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57" r:id="rId2"/>
    <p:sldId id="311" r:id="rId3"/>
    <p:sldId id="319" r:id="rId4"/>
    <p:sldId id="312" r:id="rId5"/>
    <p:sldId id="318" r:id="rId6"/>
    <p:sldId id="346" r:id="rId7"/>
    <p:sldId id="320" r:id="rId8"/>
    <p:sldId id="322" r:id="rId9"/>
    <p:sldId id="323" r:id="rId10"/>
    <p:sldId id="324" r:id="rId11"/>
    <p:sldId id="326" r:id="rId12"/>
    <p:sldId id="327" r:id="rId13"/>
    <p:sldId id="328" r:id="rId14"/>
    <p:sldId id="309" r:id="rId15"/>
    <p:sldId id="294" r:id="rId16"/>
    <p:sldId id="260" r:id="rId17"/>
    <p:sldId id="296" r:id="rId18"/>
    <p:sldId id="310" r:id="rId19"/>
    <p:sldId id="295" r:id="rId20"/>
    <p:sldId id="313" r:id="rId21"/>
    <p:sldId id="314" r:id="rId22"/>
    <p:sldId id="315" r:id="rId23"/>
    <p:sldId id="330" r:id="rId24"/>
    <p:sldId id="333" r:id="rId25"/>
    <p:sldId id="285" r:id="rId26"/>
    <p:sldId id="334" r:id="rId27"/>
    <p:sldId id="337" r:id="rId28"/>
    <p:sldId id="286" r:id="rId29"/>
    <p:sldId id="339" r:id="rId30"/>
    <p:sldId id="332" r:id="rId31"/>
    <p:sldId id="287" r:id="rId32"/>
    <p:sldId id="335" r:id="rId33"/>
    <p:sldId id="288" r:id="rId34"/>
    <p:sldId id="336" r:id="rId35"/>
    <p:sldId id="290" r:id="rId36"/>
    <p:sldId id="283" r:id="rId37"/>
    <p:sldId id="262" r:id="rId38"/>
    <p:sldId id="303" r:id="rId39"/>
    <p:sldId id="289" r:id="rId40"/>
    <p:sldId id="291" r:id="rId41"/>
    <p:sldId id="340" r:id="rId42"/>
    <p:sldId id="299" r:id="rId43"/>
    <p:sldId id="301" r:id="rId44"/>
    <p:sldId id="302" r:id="rId45"/>
    <p:sldId id="341" r:id="rId46"/>
    <p:sldId id="304" r:id="rId47"/>
    <p:sldId id="305" r:id="rId48"/>
    <p:sldId id="342" r:id="rId49"/>
    <p:sldId id="300" r:id="rId50"/>
    <p:sldId id="331" r:id="rId51"/>
    <p:sldId id="306" r:id="rId52"/>
    <p:sldId id="292" r:id="rId53"/>
    <p:sldId id="343" r:id="rId54"/>
    <p:sldId id="293" r:id="rId55"/>
    <p:sldId id="266" r:id="rId56"/>
    <p:sldId id="298" r:id="rId57"/>
    <p:sldId id="308" r:id="rId58"/>
    <p:sldId id="344" r:id="rId59"/>
    <p:sldId id="338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50094" autoAdjust="0"/>
  </p:normalViewPr>
  <p:slideViewPr>
    <p:cSldViewPr snapToGrid="0" snapToObjects="1">
      <p:cViewPr varScale="1">
        <p:scale>
          <a:sx n="35" d="100"/>
          <a:sy n="35" d="100"/>
        </p:scale>
        <p:origin x="242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8E035D-446C-4445-A75C-B31F5A998697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F5E802-F43D-4BF7-9606-A6C443B86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44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58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0FAC28-133D-4AB7-9A4C-2113DAFAA52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6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17FD07-A0D3-45CC-B877-19F963963A0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4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3500BCE-312BCE Persian Empire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4379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232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8168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1588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57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09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12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9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NZ" altLang="en-US" smtClean="0"/>
              <a:t>Everything must be referenced: including the books or movies for this class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9C7E90-B146-4662-B447-C5F4B1AD1816}" type="slidenum">
              <a:rPr lang="en-NZ" altLang="en-US" smtClean="0">
                <a:latin typeface="Arial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NZ" altLang="en-US" smtClean="0"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75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8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94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89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25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04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54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7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02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5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2034B3-1BBF-4551-84BB-85F550E8F66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23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22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93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74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241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565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123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18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792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79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-"/>
            </a:pPr>
            <a:r>
              <a:rPr lang="en-US" smtClean="0"/>
              <a:t>Understand events that are happening today.</a:t>
            </a:r>
          </a:p>
          <a:p>
            <a:pPr eaLnBrk="1" hangingPunct="1">
              <a:buFontTx/>
              <a:buChar char="-"/>
            </a:pPr>
            <a:r>
              <a:rPr lang="en-US" smtClean="0"/>
              <a:t>Predict what might happen in the future.</a:t>
            </a:r>
          </a:p>
          <a:p>
            <a:pPr eaLnBrk="1" hangingPunct="1">
              <a:buFontTx/>
              <a:buChar char="-"/>
            </a:pPr>
            <a:r>
              <a:rPr lang="en-US" smtClean="0"/>
              <a:t>Make better decisions about today and tomorrow.</a:t>
            </a:r>
            <a:endParaRPr lang="en-NZ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CEC9A-25AD-400B-A95C-0F4E0D15645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4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18FEAC-A2A3-4790-84D8-614B87B6872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49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Western Calendar begins with birth of Jesus (year 1 – no year 0). Years before 1 are called BC (Before Christ) or BCE (Before Common Era), years after are called AD (Anno Domini) or CE (Common Era) c.1500 (c.</a:t>
            </a:r>
            <a:r>
              <a:rPr lang="en-US" baseline="0" dirty="0" smtClean="0"/>
              <a:t> = circa = about </a:t>
            </a:r>
            <a:r>
              <a:rPr lang="en-US" baseline="0" smtClean="0"/>
              <a:t>the time)</a:t>
            </a:r>
            <a:endParaRPr lang="en-US" smtClean="0"/>
          </a:p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8326F1-C732-4F6B-BFA5-486F9DD9B73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Primitive implies romanticization of simple people who lived in peace and never used more than they needed. Infantilization which justifies violence committed by more powerful.</a:t>
            </a:r>
            <a:br>
              <a:rPr lang="en-US" smtClean="0"/>
            </a:br>
            <a:endParaRPr lang="en-NZ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63A1B1-EB02-45A6-BECA-5E0B52F0168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88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This is only partly true: liberty and representation idea weren’t what we have today. </a:t>
            </a:r>
            <a:br>
              <a:rPr lang="en-US" smtClean="0"/>
            </a:br>
            <a:r>
              <a:rPr lang="en-US" smtClean="0"/>
              <a:t>Natives, settlers interested in money and Spanish also influenced America.</a:t>
            </a:r>
            <a:endParaRPr lang="en-NZ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FE24E-61AB-4B5E-81E9-F99710B3188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02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E802-F43D-4BF7-9606-A6C443B86DC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74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dirty="0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83DF9-5254-4BD9-A48E-A238B57A52D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2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/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/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0DCE7-42C1-4AD6-8638-EA112E756D93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E98E-DB34-4560-BB0F-4FA1B5D1C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BBC68-123C-4847-BA22-E5EF18CFAB0E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73793-E1F9-4F1D-BA2F-5157CDAC4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849313" y="9048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7200" dirty="0"/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634288" y="2827338"/>
            <a:ext cx="457200" cy="5857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7200" dirty="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F1BFB-BAB1-4E61-8823-BA66A49593F5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9D68E-84EB-425A-8639-BC35C2EAE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C0EC2-1F32-4BBF-BC40-48B3823BD2C5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E6AA-A7D1-40D1-9830-F9F060408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77888" y="896938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/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7650163" y="2608263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C2FB0-D569-4F5E-8B23-533E40A0437E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79E32-EBDB-49D3-8B55-2F43D7FA0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61395-1472-44D3-8BA6-1175B3E92BDF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D5B12-BABF-4D67-B3D4-2463E04AD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098A-4A29-40A1-8297-B5C68C6CA9D4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38CCE-17D3-4C75-8B39-47254E802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1A684-EAD7-4EAD-9B41-63C3AD93F21F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24920-43A0-4B3F-89EA-0055EBA56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915988"/>
            <a:ext cx="6799262" cy="1303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338" y="2490788"/>
            <a:ext cx="6799262" cy="3444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56350" y="5961063"/>
            <a:ext cx="11493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B828-FEAF-4162-A992-3298A04AF797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6338" y="5961063"/>
            <a:ext cx="51054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80313" y="5961063"/>
            <a:ext cx="39528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48B1B-1D17-4C60-929D-1BFC3F704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8BFDC-B00C-47CB-B74F-E5016844D624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7DBB0-A7C0-4301-94B8-10A63E7D5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07F68-A298-41D1-A651-9C5DA15F6A47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E3BE-8237-4566-B97A-17E00452B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2F386-2304-4153-8926-C9DD10B6C211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9337E-3B16-4865-BC25-318F6E038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8AB4-9489-4F0B-9605-0D6AB646C296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9F662-4664-4CE8-8246-CA557EA9D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DA314-AF57-4744-9175-39ABEE2059E3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F6797-0005-46CF-AA80-D8670DA66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BC211-715A-495F-9D60-B13C4B790886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326AC-6057-4D59-9A96-D0FA1CFAB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88650-6D94-472E-ADF4-D12F5C29F6E6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F6C2B-205A-4407-A5D6-7DFF87685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15337-5ED9-4ECB-80C9-CC6293496E88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D5378-E9A4-495F-BE2C-02B62F161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32" name="Picture 7" descr="SD-PanelContent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0"/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0"/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486C213-67EC-44F2-9CDC-724F185AC829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B42A6FF-AD83-4C68-AC7C-0F2D83072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74" r:id="rId6"/>
    <p:sldLayoutId id="2147483684" r:id="rId7"/>
    <p:sldLayoutId id="2147483675" r:id="rId8"/>
    <p:sldLayoutId id="2147483676" r:id="rId9"/>
    <p:sldLayoutId id="2147483685" r:id="rId10"/>
    <p:sldLayoutId id="2147483686" r:id="rId11"/>
    <p:sldLayoutId id="2147483677" r:id="rId12"/>
    <p:sldLayoutId id="2147483687" r:id="rId13"/>
    <p:sldLayoutId id="2147483688" r:id="rId14"/>
    <p:sldLayoutId id="2147483689" r:id="rId15"/>
    <p:sldLayoutId id="2147483690" r:id="rId16"/>
    <p:sldLayoutId id="2147483678" r:id="rId1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english.purdue.edu/owl/resource/560/08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g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ail.co.uk/sciencetech/article-1244654/Study-finds-Britons-descended-farmers-left-Iraq-Syria-10-000-years-ago.html" TargetMode="External"/><Relationship Id="rId2" Type="http://schemas.openxmlformats.org/officeDocument/2006/relationships/hyperlink" Target="http://www.bbc.com/news/science-environment-1172981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elearning.shisu.edu.cn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Statue of liberty on bea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51200" y="190500"/>
            <a:ext cx="58928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NZ" b="1" dirty="0" smtClean="0">
                <a:solidFill>
                  <a:schemeClr val="bg1"/>
                </a:solidFill>
                <a:latin typeface="+mn-lt"/>
              </a:rPr>
              <a:t>Hist-100</a:t>
            </a:r>
            <a:br>
              <a:rPr lang="en-NZ" b="1" dirty="0" smtClean="0">
                <a:solidFill>
                  <a:schemeClr val="bg1"/>
                </a:solidFill>
                <a:latin typeface="+mn-lt"/>
              </a:rPr>
            </a:br>
            <a:r>
              <a:rPr lang="en-NZ" b="1" dirty="0" smtClean="0">
                <a:solidFill>
                  <a:schemeClr val="bg1"/>
                </a:solidFill>
                <a:latin typeface="+mn-lt"/>
              </a:rPr>
              <a:t>Western Civilization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483" name="Rectangle 3"/>
          <p:cNvSpPr txBox="1">
            <a:spLocks noChangeArrowheads="1"/>
          </p:cNvSpPr>
          <p:nvPr/>
        </p:nvSpPr>
        <p:spPr bwMode="auto">
          <a:xfrm>
            <a:off x="4236720" y="1660525"/>
            <a:ext cx="4907280" cy="323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r>
              <a:rPr lang="en-NZ" sz="3200" b="1" dirty="0">
                <a:solidFill>
                  <a:srgbClr val="FFFFFF"/>
                </a:solidFill>
                <a:latin typeface="Century Gothic" pitchFamily="34" charset="0"/>
              </a:rPr>
              <a:t>Lecture 1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r>
              <a:rPr lang="en-NZ" sz="3200" b="1" dirty="0">
                <a:solidFill>
                  <a:srgbClr val="FFFFFF"/>
                </a:solidFill>
                <a:latin typeface="Century Gothic" pitchFamily="34" charset="0"/>
              </a:rPr>
              <a:t>Introduction 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r>
              <a:rPr lang="en-NZ" sz="3200" b="1" dirty="0">
                <a:solidFill>
                  <a:srgbClr val="FFFFFF"/>
                </a:solidFill>
                <a:latin typeface="Century Gothic" pitchFamily="34" charset="0"/>
              </a:rPr>
              <a:t>&amp;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r>
              <a:rPr lang="en-NZ" sz="3200" b="1" dirty="0">
                <a:solidFill>
                  <a:srgbClr val="FFFFFF"/>
                </a:solidFill>
                <a:latin typeface="Century Gothic" pitchFamily="34" charset="0"/>
              </a:rPr>
              <a:t>The Middle </a:t>
            </a:r>
            <a:r>
              <a:rPr lang="en-NZ" sz="3200" b="1" dirty="0" smtClean="0">
                <a:solidFill>
                  <a:srgbClr val="FFFFFF"/>
                </a:solidFill>
                <a:latin typeface="Century Gothic" pitchFamily="34" charset="0"/>
              </a:rPr>
              <a:t>Ages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endParaRPr lang="en-NZ" sz="3200" b="1" dirty="0">
              <a:solidFill>
                <a:srgbClr val="FFFFFF"/>
              </a:solidFill>
              <a:latin typeface="Century Gothic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endParaRPr lang="en-NZ" sz="3200" b="1" dirty="0" smtClean="0">
              <a:solidFill>
                <a:srgbClr val="FFFFFF"/>
              </a:solidFill>
              <a:latin typeface="Century Gothic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endParaRPr lang="en-NZ" sz="3200" b="1" dirty="0" smtClean="0">
              <a:solidFill>
                <a:srgbClr val="FFFFFF"/>
              </a:solidFill>
              <a:latin typeface="Century Gothic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r>
              <a:rPr lang="en-NZ" sz="3200" b="1" dirty="0" smtClean="0">
                <a:solidFill>
                  <a:srgbClr val="FFFFFF"/>
                </a:solidFill>
                <a:latin typeface="Century Gothic" pitchFamily="34" charset="0"/>
              </a:rPr>
              <a:t/>
            </a:r>
            <a:br>
              <a:rPr lang="en-NZ" sz="3200" b="1" dirty="0" smtClean="0"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NZ" sz="3200" b="1" dirty="0" smtClean="0">
                <a:solidFill>
                  <a:srgbClr val="FFFFFF"/>
                </a:solidFill>
                <a:latin typeface="Century Gothic" pitchFamily="34" charset="0"/>
              </a:rPr>
              <a:t>VUATTOUX Romain</a:t>
            </a:r>
            <a:endParaRPr lang="en-GB" sz="32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546100" y="504825"/>
            <a:ext cx="8023225" cy="1303338"/>
          </a:xfrm>
        </p:spPr>
        <p:txBody>
          <a:bodyPr/>
          <a:lstStyle/>
          <a:p>
            <a:r>
              <a:rPr lang="en-US" sz="3600" b="1" smtClean="0">
                <a:ln>
                  <a:noFill/>
                </a:ln>
              </a:rPr>
              <a:t>What are some tools used by historians to make sense of time?</a:t>
            </a:r>
          </a:p>
        </p:txBody>
      </p:sp>
      <p:sp>
        <p:nvSpPr>
          <p:cNvPr id="32770" name="Rectangle 3"/>
          <p:cNvSpPr>
            <a:spLocks noGrp="1"/>
          </p:cNvSpPr>
          <p:nvPr>
            <p:ph idx="4294967295"/>
          </p:nvPr>
        </p:nvSpPr>
        <p:spPr>
          <a:xfrm>
            <a:off x="671513" y="1800225"/>
            <a:ext cx="7772400" cy="4446588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Calendars</a:t>
            </a: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Time Line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Chronological events shown in the order in which they happened.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Charts, Diagrams and graphs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800" b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b="1" smtClean="0"/>
              <a:t>NOTE: Geography</a:t>
            </a:r>
            <a:r>
              <a:rPr lang="en-US" sz="2800" smtClean="0"/>
              <a:t> is equally important to historians. </a:t>
            </a:r>
            <a:r>
              <a:rPr lang="en-US" sz="2800" b="1" smtClean="0"/>
              <a:t>Maps</a:t>
            </a:r>
            <a:r>
              <a:rPr lang="en-US" sz="2800" smtClean="0"/>
              <a:t> are used extensively. Geographic/climate conditions often have huge impact on historical events/developments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>
          <a:xfrm>
            <a:off x="0" y="412750"/>
            <a:ext cx="8229600" cy="1143000"/>
          </a:xfrm>
        </p:spPr>
        <p:txBody>
          <a:bodyPr/>
          <a:lstStyle/>
          <a:p>
            <a:r>
              <a:rPr lang="en-US" sz="3600" b="1" smtClean="0">
                <a:ln>
                  <a:noFill/>
                </a:ln>
              </a:rPr>
              <a:t>Be careful with history</a:t>
            </a:r>
          </a:p>
        </p:txBody>
      </p:sp>
      <p:sp>
        <p:nvSpPr>
          <p:cNvPr id="34818" name="Rectangle 3"/>
          <p:cNvSpPr>
            <a:spLocks noGrp="1"/>
          </p:cNvSpPr>
          <p:nvPr>
            <p:ph idx="4294967295"/>
          </p:nvPr>
        </p:nvSpPr>
        <p:spPr>
          <a:xfrm>
            <a:off x="677863" y="1555750"/>
            <a:ext cx="8466137" cy="4652963"/>
          </a:xfrm>
        </p:spPr>
        <p:txBody>
          <a:bodyPr/>
          <a:lstStyle/>
          <a:p>
            <a:r>
              <a:rPr lang="en-US" sz="2800" b="1" smtClean="0"/>
              <a:t>Always ask: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Who said it (point of view)?</a:t>
            </a:r>
            <a:br>
              <a:rPr lang="en-US" sz="2800" smtClean="0"/>
            </a:br>
            <a:r>
              <a:rPr lang="en-US" sz="2800" smtClean="0"/>
              <a:t>Why did they say it?</a:t>
            </a:r>
            <a:br>
              <a:rPr lang="en-US" sz="2800" smtClean="0"/>
            </a:br>
            <a:r>
              <a:rPr lang="en-US" sz="2800" smtClean="0"/>
              <a:t>What was their intention?</a:t>
            </a:r>
            <a:br>
              <a:rPr lang="en-US" sz="2800" smtClean="0"/>
            </a:br>
            <a:r>
              <a:rPr lang="en-US" sz="2800" smtClean="0"/>
              <a:t>What is the significance of this story?</a:t>
            </a:r>
          </a:p>
          <a:p>
            <a:r>
              <a:rPr lang="en-US" sz="2800" b="1" smtClean="0"/>
              <a:t>Also ask: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Who has not been heard (e.g.: women, weak, poor)?</a:t>
            </a:r>
            <a:br>
              <a:rPr lang="en-US" sz="2800" smtClean="0"/>
            </a:br>
            <a:r>
              <a:rPr lang="en-US" sz="2800" smtClean="0"/>
              <a:t>What is their story? </a:t>
            </a:r>
            <a:br>
              <a:rPr lang="en-US" sz="2800" smtClean="0"/>
            </a:br>
            <a:r>
              <a:rPr lang="en-US" sz="2800" smtClean="0"/>
              <a:t>Why don’t we hear about them?</a:t>
            </a:r>
          </a:p>
          <a:p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>
          <a:xfrm>
            <a:off x="0" y="465138"/>
            <a:ext cx="9144000" cy="1968500"/>
          </a:xfrm>
        </p:spPr>
        <p:txBody>
          <a:bodyPr/>
          <a:lstStyle/>
          <a:p>
            <a:r>
              <a:rPr lang="en-US" sz="3600" b="1" smtClean="0">
                <a:ln>
                  <a:noFill/>
                </a:ln>
              </a:rPr>
              <a:t>Beware of use of history by historians</a:t>
            </a:r>
            <a:br>
              <a:rPr lang="en-US" sz="3600" b="1" smtClean="0">
                <a:ln>
                  <a:noFill/>
                </a:ln>
              </a:rPr>
            </a:br>
            <a:r>
              <a:rPr lang="en-US" sz="3600" b="1" smtClean="0">
                <a:ln>
                  <a:noFill/>
                </a:ln>
              </a:rPr>
              <a:t/>
            </a:r>
            <a:br>
              <a:rPr lang="en-US" sz="3600" b="1" smtClean="0">
                <a:ln>
                  <a:noFill/>
                </a:ln>
              </a:rPr>
            </a:br>
            <a:r>
              <a:rPr lang="en-US" smtClean="0">
                <a:ln>
                  <a:noFill/>
                </a:ln>
              </a:rPr>
              <a:t> </a:t>
            </a:r>
            <a:r>
              <a:rPr lang="en-US" sz="3200" b="1" smtClean="0">
                <a:ln>
                  <a:noFill/>
                </a:ln>
              </a:rPr>
              <a:t>Why backward or primitive is not acceptable?</a:t>
            </a:r>
          </a:p>
        </p:txBody>
      </p:sp>
      <p:sp>
        <p:nvSpPr>
          <p:cNvPr id="35842" name="Rectangle 3"/>
          <p:cNvSpPr>
            <a:spLocks noGrp="1"/>
          </p:cNvSpPr>
          <p:nvPr>
            <p:ph idx="4294967295"/>
          </p:nvPr>
        </p:nvSpPr>
        <p:spPr>
          <a:xfrm>
            <a:off x="766763" y="2876550"/>
            <a:ext cx="7920037" cy="37528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History does </a:t>
            </a:r>
            <a:r>
              <a:rPr lang="en-US" sz="2800" b="1" smtClean="0"/>
              <a:t>not</a:t>
            </a:r>
            <a:r>
              <a:rPr lang="en-US" sz="2800" smtClean="0"/>
              <a:t> go </a:t>
            </a:r>
            <a:r>
              <a:rPr lang="en-US" sz="2800" b="1" smtClean="0"/>
              <a:t>from primitive to civilized</a:t>
            </a:r>
            <a:r>
              <a:rPr lang="en-US" sz="2800" smtClean="0"/>
              <a:t>. It’s contemporary-centric… </a:t>
            </a:r>
            <a:r>
              <a:rPr lang="en-US" sz="2800" b="1" smtClean="0"/>
              <a:t>Linear progression</a:t>
            </a:r>
            <a:r>
              <a:rPr lang="en-US" sz="2800" smtClean="0"/>
              <a:t> that just </a:t>
            </a:r>
            <a:r>
              <a:rPr lang="en-US" sz="2800" b="1" smtClean="0"/>
              <a:t>doesn’t exist</a:t>
            </a:r>
            <a:r>
              <a:rPr lang="en-US" sz="2800" smtClean="0"/>
              <a:t> with life on planet.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523875"/>
            <a:ext cx="8229600" cy="1143000"/>
          </a:xfrm>
        </p:spPr>
        <p:txBody>
          <a:bodyPr/>
          <a:lstStyle/>
          <a:p>
            <a:r>
              <a:rPr lang="en-US" sz="3600" b="1" smtClean="0">
                <a:ln>
                  <a:noFill/>
                </a:ln>
              </a:rPr>
              <a:t>Don’t confuse</a:t>
            </a:r>
          </a:p>
        </p:txBody>
      </p:sp>
      <p:sp>
        <p:nvSpPr>
          <p:cNvPr id="37890" name="Rectangle 3"/>
          <p:cNvSpPr>
            <a:spLocks noGrp="1"/>
          </p:cNvSpPr>
          <p:nvPr>
            <p:ph idx="4294967295"/>
          </p:nvPr>
        </p:nvSpPr>
        <p:spPr>
          <a:xfrm>
            <a:off x="604838" y="1636713"/>
            <a:ext cx="7964487" cy="42338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800" b="1" smtClean="0"/>
              <a:t>Mythology and history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e.g.: Pilgrim fathers who founded the US brought freedom of religion, seeking liberty from oppressive English… </a:t>
            </a:r>
          </a:p>
          <a:p>
            <a:pPr marL="0" indent="0" algn="ctr">
              <a:buFont typeface="Arial" charset="0"/>
              <a:buNone/>
            </a:pPr>
            <a:endParaRPr lang="en-US" sz="2800" smtClean="0"/>
          </a:p>
          <a:p>
            <a:pPr marL="0" indent="0" algn="ctr">
              <a:buFont typeface="Arial" charset="0"/>
              <a:buNone/>
            </a:pPr>
            <a:r>
              <a:rPr lang="en-US" sz="2800" smtClean="0"/>
              <a:t>e.g.: The French Revolution was led by “the people” and brought freedom and human rights to France…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>
          <a:xfrm>
            <a:off x="1238250" y="606425"/>
            <a:ext cx="6799263" cy="1304925"/>
          </a:xfrm>
        </p:spPr>
        <p:txBody>
          <a:bodyPr/>
          <a:lstStyle/>
          <a:p>
            <a:r>
              <a:rPr lang="en-NZ" b="1" smtClean="0">
                <a:ln>
                  <a:noFill/>
                </a:ln>
              </a:rPr>
              <a:t>What is Western Civilization?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4563" y="2049463"/>
            <a:ext cx="6278562" cy="38862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NZ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Definitions:</a:t>
            </a:r>
            <a:endParaRPr lang="en-NZ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NZ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Civilization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NZ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NZ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en-NZ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West”/”Western</a:t>
            </a:r>
            <a:r>
              <a:rPr lang="en-NZ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br>
              <a:rPr lang="en-NZ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NZ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NZ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What do you think?</a:t>
            </a:r>
            <a:endParaRPr lang="en-NZ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Greec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703388" y="6211888"/>
            <a:ext cx="6235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Century Gothic" pitchFamily="34" charset="0"/>
              </a:rPr>
              <a:t>From ancient Greece…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euro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3" y="0"/>
            <a:ext cx="77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unipol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00"/>
            <a:ext cx="91440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2286000" y="6027738"/>
            <a:ext cx="4673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Century Gothic" pitchFamily="34" charset="0"/>
              </a:rPr>
              <a:t>To this?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>
          <a:xfrm>
            <a:off x="457200" y="192088"/>
            <a:ext cx="8229600" cy="1143000"/>
          </a:xfrm>
        </p:spPr>
        <p:txBody>
          <a:bodyPr/>
          <a:lstStyle/>
          <a:p>
            <a:r>
              <a:rPr lang="en-NZ" sz="3600" b="1" smtClean="0">
                <a:ln>
                  <a:noFill/>
                </a:ln>
              </a:rPr>
              <a:t>Or even this?</a:t>
            </a:r>
          </a:p>
        </p:txBody>
      </p:sp>
      <p:pic>
        <p:nvPicPr>
          <p:cNvPr id="4403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85838"/>
            <a:ext cx="8229600" cy="5618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pop culture coll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5100" y="0"/>
            <a:ext cx="51689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698500" y="2082800"/>
            <a:ext cx="3121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entury Gothic" pitchFamily="34" charset="0"/>
              </a:rPr>
              <a:t>…or to this?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>
          <a:xfrm>
            <a:off x="0" y="587375"/>
            <a:ext cx="9144000" cy="1143000"/>
          </a:xfrm>
        </p:spPr>
        <p:txBody>
          <a:bodyPr/>
          <a:lstStyle/>
          <a:p>
            <a:r>
              <a:rPr lang="en-NZ" b="1" dirty="0" smtClean="0">
                <a:ln>
                  <a:noFill/>
                </a:ln>
              </a:rPr>
              <a:t>Tips to be successful in this paper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4294967295"/>
          </p:nvPr>
        </p:nvSpPr>
        <p:spPr>
          <a:xfrm>
            <a:off x="738188" y="1917700"/>
            <a:ext cx="7786687" cy="4098925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ct val="0"/>
              </a:spcAft>
              <a:buFont typeface="Arial" charset="0"/>
              <a:buNone/>
            </a:pPr>
            <a:r>
              <a:rPr lang="en-NZ" sz="2800" b="1" smtClean="0"/>
              <a:t>How to use the books and do the readings?</a:t>
            </a:r>
          </a:p>
          <a:p>
            <a:pPr marL="0" indent="0">
              <a:lnSpc>
                <a:spcPct val="90000"/>
              </a:lnSpc>
              <a:spcAft>
                <a:spcPct val="0"/>
              </a:spcAft>
            </a:pPr>
            <a:r>
              <a:rPr lang="en-NZ" sz="2800" smtClean="0"/>
              <a:t>Table of content/Index</a:t>
            </a:r>
          </a:p>
          <a:p>
            <a:pPr marL="0" indent="0">
              <a:lnSpc>
                <a:spcPct val="90000"/>
              </a:lnSpc>
              <a:spcAft>
                <a:spcPct val="0"/>
              </a:spcAft>
            </a:pPr>
            <a:endParaRPr lang="en-NZ" sz="2800" smtClean="0"/>
          </a:p>
          <a:p>
            <a:pPr marL="0" indent="0">
              <a:lnSpc>
                <a:spcPct val="90000"/>
              </a:lnSpc>
              <a:spcAft>
                <a:spcPct val="0"/>
              </a:spcAft>
            </a:pPr>
            <a:r>
              <a:rPr lang="en-NZ" sz="2800" smtClean="0"/>
              <a:t>Chapters to read for each class are indicated in paper outline (make sure you check before each class). </a:t>
            </a:r>
            <a:br>
              <a:rPr lang="en-NZ" sz="2800" smtClean="0"/>
            </a:br>
            <a:r>
              <a:rPr lang="en-NZ" altLang="en-US" sz="2800" smtClean="0"/>
              <a:t>You are responsible for doing the readings, even if not reminded.</a:t>
            </a:r>
            <a:endParaRPr lang="en-NZ" sz="2800" smtClean="0"/>
          </a:p>
          <a:p>
            <a:pPr marL="0" indent="0">
              <a:lnSpc>
                <a:spcPct val="90000"/>
              </a:lnSpc>
              <a:spcAft>
                <a:spcPct val="0"/>
              </a:spcAft>
            </a:pPr>
            <a:endParaRPr lang="en-NZ" sz="2800" smtClean="0"/>
          </a:p>
          <a:p>
            <a:pPr marL="0" indent="0">
              <a:lnSpc>
                <a:spcPct val="90000"/>
              </a:lnSpc>
              <a:spcAft>
                <a:spcPct val="0"/>
              </a:spcAft>
            </a:pPr>
            <a:r>
              <a:rPr lang="en-NZ" sz="2800" smtClean="0"/>
              <a:t>Make reading groups, discuss, share the workload</a:t>
            </a:r>
          </a:p>
          <a:p>
            <a:pPr marL="0" indent="0">
              <a:lnSpc>
                <a:spcPct val="90000"/>
              </a:lnSpc>
              <a:spcAft>
                <a:spcPct val="0"/>
              </a:spcAft>
            </a:pPr>
            <a:endParaRPr lang="en-N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412750" y="420688"/>
            <a:ext cx="8229600" cy="1143000"/>
          </a:xfrm>
        </p:spPr>
        <p:txBody>
          <a:bodyPr/>
          <a:lstStyle/>
          <a:p>
            <a:r>
              <a:rPr lang="en-NZ" b="1" smtClean="0">
                <a:ln>
                  <a:noFill/>
                </a:ln>
              </a:rPr>
              <a:t>Civilization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4294967295"/>
          </p:nvPr>
        </p:nvSpPr>
        <p:spPr>
          <a:xfrm>
            <a:off x="595631" y="1318578"/>
            <a:ext cx="8377238" cy="524224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NZ" sz="2800" dirty="0" smtClean="0"/>
              <a:t>Oxford dictionary online (February, 2016) offers several definitions:</a:t>
            </a:r>
            <a:br>
              <a:rPr lang="en-NZ" sz="2800" dirty="0" smtClean="0"/>
            </a:br>
            <a:r>
              <a:rPr lang="en-NZ" sz="2800" dirty="0" smtClean="0"/>
              <a:t>1. “The </a:t>
            </a:r>
            <a:r>
              <a:rPr lang="en-NZ" sz="2800" b="1" dirty="0" smtClean="0">
                <a:solidFill>
                  <a:srgbClr val="FF0000"/>
                </a:solidFill>
              </a:rPr>
              <a:t>stage</a:t>
            </a:r>
            <a:r>
              <a:rPr lang="en-NZ" sz="2800" b="1" dirty="0" smtClean="0"/>
              <a:t> </a:t>
            </a:r>
            <a:r>
              <a:rPr lang="en-NZ" sz="2800" dirty="0" smtClean="0"/>
              <a:t>of human social development and </a:t>
            </a:r>
            <a:r>
              <a:rPr lang="en-NZ" sz="2800" b="1" dirty="0" smtClean="0">
                <a:solidFill>
                  <a:srgbClr val="FF0000"/>
                </a:solidFill>
              </a:rPr>
              <a:t>organization</a:t>
            </a:r>
            <a:r>
              <a:rPr lang="en-NZ" sz="2800" b="1" dirty="0" smtClean="0"/>
              <a:t> </a:t>
            </a:r>
            <a:r>
              <a:rPr lang="en-NZ" sz="2800" dirty="0" smtClean="0"/>
              <a:t>which is </a:t>
            </a:r>
            <a:r>
              <a:rPr lang="en-NZ" sz="2800" dirty="0" smtClean="0">
                <a:solidFill>
                  <a:srgbClr val="FF0000"/>
                </a:solidFill>
              </a:rPr>
              <a:t>considered </a:t>
            </a:r>
            <a:r>
              <a:rPr lang="en-NZ" sz="2800" dirty="0" smtClean="0">
                <a:solidFill>
                  <a:srgbClr val="00B050"/>
                </a:solidFill>
              </a:rPr>
              <a:t>most advanced</a:t>
            </a:r>
            <a:r>
              <a:rPr lang="en-NZ" sz="2800" dirty="0" smtClean="0"/>
              <a:t>”</a:t>
            </a:r>
          </a:p>
          <a:p>
            <a:pPr marL="0" indent="0">
              <a:buFont typeface="Arial" charset="0"/>
              <a:buNone/>
            </a:pPr>
            <a:r>
              <a:rPr lang="en-NZ" sz="2800" dirty="0" smtClean="0"/>
              <a:t>2. “The</a:t>
            </a:r>
            <a:r>
              <a:rPr lang="en-NZ" sz="2800" b="1" dirty="0" smtClean="0"/>
              <a:t> </a:t>
            </a:r>
            <a:r>
              <a:rPr lang="en-NZ" sz="2800" b="1" dirty="0" smtClean="0">
                <a:solidFill>
                  <a:srgbClr val="FF0000"/>
                </a:solidFill>
              </a:rPr>
              <a:t>process </a:t>
            </a:r>
            <a:r>
              <a:rPr lang="en-NZ" sz="2800" dirty="0" smtClean="0"/>
              <a:t>by which a society or place reaches an </a:t>
            </a:r>
            <a:r>
              <a:rPr lang="en-NZ" sz="2800" b="1" dirty="0" smtClean="0">
                <a:solidFill>
                  <a:srgbClr val="FF0000"/>
                </a:solidFill>
              </a:rPr>
              <a:t>advanced stage</a:t>
            </a:r>
            <a:r>
              <a:rPr lang="en-NZ" sz="2800" b="1" dirty="0" smtClean="0"/>
              <a:t> </a:t>
            </a:r>
            <a:r>
              <a:rPr lang="en-NZ" sz="2800" dirty="0" smtClean="0"/>
              <a:t>of social development and organization.”</a:t>
            </a:r>
          </a:p>
          <a:p>
            <a:pPr marL="0" indent="0">
              <a:buFont typeface="Arial" charset="0"/>
              <a:buNone/>
            </a:pPr>
            <a:r>
              <a:rPr lang="en-NZ" sz="2800" dirty="0" smtClean="0"/>
              <a:t>3. “The society, culture, and way of life of a </a:t>
            </a:r>
            <a:r>
              <a:rPr lang="en-NZ" sz="2800" b="1" dirty="0" smtClean="0">
                <a:solidFill>
                  <a:srgbClr val="FF0000"/>
                </a:solidFill>
              </a:rPr>
              <a:t>particular area</a:t>
            </a:r>
            <a:r>
              <a:rPr lang="en-NZ" sz="2800" dirty="0" smtClean="0"/>
              <a:t>”</a:t>
            </a:r>
          </a:p>
          <a:p>
            <a:pPr marL="0" indent="0">
              <a:buFont typeface="Arial" charset="0"/>
              <a:buNone/>
            </a:pPr>
            <a:r>
              <a:rPr lang="en-NZ" sz="2800" dirty="0" smtClean="0"/>
              <a:t>4. The comfort and convenience of modern life, regarded as available only in </a:t>
            </a:r>
            <a:r>
              <a:rPr lang="en-NZ" sz="2800" b="1" dirty="0" smtClean="0">
                <a:solidFill>
                  <a:srgbClr val="FF0000"/>
                </a:solidFill>
              </a:rPr>
              <a:t>towns and cities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77863" y="1479550"/>
            <a:ext cx="8170862" cy="4979988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“the </a:t>
            </a:r>
            <a:r>
              <a:rPr lang="en-NZ" sz="2800" b="1" dirty="0">
                <a:solidFill>
                  <a:srgbClr val="FF0000"/>
                </a:solidFill>
              </a:rPr>
              <a:t>condition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that exists when people have developed </a:t>
            </a:r>
            <a:r>
              <a:rPr lang="en-NZ" sz="2800" b="1" dirty="0">
                <a:solidFill>
                  <a:srgbClr val="00B050"/>
                </a:solidFill>
              </a:rPr>
              <a:t>effective ways of organizing </a:t>
            </a:r>
            <a:r>
              <a:rPr lang="en-NZ" sz="2800" b="1" dirty="0">
                <a:solidFill>
                  <a:srgbClr val="FF0000"/>
                </a:solidFill>
              </a:rPr>
              <a:t>a society 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NZ" sz="2800" b="1" dirty="0">
                <a:solidFill>
                  <a:srgbClr val="FF0000"/>
                </a:solidFill>
              </a:rPr>
              <a:t>care about art, science, etc</a:t>
            </a:r>
            <a:r>
              <a:rPr lang="en-NZ" sz="2800" dirty="0" smtClean="0">
                <a:solidFill>
                  <a:srgbClr val="FF0000"/>
                </a:solidFill>
              </a:rPr>
              <a:t>.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NZ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“a 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particular </a:t>
            </a:r>
            <a:r>
              <a:rPr lang="en-NZ" sz="2800" b="1" dirty="0">
                <a:solidFill>
                  <a:srgbClr val="00B050"/>
                </a:solidFill>
              </a:rPr>
              <a:t>well-organized </a:t>
            </a:r>
            <a:r>
              <a:rPr lang="en-NZ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NZ" sz="2800" b="1" dirty="0">
                <a:solidFill>
                  <a:srgbClr val="00B050"/>
                </a:solidFill>
              </a:rPr>
              <a:t>developed</a:t>
            </a:r>
            <a:r>
              <a:rPr lang="en-NZ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society”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NZ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NZ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“a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  a relatively </a:t>
            </a:r>
            <a:r>
              <a:rPr lang="en-NZ" sz="2800" b="1" dirty="0">
                <a:solidFill>
                  <a:srgbClr val="FF0000"/>
                </a:solidFill>
              </a:rPr>
              <a:t>high level of cultural</a:t>
            </a:r>
            <a:r>
              <a:rPr lang="en-NZ" sz="2800" dirty="0">
                <a:solidFill>
                  <a:srgbClr val="FF0000"/>
                </a:solidFill>
              </a:rPr>
              <a:t> 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NZ" sz="2800" b="1" dirty="0">
                <a:solidFill>
                  <a:srgbClr val="FF0000"/>
                </a:solidFill>
              </a:rPr>
              <a:t>technological</a:t>
            </a:r>
            <a:r>
              <a:rPr lang="en-NZ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development; </a:t>
            </a:r>
            <a:r>
              <a:rPr lang="en-NZ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specifically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:  the stage of cultural development at which </a:t>
            </a:r>
            <a:r>
              <a:rPr lang="en-NZ" sz="2800" b="1" dirty="0">
                <a:solidFill>
                  <a:srgbClr val="FF0000"/>
                </a:solidFill>
              </a:rPr>
              <a:t>writing and the keeping of written records is attained 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  the culture characteristic of a </a:t>
            </a:r>
            <a:r>
              <a:rPr lang="en-NZ" sz="2800" b="1" dirty="0">
                <a:solidFill>
                  <a:srgbClr val="FF0000"/>
                </a:solidFill>
              </a:rPr>
              <a:t>particular time or </a:t>
            </a:r>
            <a:r>
              <a:rPr lang="en-NZ" sz="2800" b="1" dirty="0" smtClean="0">
                <a:solidFill>
                  <a:srgbClr val="FF0000"/>
                </a:solidFill>
              </a:rPr>
              <a:t>place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“a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  </a:t>
            </a:r>
            <a:r>
              <a:rPr lang="en-NZ" sz="2800" dirty="0">
                <a:solidFill>
                  <a:srgbClr val="00B050"/>
                </a:solidFill>
              </a:rPr>
              <a:t>refinement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thought, manners, or taste </a:t>
            </a:r>
            <a:endParaRPr lang="en-NZ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NZ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N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  a situation of </a:t>
            </a:r>
            <a:r>
              <a:rPr lang="en-NZ" sz="2800" b="1" dirty="0">
                <a:solidFill>
                  <a:srgbClr val="FF0000"/>
                </a:solidFill>
              </a:rPr>
              <a:t>urban </a:t>
            </a:r>
            <a:r>
              <a:rPr lang="en-NZ" sz="2800" b="1" dirty="0" smtClean="0">
                <a:solidFill>
                  <a:srgbClr val="FF0000"/>
                </a:solidFill>
              </a:rPr>
              <a:t>comfort</a:t>
            </a: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endParaRPr lang="en-NZ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560388" y="525463"/>
            <a:ext cx="81407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NZ" sz="2800"/>
              <a:t>Merriam-Webbster online dictionary (February, 2016) says: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 idx="4294967295"/>
          </p:nvPr>
        </p:nvSpPr>
        <p:spPr>
          <a:xfrm>
            <a:off x="487363" y="471488"/>
            <a:ext cx="8229600" cy="1143000"/>
          </a:xfrm>
        </p:spPr>
        <p:txBody>
          <a:bodyPr/>
          <a:lstStyle/>
          <a:p>
            <a:r>
              <a:rPr lang="en-NZ" sz="3600" b="1" smtClean="0">
                <a:ln>
                  <a:noFill/>
                </a:ln>
              </a:rPr>
              <a:t>Recurring themes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4294967295"/>
          </p:nvPr>
        </p:nvSpPr>
        <p:spPr>
          <a:xfrm>
            <a:off x="708025" y="1460500"/>
            <a:ext cx="7786688" cy="4895850"/>
          </a:xfrm>
        </p:spPr>
        <p:txBody>
          <a:bodyPr/>
          <a:lstStyle/>
          <a:p>
            <a:r>
              <a:rPr lang="en-NZ" sz="2800" dirty="0" smtClean="0"/>
              <a:t>Specific place and time, stage/process</a:t>
            </a:r>
            <a:br>
              <a:rPr lang="en-NZ" sz="2800" dirty="0" smtClean="0"/>
            </a:br>
            <a:endParaRPr lang="en-NZ" sz="2800" dirty="0" smtClean="0"/>
          </a:p>
          <a:p>
            <a:r>
              <a:rPr lang="en-NZ" sz="2800" dirty="0" smtClean="0"/>
              <a:t>Advanced, developed, refined, effective way of organizing society, well organized, high level</a:t>
            </a:r>
            <a:br>
              <a:rPr lang="en-NZ" sz="2800" dirty="0" smtClean="0"/>
            </a:br>
            <a:endParaRPr lang="en-NZ" sz="2800" dirty="0" smtClean="0"/>
          </a:p>
          <a:p>
            <a:r>
              <a:rPr lang="en-NZ" sz="2800" dirty="0" smtClean="0"/>
              <a:t>Writing and records, culture (arts), technology, social organization, urban, thought, manner, taste </a:t>
            </a:r>
            <a:br>
              <a:rPr lang="en-NZ" sz="2800" dirty="0" smtClean="0"/>
            </a:br>
            <a:endParaRPr lang="en-NZ" sz="2800" dirty="0" smtClean="0"/>
          </a:p>
          <a:p>
            <a:r>
              <a:rPr lang="en-NZ" sz="2800" dirty="0" smtClean="0"/>
              <a:t>Often opposed to “Primitive cultures”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-197168"/>
            <a:ext cx="8229600" cy="1143001"/>
          </a:xfrm>
        </p:spPr>
        <p:txBody>
          <a:bodyPr/>
          <a:lstStyle/>
          <a:p>
            <a:r>
              <a:rPr lang="en-US" sz="3600" b="1" dirty="0" smtClean="0">
                <a:ln>
                  <a:noFill/>
                </a:ln>
              </a:rPr>
              <a:t>The West?</a:t>
            </a:r>
          </a:p>
        </p:txBody>
      </p:sp>
      <p:sp>
        <p:nvSpPr>
          <p:cNvPr id="50178" name="Rectangle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0179" name="Picture 4" descr="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36650"/>
            <a:ext cx="91440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Clash_of_Civilizations_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93763"/>
            <a:ext cx="9144000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701worl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36650"/>
            <a:ext cx="91440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western_civilization_definition_levels_by_daneofscandinavy-d76035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93763"/>
            <a:ext cx="9144000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3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r>
              <a:rPr lang="en-NZ" smtClean="0">
                <a:ln>
                  <a:noFill/>
                </a:ln>
              </a:rPr>
              <a:t>Background to Western Civilization</a:t>
            </a:r>
          </a:p>
        </p:txBody>
      </p:sp>
      <p:sp>
        <p:nvSpPr>
          <p:cNvPr id="52226" name="Subtitle 4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r>
              <a:rPr lang="en-NZ" sz="2800" smtClean="0"/>
              <a:t>From 3000BCE – 1500CE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Timelines W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00"/>
            <a:ext cx="9118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 idx="4294967295"/>
          </p:nvPr>
        </p:nvSpPr>
        <p:spPr>
          <a:xfrm>
            <a:off x="427038" y="403225"/>
            <a:ext cx="8393112" cy="1303338"/>
          </a:xfrm>
        </p:spPr>
        <p:txBody>
          <a:bodyPr/>
          <a:lstStyle/>
          <a:p>
            <a:r>
              <a:rPr lang="en-NZ" sz="3200" b="1" smtClean="0">
                <a:ln>
                  <a:noFill/>
                </a:ln>
              </a:rPr>
              <a:t>Mesopotamia, Egypt and Hebrews </a:t>
            </a:r>
            <a:br>
              <a:rPr lang="en-NZ" sz="3200" b="1" smtClean="0">
                <a:ln>
                  <a:noFill/>
                </a:ln>
              </a:rPr>
            </a:br>
            <a:r>
              <a:rPr lang="en-NZ" sz="3200" b="1" smtClean="0">
                <a:ln>
                  <a:noFill/>
                </a:ln>
              </a:rPr>
              <a:t>(3000BCE-500BCE)</a:t>
            </a:r>
          </a:p>
        </p:txBody>
      </p:sp>
      <p:sp>
        <p:nvSpPr>
          <p:cNvPr id="54274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98500" y="1587500"/>
            <a:ext cx="5068888" cy="10239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NZ" sz="2800" b="1" smtClean="0"/>
              <a:t>Cradle of (Western) Civilization</a:t>
            </a:r>
          </a:p>
        </p:txBody>
      </p:sp>
      <p:pic>
        <p:nvPicPr>
          <p:cNvPr id="54275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184400"/>
            <a:ext cx="5362575" cy="4673600"/>
          </a:xfrm>
        </p:spPr>
      </p:pic>
      <p:pic>
        <p:nvPicPr>
          <p:cNvPr id="54277" name="Picture 5" descr="800px-Roue_primitiv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2184400"/>
            <a:ext cx="3851275" cy="4057650"/>
          </a:xfrm>
          <a:prstGeom prst="rect">
            <a:avLst/>
          </a:prstGeom>
          <a:noFill/>
        </p:spPr>
      </p:pic>
      <p:pic>
        <p:nvPicPr>
          <p:cNvPr id="54278" name="Picture 6" descr="_49884867_e439112-neolithic_settlement-sp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500" y="2216150"/>
            <a:ext cx="7899400" cy="4443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 idx="4294967295"/>
          </p:nvPr>
        </p:nvSpPr>
        <p:spPr>
          <a:xfrm>
            <a:off x="430213" y="146050"/>
            <a:ext cx="8312150" cy="1303338"/>
          </a:xfrm>
        </p:spPr>
        <p:txBody>
          <a:bodyPr/>
          <a:lstStyle/>
          <a:p>
            <a:r>
              <a:rPr lang="en-NZ" sz="3600" b="1" smtClean="0">
                <a:ln>
                  <a:noFill/>
                </a:ln>
              </a:rPr>
              <a:t>Mesopotamia (Sumer, Babylon, Assyria)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77863" y="1108075"/>
            <a:ext cx="7847012" cy="53911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sz="2800" smtClean="0"/>
              <a:t>Earliest development of Neolithic revolution (10000BCE)</a:t>
            </a:r>
          </a:p>
          <a:p>
            <a:pPr>
              <a:lnSpc>
                <a:spcPct val="90000"/>
              </a:lnSpc>
            </a:pPr>
            <a:r>
              <a:rPr lang="en-NZ" sz="2800" smtClean="0"/>
              <a:t>Invention of wheel, </a:t>
            </a:r>
            <a:r>
              <a:rPr lang="en-NZ" sz="2800" b="1" smtClean="0"/>
              <a:t>birthplace of agriculture</a:t>
            </a:r>
            <a:r>
              <a:rPr lang="en-NZ" sz="2800" smtClean="0"/>
              <a:t>, mathematics, astronomy and cursive writing</a:t>
            </a:r>
          </a:p>
          <a:p>
            <a:pPr>
              <a:lnSpc>
                <a:spcPct val="90000"/>
              </a:lnSpc>
            </a:pPr>
            <a:r>
              <a:rPr lang="en-NZ" sz="2800" smtClean="0"/>
              <a:t>Sumer, Akkadian, Babylonian, Assyrian empires</a:t>
            </a:r>
          </a:p>
          <a:p>
            <a:pPr>
              <a:lnSpc>
                <a:spcPct val="90000"/>
              </a:lnSpc>
            </a:pPr>
            <a:r>
              <a:rPr lang="en-NZ" sz="2800" b="1" smtClean="0"/>
              <a:t>Beginning of written history</a:t>
            </a:r>
            <a:r>
              <a:rPr lang="en-NZ" sz="2800" smtClean="0"/>
              <a:t> (circa 3100BCE)</a:t>
            </a:r>
          </a:p>
          <a:p>
            <a:pPr>
              <a:lnSpc>
                <a:spcPct val="90000"/>
              </a:lnSpc>
            </a:pPr>
            <a:r>
              <a:rPr lang="en-NZ" sz="2800" smtClean="0"/>
              <a:t>Alexander the Great conquers Achaemenid Empire (former Babylonian) in 332BCE making it Greek Seleucid Empire</a:t>
            </a:r>
          </a:p>
          <a:p>
            <a:pPr>
              <a:lnSpc>
                <a:spcPct val="90000"/>
              </a:lnSpc>
            </a:pPr>
            <a:r>
              <a:rPr lang="en-NZ" sz="2800" smtClean="0"/>
              <a:t>DNA studies show that 80% of white Europeans come from today Syria, Iraq and Turkey (10000BCE)</a:t>
            </a:r>
          </a:p>
        </p:txBody>
      </p:sp>
      <p:pic>
        <p:nvPicPr>
          <p:cNvPr id="56324" name="Picture 4" descr="Achaemenid_Empire_(flat_map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1449388"/>
            <a:ext cx="6400800" cy="4210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Timelines W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400"/>
            <a:ext cx="9118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WC_03_TradeSet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" y="768350"/>
            <a:ext cx="7926388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/>
          </p:nvPr>
        </p:nvSpPr>
        <p:spPr>
          <a:xfrm>
            <a:off x="1176338" y="341313"/>
            <a:ext cx="6799262" cy="1303337"/>
          </a:xfrm>
        </p:spPr>
        <p:txBody>
          <a:bodyPr/>
          <a:lstStyle/>
          <a:p>
            <a:r>
              <a:rPr lang="en-US" sz="3600" b="1" smtClean="0">
                <a:ln>
                  <a:noFill/>
                </a:ln>
              </a:rPr>
              <a:t>Ancient Egypt (3100-332BCE)</a:t>
            </a:r>
          </a:p>
        </p:txBody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>
          <a:xfrm>
            <a:off x="554038" y="1301750"/>
            <a:ext cx="8147050" cy="5084763"/>
          </a:xfrm>
        </p:spPr>
        <p:txBody>
          <a:bodyPr/>
          <a:lstStyle/>
          <a:p>
            <a:r>
              <a:rPr lang="en-US" smtClean="0"/>
              <a:t>Powerful civilization with ruling dynasties</a:t>
            </a:r>
          </a:p>
          <a:p>
            <a:r>
              <a:rPr lang="en-US" smtClean="0"/>
              <a:t>Also based on slavery, priest elites</a:t>
            </a:r>
          </a:p>
          <a:p>
            <a:r>
              <a:rPr lang="en-US" smtClean="0"/>
              <a:t>Monotheism (1 God) – essential for development of Judaism, Christianity and Islam later</a:t>
            </a:r>
          </a:p>
          <a:p>
            <a:r>
              <a:rPr lang="en-US" smtClean="0"/>
              <a:t>Further development of construction and agriculture techniques,</a:t>
            </a:r>
            <a:br>
              <a:rPr lang="en-US" smtClean="0"/>
            </a:br>
            <a:r>
              <a:rPr lang="en-US" smtClean="0"/>
              <a:t> 									arts, mathematics, glass,  											faience…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 									Hebrews will flee Egypt (slaves)  									and set kingdom in Palestine</a:t>
            </a:r>
          </a:p>
          <a:p>
            <a:pPr>
              <a:buFont typeface="Arial" charset="0"/>
              <a:buNone/>
            </a:pPr>
            <a:r>
              <a:rPr lang="en-US" smtClean="0"/>
              <a:t> 									     (circa 9</a:t>
            </a:r>
            <a:r>
              <a:rPr lang="en-US" baseline="30000" smtClean="0"/>
              <a:t>th</a:t>
            </a:r>
            <a:r>
              <a:rPr lang="en-US" smtClean="0"/>
              <a:t> C BCE- 586BCE)									</a:t>
            </a:r>
          </a:p>
        </p:txBody>
      </p:sp>
      <p:pic>
        <p:nvPicPr>
          <p:cNvPr id="100357" name="Picture 5" descr="800px-All_Gizah_Pyrami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98863"/>
            <a:ext cx="4502150" cy="2994025"/>
          </a:xfrm>
          <a:prstGeom prst="rect">
            <a:avLst/>
          </a:prstGeom>
          <a:noFill/>
        </p:spPr>
      </p:pic>
      <p:pic>
        <p:nvPicPr>
          <p:cNvPr id="100358" name="Picture 6" descr="502px-Kingdoms_of_Israel_and_Judah_map_8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2450" y="1152525"/>
            <a:ext cx="4781550" cy="570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NZ" b="1" smtClean="0">
                <a:ln>
                  <a:noFill/>
                </a:ln>
              </a:rPr>
              <a:t>Tips continued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796925" y="2490788"/>
            <a:ext cx="7639050" cy="3614737"/>
          </a:xfrm>
        </p:spPr>
        <p:txBody>
          <a:bodyPr/>
          <a:lstStyle/>
          <a:p>
            <a:pPr marL="0" indent="0">
              <a:spcAft>
                <a:spcPct val="0"/>
              </a:spcAft>
              <a:buFont typeface="Arial" charset="0"/>
              <a:buNone/>
            </a:pPr>
            <a:r>
              <a:rPr lang="en-NZ" altLang="en-US" sz="2800" dirty="0" smtClean="0"/>
              <a:t>1. Take notes</a:t>
            </a:r>
            <a:r>
              <a:rPr lang="en-NZ" altLang="en-US" sz="2800" u="sng" dirty="0" smtClean="0"/>
              <a:t> in margins</a:t>
            </a:r>
            <a:r>
              <a:rPr lang="en-NZ" altLang="en-US" sz="2800" dirty="0" smtClean="0"/>
              <a:t> (don’t just underline) as you read</a:t>
            </a:r>
            <a:br>
              <a:rPr lang="en-NZ" altLang="en-US" sz="2800" dirty="0" smtClean="0"/>
            </a:br>
            <a:r>
              <a:rPr lang="en-NZ" altLang="en-US" sz="2800" dirty="0" smtClean="0"/>
              <a:t>2. Keep in mind what we discuss in class/the topics while you read</a:t>
            </a:r>
          </a:p>
          <a:p>
            <a:pPr marL="0" indent="0">
              <a:spcAft>
                <a:spcPct val="0"/>
              </a:spcAft>
              <a:buFont typeface="Arial" charset="0"/>
              <a:buNone/>
            </a:pPr>
            <a:r>
              <a:rPr lang="en-NZ" altLang="en-US" sz="2800" dirty="0" smtClean="0"/>
              <a:t>3. Keep up with the readings or you will fall behind and have trouble catching up</a:t>
            </a:r>
          </a:p>
          <a:p>
            <a:pPr marL="0" indent="0">
              <a:spcAft>
                <a:spcPct val="0"/>
              </a:spcAft>
              <a:buFont typeface="Arial" charset="0"/>
              <a:buNone/>
            </a:pPr>
            <a:r>
              <a:rPr lang="en-NZ" altLang="en-US" sz="2800" dirty="0" smtClean="0"/>
              <a:t>4. Take notes during </a:t>
            </a:r>
            <a:r>
              <a:rPr lang="en-NZ" altLang="en-US" sz="2800" smtClean="0"/>
              <a:t>the lectures</a:t>
            </a:r>
            <a:endParaRPr lang="en-NZ" altLang="en-US" sz="2800" dirty="0" smtClean="0"/>
          </a:p>
          <a:p>
            <a:pPr marL="0" indent="0">
              <a:spcAft>
                <a:spcPct val="0"/>
              </a:spcAft>
            </a:pPr>
            <a:endParaRPr lang="en-N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"/>
          <p:cNvSpPr>
            <a:spLocks noGrp="1"/>
          </p:cNvSpPr>
          <p:nvPr>
            <p:ph type="title" idx="4294967295"/>
          </p:nvPr>
        </p:nvSpPr>
        <p:spPr>
          <a:xfrm>
            <a:off x="1176338" y="490538"/>
            <a:ext cx="6799262" cy="1303337"/>
          </a:xfrm>
        </p:spPr>
        <p:txBody>
          <a:bodyPr/>
          <a:lstStyle/>
          <a:p>
            <a:r>
              <a:rPr lang="en-NZ" sz="3600" b="1" smtClean="0">
                <a:ln>
                  <a:noFill/>
                </a:ln>
              </a:rPr>
              <a:t>Ancient Greece </a:t>
            </a:r>
            <a:br>
              <a:rPr lang="en-NZ" sz="3600" b="1" smtClean="0">
                <a:ln>
                  <a:noFill/>
                </a:ln>
              </a:rPr>
            </a:br>
            <a:r>
              <a:rPr lang="en-NZ" sz="3600" b="1" smtClean="0">
                <a:ln>
                  <a:noFill/>
                </a:ln>
              </a:rPr>
              <a:t>(1200BCE-200BCE)</a:t>
            </a:r>
          </a:p>
        </p:txBody>
      </p:sp>
      <p:sp>
        <p:nvSpPr>
          <p:cNvPr id="58370" name="Content Placeholder 4"/>
          <p:cNvSpPr>
            <a:spLocks noGrp="1"/>
          </p:cNvSpPr>
          <p:nvPr>
            <p:ph idx="4294967295"/>
          </p:nvPr>
        </p:nvSpPr>
        <p:spPr>
          <a:xfrm>
            <a:off x="650875" y="2490788"/>
            <a:ext cx="7939088" cy="3444875"/>
          </a:xfrm>
        </p:spPr>
        <p:txBody>
          <a:bodyPr/>
          <a:lstStyle/>
          <a:p>
            <a:r>
              <a:rPr lang="en-NZ" smtClean="0"/>
              <a:t>Often considered as founding traditions of Western Civilization: tragic drama, science, philosophy, and political democracy</a:t>
            </a:r>
          </a:p>
          <a:p>
            <a:r>
              <a:rPr lang="en-NZ" smtClean="0"/>
              <a:t>Macedonia: Alexander the Great conquers most of Persian Empire, Egypt, large parts of Asia (one of largest Empires)</a:t>
            </a:r>
          </a:p>
          <a:p>
            <a:r>
              <a:rPr lang="en-NZ" smtClean="0"/>
              <a:t>Unification and new division (3 parts) after death 332BCE</a:t>
            </a:r>
            <a:br>
              <a:rPr lang="en-NZ" smtClean="0"/>
            </a:br>
            <a:r>
              <a:rPr lang="en-NZ" smtClean="0"/>
              <a:t>Will come under power of Romans in 2</a:t>
            </a:r>
            <a:r>
              <a:rPr lang="en-NZ" baseline="30000" smtClean="0"/>
              <a:t>nd</a:t>
            </a:r>
            <a:r>
              <a:rPr lang="en-NZ" smtClean="0"/>
              <a:t> Century BCE</a:t>
            </a:r>
          </a:p>
        </p:txBody>
      </p:sp>
      <p:pic>
        <p:nvPicPr>
          <p:cNvPr id="58372" name="Picture 4" descr="749px-Map_Macedonia_336_BC-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338" y="490538"/>
            <a:ext cx="7134225" cy="5715000"/>
          </a:xfrm>
          <a:prstGeom prst="rect">
            <a:avLst/>
          </a:prstGeom>
          <a:noFill/>
        </p:spPr>
      </p:pic>
      <p:pic>
        <p:nvPicPr>
          <p:cNvPr id="58373" name="Picture 5" descr="MacedonEmpi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98563"/>
            <a:ext cx="9144000" cy="4389437"/>
          </a:xfrm>
          <a:prstGeom prst="rect">
            <a:avLst/>
          </a:prstGeom>
          <a:noFill/>
        </p:spPr>
      </p:pic>
      <p:pic>
        <p:nvPicPr>
          <p:cNvPr id="58374" name="Picture 6" descr="800px-Alexander-Empire_323b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62013"/>
            <a:ext cx="9144000" cy="5073650"/>
          </a:xfrm>
          <a:prstGeom prst="rect">
            <a:avLst/>
          </a:prstGeom>
          <a:noFill/>
        </p:spPr>
      </p:pic>
      <p:pic>
        <p:nvPicPr>
          <p:cNvPr id="58375" name="Picture 7" descr="Diadochen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" y="1372394"/>
            <a:ext cx="9144000" cy="4389437"/>
          </a:xfrm>
          <a:prstGeom prst="rect">
            <a:avLst/>
          </a:prstGeom>
          <a:noFill/>
        </p:spPr>
      </p:pic>
      <p:pic>
        <p:nvPicPr>
          <p:cNvPr id="58376" name="Picture 8" descr="Alexander_the_Great_mosa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76338" y="1482725"/>
            <a:ext cx="6838950" cy="4105275"/>
          </a:xfrm>
          <a:prstGeom prst="rect">
            <a:avLst/>
          </a:prstGeom>
          <a:noFill/>
        </p:spPr>
      </p:pic>
      <p:pic>
        <p:nvPicPr>
          <p:cNvPr id="58377" name="Picture 9" descr="800px-Parthenon_from_wes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810000"/>
            <a:ext cx="4064000" cy="3048000"/>
          </a:xfrm>
          <a:prstGeom prst="rect">
            <a:avLst/>
          </a:prstGeom>
          <a:noFill/>
        </p:spPr>
      </p:pic>
      <p:pic>
        <p:nvPicPr>
          <p:cNvPr id="58378" name="Picture 10" descr="Plato's_Academy_mosaic_from_Pompei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5025" y="2513013"/>
            <a:ext cx="4338638" cy="4367212"/>
          </a:xfrm>
          <a:prstGeom prst="rect">
            <a:avLst/>
          </a:prstGeom>
          <a:noFill/>
        </p:spPr>
      </p:pic>
      <p:pic>
        <p:nvPicPr>
          <p:cNvPr id="58379" name="Picture 11" descr="Epidauro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1050" y="862013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Timelines W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00"/>
            <a:ext cx="9118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 idx="4294967295"/>
          </p:nvPr>
        </p:nvSpPr>
        <p:spPr>
          <a:xfrm>
            <a:off x="582613" y="161925"/>
            <a:ext cx="7912458" cy="1303338"/>
          </a:xfrm>
        </p:spPr>
        <p:txBody>
          <a:bodyPr/>
          <a:lstStyle/>
          <a:p>
            <a:r>
              <a:rPr lang="en-NZ" sz="3600" b="1" dirty="0" smtClean="0">
                <a:ln>
                  <a:noFill/>
                </a:ln>
              </a:rPr>
              <a:t>Ancient Rome (753BCE-476CE)</a:t>
            </a:r>
          </a:p>
        </p:txBody>
      </p:sp>
      <p:sp>
        <p:nvSpPr>
          <p:cNvPr id="60421" name="Rectangle 5"/>
          <p:cNvSpPr>
            <a:spLocks/>
          </p:cNvSpPr>
          <p:nvPr/>
        </p:nvSpPr>
        <p:spPr bwMode="auto">
          <a:xfrm>
            <a:off x="582612" y="1211263"/>
            <a:ext cx="7912459" cy="50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r>
              <a:rPr lang="en-US" sz="2800" dirty="0">
                <a:solidFill>
                  <a:srgbClr val="262626"/>
                </a:solidFill>
                <a:latin typeface="Garamond" pitchFamily="18" charset="0"/>
              </a:rPr>
              <a:t>Aristocratic Republic to Imperial System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r>
              <a:rPr lang="en-US" sz="2800" dirty="0" smtClean="0">
                <a:solidFill>
                  <a:srgbClr val="262626"/>
                </a:solidFill>
                <a:latin typeface="Garamond" pitchFamily="18" charset="0"/>
              </a:rPr>
              <a:t>Greek influence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r>
              <a:rPr lang="en-US" sz="2800" dirty="0" smtClean="0">
                <a:solidFill>
                  <a:srgbClr val="262626"/>
                </a:solidFill>
                <a:latin typeface="Garamond" pitchFamily="18" charset="0"/>
              </a:rPr>
              <a:t>Gods from Western Asia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r>
              <a:rPr lang="en-US" sz="2800" dirty="0" smtClean="0">
                <a:solidFill>
                  <a:srgbClr val="262626"/>
                </a:solidFill>
                <a:latin typeface="Garamond" pitchFamily="18" charset="0"/>
              </a:rPr>
              <a:t>Influential for rule of law</a:t>
            </a:r>
            <a:r>
              <a:rPr lang="en-US" sz="2800" dirty="0">
                <a:solidFill>
                  <a:srgbClr val="262626"/>
                </a:solidFill>
                <a:latin typeface="Garamond" pitchFamily="18" charset="0"/>
              </a:rPr>
              <a:t> </a:t>
            </a:r>
            <a:r>
              <a:rPr lang="en-US" sz="2800" dirty="0" smtClean="0">
                <a:solidFill>
                  <a:srgbClr val="262626"/>
                </a:solidFill>
                <a:latin typeface="Garamond" pitchFamily="18" charset="0"/>
              </a:rPr>
              <a:t>still in place today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r>
              <a:rPr lang="en-US" sz="2800" dirty="0" smtClean="0">
                <a:solidFill>
                  <a:srgbClr val="262626"/>
                </a:solidFill>
                <a:latin typeface="Garamond" pitchFamily="18" charset="0"/>
              </a:rPr>
              <a:t>Host of Christianity (dominant religion in “West” today)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Char char="•"/>
            </a:pPr>
            <a:r>
              <a:rPr lang="en-US" sz="2800" dirty="0" smtClean="0">
                <a:solidFill>
                  <a:srgbClr val="262626"/>
                </a:solidFill>
                <a:latin typeface="Garamond" pitchFamily="18" charset="0"/>
              </a:rPr>
              <a:t>Height of Roman Empire in 2</a:t>
            </a:r>
            <a:r>
              <a:rPr lang="en-US" sz="2800" baseline="30000" dirty="0" smtClean="0">
                <a:solidFill>
                  <a:srgbClr val="262626"/>
                </a:solidFill>
                <a:latin typeface="Garamond" pitchFamily="18" charset="0"/>
              </a:rPr>
              <a:t>nd</a:t>
            </a:r>
            <a:r>
              <a:rPr lang="en-US" sz="2800" dirty="0" smtClean="0">
                <a:solidFill>
                  <a:srgbClr val="262626"/>
                </a:solidFill>
                <a:latin typeface="Garamond" pitchFamily="18" charset="0"/>
              </a:rPr>
              <a:t> C. CE – Most of Europe south of Rhine and Danube rivers, North Africa, Western Asia (to Persian Gulf and Caspian Sea</a:t>
            </a:r>
            <a:r>
              <a:rPr lang="en-US" sz="2800" dirty="0">
                <a:solidFill>
                  <a:srgbClr val="262626"/>
                </a:solidFill>
                <a:latin typeface="Garamond" pitchFamily="18" charset="0"/>
              </a:rPr>
              <a:t>			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" y="643285"/>
            <a:ext cx="7619048" cy="557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Timelines W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400"/>
            <a:ext cx="9118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1"/>
            <a:ext cx="9118600" cy="6237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1535"/>
            <a:ext cx="9079995" cy="4454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11438"/>
            <a:ext cx="9079994" cy="5181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0" y="694387"/>
            <a:ext cx="8731049" cy="6089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" y="1337730"/>
            <a:ext cx="8944187" cy="4852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067524"/>
            <a:ext cx="9012092" cy="5142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2" y="1270680"/>
            <a:ext cx="9074726" cy="4151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60" y="1284324"/>
            <a:ext cx="9191460" cy="4205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56599"/>
            <a:ext cx="9144000" cy="4229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3" y="1882892"/>
            <a:ext cx="9122537" cy="4184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60" y="694387"/>
            <a:ext cx="9177309" cy="6257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50" y="1849856"/>
            <a:ext cx="9194550" cy="42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 idx="4294967295"/>
          </p:nvPr>
        </p:nvSpPr>
        <p:spPr>
          <a:xfrm>
            <a:off x="900113" y="633413"/>
            <a:ext cx="7402512" cy="1585912"/>
          </a:xfrm>
        </p:spPr>
        <p:txBody>
          <a:bodyPr/>
          <a:lstStyle/>
          <a:p>
            <a:r>
              <a:rPr lang="en-NZ" sz="3600" b="1" dirty="0" smtClean="0">
                <a:ln>
                  <a:noFill/>
                </a:ln>
              </a:rPr>
              <a:t>Early Middle Ages </a:t>
            </a:r>
            <a:br>
              <a:rPr lang="en-NZ" sz="3600" b="1" dirty="0" smtClean="0">
                <a:ln>
                  <a:noFill/>
                </a:ln>
              </a:rPr>
            </a:br>
            <a:r>
              <a:rPr lang="en-NZ" sz="3600" b="1" dirty="0" smtClean="0">
                <a:ln>
                  <a:noFill/>
                </a:ln>
              </a:rPr>
              <a:t>(476-1000CE)</a:t>
            </a:r>
            <a:br>
              <a:rPr lang="en-NZ" sz="3600" b="1" dirty="0" smtClean="0">
                <a:ln>
                  <a:noFill/>
                </a:ln>
              </a:rPr>
            </a:br>
            <a:r>
              <a:rPr lang="en-NZ" sz="3600" dirty="0" smtClean="0">
                <a:ln>
                  <a:noFill/>
                </a:ln>
              </a:rPr>
              <a:t>Rise of Islam and crusades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69" y="2204401"/>
            <a:ext cx="3949221" cy="4067699"/>
          </a:xfrm>
        </p:spPr>
      </p:pic>
      <p:sp>
        <p:nvSpPr>
          <p:cNvPr id="3" name="TextBox 2"/>
          <p:cNvSpPr txBox="1"/>
          <p:nvPr/>
        </p:nvSpPr>
        <p:spPr>
          <a:xfrm>
            <a:off x="619305" y="2664993"/>
            <a:ext cx="39820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Garamond" panose="02020404030301010803" pitchFamily="18" charset="0"/>
              </a:rPr>
              <a:t>Frankish (Germanic Tribe)</a:t>
            </a:r>
          </a:p>
          <a:p>
            <a:r>
              <a:rPr lang="en-NZ" sz="2800" dirty="0" smtClean="0">
                <a:latin typeface="Garamond" panose="02020404030301010803" pitchFamily="18" charset="0"/>
              </a:rPr>
              <a:t/>
            </a:r>
            <a:br>
              <a:rPr lang="en-NZ" sz="2800" dirty="0" smtClean="0">
                <a:latin typeface="Garamond" panose="02020404030301010803" pitchFamily="18" charset="0"/>
              </a:rPr>
            </a:br>
            <a:r>
              <a:rPr lang="en-NZ" sz="2800" dirty="0" smtClean="0">
                <a:latin typeface="Garamond" panose="02020404030301010803" pitchFamily="18" charset="0"/>
              </a:rPr>
              <a:t>Adopt Christianity, try to restore Western Roman Empire</a:t>
            </a:r>
            <a:endParaRPr lang="en-NZ" sz="28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Timelines W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400"/>
            <a:ext cx="9118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12" y="1014837"/>
            <a:ext cx="5980176" cy="5477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20" y="2385060"/>
            <a:ext cx="4259580" cy="4472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8" y="820174"/>
            <a:ext cx="7061200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1" y="769647"/>
            <a:ext cx="7877278" cy="5967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" y="1014837"/>
            <a:ext cx="7619048" cy="555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04" y="1277100"/>
            <a:ext cx="7994968" cy="495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middle ages crusad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5208588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NZ" sz="3600" b="1" dirty="0" smtClean="0">
                <a:latin typeface="+mn-lt"/>
              </a:rPr>
              <a:t>High Middle Ages </a:t>
            </a:r>
          </a:p>
          <a:p>
            <a:pPr fontAlgn="auto">
              <a:spcAft>
                <a:spcPts val="0"/>
              </a:spcAft>
              <a:defRPr/>
            </a:pPr>
            <a:r>
              <a:rPr lang="en-NZ" sz="3600" b="1" dirty="0" smtClean="0">
                <a:latin typeface="+mn-lt"/>
              </a:rPr>
              <a:t>(1000-1300CE)</a:t>
            </a:r>
            <a:endParaRPr lang="en-GB" sz="3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1665" y="915988"/>
            <a:ext cx="7536425" cy="1303337"/>
          </a:xfrm>
        </p:spPr>
        <p:txBody>
          <a:bodyPr/>
          <a:lstStyle/>
          <a:p>
            <a:r>
              <a:rPr lang="en-NZ" dirty="0" smtClean="0">
                <a:ln>
                  <a:noFill/>
                </a:ln>
              </a:rPr>
              <a:t>The High Middle Ages 1000-1300</a:t>
            </a:r>
            <a:endParaRPr lang="en-GB" dirty="0" smtClean="0">
              <a:ln>
                <a:noFill/>
              </a:ln>
            </a:endParaRP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81665" y="1897380"/>
            <a:ext cx="7699395" cy="429768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NZ" sz="2800" b="1" dirty="0" smtClean="0"/>
              <a:t>Crusades </a:t>
            </a:r>
            <a:r>
              <a:rPr lang="en-NZ" sz="2800" dirty="0" smtClean="0"/>
              <a:t>– trade between East and West</a:t>
            </a:r>
          </a:p>
          <a:p>
            <a:pPr>
              <a:spcAft>
                <a:spcPct val="0"/>
              </a:spcAft>
            </a:pPr>
            <a:r>
              <a:rPr lang="en-NZ" sz="2800" b="1" dirty="0" smtClean="0"/>
              <a:t>Cluny Reforms </a:t>
            </a:r>
            <a:r>
              <a:rPr lang="en-NZ" sz="2800" dirty="0" smtClean="0"/>
              <a:t>– the separation of Church and State</a:t>
            </a:r>
          </a:p>
          <a:p>
            <a:pPr>
              <a:spcAft>
                <a:spcPct val="0"/>
              </a:spcAft>
            </a:pPr>
            <a:r>
              <a:rPr lang="en-NZ" sz="2800" b="1" dirty="0" smtClean="0"/>
              <a:t>The emergence of cities </a:t>
            </a:r>
            <a:r>
              <a:rPr lang="en-NZ" sz="2800" dirty="0" smtClean="0"/>
              <a:t>– based on commercial wealth not land (commercial revolution)</a:t>
            </a:r>
          </a:p>
          <a:p>
            <a:pPr>
              <a:spcAft>
                <a:spcPct val="0"/>
              </a:spcAft>
            </a:pPr>
            <a:r>
              <a:rPr lang="en-NZ" sz="2800" b="1" dirty="0" smtClean="0"/>
              <a:t>The rise of universities</a:t>
            </a:r>
          </a:p>
          <a:p>
            <a:pPr>
              <a:spcAft>
                <a:spcPct val="0"/>
              </a:spcAft>
            </a:pPr>
            <a:r>
              <a:rPr lang="en-NZ" sz="2800" b="1" dirty="0" smtClean="0"/>
              <a:t>The nobility’s growing appetite for manufactured goods</a:t>
            </a:r>
            <a:endParaRPr lang="en-GB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crusades black and whi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4"/>
          <p:cNvSpPr txBox="1">
            <a:spLocks noChangeArrowheads="1"/>
          </p:cNvSpPr>
          <p:nvPr/>
        </p:nvSpPr>
        <p:spPr bwMode="auto">
          <a:xfrm>
            <a:off x="4305300" y="407988"/>
            <a:ext cx="4838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Century Gothic" pitchFamily="34" charset="0"/>
              </a:rPr>
              <a:t>the crusades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-127060"/>
            <a:ext cx="8744989" cy="6985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-63530"/>
            <a:ext cx="89444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Timelines W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400"/>
            <a:ext cx="91186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 idx="4294967295"/>
          </p:nvPr>
        </p:nvSpPr>
        <p:spPr>
          <a:xfrm>
            <a:off x="250825" y="671513"/>
            <a:ext cx="8229600" cy="1143000"/>
          </a:xfrm>
        </p:spPr>
        <p:txBody>
          <a:bodyPr/>
          <a:lstStyle/>
          <a:p>
            <a:r>
              <a:rPr lang="en-NZ" b="1" smtClean="0">
                <a:ln>
                  <a:noFill/>
                </a:ln>
              </a:rPr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08025" y="1814513"/>
            <a:ext cx="7875588" cy="45418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Attendance AND Participation (10%)</a:t>
            </a:r>
            <a:endParaRPr lang="en-N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 Assignments and 3 tests (50%)</a:t>
            </a:r>
            <a:endParaRPr lang="en-N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Final exam (40%)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Credit for Waikato if you pass all courses</a:t>
            </a:r>
            <a:b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N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NZ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Policies - Cheating</a:t>
            </a:r>
            <a:r>
              <a:rPr lang="en-NZ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exams: Last </a:t>
            </a:r>
            <a:r>
              <a:rPr lang="en-NZ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year </a:t>
            </a:r>
            <a:r>
              <a:rPr lang="en-NZ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Boy (</a:t>
            </a:r>
            <a:r>
              <a:rPr lang="en-NZ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CaiLintong</a:t>
            </a:r>
            <a:r>
              <a:rPr lang="en-NZ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was expelled from both SISU and Waikato for cheating in final exam</a:t>
            </a:r>
            <a:r>
              <a:rPr lang="en-NZ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br>
              <a:rPr lang="en-NZ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NZ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Cheating yourself.</a:t>
            </a:r>
            <a:endParaRPr lang="en-NZ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N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5" y="182562"/>
            <a:ext cx="9112250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TextBox 2"/>
          <p:cNvSpPr txBox="1">
            <a:spLocks noChangeArrowheads="1"/>
          </p:cNvSpPr>
          <p:nvPr/>
        </p:nvSpPr>
        <p:spPr bwMode="auto">
          <a:xfrm>
            <a:off x="1460500" y="5613400"/>
            <a:ext cx="6248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Century Gothic" pitchFamily="34" charset="0"/>
              </a:rPr>
              <a:t>The crusades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5000" y="407988"/>
            <a:ext cx="7731125" cy="1303337"/>
          </a:xfrm>
        </p:spPr>
        <p:txBody>
          <a:bodyPr/>
          <a:lstStyle/>
          <a:p>
            <a:r>
              <a:rPr lang="en-NZ" dirty="0" smtClean="0"/>
              <a:t>Beginning of contest between France and England for European supremacy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71731" y="1711325"/>
            <a:ext cx="4814657" cy="4622974"/>
          </a:xfrm>
        </p:spPr>
        <p:txBody>
          <a:bodyPr>
            <a:normAutofit/>
          </a:bodyPr>
          <a:lstStyle/>
          <a:p>
            <a:r>
              <a:rPr lang="en-NZ" sz="2800" dirty="0" smtClean="0"/>
              <a:t>Norman (Viking descendant) </a:t>
            </a:r>
            <a:br>
              <a:rPr lang="en-NZ" sz="2800" dirty="0" smtClean="0"/>
            </a:br>
            <a:r>
              <a:rPr lang="en-NZ" sz="2800" dirty="0" smtClean="0"/>
              <a:t>William the Conqueror will invade Anglo-Saxon England and lead to almost 200 years of “French” occupation</a:t>
            </a:r>
          </a:p>
          <a:p>
            <a:r>
              <a:rPr lang="en-NZ" sz="2800" dirty="0" smtClean="0"/>
              <a:t>Absolute monarchy in France</a:t>
            </a:r>
          </a:p>
          <a:p>
            <a:r>
              <a:rPr lang="en-NZ" sz="2800" dirty="0" smtClean="0"/>
              <a:t>Fragmentation of Germany</a:t>
            </a:r>
          </a:p>
          <a:p>
            <a:r>
              <a:rPr lang="en-NZ" sz="2800" dirty="0" smtClean="0"/>
              <a:t>Magna Carta (1215): division of power in England</a:t>
            </a:r>
          </a:p>
          <a:p>
            <a:endParaRPr lang="en-NZ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8" y="1690688"/>
            <a:ext cx="3757612" cy="525938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Cluny Reform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423564" cy="631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165099" y="6149975"/>
            <a:ext cx="76654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atin typeface="Century Gothic" pitchFamily="34" charset="0"/>
              </a:rPr>
              <a:t>Cluny </a:t>
            </a:r>
            <a:r>
              <a:rPr lang="en-US" sz="4000" b="1" dirty="0" smtClean="0">
                <a:latin typeface="Century Gothic" pitchFamily="34" charset="0"/>
              </a:rPr>
              <a:t>Reforms (around 1000s)</a:t>
            </a:r>
            <a:endParaRPr lang="en-US" sz="40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cluny monaste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0"/>
            <a:ext cx="8509000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extBox 2"/>
          <p:cNvSpPr txBox="1">
            <a:spLocks noChangeArrowheads="1"/>
          </p:cNvSpPr>
          <p:nvPr/>
        </p:nvSpPr>
        <p:spPr bwMode="auto">
          <a:xfrm>
            <a:off x="1460500" y="6042025"/>
            <a:ext cx="6286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Century Gothic" pitchFamily="34" charset="0"/>
              </a:rPr>
              <a:t>Cluny monastery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Venice middle 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2362200" y="5816600"/>
            <a:ext cx="645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Century Gothic" pitchFamily="34" charset="0"/>
              </a:rPr>
              <a:t>Growing cities - Venice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359621" y="350722"/>
            <a:ext cx="6799262" cy="1303337"/>
          </a:xfrm>
        </p:spPr>
        <p:txBody>
          <a:bodyPr/>
          <a:lstStyle/>
          <a:p>
            <a:r>
              <a:rPr lang="en-NZ" b="1" dirty="0" smtClean="0"/>
              <a:t>The Nobility</a:t>
            </a:r>
            <a:endParaRPr lang="en-NZ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1857895"/>
            <a:ext cx="3959558" cy="34281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013" y="1423226"/>
            <a:ext cx="51538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Warriors living off labour of others (vassals/serfs)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32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Lived in castles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32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Tournaments, “courtesy”, knighthood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3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Power declined after 14</a:t>
            </a:r>
            <a:r>
              <a:rPr lang="en-NZ" sz="3200" baseline="30000" dirty="0" smtClean="0">
                <a:latin typeface="+mn-lt"/>
              </a:rPr>
              <a:t>th</a:t>
            </a:r>
            <a:r>
              <a:rPr lang="en-NZ" sz="3200" dirty="0" smtClean="0">
                <a:latin typeface="+mn-lt"/>
              </a:rPr>
              <a:t> 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3200" dirty="0" smtClean="0">
              <a:latin typeface="+mn-lt"/>
            </a:endParaRPr>
          </a:p>
          <a:p>
            <a:endParaRPr lang="en-NZ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4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clergy middle 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785" y="2246005"/>
            <a:ext cx="6678815" cy="493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extBox 2"/>
          <p:cNvSpPr txBox="1">
            <a:spLocks noChangeArrowheads="1"/>
          </p:cNvSpPr>
          <p:nvPr/>
        </p:nvSpPr>
        <p:spPr bwMode="auto">
          <a:xfrm>
            <a:off x="5078384" y="3378474"/>
            <a:ext cx="2463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400" b="1" dirty="0" smtClean="0">
                <a:solidFill>
                  <a:srgbClr val="FFFFFF"/>
                </a:solidFill>
                <a:latin typeface="+mj-lt"/>
              </a:rPr>
              <a:t>lergy</a:t>
            </a:r>
            <a:endParaRPr lang="en-US" sz="4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1" y="684075"/>
            <a:ext cx="53984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Significant part of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“regular” and “secular” clergy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Very hierarchical organization</a:t>
            </a:r>
            <a:endParaRPr lang="en-NZ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medieval farm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6175"/>
            <a:ext cx="91440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TextBox 2"/>
          <p:cNvSpPr txBox="1">
            <a:spLocks noChangeArrowheads="1"/>
          </p:cNvSpPr>
          <p:nvPr/>
        </p:nvSpPr>
        <p:spPr bwMode="auto">
          <a:xfrm>
            <a:off x="1524000" y="453231"/>
            <a:ext cx="6096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Agrarian peasantry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1644" y="4873625"/>
            <a:ext cx="4471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Largest group</a:t>
            </a:r>
            <a:endParaRPr lang="en-NZ" sz="3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Fed Nobility and Clergy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latin typeface="+mn-lt"/>
              </a:rPr>
              <a:t>Based around family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28738" y="407988"/>
            <a:ext cx="6799262" cy="1303337"/>
          </a:xfrm>
        </p:spPr>
        <p:txBody>
          <a:bodyPr/>
          <a:lstStyle/>
          <a:p>
            <a:r>
              <a:rPr lang="en-NZ" b="1" dirty="0" smtClean="0"/>
              <a:t>Towns and Townspeople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14894" y="1711324"/>
            <a:ext cx="6766561" cy="4207337"/>
          </a:xfrm>
        </p:spPr>
        <p:txBody>
          <a:bodyPr/>
          <a:lstStyle/>
          <a:p>
            <a:r>
              <a:rPr lang="en-NZ" sz="3200" dirty="0" smtClean="0"/>
              <a:t>Growth in size and importance</a:t>
            </a:r>
          </a:p>
          <a:p>
            <a:endParaRPr lang="en-NZ" sz="3200" dirty="0" smtClean="0"/>
          </a:p>
          <a:p>
            <a:r>
              <a:rPr lang="en-NZ" sz="3200" dirty="0" smtClean="0"/>
              <a:t>Manufacturing of goods, guilds and workshops</a:t>
            </a:r>
          </a:p>
          <a:p>
            <a:endParaRPr lang="en-NZ" sz="3200" dirty="0" smtClean="0"/>
          </a:p>
          <a:p>
            <a:r>
              <a:rPr lang="en-NZ" sz="3200" dirty="0" smtClean="0"/>
              <a:t>Rise of merchant class, begin to threaten nobility’s power</a:t>
            </a:r>
          </a:p>
          <a:p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33999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Bologna universit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TextBox 2"/>
          <p:cNvSpPr txBox="1">
            <a:spLocks noChangeArrowheads="1"/>
          </p:cNvSpPr>
          <p:nvPr/>
        </p:nvSpPr>
        <p:spPr bwMode="auto">
          <a:xfrm>
            <a:off x="0" y="5613400"/>
            <a:ext cx="84709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Century Gothic" pitchFamily="34" charset="0"/>
              </a:rPr>
              <a:t>University of Bologna, Italy, </a:t>
            </a:r>
            <a:r>
              <a:rPr lang="en-US" sz="4000" dirty="0" smtClean="0">
                <a:solidFill>
                  <a:srgbClr val="FFFFFF"/>
                </a:solidFill>
                <a:latin typeface="Century Gothic" pitchFamily="34" charset="0"/>
              </a:rPr>
              <a:t>1088 (officially recognized in 1158)</a:t>
            </a:r>
            <a:endParaRPr lang="en-US" sz="40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691619"/>
            <a:ext cx="4980709" cy="4432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 idx="4294967295"/>
          </p:nvPr>
        </p:nvSpPr>
        <p:spPr>
          <a:xfrm>
            <a:off x="161925" y="192088"/>
            <a:ext cx="8229600" cy="1143000"/>
          </a:xfrm>
        </p:spPr>
        <p:txBody>
          <a:bodyPr/>
          <a:lstStyle/>
          <a:p>
            <a:r>
              <a:rPr lang="en-NZ" altLang="en-US" sz="3600" b="1" smtClean="0">
                <a:ln>
                  <a:noFill/>
                </a:ln>
              </a:rPr>
              <a:t>Referencing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649288" y="982344"/>
            <a:ext cx="8494712" cy="5349875"/>
          </a:xfrm>
        </p:spPr>
        <p:txBody>
          <a:bodyPr/>
          <a:lstStyle/>
          <a:p>
            <a:pPr marL="0" indent="0">
              <a:spcAft>
                <a:spcPct val="0"/>
              </a:spcAft>
              <a:buFont typeface="Arial" charset="0"/>
              <a:buNone/>
            </a:pPr>
            <a:r>
              <a:rPr lang="en-NZ" altLang="en-US" sz="2800" dirty="0" smtClean="0"/>
              <a:t>Check the APA guide given to you last semester. </a:t>
            </a:r>
            <a:br>
              <a:rPr lang="en-NZ" altLang="en-US" sz="2800" dirty="0" smtClean="0"/>
            </a:br>
            <a:r>
              <a:rPr lang="en-NZ" altLang="en-US" sz="2800" dirty="0" smtClean="0"/>
              <a:t/>
            </a:r>
            <a:br>
              <a:rPr lang="en-NZ" altLang="en-US" sz="2800" dirty="0" smtClean="0"/>
            </a:br>
            <a:r>
              <a:rPr lang="en-NZ" altLang="en-US" sz="2800" dirty="0" smtClean="0"/>
              <a:t>You may also check:</a:t>
            </a:r>
            <a:br>
              <a:rPr lang="en-NZ" altLang="en-US" sz="2800" dirty="0" smtClean="0"/>
            </a:br>
            <a:r>
              <a:rPr lang="en-NZ" altLang="en-US" sz="2800" dirty="0" smtClean="0">
                <a:solidFill>
                  <a:schemeClr val="tx1"/>
                </a:solidFill>
                <a:hlinkClick r:id="rId3"/>
              </a:rPr>
              <a:t>https://owl.english.purdue.edu/owl/resource/560/08/</a:t>
            </a:r>
            <a:endParaRPr lang="en-NZ" altLang="en-US" sz="2800" dirty="0" smtClean="0">
              <a:solidFill>
                <a:schemeClr val="tx1"/>
              </a:solidFill>
            </a:endParaRPr>
          </a:p>
          <a:p>
            <a:pPr marL="0" indent="0">
              <a:spcAft>
                <a:spcPct val="0"/>
              </a:spcAft>
              <a:buFont typeface="Arial" charset="0"/>
              <a:buNone/>
            </a:pPr>
            <a:r>
              <a:rPr lang="en-NZ" altLang="en-US" sz="2800" dirty="0" smtClean="0"/>
              <a:t>Search APA guidelines (Same as what </a:t>
            </a:r>
            <a:r>
              <a:rPr lang="en-NZ" altLang="en-US" sz="2800" dirty="0" err="1" smtClean="0"/>
              <a:t>Natalja</a:t>
            </a:r>
            <a:r>
              <a:rPr lang="en-NZ" altLang="en-US" sz="2800" dirty="0" smtClean="0"/>
              <a:t>, and </a:t>
            </a:r>
            <a:br>
              <a:rPr lang="en-NZ" altLang="en-US" sz="2800" dirty="0" smtClean="0"/>
            </a:br>
            <a:r>
              <a:rPr lang="en-NZ" altLang="en-US" sz="2800" dirty="0" smtClean="0"/>
              <a:t>Michael)</a:t>
            </a:r>
            <a:br>
              <a:rPr lang="en-NZ" altLang="en-US" sz="2800" dirty="0" smtClean="0"/>
            </a:br>
            <a:r>
              <a:rPr lang="en-NZ" altLang="en-US" sz="2800" dirty="0" smtClean="0"/>
              <a:t/>
            </a:r>
            <a:br>
              <a:rPr lang="en-NZ" altLang="en-US" sz="2800" dirty="0" smtClean="0"/>
            </a:br>
            <a:r>
              <a:rPr lang="en-NZ" altLang="en-US" sz="2800" dirty="0" smtClean="0"/>
              <a:t>Keep track of what you read, so it is easier to reference when you write your assignments. </a:t>
            </a:r>
            <a:br>
              <a:rPr lang="en-NZ" altLang="en-US" sz="2800" dirty="0" smtClean="0"/>
            </a:br>
            <a:r>
              <a:rPr lang="en-NZ" altLang="en-US" sz="2800" dirty="0" smtClean="0"/>
              <a:t/>
            </a:r>
            <a:br>
              <a:rPr lang="en-NZ" altLang="en-US" sz="2800" dirty="0" smtClean="0"/>
            </a:br>
            <a:r>
              <a:rPr lang="en-NZ" altLang="en-US" sz="2800" b="1" dirty="0" smtClean="0"/>
              <a:t>NOTE: </a:t>
            </a:r>
            <a:r>
              <a:rPr lang="en-NZ" altLang="en-US" sz="2800" dirty="0" smtClean="0"/>
              <a:t>In Waikato teachers may ask you to use other styles, but APA is one of the most common styles.</a:t>
            </a:r>
            <a:br>
              <a:rPr lang="en-NZ" altLang="en-US" sz="2800" dirty="0" smtClean="0"/>
            </a:br>
            <a:endParaRPr lang="en-NZ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 idx="4294967295"/>
          </p:nvPr>
        </p:nvSpPr>
        <p:spPr>
          <a:xfrm>
            <a:off x="575187" y="407988"/>
            <a:ext cx="8067368" cy="1303337"/>
          </a:xfrm>
        </p:spPr>
        <p:txBody>
          <a:bodyPr/>
          <a:lstStyle/>
          <a:p>
            <a:r>
              <a:rPr lang="en-US" b="1" dirty="0" smtClean="0">
                <a:ln>
                  <a:noFill/>
                </a:ln>
              </a:rPr>
              <a:t>The Late Middle Ages (1300-1500)</a:t>
            </a:r>
          </a:p>
        </p:txBody>
      </p:sp>
      <p:sp>
        <p:nvSpPr>
          <p:cNvPr id="75778" name="Rectangle 3"/>
          <p:cNvSpPr>
            <a:spLocks noGrp="1"/>
          </p:cNvSpPr>
          <p:nvPr>
            <p:ph idx="4294967295"/>
          </p:nvPr>
        </p:nvSpPr>
        <p:spPr>
          <a:xfrm>
            <a:off x="781396" y="1845426"/>
            <a:ext cx="7194204" cy="40902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Major events:</a:t>
            </a:r>
            <a:br>
              <a:rPr lang="en-US" sz="3200" dirty="0" smtClean="0"/>
            </a:br>
            <a:r>
              <a:rPr lang="en-US" sz="3200" dirty="0" smtClean="0"/>
              <a:t>1. The Black Death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2. 100 years war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3. Disunity in the Church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3" descr="Medieval artisans and trad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563"/>
            <a:ext cx="9144000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extBox 4"/>
          <p:cNvSpPr txBox="1">
            <a:spLocks noChangeArrowheads="1"/>
          </p:cNvSpPr>
          <p:nvPr/>
        </p:nvSpPr>
        <p:spPr bwMode="auto">
          <a:xfrm>
            <a:off x="147638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NZ" sz="3600" b="1">
                <a:latin typeface="Century Gothic" pitchFamily="34" charset="0"/>
              </a:rPr>
              <a:t>The Late Middle Ages (1300 – 1527CE)</a:t>
            </a:r>
            <a:endParaRPr lang="en-US" sz="3600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black plagu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711200" y="5613400"/>
            <a:ext cx="64785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The Black 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Death/Plague (Mid-14</a:t>
            </a:r>
            <a:r>
              <a:rPr lang="en-US" sz="3600" baseline="30000" dirty="0" smtClean="0">
                <a:solidFill>
                  <a:schemeClr val="bg1"/>
                </a:solidFill>
                <a:latin typeface="Century Gothic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to early 15</a:t>
            </a:r>
            <a:r>
              <a:rPr lang="en-US" sz="3600" baseline="30000" dirty="0" smtClean="0">
                <a:solidFill>
                  <a:schemeClr val="bg1"/>
                </a:solidFill>
                <a:latin typeface="Century Gothic" pitchFamily="34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 C.)</a:t>
            </a:r>
            <a:endParaRPr lang="en-US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6" y="-8794"/>
            <a:ext cx="6350924" cy="686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8324" y="321887"/>
            <a:ext cx="6799262" cy="1303338"/>
          </a:xfrm>
        </p:spPr>
        <p:txBody>
          <a:bodyPr/>
          <a:lstStyle/>
          <a:p>
            <a:r>
              <a:rPr lang="en-NZ" b="1" dirty="0" smtClean="0"/>
              <a:t>Black death’s consequences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75481" y="1290579"/>
            <a:ext cx="7903254" cy="5018779"/>
          </a:xfrm>
        </p:spPr>
        <p:txBody>
          <a:bodyPr/>
          <a:lstStyle/>
          <a:p>
            <a:r>
              <a:rPr lang="en-NZ" sz="3200" dirty="0" smtClean="0"/>
              <a:t>Destroyed the social fabric (no funerals, pilgrimage as excuse to flee)</a:t>
            </a:r>
          </a:p>
          <a:p>
            <a:r>
              <a:rPr lang="en-NZ" sz="3200" dirty="0" smtClean="0"/>
              <a:t>Stimulated opening up of religion to laymen and growth in national universities (form new priests) – international universities declined (providing ground for schism)</a:t>
            </a:r>
          </a:p>
          <a:p>
            <a:r>
              <a:rPr lang="en-NZ" sz="3200" dirty="0" smtClean="0"/>
              <a:t>Redistribution of wealth and land</a:t>
            </a:r>
          </a:p>
          <a:p>
            <a:r>
              <a:rPr lang="en-NZ" sz="3200" dirty="0" smtClean="0"/>
              <a:t>Increased demand for slave</a:t>
            </a:r>
            <a:endParaRPr lang="en-NZ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23" y="1163782"/>
            <a:ext cx="6701877" cy="5694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26" y="5677590"/>
            <a:ext cx="2421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latin typeface="+mn-lt"/>
              </a:rPr>
              <a:t>Dance of death by Michael </a:t>
            </a:r>
            <a:r>
              <a:rPr lang="en-NZ" sz="2400" b="1" dirty="0" err="1" smtClean="0">
                <a:latin typeface="+mn-lt"/>
              </a:rPr>
              <a:t>Wolgemut</a:t>
            </a:r>
            <a:r>
              <a:rPr lang="en-NZ" sz="2400" b="1" dirty="0" smtClean="0">
                <a:latin typeface="+mn-lt"/>
              </a:rPr>
              <a:t>, 1493</a:t>
            </a:r>
            <a:endParaRPr lang="en-NZ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10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hundred-years-war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7463"/>
            <a:ext cx="91440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1003300" y="4991100"/>
            <a:ext cx="6985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100 years </a:t>
            </a:r>
            <a:r>
              <a:rPr lang="en-US" sz="4400" b="1" dirty="0" smtClean="0">
                <a:latin typeface="+mj-lt"/>
              </a:rPr>
              <a:t>war (</a:t>
            </a:r>
            <a:r>
              <a:rPr lang="en-NZ" sz="4400" b="1" dirty="0">
                <a:latin typeface="+mj-lt"/>
              </a:rPr>
              <a:t>1337 to </a:t>
            </a:r>
            <a:r>
              <a:rPr lang="en-NZ" sz="4400" b="1" dirty="0" smtClean="0">
                <a:latin typeface="+mj-lt"/>
              </a:rPr>
              <a:t>1453)</a:t>
            </a:r>
            <a:endParaRPr lang="en-US" sz="4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500438" y="0"/>
            <a:ext cx="5516562" cy="6858000"/>
          </a:xfrm>
        </p:spPr>
      </p:pic>
      <p:pic>
        <p:nvPicPr>
          <p:cNvPr id="7987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0"/>
            <a:ext cx="26162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3467100"/>
            <a:ext cx="2528887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Box 2"/>
          <p:cNvSpPr txBox="1">
            <a:spLocks noChangeArrowheads="1"/>
          </p:cNvSpPr>
          <p:nvPr/>
        </p:nvSpPr>
        <p:spPr bwMode="auto">
          <a:xfrm>
            <a:off x="304800" y="584200"/>
            <a:ext cx="406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Century Gothic" pitchFamily="34" charset="0"/>
              </a:rPr>
              <a:t>Westphalia</a:t>
            </a:r>
          </a:p>
        </p:txBody>
      </p:sp>
      <p:pic>
        <p:nvPicPr>
          <p:cNvPr id="80898" name="Picture 3" descr="Joan_of_arc_miniature_grad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5613" y="0"/>
            <a:ext cx="4535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Box 5"/>
          <p:cNvSpPr txBox="1">
            <a:spLocks noChangeArrowheads="1"/>
          </p:cNvSpPr>
          <p:nvPr/>
        </p:nvSpPr>
        <p:spPr bwMode="auto">
          <a:xfrm>
            <a:off x="677863" y="415925"/>
            <a:ext cx="3335337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>
                <a:latin typeface="+mn-lt"/>
              </a:rPr>
              <a:t>Joan of </a:t>
            </a:r>
            <a:r>
              <a:rPr lang="en-US" sz="4000" dirty="0" smtClean="0">
                <a:latin typeface="+mn-lt"/>
              </a:rPr>
              <a:t>Arc</a:t>
            </a:r>
            <a:endParaRPr lang="en-US" sz="4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National spirit and Patriotism</a:t>
            </a:r>
          </a:p>
          <a:p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Effects of war: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Important role of churches to shape public opinion</a:t>
            </a:r>
            <a:endParaRPr lang="en-US" sz="3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n-lt"/>
              </a:rPr>
              <a:t>Opportunities for Knights and bandits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Schism_and_Religious_Division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0851" y="0"/>
            <a:ext cx="5591175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5938" y="427038"/>
            <a:ext cx="3174913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  <a:cs typeface="+mn-cs"/>
              </a:rPr>
              <a:t>Disunity in the </a:t>
            </a:r>
            <a:r>
              <a:rPr lang="en-US" sz="4000" dirty="0" smtClean="0">
                <a:latin typeface="+mn-lt"/>
                <a:cs typeface="+mn-cs"/>
              </a:rPr>
              <a:t>Church</a:t>
            </a:r>
            <a:br>
              <a:rPr lang="en-US" sz="4000" dirty="0" smtClean="0">
                <a:latin typeface="+mn-lt"/>
                <a:cs typeface="+mn-cs"/>
              </a:rPr>
            </a:br>
            <a:r>
              <a:rPr lang="en-US" sz="2800" dirty="0" smtClean="0">
                <a:latin typeface="+mn-lt"/>
                <a:cs typeface="+mn-cs"/>
              </a:rPr>
              <a:t>(1378-1417)</a:t>
            </a:r>
            <a:endParaRPr lang="en-US" sz="28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latin typeface="+mn-lt"/>
                <a:cs typeface="+mn-cs"/>
              </a:rPr>
              <a:t>Continued conflict – under power of the state?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latin typeface="+mn-lt"/>
                <a:cs typeface="+mn-cs"/>
              </a:rPr>
              <a:t>Questioning of authority – should there be a council?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latin typeface="+mn-lt"/>
                <a:cs typeface="+mn-cs"/>
              </a:rPr>
              <a:t>Who should hold the papacy – Rome or France</a:t>
            </a:r>
            <a:r>
              <a:rPr lang="en-US" sz="2800" dirty="0" smtClean="0">
                <a:latin typeface="+mn-lt"/>
                <a:cs typeface="+mn-cs"/>
              </a:rPr>
              <a:t>?</a:t>
            </a:r>
            <a:br>
              <a:rPr lang="en-US" sz="2800" dirty="0" smtClean="0">
                <a:latin typeface="+mn-lt"/>
                <a:cs typeface="+mn-cs"/>
              </a:rPr>
            </a:br>
            <a:r>
              <a:rPr lang="en-US" sz="2800" b="1" dirty="0" smtClean="0">
                <a:latin typeface="+mn-lt"/>
                <a:cs typeface="+mn-cs"/>
              </a:rPr>
              <a:t>The Great Schism</a:t>
            </a:r>
            <a:endParaRPr lang="en-US" sz="2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Readings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5" y="2487168"/>
            <a:ext cx="6312505" cy="3447288"/>
          </a:xfrm>
        </p:spPr>
        <p:txBody>
          <a:bodyPr>
            <a:normAutofit/>
          </a:bodyPr>
          <a:lstStyle/>
          <a:p>
            <a:r>
              <a:rPr lang="en-NZ" sz="2800" dirty="0" smtClean="0"/>
              <a:t>McKay, Chapter 12</a:t>
            </a:r>
          </a:p>
          <a:p>
            <a:r>
              <a:rPr lang="en-NZ" sz="2800" dirty="0" err="1" smtClean="0"/>
              <a:t>Kumin</a:t>
            </a:r>
            <a:r>
              <a:rPr lang="en-NZ" sz="2800" dirty="0" smtClean="0"/>
              <a:t>, Part I (pp.9-30)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23570021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NZ" smtClean="0">
                <a:ln>
                  <a:noFill/>
                </a:ln>
              </a:rPr>
              <a:t>References</a:t>
            </a:r>
          </a:p>
        </p:txBody>
      </p:sp>
      <p:sp>
        <p:nvSpPr>
          <p:cNvPr id="8397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NZ" smtClean="0">
                <a:hlinkClick r:id="rId2"/>
              </a:rPr>
              <a:t>http://www.bbc.com/news/science-environment-11729813</a:t>
            </a:r>
            <a:endParaRPr lang="en-NZ" smtClean="0"/>
          </a:p>
          <a:p>
            <a:pPr marL="0" indent="0">
              <a:buFont typeface="Arial" charset="0"/>
              <a:buNone/>
            </a:pPr>
            <a:endParaRPr lang="en-NZ" smtClean="0"/>
          </a:p>
          <a:p>
            <a:pPr marL="0" indent="0">
              <a:buFont typeface="Arial" charset="0"/>
              <a:buNone/>
            </a:pPr>
            <a:r>
              <a:rPr lang="en-NZ" smtClean="0">
                <a:hlinkClick r:id="rId3"/>
              </a:rPr>
              <a:t>http://www.dailymail.co.uk/sciencetech/article-1244654/Study-finds-Britons-descended-farmers-left-Iraq-Syria-10-000-years-ago.html</a:t>
            </a:r>
            <a:r>
              <a:rPr lang="en-NZ" smtClean="0"/>
              <a:t> </a:t>
            </a:r>
          </a:p>
        </p:txBody>
      </p:sp>
      <p:sp>
        <p:nvSpPr>
          <p:cNvPr id="83972" name="Content Placeholder 2"/>
          <p:cNvSpPr>
            <a:spLocks/>
          </p:cNvSpPr>
          <p:nvPr/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None/>
            </a:pPr>
            <a:r>
              <a:rPr lang="en-NZ" sz="2400" dirty="0" smtClean="0">
                <a:solidFill>
                  <a:srgbClr val="262626"/>
                </a:solidFill>
                <a:latin typeface="Garamond" pitchFamily="18" charset="0"/>
                <a:hlinkClick r:id="rId4" invalidUrl="http:///"/>
              </a:rPr>
              <a:t>http</a:t>
            </a:r>
            <a:r>
              <a:rPr lang="en-NZ" sz="2400" dirty="0">
                <a:solidFill>
                  <a:srgbClr val="262626"/>
                </a:solidFill>
                <a:latin typeface="Garamond" pitchFamily="18" charset="0"/>
                <a:hlinkClick r:id="rId5" invalidUrl="http:///"/>
              </a:rPr>
              <a:t>://</a:t>
            </a:r>
            <a:r>
              <a:rPr lang="en-NZ" sz="2400" dirty="0">
                <a:solidFill>
                  <a:srgbClr val="262626"/>
                </a:solidFill>
                <a:latin typeface="Garamond" pitchFamily="18" charset="0"/>
                <a:hlinkClick r:id="rId2"/>
              </a:rPr>
              <a:t>www.bbc.com/news/science-environment-11729813</a:t>
            </a:r>
            <a:endParaRPr lang="en-NZ" sz="2400" dirty="0">
              <a:solidFill>
                <a:srgbClr val="262626"/>
              </a:solidFill>
              <a:latin typeface="Garamond" pitchFamily="18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None/>
            </a:pPr>
            <a:endParaRPr lang="en-NZ" sz="2400" dirty="0">
              <a:solidFill>
                <a:srgbClr val="262626"/>
              </a:solidFill>
              <a:latin typeface="Garamond" pitchFamily="18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charset="0"/>
              <a:buNone/>
            </a:pPr>
            <a:r>
              <a:rPr lang="en-NZ" sz="2400" dirty="0">
                <a:solidFill>
                  <a:srgbClr val="262626"/>
                </a:solidFill>
                <a:latin typeface="Garamond" pitchFamily="18" charset="0"/>
                <a:hlinkClick r:id="rId6" invalidUrl="http:///"/>
              </a:rPr>
              <a:t>http://</a:t>
            </a:r>
            <a:r>
              <a:rPr lang="en-NZ" sz="2400" dirty="0">
                <a:solidFill>
                  <a:srgbClr val="262626"/>
                </a:solidFill>
                <a:latin typeface="Garamond" pitchFamily="18" charset="0"/>
                <a:hlinkClick r:id="rId3"/>
              </a:rPr>
              <a:t>www.dailymail.co.uk/sciencetech/article-1244654/Study-finds-Britons-descended-farmers-left-Iraq-Syria-10-000-years-ago.html</a:t>
            </a:r>
            <a:r>
              <a:rPr lang="en-NZ" sz="2400" dirty="0">
                <a:solidFill>
                  <a:srgbClr val="262626"/>
                </a:solidFill>
                <a:latin typeface="Garamond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Moodle / E-learning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6798734" cy="3447288"/>
          </a:xfrm>
        </p:spPr>
        <p:txBody>
          <a:bodyPr>
            <a:normAutofit/>
          </a:bodyPr>
          <a:lstStyle/>
          <a:p>
            <a:r>
              <a:rPr lang="en-NZ" sz="3200" dirty="0">
                <a:hlinkClick r:id="rId2"/>
              </a:rPr>
              <a:t>http://elearning.shisu.edu.cn</a:t>
            </a:r>
            <a:r>
              <a:rPr lang="en-NZ" sz="3200" dirty="0" smtClean="0">
                <a:hlinkClick r:id="rId2"/>
              </a:rPr>
              <a:t>/</a:t>
            </a:r>
            <a:r>
              <a:rPr lang="en-NZ" sz="3200" dirty="0" smtClean="0"/>
              <a:t> </a:t>
            </a:r>
            <a:br>
              <a:rPr lang="en-NZ" sz="3200" dirty="0" smtClean="0"/>
            </a:br>
            <a:r>
              <a:rPr lang="en-NZ" sz="3200" dirty="0" smtClean="0"/>
              <a:t/>
            </a:r>
            <a:br>
              <a:rPr lang="en-NZ" sz="3200" dirty="0" smtClean="0"/>
            </a:br>
            <a:r>
              <a:rPr lang="en-NZ" sz="3200" dirty="0" smtClean="0"/>
              <a:t>Check it regularly (at least once a week, before class) – most up to date information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1089879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smtClean="0">
                <a:ln>
                  <a:noFill/>
                </a:ln>
              </a:rPr>
              <a:t>What is history?</a:t>
            </a:r>
          </a:p>
        </p:txBody>
      </p:sp>
      <p:sp>
        <p:nvSpPr>
          <p:cNvPr id="27650" name="Rectangle 3"/>
          <p:cNvSpPr>
            <a:spLocks noGrp="1"/>
          </p:cNvSpPr>
          <p:nvPr>
            <p:ph idx="4294967295"/>
          </p:nvPr>
        </p:nvSpPr>
        <p:spPr>
          <a:xfrm>
            <a:off x="738188" y="1600200"/>
            <a:ext cx="7697787" cy="4953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3200" b="1" dirty="0" smtClean="0"/>
              <a:t>History </a:t>
            </a:r>
            <a:r>
              <a:rPr lang="en-US" sz="3200" dirty="0" smtClean="0"/>
              <a:t>is the study of what has been written</a:t>
            </a:r>
            <a:br>
              <a:rPr lang="en-US" sz="3200" dirty="0" smtClean="0"/>
            </a:br>
            <a:endParaRPr lang="en-US" sz="3200" dirty="0" smtClean="0"/>
          </a:p>
          <a:p>
            <a:pPr>
              <a:buFont typeface="Arial" charset="0"/>
              <a:buNone/>
            </a:pPr>
            <a:r>
              <a:rPr lang="en-US" sz="3200" b="1" dirty="0" smtClean="0"/>
              <a:t>Pre-history</a:t>
            </a:r>
            <a:r>
              <a:rPr lang="en-US" sz="3200" dirty="0" smtClean="0"/>
              <a:t> is the study of what happened before written history and is based on archeological findings (objects, ruins, bones…)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968375"/>
            <a:ext cx="8229600" cy="1143000"/>
          </a:xfrm>
        </p:spPr>
        <p:txBody>
          <a:bodyPr/>
          <a:lstStyle/>
          <a:p>
            <a:r>
              <a:rPr lang="en-US" b="1" smtClean="0">
                <a:ln>
                  <a:noFill/>
                </a:ln>
              </a:rPr>
              <a:t>What do historians do?</a:t>
            </a:r>
          </a:p>
        </p:txBody>
      </p:sp>
      <p:sp>
        <p:nvSpPr>
          <p:cNvPr id="28674" name="Rectangle 3"/>
          <p:cNvSpPr>
            <a:spLocks noGrp="1"/>
          </p:cNvSpPr>
          <p:nvPr>
            <p:ph idx="4294967295"/>
          </p:nvPr>
        </p:nvSpPr>
        <p:spPr>
          <a:xfrm>
            <a:off x="619125" y="2330450"/>
            <a:ext cx="8067675" cy="3908425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 b="1" dirty="0" smtClean="0"/>
              <a:t>primary sources</a:t>
            </a:r>
            <a:r>
              <a:rPr lang="en-US" sz="2800" dirty="0" smtClean="0"/>
              <a:t>: original documents, artifacts, recording, source of information created at the time of study.</a:t>
            </a:r>
          </a:p>
          <a:p>
            <a:pPr>
              <a:buFontTx/>
              <a:buNone/>
            </a:pPr>
            <a:r>
              <a:rPr lang="en-US" sz="2800" dirty="0" smtClean="0"/>
              <a:t>- </a:t>
            </a:r>
            <a:r>
              <a:rPr lang="en-US" sz="2800" b="1" dirty="0" smtClean="0"/>
              <a:t>secondary sources</a:t>
            </a:r>
            <a:r>
              <a:rPr lang="en-US" sz="2800" dirty="0" smtClean="0"/>
              <a:t>: comments or citations about original documents are usually not “solid evidence” </a:t>
            </a:r>
          </a:p>
          <a:p>
            <a:pPr>
              <a:buFont typeface="Arial" charset="0"/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They look for </a:t>
            </a:r>
            <a:r>
              <a:rPr lang="en-US" sz="2800" b="1" dirty="0" smtClean="0"/>
              <a:t>causes and effects</a:t>
            </a:r>
            <a:r>
              <a:rPr lang="en-US" sz="2800" dirty="0" smtClean="0"/>
              <a:t> of events.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sz="3600" b="1" smtClean="0">
                <a:ln>
                  <a:noFill/>
                </a:ln>
              </a:rPr>
              <a:t>Why study history?</a:t>
            </a:r>
          </a:p>
        </p:txBody>
      </p:sp>
      <p:sp>
        <p:nvSpPr>
          <p:cNvPr id="30722" name="Rectangle 3"/>
          <p:cNvSpPr>
            <a:spLocks noGrp="1"/>
          </p:cNvSpPr>
          <p:nvPr>
            <p:ph idx="4294967295"/>
          </p:nvPr>
        </p:nvSpPr>
        <p:spPr>
          <a:xfrm>
            <a:off x="987425" y="2433638"/>
            <a:ext cx="7153275" cy="3128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3200" smtClean="0"/>
              <a:t>How can understanding what happened in the past help us today?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2909</TotalTime>
  <Words>1103</Words>
  <Application>Microsoft Office PowerPoint</Application>
  <PresentationFormat>On-screen Show (4:3)</PresentationFormat>
  <Paragraphs>230</Paragraphs>
  <Slides>59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MS PGothic</vt:lpstr>
      <vt:lpstr>Arial</vt:lpstr>
      <vt:lpstr>Calibri</vt:lpstr>
      <vt:lpstr>Century Gothic</vt:lpstr>
      <vt:lpstr>Garamond</vt:lpstr>
      <vt:lpstr>Wingdings</vt:lpstr>
      <vt:lpstr>Organic</vt:lpstr>
      <vt:lpstr>PowerPoint Presentation</vt:lpstr>
      <vt:lpstr>Tips to be successful in this paper</vt:lpstr>
      <vt:lpstr>Tips continued</vt:lpstr>
      <vt:lpstr>Assessment</vt:lpstr>
      <vt:lpstr>Referencing</vt:lpstr>
      <vt:lpstr>Moodle / E-learning</vt:lpstr>
      <vt:lpstr>What is history?</vt:lpstr>
      <vt:lpstr>What do historians do?</vt:lpstr>
      <vt:lpstr>Why study history?</vt:lpstr>
      <vt:lpstr>What are some tools used by historians to make sense of time?</vt:lpstr>
      <vt:lpstr>Be careful with history</vt:lpstr>
      <vt:lpstr>Beware of use of history by historians   Why backward or primitive is not acceptable?</vt:lpstr>
      <vt:lpstr>Don’t confuse</vt:lpstr>
      <vt:lpstr>What is Western Civilization?</vt:lpstr>
      <vt:lpstr>PowerPoint Presentation</vt:lpstr>
      <vt:lpstr>PowerPoint Presentation</vt:lpstr>
      <vt:lpstr>PowerPoint Presentation</vt:lpstr>
      <vt:lpstr>Or even this?</vt:lpstr>
      <vt:lpstr>PowerPoint Presentation</vt:lpstr>
      <vt:lpstr>Civilization</vt:lpstr>
      <vt:lpstr>PowerPoint Presentation</vt:lpstr>
      <vt:lpstr>Recurring themes</vt:lpstr>
      <vt:lpstr>The West?</vt:lpstr>
      <vt:lpstr>Background to Western Civilization</vt:lpstr>
      <vt:lpstr>PowerPoint Presentation</vt:lpstr>
      <vt:lpstr>Mesopotamia, Egypt and Hebrews  (3000BCE-500BCE)</vt:lpstr>
      <vt:lpstr>Mesopotamia (Sumer, Babylon, Assyria)</vt:lpstr>
      <vt:lpstr>PowerPoint Presentation</vt:lpstr>
      <vt:lpstr>Ancient Egypt (3100-332BCE)</vt:lpstr>
      <vt:lpstr>Ancient Greece  (1200BCE-200BCE)</vt:lpstr>
      <vt:lpstr>PowerPoint Presentation</vt:lpstr>
      <vt:lpstr>Ancient Rome (753BCE-476CE)</vt:lpstr>
      <vt:lpstr>PowerPoint Presentation</vt:lpstr>
      <vt:lpstr>Early Middle Ages  (476-1000CE) Rise of Islam and crusades</vt:lpstr>
      <vt:lpstr>PowerPoint Presentation</vt:lpstr>
      <vt:lpstr>PowerPoint Presentation</vt:lpstr>
      <vt:lpstr>The High Middle Ages 1000-1300</vt:lpstr>
      <vt:lpstr>PowerPoint Presentation</vt:lpstr>
      <vt:lpstr>PowerPoint Presentation</vt:lpstr>
      <vt:lpstr>PowerPoint Presentation</vt:lpstr>
      <vt:lpstr>Beginning of contest between France and England for European supremacy</vt:lpstr>
      <vt:lpstr>PowerPoint Presentation</vt:lpstr>
      <vt:lpstr>PowerPoint Presentation</vt:lpstr>
      <vt:lpstr>PowerPoint Presentation</vt:lpstr>
      <vt:lpstr>The Nobility</vt:lpstr>
      <vt:lpstr>PowerPoint Presentation</vt:lpstr>
      <vt:lpstr>PowerPoint Presentation</vt:lpstr>
      <vt:lpstr>Towns and Townspeople</vt:lpstr>
      <vt:lpstr>PowerPoint Presentation</vt:lpstr>
      <vt:lpstr>The Late Middle Ages (1300-1500)</vt:lpstr>
      <vt:lpstr>PowerPoint Presentation</vt:lpstr>
      <vt:lpstr>PowerPoint Presentation</vt:lpstr>
      <vt:lpstr>Black death’s consequences</vt:lpstr>
      <vt:lpstr>PowerPoint Presentation</vt:lpstr>
      <vt:lpstr>PowerPoint Presentation</vt:lpstr>
      <vt:lpstr>PowerPoint Presentation</vt:lpstr>
      <vt:lpstr>PowerPoint Presentation</vt:lpstr>
      <vt:lpstr>Readings</vt:lpstr>
      <vt:lpstr>References</vt:lpstr>
    </vt:vector>
  </TitlesOfParts>
  <Company>Act Out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Western Civilisation</dc:title>
  <dc:creator>Erika Jacobson</dc:creator>
  <cp:lastModifiedBy>Romain Vuattoux</cp:lastModifiedBy>
  <cp:revision>204</cp:revision>
  <dcterms:created xsi:type="dcterms:W3CDTF">2015-03-10T09:07:34Z</dcterms:created>
  <dcterms:modified xsi:type="dcterms:W3CDTF">2017-02-21T08:18:22Z</dcterms:modified>
</cp:coreProperties>
</file>