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2" y="1143293"/>
            <a:ext cx="8893288" cy="4268965"/>
          </a:xfrm>
        </p:spPr>
        <p:txBody>
          <a:bodyPr>
            <a:normAutofit/>
          </a:bodyPr>
          <a:lstStyle/>
          <a:p>
            <a:r>
              <a:rPr lang="cs-CZ" sz="8800" dirty="0"/>
              <a:t>END-OF-TERM</a:t>
            </a:r>
            <a:br>
              <a:rPr lang="cs-CZ" sz="8800" dirty="0"/>
            </a:br>
            <a:r>
              <a:rPr lang="cs-CZ" sz="8800" dirty="0"/>
              <a:t>REVISION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WEEKS 1 </a:t>
            </a:r>
            <a:r>
              <a:rPr lang="cs-CZ" sz="3200"/>
              <a:t>- </a:t>
            </a:r>
            <a:r>
              <a:rPr lang="cs-CZ" sz="3200" dirty="0"/>
              <a:t>6</a:t>
            </a:r>
          </a:p>
        </p:txBody>
      </p:sp>
      <p:sp>
        <p:nvSpPr>
          <p:cNvPr id="4" name="AutoShape 2" descr="https://lookoutforlearning.files.wordpress.com/2013/05/revise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871" y="3277775"/>
            <a:ext cx="2988129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7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242178"/>
            <a:ext cx="11569700" cy="1002422"/>
          </a:xfrm>
        </p:spPr>
        <p:txBody>
          <a:bodyPr>
            <a:noAutofit/>
          </a:bodyPr>
          <a:lstStyle/>
          <a:p>
            <a:r>
              <a:rPr lang="en-GB" sz="3200" dirty="0"/>
              <a:t>The prefix </a:t>
            </a:r>
            <a:r>
              <a:rPr lang="en-GB" sz="3200" b="1" dirty="0"/>
              <a:t>over-</a:t>
            </a:r>
            <a:r>
              <a:rPr lang="en-GB" sz="3200" dirty="0"/>
              <a:t> (‘too much’) is used with certain nouns, verbs, and adjectives. Match the words with their meanings.</a:t>
            </a:r>
            <a:endParaRPr lang="cs-C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74800"/>
            <a:ext cx="4457700" cy="45339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GB" sz="3600" dirty="0"/>
              <a:t>overdo it</a:t>
            </a:r>
          </a:p>
          <a:p>
            <a:pPr marL="742950" indent="-742950">
              <a:buFont typeface="+mj-lt"/>
              <a:buAutoNum type="arabicParenR"/>
            </a:pPr>
            <a:r>
              <a:rPr lang="en-GB" sz="3600" dirty="0"/>
              <a:t>overload</a:t>
            </a:r>
          </a:p>
          <a:p>
            <a:pPr marL="742950" indent="-742950">
              <a:buFont typeface="+mj-lt"/>
              <a:buAutoNum type="arabicParenR"/>
            </a:pPr>
            <a:r>
              <a:rPr lang="en-GB" sz="3600" dirty="0"/>
              <a:t>overlook</a:t>
            </a:r>
          </a:p>
          <a:p>
            <a:pPr marL="742950" indent="-742950">
              <a:buFont typeface="+mj-lt"/>
              <a:buAutoNum type="arabicParenR"/>
            </a:pPr>
            <a:r>
              <a:rPr lang="en-GB" sz="3600" dirty="0"/>
              <a:t>overpowering</a:t>
            </a:r>
          </a:p>
          <a:p>
            <a:pPr marL="742950" indent="-742950">
              <a:buFont typeface="+mj-lt"/>
              <a:buAutoNum type="arabicParenR"/>
            </a:pPr>
            <a:r>
              <a:rPr lang="en-GB" sz="3600" dirty="0"/>
              <a:t>overeat</a:t>
            </a:r>
          </a:p>
          <a:p>
            <a:pPr marL="742950" indent="-742950">
              <a:buFont typeface="+mj-lt"/>
              <a:buAutoNum type="arabicParenR"/>
            </a:pPr>
            <a:r>
              <a:rPr lang="en-GB" sz="3600" dirty="0"/>
              <a:t>overdue</a:t>
            </a:r>
            <a:endParaRPr lang="cs-CZ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38800" y="1778000"/>
            <a:ext cx="5842000" cy="4127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en-GB" sz="3200" dirty="0"/>
              <a:t>unpleasantly strong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en-GB" sz="3200" dirty="0"/>
              <a:t>not done by the time required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en-GB" sz="3200" dirty="0"/>
              <a:t>give someone too much work or information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en-GB" sz="3200" dirty="0"/>
              <a:t>not notice something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en-GB" sz="3200" dirty="0"/>
              <a:t>eat too much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en-GB" sz="3200" dirty="0"/>
              <a:t>work too hard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0" y="6451600"/>
            <a:ext cx="444500" cy="406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971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cannot solve every problem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39700"/>
            <a:ext cx="6921500" cy="65532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sz="2800" dirty="0"/>
              <a:t>More and more people use technology (IMs, email etc.) to communicate. Why is it a more convenient way than face-to-face communication?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sz="2800" dirty="0"/>
              <a:t>How can we persuade people to communicate face to face more?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sz="2800" dirty="0"/>
              <a:t>A lot of people lead a very sedentary (not very active) lifestyle. What are the reasons?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sz="2800" dirty="0"/>
              <a:t>How can we persuade people to be more active?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sz="2800" dirty="0"/>
              <a:t>What do you think of </a:t>
            </a:r>
            <a:r>
              <a:rPr lang="cs-CZ" sz="2800" dirty="0"/>
              <a:t>incorporating </a:t>
            </a:r>
            <a:r>
              <a:rPr lang="en-GB" sz="2800" dirty="0"/>
              <a:t>technology into areas like medicine and education?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8077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0" y="569066"/>
            <a:ext cx="6407150" cy="5655156"/>
          </a:xfrm>
        </p:spPr>
        <p:txBody>
          <a:bodyPr>
            <a:normAutofit/>
          </a:bodyPr>
          <a:lstStyle/>
          <a:p>
            <a:r>
              <a:rPr lang="en-GB" sz="3200" dirty="0"/>
              <a:t>What is your personality like? How does it influence your decisions and your daily life?</a:t>
            </a:r>
          </a:p>
          <a:p>
            <a:r>
              <a:rPr lang="en-GB" sz="3200" dirty="0"/>
              <a:t>Is there any personal trait that is common to all the students in your class?</a:t>
            </a:r>
          </a:p>
          <a:p>
            <a:r>
              <a:rPr lang="en-GB" sz="3200" dirty="0"/>
              <a:t>Do you like to work and study in a team, or do you prefer to work alone? Why?</a:t>
            </a:r>
            <a:endParaRPr lang="cs-CZ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5223" y="381878"/>
            <a:ext cx="4724400" cy="4952492"/>
          </a:xfrm>
        </p:spPr>
        <p:txBody>
          <a:bodyPr/>
          <a:lstStyle/>
          <a:p>
            <a:r>
              <a:rPr lang="en-GB" sz="6000" b="1" dirty="0"/>
              <a:t>Personality</a:t>
            </a:r>
            <a:br>
              <a:rPr lang="cs-CZ" dirty="0"/>
            </a:br>
            <a:br>
              <a:rPr lang="cs-CZ" dirty="0"/>
            </a:br>
            <a:r>
              <a:rPr lang="cs-CZ" dirty="0"/>
              <a:t>(World Pass unit </a:t>
            </a:r>
            <a:r>
              <a:rPr lang="en-GB" dirty="0"/>
              <a:t>3</a:t>
            </a:r>
            <a:r>
              <a:rPr lang="cs-CZ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3556000"/>
            <a:ext cx="3605147" cy="24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4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559678"/>
            <a:ext cx="4724400" cy="5664544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Word combinations with </a:t>
            </a:r>
            <a:r>
              <a:rPr lang="en-GB" sz="3600" b="1" dirty="0"/>
              <a:t>personality</a:t>
            </a: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r>
              <a:rPr lang="en-GB" sz="2400" dirty="0"/>
              <a:t>a strong personality</a:t>
            </a:r>
            <a:br>
              <a:rPr lang="en-GB" sz="2400" dirty="0"/>
            </a:br>
            <a:r>
              <a:rPr lang="en-GB" sz="2400" dirty="0"/>
              <a:t>a split personality</a:t>
            </a:r>
            <a:br>
              <a:rPr lang="en-GB" sz="2400" dirty="0"/>
            </a:br>
            <a:r>
              <a:rPr lang="en-GB" sz="2400" dirty="0"/>
              <a:t>a personality clash</a:t>
            </a:r>
            <a:br>
              <a:rPr lang="en-GB" sz="2400" dirty="0"/>
            </a:br>
            <a:r>
              <a:rPr lang="en-GB" sz="2400" dirty="0"/>
              <a:t>a personality disorder</a:t>
            </a:r>
            <a:br>
              <a:rPr lang="en-GB" sz="2400" dirty="0"/>
            </a:br>
            <a:r>
              <a:rPr lang="en-GB" sz="2400" dirty="0"/>
              <a:t>a personality trait</a:t>
            </a:r>
            <a:br>
              <a:rPr lang="en-GB" sz="2400" dirty="0"/>
            </a:br>
            <a:r>
              <a:rPr lang="en-GB" sz="2400" dirty="0"/>
              <a:t>a TV/radio/sports personality</a:t>
            </a:r>
            <a:endParaRPr lang="cs-C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0" y="254000"/>
            <a:ext cx="6451600" cy="637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My best friend really has ____________. At work, he’s very aggressive, but he’s a real pushover with his family.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I had to leave my job because of ______________ with my boss. She was a real control freak who disagreed with everything I did.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Nathan’s brother is _______________. He played on the national soccer team, and now he’s a well-known coach.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A person who has ____________ is often driven and assertive.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____________________ is a kind of disease.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Being lazy and messy are two _______________ that I really dislike.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2514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44500"/>
            <a:ext cx="3727450" cy="5256212"/>
          </a:xfrm>
        </p:spPr>
        <p:txBody>
          <a:bodyPr/>
          <a:lstStyle/>
          <a:p>
            <a:r>
              <a:rPr lang="en-GB" dirty="0"/>
              <a:t>Odd one out</a:t>
            </a:r>
            <a:endParaRPr lang="cs-CZ" dirty="0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0" y="6451600"/>
            <a:ext cx="444500" cy="406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1560002"/>
            <a:ext cx="10896601" cy="414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1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010" y="295910"/>
            <a:ext cx="4940300" cy="1193800"/>
          </a:xfrm>
        </p:spPr>
        <p:txBody>
          <a:bodyPr>
            <a:normAutofit fontScale="90000"/>
          </a:bodyPr>
          <a:lstStyle/>
          <a:p>
            <a:r>
              <a:rPr lang="en-GB" dirty="0"/>
              <a:t>Turn-taking</a:t>
            </a:r>
            <a:br>
              <a:rPr lang="en-GB" dirty="0"/>
            </a:br>
            <a:r>
              <a:rPr lang="en-GB" sz="3200" dirty="0"/>
              <a:t>describe at least two people</a:t>
            </a:r>
            <a:endParaRPr lang="cs-CZ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049" r="61685"/>
          <a:stretch>
            <a:fillRect/>
          </a:stretch>
        </p:blipFill>
        <p:spPr>
          <a:xfrm>
            <a:off x="5886450" y="149723"/>
            <a:ext cx="4937760" cy="4042961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08610" y="4297679"/>
          <a:ext cx="11224260" cy="1635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9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7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7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111">
                <a:tc>
                  <a:txBody>
                    <a:bodyPr/>
                    <a:lstStyle/>
                    <a:p>
                      <a:endParaRPr lang="zh-CN" altLang="en-US" sz="2000" b="1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GROUP </a:t>
                      </a:r>
                      <a:r>
                        <a:rPr lang="en-US" altLang="zh-CN" sz="2000" b="1" baseline="0" dirty="0"/>
                        <a:t>A</a:t>
                      </a:r>
                      <a:endParaRPr lang="zh-CN" altLang="en-US" sz="2000" b="1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GROUP B</a:t>
                      </a:r>
                      <a:endParaRPr lang="zh-CN" altLang="en-US" sz="2000" b="1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13"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A</a:t>
                      </a:r>
                      <a:r>
                        <a:rPr lang="en-US" altLang="zh-CN" sz="2000" b="1" baseline="0" dirty="0"/>
                        <a:t> really</a:t>
                      </a:r>
                      <a:endParaRPr lang="zh-CN" altLang="en-US" sz="2000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A complete</a:t>
                      </a:r>
                      <a:endParaRPr lang="zh-CN" altLang="en-US" sz="2000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Such</a:t>
                      </a:r>
                      <a:endParaRPr lang="zh-CN" altLang="en-US" sz="2000" b="1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Friendly</a:t>
                      </a:r>
                      <a:endParaRPr lang="zh-CN" altLang="en-US" sz="2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Talkative</a:t>
                      </a:r>
                      <a:endParaRPr lang="zh-CN" altLang="en-US" sz="2000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A Pushover</a:t>
                      </a:r>
                      <a:endParaRPr lang="zh-CN" altLang="en-US" sz="2000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13"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A bit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so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A bit of</a:t>
                      </a:r>
                      <a:endParaRPr lang="zh-CN" altLang="en-US" sz="2000" b="1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A shy person</a:t>
                      </a:r>
                      <a:endParaRPr lang="zh-CN" altLang="en-US" sz="2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Homebody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Lazy</a:t>
                      </a:r>
                      <a:endParaRPr lang="zh-CN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985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100" y="1191366"/>
            <a:ext cx="6248398" cy="4168034"/>
          </a:xfrm>
        </p:spPr>
        <p:txBody>
          <a:bodyPr>
            <a:normAutofit/>
          </a:bodyPr>
          <a:lstStyle/>
          <a:p>
            <a:r>
              <a:rPr lang="en-GB" sz="3200" dirty="0"/>
              <a:t>What is the most popular sport in China? Why?</a:t>
            </a:r>
          </a:p>
          <a:p>
            <a:r>
              <a:rPr lang="en-GB" sz="3200" dirty="0"/>
              <a:t>What sports are popular in other countries? (e.g. the UK, the US, Canada, Australia, …)</a:t>
            </a:r>
          </a:p>
          <a:p>
            <a:r>
              <a:rPr lang="en-GB" sz="3200" dirty="0"/>
              <a:t>What are the benefits of doing sports?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5223" y="381878"/>
            <a:ext cx="4172777" cy="1383422"/>
          </a:xfrm>
        </p:spPr>
        <p:txBody>
          <a:bodyPr>
            <a:normAutofit/>
          </a:bodyPr>
          <a:lstStyle/>
          <a:p>
            <a:r>
              <a:rPr lang="en-GB" sz="7200" b="1" dirty="0"/>
              <a:t>Sports</a:t>
            </a:r>
            <a:endParaRPr lang="cs-CZ" dirty="0"/>
          </a:p>
        </p:txBody>
      </p:sp>
      <p:pic>
        <p:nvPicPr>
          <p:cNvPr id="5" name="Picture 2" descr="Sports.png (800×4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3" y="3524249"/>
            <a:ext cx="4664910" cy="233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125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1038"/>
            <a:ext cx="3302000" cy="4952492"/>
          </a:xfrm>
        </p:spPr>
        <p:txBody>
          <a:bodyPr/>
          <a:lstStyle/>
          <a:p>
            <a:r>
              <a:rPr lang="en-GB" dirty="0"/>
              <a:t>What sports are these?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Play</a:t>
            </a:r>
            <a:r>
              <a:rPr lang="en-GB" dirty="0"/>
              <a:t>, </a:t>
            </a:r>
            <a:r>
              <a:rPr lang="en-GB" b="1" dirty="0"/>
              <a:t>do</a:t>
            </a:r>
            <a:r>
              <a:rPr lang="en-GB" dirty="0"/>
              <a:t>, or </a:t>
            </a:r>
            <a:r>
              <a:rPr lang="en-GB" b="1" dirty="0"/>
              <a:t>go</a:t>
            </a:r>
            <a:r>
              <a:rPr lang="en-GB" dirty="0"/>
              <a:t>?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06" y="317498"/>
            <a:ext cx="7772402" cy="5829302"/>
          </a:xfrm>
          <a:prstGeom prst="rect">
            <a:avLst/>
          </a:prstGeom>
        </p:spPr>
      </p:pic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0" y="6451600"/>
            <a:ext cx="444500" cy="406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96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Game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In pairs, take turns to think of a sport for your partner to guess.</a:t>
            </a:r>
          </a:p>
          <a:p>
            <a:r>
              <a:rPr lang="en-GB" sz="3200" dirty="0"/>
              <a:t>You can ask 20 questions.</a:t>
            </a:r>
          </a:p>
          <a:p>
            <a:r>
              <a:rPr lang="en-GB" sz="3200" dirty="0"/>
              <a:t>You can only answer ‘yes’ and ‘no’.</a:t>
            </a:r>
            <a:endParaRPr lang="cs-CZ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87" y="3232810"/>
            <a:ext cx="9815513" cy="28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08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700" y="569066"/>
            <a:ext cx="6210300" cy="5655156"/>
          </a:xfrm>
        </p:spPr>
        <p:txBody>
          <a:bodyPr>
            <a:normAutofit/>
          </a:bodyPr>
          <a:lstStyle/>
          <a:p>
            <a:r>
              <a:rPr lang="en-GB" sz="3200" dirty="0"/>
              <a:t>If you could adopt a new family member (sister, brother, grandparent, aunt, uncle…), which would you choose? Why?</a:t>
            </a:r>
          </a:p>
          <a:p>
            <a:r>
              <a:rPr lang="en-GB" sz="3200" dirty="0"/>
              <a:t>Who takes care of the elderly in your community?</a:t>
            </a:r>
          </a:p>
          <a:p>
            <a:r>
              <a:rPr lang="en-GB" sz="3200" dirty="0"/>
              <a:t>How common is divorce in China? What are the reasons?</a:t>
            </a:r>
          </a:p>
          <a:p>
            <a:endParaRPr lang="cs-CZ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5223" y="178678"/>
            <a:ext cx="4724400" cy="5701422"/>
          </a:xfrm>
        </p:spPr>
        <p:txBody>
          <a:bodyPr/>
          <a:lstStyle/>
          <a:p>
            <a:r>
              <a:rPr lang="en-GB" sz="6000" b="1" dirty="0"/>
              <a:t>Family</a:t>
            </a:r>
            <a:br>
              <a:rPr lang="cs-CZ" dirty="0"/>
            </a:br>
            <a:br>
              <a:rPr lang="cs-CZ" dirty="0"/>
            </a:br>
            <a:r>
              <a:rPr lang="cs-CZ" dirty="0"/>
              <a:t>(World Pass unit </a:t>
            </a:r>
            <a:r>
              <a:rPr lang="en-GB" dirty="0"/>
              <a:t>9</a:t>
            </a:r>
            <a:r>
              <a:rPr lang="cs-CZ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72" y="3029389"/>
            <a:ext cx="3568701" cy="312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8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topics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0"/>
            <a:ext cx="6248398" cy="6858000"/>
          </a:xfrm>
        </p:spPr>
        <p:txBody>
          <a:bodyPr>
            <a:noAutofit/>
          </a:bodyPr>
          <a:lstStyle/>
          <a:p>
            <a:r>
              <a:rPr lang="cs-CZ" sz="2400" b="1" dirty="0"/>
              <a:t>Storytelling</a:t>
            </a:r>
          </a:p>
          <a:p>
            <a:r>
              <a:rPr lang="cs-CZ" sz="2400" b="1" dirty="0"/>
              <a:t>Technology</a:t>
            </a:r>
          </a:p>
          <a:p>
            <a:r>
              <a:rPr lang="cs-CZ" sz="2400" b="1" dirty="0"/>
              <a:t>Personality</a:t>
            </a:r>
          </a:p>
          <a:p>
            <a:r>
              <a:rPr lang="cs-CZ" sz="2400" b="1" dirty="0"/>
              <a:t>Sports</a:t>
            </a:r>
          </a:p>
          <a:p>
            <a:r>
              <a:rPr lang="cs-CZ" sz="2400" b="1" dirty="0"/>
              <a:t>Family</a:t>
            </a:r>
          </a:p>
          <a:p>
            <a:r>
              <a:rPr lang="cs-CZ" sz="2400" b="1" dirty="0"/>
              <a:t>Changing the World</a:t>
            </a:r>
          </a:p>
          <a:p>
            <a:r>
              <a:rPr lang="cs-CZ" sz="2400" b="1" dirty="0"/>
              <a:t>Mysterious disappearances</a:t>
            </a:r>
          </a:p>
          <a:p>
            <a:r>
              <a:rPr lang="cs-CZ" sz="2400" b="1" dirty="0"/>
              <a:t>Jobs</a:t>
            </a:r>
          </a:p>
          <a:p>
            <a:r>
              <a:rPr lang="cs-CZ" sz="2400" b="1" dirty="0"/>
              <a:t>Crime and punishment</a:t>
            </a:r>
          </a:p>
          <a:p>
            <a:r>
              <a:rPr lang="cs-CZ" sz="2400" b="1" dirty="0"/>
              <a:t>Money</a:t>
            </a:r>
          </a:p>
          <a:p>
            <a:r>
              <a:rPr lang="cs-CZ" sz="2400" b="1" dirty="0"/>
              <a:t>Travelling</a:t>
            </a:r>
          </a:p>
          <a:p>
            <a:r>
              <a:rPr lang="cs-CZ" sz="2400" b="1" dirty="0"/>
              <a:t>Men and women</a:t>
            </a:r>
          </a:p>
          <a:p>
            <a:r>
              <a:rPr lang="cs-CZ" sz="2400" b="1" dirty="0"/>
              <a:t>Emergency</a:t>
            </a:r>
          </a:p>
        </p:txBody>
      </p:sp>
    </p:spTree>
    <p:extLst>
      <p:ext uri="{BB962C8B-B14F-4D97-AF65-F5344CB8AC3E}">
        <p14:creationId xmlns:p14="http://schemas.microsoft.com/office/powerpoint/2010/main" val="369502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54635"/>
            <a:ext cx="10680700" cy="6023915"/>
          </a:xfrm>
          <a:prstGeom prst="rect">
            <a:avLst/>
          </a:prstGeom>
        </p:spPr>
      </p:pic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0" y="6451600"/>
            <a:ext cx="444500" cy="406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379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04077"/>
            <a:ext cx="9525000" cy="5924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0" y="204078"/>
            <a:ext cx="3213100" cy="5510922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Look at the pictures.</a:t>
            </a:r>
            <a:br>
              <a:rPr lang="en-GB" sz="36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In pairs, discuss what the reasons for these changes in family life could be.</a:t>
            </a:r>
            <a:endParaRPr lang="cs-CZ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62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476" y="569066"/>
            <a:ext cx="6554624" cy="5655156"/>
          </a:xfrm>
        </p:spPr>
        <p:txBody>
          <a:bodyPr>
            <a:normAutofit/>
          </a:bodyPr>
          <a:lstStyle/>
          <a:p>
            <a:r>
              <a:rPr lang="en-GB" sz="3600" dirty="0"/>
              <a:t>What would you do if you had unlimited power over the world?</a:t>
            </a:r>
          </a:p>
          <a:p>
            <a:r>
              <a:rPr lang="en-GB" sz="3600" dirty="0"/>
              <a:t>How can ordinary people change the world?</a:t>
            </a:r>
          </a:p>
          <a:p>
            <a:r>
              <a:rPr lang="en-GB" sz="3600" dirty="0"/>
              <a:t>What are the first three things you would change about your life?</a:t>
            </a:r>
            <a:endParaRPr lang="cs-CZ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2522" y="140578"/>
            <a:ext cx="4795077" cy="5701422"/>
          </a:xfrm>
        </p:spPr>
        <p:txBody>
          <a:bodyPr/>
          <a:lstStyle/>
          <a:p>
            <a:r>
              <a:rPr lang="en-GB" sz="6000" b="1" dirty="0"/>
              <a:t>Changing the World</a:t>
            </a:r>
            <a:br>
              <a:rPr lang="cs-CZ" dirty="0"/>
            </a:br>
            <a:br>
              <a:rPr lang="cs-CZ" dirty="0"/>
            </a:br>
            <a:r>
              <a:rPr lang="cs-CZ" dirty="0"/>
              <a:t>(World Pass unit </a:t>
            </a:r>
            <a:r>
              <a:rPr lang="en-GB" dirty="0"/>
              <a:t>4</a:t>
            </a:r>
            <a:r>
              <a:rPr lang="cs-CZ" dirty="0"/>
              <a:t>)</a:t>
            </a:r>
          </a:p>
        </p:txBody>
      </p:sp>
      <p:sp>
        <p:nvSpPr>
          <p:cNvPr id="5" name="AutoShape 2" descr="http://advancedlifeskills.com/blog/wp-content/uploads/2014/03/change-the-worl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99" y="4000500"/>
            <a:ext cx="3544235" cy="21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91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597"/>
          <a:stretch/>
        </p:blipFill>
        <p:spPr>
          <a:xfrm>
            <a:off x="1181100" y="419100"/>
            <a:ext cx="9732066" cy="5765800"/>
          </a:xfrm>
          <a:prstGeom prst="rect">
            <a:avLst/>
          </a:prstGeom>
        </p:spPr>
      </p:pic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0" y="6451600"/>
            <a:ext cx="444500" cy="406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275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5549022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Do you like change?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3600" dirty="0"/>
              <a:t>Discuss these questions in pairs.</a:t>
            </a:r>
            <a:endParaRPr lang="cs-CZ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057" y="2336800"/>
            <a:ext cx="8531793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5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topics for revision this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809" y="151604"/>
            <a:ext cx="6483179" cy="5885659"/>
          </a:xfrm>
        </p:spPr>
        <p:txBody>
          <a:bodyPr anchor="ctr">
            <a:normAutofit/>
          </a:bodyPr>
          <a:lstStyle/>
          <a:p>
            <a:r>
              <a:rPr lang="cs-CZ" sz="4000" b="1" dirty="0"/>
              <a:t>Storytelling</a:t>
            </a:r>
          </a:p>
          <a:p>
            <a:r>
              <a:rPr lang="cs-CZ" sz="4000" b="1" dirty="0"/>
              <a:t>Technology</a:t>
            </a:r>
          </a:p>
          <a:p>
            <a:r>
              <a:rPr lang="cs-CZ" sz="4000" b="1" dirty="0"/>
              <a:t>Personality</a:t>
            </a:r>
          </a:p>
          <a:p>
            <a:r>
              <a:rPr lang="cs-CZ" sz="4000" b="1" dirty="0"/>
              <a:t>Sports</a:t>
            </a:r>
          </a:p>
          <a:p>
            <a:r>
              <a:rPr lang="cs-CZ" sz="4000" b="1" dirty="0"/>
              <a:t>Family</a:t>
            </a:r>
          </a:p>
          <a:p>
            <a:r>
              <a:rPr lang="cs-CZ" sz="4000" b="1" dirty="0"/>
              <a:t>Changing the World</a:t>
            </a:r>
            <a:endParaRPr lang="cs-CZ" sz="4000" dirty="0"/>
          </a:p>
        </p:txBody>
      </p:sp>
      <p:sp>
        <p:nvSpPr>
          <p:cNvPr id="4" name="AutoShape 2" descr="http://www.wrothamschool.com/wp-content/uploads/2016/03/revise-post-it_220x2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801" y="2901271"/>
            <a:ext cx="3066303" cy="31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1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569066"/>
            <a:ext cx="4851400" cy="4952492"/>
          </a:xfrm>
        </p:spPr>
        <p:txBody>
          <a:bodyPr/>
          <a:lstStyle/>
          <a:p>
            <a:r>
              <a:rPr lang="cs-CZ" sz="6000" b="1" dirty="0"/>
              <a:t>Storytelling</a:t>
            </a:r>
            <a:br>
              <a:rPr lang="cs-CZ" dirty="0"/>
            </a:br>
            <a:br>
              <a:rPr lang="cs-CZ" dirty="0"/>
            </a:br>
            <a:r>
              <a:rPr lang="cs-CZ" dirty="0"/>
              <a:t>(World Pass unit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0" y="569066"/>
            <a:ext cx="6743700" cy="56551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800" dirty="0"/>
              <a:t>In Chinese tradition, are there a lot of stories which have been told for generations? What are they</a:t>
            </a:r>
            <a:r>
              <a:rPr lang="en-GB" sz="2800" dirty="0"/>
              <a:t> usually about?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Do you someone who is a good storyteller? Who is it? What do they like to talk about?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People use the word story in different ways (e.g. news story, bedtime story). Do you know other ways? Make a list.</a:t>
            </a:r>
            <a:endParaRPr lang="cs-C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4070349"/>
            <a:ext cx="4610100" cy="19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3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391266"/>
            <a:ext cx="6527800" cy="570473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GB" sz="2800" u="sng" dirty="0"/>
              <a:t>To make a long story short</a:t>
            </a:r>
            <a:r>
              <a:rPr lang="en-GB" sz="2800" dirty="0"/>
              <a:t>, I applied for the job, but I didn’t get it.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GB" sz="2800" dirty="0"/>
              <a:t>I don’t care if Laura gets angry with me. I’m not going to her party – </a:t>
            </a:r>
            <a:r>
              <a:rPr lang="en-GB" sz="2800" u="sng" dirty="0"/>
              <a:t>end of story</a:t>
            </a:r>
            <a:r>
              <a:rPr lang="en-GB" sz="2800" dirty="0"/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GB" sz="2800" u="sng" dirty="0"/>
              <a:t>It’s the same old story</a:t>
            </a:r>
            <a:r>
              <a:rPr lang="en-GB" sz="2800" dirty="0"/>
              <a:t>. I went on a diet, I lost ten pounds, and then I gained them all back, just like last time.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GB" sz="2800" dirty="0"/>
              <a:t>Patrick’s office is neat and well-organised, but his apartment </a:t>
            </a:r>
            <a:r>
              <a:rPr lang="en-GB" sz="2800" u="sng" dirty="0"/>
              <a:t>is a different story</a:t>
            </a:r>
            <a:r>
              <a:rPr lang="en-GB" sz="2800" dirty="0"/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GB" sz="2800" u="sng" dirty="0"/>
              <a:t>What’s the story?</a:t>
            </a:r>
            <a:r>
              <a:rPr lang="en-GB" sz="2800" dirty="0"/>
              <a:t> You promised you’d be here two hours ago!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23100" y="391266"/>
            <a:ext cx="4991100" cy="570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en-GB" sz="2400" dirty="0"/>
              <a:t>to show a surprising contrast between two things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en-GB" sz="2400" dirty="0"/>
              <a:t>to demand an explanation for something you are unhappy about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en-GB" sz="2400" dirty="0"/>
              <a:t>to talk about something disappointing that has happened many times before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en-GB" sz="2400" dirty="0"/>
              <a:t>to summarise a sequence of events to avoid going into much detail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en-GB" sz="2400" dirty="0"/>
              <a:t>to put a stop to an argument and show that you do not want to discuss it anymore</a:t>
            </a:r>
          </a:p>
        </p:txBody>
      </p:sp>
    </p:spTree>
    <p:extLst>
      <p:ext uri="{BB962C8B-B14F-4D97-AF65-F5344CB8AC3E}">
        <p14:creationId xmlns:p14="http://schemas.microsoft.com/office/powerpoint/2010/main" val="64288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04800"/>
            <a:ext cx="4622800" cy="60071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Fill in the blanks with the expressions we’ve just seen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-</a:t>
            </a:r>
            <a:r>
              <a:rPr lang="en-GB" sz="3100" dirty="0"/>
              <a:t>to make a long story short</a:t>
            </a:r>
            <a:br>
              <a:rPr lang="en-GB" sz="3100" dirty="0"/>
            </a:br>
            <a:r>
              <a:rPr lang="en-GB" sz="3100" b="1" dirty="0"/>
              <a:t>-</a:t>
            </a:r>
            <a:r>
              <a:rPr lang="en-GB" sz="3100" dirty="0"/>
              <a:t> end of story</a:t>
            </a:r>
            <a:br>
              <a:rPr lang="en-GB" sz="3100" dirty="0"/>
            </a:br>
            <a:r>
              <a:rPr lang="en-GB" sz="3100" b="1" dirty="0"/>
              <a:t>- </a:t>
            </a:r>
            <a:r>
              <a:rPr lang="en-GB" sz="3100" dirty="0"/>
              <a:t>it’s the same old story</a:t>
            </a:r>
            <a:br>
              <a:rPr lang="en-GB" sz="3100" dirty="0"/>
            </a:br>
            <a:r>
              <a:rPr lang="en-GB" sz="3100" b="1" dirty="0"/>
              <a:t>-</a:t>
            </a:r>
            <a:r>
              <a:rPr lang="en-GB" sz="3100" dirty="0"/>
              <a:t> is a different story</a:t>
            </a:r>
            <a:br>
              <a:rPr lang="en-GB" sz="3100" dirty="0"/>
            </a:br>
            <a:r>
              <a:rPr lang="en-GB" sz="3100" b="1" dirty="0"/>
              <a:t>- </a:t>
            </a:r>
            <a:r>
              <a:rPr lang="en-GB" sz="3100" dirty="0"/>
              <a:t>what’s the story?</a:t>
            </a:r>
            <a:endParaRPr lang="cs-CZ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14300"/>
            <a:ext cx="6819900" cy="6527800"/>
          </a:xfrm>
        </p:spPr>
        <p:txBody>
          <a:bodyPr>
            <a:normAutofit/>
          </a:bodyPr>
          <a:lstStyle/>
          <a:p>
            <a:r>
              <a:rPr lang="en-GB" sz="2400" dirty="0"/>
              <a:t>I don’t care what’s on TV! You can’t watch it until you’ve finished your homework. That’s the rule - ___________.</a:t>
            </a:r>
          </a:p>
          <a:p>
            <a:r>
              <a:rPr lang="en-GB" sz="2400" dirty="0"/>
              <a:t>Just like always, I met a nice guy at work, we went out in a few dates, and then he never called me again. ___________.</a:t>
            </a:r>
          </a:p>
          <a:p>
            <a:r>
              <a:rPr lang="en-GB" sz="2400" dirty="0"/>
              <a:t>It rained every day, the hotel was terrible, there was a taxi drivers’ strike so we couldn’t go anywhere - __________, it was an awful vacation.</a:t>
            </a:r>
          </a:p>
          <a:p>
            <a:r>
              <a:rPr lang="en-GB" sz="2400" dirty="0"/>
              <a:t>You told me you were going to buy groceries, but the fridge is empty. ______________</a:t>
            </a:r>
          </a:p>
          <a:p>
            <a:r>
              <a:rPr lang="en-GB" sz="2400" dirty="0"/>
              <a:t>My old boss was really nice and easy-going. My new boss _______________ - he’s never satisfied with anything.</a:t>
            </a:r>
            <a:endParaRPr lang="cs-CZ" sz="2400" dirty="0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0" y="6451600"/>
            <a:ext cx="444500" cy="406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65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5498222"/>
          </a:xfrm>
        </p:spPr>
        <p:txBody>
          <a:bodyPr/>
          <a:lstStyle/>
          <a:p>
            <a:r>
              <a:rPr lang="en-GB" dirty="0"/>
              <a:t>What’s your story?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3600" b="1" dirty="0"/>
              <a:t>Remember to use </a:t>
            </a:r>
            <a:r>
              <a:rPr lang="en-GB" sz="3600" b="1" u="sng" dirty="0"/>
              <a:t>the past tense</a:t>
            </a:r>
            <a:r>
              <a:rPr lang="en-GB" sz="4000" b="1" dirty="0"/>
              <a:t>!</a:t>
            </a:r>
            <a:endParaRPr lang="cs-C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9400" y="114300"/>
            <a:ext cx="6692900" cy="64643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What was it like growing up in your city? What were some of your favourite places? Have those places changed?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What did you want to be when you were a kid?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Who were your heroes or role models growing up? Who did you look up to?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Does your family have any true stories they like to tell about family members (funny or scary stories about your parents’ or grandparent’s past)? What are they about?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41709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559678"/>
            <a:ext cx="6248398" cy="5625222"/>
          </a:xfrm>
        </p:spPr>
        <p:txBody>
          <a:bodyPr/>
          <a:lstStyle/>
          <a:p>
            <a:r>
              <a:rPr lang="en-GB" sz="2800" dirty="0"/>
              <a:t>Have you ever had a technology problem that you couldn’t solve yourself? (e.g. your computer broke down, you washing machine stopped working, your boiler started leaking…) How did you solve the problem?</a:t>
            </a:r>
          </a:p>
          <a:p>
            <a:r>
              <a:rPr lang="en-GB" sz="2800" dirty="0"/>
              <a:t>Have you ever been in a blackout, a bad storm, an earthquake, or a similar event? What happened?</a:t>
            </a:r>
          </a:p>
          <a:p>
            <a:r>
              <a:rPr lang="en-GB" sz="2800" dirty="0"/>
              <a:t>What should people do to prepare for such events?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200" y="559678"/>
            <a:ext cx="4635500" cy="4952492"/>
          </a:xfrm>
        </p:spPr>
        <p:txBody>
          <a:bodyPr/>
          <a:lstStyle/>
          <a:p>
            <a:r>
              <a:rPr lang="en-GB" sz="6000" b="1" dirty="0"/>
              <a:t>Technology</a:t>
            </a:r>
            <a:br>
              <a:rPr lang="cs-CZ" dirty="0"/>
            </a:br>
            <a:br>
              <a:rPr lang="cs-CZ" dirty="0"/>
            </a:br>
            <a:r>
              <a:rPr lang="cs-CZ" dirty="0"/>
              <a:t>(World Pass unit </a:t>
            </a:r>
            <a:r>
              <a:rPr lang="en-GB" dirty="0"/>
              <a:t>2</a:t>
            </a:r>
            <a:r>
              <a:rPr lang="cs-CZ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" y="3924300"/>
            <a:ext cx="4969611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4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4850"/>
            <a:ext cx="4838700" cy="5397500"/>
          </a:xfrm>
        </p:spPr>
        <p:txBody>
          <a:bodyPr>
            <a:normAutofit/>
          </a:bodyPr>
          <a:lstStyle/>
          <a:p>
            <a:pPr algn="l"/>
            <a:r>
              <a:rPr lang="en-GB" sz="4000" dirty="0"/>
              <a:t>Word combinations with </a:t>
            </a:r>
            <a:r>
              <a:rPr lang="en-GB" sz="4000" b="1" dirty="0"/>
              <a:t>trend</a:t>
            </a:r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r>
              <a:rPr lang="en-GB" sz="3200" b="1" dirty="0"/>
              <a:t>- </a:t>
            </a:r>
            <a:r>
              <a:rPr lang="en-GB" sz="2800" dirty="0"/>
              <a:t>setting the trend</a:t>
            </a:r>
            <a:br>
              <a:rPr lang="en-GB" sz="2800" dirty="0"/>
            </a:br>
            <a:r>
              <a:rPr lang="en-GB" sz="2800" b="1" dirty="0"/>
              <a:t>-</a:t>
            </a:r>
            <a:r>
              <a:rPr lang="en-GB" sz="2800" dirty="0"/>
              <a:t> downward/upward trend</a:t>
            </a:r>
            <a:br>
              <a:rPr lang="en-GB" sz="2800" dirty="0"/>
            </a:br>
            <a:r>
              <a:rPr lang="en-GB" sz="2800" b="1" dirty="0"/>
              <a:t>-</a:t>
            </a:r>
            <a:r>
              <a:rPr lang="en-GB" sz="2800" dirty="0"/>
              <a:t> reverse/buck the trend</a:t>
            </a:r>
            <a:br>
              <a:rPr lang="en-GB" sz="2800" dirty="0"/>
            </a:br>
            <a:r>
              <a:rPr lang="en-GB" sz="2800" b="1" dirty="0"/>
              <a:t>-</a:t>
            </a:r>
            <a:r>
              <a:rPr lang="en-GB" sz="2800" dirty="0"/>
              <a:t> a trend toward (verb + </a:t>
            </a:r>
            <a:r>
              <a:rPr lang="en-GB" sz="2800" dirty="0" err="1"/>
              <a:t>ing</a:t>
            </a:r>
            <a:r>
              <a:rPr lang="en-GB" sz="2800" dirty="0"/>
              <a:t>)</a:t>
            </a:r>
            <a:br>
              <a:rPr lang="en-GB" sz="2800" dirty="0"/>
            </a:br>
            <a:r>
              <a:rPr lang="en-GB" sz="2800" b="1" dirty="0"/>
              <a:t>-</a:t>
            </a:r>
            <a:r>
              <a:rPr lang="en-GB" sz="2800" dirty="0"/>
              <a:t> economic/social trends</a:t>
            </a:r>
            <a:endParaRPr lang="cs-CZ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03200"/>
            <a:ext cx="6858000" cy="6400800"/>
          </a:xfrm>
        </p:spPr>
        <p:txBody>
          <a:bodyPr>
            <a:noAutofit/>
          </a:bodyPr>
          <a:lstStyle/>
          <a:p>
            <a:r>
              <a:rPr lang="en-GB" sz="2400" dirty="0"/>
              <a:t>In my country, there’s _____________________ getting married at a later age. Nowadays people are waiting until they’re 27 or 28.</a:t>
            </a:r>
          </a:p>
          <a:p>
            <a:r>
              <a:rPr lang="en-GB" sz="2400" dirty="0"/>
              <a:t>More and more children are overweight. The government is hoping to _______________ with nutrition programmes and fitness classes at schools.</a:t>
            </a:r>
          </a:p>
          <a:p>
            <a:r>
              <a:rPr lang="en-GB" sz="2400" dirty="0"/>
              <a:t>Fewer people every year are using fax machines. This __________began about ten years ago with the popularity of email.</a:t>
            </a:r>
          </a:p>
          <a:p>
            <a:r>
              <a:rPr lang="en-GB" sz="2400" i="1" dirty="0"/>
              <a:t>The Future of Money</a:t>
            </a:r>
            <a:r>
              <a:rPr lang="en-GB" sz="2400" dirty="0"/>
              <a:t> is a new book about _____________ in the world today.</a:t>
            </a:r>
          </a:p>
          <a:p>
            <a:r>
              <a:rPr lang="en-GB" sz="2400" dirty="0"/>
              <a:t>Japanese companies are _____________ for energy-efficient hybrid cars.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30571128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B2135"/>
      </a:dk2>
      <a:lt2>
        <a:srgbClr val="F4EFDF"/>
      </a:lt2>
      <a:accent1>
        <a:srgbClr val="33A485"/>
      </a:accent1>
      <a:accent2>
        <a:srgbClr val="EC6E39"/>
      </a:accent2>
      <a:accent3>
        <a:srgbClr val="D5A52C"/>
      </a:accent3>
      <a:accent4>
        <a:srgbClr val="909081"/>
      </a:accent4>
      <a:accent5>
        <a:srgbClr val="3BA1C1"/>
      </a:accent5>
      <a:accent6>
        <a:srgbClr val="916A8C"/>
      </a:accent6>
      <a:hlink>
        <a:srgbClr val="3BA1C1"/>
      </a:hlink>
      <a:folHlink>
        <a:srgbClr val="916A8C"/>
      </a:folHlink>
    </a:clrScheme>
    <a:fontScheme name="Headlines">
      <a:majorFont>
        <a:latin typeface="Century Schoolbook"/>
        <a:ea typeface=""/>
        <a:cs typeface=""/>
      </a:majorFont>
      <a:minorFont>
        <a:latin typeface="Corbel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0A845BBA-79DB-48B1-B20E-7DB1D92248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453</TotalTime>
  <Words>1159</Words>
  <Application>Microsoft Office PowerPoint</Application>
  <PresentationFormat>Widescreen</PresentationFormat>
  <Paragraphs>123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Schoolbook</vt:lpstr>
      <vt:lpstr>Corbel</vt:lpstr>
      <vt:lpstr>Headlines</vt:lpstr>
      <vt:lpstr>END-OF-TERM REVISION</vt:lpstr>
      <vt:lpstr>topics covered</vt:lpstr>
      <vt:lpstr>topics for revision this week</vt:lpstr>
      <vt:lpstr>Storytelling  (World Pass unit 1)</vt:lpstr>
      <vt:lpstr>PowerPoint Presentation</vt:lpstr>
      <vt:lpstr>Fill in the blanks with the expressions we’ve just seen   -to make a long story short - end of story - it’s the same old story - is a different story - what’s the story?</vt:lpstr>
      <vt:lpstr>What’s your story?    Remember to use the past tense!</vt:lpstr>
      <vt:lpstr>Technology  (World Pass unit 2)</vt:lpstr>
      <vt:lpstr>Word combinations with trend     - setting the trend - downward/upward trend - reverse/buck the trend - a trend toward (verb + ing) - economic/social trends</vt:lpstr>
      <vt:lpstr>The prefix over- (‘too much’) is used with certain nouns, verbs, and adjectives. Match the words with their meanings.</vt:lpstr>
      <vt:lpstr>Technology cannot solve every problem</vt:lpstr>
      <vt:lpstr>Personality  (World Pass unit 3)</vt:lpstr>
      <vt:lpstr>Word combinations with personality      a strong personality a split personality a personality clash a personality disorder a personality trait a TV/radio/sports personality</vt:lpstr>
      <vt:lpstr>Odd one out</vt:lpstr>
      <vt:lpstr>Turn-taking describe at least two people</vt:lpstr>
      <vt:lpstr>Sports</vt:lpstr>
      <vt:lpstr>What sports are these?  Play, do, or go?</vt:lpstr>
      <vt:lpstr>Guess the Game</vt:lpstr>
      <vt:lpstr>Family  (World Pass unit 9)</vt:lpstr>
      <vt:lpstr>PowerPoint Presentation</vt:lpstr>
      <vt:lpstr>Look at the pictures.  In pairs, discuss what the reasons for these changes in family life could be.</vt:lpstr>
      <vt:lpstr>Changing the World  (World Pass unit 4)</vt:lpstr>
      <vt:lpstr>PowerPoint Presentation</vt:lpstr>
      <vt:lpstr>Do you like change?      Discuss these questions in pairs.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END-OF-TERM REVISION</dc:title>
  <dc:creator>Olga</dc:creator>
  <cp:lastModifiedBy>Olga</cp:lastModifiedBy>
  <cp:revision>47</cp:revision>
  <dcterms:created xsi:type="dcterms:W3CDTF">2016-12-03T02:31:42Z</dcterms:created>
  <dcterms:modified xsi:type="dcterms:W3CDTF">2017-05-27T12:49:48Z</dcterms:modified>
</cp:coreProperties>
</file>