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85" r:id="rId5"/>
    <p:sldId id="286" r:id="rId6"/>
    <p:sldId id="264" r:id="rId7"/>
    <p:sldId id="287" r:id="rId8"/>
    <p:sldId id="267" r:id="rId9"/>
    <p:sldId id="268" r:id="rId10"/>
    <p:sldId id="269" r:id="rId11"/>
    <p:sldId id="270" r:id="rId12"/>
    <p:sldId id="271" r:id="rId13"/>
    <p:sldId id="272" r:id="rId14"/>
    <p:sldId id="288" r:id="rId15"/>
    <p:sldId id="274" r:id="rId16"/>
    <p:sldId id="289" r:id="rId17"/>
    <p:sldId id="280" r:id="rId18"/>
    <p:sldId id="281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2017-4-3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2017-4-3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2017-4-3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2017-4-3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2017-4-3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2017-4-3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2017-4-3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2017-4-3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2017-4-3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2017-4-3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2017-4-3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2017-4-3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special.icshanghai.com/MarkLEFF/gallery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/>
              <a:t>Communicate China’s National Image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28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CCTV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5237"/>
            <a:ext cx="115180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1151799" cy="62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7"/>
            <a:ext cx="1151799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7" y="4667085"/>
            <a:ext cx="1125342" cy="79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7" y="2924944"/>
            <a:ext cx="1153260" cy="63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8" y="5690240"/>
            <a:ext cx="1125342" cy="73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25169"/>
            <a:ext cx="6025084" cy="467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4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China Radio International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27807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1340768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</a:rPr>
              <a:t>65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 languages</a:t>
            </a:r>
          </a:p>
          <a:p>
            <a:r>
              <a:rPr lang="en-US" altLang="zh-CN" sz="1400" b="1" dirty="0" smtClean="0">
                <a:solidFill>
                  <a:srgbClr val="FF0000"/>
                </a:solidFill>
              </a:rPr>
              <a:t>95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 overseas radio station with its own frequency</a:t>
            </a:r>
          </a:p>
          <a:p>
            <a:r>
              <a:rPr lang="en-US" altLang="zh-CN" sz="1400" b="1" dirty="0" smtClean="0">
                <a:solidFill>
                  <a:srgbClr val="FF0000"/>
                </a:solidFill>
              </a:rPr>
              <a:t>32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 news bureaus</a:t>
            </a:r>
          </a:p>
          <a:p>
            <a:r>
              <a:rPr lang="en-US" altLang="zh-CN" sz="1400" b="1" dirty="0" smtClean="0">
                <a:solidFill>
                  <a:srgbClr val="FF0000"/>
                </a:solidFill>
              </a:rPr>
              <a:t>4112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 overseas listeners’ clubs</a:t>
            </a:r>
          </a:p>
          <a:p>
            <a:r>
              <a:rPr lang="en-US" altLang="zh-CN" sz="1400" b="1" dirty="0" smtClean="0">
                <a:solidFill>
                  <a:srgbClr val="FF0000"/>
                </a:solidFill>
              </a:rPr>
              <a:t>3,893,000 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 letters</a:t>
            </a:r>
          </a:p>
          <a:p>
            <a:r>
              <a:rPr lang="en-US" altLang="zh-CN" sz="1400" b="1" dirty="0" smtClean="0">
                <a:solidFill>
                  <a:srgbClr val="FF0000"/>
                </a:solidFill>
              </a:rPr>
              <a:t>24,640,000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 visits on multi-language websites.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</a:rPr>
              <a:t>By 2013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361172" cy="248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2664296" cy="22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8742" y="3768572"/>
            <a:ext cx="2642686" cy="223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Great Wall Platform 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1562194"/>
            <a:ext cx="2088232" cy="250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8604448" cy="157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8232" y="1844824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A broadcasting platform aiming at overseas audiences 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Global Times/Shanghai Daily</a:t>
            </a: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07674"/>
            <a:ext cx="1660977" cy="226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15" y="3278729"/>
            <a:ext cx="3953843" cy="357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" y="2060848"/>
            <a:ext cx="4537794" cy="414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196752"/>
            <a:ext cx="1452921" cy="208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International Channel of Shanghai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special.icshanghai.com/MarkLEFF/gallery.shtml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261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551812" cy="44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8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Entertainment: small people &amp; real life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" y="5356528"/>
            <a:ext cx="329927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5" y="1556792"/>
            <a:ext cx="1931867" cy="283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23528" y="467264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00B050"/>
                </a:solidFill>
              </a:rPr>
              <a:t>A Chinese TV drama in </a:t>
            </a:r>
            <a:r>
              <a:rPr lang="en-US" altLang="zh-CN" sz="1200" b="1" dirty="0" err="1" smtClean="0">
                <a:solidFill>
                  <a:srgbClr val="00B050"/>
                </a:solidFill>
              </a:rPr>
              <a:t>kiswahili</a:t>
            </a:r>
            <a:r>
              <a:rPr lang="en-US" altLang="zh-CN" dirty="0" smtClean="0">
                <a:solidFill>
                  <a:srgbClr val="00B050"/>
                </a:solidFill>
              </a:rPr>
              <a:t>.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15" y="1988840"/>
            <a:ext cx="2270470" cy="147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15" y="3811260"/>
            <a:ext cx="2556270" cy="126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09" y="5281619"/>
            <a:ext cx="2771576" cy="132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38121"/>
            <a:ext cx="3672408" cy="192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54" y="3523264"/>
            <a:ext cx="3457500" cy="17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03163"/>
            <a:ext cx="2601723" cy="142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6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CN" dirty="0"/>
              <a:t>International Journalism </a:t>
            </a:r>
            <a:r>
              <a:rPr lang="en-US" altLang="zh-CN" dirty="0" smtClean="0"/>
              <a:t>Education</a:t>
            </a:r>
          </a:p>
          <a:p>
            <a:pPr marL="0" indent="0" algn="ctr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 </a:t>
            </a:r>
            <a:r>
              <a:rPr lang="en-US" altLang="zh-CN" dirty="0">
                <a:solidFill>
                  <a:srgbClr val="FF0000"/>
                </a:solidFill>
              </a:rPr>
              <a:t>language </a:t>
            </a:r>
            <a:r>
              <a:rPr lang="en-US" altLang="zh-CN" dirty="0" smtClean="0">
                <a:solidFill>
                  <a:srgbClr val="FF0000"/>
                </a:solidFill>
              </a:rPr>
              <a:t>challenge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7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Practitioners  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Demanding/Frustrating/Difficult/Ill-paid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sz="2600" b="1" dirty="0" smtClean="0"/>
              <a:t>“I can’t just stand by and see whenever something happened, only a few American and European media are defining the news fact and try to influence people’s perception and  judgment” --- Wang Guan, a reporter from CCTV News.</a:t>
            </a:r>
          </a:p>
          <a:p>
            <a:pPr marL="0" indent="0">
              <a:buNone/>
            </a:pPr>
            <a:r>
              <a:rPr lang="en-US" altLang="zh-CN" sz="2600" b="1" dirty="0" smtClean="0"/>
              <a:t>“We are committed to the job because we believe the world needs more than one kind of voice.”   --- a reporter from ICS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13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Reflections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b="1" dirty="0" smtClean="0"/>
              <a:t>“We are not building the country’s image, but building the country, and communicating the image.” --- Zhao Qi Zheng</a:t>
            </a:r>
          </a:p>
          <a:p>
            <a:endParaRPr lang="en-US" altLang="zh-CN" b="1" dirty="0"/>
          </a:p>
          <a:p>
            <a:pPr marL="0" indent="0">
              <a:buNone/>
            </a:pPr>
            <a:r>
              <a:rPr lang="en-US" altLang="zh-CN" b="1" dirty="0" smtClean="0"/>
              <a:t>From telling China’s story to telling the world’s story.</a:t>
            </a:r>
          </a:p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r>
              <a:rPr lang="en-US" altLang="zh-CN" b="1" dirty="0" smtClean="0"/>
              <a:t>Confidence in one’s own culture is the starting point of any international communication.</a:t>
            </a:r>
            <a:endParaRPr lang="en-US" altLang="zh-CN" dirty="0" smtClean="0"/>
          </a:p>
          <a:p>
            <a:endParaRPr lang="en-US" altLang="zh-CN" dirty="0"/>
          </a:p>
          <a:p>
            <a:pPr algn="r"/>
            <a:r>
              <a:rPr lang="zh-CN" altLang="en-US" dirty="0" smtClean="0"/>
              <a:t>谢谢！</a:t>
            </a:r>
            <a:endParaRPr lang="en-US" altLang="zh-CN" dirty="0" smtClean="0"/>
          </a:p>
          <a:p>
            <a:pPr algn="r"/>
            <a:r>
              <a:rPr lang="en-US" altLang="zh-CN" dirty="0" smtClean="0"/>
              <a:t>Thanks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53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4320480" cy="603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China’s national Image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Ancient civilization: </a:t>
            </a:r>
            <a:r>
              <a:rPr lang="en-US" altLang="zh-CN" b="1" dirty="0" smtClean="0">
                <a:solidFill>
                  <a:srgbClr val="92D050"/>
                </a:solidFill>
              </a:rPr>
              <a:t>62% </a:t>
            </a:r>
          </a:p>
          <a:p>
            <a:pPr marL="0" indent="0">
              <a:buNone/>
            </a:pPr>
            <a:r>
              <a:rPr lang="en-US" altLang="zh-CN" b="1" dirty="0" smtClean="0"/>
              <a:t>A major emerging country: </a:t>
            </a:r>
            <a:r>
              <a:rPr lang="en-US" altLang="zh-CN" b="1" dirty="0" smtClean="0">
                <a:solidFill>
                  <a:schemeClr val="accent6"/>
                </a:solidFill>
              </a:rPr>
              <a:t>58%</a:t>
            </a:r>
            <a:r>
              <a:rPr lang="en-US" altLang="zh-CN" b="1" dirty="0" smtClean="0"/>
              <a:t> </a:t>
            </a:r>
          </a:p>
          <a:p>
            <a:pPr marL="0" indent="0">
              <a:buNone/>
            </a:pPr>
            <a:r>
              <a:rPr lang="en-US" altLang="zh-CN" b="1" dirty="0" smtClean="0"/>
              <a:t>A major power: </a:t>
            </a:r>
            <a:r>
              <a:rPr lang="en-US" altLang="zh-CN" b="1" dirty="0" smtClean="0">
                <a:solidFill>
                  <a:srgbClr val="FF0000"/>
                </a:solidFill>
              </a:rPr>
              <a:t>47%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24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Image of Chinese citizens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800" b="1" dirty="0" smtClean="0"/>
              <a:t>Over 50% willing to engage with the Chinese.</a:t>
            </a:r>
          </a:p>
          <a:p>
            <a:pPr marL="0" indent="0">
              <a:buNone/>
            </a:pPr>
            <a:r>
              <a:rPr lang="en-US" altLang="zh-CN" sz="2800" b="1" dirty="0" smtClean="0"/>
              <a:t>Over 2/3 Britons enjoy their experience with the Chinese.</a:t>
            </a:r>
          </a:p>
          <a:p>
            <a:pPr marL="0" indent="0">
              <a:buNone/>
            </a:pPr>
            <a:r>
              <a:rPr lang="en-US" altLang="zh-CN" sz="2800" b="1" dirty="0" smtClean="0"/>
              <a:t>Russians and Indians least willing to interact with the Chinese.</a:t>
            </a:r>
          </a:p>
          <a:p>
            <a:pPr marL="0" indent="0">
              <a:buNone/>
            </a:pPr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</a:rPr>
              <a:t>Chinese youth </a:t>
            </a:r>
            <a:r>
              <a:rPr lang="en-US" altLang="zh-CN" b="1" dirty="0" smtClean="0"/>
              <a:t>widely recognized: hardworking, energetic, the hope of China.</a:t>
            </a: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MYSTERIOUS</a:t>
            </a:r>
            <a:r>
              <a:rPr lang="en-US" altLang="zh-CN" dirty="0" smtClean="0"/>
              <a:t>  </a:t>
            </a:r>
            <a:r>
              <a:rPr lang="en-US" altLang="zh-CN" b="1" dirty="0" smtClean="0">
                <a:solidFill>
                  <a:srgbClr val="00B050"/>
                </a:solidFill>
              </a:rPr>
              <a:t> SENSIBLE  </a:t>
            </a:r>
            <a:r>
              <a:rPr lang="en-US" altLang="zh-CN" b="1" dirty="0" smtClean="0">
                <a:solidFill>
                  <a:srgbClr val="FFC000"/>
                </a:solidFill>
              </a:rPr>
              <a:t>CREATIVE</a:t>
            </a:r>
            <a:r>
              <a:rPr lang="en-US" altLang="zh-CN" dirty="0" smtClean="0"/>
              <a:t>  </a:t>
            </a:r>
            <a:r>
              <a:rPr lang="en-US" altLang="zh-CN" b="1" dirty="0" smtClean="0">
                <a:solidFill>
                  <a:srgbClr val="0070C0"/>
                </a:solidFill>
              </a:rPr>
              <a:t>MILD  </a:t>
            </a:r>
            <a:r>
              <a:rPr lang="en-US" altLang="zh-CN" b="1" dirty="0" smtClean="0">
                <a:solidFill>
                  <a:srgbClr val="7030A0"/>
                </a:solidFill>
              </a:rPr>
              <a:t>HAPPY WITH LIFE</a:t>
            </a:r>
          </a:p>
        </p:txBody>
      </p:sp>
    </p:spTree>
    <p:extLst>
      <p:ext uri="{BB962C8B-B14F-4D97-AF65-F5344CB8AC3E}">
        <p14:creationId xmlns:p14="http://schemas.microsoft.com/office/powerpoint/2010/main" val="42822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0" y="0"/>
            <a:ext cx="8394731" cy="694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8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2291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18" y="1450730"/>
            <a:ext cx="4521069" cy="417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0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</a:rPr>
              <a:t>Rise as a super power?</a:t>
            </a:r>
          </a:p>
          <a:p>
            <a:pPr marL="0" indent="0">
              <a:buNone/>
            </a:pP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</a:rPr>
              <a:t>Rise of the living standard of her 1.36 billion people.</a:t>
            </a:r>
          </a:p>
        </p:txBody>
      </p:sp>
    </p:spTree>
    <p:extLst>
      <p:ext uri="{BB962C8B-B14F-4D97-AF65-F5344CB8AC3E}">
        <p14:creationId xmlns:p14="http://schemas.microsoft.com/office/powerpoint/2010/main" val="16462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Xinhua News Agency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02" y="1180228"/>
            <a:ext cx="1394009" cy="8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4" y="2393711"/>
            <a:ext cx="7291117" cy="413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40352" y="1124744"/>
            <a:ext cx="1080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English</a:t>
            </a:r>
            <a:r>
              <a:rPr lang="en-US" altLang="zh-CN" dirty="0"/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French</a:t>
            </a:r>
            <a:r>
              <a:rPr lang="en-US" altLang="zh-CN" dirty="0"/>
              <a:t>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Spanish</a:t>
            </a:r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Russian </a:t>
            </a:r>
            <a:r>
              <a:rPr lang="en-US" altLang="zh-CN" dirty="0" smtClean="0">
                <a:solidFill>
                  <a:srgbClr val="0070C0"/>
                </a:solidFill>
              </a:rPr>
              <a:t>Japanese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Korean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295" y="14847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news bureaus of Xinhua News Agency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5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China Daily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54" y="1193327"/>
            <a:ext cx="241424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1609321" cy="10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0023"/>
            <a:ext cx="2029152" cy="23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1793179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09" y="4382135"/>
            <a:ext cx="1879229" cy="232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82135"/>
            <a:ext cx="2827806" cy="232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24870"/>
            <a:ext cx="2352808" cy="233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56" y="3026761"/>
            <a:ext cx="15716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6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309</Words>
  <Application>Microsoft Office PowerPoint</Application>
  <PresentationFormat>全屏显示(4:3)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Communicate China’s National Image</vt:lpstr>
      <vt:lpstr>PowerPoint 演示文稿</vt:lpstr>
      <vt:lpstr>China’s national Image</vt:lpstr>
      <vt:lpstr>Image of Chinese citizens</vt:lpstr>
      <vt:lpstr>PowerPoint 演示文稿</vt:lpstr>
      <vt:lpstr>PowerPoint 演示文稿</vt:lpstr>
      <vt:lpstr>PowerPoint 演示文稿</vt:lpstr>
      <vt:lpstr>Xinhua News Agency</vt:lpstr>
      <vt:lpstr>China Daily</vt:lpstr>
      <vt:lpstr>CCTV</vt:lpstr>
      <vt:lpstr>China Radio International</vt:lpstr>
      <vt:lpstr>Great Wall Platform </vt:lpstr>
      <vt:lpstr>Global Times/Shanghai Daily</vt:lpstr>
      <vt:lpstr>International Channel of Shanghai</vt:lpstr>
      <vt:lpstr>Entertainment: small people &amp; real life</vt:lpstr>
      <vt:lpstr>PowerPoint 演示文稿</vt:lpstr>
      <vt:lpstr>Practitioners  </vt:lpstr>
      <vt:lpstr>Reflections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Communicate China’s National Image</dc:title>
  <dc:creator>Administrator</dc:creator>
  <cp:lastModifiedBy>郭可</cp:lastModifiedBy>
  <cp:revision>88</cp:revision>
  <dcterms:created xsi:type="dcterms:W3CDTF">2015-06-28T03:50:36Z</dcterms:created>
  <dcterms:modified xsi:type="dcterms:W3CDTF">2017-04-03T02:53:46Z</dcterms:modified>
</cp:coreProperties>
</file>