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7"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5/29/2017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5/29/2017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5/29/2017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5/29/2017</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5/29/2017</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5/29/2017</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5/29/2017</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5/29/2017</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cs-CZ" sz="7200" b="1" dirty="0"/>
              <a:t>EMERGENCY!</a:t>
            </a:r>
          </a:p>
        </p:txBody>
      </p:sp>
      <p:sp>
        <p:nvSpPr>
          <p:cNvPr id="3" name="Subtitle 2"/>
          <p:cNvSpPr>
            <a:spLocks noGrp="1"/>
          </p:cNvSpPr>
          <p:nvPr>
            <p:ph type="subTitle" idx="1"/>
          </p:nvPr>
        </p:nvSpPr>
        <p:spPr/>
        <p:txBody>
          <a:bodyPr/>
          <a:lstStyle/>
          <a:p>
            <a:r>
              <a:rPr lang="cs-CZ" dirty="0"/>
              <a:t>World Pass unit 12</a:t>
            </a:r>
          </a:p>
        </p:txBody>
      </p:sp>
    </p:spTree>
    <p:extLst>
      <p:ext uri="{BB962C8B-B14F-4D97-AF65-F5344CB8AC3E}">
        <p14:creationId xmlns:p14="http://schemas.microsoft.com/office/powerpoint/2010/main" val="18613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8" y="2386996"/>
            <a:ext cx="4103406" cy="2456442"/>
          </a:xfrm>
        </p:spPr>
        <p:txBody>
          <a:bodyPr>
            <a:noAutofit/>
          </a:bodyPr>
          <a:lstStyle/>
          <a:p>
            <a:r>
              <a:rPr lang="en-GB" sz="3400" dirty="0"/>
              <a:t>Who would you call for help in these situations?</a:t>
            </a:r>
            <a:br>
              <a:rPr lang="en-GB" sz="3400" dirty="0"/>
            </a:br>
            <a:r>
              <a:rPr lang="en-GB" sz="3400" dirty="0"/>
              <a:t>Role-play the phone calls with your partner.</a:t>
            </a:r>
            <a:endParaRPr lang="cs-CZ" sz="3400" dirty="0"/>
          </a:p>
        </p:txBody>
      </p:sp>
      <p:sp>
        <p:nvSpPr>
          <p:cNvPr id="3" name="Content Placeholder 2"/>
          <p:cNvSpPr>
            <a:spLocks noGrp="1"/>
          </p:cNvSpPr>
          <p:nvPr>
            <p:ph idx="1"/>
          </p:nvPr>
        </p:nvSpPr>
        <p:spPr>
          <a:xfrm>
            <a:off x="4955059" y="222422"/>
            <a:ext cx="6759146" cy="6400800"/>
          </a:xfrm>
        </p:spPr>
        <p:txBody>
          <a:bodyPr>
            <a:normAutofit/>
          </a:bodyPr>
          <a:lstStyle/>
          <a:p>
            <a:pPr marL="342900" indent="-342900">
              <a:buFont typeface="+mj-lt"/>
              <a:buAutoNum type="arabicPeriod"/>
            </a:pPr>
            <a:r>
              <a:rPr lang="en-GB" sz="2400" dirty="0"/>
              <a:t>You’re washing  your hands at home when an expensive ring falls off your finger and down the drain of the sink.</a:t>
            </a:r>
          </a:p>
          <a:p>
            <a:pPr marL="342900" indent="-342900">
              <a:buFont typeface="+mj-lt"/>
              <a:buAutoNum type="arabicPeriod"/>
            </a:pPr>
            <a:endParaRPr lang="en-GB" sz="2400" dirty="0"/>
          </a:p>
          <a:p>
            <a:pPr marL="342900" indent="-342900">
              <a:buFont typeface="+mj-lt"/>
              <a:buAutoNum type="arabicPeriod"/>
            </a:pPr>
            <a:r>
              <a:rPr lang="en-GB" sz="2400" dirty="0"/>
              <a:t>You’ve just tried a new brand of shampoo. An hour later, your head starts to itch, and you see red bumps on your skin.</a:t>
            </a:r>
          </a:p>
          <a:p>
            <a:pPr marL="342900" indent="-342900">
              <a:buFont typeface="+mj-lt"/>
              <a:buAutoNum type="arabicPeriod"/>
            </a:pPr>
            <a:endParaRPr lang="en-GB" sz="2400" dirty="0"/>
          </a:p>
          <a:p>
            <a:pPr marL="342900" indent="-342900">
              <a:buFont typeface="+mj-lt"/>
              <a:buAutoNum type="arabicPeriod"/>
            </a:pPr>
            <a:r>
              <a:rPr lang="en-GB" sz="2400" dirty="0"/>
              <a:t>You’re at home watching TV when you hear the sound of running water. When you look up, you see a crack in the ceiling and water coming down. </a:t>
            </a:r>
            <a:endParaRPr lang="cs-CZ" sz="2400" dirty="0"/>
          </a:p>
        </p:txBody>
      </p:sp>
      <p:pic>
        <p:nvPicPr>
          <p:cNvPr id="4" name="Picture 3"/>
          <p:cNvPicPr>
            <a:picLocks noChangeAspect="1"/>
          </p:cNvPicPr>
          <p:nvPr/>
        </p:nvPicPr>
        <p:blipFill>
          <a:blip r:embed="rId2"/>
          <a:stretch>
            <a:fillRect/>
          </a:stretch>
        </p:blipFill>
        <p:spPr>
          <a:xfrm>
            <a:off x="1726003" y="5261534"/>
            <a:ext cx="1812936" cy="1596466"/>
          </a:xfrm>
          <a:prstGeom prst="rect">
            <a:avLst/>
          </a:prstGeom>
        </p:spPr>
      </p:pic>
    </p:spTree>
    <p:extLst>
      <p:ext uri="{BB962C8B-B14F-4D97-AF65-F5344CB8AC3E}">
        <p14:creationId xmlns:p14="http://schemas.microsoft.com/office/powerpoint/2010/main" val="53245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929" y="2014151"/>
            <a:ext cx="5490224" cy="3220423"/>
          </a:xfrm>
        </p:spPr>
        <p:txBody>
          <a:bodyPr>
            <a:normAutofit fontScale="90000"/>
          </a:bodyPr>
          <a:lstStyle/>
          <a:p>
            <a:r>
              <a:rPr lang="en-GB" b="1" dirty="0"/>
              <a:t>Think of a problem, but don’t tell your partner what it is.</a:t>
            </a:r>
            <a:br>
              <a:rPr lang="en-GB" b="1" dirty="0"/>
            </a:br>
            <a:r>
              <a:rPr lang="en-GB" b="1" dirty="0"/>
              <a:t>Then ‘call’ your partner to ask for help, and work out a solution together.</a:t>
            </a:r>
            <a:endParaRPr lang="cs-CZ" b="1"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800" b="92400" l="5330" r="96193">
                        <a14:foregroundMark x1="56599" y1="19600" x2="49492" y2="44000"/>
                      </a14:backgroundRemoval>
                    </a14:imgEffect>
                    <a14:imgEffect>
                      <a14:brightnessContrast contrast="40000"/>
                    </a14:imgEffect>
                  </a14:imgLayer>
                </a14:imgProps>
              </a:ext>
            </a:extLst>
          </a:blip>
          <a:srcRect l="7915" r="4500" b="6227"/>
          <a:stretch/>
        </p:blipFill>
        <p:spPr>
          <a:xfrm>
            <a:off x="8299621" y="0"/>
            <a:ext cx="3892379" cy="2644306"/>
          </a:xfrm>
          <a:prstGeom prst="rect">
            <a:avLst/>
          </a:prstGeom>
        </p:spPr>
      </p:pic>
      <p:pic>
        <p:nvPicPr>
          <p:cNvPr id="3074" name="Picture 2" descr="https://1.bp.blogspot.com/-zXToz-3B2KA/Vzu0p35it5I/AAAAAAAAJ00/BnSYdmBjle0s759NzlXSS4qxYbATX7aVACLcB/s1600/emergency.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9650" y="3343002"/>
            <a:ext cx="3485594" cy="348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3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 someone who has…</a:t>
            </a:r>
            <a:endParaRPr lang="cs-CZ" dirty="0"/>
          </a:p>
        </p:txBody>
      </p:sp>
      <p:sp>
        <p:nvSpPr>
          <p:cNvPr id="3" name="Content Placeholder 2"/>
          <p:cNvSpPr>
            <a:spLocks noGrp="1"/>
          </p:cNvSpPr>
          <p:nvPr>
            <p:ph idx="1"/>
          </p:nvPr>
        </p:nvSpPr>
        <p:spPr>
          <a:xfrm>
            <a:off x="4621427" y="803186"/>
            <a:ext cx="7426411" cy="5248622"/>
          </a:xfrm>
        </p:spPr>
        <p:txBody>
          <a:bodyPr>
            <a:noAutofit/>
          </a:bodyPr>
          <a:lstStyle/>
          <a:p>
            <a:pPr lvl="0"/>
            <a:r>
              <a:rPr lang="en-US" sz="2800" dirty="0"/>
              <a:t>… been in a car crash/accident</a:t>
            </a:r>
          </a:p>
          <a:p>
            <a:r>
              <a:rPr lang="en-US" sz="2800" dirty="0"/>
              <a:t>… been in an accident requiring hospitalization</a:t>
            </a:r>
          </a:p>
          <a:p>
            <a:pPr lvl="0"/>
            <a:r>
              <a:rPr lang="en-US" sz="2800" dirty="0"/>
              <a:t>… seen or been in a house that caught fire </a:t>
            </a:r>
          </a:p>
          <a:p>
            <a:pPr lvl="0"/>
            <a:r>
              <a:rPr lang="en-US" sz="2800" dirty="0"/>
              <a:t>… broken a bone</a:t>
            </a:r>
          </a:p>
          <a:p>
            <a:pPr lvl="0"/>
            <a:r>
              <a:rPr lang="en-US" sz="2800" dirty="0"/>
              <a:t>… been caught in a flood</a:t>
            </a:r>
          </a:p>
          <a:p>
            <a:pPr lvl="0"/>
            <a:r>
              <a:rPr lang="en-US" sz="2800" dirty="0"/>
              <a:t>… reported something to the police</a:t>
            </a:r>
          </a:p>
          <a:p>
            <a:r>
              <a:rPr lang="en-US" sz="2800" dirty="0"/>
              <a:t>… seen someone get arrested</a:t>
            </a:r>
            <a:endParaRPr lang="cs-CZ" sz="2800" dirty="0"/>
          </a:p>
        </p:txBody>
      </p:sp>
    </p:spTree>
    <p:extLst>
      <p:ext uri="{BB962C8B-B14F-4D97-AF65-F5344CB8AC3E}">
        <p14:creationId xmlns:p14="http://schemas.microsoft.com/office/powerpoint/2010/main" val="139973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 with your partner or group.</a:t>
            </a:r>
            <a:endParaRPr lang="cs-CZ" dirty="0"/>
          </a:p>
        </p:txBody>
      </p:sp>
      <p:sp>
        <p:nvSpPr>
          <p:cNvPr id="3" name="Content Placeholder 2"/>
          <p:cNvSpPr>
            <a:spLocks noGrp="1"/>
          </p:cNvSpPr>
          <p:nvPr>
            <p:ph idx="1"/>
          </p:nvPr>
        </p:nvSpPr>
        <p:spPr>
          <a:xfrm>
            <a:off x="4695569" y="86498"/>
            <a:ext cx="7496432" cy="6685006"/>
          </a:xfrm>
        </p:spPr>
        <p:txBody>
          <a:bodyPr>
            <a:noAutofit/>
          </a:bodyPr>
          <a:lstStyle/>
          <a:p>
            <a:pPr marL="0" indent="0">
              <a:buNone/>
            </a:pPr>
            <a:r>
              <a:rPr lang="en-US" sz="2000" b="1" u="sng" dirty="0">
                <a:solidFill>
                  <a:schemeClr val="accent1"/>
                </a:solidFill>
                <a:latin typeface="+mj-lt"/>
              </a:rPr>
              <a:t>Which emergency service in the city do you think is the best quality? </a:t>
            </a:r>
            <a:endParaRPr lang="en-US" sz="2000" b="1" u="sng" dirty="0">
              <a:latin typeface="+mj-lt"/>
            </a:endParaRPr>
          </a:p>
          <a:p>
            <a:pPr marL="0" indent="0">
              <a:buNone/>
            </a:pPr>
            <a:r>
              <a:rPr lang="en-US" b="1" u="sng" dirty="0">
                <a:latin typeface="+mj-lt"/>
              </a:rPr>
              <a:t>Police</a:t>
            </a:r>
          </a:p>
          <a:p>
            <a:r>
              <a:rPr lang="en-US" b="1" dirty="0">
                <a:latin typeface="+mj-lt"/>
              </a:rPr>
              <a:t>Are the police somebody you can get help from easily?  </a:t>
            </a:r>
          </a:p>
          <a:p>
            <a:r>
              <a:rPr lang="en-US" b="1" dirty="0">
                <a:latin typeface="+mj-lt"/>
              </a:rPr>
              <a:t>Do you trust the police? </a:t>
            </a:r>
          </a:p>
          <a:p>
            <a:r>
              <a:rPr lang="en-US" b="1" dirty="0">
                <a:latin typeface="+mj-lt"/>
              </a:rPr>
              <a:t>Have you ever had to speak to the police?</a:t>
            </a:r>
          </a:p>
          <a:p>
            <a:pPr marL="0" indent="0">
              <a:buNone/>
            </a:pPr>
            <a:r>
              <a:rPr lang="en-US" b="1" u="sng" dirty="0">
                <a:latin typeface="+mj-lt"/>
              </a:rPr>
              <a:t>Fire brigade</a:t>
            </a:r>
          </a:p>
          <a:p>
            <a:r>
              <a:rPr lang="en-US" b="1" dirty="0">
                <a:latin typeface="+mj-lt"/>
              </a:rPr>
              <a:t>How long does it take the fire engines to get to fires?</a:t>
            </a:r>
          </a:p>
          <a:p>
            <a:pPr marL="0" indent="0">
              <a:buNone/>
            </a:pPr>
            <a:r>
              <a:rPr lang="en-US" b="1" u="sng" dirty="0">
                <a:latin typeface="+mj-lt"/>
              </a:rPr>
              <a:t>Ambulance</a:t>
            </a:r>
          </a:p>
          <a:p>
            <a:r>
              <a:rPr lang="en-US" b="1" dirty="0">
                <a:latin typeface="+mj-lt"/>
              </a:rPr>
              <a:t>Are the ambulances good? What problems do they face?</a:t>
            </a:r>
          </a:p>
          <a:p>
            <a:pPr>
              <a:buFont typeface="Arial" pitchFamily="34" charset="0"/>
              <a:buChar char="•"/>
            </a:pPr>
            <a:endParaRPr lang="en-US" b="1" dirty="0">
              <a:latin typeface="+mj-lt"/>
            </a:endParaRPr>
          </a:p>
          <a:p>
            <a:pPr>
              <a:buFont typeface="Arial" pitchFamily="34" charset="0"/>
              <a:buChar char="•"/>
            </a:pPr>
            <a:r>
              <a:rPr lang="en-US" b="1" dirty="0">
                <a:latin typeface="+mj-lt"/>
              </a:rPr>
              <a:t>Which Emergency Service do you think is most heroic?</a:t>
            </a:r>
          </a:p>
          <a:p>
            <a:pPr>
              <a:buFont typeface="Arial" pitchFamily="34" charset="0"/>
              <a:buChar char="•"/>
            </a:pPr>
            <a:r>
              <a:rPr lang="en-US" b="1" dirty="0">
                <a:latin typeface="+mj-lt"/>
              </a:rPr>
              <a:t>Would you like to work in any of the services? Why/ why not? </a:t>
            </a:r>
          </a:p>
          <a:p>
            <a:pPr>
              <a:buFont typeface="Arial" pitchFamily="34" charset="0"/>
              <a:buChar char="•"/>
            </a:pPr>
            <a:r>
              <a:rPr lang="en-US" b="1" dirty="0">
                <a:latin typeface="+mj-lt"/>
              </a:rPr>
              <a:t>Which would be the best job? Which would be the worst?</a:t>
            </a:r>
          </a:p>
          <a:p>
            <a:pPr>
              <a:buFont typeface="Arial" pitchFamily="34" charset="0"/>
              <a:buChar char="•"/>
            </a:pPr>
            <a:r>
              <a:rPr lang="en-US" b="1" dirty="0">
                <a:latin typeface="+mj-lt"/>
              </a:rPr>
              <a:t> Are there enough of these services here in the city?  </a:t>
            </a:r>
          </a:p>
          <a:p>
            <a:pPr>
              <a:buFont typeface="Arial" pitchFamily="34" charset="0"/>
              <a:buChar char="•"/>
            </a:pPr>
            <a:r>
              <a:rPr lang="en-US" b="1" dirty="0">
                <a:latin typeface="+mj-lt"/>
              </a:rPr>
              <a:t>How could they be improved?</a:t>
            </a:r>
            <a:endParaRPr lang="cs-CZ" b="1" dirty="0">
              <a:latin typeface="+mj-lt"/>
            </a:endParaRPr>
          </a:p>
        </p:txBody>
      </p:sp>
    </p:spTree>
    <p:extLst>
      <p:ext uri="{BB962C8B-B14F-4D97-AF65-F5344CB8AC3E}">
        <p14:creationId xmlns:p14="http://schemas.microsoft.com/office/powerpoint/2010/main" val="397477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18" y="2349925"/>
            <a:ext cx="3683275" cy="2456442"/>
          </a:xfrm>
        </p:spPr>
        <p:txBody>
          <a:bodyPr>
            <a:noAutofit/>
          </a:bodyPr>
          <a:lstStyle/>
          <a:p>
            <a:r>
              <a:rPr lang="en-GB" dirty="0"/>
              <a:t>Who do you call?</a:t>
            </a:r>
            <a:br>
              <a:rPr lang="en-GB" dirty="0"/>
            </a:br>
            <a:r>
              <a:rPr lang="en-GB" dirty="0"/>
              <a:t>What do you do?</a:t>
            </a:r>
            <a:br>
              <a:rPr lang="en-GB" dirty="0"/>
            </a:br>
            <a:r>
              <a:rPr lang="en-GB" dirty="0"/>
              <a:t>Discuss.</a:t>
            </a:r>
            <a:endParaRPr lang="cs-CZ" dirty="0"/>
          </a:p>
        </p:txBody>
      </p:sp>
      <p:pic>
        <p:nvPicPr>
          <p:cNvPr id="4" name="Picture 3" descr="D:\Documents and Settings\mark_evison\My Documents\My Pictures\Emergency\pickpocket.jpg"/>
          <p:cNvPicPr>
            <a:picLocks noChangeAspect="1" noChangeArrowheads="1"/>
          </p:cNvPicPr>
          <p:nvPr/>
        </p:nvPicPr>
        <p:blipFill>
          <a:blip r:embed="rId2" cstate="print"/>
          <a:srcRect t="7317"/>
          <a:stretch>
            <a:fillRect/>
          </a:stretch>
        </p:blipFill>
        <p:spPr bwMode="auto">
          <a:xfrm>
            <a:off x="4685326" y="915251"/>
            <a:ext cx="3829052" cy="2662895"/>
          </a:xfrm>
          <a:prstGeom prst="rect">
            <a:avLst/>
          </a:prstGeom>
          <a:noFill/>
        </p:spPr>
      </p:pic>
      <p:pic>
        <p:nvPicPr>
          <p:cNvPr id="5" name="Picture 4" descr="D:\Documents and Settings\mark_evison\My Documents\My Pictures\Emergency\mm041610a_4.jpg"/>
          <p:cNvPicPr>
            <a:picLocks noChangeAspect="1" noChangeArrowheads="1"/>
          </p:cNvPicPr>
          <p:nvPr/>
        </p:nvPicPr>
        <p:blipFill>
          <a:blip r:embed="rId3" cstate="print"/>
          <a:srcRect b="8267"/>
          <a:stretch>
            <a:fillRect/>
          </a:stretch>
        </p:blipFill>
        <p:spPr bwMode="auto">
          <a:xfrm>
            <a:off x="8625016" y="1173465"/>
            <a:ext cx="3419939" cy="2352919"/>
          </a:xfrm>
          <a:prstGeom prst="rect">
            <a:avLst/>
          </a:prstGeom>
          <a:noFill/>
        </p:spPr>
      </p:pic>
      <p:pic>
        <p:nvPicPr>
          <p:cNvPr id="6" name="Picture 5" descr="D:\Documents and Settings\mark_evison\My Documents\My Pictures\Emergency\Broken-Down-Car.jpg"/>
          <p:cNvPicPr>
            <a:picLocks noChangeAspect="1" noChangeArrowheads="1"/>
          </p:cNvPicPr>
          <p:nvPr/>
        </p:nvPicPr>
        <p:blipFill rotWithShape="1">
          <a:blip r:embed="rId4" cstate="print"/>
          <a:srcRect l="13509" r="4412" b="3776"/>
          <a:stretch/>
        </p:blipFill>
        <p:spPr bwMode="auto">
          <a:xfrm>
            <a:off x="8365524" y="3759743"/>
            <a:ext cx="3679431" cy="2702841"/>
          </a:xfrm>
          <a:prstGeom prst="rect">
            <a:avLst/>
          </a:prstGeom>
          <a:noFill/>
        </p:spPr>
      </p:pic>
      <p:pic>
        <p:nvPicPr>
          <p:cNvPr id="7" name="Picture 6" descr="D:\Documents and Settings\mark_evison\My Documents\My Pictures\Emergency\kleptomania1.jpg"/>
          <p:cNvPicPr>
            <a:picLocks noChangeAspect="1" noChangeArrowheads="1"/>
          </p:cNvPicPr>
          <p:nvPr/>
        </p:nvPicPr>
        <p:blipFill rotWithShape="1">
          <a:blip r:embed="rId5" cstate="print"/>
          <a:srcRect l="6352" r="3374"/>
          <a:stretch/>
        </p:blipFill>
        <p:spPr bwMode="auto">
          <a:xfrm>
            <a:off x="4685326" y="3759743"/>
            <a:ext cx="3538428" cy="2307424"/>
          </a:xfrm>
          <a:prstGeom prst="rect">
            <a:avLst/>
          </a:prstGeom>
          <a:noFill/>
        </p:spPr>
      </p:pic>
    </p:spTree>
    <p:extLst>
      <p:ext uri="{BB962C8B-B14F-4D97-AF65-F5344CB8AC3E}">
        <p14:creationId xmlns:p14="http://schemas.microsoft.com/office/powerpoint/2010/main" val="117814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sz="2800" dirty="0"/>
              <a:t>You are at home in bed, it’s late and you have just woken up.   You hear a noise outside your room. You live alone but you have heard about some break-ins around your area lately.  You lie quietly, and listen. Maybe it’s just a...  No!  You hear it again.  There is someone in your house! You have your mobile phone... But you must be careful!</a:t>
            </a:r>
            <a:endParaRPr lang="cs-CZ" sz="2800" dirty="0"/>
          </a:p>
        </p:txBody>
      </p:sp>
      <p:sp>
        <p:nvSpPr>
          <p:cNvPr id="4" name="Title 1"/>
          <p:cNvSpPr>
            <a:spLocks noGrp="1"/>
          </p:cNvSpPr>
          <p:nvPr>
            <p:ph type="title"/>
          </p:nvPr>
        </p:nvSpPr>
        <p:spPr>
          <a:xfrm>
            <a:off x="815545" y="2349925"/>
            <a:ext cx="3683275" cy="2456442"/>
          </a:xfrm>
        </p:spPr>
        <p:txBody>
          <a:bodyPr>
            <a:noAutofit/>
          </a:bodyPr>
          <a:lstStyle/>
          <a:p>
            <a:r>
              <a:rPr lang="en-GB" dirty="0"/>
              <a:t>Who do you call?</a:t>
            </a:r>
            <a:br>
              <a:rPr lang="en-GB" dirty="0"/>
            </a:br>
            <a:r>
              <a:rPr lang="en-GB" dirty="0"/>
              <a:t>What do you do?</a:t>
            </a:r>
            <a:br>
              <a:rPr lang="en-GB" dirty="0"/>
            </a:br>
            <a:r>
              <a:rPr lang="en-GB" dirty="0"/>
              <a:t>Discuss.</a:t>
            </a:r>
            <a:endParaRPr lang="cs-CZ" dirty="0"/>
          </a:p>
        </p:txBody>
      </p:sp>
      <p:pic>
        <p:nvPicPr>
          <p:cNvPr id="5" name="Picture 4"/>
          <p:cNvPicPr>
            <a:picLocks noChangeAspect="1"/>
          </p:cNvPicPr>
          <p:nvPr/>
        </p:nvPicPr>
        <p:blipFill rotWithShape="1">
          <a:blip r:embed="rId2"/>
          <a:srcRect l="2294" b="7931"/>
          <a:stretch/>
        </p:blipFill>
        <p:spPr>
          <a:xfrm>
            <a:off x="815545" y="371807"/>
            <a:ext cx="3683274" cy="1864766"/>
          </a:xfrm>
          <a:prstGeom prst="rect">
            <a:avLst/>
          </a:prstGeom>
        </p:spPr>
      </p:pic>
    </p:spTree>
    <p:extLst>
      <p:ext uri="{BB962C8B-B14F-4D97-AF65-F5344CB8AC3E}">
        <p14:creationId xmlns:p14="http://schemas.microsoft.com/office/powerpoint/2010/main" val="339376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499" y="2361515"/>
            <a:ext cx="3658561" cy="2456442"/>
          </a:xfrm>
        </p:spPr>
        <p:txBody>
          <a:bodyPr>
            <a:noAutofit/>
          </a:bodyPr>
          <a:lstStyle/>
          <a:p>
            <a:r>
              <a:rPr lang="en-GB" dirty="0"/>
              <a:t>Who do you call?</a:t>
            </a:r>
            <a:br>
              <a:rPr lang="en-GB" dirty="0"/>
            </a:br>
            <a:r>
              <a:rPr lang="en-GB" dirty="0"/>
              <a:t>What do you do?</a:t>
            </a:r>
            <a:br>
              <a:rPr lang="en-GB" dirty="0"/>
            </a:br>
            <a:r>
              <a:rPr lang="en-GB" dirty="0"/>
              <a:t>Discuss.</a:t>
            </a:r>
            <a:endParaRPr lang="cs-CZ" dirty="0"/>
          </a:p>
        </p:txBody>
      </p:sp>
      <p:pic>
        <p:nvPicPr>
          <p:cNvPr id="4" name="Picture 3" descr="D:\Documents and Settings\mark_evison\My Documents\My Pictures\Emergency\defusableClock1-sm.jpg"/>
          <p:cNvPicPr>
            <a:picLocks noChangeAspect="1" noChangeArrowheads="1"/>
          </p:cNvPicPr>
          <p:nvPr/>
        </p:nvPicPr>
        <p:blipFill>
          <a:blip r:embed="rId2" cstate="print"/>
          <a:srcRect t="8743" b="12568"/>
          <a:stretch>
            <a:fillRect/>
          </a:stretch>
        </p:blipFill>
        <p:spPr bwMode="auto">
          <a:xfrm>
            <a:off x="4622034" y="740341"/>
            <a:ext cx="3695044" cy="2180681"/>
          </a:xfrm>
          <a:prstGeom prst="rect">
            <a:avLst/>
          </a:prstGeom>
          <a:noFill/>
          <a:ln>
            <a:solidFill>
              <a:schemeClr val="tx1"/>
            </a:solidFill>
          </a:ln>
        </p:spPr>
      </p:pic>
      <p:pic>
        <p:nvPicPr>
          <p:cNvPr id="5" name="Picture 4" descr="D:\Documents and Settings\mark_evison\My Documents\My Pictures\Emergency\kitchen-fire.jpg"/>
          <p:cNvPicPr>
            <a:picLocks noChangeAspect="1" noChangeArrowheads="1"/>
          </p:cNvPicPr>
          <p:nvPr/>
        </p:nvPicPr>
        <p:blipFill>
          <a:blip r:embed="rId3" cstate="print"/>
          <a:srcRect l="1604" t="962" r="2139" b="19711"/>
          <a:stretch>
            <a:fillRect/>
          </a:stretch>
        </p:blipFill>
        <p:spPr bwMode="auto">
          <a:xfrm>
            <a:off x="4622033" y="3112805"/>
            <a:ext cx="3695044" cy="3387124"/>
          </a:xfrm>
          <a:prstGeom prst="rect">
            <a:avLst/>
          </a:prstGeom>
          <a:noFill/>
          <a:ln>
            <a:solidFill>
              <a:schemeClr val="tx1"/>
            </a:solidFill>
          </a:ln>
        </p:spPr>
      </p:pic>
      <p:pic>
        <p:nvPicPr>
          <p:cNvPr id="6" name="Picture 5" descr="D:\Documents and Settings\mark_evison\My Documents\My Pictures\Emergency\12_Um_yes_Id_like_to_report_a_flood-s580x398-11185-580.jpg"/>
          <p:cNvPicPr>
            <a:picLocks noChangeAspect="1" noChangeArrowheads="1"/>
          </p:cNvPicPr>
          <p:nvPr/>
        </p:nvPicPr>
        <p:blipFill rotWithShape="1">
          <a:blip r:embed="rId4" cstate="print"/>
          <a:srcRect t="6592" r="21577"/>
          <a:stretch/>
        </p:blipFill>
        <p:spPr bwMode="auto">
          <a:xfrm>
            <a:off x="8438195" y="3589736"/>
            <a:ext cx="3560591" cy="2910193"/>
          </a:xfrm>
          <a:prstGeom prst="rect">
            <a:avLst/>
          </a:prstGeom>
          <a:noFill/>
          <a:ln>
            <a:solidFill>
              <a:schemeClr val="tx1"/>
            </a:solidFill>
          </a:ln>
        </p:spPr>
      </p:pic>
      <p:pic>
        <p:nvPicPr>
          <p:cNvPr id="7" name="Picture 6" descr="http://bloximages.chicago2.vip.townnews.com/seguingazette.com/content/tncms/assets/v3/editorial/a/13/a13ff8ae-9081-11e1-8f2f-001a4bcf887a/4f9ac1ee7662a.image.jpg"/>
          <p:cNvPicPr>
            <a:picLocks noChangeAspect="1" noChangeArrowheads="1"/>
          </p:cNvPicPr>
          <p:nvPr/>
        </p:nvPicPr>
        <p:blipFill>
          <a:blip r:embed="rId5" cstate="print"/>
          <a:srcRect/>
          <a:stretch>
            <a:fillRect/>
          </a:stretch>
        </p:blipFill>
        <p:spPr bwMode="auto">
          <a:xfrm>
            <a:off x="8438196" y="740340"/>
            <a:ext cx="3560590" cy="2751365"/>
          </a:xfrm>
          <a:prstGeom prst="rect">
            <a:avLst/>
          </a:prstGeom>
          <a:noFill/>
        </p:spPr>
      </p:pic>
    </p:spTree>
    <p:extLst>
      <p:ext uri="{BB962C8B-B14F-4D97-AF65-F5344CB8AC3E}">
        <p14:creationId xmlns:p14="http://schemas.microsoft.com/office/powerpoint/2010/main" val="328791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2065" y="284205"/>
            <a:ext cx="7142205" cy="6141309"/>
          </a:xfrm>
        </p:spPr>
        <p:txBody>
          <a:bodyPr>
            <a:noAutofit/>
          </a:bodyPr>
          <a:lstStyle/>
          <a:p>
            <a:pPr marL="0" lvl="0" indent="0">
              <a:buNone/>
            </a:pPr>
            <a:r>
              <a:rPr lang="en-US" sz="2800" dirty="0"/>
              <a:t>You are at the beach watching your friends surfing.  He falls in the surf and is swimming to his surfboard when a fin breaks the water.  People start screaming as the shark explodes out of the water beneath your friend.  Your friend’s leg is in the jaws of the shark but he is kicking at the shark with his other leg and suddenly the shark lets go. You run into the water and pull out your friend, who is not moving and bleeding from cuts and gashes along his body. How can you help him?</a:t>
            </a:r>
          </a:p>
        </p:txBody>
      </p:sp>
      <p:sp>
        <p:nvSpPr>
          <p:cNvPr id="4" name="Title 1"/>
          <p:cNvSpPr>
            <a:spLocks noGrp="1"/>
          </p:cNvSpPr>
          <p:nvPr>
            <p:ph type="title"/>
          </p:nvPr>
        </p:nvSpPr>
        <p:spPr>
          <a:xfrm>
            <a:off x="815545" y="2349925"/>
            <a:ext cx="3683275" cy="2456442"/>
          </a:xfrm>
        </p:spPr>
        <p:txBody>
          <a:bodyPr>
            <a:noAutofit/>
          </a:bodyPr>
          <a:lstStyle/>
          <a:p>
            <a:r>
              <a:rPr lang="en-GB" dirty="0"/>
              <a:t>Who do you call?</a:t>
            </a:r>
            <a:br>
              <a:rPr lang="en-GB" dirty="0"/>
            </a:br>
            <a:r>
              <a:rPr lang="en-GB" dirty="0"/>
              <a:t>What do you do?</a:t>
            </a:r>
            <a:br>
              <a:rPr lang="en-GB" dirty="0"/>
            </a:br>
            <a:r>
              <a:rPr lang="en-GB" dirty="0"/>
              <a:t>Discuss.</a:t>
            </a:r>
            <a:endParaRPr lang="cs-CZ" dirty="0"/>
          </a:p>
        </p:txBody>
      </p:sp>
      <p:pic>
        <p:nvPicPr>
          <p:cNvPr id="5" name="Picture 4"/>
          <p:cNvPicPr>
            <a:picLocks noChangeAspect="1"/>
          </p:cNvPicPr>
          <p:nvPr/>
        </p:nvPicPr>
        <p:blipFill>
          <a:blip r:embed="rId2"/>
          <a:stretch>
            <a:fillRect/>
          </a:stretch>
        </p:blipFill>
        <p:spPr>
          <a:xfrm>
            <a:off x="815545" y="58294"/>
            <a:ext cx="3683275" cy="2141210"/>
          </a:xfrm>
          <a:prstGeom prst="rect">
            <a:avLst/>
          </a:prstGeom>
        </p:spPr>
      </p:pic>
    </p:spTree>
    <p:extLst>
      <p:ext uri="{BB962C8B-B14F-4D97-AF65-F5344CB8AC3E}">
        <p14:creationId xmlns:p14="http://schemas.microsoft.com/office/powerpoint/2010/main" val="51997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sz="6000" b="1" dirty="0"/>
              <a:t>China’s Survivors</a:t>
            </a:r>
            <a:br>
              <a:rPr lang="en-GB" sz="6000" b="1" dirty="0"/>
            </a:br>
            <a:r>
              <a:rPr lang="en-GB" sz="4400" dirty="0"/>
              <a:t>discussion</a:t>
            </a:r>
            <a:endParaRPr lang="cs-CZ" sz="6000" dirty="0"/>
          </a:p>
        </p:txBody>
      </p:sp>
      <p:sp>
        <p:nvSpPr>
          <p:cNvPr id="3" name="Content Placeholder 2"/>
          <p:cNvSpPr>
            <a:spLocks noGrp="1"/>
          </p:cNvSpPr>
          <p:nvPr>
            <p:ph idx="1"/>
          </p:nvPr>
        </p:nvSpPr>
        <p:spPr>
          <a:xfrm>
            <a:off x="4572001" y="0"/>
            <a:ext cx="7488194" cy="3274541"/>
          </a:xfrm>
        </p:spPr>
        <p:txBody>
          <a:bodyPr/>
          <a:lstStyle/>
          <a:p>
            <a:pPr marL="0" indent="0">
              <a:buNone/>
            </a:pPr>
            <a:r>
              <a:rPr lang="en-US" b="1" dirty="0">
                <a:latin typeface="+mj-lt"/>
              </a:rPr>
              <a:t>Imagine that terrorists have dropped bombs on East China cities and a deadly gas has been released. There are </a:t>
            </a:r>
            <a:r>
              <a:rPr lang="en-US" b="1" u="sng" dirty="0">
                <a:latin typeface="+mj-lt"/>
              </a:rPr>
              <a:t>NOT</a:t>
            </a:r>
            <a:r>
              <a:rPr lang="en-US" b="1" dirty="0">
                <a:latin typeface="+mj-lt"/>
              </a:rPr>
              <a:t> enough trains for everybody to escape. This means that only half the population will be allowed onto the trains. The government has declared that only people with skills that can be used help will be let onto the trains.</a:t>
            </a:r>
          </a:p>
          <a:p>
            <a:endParaRPr lang="en-US" b="1" dirty="0">
              <a:latin typeface="+mj-lt"/>
            </a:endParaRPr>
          </a:p>
          <a:p>
            <a:pPr marL="0" indent="0">
              <a:buNone/>
            </a:pPr>
            <a:r>
              <a:rPr lang="en-US" b="1" dirty="0">
                <a:latin typeface="+mj-lt"/>
              </a:rPr>
              <a:t>You get the list below and your group must discuss who can go, and who will be refused – and give reasons. Only 5 people can go.</a:t>
            </a:r>
            <a:endParaRPr lang="cs-CZ" b="1" dirty="0">
              <a:latin typeface="+mj-lt"/>
            </a:endParaRPr>
          </a:p>
        </p:txBody>
      </p:sp>
      <p:sp>
        <p:nvSpPr>
          <p:cNvPr id="4" name="Content Placeholder 2"/>
          <p:cNvSpPr txBox="1">
            <a:spLocks/>
          </p:cNvSpPr>
          <p:nvPr/>
        </p:nvSpPr>
        <p:spPr>
          <a:xfrm>
            <a:off x="4572001" y="3385750"/>
            <a:ext cx="7488194" cy="3348681"/>
          </a:xfrm>
          <a:prstGeom prst="rect">
            <a:avLst/>
          </a:prstGeom>
        </p:spPr>
        <p:txBody>
          <a:bodyPr vert="horz" lIns="91440" tIns="45720" rIns="91440" bIns="45720" numCol="2"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 International Athlete</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 Politician</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 Teacher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 Fitness coach</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Civil Engineer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Police officer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psychiatrist</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pediatrician</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Nurse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b="1" dirty="0">
                <a:latin typeface="+mj-lt"/>
              </a:rPr>
              <a:t>Scientist</a:t>
            </a:r>
            <a:endParaRPr kumimoji="0" lang="en-US" b="1" i="0" u="none" strike="noStrike" kern="1200" cap="none" spc="0" normalizeH="0" baseline="0" noProof="0" dirty="0">
              <a:ln>
                <a:noFill/>
              </a:ln>
              <a:solidFill>
                <a:schemeClr val="tx1"/>
              </a:solidFill>
              <a:effectLst/>
              <a:uLnTx/>
              <a:uFillTx/>
              <a:latin typeface="+mj-lt"/>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Musician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Construction Worker</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Doctor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Factory worker</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Singer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Farmer</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Manager	</a:t>
            </a:r>
            <a:endParaRPr lang="en-US" b="1" dirty="0">
              <a:latin typeface="+mj-lt"/>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Millionaire</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Footballer		</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b="1" i="0" u="none" strike="noStrike" kern="1200" cap="none" spc="0" normalizeH="0" baseline="0" noProof="0" dirty="0">
                <a:ln>
                  <a:noFill/>
                </a:ln>
                <a:solidFill>
                  <a:schemeClr val="tx1"/>
                </a:solidFill>
                <a:effectLst/>
                <a:uLnTx/>
                <a:uFillTx/>
                <a:latin typeface="+mj-lt"/>
              </a:rPr>
              <a:t>Electrician</a:t>
            </a:r>
          </a:p>
        </p:txBody>
      </p:sp>
    </p:spTree>
    <p:extLst>
      <p:ext uri="{BB962C8B-B14F-4D97-AF65-F5344CB8AC3E}">
        <p14:creationId xmlns:p14="http://schemas.microsoft.com/office/powerpoint/2010/main" val="122844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9686" y="2199501"/>
            <a:ext cx="5758248" cy="2631991"/>
          </a:xfrm>
        </p:spPr>
        <p:txBody>
          <a:bodyPr>
            <a:normAutofit/>
          </a:bodyPr>
          <a:lstStyle/>
          <a:p>
            <a:r>
              <a:rPr lang="en-GB" dirty="0"/>
              <a:t>What types of emergencies and disasters occur in your country?</a:t>
            </a:r>
            <a:br>
              <a:rPr lang="en-GB" dirty="0"/>
            </a:br>
            <a:br>
              <a:rPr lang="en-GB" dirty="0"/>
            </a:br>
            <a:r>
              <a:rPr lang="en-GB" dirty="0"/>
              <a:t>Have you experienced any of them?</a:t>
            </a:r>
            <a:endParaRPr lang="cs-CZ" dirty="0"/>
          </a:p>
        </p:txBody>
      </p:sp>
      <p:pic>
        <p:nvPicPr>
          <p:cNvPr id="6" name="Picture 5"/>
          <p:cNvPicPr>
            <a:picLocks noChangeAspect="1"/>
          </p:cNvPicPr>
          <p:nvPr/>
        </p:nvPicPr>
        <p:blipFill>
          <a:blip r:embed="rId2"/>
          <a:stretch>
            <a:fillRect/>
          </a:stretch>
        </p:blipFill>
        <p:spPr>
          <a:xfrm rot="804725">
            <a:off x="8323743" y="-30557"/>
            <a:ext cx="4147056" cy="31074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3"/>
          <a:stretch>
            <a:fillRect/>
          </a:stretch>
        </p:blipFill>
        <p:spPr>
          <a:xfrm rot="20904183">
            <a:off x="7135658" y="1551274"/>
            <a:ext cx="3878218" cy="3038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4"/>
          <a:stretch>
            <a:fillRect/>
          </a:stretch>
        </p:blipFill>
        <p:spPr>
          <a:xfrm rot="669656">
            <a:off x="8394615" y="3855198"/>
            <a:ext cx="4213570" cy="30769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7656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350" y="160638"/>
            <a:ext cx="5758249" cy="646331"/>
          </a:xfrm>
          <a:prstGeom prst="rect">
            <a:avLst/>
          </a:prstGeom>
          <a:solidFill>
            <a:schemeClr val="accent1"/>
          </a:solidFill>
        </p:spPr>
        <p:txBody>
          <a:bodyPr wrap="square" rtlCol="0">
            <a:spAutoFit/>
          </a:bodyPr>
          <a:lstStyle/>
          <a:p>
            <a:pPr algn="ctr"/>
            <a:r>
              <a:rPr lang="en-GB" sz="3600" b="1" dirty="0">
                <a:solidFill>
                  <a:schemeClr val="bg1"/>
                </a:solidFill>
                <a:latin typeface="+mj-lt"/>
              </a:rPr>
              <a:t>Can you name these disasters?</a:t>
            </a:r>
            <a:endParaRPr lang="cs-CZ" sz="3600" b="1" dirty="0">
              <a:solidFill>
                <a:schemeClr val="bg1"/>
              </a:solidFill>
              <a:latin typeface="+mj-lt"/>
            </a:endParaRPr>
          </a:p>
        </p:txBody>
      </p:sp>
      <p:pic>
        <p:nvPicPr>
          <p:cNvPr id="5" name="Picture 4"/>
          <p:cNvPicPr>
            <a:picLocks noChangeAspect="1"/>
          </p:cNvPicPr>
          <p:nvPr/>
        </p:nvPicPr>
        <p:blipFill>
          <a:blip r:embed="rId2"/>
          <a:stretch>
            <a:fillRect/>
          </a:stretch>
        </p:blipFill>
        <p:spPr>
          <a:xfrm>
            <a:off x="172862" y="1022264"/>
            <a:ext cx="2867025" cy="2762250"/>
          </a:xfrm>
          <a:prstGeom prst="rect">
            <a:avLst/>
          </a:prstGeom>
        </p:spPr>
      </p:pic>
      <p:pic>
        <p:nvPicPr>
          <p:cNvPr id="6" name="Picture 5"/>
          <p:cNvPicPr>
            <a:picLocks noChangeAspect="1"/>
          </p:cNvPicPr>
          <p:nvPr/>
        </p:nvPicPr>
        <p:blipFill rotWithShape="1">
          <a:blip r:embed="rId3"/>
          <a:srcRect t="4009"/>
          <a:stretch/>
        </p:blipFill>
        <p:spPr>
          <a:xfrm>
            <a:off x="3234380" y="1041572"/>
            <a:ext cx="2857500" cy="2742942"/>
          </a:xfrm>
          <a:prstGeom prst="rect">
            <a:avLst/>
          </a:prstGeom>
        </p:spPr>
      </p:pic>
      <p:pic>
        <p:nvPicPr>
          <p:cNvPr id="7" name="Picture 6"/>
          <p:cNvPicPr>
            <a:picLocks noChangeAspect="1"/>
          </p:cNvPicPr>
          <p:nvPr/>
        </p:nvPicPr>
        <p:blipFill>
          <a:blip r:embed="rId4"/>
          <a:stretch>
            <a:fillRect/>
          </a:stretch>
        </p:blipFill>
        <p:spPr>
          <a:xfrm>
            <a:off x="6286373" y="1260389"/>
            <a:ext cx="2857500" cy="2524125"/>
          </a:xfrm>
          <a:prstGeom prst="rect">
            <a:avLst/>
          </a:prstGeom>
        </p:spPr>
      </p:pic>
      <p:pic>
        <p:nvPicPr>
          <p:cNvPr id="8" name="Picture 7"/>
          <p:cNvPicPr>
            <a:picLocks noChangeAspect="1"/>
          </p:cNvPicPr>
          <p:nvPr/>
        </p:nvPicPr>
        <p:blipFill>
          <a:blip r:embed="rId5"/>
          <a:stretch>
            <a:fillRect/>
          </a:stretch>
        </p:blipFill>
        <p:spPr>
          <a:xfrm>
            <a:off x="9338366" y="927014"/>
            <a:ext cx="2705100" cy="2857500"/>
          </a:xfrm>
          <a:prstGeom prst="rect">
            <a:avLst/>
          </a:prstGeom>
        </p:spPr>
      </p:pic>
      <p:pic>
        <p:nvPicPr>
          <p:cNvPr id="9" name="Picture 8"/>
          <p:cNvPicPr>
            <a:picLocks noChangeAspect="1"/>
          </p:cNvPicPr>
          <p:nvPr/>
        </p:nvPicPr>
        <p:blipFill>
          <a:blip r:embed="rId6"/>
          <a:stretch>
            <a:fillRect/>
          </a:stretch>
        </p:blipFill>
        <p:spPr>
          <a:xfrm>
            <a:off x="185350" y="3999809"/>
            <a:ext cx="2857500" cy="2724150"/>
          </a:xfrm>
          <a:prstGeom prst="rect">
            <a:avLst/>
          </a:prstGeom>
        </p:spPr>
      </p:pic>
      <p:pic>
        <p:nvPicPr>
          <p:cNvPr id="10" name="Picture 9"/>
          <p:cNvPicPr>
            <a:picLocks noChangeAspect="1"/>
          </p:cNvPicPr>
          <p:nvPr/>
        </p:nvPicPr>
        <p:blipFill>
          <a:blip r:embed="rId7"/>
          <a:stretch>
            <a:fillRect/>
          </a:stretch>
        </p:blipFill>
        <p:spPr>
          <a:xfrm>
            <a:off x="3234379" y="3999809"/>
            <a:ext cx="2857500" cy="2638425"/>
          </a:xfrm>
          <a:prstGeom prst="rect">
            <a:avLst/>
          </a:prstGeom>
        </p:spPr>
      </p:pic>
      <p:pic>
        <p:nvPicPr>
          <p:cNvPr id="11" name="Picture 10"/>
          <p:cNvPicPr>
            <a:picLocks noChangeAspect="1"/>
          </p:cNvPicPr>
          <p:nvPr/>
        </p:nvPicPr>
        <p:blipFill rotWithShape="1">
          <a:blip r:embed="rId8"/>
          <a:srcRect t="4667"/>
          <a:stretch/>
        </p:blipFill>
        <p:spPr>
          <a:xfrm>
            <a:off x="6376860" y="3999809"/>
            <a:ext cx="2676525" cy="2724150"/>
          </a:xfrm>
          <a:prstGeom prst="rect">
            <a:avLst/>
          </a:prstGeom>
        </p:spPr>
      </p:pic>
      <p:pic>
        <p:nvPicPr>
          <p:cNvPr id="12" name="Picture 11"/>
          <p:cNvPicPr>
            <a:picLocks noChangeAspect="1"/>
          </p:cNvPicPr>
          <p:nvPr/>
        </p:nvPicPr>
        <p:blipFill rotWithShape="1">
          <a:blip r:embed="rId9"/>
          <a:srcRect r="5198"/>
          <a:stretch/>
        </p:blipFill>
        <p:spPr>
          <a:xfrm>
            <a:off x="9338366" y="3999809"/>
            <a:ext cx="2708966" cy="2466975"/>
          </a:xfrm>
          <a:prstGeom prst="rect">
            <a:avLst/>
          </a:prstGeom>
        </p:spPr>
      </p:pic>
    </p:spTree>
    <p:extLst>
      <p:ext uri="{BB962C8B-B14F-4D97-AF65-F5344CB8AC3E}">
        <p14:creationId xmlns:p14="http://schemas.microsoft.com/office/powerpoint/2010/main" val="2871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7990" y="518985"/>
            <a:ext cx="6993924" cy="6091880"/>
          </a:xfrm>
        </p:spPr>
        <p:txBody>
          <a:bodyPr>
            <a:noAutofit/>
          </a:bodyPr>
          <a:lstStyle/>
          <a:p>
            <a:r>
              <a:rPr lang="en-GB" sz="3200" dirty="0"/>
              <a:t>Which of the aforementioned disasters are likely to happen in your country?</a:t>
            </a:r>
          </a:p>
          <a:p>
            <a:r>
              <a:rPr lang="en-GB" sz="3200" dirty="0"/>
              <a:t>What  kind of plans does your city or country have in place for natural disasters, such as an earthquake or a flood?</a:t>
            </a:r>
          </a:p>
          <a:p>
            <a:r>
              <a:rPr lang="en-GB" sz="3200" dirty="0"/>
              <a:t>Do you know where to go in case of an emergency?</a:t>
            </a:r>
          </a:p>
        </p:txBody>
      </p:sp>
      <p:pic>
        <p:nvPicPr>
          <p:cNvPr id="1026" name="Picture 2" descr="https://lh3.ggpht.com/16HRvXydr39-SCLnhbUfwERN0MwnOWrXAKdCq93Z78cG6JF7z2N4Ivv8zcX5i-OKMkY=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87" y="214853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90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Match the words with their definitions</a:t>
            </a:r>
            <a:endParaRPr lang="cs-CZ" sz="4400" dirty="0"/>
          </a:p>
        </p:txBody>
      </p:sp>
      <p:sp>
        <p:nvSpPr>
          <p:cNvPr id="3" name="Content Placeholder 2"/>
          <p:cNvSpPr>
            <a:spLocks noGrp="1"/>
          </p:cNvSpPr>
          <p:nvPr>
            <p:ph sz="half" idx="1"/>
          </p:nvPr>
        </p:nvSpPr>
        <p:spPr>
          <a:xfrm>
            <a:off x="4589538" y="98853"/>
            <a:ext cx="2330246" cy="6759146"/>
          </a:xfrm>
        </p:spPr>
        <p:txBody>
          <a:bodyPr>
            <a:normAutofit lnSpcReduction="10000"/>
          </a:bodyPr>
          <a:lstStyle/>
          <a:p>
            <a:pPr marL="342900" indent="-342900">
              <a:buFont typeface="+mj-lt"/>
              <a:buAutoNum type="arabicPeriod"/>
            </a:pPr>
            <a:r>
              <a:rPr lang="en-GB" dirty="0"/>
              <a:t>essential</a:t>
            </a:r>
          </a:p>
          <a:p>
            <a:pPr marL="342900" indent="-342900">
              <a:buFont typeface="+mj-lt"/>
              <a:buAutoNum type="arabicPeriod"/>
            </a:pPr>
            <a:r>
              <a:rPr lang="en-GB" dirty="0"/>
              <a:t>jeopardise</a:t>
            </a:r>
          </a:p>
          <a:p>
            <a:pPr marL="342900" indent="-342900">
              <a:buFont typeface="+mj-lt"/>
              <a:buAutoNum type="arabicPeriod"/>
            </a:pPr>
            <a:r>
              <a:rPr lang="en-GB" dirty="0"/>
              <a:t>on hand</a:t>
            </a:r>
          </a:p>
          <a:p>
            <a:pPr marL="342900" indent="-342900">
              <a:buFont typeface="+mj-lt"/>
              <a:buAutoNum type="arabicPeriod"/>
            </a:pPr>
            <a:r>
              <a:rPr lang="en-GB" dirty="0"/>
              <a:t>devise</a:t>
            </a:r>
          </a:p>
          <a:p>
            <a:pPr marL="342900" indent="-342900">
              <a:buFont typeface="+mj-lt"/>
              <a:buAutoNum type="arabicPeriod"/>
            </a:pPr>
            <a:r>
              <a:rPr lang="en-GB" dirty="0"/>
              <a:t>walk through</a:t>
            </a:r>
          </a:p>
          <a:p>
            <a:pPr marL="342900" indent="-342900">
              <a:buFont typeface="+mj-lt"/>
              <a:buAutoNum type="arabicPeriod"/>
            </a:pPr>
            <a:r>
              <a:rPr lang="en-GB" dirty="0"/>
              <a:t>back-up plan</a:t>
            </a:r>
          </a:p>
          <a:p>
            <a:pPr marL="342900" indent="-342900">
              <a:buFont typeface="+mj-lt"/>
              <a:buAutoNum type="arabicPeriod"/>
            </a:pPr>
            <a:r>
              <a:rPr lang="en-GB" dirty="0"/>
              <a:t>implement</a:t>
            </a:r>
          </a:p>
          <a:p>
            <a:pPr marL="342900" indent="-342900">
              <a:buFont typeface="+mj-lt"/>
              <a:buAutoNum type="arabicPeriod"/>
            </a:pPr>
            <a:r>
              <a:rPr lang="en-GB" dirty="0"/>
              <a:t>warning system</a:t>
            </a:r>
          </a:p>
          <a:p>
            <a:pPr marL="342900" indent="-342900">
              <a:buFont typeface="+mj-lt"/>
              <a:buAutoNum type="arabicPeriod"/>
            </a:pPr>
            <a:r>
              <a:rPr lang="en-GB" dirty="0"/>
              <a:t>get through</a:t>
            </a:r>
          </a:p>
          <a:p>
            <a:pPr marL="342900" indent="-342900">
              <a:buFont typeface="+mj-lt"/>
              <a:buAutoNum type="arabicPeriod"/>
            </a:pPr>
            <a:r>
              <a:rPr lang="en-GB" dirty="0"/>
              <a:t>evacuation</a:t>
            </a:r>
          </a:p>
          <a:p>
            <a:pPr marL="342900" indent="-342900">
              <a:buFont typeface="+mj-lt"/>
              <a:buAutoNum type="arabicPeriod"/>
            </a:pPr>
            <a:r>
              <a:rPr lang="en-GB" dirty="0"/>
              <a:t>take into consideration</a:t>
            </a:r>
          </a:p>
          <a:p>
            <a:pPr marL="342900" indent="-342900">
              <a:buFont typeface="+mj-lt"/>
              <a:buAutoNum type="arabicPeriod"/>
            </a:pPr>
            <a:r>
              <a:rPr lang="en-GB" dirty="0"/>
              <a:t>extent</a:t>
            </a:r>
          </a:p>
          <a:p>
            <a:pPr marL="342900" indent="-342900">
              <a:buFont typeface="+mj-lt"/>
              <a:buAutoNum type="arabicPeriod"/>
            </a:pPr>
            <a:r>
              <a:rPr lang="en-GB" dirty="0"/>
              <a:t>evaluate</a:t>
            </a:r>
          </a:p>
          <a:p>
            <a:pPr marL="342900" indent="-342900">
              <a:buFont typeface="+mj-lt"/>
              <a:buAutoNum type="arabicPeriod"/>
            </a:pPr>
            <a:r>
              <a:rPr lang="en-GB" dirty="0"/>
              <a:t>in-depth</a:t>
            </a:r>
          </a:p>
          <a:p>
            <a:pPr marL="342900" indent="-342900">
              <a:buFont typeface="+mj-lt"/>
              <a:buAutoNum type="arabicPeriod"/>
            </a:pPr>
            <a:r>
              <a:rPr lang="en-GB" dirty="0"/>
              <a:t>hazard</a:t>
            </a:r>
            <a:endParaRPr lang="cs-CZ" dirty="0"/>
          </a:p>
        </p:txBody>
      </p:sp>
      <p:sp>
        <p:nvSpPr>
          <p:cNvPr id="4" name="Content Placeholder 3"/>
          <p:cNvSpPr>
            <a:spLocks noGrp="1"/>
          </p:cNvSpPr>
          <p:nvPr>
            <p:ph sz="half" idx="2"/>
          </p:nvPr>
        </p:nvSpPr>
        <p:spPr>
          <a:xfrm>
            <a:off x="6919783" y="98854"/>
            <a:ext cx="5272217" cy="6759145"/>
          </a:xfrm>
        </p:spPr>
        <p:txBody>
          <a:bodyPr>
            <a:normAutofit lnSpcReduction="10000"/>
          </a:bodyPr>
          <a:lstStyle/>
          <a:p>
            <a:r>
              <a:rPr lang="en-GB" dirty="0"/>
              <a:t>invent</a:t>
            </a:r>
          </a:p>
          <a:p>
            <a:r>
              <a:rPr lang="en-GB" dirty="0"/>
              <a:t>an extra plan</a:t>
            </a:r>
          </a:p>
          <a:p>
            <a:r>
              <a:rPr lang="en-GB" dirty="0"/>
              <a:t>detailed</a:t>
            </a:r>
          </a:p>
          <a:p>
            <a:r>
              <a:rPr lang="en-GB" dirty="0"/>
              <a:t>study the facts</a:t>
            </a:r>
          </a:p>
          <a:p>
            <a:r>
              <a:rPr lang="en-GB" dirty="0"/>
              <a:t>readily available</a:t>
            </a:r>
          </a:p>
          <a:p>
            <a:r>
              <a:rPr lang="en-GB" dirty="0"/>
              <a:t>size or amount</a:t>
            </a:r>
          </a:p>
          <a:p>
            <a:r>
              <a:rPr lang="en-GB" dirty="0"/>
              <a:t>start using (a plan)</a:t>
            </a:r>
          </a:p>
          <a:p>
            <a:r>
              <a:rPr lang="en-GB" dirty="0"/>
              <a:t>rehearse</a:t>
            </a:r>
          </a:p>
          <a:p>
            <a:r>
              <a:rPr lang="en-GB" dirty="0"/>
              <a:t>necessary</a:t>
            </a:r>
          </a:p>
          <a:p>
            <a:r>
              <a:rPr lang="en-GB" dirty="0"/>
              <a:t>think about</a:t>
            </a:r>
          </a:p>
          <a:p>
            <a:r>
              <a:rPr lang="en-GB" dirty="0"/>
              <a:t>make a telephone connection with someone</a:t>
            </a:r>
          </a:p>
          <a:p>
            <a:r>
              <a:rPr lang="en-GB" dirty="0"/>
              <a:t>endanger someone/something</a:t>
            </a:r>
          </a:p>
          <a:p>
            <a:r>
              <a:rPr lang="en-GB" dirty="0"/>
              <a:t>something that is dangerous</a:t>
            </a:r>
          </a:p>
          <a:p>
            <a:r>
              <a:rPr lang="en-GB" dirty="0"/>
              <a:t>the process of making people leave an unsafe place</a:t>
            </a:r>
          </a:p>
          <a:p>
            <a:r>
              <a:rPr lang="en-GB" dirty="0"/>
              <a:t>a way of giving advance notice about danger</a:t>
            </a:r>
          </a:p>
        </p:txBody>
      </p:sp>
    </p:spTree>
    <p:extLst>
      <p:ext uri="{BB962C8B-B14F-4D97-AF65-F5344CB8AC3E}">
        <p14:creationId xmlns:p14="http://schemas.microsoft.com/office/powerpoint/2010/main" val="359662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609" y="465519"/>
            <a:ext cx="7166918" cy="1072897"/>
          </a:xfrm>
        </p:spPr>
        <p:txBody>
          <a:bodyPr>
            <a:noAutofit/>
          </a:bodyPr>
          <a:lstStyle/>
          <a:p>
            <a:pPr algn="l"/>
            <a:r>
              <a:rPr lang="en-GB" sz="4400" b="1" dirty="0">
                <a:solidFill>
                  <a:schemeClr val="accent1"/>
                </a:solidFill>
              </a:rPr>
              <a:t>Discuss with your partner/group.</a:t>
            </a:r>
            <a:endParaRPr lang="cs-CZ" sz="4400" b="1" dirty="0">
              <a:solidFill>
                <a:schemeClr val="accent1"/>
              </a:solidFill>
            </a:endParaRPr>
          </a:p>
        </p:txBody>
      </p:sp>
      <p:sp>
        <p:nvSpPr>
          <p:cNvPr id="3" name="Content Placeholder 2"/>
          <p:cNvSpPr>
            <a:spLocks noGrp="1"/>
          </p:cNvSpPr>
          <p:nvPr>
            <p:ph idx="1"/>
          </p:nvPr>
        </p:nvSpPr>
        <p:spPr>
          <a:xfrm>
            <a:off x="4823609" y="1637270"/>
            <a:ext cx="7166918" cy="4961238"/>
          </a:xfrm>
        </p:spPr>
        <p:txBody>
          <a:bodyPr anchor="b">
            <a:noAutofit/>
          </a:bodyPr>
          <a:lstStyle/>
          <a:p>
            <a:r>
              <a:rPr lang="en-GB" sz="3200" dirty="0"/>
              <a:t>If you had to evacuate your home and could take only three items with you, what would you choose and why?</a:t>
            </a:r>
          </a:p>
          <a:p>
            <a:r>
              <a:rPr lang="en-GB" sz="3200" dirty="0"/>
              <a:t>Have you ever practiced what to do in an emergency?</a:t>
            </a:r>
            <a:endParaRPr lang="en-GB" sz="3200" dirty="0"/>
          </a:p>
          <a:p>
            <a:r>
              <a:rPr lang="en-GB" sz="3200" dirty="0"/>
              <a:t>In general, would you say that you’re prepared for an emergency?</a:t>
            </a:r>
            <a:endParaRPr lang="cs-CZ" sz="3200" dirty="0"/>
          </a:p>
        </p:txBody>
      </p:sp>
      <p:pic>
        <p:nvPicPr>
          <p:cNvPr id="1026" name="Picture 2" descr="http://images.smartsign.com/img/lg/S/emergency-evacuation-route-sign-s-1547.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25611" y="2346496"/>
            <a:ext cx="3320203" cy="252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8476" y="2347897"/>
            <a:ext cx="6005384" cy="2434167"/>
          </a:xfrm>
        </p:spPr>
        <p:txBody>
          <a:bodyPr>
            <a:noAutofit/>
          </a:bodyPr>
          <a:lstStyle/>
          <a:p>
            <a:r>
              <a:rPr lang="en-GB" dirty="0"/>
              <a:t>When you have a sudden problem, what do you usually do? Do you try to work it out yourself, or do you call someone? Who do you call in a crisis?</a:t>
            </a:r>
            <a:endParaRPr lang="cs-CZ" dirty="0"/>
          </a:p>
        </p:txBody>
      </p:sp>
      <p:pic>
        <p:nvPicPr>
          <p:cNvPr id="5" name="Picture 4"/>
          <p:cNvPicPr>
            <a:picLocks noChangeAspect="1"/>
          </p:cNvPicPr>
          <p:nvPr/>
        </p:nvPicPr>
        <p:blipFill>
          <a:blip r:embed="rId2"/>
          <a:stretch>
            <a:fillRect/>
          </a:stretch>
        </p:blipFill>
        <p:spPr>
          <a:xfrm rot="20385304">
            <a:off x="7697851" y="-7833"/>
            <a:ext cx="3329160" cy="30923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http://media.clinicaladvisor.com/images/2014/09/29/myfirstemergencyexperience_663562.jpg?format=jpg&amp;zoom=1&amp;quality=70&amp;anchor=middlecenter&amp;width=320&amp;mode=p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3177">
            <a:off x="8584524" y="2674158"/>
            <a:ext cx="3802565" cy="21864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rot="21339824">
            <a:off x="7158552" y="4055311"/>
            <a:ext cx="2867025" cy="2505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7317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37" y="2298358"/>
            <a:ext cx="3842950" cy="2565598"/>
          </a:xfrm>
        </p:spPr>
        <p:txBody>
          <a:bodyPr>
            <a:normAutofit fontScale="90000"/>
          </a:bodyPr>
          <a:lstStyle/>
          <a:p>
            <a:r>
              <a:rPr lang="en-GB" dirty="0"/>
              <a:t>Both Rick and Julie are facing a crisis.</a:t>
            </a:r>
            <a:br>
              <a:rPr lang="en-GB" dirty="0"/>
            </a:br>
            <a:r>
              <a:rPr lang="en-GB" dirty="0"/>
              <a:t>Read the dialogues and notice the expressions in </a:t>
            </a:r>
            <a:r>
              <a:rPr lang="en-GB" b="1" u="sng" dirty="0"/>
              <a:t>red</a:t>
            </a:r>
            <a:r>
              <a:rPr lang="en-GB" dirty="0"/>
              <a:t>.</a:t>
            </a:r>
            <a:endParaRPr lang="cs-CZ" dirty="0"/>
          </a:p>
        </p:txBody>
      </p:sp>
      <p:sp>
        <p:nvSpPr>
          <p:cNvPr id="3" name="Content Placeholder 2"/>
          <p:cNvSpPr>
            <a:spLocks noGrp="1"/>
          </p:cNvSpPr>
          <p:nvPr>
            <p:ph sz="half" idx="1"/>
          </p:nvPr>
        </p:nvSpPr>
        <p:spPr>
          <a:xfrm>
            <a:off x="4609071" y="135924"/>
            <a:ext cx="3731740" cy="6549081"/>
          </a:xfrm>
        </p:spPr>
        <p:txBody>
          <a:bodyPr>
            <a:normAutofit fontScale="92500" lnSpcReduction="20000"/>
          </a:bodyPr>
          <a:lstStyle/>
          <a:p>
            <a:pPr marL="0" indent="0">
              <a:buNone/>
            </a:pPr>
            <a:r>
              <a:rPr lang="en-GB" b="1" dirty="0"/>
              <a:t>CONVERSATION 1</a:t>
            </a:r>
          </a:p>
          <a:p>
            <a:pPr marL="0" indent="0">
              <a:buNone/>
            </a:pPr>
            <a:r>
              <a:rPr lang="en-GB" u="sng" dirty="0"/>
              <a:t>Josh</a:t>
            </a:r>
            <a:r>
              <a:rPr lang="en-GB" dirty="0"/>
              <a:t>: Hello?</a:t>
            </a:r>
          </a:p>
          <a:p>
            <a:pPr marL="0" indent="0">
              <a:buNone/>
            </a:pPr>
            <a:r>
              <a:rPr lang="en-GB" u="sng" dirty="0"/>
              <a:t>Rick</a:t>
            </a:r>
            <a:r>
              <a:rPr lang="en-GB" dirty="0"/>
              <a:t>: Hi, this is Rick… Josh, you’ve got to help me, my computer just crashed! And my paper is due tomorrow morning!</a:t>
            </a:r>
          </a:p>
          <a:p>
            <a:pPr marL="0" indent="0">
              <a:buNone/>
            </a:pPr>
            <a:r>
              <a:rPr lang="en-GB" u="sng" dirty="0"/>
              <a:t>Josh</a:t>
            </a:r>
            <a:r>
              <a:rPr lang="en-GB" dirty="0"/>
              <a:t>: Aw, </a:t>
            </a:r>
            <a:r>
              <a:rPr lang="en-GB" b="1" dirty="0">
                <a:solidFill>
                  <a:schemeClr val="accent1"/>
                </a:solidFill>
              </a:rPr>
              <a:t>don’t get upset</a:t>
            </a:r>
            <a:r>
              <a:rPr lang="en-GB" dirty="0"/>
              <a:t>. I’m sure we can take care of it. Can you tell me exactly what happened?</a:t>
            </a:r>
          </a:p>
          <a:p>
            <a:pPr marL="0" indent="0">
              <a:buNone/>
            </a:pPr>
            <a:r>
              <a:rPr lang="en-GB" u="sng" dirty="0"/>
              <a:t>Rick</a:t>
            </a:r>
            <a:r>
              <a:rPr lang="en-GB" dirty="0"/>
              <a:t>: I was typing the last page, and suddenly the screen went all blue!</a:t>
            </a:r>
          </a:p>
          <a:p>
            <a:pPr marL="0" indent="0">
              <a:buNone/>
            </a:pPr>
            <a:r>
              <a:rPr lang="en-GB" u="sng" dirty="0"/>
              <a:t>Josh</a:t>
            </a:r>
            <a:r>
              <a:rPr lang="en-GB" dirty="0"/>
              <a:t>: </a:t>
            </a:r>
            <a:r>
              <a:rPr lang="en-GB" b="1" dirty="0">
                <a:solidFill>
                  <a:schemeClr val="accent1"/>
                </a:solidFill>
              </a:rPr>
              <a:t>What did you do then?</a:t>
            </a:r>
          </a:p>
          <a:p>
            <a:pPr marL="0" indent="0">
              <a:buNone/>
            </a:pPr>
            <a:r>
              <a:rPr lang="en-GB" u="sng" dirty="0"/>
              <a:t>Rick</a:t>
            </a:r>
            <a:r>
              <a:rPr lang="en-GB" dirty="0"/>
              <a:t>: I just restarted the computer.</a:t>
            </a:r>
          </a:p>
          <a:p>
            <a:pPr marL="0" indent="0">
              <a:buNone/>
            </a:pPr>
            <a:r>
              <a:rPr lang="en-GB" u="sng" dirty="0"/>
              <a:t>Josh</a:t>
            </a:r>
            <a:r>
              <a:rPr lang="en-GB" dirty="0"/>
              <a:t>: Well, </a:t>
            </a:r>
            <a:r>
              <a:rPr lang="en-GB" b="1" dirty="0">
                <a:solidFill>
                  <a:schemeClr val="accent1"/>
                </a:solidFill>
              </a:rPr>
              <a:t>why don’t you try </a:t>
            </a:r>
            <a:r>
              <a:rPr lang="en-GB" dirty="0"/>
              <a:t>finding the back-up folder and looking inside?</a:t>
            </a:r>
          </a:p>
          <a:p>
            <a:pPr marL="0" indent="0">
              <a:buNone/>
            </a:pPr>
            <a:r>
              <a:rPr lang="en-GB" u="sng" dirty="0"/>
              <a:t>Rick</a:t>
            </a:r>
            <a:r>
              <a:rPr lang="en-GB" dirty="0"/>
              <a:t>: OK…</a:t>
            </a:r>
          </a:p>
          <a:p>
            <a:pPr marL="0" indent="0">
              <a:buNone/>
            </a:pPr>
            <a:r>
              <a:rPr lang="en-GB" u="sng" dirty="0"/>
              <a:t>Josh</a:t>
            </a:r>
            <a:r>
              <a:rPr lang="en-GB" dirty="0"/>
              <a:t>: </a:t>
            </a:r>
            <a:r>
              <a:rPr lang="en-GB" b="1" dirty="0">
                <a:solidFill>
                  <a:schemeClr val="accent1"/>
                </a:solidFill>
              </a:rPr>
              <a:t>Did that work?</a:t>
            </a:r>
          </a:p>
          <a:p>
            <a:pPr marL="0" indent="0">
              <a:buNone/>
            </a:pPr>
            <a:r>
              <a:rPr lang="en-GB" u="sng" dirty="0"/>
              <a:t>Rick</a:t>
            </a:r>
            <a:r>
              <a:rPr lang="en-GB" dirty="0"/>
              <a:t>: Yeah! There’s my paper! Hey, thanks!</a:t>
            </a:r>
            <a:endParaRPr lang="cs-CZ" dirty="0"/>
          </a:p>
        </p:txBody>
      </p:sp>
      <p:sp>
        <p:nvSpPr>
          <p:cNvPr id="4" name="Content Placeholder 3"/>
          <p:cNvSpPr>
            <a:spLocks noGrp="1"/>
          </p:cNvSpPr>
          <p:nvPr>
            <p:ph sz="half" idx="2"/>
          </p:nvPr>
        </p:nvSpPr>
        <p:spPr>
          <a:xfrm>
            <a:off x="8530279" y="135924"/>
            <a:ext cx="3591698" cy="6549081"/>
          </a:xfrm>
        </p:spPr>
        <p:txBody>
          <a:bodyPr>
            <a:normAutofit fontScale="92500" lnSpcReduction="20000"/>
          </a:bodyPr>
          <a:lstStyle/>
          <a:p>
            <a:pPr marL="0" indent="0">
              <a:buNone/>
            </a:pPr>
            <a:r>
              <a:rPr lang="en-GB" b="1" dirty="0"/>
              <a:t>CONVERSATION 2</a:t>
            </a:r>
          </a:p>
          <a:p>
            <a:pPr marL="0" indent="0">
              <a:buNone/>
            </a:pPr>
            <a:r>
              <a:rPr lang="en-GB" u="sng" dirty="0"/>
              <a:t>Mrs Kang</a:t>
            </a:r>
            <a:r>
              <a:rPr lang="en-GB" dirty="0"/>
              <a:t>: Hello?</a:t>
            </a:r>
          </a:p>
          <a:p>
            <a:pPr marL="0" indent="0">
              <a:buNone/>
            </a:pPr>
            <a:r>
              <a:rPr lang="en-GB" u="sng" dirty="0"/>
              <a:t>Julie</a:t>
            </a:r>
            <a:r>
              <a:rPr lang="en-GB" dirty="0"/>
              <a:t>: Mom – Tanya, my roommate, just cut her hand. It’s bleeding like crazy!</a:t>
            </a:r>
          </a:p>
          <a:p>
            <a:pPr marL="0" indent="0">
              <a:buNone/>
            </a:pPr>
            <a:r>
              <a:rPr lang="en-GB" u="sng" dirty="0"/>
              <a:t>Mrs Kang</a:t>
            </a:r>
            <a:r>
              <a:rPr lang="en-GB" dirty="0"/>
              <a:t>: Take it easy. </a:t>
            </a:r>
            <a:r>
              <a:rPr lang="en-GB" b="1" dirty="0">
                <a:solidFill>
                  <a:schemeClr val="accent1"/>
                </a:solidFill>
              </a:rPr>
              <a:t>What happened?</a:t>
            </a:r>
          </a:p>
          <a:p>
            <a:pPr marL="0" indent="0">
              <a:buNone/>
            </a:pPr>
            <a:r>
              <a:rPr lang="en-GB" u="sng" dirty="0"/>
              <a:t>Julie</a:t>
            </a:r>
            <a:r>
              <a:rPr lang="en-GB" dirty="0"/>
              <a:t>: She was cutting vegetables for a salad and the knife slipped.</a:t>
            </a:r>
          </a:p>
          <a:p>
            <a:pPr marL="0" indent="0">
              <a:buNone/>
            </a:pPr>
            <a:r>
              <a:rPr lang="en-GB" u="sng" dirty="0"/>
              <a:t>Mrs Kang</a:t>
            </a:r>
            <a:r>
              <a:rPr lang="en-GB" dirty="0"/>
              <a:t>: Well, it might not be as bad as it looks. </a:t>
            </a:r>
            <a:r>
              <a:rPr lang="en-GB" b="1" dirty="0">
                <a:solidFill>
                  <a:schemeClr val="accent1"/>
                </a:solidFill>
              </a:rPr>
              <a:t>You need to </a:t>
            </a:r>
            <a:r>
              <a:rPr lang="en-GB" dirty="0"/>
              <a:t>put a clean towel on her hand and press down hard.</a:t>
            </a:r>
          </a:p>
          <a:p>
            <a:pPr marL="0" indent="0">
              <a:buNone/>
            </a:pPr>
            <a:r>
              <a:rPr lang="en-GB" u="sng" dirty="0"/>
              <a:t>Julie</a:t>
            </a:r>
            <a:r>
              <a:rPr lang="en-GB" dirty="0"/>
              <a:t>: OK… I’m doing that…</a:t>
            </a:r>
          </a:p>
          <a:p>
            <a:pPr marL="0" indent="0">
              <a:buNone/>
            </a:pPr>
            <a:r>
              <a:rPr lang="en-GB" u="sng" dirty="0"/>
              <a:t>Mrs Kang</a:t>
            </a:r>
            <a:r>
              <a:rPr lang="en-GB" dirty="0"/>
              <a:t>: </a:t>
            </a:r>
            <a:r>
              <a:rPr lang="en-GB" b="1" dirty="0">
                <a:solidFill>
                  <a:schemeClr val="accent1"/>
                </a:solidFill>
              </a:rPr>
              <a:t>Is it any better?</a:t>
            </a:r>
          </a:p>
          <a:p>
            <a:pPr marL="0" indent="0">
              <a:buNone/>
            </a:pPr>
            <a:r>
              <a:rPr lang="en-GB" u="sng" dirty="0"/>
              <a:t>Julie</a:t>
            </a:r>
            <a:r>
              <a:rPr lang="en-GB" dirty="0"/>
              <a:t>: No, not really. It looks like a deep cut.</a:t>
            </a:r>
          </a:p>
          <a:p>
            <a:pPr marL="0" indent="0">
              <a:buNone/>
            </a:pPr>
            <a:r>
              <a:rPr lang="en-GB" u="sng" dirty="0"/>
              <a:t>Mrs Kang</a:t>
            </a:r>
            <a:r>
              <a:rPr lang="en-GB" dirty="0"/>
              <a:t>: Then you better call 911. And don’t worry – </a:t>
            </a:r>
            <a:r>
              <a:rPr lang="en-GB" b="1" dirty="0">
                <a:solidFill>
                  <a:schemeClr val="accent1"/>
                </a:solidFill>
              </a:rPr>
              <a:t>everything’s going to be OK</a:t>
            </a:r>
            <a:r>
              <a:rPr lang="en-GB" dirty="0"/>
              <a:t>.</a:t>
            </a:r>
            <a:endParaRPr lang="cs-CZ" dirty="0"/>
          </a:p>
        </p:txBody>
      </p:sp>
    </p:spTree>
    <p:extLst>
      <p:ext uri="{BB962C8B-B14F-4D97-AF65-F5344CB8AC3E}">
        <p14:creationId xmlns:p14="http://schemas.microsoft.com/office/powerpoint/2010/main" val="39666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35" y="2374638"/>
            <a:ext cx="3895558" cy="2456442"/>
          </a:xfrm>
        </p:spPr>
        <p:txBody>
          <a:bodyPr>
            <a:normAutofit fontScale="90000"/>
          </a:bodyPr>
          <a:lstStyle/>
          <a:p>
            <a:r>
              <a:rPr lang="en-GB" dirty="0"/>
              <a:t>Now add the expressions from the conversations to the correct columns of this chart.</a:t>
            </a:r>
            <a:endParaRPr lang="cs-CZ" dirty="0"/>
          </a:p>
        </p:txBody>
      </p:sp>
      <p:graphicFrame>
        <p:nvGraphicFramePr>
          <p:cNvPr id="3" name="Table 2"/>
          <p:cNvGraphicFramePr>
            <a:graphicFrameLocks noGrp="1"/>
          </p:cNvGraphicFramePr>
          <p:nvPr>
            <p:extLst>
              <p:ext uri="{D42A27DB-BD31-4B8C-83A1-F6EECF244321}">
                <p14:modId xmlns:p14="http://schemas.microsoft.com/office/powerpoint/2010/main" val="230134454"/>
              </p:ext>
            </p:extLst>
          </p:nvPr>
        </p:nvGraphicFramePr>
        <p:xfrm>
          <a:off x="4856205" y="271849"/>
          <a:ext cx="6687752" cy="4992129"/>
        </p:xfrm>
        <a:graphic>
          <a:graphicData uri="http://schemas.openxmlformats.org/drawingml/2006/table">
            <a:tbl>
              <a:tblPr firstRow="1" bandRow="1">
                <a:tableStyleId>{5C22544A-7EE6-4342-B048-85BDC9FD1C3A}</a:tableStyleId>
              </a:tblPr>
              <a:tblGrid>
                <a:gridCol w="1671938">
                  <a:extLst>
                    <a:ext uri="{9D8B030D-6E8A-4147-A177-3AD203B41FA5}">
                      <a16:colId xmlns:a16="http://schemas.microsoft.com/office/drawing/2014/main" val="2276057664"/>
                    </a:ext>
                  </a:extLst>
                </a:gridCol>
                <a:gridCol w="1671938">
                  <a:extLst>
                    <a:ext uri="{9D8B030D-6E8A-4147-A177-3AD203B41FA5}">
                      <a16:colId xmlns:a16="http://schemas.microsoft.com/office/drawing/2014/main" val="2894092804"/>
                    </a:ext>
                  </a:extLst>
                </a:gridCol>
                <a:gridCol w="1671938">
                  <a:extLst>
                    <a:ext uri="{9D8B030D-6E8A-4147-A177-3AD203B41FA5}">
                      <a16:colId xmlns:a16="http://schemas.microsoft.com/office/drawing/2014/main" val="2307869768"/>
                    </a:ext>
                  </a:extLst>
                </a:gridCol>
                <a:gridCol w="1671938">
                  <a:extLst>
                    <a:ext uri="{9D8B030D-6E8A-4147-A177-3AD203B41FA5}">
                      <a16:colId xmlns:a16="http://schemas.microsoft.com/office/drawing/2014/main" val="2798268549"/>
                    </a:ext>
                  </a:extLst>
                </a:gridCol>
              </a:tblGrid>
              <a:tr h="794202">
                <a:tc>
                  <a:txBody>
                    <a:bodyPr/>
                    <a:lstStyle/>
                    <a:p>
                      <a:r>
                        <a:rPr lang="en-GB" dirty="0"/>
                        <a:t>Reassuring someone</a:t>
                      </a:r>
                      <a:endParaRPr lang="cs-CZ" dirty="0"/>
                    </a:p>
                  </a:txBody>
                  <a:tcPr/>
                </a:tc>
                <a:tc>
                  <a:txBody>
                    <a:bodyPr/>
                    <a:lstStyle/>
                    <a:p>
                      <a:r>
                        <a:rPr lang="en-GB" dirty="0"/>
                        <a:t>Figuring out the situation</a:t>
                      </a:r>
                      <a:endParaRPr lang="cs-CZ" dirty="0"/>
                    </a:p>
                  </a:txBody>
                  <a:tcPr/>
                </a:tc>
                <a:tc>
                  <a:txBody>
                    <a:bodyPr/>
                    <a:lstStyle/>
                    <a:p>
                      <a:r>
                        <a:rPr lang="en-GB" dirty="0"/>
                        <a:t>Giving a solution</a:t>
                      </a:r>
                      <a:endParaRPr lang="cs-CZ" dirty="0"/>
                    </a:p>
                  </a:txBody>
                  <a:tcPr/>
                </a:tc>
                <a:tc>
                  <a:txBody>
                    <a:bodyPr/>
                    <a:lstStyle/>
                    <a:p>
                      <a:r>
                        <a:rPr lang="en-GB" dirty="0"/>
                        <a:t>Checking the solution</a:t>
                      </a:r>
                      <a:endParaRPr lang="cs-CZ" dirty="0"/>
                    </a:p>
                  </a:txBody>
                  <a:tcPr/>
                </a:tc>
                <a:extLst>
                  <a:ext uri="{0D108BD9-81ED-4DB2-BD59-A6C34878D82A}">
                    <a16:rowId xmlns:a16="http://schemas.microsoft.com/office/drawing/2014/main" val="2922510576"/>
                  </a:ext>
                </a:extLst>
              </a:tr>
              <a:tr h="4197927">
                <a:tc>
                  <a:txBody>
                    <a:bodyPr/>
                    <a:lstStyle/>
                    <a:p>
                      <a:r>
                        <a:rPr lang="en-GB" dirty="0"/>
                        <a:t>Don’t worry.</a:t>
                      </a:r>
                    </a:p>
                    <a:p>
                      <a:r>
                        <a:rPr lang="en-GB" dirty="0"/>
                        <a:t>Relax.</a:t>
                      </a:r>
                    </a:p>
                    <a:p>
                      <a:r>
                        <a:rPr lang="en-GB" dirty="0"/>
                        <a:t>Nothing to worry about.</a:t>
                      </a:r>
                    </a:p>
                    <a:p>
                      <a:r>
                        <a:rPr lang="en-GB" dirty="0"/>
                        <a:t>Hang in there.</a:t>
                      </a:r>
                    </a:p>
                    <a:p>
                      <a:r>
                        <a:rPr lang="en-GB" dirty="0"/>
                        <a:t>Take</a:t>
                      </a:r>
                      <a:r>
                        <a:rPr lang="en-GB" baseline="0" dirty="0"/>
                        <a:t> it easy.</a:t>
                      </a:r>
                    </a:p>
                    <a:p>
                      <a:r>
                        <a:rPr lang="en-GB" baseline="0" dirty="0"/>
                        <a:t>___________</a:t>
                      </a:r>
                    </a:p>
                    <a:p>
                      <a:r>
                        <a:rPr lang="en-GB" baseline="0" dirty="0"/>
                        <a:t>___________</a:t>
                      </a:r>
                      <a:endParaRPr lang="cs-CZ" dirty="0"/>
                    </a:p>
                  </a:txBody>
                  <a:tcPr/>
                </a:tc>
                <a:tc>
                  <a:txBody>
                    <a:bodyPr/>
                    <a:lstStyle/>
                    <a:p>
                      <a:r>
                        <a:rPr lang="en-GB" dirty="0"/>
                        <a:t>What’s the matter?</a:t>
                      </a:r>
                    </a:p>
                    <a:p>
                      <a:r>
                        <a:rPr lang="en-GB" dirty="0"/>
                        <a:t>What</a:t>
                      </a:r>
                      <a:r>
                        <a:rPr lang="en-GB" baseline="0" dirty="0"/>
                        <a:t> does it look/sound like?</a:t>
                      </a:r>
                    </a:p>
                    <a:p>
                      <a:r>
                        <a:rPr lang="en-GB" baseline="0" dirty="0"/>
                        <a:t>What happened after that?</a:t>
                      </a:r>
                    </a:p>
                    <a:p>
                      <a:r>
                        <a:rPr lang="en-GB" baseline="0" dirty="0"/>
                        <a:t>Can you tell me exactly what happened?</a:t>
                      </a:r>
                    </a:p>
                    <a:p>
                      <a:r>
                        <a:rPr lang="en-GB" baseline="0" dirty="0"/>
                        <a:t>___________</a:t>
                      </a:r>
                    </a:p>
                    <a:p>
                      <a:r>
                        <a:rPr lang="en-GB" baseline="0" dirty="0"/>
                        <a:t>___________</a:t>
                      </a:r>
                      <a:endParaRPr lang="cs-CZ" dirty="0"/>
                    </a:p>
                  </a:txBody>
                  <a:tcPr/>
                </a:tc>
                <a:tc>
                  <a:txBody>
                    <a:bodyPr/>
                    <a:lstStyle/>
                    <a:p>
                      <a:r>
                        <a:rPr lang="en-GB" dirty="0"/>
                        <a:t>The first/next thing to do is…</a:t>
                      </a:r>
                    </a:p>
                    <a:p>
                      <a:r>
                        <a:rPr lang="en-GB" dirty="0"/>
                        <a:t>You’d better…</a:t>
                      </a:r>
                    </a:p>
                    <a:p>
                      <a:r>
                        <a:rPr lang="en-GB" dirty="0"/>
                        <a:t>____________</a:t>
                      </a:r>
                    </a:p>
                    <a:p>
                      <a:r>
                        <a:rPr lang="en-GB" dirty="0"/>
                        <a:t>____________</a:t>
                      </a:r>
                      <a:endParaRPr lang="cs-CZ" dirty="0"/>
                    </a:p>
                  </a:txBody>
                  <a:tcPr/>
                </a:tc>
                <a:tc>
                  <a:txBody>
                    <a:bodyPr/>
                    <a:lstStyle/>
                    <a:p>
                      <a:r>
                        <a:rPr lang="en-GB" dirty="0"/>
                        <a:t>How is he/she/it now?</a:t>
                      </a:r>
                    </a:p>
                    <a:p>
                      <a:r>
                        <a:rPr lang="en-GB" dirty="0"/>
                        <a:t>What’s happening now?</a:t>
                      </a:r>
                    </a:p>
                    <a:p>
                      <a:r>
                        <a:rPr lang="en-GB" dirty="0"/>
                        <a:t>___________</a:t>
                      </a:r>
                    </a:p>
                    <a:p>
                      <a:r>
                        <a:rPr lang="en-GB" dirty="0"/>
                        <a:t>___________</a:t>
                      </a:r>
                      <a:endParaRPr lang="cs-CZ" dirty="0"/>
                    </a:p>
                  </a:txBody>
                  <a:tcPr/>
                </a:tc>
                <a:extLst>
                  <a:ext uri="{0D108BD9-81ED-4DB2-BD59-A6C34878D82A}">
                    <a16:rowId xmlns:a16="http://schemas.microsoft.com/office/drawing/2014/main" val="166966964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42309901"/>
              </p:ext>
            </p:extLst>
          </p:nvPr>
        </p:nvGraphicFramePr>
        <p:xfrm>
          <a:off x="704335" y="5415234"/>
          <a:ext cx="10898659" cy="914400"/>
        </p:xfrm>
        <a:graphic>
          <a:graphicData uri="http://schemas.openxmlformats.org/drawingml/2006/table">
            <a:tbl>
              <a:tblPr bandRow="1">
                <a:tableStyleId>{5C22544A-7EE6-4342-B048-85BDC9FD1C3A}</a:tableStyleId>
              </a:tblPr>
              <a:tblGrid>
                <a:gridCol w="1205133">
                  <a:extLst>
                    <a:ext uri="{9D8B030D-6E8A-4147-A177-3AD203B41FA5}">
                      <a16:colId xmlns:a16="http://schemas.microsoft.com/office/drawing/2014/main" val="2127393776"/>
                    </a:ext>
                  </a:extLst>
                </a:gridCol>
                <a:gridCol w="1519532">
                  <a:extLst>
                    <a:ext uri="{9D8B030D-6E8A-4147-A177-3AD203B41FA5}">
                      <a16:colId xmlns:a16="http://schemas.microsoft.com/office/drawing/2014/main" val="2016671139"/>
                    </a:ext>
                  </a:extLst>
                </a:gridCol>
                <a:gridCol w="1362333">
                  <a:extLst>
                    <a:ext uri="{9D8B030D-6E8A-4147-A177-3AD203B41FA5}">
                      <a16:colId xmlns:a16="http://schemas.microsoft.com/office/drawing/2014/main" val="2144772035"/>
                    </a:ext>
                  </a:extLst>
                </a:gridCol>
                <a:gridCol w="1260039">
                  <a:extLst>
                    <a:ext uri="{9D8B030D-6E8A-4147-A177-3AD203B41FA5}">
                      <a16:colId xmlns:a16="http://schemas.microsoft.com/office/drawing/2014/main" val="155892727"/>
                    </a:ext>
                  </a:extLst>
                </a:gridCol>
                <a:gridCol w="1464625">
                  <a:extLst>
                    <a:ext uri="{9D8B030D-6E8A-4147-A177-3AD203B41FA5}">
                      <a16:colId xmlns:a16="http://schemas.microsoft.com/office/drawing/2014/main" val="1908973582"/>
                    </a:ext>
                  </a:extLst>
                </a:gridCol>
                <a:gridCol w="1362333">
                  <a:extLst>
                    <a:ext uri="{9D8B030D-6E8A-4147-A177-3AD203B41FA5}">
                      <a16:colId xmlns:a16="http://schemas.microsoft.com/office/drawing/2014/main" val="2520116833"/>
                    </a:ext>
                  </a:extLst>
                </a:gridCol>
                <a:gridCol w="1108031">
                  <a:extLst>
                    <a:ext uri="{9D8B030D-6E8A-4147-A177-3AD203B41FA5}">
                      <a16:colId xmlns:a16="http://schemas.microsoft.com/office/drawing/2014/main" val="3708331116"/>
                    </a:ext>
                  </a:extLst>
                </a:gridCol>
                <a:gridCol w="1616633">
                  <a:extLst>
                    <a:ext uri="{9D8B030D-6E8A-4147-A177-3AD203B41FA5}">
                      <a16:colId xmlns:a16="http://schemas.microsoft.com/office/drawing/2014/main" val="746668877"/>
                    </a:ext>
                  </a:extLst>
                </a:gridCol>
              </a:tblGrid>
              <a:tr h="614864">
                <a:tc>
                  <a:txBody>
                    <a:bodyPr/>
                    <a:lstStyle/>
                    <a:p>
                      <a:pPr marL="0" indent="0">
                        <a:buFontTx/>
                        <a:buNone/>
                      </a:pPr>
                      <a:r>
                        <a:rPr lang="en-GB" b="0" dirty="0"/>
                        <a:t>Don’t get upset.</a:t>
                      </a:r>
                      <a:endParaRPr lang="cs-CZ" b="0" dirty="0"/>
                    </a:p>
                  </a:txBody>
                  <a:tcPr/>
                </a:tc>
                <a:tc>
                  <a:txBody>
                    <a:bodyPr/>
                    <a:lstStyle/>
                    <a:p>
                      <a:pPr marL="0" indent="0">
                        <a:buFontTx/>
                        <a:buNone/>
                      </a:pPr>
                      <a:r>
                        <a:rPr lang="en-GB" b="0" dirty="0"/>
                        <a:t>What did you do</a:t>
                      </a:r>
                      <a:r>
                        <a:rPr lang="en-GB" b="0" baseline="0" dirty="0"/>
                        <a:t> then?</a:t>
                      </a:r>
                      <a:endParaRPr lang="cs-CZ" b="0" dirty="0"/>
                    </a:p>
                  </a:txBody>
                  <a:tcPr/>
                </a:tc>
                <a:tc>
                  <a:txBody>
                    <a:bodyPr/>
                    <a:lstStyle/>
                    <a:p>
                      <a:pPr marL="0" indent="0">
                        <a:buFontTx/>
                        <a:buNone/>
                      </a:pPr>
                      <a:r>
                        <a:rPr lang="en-GB" b="0" dirty="0"/>
                        <a:t>Why don’t you try…</a:t>
                      </a:r>
                      <a:endParaRPr lang="cs-CZ" b="0" dirty="0"/>
                    </a:p>
                  </a:txBody>
                  <a:tcPr/>
                </a:tc>
                <a:tc>
                  <a:txBody>
                    <a:bodyPr/>
                    <a:lstStyle/>
                    <a:p>
                      <a:pPr marL="0" indent="0">
                        <a:buFontTx/>
                        <a:buNone/>
                      </a:pPr>
                      <a:r>
                        <a:rPr lang="en-GB" b="0" dirty="0"/>
                        <a:t>Did that work?</a:t>
                      </a:r>
                      <a:endParaRPr lang="cs-CZ" b="0" dirty="0"/>
                    </a:p>
                  </a:txBody>
                  <a:tcPr/>
                </a:tc>
                <a:tc>
                  <a:txBody>
                    <a:bodyPr/>
                    <a:lstStyle/>
                    <a:p>
                      <a:pPr marL="0" indent="0">
                        <a:buFontTx/>
                        <a:buNone/>
                      </a:pPr>
                      <a:r>
                        <a:rPr lang="en-GB" b="0" dirty="0"/>
                        <a:t>What happened?</a:t>
                      </a:r>
                      <a:endParaRPr lang="cs-CZ" b="0" dirty="0"/>
                    </a:p>
                  </a:txBody>
                  <a:tcPr/>
                </a:tc>
                <a:tc>
                  <a:txBody>
                    <a:bodyPr/>
                    <a:lstStyle/>
                    <a:p>
                      <a:pPr marL="0" indent="0">
                        <a:buFontTx/>
                        <a:buNone/>
                      </a:pPr>
                      <a:r>
                        <a:rPr lang="en-GB" b="0" dirty="0"/>
                        <a:t>You need to…</a:t>
                      </a:r>
                      <a:endParaRPr lang="cs-CZ" b="0" dirty="0"/>
                    </a:p>
                  </a:txBody>
                  <a:tcPr/>
                </a:tc>
                <a:tc>
                  <a:txBody>
                    <a:bodyPr/>
                    <a:lstStyle/>
                    <a:p>
                      <a:pPr marL="0" indent="0">
                        <a:buFontTx/>
                        <a:buNone/>
                      </a:pPr>
                      <a:r>
                        <a:rPr lang="en-GB" b="0" dirty="0"/>
                        <a:t>Is it any better?</a:t>
                      </a:r>
                      <a:endParaRPr lang="cs-CZ" b="0" dirty="0"/>
                    </a:p>
                  </a:txBody>
                  <a:tcPr/>
                </a:tc>
                <a:tc>
                  <a:txBody>
                    <a:bodyPr/>
                    <a:lstStyle/>
                    <a:p>
                      <a:pPr marL="0" indent="0">
                        <a:buFontTx/>
                        <a:buNone/>
                      </a:pPr>
                      <a:r>
                        <a:rPr lang="en-GB" b="0" dirty="0"/>
                        <a:t>Everything’s going to be okay.</a:t>
                      </a:r>
                      <a:endParaRPr lang="cs-CZ" b="0" dirty="0"/>
                    </a:p>
                  </a:txBody>
                  <a:tcPr/>
                </a:tc>
                <a:extLst>
                  <a:ext uri="{0D108BD9-81ED-4DB2-BD59-A6C34878D82A}">
                    <a16:rowId xmlns:a16="http://schemas.microsoft.com/office/drawing/2014/main" val="1019375117"/>
                  </a:ext>
                </a:extLst>
              </a:tr>
            </a:tbl>
          </a:graphicData>
        </a:graphic>
      </p:graphicFrame>
    </p:spTree>
    <p:extLst>
      <p:ext uri="{BB962C8B-B14F-4D97-AF65-F5344CB8AC3E}">
        <p14:creationId xmlns:p14="http://schemas.microsoft.com/office/powerpoint/2010/main" val="78750173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179</TotalTime>
  <Words>1222</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 Light</vt:lpstr>
      <vt:lpstr>Rockwell</vt:lpstr>
      <vt:lpstr>Wingdings</vt:lpstr>
      <vt:lpstr>Atlas</vt:lpstr>
      <vt:lpstr>EMERGENCY!</vt:lpstr>
      <vt:lpstr>What types of emergencies and disasters occur in your country?  Have you experienced any of them?</vt:lpstr>
      <vt:lpstr>PowerPoint Presentation</vt:lpstr>
      <vt:lpstr>PowerPoint Presentation</vt:lpstr>
      <vt:lpstr>Match the words with their definitions</vt:lpstr>
      <vt:lpstr>Discuss with your partner/group.</vt:lpstr>
      <vt:lpstr>When you have a sudden problem, what do you usually do? Do you try to work it out yourself, or do you call someone? Who do you call in a crisis?</vt:lpstr>
      <vt:lpstr>Both Rick and Julie are facing a crisis. Read the dialogues and notice the expressions in red.</vt:lpstr>
      <vt:lpstr>Now add the expressions from the conversations to the correct columns of this chart.</vt:lpstr>
      <vt:lpstr>Who would you call for help in these situations? Role-play the phone calls with your partner.</vt:lpstr>
      <vt:lpstr>Think of a problem, but don’t tell your partner what it is. Then ‘call’ your partner to ask for help, and work out a solution together.</vt:lpstr>
      <vt:lpstr>Find someone who has…</vt:lpstr>
      <vt:lpstr>Discuss with your partner or group.</vt:lpstr>
      <vt:lpstr>Who do you call? What do you do? Discuss.</vt:lpstr>
      <vt:lpstr>Who do you call? What do you do? Discuss.</vt:lpstr>
      <vt:lpstr>Who do you call? What do you do? Discuss.</vt:lpstr>
      <vt:lpstr>Who do you call? What do you do? Discuss.</vt:lpstr>
      <vt:lpstr>China’s Survivors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dc:title>
  <dc:creator>Olga</dc:creator>
  <cp:lastModifiedBy>Olga</cp:lastModifiedBy>
  <cp:revision>24</cp:revision>
  <dcterms:created xsi:type="dcterms:W3CDTF">2017-05-29T03:07:24Z</dcterms:created>
  <dcterms:modified xsi:type="dcterms:W3CDTF">2017-05-29T06:08:36Z</dcterms:modified>
</cp:coreProperties>
</file>