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6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9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</a:t>
            </a:r>
            <a:r>
              <a:rPr lang="en-US" altLang="zh-CN" sz="4000" dirty="0" smtClean="0"/>
              <a:t>9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Expected utility also requires that behavior conform to the independence axiom. This axiom provides a description of how people value compound gambles. </a:t>
            </a:r>
            <a:endParaRPr lang="en-US" altLang="zh-CN" dirty="0" smtClean="0"/>
          </a:p>
          <a:p>
            <a:r>
              <a:rPr lang="en-US" altLang="zh-CN" dirty="0" smtClean="0"/>
              <a:t>A </a:t>
            </a:r>
            <a:r>
              <a:rPr lang="en-US" altLang="zh-CN" dirty="0"/>
              <a:t>compound gamble is a gamble that consists of receiving some other set of gambles with fixed probabilities. 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Independence and Rational Decision under Risk 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632870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Independence Axiom 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图片 4" descr="屏幕快照 2016-06-04 下午2.51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29" y="2996952"/>
            <a:ext cx="8816959" cy="127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404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zh-CN" sz="3200" dirty="0" err="1"/>
              <a:t>Marschak</a:t>
            </a:r>
            <a:r>
              <a:rPr lang="nl-NL" altLang="zh-CN" sz="3200" dirty="0"/>
              <a:t>–Machina </a:t>
            </a:r>
            <a:r>
              <a:rPr lang="nl-NL" altLang="zh-CN" sz="3200" dirty="0" err="1"/>
              <a:t>triangle</a:t>
            </a:r>
            <a:r>
              <a:rPr lang="nl-NL" altLang="zh-CN" sz="3200" dirty="0"/>
              <a:t> </a:t>
            </a:r>
            <a:endParaRPr lang="nl-NL" altLang="zh-CN" sz="32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图片 4" descr="屏幕快照 2016-06-04 下午2.52.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6553200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53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One way to salvage the axioms, or behavioral rules, that serve as the foundations for expected utility is to replace the independence axiom with the </a:t>
            </a:r>
            <a:r>
              <a:rPr lang="en-US" altLang="zh-CN" dirty="0" err="1"/>
              <a:t>betweenness</a:t>
            </a:r>
            <a:r>
              <a:rPr lang="en-US" altLang="zh-CN" dirty="0"/>
              <a:t> axiom. </a:t>
            </a:r>
            <a:endParaRPr lang="en-US" altLang="zh-CN" dirty="0"/>
          </a:p>
          <a:p>
            <a:endParaRPr kumimoji="1"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Allowing Violations of Independence 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endParaRPr kumimoji="1" lang="zh-CN" altLang="en-US" sz="3600" dirty="0"/>
          </a:p>
        </p:txBody>
      </p:sp>
      <p:pic>
        <p:nvPicPr>
          <p:cNvPr id="4" name="图片 3" descr="屏幕快照 2016-06-04 下午2.54.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05064"/>
            <a:ext cx="81026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10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Indifference Curves </a:t>
            </a:r>
            <a:r>
              <a:rPr lang="en-US" altLang="zh-CN" sz="3600" dirty="0" smtClean="0"/>
              <a:t>under</a:t>
            </a:r>
            <a:r>
              <a:rPr lang="zh-CN" altLang="en-US" sz="3600" dirty="0" smtClean="0"/>
              <a:t> </a:t>
            </a:r>
            <a:r>
              <a:rPr lang="en-US" altLang="zh-CN" sz="3600" dirty="0" err="1" smtClean="0"/>
              <a:t>Betweenness</a:t>
            </a:r>
            <a:r>
              <a:rPr lang="en-US" altLang="zh-CN" sz="3600" dirty="0" smtClean="0"/>
              <a:t> 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endParaRPr kumimoji="1" lang="zh-CN" altLang="en-US" sz="3600" dirty="0"/>
          </a:p>
        </p:txBody>
      </p:sp>
      <p:pic>
        <p:nvPicPr>
          <p:cNvPr id="4" name="图片 3" descr="屏幕快照 2016-06-04 下午2.55.1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540500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0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Then weighted expected utility preferences suppose that people act to maximize their weighted </a:t>
            </a:r>
            <a:r>
              <a:rPr lang="en-US" altLang="zh-CN" dirty="0" smtClean="0"/>
              <a:t>utility</a:t>
            </a:r>
            <a:r>
              <a:rPr lang="en-US" altLang="zh-CN" dirty="0" smtClean="0"/>
              <a:t>:</a:t>
            </a:r>
            <a:endParaRPr lang="en-US" altLang="zh-CN" dirty="0"/>
          </a:p>
          <a:p>
            <a:endParaRPr kumimoji="1"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weighted expected utility theory 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endParaRPr kumimoji="1" lang="zh-CN" altLang="en-US" sz="3600" dirty="0"/>
          </a:p>
        </p:txBody>
      </p:sp>
      <p:pic>
        <p:nvPicPr>
          <p:cNvPr id="4" name="图片 3" descr="屏幕快照 2016-06-04 下午2.56.3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140968"/>
            <a:ext cx="2070100" cy="9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14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The Shape of Indifference Curves 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endParaRPr kumimoji="1" lang="zh-CN" altLang="en-US" sz="3600" dirty="0"/>
          </a:p>
        </p:txBody>
      </p:sp>
      <p:pic>
        <p:nvPicPr>
          <p:cNvPr id="4" name="图片 3" descr="屏幕快照 2016-06-04 下午2.57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6832"/>
            <a:ext cx="3893398" cy="3744416"/>
          </a:xfrm>
          <a:prstGeom prst="rect">
            <a:avLst/>
          </a:prstGeom>
        </p:spPr>
      </p:pic>
      <p:pic>
        <p:nvPicPr>
          <p:cNvPr id="7" name="图片 6" descr="屏幕快照 2016-06-04 下午2.57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16832"/>
            <a:ext cx="3796754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49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Evidence on the Shape of Probability Weights 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endParaRPr kumimoji="1" lang="zh-CN" altLang="en-US" sz="3600" dirty="0"/>
          </a:p>
        </p:txBody>
      </p:sp>
      <p:pic>
        <p:nvPicPr>
          <p:cNvPr id="4" name="图片 3" descr="屏幕快照 2016-06-04 下午2.59.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556792"/>
            <a:ext cx="5346700" cy="490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82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People often face problems of decision under risk. In general, models of decision under risk consist of two-component models: a model of preferences over outcomes and a model of risk perception. 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/>
              <a:t>Rational models of decision under risk depend heavily on the assumption that people understand the potential outcomes of any risky choice and the probability of each of those outcomes. 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Decision under Risk and Uncertainty 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sz="2800" b="1" dirty="0" err="1"/>
              <a:t>Knightian</a:t>
            </a:r>
            <a:r>
              <a:rPr lang="en-US" altLang="zh-CN" sz="2800" b="1" dirty="0"/>
              <a:t> risk </a:t>
            </a:r>
            <a:r>
              <a:rPr lang="en-US" altLang="zh-CN" sz="2800" dirty="0"/>
              <a:t>refers to a situation in which the outcome is not known with certainty but in which the decision maker knows all the possible </a:t>
            </a:r>
            <a:r>
              <a:rPr lang="en-US" altLang="zh-CN" sz="2800" dirty="0" smtClean="0"/>
              <a:t>outcomes </a:t>
            </a:r>
            <a:r>
              <a:rPr lang="en-US" altLang="zh-CN" sz="2800" dirty="0"/>
              <a:t>and the probabilities associated with each (or at least has a subjective under- standing of the probabilities). </a:t>
            </a:r>
            <a:r>
              <a:rPr lang="en-US" altLang="zh-CN" sz="2800" dirty="0" smtClean="0"/>
              <a:t>e</a:t>
            </a:r>
            <a:r>
              <a:rPr lang="zh-CN" altLang="en-US" sz="2800" dirty="0"/>
              <a:t>.</a:t>
            </a:r>
            <a:r>
              <a:rPr lang="en-US" altLang="zh-CN" sz="2800" dirty="0" smtClean="0"/>
              <a:t>g.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gambles </a:t>
            </a:r>
            <a:r>
              <a:rPr lang="en-US" altLang="zh-CN" sz="2800" dirty="0"/>
              <a:t>taken in a casino </a:t>
            </a:r>
            <a:endParaRPr lang="en-US" altLang="zh-CN" sz="2800" dirty="0"/>
          </a:p>
          <a:p>
            <a:pPr marL="0" indent="0">
              <a:buNone/>
            </a:pPr>
            <a:endParaRPr lang="en-US" altLang="zh-CN" sz="2800" dirty="0" smtClean="0"/>
          </a:p>
          <a:p>
            <a:r>
              <a:rPr lang="en-US" altLang="zh-CN" sz="2800" b="1" dirty="0" err="1"/>
              <a:t>Knightian</a:t>
            </a:r>
            <a:r>
              <a:rPr lang="en-US" altLang="zh-CN" sz="2800" b="1" dirty="0"/>
              <a:t> uncertainty </a:t>
            </a:r>
            <a:r>
              <a:rPr lang="en-US" altLang="zh-CN" sz="2800" dirty="0"/>
              <a:t>refers to situations in which either the set of possible outcomes or the probabilities associated with those outcomes are not known. </a:t>
            </a:r>
            <a:endParaRPr lang="en-US" altLang="zh-CN" sz="2800" dirty="0"/>
          </a:p>
          <a:p>
            <a:endParaRPr lang="en-US" altLang="zh-CN" sz="2800" dirty="0"/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Rational Decision under Risk 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5" y="2248347"/>
            <a:ext cx="8280920" cy="4421013"/>
          </a:xfrm>
        </p:spPr>
        <p:txBody>
          <a:bodyPr/>
          <a:lstStyle/>
          <a:p>
            <a:r>
              <a:rPr lang="en-US" altLang="zh-CN" dirty="0"/>
              <a:t>This model supposes that people select the choice that provides the highest expected utility of wealth.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the </a:t>
            </a:r>
            <a:r>
              <a:rPr lang="en-US" altLang="zh-CN" dirty="0"/>
              <a:t>expected </a:t>
            </a:r>
            <a:r>
              <a:rPr lang="en-US" altLang="zh-CN" dirty="0" smtClean="0"/>
              <a:t>value</a:t>
            </a:r>
            <a:r>
              <a:rPr lang="en-US" altLang="zh-CN" dirty="0" smtClean="0"/>
              <a:t>: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people </a:t>
            </a:r>
            <a:r>
              <a:rPr lang="en-US" altLang="zh-CN" dirty="0"/>
              <a:t>instead maximize their expected utility of </a:t>
            </a:r>
            <a:r>
              <a:rPr lang="en-US" altLang="zh-CN" dirty="0" smtClean="0"/>
              <a:t>wealth</a:t>
            </a:r>
            <a:r>
              <a:rPr lang="en-US" altLang="zh-CN" dirty="0" smtClean="0"/>
              <a:t>:</a:t>
            </a:r>
            <a:r>
              <a:rPr lang="en-US" altLang="zh-CN" dirty="0" smtClean="0"/>
              <a:t> 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Expected utility theory </a:t>
            </a:r>
            <a:endParaRPr lang="en-US" altLang="zh-CN" sz="3200" dirty="0"/>
          </a:p>
        </p:txBody>
      </p:sp>
      <p:pic>
        <p:nvPicPr>
          <p:cNvPr id="4" name="图片 3" descr="屏幕快照 2016-06-04 下午2.35.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17032"/>
            <a:ext cx="8414495" cy="792088"/>
          </a:xfrm>
          <a:prstGeom prst="rect">
            <a:avLst/>
          </a:prstGeom>
        </p:spPr>
      </p:pic>
      <p:pic>
        <p:nvPicPr>
          <p:cNvPr id="5" name="图片 4" descr="屏幕快照 2016-06-04 下午2.35.2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517232"/>
            <a:ext cx="61341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The Order Axiom </a:t>
            </a:r>
            <a:endParaRPr lang="en-US" altLang="zh-CN" sz="32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pic>
        <p:nvPicPr>
          <p:cNvPr id="7" name="图片 6" descr="屏幕快照 2016-06-04 下午2.40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12976"/>
            <a:ext cx="8568952" cy="124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496944" cy="1054250"/>
          </a:xfrm>
        </p:spPr>
        <p:txBody>
          <a:bodyPr/>
          <a:lstStyle/>
          <a:p>
            <a:r>
              <a:rPr lang="en-US" altLang="zh-CN" sz="3200" dirty="0"/>
              <a:t>The Continuity Axiom </a:t>
            </a:r>
            <a:endParaRPr lang="en-US" altLang="zh-CN" sz="32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6" name="图片 5" descr="屏幕快照 2016-06-04 下午2.41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8920"/>
            <a:ext cx="9144000" cy="224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Expected utility theory also implies that a stochastically dominant gamble is always chosen.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2248347"/>
            <a:ext cx="8280919" cy="3877815"/>
          </a:xfrm>
        </p:spPr>
        <p:txBody>
          <a:bodyPr/>
          <a:lstStyle/>
          <a:p>
            <a:r>
              <a:rPr lang="en-US" altLang="zh-CN" dirty="0"/>
              <a:t>Regret theory supposes that someone’s preference for a gamble depends upon the other possible options that may be chosen. </a:t>
            </a:r>
            <a:endParaRPr lang="en-US" altLang="zh-CN" dirty="0"/>
          </a:p>
          <a:p>
            <a:r>
              <a:rPr lang="en-US" altLang="zh-CN" dirty="0" err="1" smtClean="0"/>
              <a:t>First</a:t>
            </a:r>
            <a:r>
              <a:rPr lang="en-US" altLang="zh-CN" dirty="0" err="1" smtClean="0"/>
              <a:t>,</a:t>
            </a:r>
            <a:r>
              <a:rPr lang="en-US" altLang="zh-CN" dirty="0" err="1"/>
              <a:t>f</a:t>
            </a:r>
            <a:r>
              <a:rPr lang="en-US" altLang="zh-CN" dirty="0" err="1" smtClean="0"/>
              <a:t>or</a:t>
            </a:r>
            <a:r>
              <a:rPr lang="en-US" altLang="zh-CN" dirty="0" smtClean="0"/>
              <a:t> </a:t>
            </a:r>
            <a:r>
              <a:rPr lang="en-US" altLang="zh-CN" dirty="0"/>
              <a:t>all outcomes </a:t>
            </a:r>
            <a:r>
              <a:rPr lang="en-US" altLang="zh-CN" dirty="0" err="1"/>
              <a:t>x,y</a:t>
            </a:r>
            <a:r>
              <a:rPr lang="en-US" altLang="zh-CN" dirty="0"/>
              <a:t>, U 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x</a:t>
            </a:r>
            <a:r>
              <a:rPr lang="en-US" altLang="zh-CN" dirty="0" err="1"/>
              <a:t>,</a:t>
            </a:r>
            <a:r>
              <a:rPr lang="en-US" altLang="zh-CN" dirty="0" err="1" smtClean="0"/>
              <a:t>y</a:t>
            </a:r>
            <a:r>
              <a:rPr lang="en-US" altLang="zh-CN" dirty="0" smtClean="0"/>
              <a:t>)</a:t>
            </a:r>
            <a:r>
              <a:rPr lang="en-US" altLang="zh-CN" dirty="0" smtClean="0"/>
              <a:t> </a:t>
            </a:r>
            <a:r>
              <a:rPr lang="en-US" altLang="zh-CN" dirty="0"/>
              <a:t>=−</a:t>
            </a:r>
            <a:r>
              <a:rPr lang="en-US" altLang="zh-CN" dirty="0" smtClean="0"/>
              <a:t>U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y</a:t>
            </a:r>
            <a:r>
              <a:rPr lang="en-US" altLang="zh-CN" dirty="0" err="1"/>
              <a:t>,</a:t>
            </a:r>
            <a:r>
              <a:rPr lang="en-US" altLang="zh-CN" dirty="0" err="1" smtClean="0"/>
              <a:t>x</a:t>
            </a:r>
            <a:r>
              <a:rPr lang="en-US" altLang="zh-CN" dirty="0" smtClean="0"/>
              <a:t>)</a:t>
            </a:r>
            <a:r>
              <a:rPr lang="en-US" altLang="zh-CN" dirty="0" smtClean="0"/>
              <a:t> </a:t>
            </a:r>
            <a:r>
              <a:rPr lang="en-US" altLang="zh-CN" dirty="0"/>
              <a:t>and </a:t>
            </a:r>
            <a:r>
              <a:rPr lang="en-US" altLang="zh-CN" dirty="0" smtClean="0"/>
              <a:t>U</a:t>
            </a:r>
            <a:r>
              <a:rPr lang="en-US" altLang="zh-CN" dirty="0" smtClean="0"/>
              <a:t>(</a:t>
            </a:r>
            <a:r>
              <a:rPr lang="en-US" altLang="zh-CN" dirty="0" smtClean="0"/>
              <a:t> </a:t>
            </a:r>
            <a:r>
              <a:rPr lang="en-US" altLang="zh-CN" dirty="0" err="1"/>
              <a:t>x,</a:t>
            </a:r>
            <a:r>
              <a:rPr lang="en-US" altLang="zh-CN" dirty="0" err="1" smtClean="0"/>
              <a:t>x</a:t>
            </a:r>
            <a:r>
              <a:rPr lang="en-US" altLang="zh-CN" dirty="0" smtClean="0"/>
              <a:t>)</a:t>
            </a:r>
            <a:r>
              <a:rPr lang="en-US" altLang="zh-CN" dirty="0" smtClean="0"/>
              <a:t> </a:t>
            </a:r>
            <a:r>
              <a:rPr lang="en-US" altLang="zh-CN" dirty="0"/>
              <a:t>=0 </a:t>
            </a:r>
            <a:r>
              <a:rPr lang="en-US" altLang="zh-CN" dirty="0" smtClean="0"/>
              <a:t>A </a:t>
            </a:r>
            <a:r>
              <a:rPr lang="en-US" altLang="zh-CN" dirty="0"/>
              <a:t>regret theory utility function meeting </a:t>
            </a:r>
            <a:r>
              <a:rPr lang="en-US" altLang="zh-CN" dirty="0" smtClean="0"/>
              <a:t>these</a:t>
            </a:r>
            <a:r>
              <a:rPr lang="zh-CN" altLang="en-US" dirty="0" smtClean="0"/>
              <a:t>    </a:t>
            </a:r>
            <a:r>
              <a:rPr lang="en-US" altLang="zh-CN" dirty="0" smtClean="0"/>
              <a:t>conditions </a:t>
            </a:r>
            <a:r>
              <a:rPr lang="en-US" altLang="zh-CN" dirty="0"/>
              <a:t>is called skew symmetric. </a:t>
            </a:r>
            <a:endParaRPr lang="en-US" altLang="zh-CN" dirty="0" smtClean="0"/>
          </a:p>
          <a:p>
            <a:r>
              <a:rPr lang="en-US" altLang="zh-CN" dirty="0"/>
              <a:t>Second, for any outcomes x&gt;y&gt;z, it must be </a:t>
            </a:r>
            <a:r>
              <a:rPr lang="en-US" altLang="zh-CN" dirty="0" smtClean="0"/>
              <a:t>that</a:t>
            </a:r>
            <a:r>
              <a:rPr lang="zh-CN" altLang="en-US" dirty="0" smtClean="0"/>
              <a:t> </a:t>
            </a:r>
            <a:r>
              <a:rPr lang="en-US" altLang="zh-CN" dirty="0" smtClean="0"/>
              <a:t>U </a:t>
            </a:r>
            <a:r>
              <a:rPr lang="en-US" altLang="zh-CN" dirty="0" smtClean="0"/>
              <a:t>(</a:t>
            </a:r>
            <a:r>
              <a:rPr lang="en-US" altLang="zh-CN" dirty="0" smtClean="0"/>
              <a:t>z</a:t>
            </a:r>
            <a:r>
              <a:rPr lang="en-US" altLang="zh-CN" dirty="0"/>
              <a:t>, </a:t>
            </a:r>
            <a:r>
              <a:rPr lang="en-US" altLang="zh-CN" dirty="0" smtClean="0"/>
              <a:t>x</a:t>
            </a:r>
            <a:r>
              <a:rPr lang="en-US" altLang="zh-CN" dirty="0" smtClean="0"/>
              <a:t>)</a:t>
            </a:r>
            <a:r>
              <a:rPr lang="en-US" altLang="zh-CN" dirty="0" smtClean="0"/>
              <a:t> </a:t>
            </a:r>
            <a:r>
              <a:rPr lang="en-US" altLang="zh-CN" dirty="0"/>
              <a:t>&lt; U </a:t>
            </a:r>
            <a:r>
              <a:rPr lang="en-US" altLang="zh-CN" dirty="0" smtClean="0"/>
              <a:t>(</a:t>
            </a:r>
            <a:r>
              <a:rPr lang="en-US" altLang="zh-CN" dirty="0" smtClean="0"/>
              <a:t>y</a:t>
            </a:r>
            <a:r>
              <a:rPr lang="en-US" altLang="zh-CN" dirty="0"/>
              <a:t>, </a:t>
            </a:r>
            <a:r>
              <a:rPr lang="en-US" altLang="zh-CN" dirty="0" smtClean="0"/>
              <a:t>x</a:t>
            </a:r>
            <a:r>
              <a:rPr lang="en-US" altLang="zh-CN" dirty="0" smtClean="0"/>
              <a:t>)</a:t>
            </a:r>
            <a:r>
              <a:rPr lang="en-US" altLang="zh-CN" dirty="0" smtClean="0"/>
              <a:t> </a:t>
            </a:r>
            <a:r>
              <a:rPr lang="en-US" altLang="zh-CN" dirty="0"/>
              <a:t>+ U </a:t>
            </a:r>
            <a:r>
              <a:rPr lang="en-US" altLang="zh-CN" dirty="0" smtClean="0"/>
              <a:t>(</a:t>
            </a:r>
            <a:r>
              <a:rPr lang="en-US" altLang="zh-CN" dirty="0" smtClean="0"/>
              <a:t>z</a:t>
            </a:r>
            <a:r>
              <a:rPr lang="en-US" altLang="zh-CN" dirty="0"/>
              <a:t>, </a:t>
            </a:r>
            <a:r>
              <a:rPr lang="en-US" altLang="zh-CN" dirty="0" smtClean="0"/>
              <a:t>y</a:t>
            </a:r>
            <a:r>
              <a:rPr lang="en-US" altLang="zh-CN" dirty="0" smtClean="0"/>
              <a:t>)</a:t>
            </a:r>
            <a:r>
              <a:rPr lang="en-US" altLang="zh-CN" dirty="0" smtClean="0"/>
              <a:t> </a:t>
            </a:r>
            <a:r>
              <a:rPr lang="en-US" altLang="zh-CN" dirty="0"/>
              <a:t>. This property is called </a:t>
            </a:r>
            <a:r>
              <a:rPr lang="zh-CN" altLang="en-US" dirty="0" smtClean="0"/>
              <a:t>   </a:t>
            </a:r>
            <a:r>
              <a:rPr lang="en-US" altLang="zh-CN" dirty="0" smtClean="0"/>
              <a:t>regret </a:t>
            </a:r>
            <a:r>
              <a:rPr lang="en-US" altLang="zh-CN" dirty="0"/>
              <a:t>aversion. 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Modeling Intransitive Preferences: Regret 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r>
              <a:rPr lang="en-US" altLang="zh-CN" sz="3200" dirty="0"/>
              <a:t>and Similarity 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The Regret Theory Utility Function </a:t>
            </a:r>
            <a:r>
              <a:rPr lang="en-US" altLang="zh-CN" sz="3200" dirty="0" smtClean="0"/>
              <a:t>Holding </a:t>
            </a:r>
            <a:r>
              <a:rPr lang="en-US" altLang="zh-CN" sz="3200" dirty="0"/>
              <a:t>y Constant </a:t>
            </a:r>
            <a:endParaRPr lang="en-US" altLang="zh-CN" sz="32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pic>
        <p:nvPicPr>
          <p:cNvPr id="7" name="图片 6" descr="屏幕快照 2016-06-04 下午2.48.53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1"/>
          <a:stretch/>
        </p:blipFill>
        <p:spPr>
          <a:xfrm>
            <a:off x="1979712" y="1772816"/>
            <a:ext cx="5112568" cy="454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99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239</TotalTime>
  <Words>457</Words>
  <Application>Microsoft Macintosh PowerPoint</Application>
  <PresentationFormat>全屏显示(4:3)</PresentationFormat>
  <Paragraphs>38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精装书</vt:lpstr>
      <vt:lpstr> Behavioral Economics</vt:lpstr>
      <vt:lpstr>Decision under Risk and Uncertainty </vt:lpstr>
      <vt:lpstr>Rational Decision under Risk  </vt:lpstr>
      <vt:lpstr>Expected utility theory </vt:lpstr>
      <vt:lpstr>The Order Axiom </vt:lpstr>
      <vt:lpstr>The Continuity Axiom </vt:lpstr>
      <vt:lpstr>PowerPoint 演示文稿</vt:lpstr>
      <vt:lpstr>Modeling Intransitive Preferences: Regret  and Similarity </vt:lpstr>
      <vt:lpstr>The Regret Theory Utility Function Holding y Constant </vt:lpstr>
      <vt:lpstr>Independence and Rational Decision under Risk  </vt:lpstr>
      <vt:lpstr>Independence Axiom  </vt:lpstr>
      <vt:lpstr>Marschak–Machina triangle </vt:lpstr>
      <vt:lpstr>Allowing Violations of Independence  </vt:lpstr>
      <vt:lpstr>Indifference Curves under Betweenness  </vt:lpstr>
      <vt:lpstr>weighted expected utility theory  </vt:lpstr>
      <vt:lpstr>The Shape of Indifference Curves  </vt:lpstr>
      <vt:lpstr>Evidence on the Shape of Probability Weights  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stella pan</cp:lastModifiedBy>
  <cp:revision>16</cp:revision>
  <dcterms:created xsi:type="dcterms:W3CDTF">2016-06-01T08:49:25Z</dcterms:created>
  <dcterms:modified xsi:type="dcterms:W3CDTF">2016-06-04T07:00:51Z</dcterms:modified>
</cp:coreProperties>
</file>