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64" r:id="rId4"/>
    <p:sldId id="258" r:id="rId5"/>
    <p:sldId id="259" r:id="rId6"/>
    <p:sldId id="260" r:id="rId7"/>
    <p:sldId id="261" r:id="rId8"/>
    <p:sldId id="262" r:id="rId9"/>
    <p:sldId id="265" r:id="rId10"/>
    <p:sldId id="266" r:id="rId11"/>
    <p:sldId id="267" r:id="rId12"/>
    <p:sldId id="263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9" d="100"/>
          <a:sy n="49" d="100"/>
        </p:scale>
        <p:origin x="-1291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2016/6/8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2016/6/8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2016/6/8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2016/6/8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2016/6/8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2016/6/8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2016/6/8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2016/6/8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2016/6/8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2016/6/8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2016/6/8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2016/6/8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23528" y="1844823"/>
            <a:ext cx="8352928" cy="1274895"/>
          </a:xfrm>
        </p:spPr>
        <p:txBody>
          <a:bodyPr/>
          <a:lstStyle/>
          <a:p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Behavioral Economics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195736" y="4005064"/>
            <a:ext cx="4744616" cy="864096"/>
          </a:xfrm>
        </p:spPr>
        <p:txBody>
          <a:bodyPr>
            <a:normAutofit/>
          </a:bodyPr>
          <a:lstStyle/>
          <a:p>
            <a:r>
              <a:rPr lang="en-US" altLang="zh-CN" sz="4000" dirty="0" smtClean="0"/>
              <a:t>Lecture </a:t>
            </a:r>
            <a:r>
              <a:rPr lang="en-US" altLang="zh-CN" sz="4000" dirty="0" smtClean="0"/>
              <a:t>7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813194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Matthew Rabin has proposed a behavioral model of learning according to the law </a:t>
            </a:r>
            <a:r>
              <a:rPr lang="en-US" altLang="zh-CN" dirty="0" smtClean="0"/>
              <a:t>of small </a:t>
            </a:r>
            <a:r>
              <a:rPr lang="en-US" altLang="zh-CN" dirty="0"/>
              <a:t>numbers. It will be helpful to first describe his model intuitively. Suppose we </a:t>
            </a:r>
            <a:r>
              <a:rPr lang="en-US" altLang="zh-CN" dirty="0" smtClean="0"/>
              <a:t>are considering </a:t>
            </a:r>
            <a:r>
              <a:rPr lang="en-US" altLang="zh-CN" dirty="0"/>
              <a:t>the repeated flipping of a fair coin. We know the probability of a heads is </a:t>
            </a:r>
            <a:r>
              <a:rPr lang="en-US" altLang="zh-CN" dirty="0" smtClean="0"/>
              <a:t>0.5 for </a:t>
            </a:r>
            <a:r>
              <a:rPr lang="en-US" altLang="zh-CN" dirty="0"/>
              <a:t>any flip, and we know that this probability does not depend on whether heads or </a:t>
            </a:r>
            <a:r>
              <a:rPr lang="en-US" altLang="zh-CN" dirty="0" smtClean="0"/>
              <a:t>tails was </a:t>
            </a:r>
            <a:r>
              <a:rPr lang="en-US" altLang="zh-CN" dirty="0"/>
              <a:t>drawn previously. We can represent the beliefs of someone regarding what will </a:t>
            </a:r>
            <a:r>
              <a:rPr lang="en-US" altLang="zh-CN" dirty="0" smtClean="0"/>
              <a:t>be drawn </a:t>
            </a:r>
            <a:r>
              <a:rPr lang="en-US" altLang="zh-CN" dirty="0"/>
              <a:t>as a distribution of balls in an urn containing N balls.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1684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699247" y="2248347"/>
            <a:ext cx="7905201" cy="3877815"/>
          </a:xfrm>
        </p:spPr>
        <p:txBody>
          <a:bodyPr>
            <a:normAutofit lnSpcReduction="10000"/>
          </a:bodyPr>
          <a:lstStyle/>
          <a:p>
            <a:r>
              <a:rPr lang="en-US" altLang="zh-CN" dirty="0"/>
              <a:t>The work of Robin Hogarth and Hillel </a:t>
            </a:r>
            <a:r>
              <a:rPr lang="en-US" altLang="zh-CN" dirty="0" err="1"/>
              <a:t>Einhorn</a:t>
            </a:r>
            <a:r>
              <a:rPr lang="en-US" altLang="zh-CN" dirty="0"/>
              <a:t> has tried to answer exactly this </a:t>
            </a:r>
            <a:r>
              <a:rPr lang="en-US" altLang="zh-CN" dirty="0" smtClean="0"/>
              <a:t>question by </a:t>
            </a:r>
            <a:r>
              <a:rPr lang="en-US" altLang="zh-CN" dirty="0"/>
              <a:t>presenting participants various types and series of information to see how it </a:t>
            </a:r>
            <a:r>
              <a:rPr lang="en-US" altLang="zh-CN" dirty="0" smtClean="0"/>
              <a:t>influences beliefs</a:t>
            </a:r>
            <a:r>
              <a:rPr lang="en-US" altLang="zh-CN" dirty="0"/>
              <a:t>. When the information is less complicated and easier to understand, people seem </a:t>
            </a:r>
            <a:r>
              <a:rPr lang="en-US" altLang="zh-CN" dirty="0" smtClean="0"/>
              <a:t>to update </a:t>
            </a:r>
            <a:r>
              <a:rPr lang="en-US" altLang="zh-CN" dirty="0"/>
              <a:t>their beliefs too quickly, displaying a </a:t>
            </a:r>
            <a:r>
              <a:rPr lang="en-US" altLang="zh-CN" dirty="0" err="1"/>
              <a:t>recency</a:t>
            </a:r>
            <a:r>
              <a:rPr lang="en-US" altLang="zh-CN" dirty="0"/>
              <a:t> effect. </a:t>
            </a:r>
            <a:r>
              <a:rPr lang="en-US" altLang="zh-CN" dirty="0" err="1"/>
              <a:t>Recency</a:t>
            </a:r>
            <a:r>
              <a:rPr lang="en-US" altLang="zh-CN" dirty="0"/>
              <a:t> is consistent </a:t>
            </a:r>
            <a:r>
              <a:rPr lang="en-US" altLang="zh-CN" dirty="0" smtClean="0"/>
              <a:t>with the </a:t>
            </a:r>
            <a:r>
              <a:rPr lang="en-US" altLang="zh-CN" dirty="0"/>
              <a:t>representativeness heuristic. When the information is very complicated and </a:t>
            </a:r>
            <a:r>
              <a:rPr lang="en-US" altLang="zh-CN" dirty="0" smtClean="0"/>
              <a:t>requires real </a:t>
            </a:r>
            <a:r>
              <a:rPr lang="en-US" altLang="zh-CN" dirty="0"/>
              <a:t>cognitive effort to discern, they found that initial beliefs persist—a primacy effect.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/>
              <a:t>Conservatism versus Representativeness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43485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Thanks for Listening</a:t>
            </a:r>
            <a:endParaRPr lang="zh-CN" altLang="en-US" dirty="0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74411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699247" y="2248347"/>
            <a:ext cx="7745505" cy="4132981"/>
          </a:xfrm>
        </p:spPr>
        <p:txBody>
          <a:bodyPr>
            <a:normAutofit lnSpcReduction="10000"/>
          </a:bodyPr>
          <a:lstStyle/>
          <a:p>
            <a:r>
              <a:rPr lang="en-US" altLang="zh-CN" dirty="0"/>
              <a:t>This </a:t>
            </a:r>
            <a:r>
              <a:rPr lang="en-US" altLang="zh-CN" dirty="0" smtClean="0"/>
              <a:t>chapter deals </a:t>
            </a:r>
            <a:r>
              <a:rPr lang="en-US" altLang="zh-CN" dirty="0"/>
              <a:t>with how people use available information to form beliefs when facing </a:t>
            </a:r>
            <a:r>
              <a:rPr lang="en-US" altLang="zh-CN" dirty="0" smtClean="0"/>
              <a:t>uncertainty. These </a:t>
            </a:r>
            <a:r>
              <a:rPr lang="en-US" altLang="zh-CN" dirty="0"/>
              <a:t>beliefs are the basis for decisions regarding investment, hiring, strategy, and </a:t>
            </a:r>
            <a:r>
              <a:rPr lang="en-US" altLang="zh-CN" dirty="0" smtClean="0"/>
              <a:t>virtually every </a:t>
            </a:r>
            <a:r>
              <a:rPr lang="en-US" altLang="zh-CN" dirty="0"/>
              <a:t>aspect of business management. In reality, we face uncertainty on a constant </a:t>
            </a:r>
            <a:r>
              <a:rPr lang="en-US" altLang="zh-CN" dirty="0" smtClean="0"/>
              <a:t>basis, and </a:t>
            </a:r>
            <a:r>
              <a:rPr lang="en-US" altLang="zh-CN" dirty="0"/>
              <a:t>given our cognitive limits, we have developed heuristics and other tools to simplify </a:t>
            </a:r>
            <a:r>
              <a:rPr lang="en-US" altLang="zh-CN" dirty="0" smtClean="0"/>
              <a:t>the process </a:t>
            </a:r>
            <a:r>
              <a:rPr lang="en-US" altLang="zh-CN" dirty="0"/>
              <a:t>of learning and forming perceptions when facing uncertain outcomes. To </a:t>
            </a:r>
            <a:r>
              <a:rPr lang="en-US" altLang="zh-CN" dirty="0" smtClean="0"/>
              <a:t>appreciate the </a:t>
            </a:r>
            <a:r>
              <a:rPr lang="en-US" altLang="zh-CN" dirty="0"/>
              <a:t>impact of these heuristics on decision outcomes, it is first important to review some </a:t>
            </a:r>
            <a:r>
              <a:rPr lang="en-US" altLang="zh-CN" dirty="0" smtClean="0"/>
              <a:t>basic statistical </a:t>
            </a:r>
            <a:r>
              <a:rPr lang="en-US" altLang="zh-CN" dirty="0"/>
              <a:t>theory.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400" dirty="0"/>
              <a:t>Representativeness</a:t>
            </a:r>
            <a:br>
              <a:rPr lang="en-US" altLang="zh-CN" sz="4400" dirty="0"/>
            </a:br>
            <a:r>
              <a:rPr lang="en-US" altLang="zh-CN" sz="4400" dirty="0"/>
              <a:t>and Availability</a:t>
            </a:r>
            <a:endParaRPr lang="zh-CN" altLang="en-US" sz="4400" dirty="0"/>
          </a:p>
        </p:txBody>
      </p:sp>
    </p:spTree>
    <p:extLst>
      <p:ext uri="{BB962C8B-B14F-4D97-AF65-F5344CB8AC3E}">
        <p14:creationId xmlns:p14="http://schemas.microsoft.com/office/powerpoint/2010/main" val="3233528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699247" y="2248347"/>
            <a:ext cx="7745505" cy="4204989"/>
          </a:xfrm>
        </p:spPr>
        <p:txBody>
          <a:bodyPr>
            <a:normAutofit/>
          </a:bodyPr>
          <a:lstStyle/>
          <a:p>
            <a:r>
              <a:rPr lang="en-US" altLang="zh-CN" dirty="0"/>
              <a:t>The basic statistical problem assumes that we observe several independent draws of </a:t>
            </a:r>
            <a:r>
              <a:rPr lang="en-US" altLang="zh-CN" dirty="0" smtClean="0"/>
              <a:t>a random </a:t>
            </a:r>
            <a:r>
              <a:rPr lang="en-US" altLang="zh-CN" dirty="0"/>
              <a:t>variable in which we may be interested. We might not know the </a:t>
            </a:r>
            <a:r>
              <a:rPr lang="en-US" altLang="zh-CN" dirty="0" smtClean="0"/>
              <a:t>underlying distribution </a:t>
            </a:r>
            <a:r>
              <a:rPr lang="en-US" altLang="zh-CN" dirty="0"/>
              <a:t>for this random variable, but we hope to use the few observations we have </a:t>
            </a:r>
            <a:r>
              <a:rPr lang="en-US" altLang="zh-CN" dirty="0" smtClean="0"/>
              <a:t>in order </a:t>
            </a:r>
            <a:r>
              <a:rPr lang="en-US" altLang="zh-CN" dirty="0"/>
              <a:t>to learn about that distribution. More often than not, we might know (or assume </a:t>
            </a:r>
            <a:r>
              <a:rPr lang="en-US" altLang="zh-CN" dirty="0" smtClean="0"/>
              <a:t>we know</a:t>
            </a:r>
            <a:r>
              <a:rPr lang="en-US" altLang="zh-CN" dirty="0"/>
              <a:t>) the functional form for the probability density function of the random </a:t>
            </a:r>
            <a:r>
              <a:rPr lang="en-US" altLang="zh-CN" dirty="0" smtClean="0"/>
              <a:t>variable, but </a:t>
            </a:r>
            <a:r>
              <a:rPr lang="en-US" altLang="zh-CN" dirty="0"/>
              <a:t>we need to use the data to estimate the parameters of that function.</a:t>
            </a:r>
            <a:endParaRPr lang="zh-CN" altLang="en-US" dirty="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/>
              <a:t>Statistical Inference </a:t>
            </a:r>
            <a:r>
              <a:rPr lang="en-US" altLang="zh-CN" sz="4000" dirty="0" smtClean="0"/>
              <a:t/>
            </a:r>
            <a:br>
              <a:rPr lang="en-US" altLang="zh-CN" sz="4000" dirty="0" smtClean="0"/>
            </a:br>
            <a:r>
              <a:rPr lang="en-US" altLang="zh-CN" sz="4000" dirty="0" smtClean="0"/>
              <a:t>and </a:t>
            </a:r>
            <a:r>
              <a:rPr lang="en-US" altLang="zh-CN" sz="4000" dirty="0"/>
              <a:t>Information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858077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605" y="2996952"/>
            <a:ext cx="8582411" cy="1499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3280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699247" y="2248347"/>
            <a:ext cx="7745505" cy="4204989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dirty="0"/>
              <a:t>Thus, as the number of observations increases to infinity, the average of a sample </a:t>
            </a:r>
            <a:r>
              <a:rPr lang="en-US" altLang="zh-CN" dirty="0" smtClean="0"/>
              <a:t>of observations </a:t>
            </a:r>
            <a:r>
              <a:rPr lang="en-US" altLang="zh-CN" dirty="0"/>
              <a:t>converges to the true mean in probability. For example, if we had a fair </a:t>
            </a:r>
            <a:r>
              <a:rPr lang="en-US" altLang="zh-CN" dirty="0" smtClean="0"/>
              <a:t>coin and </a:t>
            </a:r>
            <a:r>
              <a:rPr lang="en-US" altLang="zh-CN" dirty="0"/>
              <a:t>tossed it a large number of times, the fraction of times it came up heads </a:t>
            </a:r>
            <a:r>
              <a:rPr lang="en-US" altLang="zh-CN" dirty="0" smtClean="0"/>
              <a:t>would approach </a:t>
            </a:r>
            <a:r>
              <a:rPr lang="en-US" altLang="zh-CN" dirty="0"/>
              <a:t>0.50 as the number of tosses went to infinity. But suppose we tossed it 10 </a:t>
            </a:r>
            <a:r>
              <a:rPr lang="en-US" altLang="zh-CN" dirty="0" smtClean="0"/>
              <a:t>times and </a:t>
            </a:r>
            <a:r>
              <a:rPr lang="en-US" altLang="zh-CN" dirty="0"/>
              <a:t>it happened to come up with nine heads and one tail. The law of large numbers </a:t>
            </a:r>
            <a:r>
              <a:rPr lang="en-US" altLang="zh-CN" dirty="0" smtClean="0"/>
              <a:t>does not </a:t>
            </a:r>
            <a:r>
              <a:rPr lang="en-US" altLang="zh-CN" dirty="0"/>
              <a:t>state that future tosses will result in a surplus of tails to balance out the </a:t>
            </a:r>
            <a:r>
              <a:rPr lang="en-US" altLang="zh-CN" dirty="0" smtClean="0"/>
              <a:t>previous tosses</a:t>
            </a:r>
            <a:r>
              <a:rPr lang="en-US" altLang="zh-CN" dirty="0"/>
              <a:t>. Rather, the law of large numbers states that on average the next n draws will </a:t>
            </a:r>
            <a:r>
              <a:rPr lang="en-US" altLang="zh-CN" dirty="0" smtClean="0"/>
              <a:t>come up </a:t>
            </a:r>
            <a:r>
              <a:rPr lang="en-US" altLang="zh-CN" dirty="0"/>
              <a:t>about half heads. Then, as n goes to infinity, eventually the surplus of heads in the </a:t>
            </a:r>
            <a:r>
              <a:rPr lang="en-US" altLang="zh-CN" dirty="0" smtClean="0"/>
              <a:t>first ten </a:t>
            </a:r>
            <a:r>
              <a:rPr lang="en-US" altLang="zh-CN" dirty="0"/>
              <a:t>tosses becomes small relative to the sample size.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5140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zh-CN" sz="2800" dirty="0"/>
              <a:t>We refer to this component of accuracy as precision. </a:t>
            </a:r>
            <a:r>
              <a:rPr lang="en-US" altLang="zh-CN" sz="2800" dirty="0" smtClean="0"/>
              <a:t>Second, to </a:t>
            </a:r>
            <a:r>
              <a:rPr lang="en-US" altLang="zh-CN" sz="2800" dirty="0"/>
              <a:t>be accurate, the probabilistic prediction must occur with the frequency suggested </a:t>
            </a:r>
            <a:r>
              <a:rPr lang="en-US" altLang="zh-CN" sz="2800" dirty="0" smtClean="0"/>
              <a:t>by the </a:t>
            </a:r>
            <a:r>
              <a:rPr lang="en-US" altLang="zh-CN" sz="2800" dirty="0"/>
              <a:t>associated probability. In other words, it should rain about half the time when </a:t>
            </a:r>
            <a:r>
              <a:rPr lang="en-US" altLang="zh-CN" sz="2800" dirty="0" smtClean="0"/>
              <a:t>the meteorologist </a:t>
            </a:r>
            <a:r>
              <a:rPr lang="en-US" altLang="zh-CN" sz="2800" dirty="0"/>
              <a:t>forecasts a 50 percent chance of rain. We will refer to this component </a:t>
            </a:r>
            <a:r>
              <a:rPr lang="en-US" altLang="zh-CN" sz="2800" dirty="0" smtClean="0"/>
              <a:t>of accuracy </a:t>
            </a:r>
            <a:r>
              <a:rPr lang="en-US" altLang="zh-CN" sz="2800" dirty="0"/>
              <a:t>as calibration.</a:t>
            </a:r>
            <a:endParaRPr lang="zh-CN" altLang="en-US" sz="28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400" dirty="0"/>
              <a:t>Calibration Exercises</a:t>
            </a:r>
            <a:endParaRPr lang="zh-CN" altLang="en-US" sz="4400" dirty="0"/>
          </a:p>
        </p:txBody>
      </p:sp>
    </p:spTree>
    <p:extLst>
      <p:ext uri="{BB962C8B-B14F-4D97-AF65-F5344CB8AC3E}">
        <p14:creationId xmlns:p14="http://schemas.microsoft.com/office/powerpoint/2010/main" val="3099074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/>
              <a:t>The behavior in both of these examples shows what has become known as the </a:t>
            </a:r>
            <a:r>
              <a:rPr lang="en-US" altLang="zh-CN" dirty="0" smtClean="0"/>
              <a:t>representativeness heuristic</a:t>
            </a:r>
            <a:r>
              <a:rPr lang="en-US" altLang="zh-CN" dirty="0"/>
              <a:t>. According to Daniel </a:t>
            </a:r>
            <a:r>
              <a:rPr lang="en-US" altLang="zh-CN" dirty="0" err="1"/>
              <a:t>Kahneman</a:t>
            </a:r>
            <a:r>
              <a:rPr lang="en-US" altLang="zh-CN" dirty="0"/>
              <a:t> and Amos </a:t>
            </a:r>
            <a:r>
              <a:rPr lang="en-US" altLang="zh-CN" dirty="0" err="1"/>
              <a:t>Tversky</a:t>
            </a:r>
            <a:r>
              <a:rPr lang="en-US" altLang="zh-CN" dirty="0"/>
              <a:t>, </a:t>
            </a:r>
            <a:r>
              <a:rPr lang="en-US" altLang="zh-CN" dirty="0" smtClean="0"/>
              <a:t>people who </a:t>
            </a:r>
            <a:r>
              <a:rPr lang="en-US" altLang="zh-CN" dirty="0"/>
              <a:t>display the representativeness heuristic determine the probability of an event by </a:t>
            </a:r>
            <a:r>
              <a:rPr lang="en-US" altLang="zh-CN" dirty="0" smtClean="0"/>
              <a:t>the degree </a:t>
            </a:r>
            <a:r>
              <a:rPr lang="en-US" altLang="zh-CN" dirty="0"/>
              <a:t>to which the event is similar in essential characteristics to its parent </a:t>
            </a:r>
            <a:r>
              <a:rPr lang="en-US" altLang="zh-CN" dirty="0" smtClean="0"/>
              <a:t>population and </a:t>
            </a:r>
            <a:r>
              <a:rPr lang="en-US" altLang="zh-CN" dirty="0"/>
              <a:t>reflects the salient features of the process by which it is generated. In a framework </a:t>
            </a:r>
            <a:r>
              <a:rPr lang="en-US" altLang="zh-CN" dirty="0" smtClean="0"/>
              <a:t>of Bayesian </a:t>
            </a:r>
            <a:r>
              <a:rPr lang="en-US" altLang="zh-CN" dirty="0"/>
              <a:t>updating, this leads to a situation in which base rates are either discounted </a:t>
            </a:r>
            <a:r>
              <a:rPr lang="en-US" altLang="zh-CN" dirty="0" smtClean="0"/>
              <a:t>or ignored altogether.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400" dirty="0"/>
              <a:t>Representativeness</a:t>
            </a:r>
            <a:endParaRPr lang="zh-CN" altLang="en-US" sz="4400" dirty="0"/>
          </a:p>
        </p:txBody>
      </p:sp>
    </p:spTree>
    <p:extLst>
      <p:ext uri="{BB962C8B-B14F-4D97-AF65-F5344CB8AC3E}">
        <p14:creationId xmlns:p14="http://schemas.microsoft.com/office/powerpoint/2010/main" val="3372523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/>
              <a:t>As participants rank these possibilities in their mind, they are drawn to the description </a:t>
            </a:r>
            <a:r>
              <a:rPr lang="en-US" altLang="zh-CN" dirty="0" smtClean="0"/>
              <a:t>of Linda </a:t>
            </a:r>
            <a:r>
              <a:rPr lang="en-US" altLang="zh-CN" dirty="0"/>
              <a:t>and tend to rank the items in order of how representative of each item </a:t>
            </a:r>
            <a:r>
              <a:rPr lang="en-US" altLang="zh-CN" dirty="0" smtClean="0"/>
              <a:t>that description </a:t>
            </a:r>
            <a:r>
              <a:rPr lang="en-US" altLang="zh-CN" dirty="0"/>
              <a:t>is. Thus, participants might have felt that relatively few bank tellers </a:t>
            </a:r>
            <a:r>
              <a:rPr lang="en-US" altLang="zh-CN" dirty="0" smtClean="0"/>
              <a:t>are deeply </a:t>
            </a:r>
            <a:r>
              <a:rPr lang="en-US" altLang="zh-CN" dirty="0"/>
              <a:t>concerned with social justice, and thus this outcome is thought to be </a:t>
            </a:r>
            <a:r>
              <a:rPr lang="en-US" altLang="zh-CN" dirty="0" smtClean="0"/>
              <a:t>improbable. But </a:t>
            </a:r>
            <a:r>
              <a:rPr lang="en-US" altLang="zh-CN" dirty="0"/>
              <a:t>if we think about feminist bank tellers, this group is probably much more </a:t>
            </a:r>
            <a:r>
              <a:rPr lang="en-US" altLang="zh-CN" dirty="0" smtClean="0"/>
              <a:t>concerned about </a:t>
            </a:r>
            <a:r>
              <a:rPr lang="en-US" altLang="zh-CN" dirty="0"/>
              <a:t>social justice, and thus people consider this event to be more likely. This is </a:t>
            </a:r>
            <a:r>
              <a:rPr lang="en-US" altLang="zh-CN" dirty="0" smtClean="0"/>
              <a:t>called the </a:t>
            </a:r>
            <a:r>
              <a:rPr lang="en-US" altLang="zh-CN" dirty="0"/>
              <a:t>conjunction effect.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400" dirty="0"/>
              <a:t>Conjunction Bias</a:t>
            </a:r>
            <a:endParaRPr lang="zh-CN" altLang="en-US" sz="4400" dirty="0"/>
          </a:p>
        </p:txBody>
      </p:sp>
    </p:spTree>
    <p:extLst>
      <p:ext uri="{BB962C8B-B14F-4D97-AF65-F5344CB8AC3E}">
        <p14:creationId xmlns:p14="http://schemas.microsoft.com/office/powerpoint/2010/main" val="4052098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95536" y="2248347"/>
            <a:ext cx="8280919" cy="3877815"/>
          </a:xfrm>
        </p:spPr>
        <p:txBody>
          <a:bodyPr>
            <a:noAutofit/>
          </a:bodyPr>
          <a:lstStyle/>
          <a:p>
            <a:r>
              <a:rPr lang="en-US" altLang="zh-CN" dirty="0"/>
              <a:t>In general, psychologists and economists have found that people tend to believe </a:t>
            </a:r>
            <a:r>
              <a:rPr lang="en-US" altLang="zh-CN" dirty="0" smtClean="0"/>
              <a:t>that small </a:t>
            </a:r>
            <a:r>
              <a:rPr lang="en-US" altLang="zh-CN" dirty="0"/>
              <a:t>samples from a distribution will be very similar in all respects to the </a:t>
            </a:r>
            <a:r>
              <a:rPr lang="en-US" altLang="zh-CN" dirty="0" smtClean="0"/>
              <a:t>population from </a:t>
            </a:r>
            <a:r>
              <a:rPr lang="en-US" altLang="zh-CN" dirty="0"/>
              <a:t>which they are drawn. The law of large numbers tells us that when we have </a:t>
            </a:r>
            <a:r>
              <a:rPr lang="en-US" altLang="zh-CN" dirty="0" smtClean="0"/>
              <a:t>large numbers </a:t>
            </a:r>
            <a:r>
              <a:rPr lang="en-US" altLang="zh-CN" dirty="0"/>
              <a:t>of observations, the sample mean of our observations will converge to </a:t>
            </a:r>
            <a:r>
              <a:rPr lang="en-US" altLang="zh-CN" dirty="0" smtClean="0"/>
              <a:t>the true </a:t>
            </a:r>
            <a:r>
              <a:rPr lang="en-US" altLang="zh-CN" dirty="0"/>
              <a:t>mean. In this way, when we have a large sample of observations, it is very likely </a:t>
            </a:r>
            <a:r>
              <a:rPr lang="en-US" altLang="zh-CN" dirty="0" smtClean="0"/>
              <a:t>that the </a:t>
            </a:r>
            <a:r>
              <a:rPr lang="en-US" altLang="zh-CN" dirty="0"/>
              <a:t>properties of this sample will resemble the population from which it is </a:t>
            </a:r>
            <a:r>
              <a:rPr lang="en-US" altLang="zh-CN" dirty="0" smtClean="0"/>
              <a:t>drawn. However</a:t>
            </a:r>
            <a:r>
              <a:rPr lang="en-US" altLang="zh-CN" dirty="0"/>
              <a:t>, small samples do not provide the same guarantee.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/>
              <a:t>The Law of Small Numbers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779861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精装书">
  <a:themeElements>
    <a:clrScheme name="精装书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精装书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精装书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8</TotalTime>
  <Words>914</Words>
  <Application>Microsoft Office PowerPoint</Application>
  <PresentationFormat>全屏显示(4:3)</PresentationFormat>
  <Paragraphs>19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精装书</vt:lpstr>
      <vt:lpstr> Behavioral Economics</vt:lpstr>
      <vt:lpstr>Representativeness and Availability</vt:lpstr>
      <vt:lpstr>Statistical Inference  and Information</vt:lpstr>
      <vt:lpstr>PowerPoint 演示文稿</vt:lpstr>
      <vt:lpstr>PowerPoint 演示文稿</vt:lpstr>
      <vt:lpstr>Calibration Exercises</vt:lpstr>
      <vt:lpstr>Representativeness</vt:lpstr>
      <vt:lpstr>Conjunction Bias</vt:lpstr>
      <vt:lpstr>The Law of Small Numbers</vt:lpstr>
      <vt:lpstr>PowerPoint 演示文稿</vt:lpstr>
      <vt:lpstr>Conservatism versus Representativeness</vt:lpstr>
      <vt:lpstr>Thanks for Listening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Behavioral Economics</dc:title>
  <dc:creator>myuser</dc:creator>
  <cp:lastModifiedBy>myuser</cp:lastModifiedBy>
  <cp:revision>5</cp:revision>
  <dcterms:created xsi:type="dcterms:W3CDTF">2016-06-01T08:49:25Z</dcterms:created>
  <dcterms:modified xsi:type="dcterms:W3CDTF">2016-06-08T13:38:23Z</dcterms:modified>
</cp:coreProperties>
</file>