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24" y="8"/>
            <a:ext cx="12191978"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96DFF08F-DC6B-4601-B491-B0F83F6DD2DA}" type="datetimeFigureOut">
              <a:rPr lang="en-US" dirty="0"/>
              <a:pPr/>
              <a:t>5/20/2017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5/20/2017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5/20/2017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5/20/2017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24" y="8"/>
            <a:ext cx="12191978"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5/20/2017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5/20/2017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89320"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5/20/2017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5/20/2017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5/20/2017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5/20/2017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5/20/2017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6DFF08F-DC6B-4601-B491-B0F83F6DD2DA}" type="datetimeFigureOut">
              <a:rPr lang="en-US" dirty="0"/>
              <a:pPr/>
              <a:t>5/20/2017</a:t>
            </a:fld>
            <a:endParaRPr lang="en-US"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cs-CZ" dirty="0"/>
              <a:t>men and women</a:t>
            </a:r>
          </a:p>
        </p:txBody>
      </p:sp>
      <p:sp>
        <p:nvSpPr>
          <p:cNvPr id="3" name="Subtitle 2"/>
          <p:cNvSpPr>
            <a:spLocks noGrp="1"/>
          </p:cNvSpPr>
          <p:nvPr>
            <p:ph type="subTitle" idx="1"/>
          </p:nvPr>
        </p:nvSpPr>
        <p:spPr/>
        <p:txBody>
          <a:bodyPr/>
          <a:lstStyle/>
          <a:p>
            <a:r>
              <a:rPr lang="cs-CZ" dirty="0"/>
              <a:t>dating and breaking up</a:t>
            </a:r>
            <a:endParaRPr lang="en-GB" dirty="0"/>
          </a:p>
          <a:p>
            <a:r>
              <a:rPr lang="en-GB" dirty="0"/>
              <a:t>relationships</a:t>
            </a:r>
            <a:endParaRPr lang="cs-CZ" dirty="0"/>
          </a:p>
        </p:txBody>
      </p:sp>
    </p:spTree>
    <p:extLst>
      <p:ext uri="{BB962C8B-B14F-4D97-AF65-F5344CB8AC3E}">
        <p14:creationId xmlns:p14="http://schemas.microsoft.com/office/powerpoint/2010/main" val="1037036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270456"/>
            <a:ext cx="10116097" cy="1814376"/>
          </a:xfrm>
        </p:spPr>
        <p:txBody>
          <a:bodyPr>
            <a:normAutofit fontScale="90000"/>
          </a:bodyPr>
          <a:lstStyle/>
          <a:p>
            <a:r>
              <a:rPr lang="en-GB" dirty="0"/>
              <a:t>What would you like to do on Saturday?</a:t>
            </a:r>
            <a:br>
              <a:rPr lang="en-GB" dirty="0"/>
            </a:br>
            <a:r>
              <a:rPr lang="en-GB" dirty="0"/>
              <a:t>Fill in the blanks and rank each of the ideas from 1 (most appealing) to 5 (least appealing).</a:t>
            </a:r>
            <a:endParaRPr lang="cs-CZ"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777673"/>
              </p:ext>
            </p:extLst>
          </p:nvPr>
        </p:nvGraphicFramePr>
        <p:xfrm>
          <a:off x="1023938" y="2286000"/>
          <a:ext cx="9720262" cy="4320864"/>
        </p:xfrm>
        <a:graphic>
          <a:graphicData uri="http://schemas.openxmlformats.org/drawingml/2006/table">
            <a:tbl>
              <a:tblPr firstRow="1" bandRow="1">
                <a:tableStyleId>{5C22544A-7EE6-4342-B048-85BDC9FD1C3A}</a:tableStyleId>
              </a:tblPr>
              <a:tblGrid>
                <a:gridCol w="7167025">
                  <a:extLst>
                    <a:ext uri="{9D8B030D-6E8A-4147-A177-3AD203B41FA5}">
                      <a16:colId xmlns:a16="http://schemas.microsoft.com/office/drawing/2014/main" val="3290459048"/>
                    </a:ext>
                  </a:extLst>
                </a:gridCol>
                <a:gridCol w="2553237">
                  <a:extLst>
                    <a:ext uri="{9D8B030D-6E8A-4147-A177-3AD203B41FA5}">
                      <a16:colId xmlns:a16="http://schemas.microsoft.com/office/drawing/2014/main" val="1594005682"/>
                    </a:ext>
                  </a:extLst>
                </a:gridCol>
              </a:tblGrid>
              <a:tr h="720144">
                <a:tc>
                  <a:txBody>
                    <a:bodyPr/>
                    <a:lstStyle/>
                    <a:p>
                      <a:r>
                        <a:rPr lang="en-GB" sz="3600" dirty="0"/>
                        <a:t>IDEAS FOR SATURDAY</a:t>
                      </a:r>
                      <a:endParaRPr lang="cs-CZ" sz="3600" dirty="0"/>
                    </a:p>
                  </a:txBody>
                  <a:tcPr/>
                </a:tc>
                <a:tc>
                  <a:txBody>
                    <a:bodyPr/>
                    <a:lstStyle/>
                    <a:p>
                      <a:r>
                        <a:rPr lang="en-GB" sz="3200" dirty="0"/>
                        <a:t>RANK (1 – 5)</a:t>
                      </a:r>
                      <a:endParaRPr lang="cs-CZ" sz="3200" dirty="0"/>
                    </a:p>
                  </a:txBody>
                  <a:tcPr/>
                </a:tc>
                <a:extLst>
                  <a:ext uri="{0D108BD9-81ED-4DB2-BD59-A6C34878D82A}">
                    <a16:rowId xmlns:a16="http://schemas.microsoft.com/office/drawing/2014/main" val="3020602991"/>
                  </a:ext>
                </a:extLst>
              </a:tr>
              <a:tr h="720144">
                <a:tc>
                  <a:txBody>
                    <a:bodyPr/>
                    <a:lstStyle/>
                    <a:p>
                      <a:r>
                        <a:rPr lang="en-GB" sz="2400" dirty="0"/>
                        <a:t>GO TO A LECTURE ABOUT _______________________</a:t>
                      </a:r>
                      <a:endParaRPr lang="cs-CZ" sz="2400" dirty="0"/>
                    </a:p>
                  </a:txBody>
                  <a:tcPr/>
                </a:tc>
                <a:tc>
                  <a:txBody>
                    <a:bodyPr/>
                    <a:lstStyle/>
                    <a:p>
                      <a:endParaRPr lang="cs-CZ"/>
                    </a:p>
                  </a:txBody>
                  <a:tcPr/>
                </a:tc>
                <a:extLst>
                  <a:ext uri="{0D108BD9-81ED-4DB2-BD59-A6C34878D82A}">
                    <a16:rowId xmlns:a16="http://schemas.microsoft.com/office/drawing/2014/main" val="2152133999"/>
                  </a:ext>
                </a:extLst>
              </a:tr>
              <a:tr h="720144">
                <a:tc>
                  <a:txBody>
                    <a:bodyPr/>
                    <a:lstStyle/>
                    <a:p>
                      <a:r>
                        <a:rPr lang="en-GB" sz="2400" dirty="0"/>
                        <a:t>SEE A ______________________ MOVIE</a:t>
                      </a:r>
                      <a:endParaRPr lang="cs-CZ" sz="2400" dirty="0"/>
                    </a:p>
                  </a:txBody>
                  <a:tcPr/>
                </a:tc>
                <a:tc>
                  <a:txBody>
                    <a:bodyPr/>
                    <a:lstStyle/>
                    <a:p>
                      <a:endParaRPr lang="cs-CZ"/>
                    </a:p>
                  </a:txBody>
                  <a:tcPr/>
                </a:tc>
                <a:extLst>
                  <a:ext uri="{0D108BD9-81ED-4DB2-BD59-A6C34878D82A}">
                    <a16:rowId xmlns:a16="http://schemas.microsoft.com/office/drawing/2014/main" val="167616507"/>
                  </a:ext>
                </a:extLst>
              </a:tr>
              <a:tr h="720144">
                <a:tc>
                  <a:txBody>
                    <a:bodyPr/>
                    <a:lstStyle/>
                    <a:p>
                      <a:r>
                        <a:rPr lang="en-GB" sz="2400" dirty="0"/>
                        <a:t>HAVE DINNER</a:t>
                      </a:r>
                      <a:r>
                        <a:rPr lang="en-GB" sz="2400" baseline="0" dirty="0"/>
                        <a:t> AT A __________________ RESTAURANT</a:t>
                      </a:r>
                      <a:endParaRPr lang="cs-CZ" sz="2400" dirty="0"/>
                    </a:p>
                  </a:txBody>
                  <a:tcPr/>
                </a:tc>
                <a:tc>
                  <a:txBody>
                    <a:bodyPr/>
                    <a:lstStyle/>
                    <a:p>
                      <a:endParaRPr lang="cs-CZ"/>
                    </a:p>
                  </a:txBody>
                  <a:tcPr/>
                </a:tc>
                <a:extLst>
                  <a:ext uri="{0D108BD9-81ED-4DB2-BD59-A6C34878D82A}">
                    <a16:rowId xmlns:a16="http://schemas.microsoft.com/office/drawing/2014/main" val="3308611008"/>
                  </a:ext>
                </a:extLst>
              </a:tr>
              <a:tr h="720144">
                <a:tc>
                  <a:txBody>
                    <a:bodyPr/>
                    <a:lstStyle/>
                    <a:p>
                      <a:r>
                        <a:rPr lang="en-GB" sz="2400" dirty="0"/>
                        <a:t>GO TO A _________________ CONCERT</a:t>
                      </a:r>
                      <a:endParaRPr lang="cs-CZ" sz="2400" dirty="0"/>
                    </a:p>
                  </a:txBody>
                  <a:tcPr/>
                </a:tc>
                <a:tc>
                  <a:txBody>
                    <a:bodyPr/>
                    <a:lstStyle/>
                    <a:p>
                      <a:endParaRPr lang="cs-CZ"/>
                    </a:p>
                  </a:txBody>
                  <a:tcPr/>
                </a:tc>
                <a:extLst>
                  <a:ext uri="{0D108BD9-81ED-4DB2-BD59-A6C34878D82A}">
                    <a16:rowId xmlns:a16="http://schemas.microsoft.com/office/drawing/2014/main" val="2523510422"/>
                  </a:ext>
                </a:extLst>
              </a:tr>
              <a:tr h="720144">
                <a:tc>
                  <a:txBody>
                    <a:bodyPr/>
                    <a:lstStyle/>
                    <a:p>
                      <a:r>
                        <a:rPr lang="en-GB" sz="2400" dirty="0"/>
                        <a:t>GO TO A _________________</a:t>
                      </a:r>
                      <a:r>
                        <a:rPr lang="en-GB" sz="2400" baseline="0" dirty="0"/>
                        <a:t> GAME</a:t>
                      </a:r>
                      <a:endParaRPr lang="cs-CZ" sz="2400" dirty="0"/>
                    </a:p>
                  </a:txBody>
                  <a:tcPr/>
                </a:tc>
                <a:tc>
                  <a:txBody>
                    <a:bodyPr/>
                    <a:lstStyle/>
                    <a:p>
                      <a:endParaRPr lang="cs-CZ" dirty="0"/>
                    </a:p>
                  </a:txBody>
                  <a:tcPr/>
                </a:tc>
                <a:extLst>
                  <a:ext uri="{0D108BD9-81ED-4DB2-BD59-A6C34878D82A}">
                    <a16:rowId xmlns:a16="http://schemas.microsoft.com/office/drawing/2014/main" val="616214552"/>
                  </a:ext>
                </a:extLst>
              </a:tr>
            </a:tbl>
          </a:graphicData>
        </a:graphic>
      </p:graphicFrame>
    </p:spTree>
    <p:extLst>
      <p:ext uri="{BB962C8B-B14F-4D97-AF65-F5344CB8AC3E}">
        <p14:creationId xmlns:p14="http://schemas.microsoft.com/office/powerpoint/2010/main" val="1321197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rot="1755136">
            <a:off x="5982591" y="457001"/>
            <a:ext cx="6431257" cy="43277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p:txBody>
          <a:bodyPr/>
          <a:lstStyle/>
          <a:p>
            <a:r>
              <a:rPr lang="en-GB" dirty="0"/>
              <a:t>Invitations</a:t>
            </a:r>
            <a:endParaRPr lang="cs-CZ" dirty="0"/>
          </a:p>
        </p:txBody>
      </p:sp>
      <p:sp>
        <p:nvSpPr>
          <p:cNvPr id="3" name="Content Placeholder 2"/>
          <p:cNvSpPr>
            <a:spLocks noGrp="1"/>
          </p:cNvSpPr>
          <p:nvPr>
            <p:ph idx="1"/>
          </p:nvPr>
        </p:nvSpPr>
        <p:spPr>
          <a:xfrm>
            <a:off x="1024128" y="2530698"/>
            <a:ext cx="7720627" cy="4023360"/>
          </a:xfrm>
        </p:spPr>
        <p:txBody>
          <a:bodyPr>
            <a:normAutofit/>
          </a:bodyPr>
          <a:lstStyle/>
          <a:p>
            <a:pPr>
              <a:buFont typeface="Wingdings" panose="05000000000000000000" pitchFamily="2" charset="2"/>
              <a:buChar char="Ø"/>
            </a:pPr>
            <a:r>
              <a:rPr lang="en-GB" sz="3200" dirty="0"/>
              <a:t>Walk around the class making and responding to invitations for the activities in your table.</a:t>
            </a:r>
          </a:p>
          <a:p>
            <a:pPr>
              <a:buFont typeface="Wingdings" panose="05000000000000000000" pitchFamily="2" charset="2"/>
              <a:buChar char="Ø"/>
            </a:pPr>
            <a:r>
              <a:rPr lang="en-GB" sz="3200" dirty="0"/>
              <a:t>Try to find one person who will do each activity with you.</a:t>
            </a:r>
          </a:p>
          <a:p>
            <a:pPr>
              <a:buFont typeface="Wingdings" panose="05000000000000000000" pitchFamily="2" charset="2"/>
              <a:buChar char="Ø"/>
            </a:pPr>
            <a:r>
              <a:rPr lang="en-GB" sz="3200" dirty="0"/>
              <a:t>Accept invitations only for your two favourite activities, and refuse the others politely.</a:t>
            </a:r>
            <a:endParaRPr lang="cs-CZ" sz="3200" dirty="0"/>
          </a:p>
        </p:txBody>
      </p:sp>
    </p:spTree>
    <p:extLst>
      <p:ext uri="{BB962C8B-B14F-4D97-AF65-F5344CB8AC3E}">
        <p14:creationId xmlns:p14="http://schemas.microsoft.com/office/powerpoint/2010/main" val="17189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269342"/>
          </a:xfrm>
        </p:spPr>
        <p:txBody>
          <a:bodyPr/>
          <a:lstStyle/>
          <a:p>
            <a:r>
              <a:rPr lang="en-GB" dirty="0"/>
              <a:t>Cancelling arrangements</a:t>
            </a:r>
            <a:endParaRPr lang="cs-CZ" dirty="0"/>
          </a:p>
        </p:txBody>
      </p:sp>
      <p:sp>
        <p:nvSpPr>
          <p:cNvPr id="3" name="Content Placeholder 2"/>
          <p:cNvSpPr>
            <a:spLocks noGrp="1"/>
          </p:cNvSpPr>
          <p:nvPr>
            <p:ph idx="1"/>
          </p:nvPr>
        </p:nvSpPr>
        <p:spPr>
          <a:xfrm>
            <a:off x="1024128" y="1854558"/>
            <a:ext cx="7282745" cy="4765183"/>
          </a:xfrm>
        </p:spPr>
        <p:txBody>
          <a:bodyPr>
            <a:normAutofit/>
          </a:bodyPr>
          <a:lstStyle/>
          <a:p>
            <a:pPr>
              <a:buFont typeface="Wingdings" panose="05000000000000000000" pitchFamily="2" charset="2"/>
              <a:buChar char="§"/>
            </a:pPr>
            <a:r>
              <a:rPr lang="en-GB" sz="2800" dirty="0"/>
              <a:t>Now imagine that your best friend has just invited you to a great party on Saturday.</a:t>
            </a:r>
          </a:p>
          <a:p>
            <a:pPr>
              <a:buFont typeface="Wingdings" panose="05000000000000000000" pitchFamily="2" charset="2"/>
              <a:buChar char="§"/>
            </a:pPr>
            <a:r>
              <a:rPr lang="en-GB" sz="2800" dirty="0"/>
              <a:t>Go back to the two people whose invitations you accepted before and cancel the arrangements.</a:t>
            </a:r>
          </a:p>
          <a:p>
            <a:pPr>
              <a:buFont typeface="Wingdings" panose="05000000000000000000" pitchFamily="2" charset="2"/>
              <a:buChar char="§"/>
            </a:pPr>
            <a:r>
              <a:rPr lang="en-GB" sz="2800" dirty="0"/>
              <a:t>Give an excuse (be creative in inventing one!), but don’t tell them about the party!</a:t>
            </a:r>
          </a:p>
          <a:p>
            <a:pPr lvl="1"/>
            <a:r>
              <a:rPr lang="en-GB" sz="2400" i="1" dirty="0"/>
              <a:t>I’m really sorry, but I can’t…</a:t>
            </a:r>
          </a:p>
          <a:p>
            <a:pPr lvl="1"/>
            <a:r>
              <a:rPr lang="en-GB" sz="2400" i="1" dirty="0"/>
              <a:t>I’m afraid I’m not going to be able to…</a:t>
            </a:r>
          </a:p>
          <a:p>
            <a:pPr lvl="1"/>
            <a:r>
              <a:rPr lang="en-GB" sz="2400" i="1" dirty="0"/>
              <a:t>Sorry, something’s come up and…</a:t>
            </a:r>
            <a:endParaRPr lang="en-GB" sz="2800" i="1" dirty="0"/>
          </a:p>
          <a:p>
            <a:pPr>
              <a:buFont typeface="Wingdings" panose="05000000000000000000" pitchFamily="2" charset="2"/>
              <a:buChar char="§"/>
            </a:pPr>
            <a:r>
              <a:rPr lang="en-GB" sz="2800" dirty="0"/>
              <a:t>What was the best excuse you’ve heard?</a:t>
            </a:r>
          </a:p>
        </p:txBody>
      </p:sp>
      <p:pic>
        <p:nvPicPr>
          <p:cNvPr id="4" name="Picture 3"/>
          <p:cNvPicPr>
            <a:picLocks noChangeAspect="1"/>
          </p:cNvPicPr>
          <p:nvPr/>
        </p:nvPicPr>
        <p:blipFill>
          <a:blip r:embed="rId2"/>
          <a:stretch>
            <a:fillRect/>
          </a:stretch>
        </p:blipFill>
        <p:spPr>
          <a:xfrm rot="21083795">
            <a:off x="8811594" y="-146553"/>
            <a:ext cx="3229078" cy="29631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rot="609885">
            <a:off x="9789668" y="2215563"/>
            <a:ext cx="2511569" cy="35650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5"/>
          <a:stretch>
            <a:fillRect/>
          </a:stretch>
        </p:blipFill>
        <p:spPr>
          <a:xfrm rot="20812406">
            <a:off x="8828560" y="3628781"/>
            <a:ext cx="2058487" cy="34108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67759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785610"/>
            <a:ext cx="9720072" cy="1056067"/>
          </a:xfrm>
        </p:spPr>
        <p:txBody>
          <a:bodyPr/>
          <a:lstStyle/>
          <a:p>
            <a:r>
              <a:rPr lang="en-GB" dirty="0"/>
              <a:t>Commitment issues</a:t>
            </a:r>
            <a:endParaRPr lang="cs-CZ" dirty="0"/>
          </a:p>
        </p:txBody>
      </p:sp>
      <p:sp>
        <p:nvSpPr>
          <p:cNvPr id="3" name="Content Placeholder 2"/>
          <p:cNvSpPr>
            <a:spLocks noGrp="1"/>
          </p:cNvSpPr>
          <p:nvPr>
            <p:ph idx="1"/>
          </p:nvPr>
        </p:nvSpPr>
        <p:spPr>
          <a:xfrm>
            <a:off x="1024128" y="1841679"/>
            <a:ext cx="9720071" cy="1790164"/>
          </a:xfrm>
        </p:spPr>
        <p:txBody>
          <a:bodyPr>
            <a:normAutofit fontScale="85000" lnSpcReduction="20000"/>
          </a:bodyPr>
          <a:lstStyle/>
          <a:p>
            <a:r>
              <a:rPr lang="en-GB" sz="3200" dirty="0"/>
              <a:t>You often hear people say ‘celebrity marriages never last.’</a:t>
            </a:r>
          </a:p>
          <a:p>
            <a:r>
              <a:rPr lang="en-GB" sz="3200" dirty="0"/>
              <a:t>Why do you think celebrities are always breaking up?</a:t>
            </a:r>
          </a:p>
          <a:p>
            <a:r>
              <a:rPr lang="en-GB" sz="3200" dirty="0"/>
              <a:t>Why do you think so many celebrities have unhappy love lives?</a:t>
            </a:r>
          </a:p>
          <a:p>
            <a:r>
              <a:rPr lang="en-GB" sz="3200" dirty="0"/>
              <a:t>Do you know any celebrities in long, happy relationships?</a:t>
            </a:r>
            <a:endParaRPr lang="cs-CZ" sz="3200"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b="10162"/>
          <a:stretch/>
        </p:blipFill>
        <p:spPr>
          <a:xfrm>
            <a:off x="338638" y="4031087"/>
            <a:ext cx="2397307" cy="25466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rotWithShape="1">
          <a:blip r:embed="rId4"/>
          <a:srcRect b="9448"/>
          <a:stretch/>
        </p:blipFill>
        <p:spPr>
          <a:xfrm>
            <a:off x="3065614" y="4031086"/>
            <a:ext cx="4214731" cy="25443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rotWithShape="1">
          <a:blip r:embed="rId5"/>
          <a:srcRect l="-3452" t="-3452" r="3888" b="-1"/>
          <a:stretch/>
        </p:blipFill>
        <p:spPr>
          <a:xfrm>
            <a:off x="7610014" y="4031086"/>
            <a:ext cx="4367339" cy="25443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62415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412124"/>
            <a:ext cx="9720072" cy="1672708"/>
          </a:xfrm>
        </p:spPr>
        <p:txBody>
          <a:bodyPr>
            <a:normAutofit fontScale="90000"/>
          </a:bodyPr>
          <a:lstStyle/>
          <a:p>
            <a:r>
              <a:rPr lang="en-GB" dirty="0"/>
              <a:t>Read the magazine profiles on page 133.</a:t>
            </a:r>
            <a:br>
              <a:rPr lang="en-GB" dirty="0"/>
            </a:br>
            <a:r>
              <a:rPr lang="en-GB" dirty="0"/>
              <a:t>Pay attention to the words and phrases in </a:t>
            </a:r>
            <a:r>
              <a:rPr lang="en-GB" dirty="0">
                <a:solidFill>
                  <a:schemeClr val="accent3">
                    <a:lumMod val="60000"/>
                    <a:lumOff val="40000"/>
                  </a:schemeClr>
                </a:solidFill>
              </a:rPr>
              <a:t>blue</a:t>
            </a:r>
            <a:r>
              <a:rPr lang="en-GB" dirty="0"/>
              <a:t>.</a:t>
            </a:r>
            <a:br>
              <a:rPr lang="en-GB" dirty="0"/>
            </a:br>
            <a:r>
              <a:rPr lang="en-GB" dirty="0"/>
              <a:t>Then discuss the questions with your partner.</a:t>
            </a:r>
            <a:endParaRPr lang="cs-CZ" dirty="0"/>
          </a:p>
        </p:txBody>
      </p:sp>
      <p:sp>
        <p:nvSpPr>
          <p:cNvPr id="3" name="Content Placeholder 2"/>
          <p:cNvSpPr>
            <a:spLocks noGrp="1"/>
          </p:cNvSpPr>
          <p:nvPr>
            <p:ph idx="1"/>
          </p:nvPr>
        </p:nvSpPr>
        <p:spPr>
          <a:xfrm>
            <a:off x="1024128" y="2356833"/>
            <a:ext cx="4913033" cy="4327302"/>
          </a:xfrm>
        </p:spPr>
        <p:txBody>
          <a:bodyPr>
            <a:normAutofit lnSpcReduction="10000"/>
          </a:bodyPr>
          <a:lstStyle/>
          <a:p>
            <a:pPr>
              <a:buFont typeface="Wingdings" panose="05000000000000000000" pitchFamily="2" charset="2"/>
              <a:buChar char="v"/>
            </a:pPr>
            <a:r>
              <a:rPr lang="en-GB" sz="3200" dirty="0"/>
              <a:t>What do all three of these people’s love lives have in common?</a:t>
            </a:r>
          </a:p>
          <a:p>
            <a:pPr>
              <a:buFont typeface="Wingdings" panose="05000000000000000000" pitchFamily="2" charset="2"/>
              <a:buChar char="v"/>
            </a:pPr>
            <a:r>
              <a:rPr lang="en-GB" sz="3200" dirty="0"/>
              <a:t>If you had to use an adjective or two to describe each person, what would you use? Why?</a:t>
            </a:r>
          </a:p>
          <a:p>
            <a:pPr>
              <a:buFont typeface="Wingdings" panose="05000000000000000000" pitchFamily="2" charset="2"/>
              <a:buChar char="v"/>
            </a:pPr>
            <a:r>
              <a:rPr lang="en-GB" sz="3200" dirty="0"/>
              <a:t>What do the words in blue mean? Try to guess.</a:t>
            </a:r>
            <a:endParaRPr lang="cs-CZ" dirty="0"/>
          </a:p>
        </p:txBody>
      </p:sp>
      <p:pic>
        <p:nvPicPr>
          <p:cNvPr id="4" name="Picture 3"/>
          <p:cNvPicPr>
            <a:picLocks noChangeAspect="1"/>
          </p:cNvPicPr>
          <p:nvPr/>
        </p:nvPicPr>
        <p:blipFill>
          <a:blip r:embed="rId2"/>
          <a:stretch>
            <a:fillRect/>
          </a:stretch>
        </p:blipFill>
        <p:spPr>
          <a:xfrm>
            <a:off x="6323526" y="2081974"/>
            <a:ext cx="5868473" cy="4776026"/>
          </a:xfrm>
          <a:prstGeom prst="rect">
            <a:avLst/>
          </a:prstGeom>
        </p:spPr>
      </p:pic>
    </p:spTree>
    <p:extLst>
      <p:ext uri="{BB962C8B-B14F-4D97-AF65-F5344CB8AC3E}">
        <p14:creationId xmlns:p14="http://schemas.microsoft.com/office/powerpoint/2010/main" val="1780283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breaking up</a:t>
            </a:r>
            <a:endParaRPr lang="cs-CZ" dirty="0"/>
          </a:p>
        </p:txBody>
      </p:sp>
      <p:pic>
        <p:nvPicPr>
          <p:cNvPr id="4" name="Picture 3"/>
          <p:cNvPicPr>
            <a:picLocks noChangeAspect="1"/>
          </p:cNvPicPr>
          <p:nvPr/>
        </p:nvPicPr>
        <p:blipFill>
          <a:blip r:embed="rId2"/>
          <a:stretch>
            <a:fillRect/>
          </a:stretch>
        </p:blipFill>
        <p:spPr>
          <a:xfrm rot="844932">
            <a:off x="6585397" y="339612"/>
            <a:ext cx="5486400" cy="31908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Content Placeholder 2"/>
          <p:cNvSpPr>
            <a:spLocks noGrp="1"/>
          </p:cNvSpPr>
          <p:nvPr>
            <p:ph idx="1"/>
          </p:nvPr>
        </p:nvSpPr>
        <p:spPr>
          <a:xfrm>
            <a:off x="1024129" y="2962141"/>
            <a:ext cx="9720071" cy="3591918"/>
          </a:xfrm>
        </p:spPr>
        <p:txBody>
          <a:bodyPr anchor="b">
            <a:normAutofit/>
          </a:bodyPr>
          <a:lstStyle/>
          <a:p>
            <a:r>
              <a:rPr lang="en-GB" sz="2800" dirty="0"/>
              <a:t>What are different ways of breaking up with someone?</a:t>
            </a:r>
          </a:p>
          <a:p>
            <a:r>
              <a:rPr lang="en-GB" sz="2800" dirty="0"/>
              <a:t>Which are the most common? Which are the least common?</a:t>
            </a:r>
          </a:p>
          <a:p>
            <a:r>
              <a:rPr lang="en-GB" sz="2800" dirty="0"/>
              <a:t>Make a list with a partner and then share your ideas with the class.</a:t>
            </a:r>
            <a:endParaRPr lang="en-GB" sz="2800" dirty="0"/>
          </a:p>
          <a:p>
            <a:endParaRPr lang="en-GB" sz="2800" dirty="0"/>
          </a:p>
          <a:p>
            <a:endParaRPr lang="en-GB" sz="2800" dirty="0"/>
          </a:p>
          <a:p>
            <a:r>
              <a:rPr lang="en-GB" sz="2800" dirty="0"/>
              <a:t>What is the kindest way to break up with someone? Why?</a:t>
            </a:r>
            <a:endParaRPr lang="cs-CZ" sz="2800" dirty="0"/>
          </a:p>
        </p:txBody>
      </p:sp>
    </p:spTree>
    <p:extLst>
      <p:ext uri="{BB962C8B-B14F-4D97-AF65-F5344CB8AC3E}">
        <p14:creationId xmlns:p14="http://schemas.microsoft.com/office/powerpoint/2010/main" val="2906806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854" y="173541"/>
            <a:ext cx="10991861" cy="2538297"/>
          </a:xfrm>
        </p:spPr>
        <p:txBody>
          <a:bodyPr>
            <a:normAutofit/>
          </a:bodyPr>
          <a:lstStyle/>
          <a:p>
            <a:r>
              <a:rPr lang="cs-CZ" dirty="0"/>
              <a:t>Imagine </a:t>
            </a:r>
            <a:r>
              <a:rPr lang="en-GB" dirty="0"/>
              <a:t>you are going on a date.</a:t>
            </a:r>
            <a:br>
              <a:rPr lang="en-GB" dirty="0"/>
            </a:br>
            <a:r>
              <a:rPr lang="en-GB" dirty="0"/>
              <a:t>you have an </a:t>
            </a:r>
            <a:r>
              <a:rPr lang="en-GB" dirty="0">
                <a:solidFill>
                  <a:schemeClr val="accent1">
                    <a:lumMod val="75000"/>
                  </a:schemeClr>
                </a:solidFill>
              </a:rPr>
              <a:t>unlimited amount of money </a:t>
            </a:r>
            <a:r>
              <a:rPr lang="en-GB" dirty="0"/>
              <a:t>and </a:t>
            </a:r>
            <a:r>
              <a:rPr lang="en-GB" dirty="0">
                <a:solidFill>
                  <a:schemeClr val="accent1">
                    <a:lumMod val="75000"/>
                  </a:schemeClr>
                </a:solidFill>
              </a:rPr>
              <a:t>one afternoon </a:t>
            </a:r>
            <a:r>
              <a:rPr lang="en-GB" dirty="0"/>
              <a:t>to spend it.</a:t>
            </a:r>
            <a:br>
              <a:rPr lang="en-GB" dirty="0"/>
            </a:br>
            <a:r>
              <a:rPr lang="en-GB" dirty="0"/>
              <a:t>What would you do for your date?</a:t>
            </a:r>
            <a:endParaRPr lang="cs-CZ" dirty="0"/>
          </a:p>
        </p:txBody>
      </p:sp>
      <p:pic>
        <p:nvPicPr>
          <p:cNvPr id="5" name="Picture 4"/>
          <p:cNvPicPr>
            <a:picLocks noChangeAspect="1"/>
          </p:cNvPicPr>
          <p:nvPr/>
        </p:nvPicPr>
        <p:blipFill rotWithShape="1">
          <a:blip r:embed="rId2"/>
          <a:srcRect l="10433"/>
          <a:stretch/>
        </p:blipFill>
        <p:spPr>
          <a:xfrm rot="441722">
            <a:off x="-47315" y="3166781"/>
            <a:ext cx="5274655" cy="33671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3"/>
          <a:stretch>
            <a:fillRect/>
          </a:stretch>
        </p:blipFill>
        <p:spPr>
          <a:xfrm rot="20577746">
            <a:off x="4792057" y="3557343"/>
            <a:ext cx="4303848" cy="27300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4"/>
          <a:stretch>
            <a:fillRect/>
          </a:stretch>
        </p:blipFill>
        <p:spPr>
          <a:xfrm rot="592024">
            <a:off x="8112476" y="3334691"/>
            <a:ext cx="4343945" cy="32776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70093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dating</a:t>
            </a:r>
            <a:endParaRPr lang="cs-CZ" dirty="0"/>
          </a:p>
        </p:txBody>
      </p:sp>
      <p:sp>
        <p:nvSpPr>
          <p:cNvPr id="3" name="Content Placeholder 2"/>
          <p:cNvSpPr>
            <a:spLocks noGrp="1"/>
          </p:cNvSpPr>
          <p:nvPr>
            <p:ph sz="half" idx="1"/>
          </p:nvPr>
        </p:nvSpPr>
        <p:spPr>
          <a:xfrm>
            <a:off x="1024128" y="2537138"/>
            <a:ext cx="3921359" cy="4320862"/>
          </a:xfrm>
        </p:spPr>
        <p:txBody>
          <a:bodyPr anchor="ctr">
            <a:noAutofit/>
          </a:bodyPr>
          <a:lstStyle/>
          <a:p>
            <a:pPr marL="457200" indent="-457200">
              <a:lnSpc>
                <a:spcPct val="100000"/>
              </a:lnSpc>
              <a:buFont typeface="+mj-lt"/>
              <a:buAutoNum type="arabicPeriod"/>
            </a:pPr>
            <a:r>
              <a:rPr lang="en-GB" sz="2800" dirty="0"/>
              <a:t>blind date</a:t>
            </a:r>
          </a:p>
          <a:p>
            <a:pPr marL="457200" indent="-457200">
              <a:lnSpc>
                <a:spcPct val="100000"/>
              </a:lnSpc>
              <a:buFont typeface="+mj-lt"/>
              <a:buAutoNum type="arabicPeriod"/>
            </a:pPr>
            <a:r>
              <a:rPr lang="en-GB" sz="2800" dirty="0"/>
              <a:t>dating agency</a:t>
            </a:r>
          </a:p>
          <a:p>
            <a:pPr marL="457200" indent="-457200">
              <a:lnSpc>
                <a:spcPct val="100000"/>
              </a:lnSpc>
              <a:buFont typeface="+mj-lt"/>
              <a:buAutoNum type="arabicPeriod"/>
            </a:pPr>
            <a:r>
              <a:rPr lang="en-GB" sz="2800" dirty="0"/>
              <a:t>dating show</a:t>
            </a:r>
          </a:p>
          <a:p>
            <a:pPr marL="457200" indent="-457200">
              <a:lnSpc>
                <a:spcPct val="100000"/>
              </a:lnSpc>
              <a:buFont typeface="+mj-lt"/>
              <a:buAutoNum type="arabicPeriod"/>
            </a:pPr>
            <a:r>
              <a:rPr lang="en-GB" sz="2800" dirty="0"/>
              <a:t>double date</a:t>
            </a:r>
          </a:p>
          <a:p>
            <a:pPr marL="457200" indent="-457200">
              <a:lnSpc>
                <a:spcPct val="100000"/>
              </a:lnSpc>
              <a:buFont typeface="+mj-lt"/>
              <a:buAutoNum type="arabicPeriod"/>
            </a:pPr>
            <a:r>
              <a:rPr lang="en-GB" sz="2800" dirty="0"/>
              <a:t>matchmaker</a:t>
            </a:r>
          </a:p>
          <a:p>
            <a:pPr marL="457200" indent="-457200">
              <a:lnSpc>
                <a:spcPct val="100000"/>
              </a:lnSpc>
              <a:buFont typeface="+mj-lt"/>
              <a:buAutoNum type="arabicPeriod"/>
            </a:pPr>
            <a:r>
              <a:rPr lang="en-GB" sz="2800" dirty="0"/>
              <a:t>speed dating</a:t>
            </a:r>
            <a:endParaRPr lang="cs-CZ" sz="2800" dirty="0"/>
          </a:p>
        </p:txBody>
      </p:sp>
      <p:sp>
        <p:nvSpPr>
          <p:cNvPr id="4" name="Content Placeholder 3"/>
          <p:cNvSpPr>
            <a:spLocks noGrp="1"/>
          </p:cNvSpPr>
          <p:nvPr>
            <p:ph sz="half" idx="2"/>
          </p:nvPr>
        </p:nvSpPr>
        <p:spPr>
          <a:xfrm>
            <a:off x="5180397" y="2537138"/>
            <a:ext cx="6861349" cy="4320862"/>
          </a:xfrm>
        </p:spPr>
        <p:txBody>
          <a:bodyPr>
            <a:normAutofit lnSpcReduction="10000"/>
          </a:bodyPr>
          <a:lstStyle/>
          <a:p>
            <a:pPr marL="457200" indent="-457200">
              <a:buFont typeface="+mj-lt"/>
              <a:buAutoNum type="alphaLcParenR"/>
            </a:pPr>
            <a:r>
              <a:rPr lang="en-GB" dirty="0"/>
              <a:t>in traditional cultures, a person who arranges marriages between people who don’t know each other</a:t>
            </a:r>
          </a:p>
          <a:p>
            <a:pPr marL="457200" indent="-457200">
              <a:buFont typeface="+mj-lt"/>
              <a:buAutoNum type="alphaLcParenR"/>
            </a:pPr>
            <a:r>
              <a:rPr lang="en-GB" dirty="0"/>
              <a:t>two couples go out on a date together</a:t>
            </a:r>
          </a:p>
          <a:p>
            <a:pPr marL="457200" indent="-457200">
              <a:buFont typeface="+mj-lt"/>
              <a:buAutoNum type="alphaLcParenR"/>
            </a:pPr>
            <a:r>
              <a:rPr lang="en-GB" dirty="0"/>
              <a:t>a party attended by many men and women, at which they have very short, fast conversations and decide which potential partners they’d like to see again later</a:t>
            </a:r>
          </a:p>
          <a:p>
            <a:pPr marL="457200" indent="-457200">
              <a:buFont typeface="+mj-lt"/>
              <a:buAutoNum type="alphaLcParenR"/>
            </a:pPr>
            <a:r>
              <a:rPr lang="en-GB" dirty="0"/>
              <a:t>a date between two people who have never met, often arranged by mutual friends</a:t>
            </a:r>
          </a:p>
          <a:p>
            <a:pPr marL="457200" indent="-457200">
              <a:buFont typeface="+mj-lt"/>
              <a:buAutoNum type="alphaLcParenR"/>
            </a:pPr>
            <a:r>
              <a:rPr lang="en-GB" dirty="0"/>
              <a:t>a service that introduces people to potential romantic partners</a:t>
            </a:r>
          </a:p>
          <a:p>
            <a:pPr marL="457200" indent="-457200">
              <a:buFont typeface="+mj-lt"/>
              <a:buAutoNum type="alphaLcParenR"/>
            </a:pPr>
            <a:r>
              <a:rPr lang="en-GB" dirty="0"/>
              <a:t>a television programme that introduces people to potential romantic partners</a:t>
            </a:r>
            <a:endParaRPr lang="cs-CZ" dirty="0"/>
          </a:p>
        </p:txBody>
      </p:sp>
      <p:pic>
        <p:nvPicPr>
          <p:cNvPr id="5" name="Picture 4"/>
          <p:cNvPicPr>
            <a:picLocks noChangeAspect="1"/>
          </p:cNvPicPr>
          <p:nvPr/>
        </p:nvPicPr>
        <p:blipFill>
          <a:blip r:embed="rId2"/>
          <a:stretch>
            <a:fillRect/>
          </a:stretch>
        </p:blipFill>
        <p:spPr>
          <a:xfrm>
            <a:off x="6278454" y="330204"/>
            <a:ext cx="4665233" cy="20096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9978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Blind date</a:t>
            </a:r>
            <a:endParaRPr lang="cs-CZ" dirty="0"/>
          </a:p>
        </p:txBody>
      </p:sp>
      <p:sp>
        <p:nvSpPr>
          <p:cNvPr id="3" name="Content Placeholder 2"/>
          <p:cNvSpPr>
            <a:spLocks noGrp="1"/>
          </p:cNvSpPr>
          <p:nvPr>
            <p:ph idx="1"/>
          </p:nvPr>
        </p:nvSpPr>
        <p:spPr>
          <a:xfrm>
            <a:off x="1017946" y="4004692"/>
            <a:ext cx="10927466" cy="2112774"/>
          </a:xfrm>
        </p:spPr>
        <p:txBody>
          <a:bodyPr anchor="b">
            <a:normAutofit/>
          </a:bodyPr>
          <a:lstStyle/>
          <a:p>
            <a:pPr>
              <a:buFont typeface="Wingdings" panose="05000000000000000000" pitchFamily="2" charset="2"/>
              <a:buChar char="v"/>
            </a:pPr>
            <a:r>
              <a:rPr lang="en-GB" sz="2800" dirty="0"/>
              <a:t>Have you (or someone you know) ever been on a blind date? How was it?</a:t>
            </a:r>
          </a:p>
          <a:p>
            <a:pPr>
              <a:buFont typeface="Wingdings" panose="05000000000000000000" pitchFamily="2" charset="2"/>
              <a:buChar char="v"/>
            </a:pPr>
            <a:r>
              <a:rPr lang="en-GB" sz="2800" dirty="0"/>
              <a:t>If you haven’t been on a blind date, would you go on one? Why (not)?</a:t>
            </a:r>
          </a:p>
          <a:p>
            <a:pPr>
              <a:buFont typeface="Wingdings" panose="05000000000000000000" pitchFamily="2" charset="2"/>
              <a:buChar char="v"/>
            </a:pPr>
            <a:r>
              <a:rPr lang="en-GB" sz="2800" dirty="0"/>
              <a:t>What are some advantages and disadvantages of a blind date?</a:t>
            </a:r>
            <a:endParaRPr lang="cs-CZ" sz="2800" dirty="0"/>
          </a:p>
        </p:txBody>
      </p:sp>
      <p:pic>
        <p:nvPicPr>
          <p:cNvPr id="4" name="Picture 3"/>
          <p:cNvPicPr>
            <a:picLocks noChangeAspect="1"/>
          </p:cNvPicPr>
          <p:nvPr/>
        </p:nvPicPr>
        <p:blipFill>
          <a:blip r:embed="rId2"/>
          <a:stretch>
            <a:fillRect/>
          </a:stretch>
        </p:blipFill>
        <p:spPr>
          <a:xfrm>
            <a:off x="4401612" y="225313"/>
            <a:ext cx="7543800" cy="3419475"/>
          </a:xfrm>
          <a:prstGeom prst="rect">
            <a:avLst/>
          </a:prstGeom>
        </p:spPr>
      </p:pic>
    </p:spTree>
    <p:extLst>
      <p:ext uri="{BB962C8B-B14F-4D97-AF65-F5344CB8AC3E}">
        <p14:creationId xmlns:p14="http://schemas.microsoft.com/office/powerpoint/2010/main" val="1046349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972" y="141668"/>
            <a:ext cx="9720072" cy="940158"/>
          </a:xfrm>
        </p:spPr>
        <p:txBody>
          <a:bodyPr/>
          <a:lstStyle/>
          <a:p>
            <a:r>
              <a:rPr lang="en-GB" dirty="0"/>
              <a:t>Expressions connected to dating</a:t>
            </a:r>
            <a:endParaRPr lang="cs-CZ" dirty="0"/>
          </a:p>
        </p:txBody>
      </p:sp>
      <p:sp>
        <p:nvSpPr>
          <p:cNvPr id="3" name="Content Placeholder 2"/>
          <p:cNvSpPr>
            <a:spLocks noGrp="1"/>
          </p:cNvSpPr>
          <p:nvPr>
            <p:ph sz="half" idx="1"/>
          </p:nvPr>
        </p:nvSpPr>
        <p:spPr>
          <a:xfrm>
            <a:off x="1024128" y="1081826"/>
            <a:ext cx="3766813" cy="5679582"/>
          </a:xfrm>
        </p:spPr>
        <p:txBody>
          <a:bodyPr>
            <a:noAutofit/>
          </a:bodyPr>
          <a:lstStyle/>
          <a:p>
            <a:pPr marL="457200" indent="-457200">
              <a:spcBef>
                <a:spcPts val="600"/>
              </a:spcBef>
              <a:buFont typeface="+mj-lt"/>
              <a:buAutoNum type="arabicPeriod"/>
            </a:pPr>
            <a:r>
              <a:rPr lang="en-GB" sz="2400" b="1" dirty="0"/>
              <a:t>eligible</a:t>
            </a:r>
          </a:p>
          <a:p>
            <a:pPr marL="457200" indent="-457200">
              <a:spcBef>
                <a:spcPts val="600"/>
              </a:spcBef>
              <a:buFont typeface="+mj-lt"/>
              <a:buAutoNum type="arabicPeriod"/>
            </a:pPr>
            <a:r>
              <a:rPr lang="en-GB" sz="2400" b="1" dirty="0"/>
              <a:t>bachelor</a:t>
            </a:r>
          </a:p>
          <a:p>
            <a:pPr marL="457200" indent="-457200">
              <a:spcBef>
                <a:spcPts val="600"/>
              </a:spcBef>
              <a:buFont typeface="+mj-lt"/>
              <a:buAutoNum type="arabicPeriod"/>
            </a:pPr>
            <a:r>
              <a:rPr lang="en-GB" sz="2400" b="1" dirty="0"/>
              <a:t>browsing</a:t>
            </a:r>
          </a:p>
          <a:p>
            <a:pPr marL="457200" indent="-457200">
              <a:spcBef>
                <a:spcPts val="600"/>
              </a:spcBef>
              <a:buFont typeface="+mj-lt"/>
              <a:buAutoNum type="arabicPeriod"/>
            </a:pPr>
            <a:r>
              <a:rPr lang="en-GB" sz="2400" b="1" dirty="0"/>
              <a:t>compatible</a:t>
            </a:r>
          </a:p>
          <a:p>
            <a:pPr marL="457200" indent="-457200">
              <a:spcBef>
                <a:spcPts val="600"/>
              </a:spcBef>
              <a:buFont typeface="+mj-lt"/>
              <a:buAutoNum type="arabicPeriod"/>
            </a:pPr>
            <a:r>
              <a:rPr lang="en-GB" sz="2400" b="1" dirty="0"/>
              <a:t>uninhibited</a:t>
            </a:r>
          </a:p>
          <a:p>
            <a:pPr marL="457200" indent="-457200">
              <a:spcBef>
                <a:spcPts val="600"/>
              </a:spcBef>
              <a:buFont typeface="+mj-lt"/>
              <a:buAutoNum type="arabicPeriod"/>
            </a:pPr>
            <a:r>
              <a:rPr lang="en-GB" sz="2400" b="1" dirty="0"/>
              <a:t>reluctant</a:t>
            </a:r>
          </a:p>
          <a:p>
            <a:pPr marL="457200" indent="-457200">
              <a:spcBef>
                <a:spcPts val="600"/>
              </a:spcBef>
              <a:buFont typeface="+mj-lt"/>
              <a:buAutoNum type="arabicPeriod"/>
            </a:pPr>
            <a:r>
              <a:rPr lang="en-GB" sz="2400" b="1" dirty="0"/>
              <a:t>call the shots</a:t>
            </a:r>
          </a:p>
          <a:p>
            <a:pPr marL="457200" indent="-457200">
              <a:spcBef>
                <a:spcPts val="600"/>
              </a:spcBef>
              <a:buFont typeface="+mj-lt"/>
              <a:buAutoNum type="arabicPeriod"/>
            </a:pPr>
            <a:r>
              <a:rPr lang="en-GB" sz="2400" b="1" dirty="0"/>
              <a:t>cheat on </a:t>
            </a:r>
            <a:r>
              <a:rPr lang="en-GB" sz="2400" b="1" dirty="0" err="1"/>
              <a:t>sb</a:t>
            </a:r>
            <a:endParaRPr lang="en-GB" sz="2400" b="1" dirty="0"/>
          </a:p>
          <a:p>
            <a:pPr marL="457200" indent="-457200">
              <a:spcBef>
                <a:spcPts val="600"/>
              </a:spcBef>
              <a:buFont typeface="+mj-lt"/>
              <a:buAutoNum type="arabicPeriod"/>
            </a:pPr>
            <a:r>
              <a:rPr lang="en-GB" sz="2400" b="1" dirty="0"/>
              <a:t>chemistry</a:t>
            </a:r>
          </a:p>
          <a:p>
            <a:pPr marL="457200" indent="-457200">
              <a:spcBef>
                <a:spcPts val="600"/>
              </a:spcBef>
              <a:buFont typeface="+mj-lt"/>
              <a:buAutoNum type="arabicPeriod"/>
            </a:pPr>
            <a:r>
              <a:rPr lang="en-GB" sz="2400" b="1" dirty="0"/>
              <a:t>not go over well</a:t>
            </a:r>
          </a:p>
          <a:p>
            <a:pPr marL="457200" indent="-457200">
              <a:spcBef>
                <a:spcPts val="600"/>
              </a:spcBef>
              <a:buFont typeface="+mj-lt"/>
              <a:buAutoNum type="arabicPeriod"/>
            </a:pPr>
            <a:r>
              <a:rPr lang="en-GB" sz="2400" b="1" dirty="0"/>
              <a:t>hit it off</a:t>
            </a:r>
          </a:p>
          <a:p>
            <a:pPr marL="457200" indent="-457200">
              <a:spcBef>
                <a:spcPts val="600"/>
              </a:spcBef>
              <a:buFont typeface="+mj-lt"/>
              <a:buAutoNum type="arabicPeriod"/>
            </a:pPr>
            <a:r>
              <a:rPr lang="en-GB" sz="2400" b="1" dirty="0"/>
              <a:t>fall head over heels</a:t>
            </a:r>
          </a:p>
          <a:p>
            <a:pPr marL="457200" indent="-457200">
              <a:spcBef>
                <a:spcPts val="600"/>
              </a:spcBef>
              <a:buFont typeface="+mj-lt"/>
              <a:buAutoNum type="arabicPeriod"/>
            </a:pPr>
            <a:r>
              <a:rPr lang="en-GB" sz="2400" b="1" dirty="0"/>
              <a:t>turnoff</a:t>
            </a:r>
            <a:endParaRPr lang="cs-CZ" sz="2400" b="1" dirty="0"/>
          </a:p>
        </p:txBody>
      </p:sp>
      <p:sp>
        <p:nvSpPr>
          <p:cNvPr id="4" name="Content Placeholder 3"/>
          <p:cNvSpPr>
            <a:spLocks noGrp="1"/>
          </p:cNvSpPr>
          <p:nvPr>
            <p:ph sz="half" idx="2"/>
          </p:nvPr>
        </p:nvSpPr>
        <p:spPr>
          <a:xfrm>
            <a:off x="4790941" y="1081826"/>
            <a:ext cx="7401059" cy="5679582"/>
          </a:xfrm>
        </p:spPr>
        <p:txBody>
          <a:bodyPr>
            <a:noAutofit/>
          </a:bodyPr>
          <a:lstStyle/>
          <a:p>
            <a:pPr marL="457200" indent="-457200">
              <a:spcBef>
                <a:spcPts val="600"/>
              </a:spcBef>
              <a:buFont typeface="+mj-lt"/>
              <a:buAutoNum type="alphaLcParenR"/>
            </a:pPr>
            <a:r>
              <a:rPr lang="en-GB" sz="2400" dirty="0"/>
              <a:t>meet for the first time and immediately like each other</a:t>
            </a:r>
          </a:p>
          <a:p>
            <a:pPr marL="457200" indent="-457200">
              <a:spcBef>
                <a:spcPts val="600"/>
              </a:spcBef>
              <a:buFont typeface="+mj-lt"/>
              <a:buAutoNum type="alphaLcParenR"/>
            </a:pPr>
            <a:r>
              <a:rPr lang="en-GB" sz="2400" dirty="0"/>
              <a:t>looking around, searching</a:t>
            </a:r>
          </a:p>
          <a:p>
            <a:pPr marL="457200" indent="-457200">
              <a:spcBef>
                <a:spcPts val="600"/>
              </a:spcBef>
              <a:buFont typeface="+mj-lt"/>
              <a:buAutoNum type="alphaLcParenR"/>
            </a:pPr>
            <a:r>
              <a:rPr lang="en-GB" sz="2400" dirty="0"/>
              <a:t>the way two people relate to each other</a:t>
            </a:r>
          </a:p>
          <a:p>
            <a:pPr marL="457200" indent="-457200">
              <a:spcBef>
                <a:spcPts val="600"/>
              </a:spcBef>
              <a:buFont typeface="+mj-lt"/>
              <a:buAutoNum type="alphaLcParenR"/>
            </a:pPr>
            <a:r>
              <a:rPr lang="en-GB" sz="2400" dirty="0"/>
              <a:t>hesitant</a:t>
            </a:r>
          </a:p>
          <a:p>
            <a:pPr marL="457200" indent="-457200">
              <a:spcBef>
                <a:spcPts val="600"/>
              </a:spcBef>
              <a:buFont typeface="+mj-lt"/>
              <a:buAutoNum type="alphaLcParenR"/>
            </a:pPr>
            <a:r>
              <a:rPr lang="en-GB" sz="2400" dirty="0"/>
              <a:t>secretly have a relationship with another person</a:t>
            </a:r>
          </a:p>
          <a:p>
            <a:pPr marL="457200" indent="-457200">
              <a:spcBef>
                <a:spcPts val="600"/>
              </a:spcBef>
              <a:buFont typeface="+mj-lt"/>
              <a:buAutoNum type="alphaLcParenR"/>
            </a:pPr>
            <a:r>
              <a:rPr lang="en-GB" sz="2400" dirty="0"/>
              <a:t>a single man</a:t>
            </a:r>
          </a:p>
          <a:p>
            <a:pPr marL="457200" indent="-457200">
              <a:spcBef>
                <a:spcPts val="600"/>
              </a:spcBef>
              <a:buFont typeface="+mj-lt"/>
              <a:buAutoNum type="alphaLcParenR"/>
            </a:pPr>
            <a:r>
              <a:rPr lang="en-GB" sz="2400" dirty="0"/>
              <a:t>not well received (by another person)</a:t>
            </a:r>
          </a:p>
          <a:p>
            <a:pPr marL="457200" indent="-457200">
              <a:spcBef>
                <a:spcPts val="600"/>
              </a:spcBef>
              <a:buFont typeface="+mj-lt"/>
              <a:buAutoNum type="alphaLcParenR"/>
            </a:pPr>
            <a:r>
              <a:rPr lang="en-GB" sz="2400" dirty="0"/>
              <a:t>free and unrestrained in behaviour</a:t>
            </a:r>
          </a:p>
          <a:p>
            <a:pPr marL="457200" indent="-457200">
              <a:spcBef>
                <a:spcPts val="600"/>
              </a:spcBef>
              <a:buFont typeface="+mj-lt"/>
              <a:buAutoNum type="alphaLcParenR"/>
            </a:pPr>
            <a:r>
              <a:rPr lang="en-GB" sz="2400" dirty="0"/>
              <a:t>available for dating</a:t>
            </a:r>
          </a:p>
          <a:p>
            <a:pPr marL="457200" indent="-457200">
              <a:spcBef>
                <a:spcPts val="600"/>
              </a:spcBef>
              <a:buFont typeface="+mj-lt"/>
              <a:buAutoNum type="alphaLcParenR"/>
            </a:pPr>
            <a:r>
              <a:rPr lang="en-GB" sz="2400" dirty="0"/>
              <a:t>having similar tastes or interests</a:t>
            </a:r>
          </a:p>
          <a:p>
            <a:pPr marL="457200" indent="-457200">
              <a:spcBef>
                <a:spcPts val="600"/>
              </a:spcBef>
              <a:buFont typeface="+mj-lt"/>
              <a:buAutoNum type="alphaLcParenR"/>
            </a:pPr>
            <a:r>
              <a:rPr lang="en-GB" sz="2400" dirty="0"/>
              <a:t>fall in love completely</a:t>
            </a:r>
          </a:p>
          <a:p>
            <a:pPr marL="457200" indent="-457200">
              <a:spcBef>
                <a:spcPts val="600"/>
              </a:spcBef>
              <a:buFont typeface="+mj-lt"/>
              <a:buAutoNum type="alphaLcParenR"/>
            </a:pPr>
            <a:r>
              <a:rPr lang="en-GB" sz="2400" dirty="0"/>
              <a:t>deterrent, let-down</a:t>
            </a:r>
          </a:p>
          <a:p>
            <a:pPr marL="457200" indent="-457200">
              <a:spcBef>
                <a:spcPts val="600"/>
              </a:spcBef>
              <a:buFont typeface="+mj-lt"/>
              <a:buAutoNum type="alphaLcParenR"/>
            </a:pPr>
            <a:r>
              <a:rPr lang="en-GB" sz="2400" dirty="0"/>
              <a:t>control the situation </a:t>
            </a:r>
            <a:endParaRPr lang="cs-CZ" sz="2400" dirty="0"/>
          </a:p>
        </p:txBody>
      </p:sp>
    </p:spTree>
    <p:extLst>
      <p:ext uri="{BB962C8B-B14F-4D97-AF65-F5344CB8AC3E}">
        <p14:creationId xmlns:p14="http://schemas.microsoft.com/office/powerpoint/2010/main" val="2237755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406560">
            <a:off x="7558141" y="261633"/>
            <a:ext cx="4635218" cy="33837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1024128" y="585216"/>
            <a:ext cx="4294847" cy="1499616"/>
          </a:xfrm>
        </p:spPr>
        <p:txBody>
          <a:bodyPr/>
          <a:lstStyle/>
          <a:p>
            <a:r>
              <a:rPr lang="en-GB" dirty="0"/>
              <a:t>an ideal date</a:t>
            </a:r>
            <a:endParaRPr lang="cs-CZ" dirty="0"/>
          </a:p>
        </p:txBody>
      </p:sp>
      <p:sp>
        <p:nvSpPr>
          <p:cNvPr id="3" name="Content Placeholder 2"/>
          <p:cNvSpPr>
            <a:spLocks noGrp="1"/>
          </p:cNvSpPr>
          <p:nvPr>
            <p:ph idx="1"/>
          </p:nvPr>
        </p:nvSpPr>
        <p:spPr>
          <a:xfrm>
            <a:off x="1024127" y="2691684"/>
            <a:ext cx="9266093" cy="3913890"/>
          </a:xfrm>
        </p:spPr>
        <p:txBody>
          <a:bodyPr anchor="b">
            <a:normAutofit/>
          </a:bodyPr>
          <a:lstStyle/>
          <a:p>
            <a:pPr>
              <a:buFont typeface="Wingdings" panose="05000000000000000000" pitchFamily="2" charset="2"/>
              <a:buChar char="v"/>
            </a:pPr>
            <a:r>
              <a:rPr lang="en-GB" sz="2800" dirty="0"/>
              <a:t>What is a real turnoff for you in a potential date/friend? Why? Think of compatibility:</a:t>
            </a:r>
          </a:p>
          <a:p>
            <a:pPr lvl="1">
              <a:buFont typeface="Wingdings" panose="05000000000000000000" pitchFamily="2" charset="2"/>
              <a:buChar char="v"/>
            </a:pPr>
            <a:r>
              <a:rPr lang="en-GB" sz="2400" dirty="0"/>
              <a:t>age</a:t>
            </a:r>
          </a:p>
          <a:p>
            <a:pPr lvl="1">
              <a:buFont typeface="Wingdings" panose="05000000000000000000" pitchFamily="2" charset="2"/>
              <a:buChar char="v"/>
            </a:pPr>
            <a:r>
              <a:rPr lang="en-GB" sz="2400" dirty="0"/>
              <a:t>appearance</a:t>
            </a:r>
          </a:p>
          <a:p>
            <a:pPr lvl="1">
              <a:buFont typeface="Wingdings" panose="05000000000000000000" pitchFamily="2" charset="2"/>
              <a:buChar char="v"/>
            </a:pPr>
            <a:r>
              <a:rPr lang="en-GB" sz="2400" dirty="0"/>
              <a:t>character</a:t>
            </a:r>
          </a:p>
          <a:p>
            <a:pPr lvl="1">
              <a:buFont typeface="Wingdings" panose="05000000000000000000" pitchFamily="2" charset="2"/>
              <a:buChar char="v"/>
            </a:pPr>
            <a:r>
              <a:rPr lang="en-GB" sz="2400" dirty="0"/>
              <a:t>interests</a:t>
            </a:r>
          </a:p>
          <a:p>
            <a:pPr lvl="1">
              <a:buFont typeface="Wingdings" panose="05000000000000000000" pitchFamily="2" charset="2"/>
              <a:buChar char="v"/>
            </a:pPr>
            <a:r>
              <a:rPr lang="en-GB" sz="2400" dirty="0"/>
              <a:t>hobbies</a:t>
            </a:r>
            <a:endParaRPr lang="en-GB" sz="2800" dirty="0"/>
          </a:p>
          <a:p>
            <a:pPr>
              <a:buFont typeface="Wingdings" panose="05000000000000000000" pitchFamily="2" charset="2"/>
              <a:buChar char="v"/>
            </a:pPr>
            <a:r>
              <a:rPr lang="en-GB" sz="2800" dirty="0"/>
              <a:t>What sort of chemistry do people need to really hit it off?</a:t>
            </a:r>
            <a:endParaRPr lang="cs-CZ" sz="2800" dirty="0"/>
          </a:p>
        </p:txBody>
      </p:sp>
    </p:spTree>
    <p:extLst>
      <p:ext uri="{BB962C8B-B14F-4D97-AF65-F5344CB8AC3E}">
        <p14:creationId xmlns:p14="http://schemas.microsoft.com/office/powerpoint/2010/main" val="4098559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005" y="180304"/>
            <a:ext cx="10869769" cy="1904528"/>
          </a:xfrm>
        </p:spPr>
        <p:txBody>
          <a:bodyPr>
            <a:normAutofit fontScale="90000"/>
          </a:bodyPr>
          <a:lstStyle/>
          <a:p>
            <a:r>
              <a:rPr lang="en-GB" dirty="0"/>
              <a:t>The work roles of men and women are changing in society and the English language is reflecting this change. match/FILL IN the old and new job titles:</a:t>
            </a:r>
            <a:endParaRPr lang="cs-CZ" dirty="0"/>
          </a:p>
        </p:txBody>
      </p:sp>
      <p:sp>
        <p:nvSpPr>
          <p:cNvPr id="3" name="Text Placeholder 2"/>
          <p:cNvSpPr>
            <a:spLocks noGrp="1"/>
          </p:cNvSpPr>
          <p:nvPr>
            <p:ph type="body" idx="1"/>
          </p:nvPr>
        </p:nvSpPr>
        <p:spPr/>
        <p:txBody>
          <a:bodyPr/>
          <a:lstStyle/>
          <a:p>
            <a:r>
              <a:rPr lang="en-GB" b="1" dirty="0"/>
              <a:t>OLD JOB TITLES</a:t>
            </a:r>
            <a:endParaRPr lang="cs-CZ" b="1" dirty="0"/>
          </a:p>
        </p:txBody>
      </p:sp>
      <p:sp>
        <p:nvSpPr>
          <p:cNvPr id="4" name="Content Placeholder 3"/>
          <p:cNvSpPr>
            <a:spLocks noGrp="1"/>
          </p:cNvSpPr>
          <p:nvPr>
            <p:ph sz="half" idx="2"/>
          </p:nvPr>
        </p:nvSpPr>
        <p:spPr>
          <a:xfrm>
            <a:off x="1024128" y="2967787"/>
            <a:ext cx="3741055" cy="3767863"/>
          </a:xfrm>
        </p:spPr>
        <p:txBody>
          <a:bodyPr>
            <a:noAutofit/>
          </a:bodyPr>
          <a:lstStyle/>
          <a:p>
            <a:pPr marL="457200" indent="-457200">
              <a:spcBef>
                <a:spcPts val="0"/>
              </a:spcBef>
              <a:buFont typeface="+mj-lt"/>
              <a:buAutoNum type="arabicPeriod"/>
            </a:pPr>
            <a:r>
              <a:rPr lang="en-GB" sz="3200" dirty="0"/>
              <a:t>foreman</a:t>
            </a:r>
          </a:p>
          <a:p>
            <a:pPr marL="457200" indent="-457200">
              <a:spcBef>
                <a:spcPts val="0"/>
              </a:spcBef>
              <a:buFont typeface="+mj-lt"/>
              <a:buAutoNum type="arabicPeriod"/>
            </a:pPr>
            <a:r>
              <a:rPr lang="en-GB" sz="3200" dirty="0"/>
              <a:t>postman</a:t>
            </a:r>
          </a:p>
          <a:p>
            <a:pPr marL="457200" indent="-457200">
              <a:spcBef>
                <a:spcPts val="0"/>
              </a:spcBef>
              <a:buFont typeface="+mj-lt"/>
              <a:buAutoNum type="arabicPeriod"/>
            </a:pPr>
            <a:r>
              <a:rPr lang="en-GB" sz="3200" dirty="0"/>
              <a:t>stewardess</a:t>
            </a:r>
          </a:p>
          <a:p>
            <a:pPr marL="457200" indent="-457200">
              <a:spcBef>
                <a:spcPts val="0"/>
              </a:spcBef>
              <a:buFont typeface="+mj-lt"/>
              <a:buAutoNum type="arabicPeriod"/>
            </a:pPr>
            <a:r>
              <a:rPr lang="en-GB" sz="3200" dirty="0"/>
              <a:t>fireman</a:t>
            </a:r>
          </a:p>
          <a:p>
            <a:pPr marL="457200" indent="-457200">
              <a:spcBef>
                <a:spcPts val="0"/>
              </a:spcBef>
              <a:buFont typeface="+mj-lt"/>
              <a:buAutoNum type="arabicPeriod"/>
            </a:pPr>
            <a:r>
              <a:rPr lang="en-GB" sz="3200" dirty="0"/>
              <a:t>policeman</a:t>
            </a:r>
          </a:p>
          <a:p>
            <a:pPr marL="457200" indent="-457200">
              <a:spcBef>
                <a:spcPts val="0"/>
              </a:spcBef>
              <a:buFont typeface="+mj-lt"/>
              <a:buAutoNum type="arabicPeriod"/>
            </a:pPr>
            <a:r>
              <a:rPr lang="en-GB" sz="3200" dirty="0"/>
              <a:t>salesman</a:t>
            </a:r>
          </a:p>
          <a:p>
            <a:pPr marL="457200" indent="-457200">
              <a:spcBef>
                <a:spcPts val="0"/>
              </a:spcBef>
              <a:buFont typeface="+mj-lt"/>
              <a:buAutoNum type="arabicPeriod"/>
            </a:pPr>
            <a:r>
              <a:rPr lang="en-GB" sz="3200" dirty="0"/>
              <a:t>actress</a:t>
            </a:r>
          </a:p>
          <a:p>
            <a:pPr marL="457200" indent="-457200">
              <a:spcBef>
                <a:spcPts val="0"/>
              </a:spcBef>
              <a:buFont typeface="+mj-lt"/>
              <a:buAutoNum type="arabicPeriod"/>
            </a:pPr>
            <a:r>
              <a:rPr lang="en-GB" sz="3200" dirty="0"/>
              <a:t>waiter/waitress</a:t>
            </a:r>
            <a:endParaRPr lang="cs-CZ" sz="3200" dirty="0"/>
          </a:p>
        </p:txBody>
      </p:sp>
      <p:sp>
        <p:nvSpPr>
          <p:cNvPr id="5" name="Text Placeholder 4"/>
          <p:cNvSpPr>
            <a:spLocks noGrp="1"/>
          </p:cNvSpPr>
          <p:nvPr>
            <p:ph type="body" sz="quarter" idx="3"/>
          </p:nvPr>
        </p:nvSpPr>
        <p:spPr>
          <a:xfrm>
            <a:off x="5014776" y="2165555"/>
            <a:ext cx="4754880" cy="822960"/>
          </a:xfrm>
        </p:spPr>
        <p:txBody>
          <a:bodyPr/>
          <a:lstStyle/>
          <a:p>
            <a:r>
              <a:rPr lang="en-GB" b="1" dirty="0"/>
              <a:t>NEW JOB TITLES</a:t>
            </a:r>
            <a:endParaRPr lang="cs-CZ" b="1" dirty="0"/>
          </a:p>
        </p:txBody>
      </p:sp>
      <p:sp>
        <p:nvSpPr>
          <p:cNvPr id="6" name="Content Placeholder 5"/>
          <p:cNvSpPr>
            <a:spLocks noGrp="1"/>
          </p:cNvSpPr>
          <p:nvPr>
            <p:ph sz="quarter" idx="4"/>
          </p:nvPr>
        </p:nvSpPr>
        <p:spPr>
          <a:xfrm>
            <a:off x="5014776" y="2967787"/>
            <a:ext cx="4754880" cy="3767862"/>
          </a:xfrm>
        </p:spPr>
        <p:txBody>
          <a:bodyPr>
            <a:noAutofit/>
          </a:bodyPr>
          <a:lstStyle/>
          <a:p>
            <a:pPr marL="514350" indent="-514350">
              <a:spcBef>
                <a:spcPts val="0"/>
              </a:spcBef>
              <a:buFont typeface="+mj-lt"/>
              <a:buAutoNum type="alphaLcParenR"/>
            </a:pPr>
            <a:r>
              <a:rPr lang="en-GB" sz="3200" dirty="0"/>
              <a:t>flight attendant</a:t>
            </a:r>
          </a:p>
          <a:p>
            <a:pPr marL="514350" indent="-514350">
              <a:spcBef>
                <a:spcPts val="0"/>
              </a:spcBef>
              <a:buFont typeface="+mj-lt"/>
              <a:buAutoNum type="alphaLcParenR"/>
            </a:pPr>
            <a:r>
              <a:rPr lang="en-GB" sz="3200" dirty="0"/>
              <a:t>supervisor</a:t>
            </a:r>
          </a:p>
          <a:p>
            <a:pPr marL="514350" indent="-514350">
              <a:spcBef>
                <a:spcPts val="0"/>
              </a:spcBef>
              <a:buFont typeface="+mj-lt"/>
              <a:buAutoNum type="alphaLcParenR"/>
            </a:pPr>
            <a:r>
              <a:rPr lang="en-GB" sz="3200" dirty="0"/>
              <a:t>mail carrier</a:t>
            </a:r>
          </a:p>
          <a:p>
            <a:pPr marL="514350" indent="-514350">
              <a:spcBef>
                <a:spcPts val="0"/>
              </a:spcBef>
              <a:buFont typeface="+mj-lt"/>
              <a:buAutoNum type="alphaLcParenR"/>
            </a:pPr>
            <a:r>
              <a:rPr lang="en-GB" sz="3200" dirty="0"/>
              <a:t>server</a:t>
            </a:r>
          </a:p>
          <a:p>
            <a:pPr marL="514350" indent="-514350">
              <a:spcBef>
                <a:spcPts val="0"/>
              </a:spcBef>
              <a:buFont typeface="+mj-lt"/>
              <a:buAutoNum type="alphaLcParenR"/>
            </a:pPr>
            <a:r>
              <a:rPr lang="en-GB" sz="3200" dirty="0"/>
              <a:t>?</a:t>
            </a:r>
          </a:p>
          <a:p>
            <a:pPr marL="514350" indent="-514350">
              <a:spcBef>
                <a:spcPts val="0"/>
              </a:spcBef>
              <a:buFont typeface="+mj-lt"/>
              <a:buAutoNum type="alphaLcParenR"/>
            </a:pPr>
            <a:r>
              <a:rPr lang="en-GB" sz="3200" dirty="0"/>
              <a:t>?</a:t>
            </a:r>
          </a:p>
          <a:p>
            <a:pPr marL="514350" indent="-514350">
              <a:spcBef>
                <a:spcPts val="0"/>
              </a:spcBef>
              <a:buFont typeface="+mj-lt"/>
              <a:buAutoNum type="alphaLcParenR"/>
            </a:pPr>
            <a:r>
              <a:rPr lang="en-GB" sz="3200" dirty="0"/>
              <a:t>?</a:t>
            </a:r>
          </a:p>
          <a:p>
            <a:pPr marL="514350" indent="-514350">
              <a:spcBef>
                <a:spcPts val="0"/>
              </a:spcBef>
              <a:buFont typeface="+mj-lt"/>
              <a:buAutoNum type="alphaLcParenR"/>
            </a:pPr>
            <a:r>
              <a:rPr lang="en-GB" sz="3200" dirty="0"/>
              <a:t>?</a:t>
            </a:r>
            <a:endParaRPr lang="cs-CZ" sz="3200" dirty="0"/>
          </a:p>
        </p:txBody>
      </p:sp>
      <p:pic>
        <p:nvPicPr>
          <p:cNvPr id="7" name="Picture 6"/>
          <p:cNvPicPr>
            <a:picLocks noChangeAspect="1"/>
          </p:cNvPicPr>
          <p:nvPr/>
        </p:nvPicPr>
        <p:blipFill>
          <a:blip r:embed="rId2"/>
          <a:stretch>
            <a:fillRect/>
          </a:stretch>
        </p:blipFill>
        <p:spPr>
          <a:xfrm rot="20863588">
            <a:off x="8105004" y="3235163"/>
            <a:ext cx="4087494" cy="38425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35332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lipartguide.com/_named_clipart_images/0511-1101-2817-3733_Couple_in_Love._Man_and_Woman_on_a_Date_Having_Coffee_clipart_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4598" y="4010711"/>
            <a:ext cx="4169670" cy="28472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01522" y="128789"/>
            <a:ext cx="11072746" cy="1956043"/>
          </a:xfrm>
        </p:spPr>
        <p:txBody>
          <a:bodyPr>
            <a:noAutofit/>
          </a:bodyPr>
          <a:lstStyle/>
          <a:p>
            <a:r>
              <a:rPr lang="en-GB" sz="4000" dirty="0"/>
              <a:t>Mark wants a date for Friday night. He has asked out some women. Read their responses to his invitation and see who’s interested in going out with him, who’s not and who may be.</a:t>
            </a:r>
            <a:endParaRPr lang="cs-CZ" sz="4000" dirty="0"/>
          </a:p>
        </p:txBody>
      </p:sp>
      <p:sp>
        <p:nvSpPr>
          <p:cNvPr id="3" name="Content Placeholder 2"/>
          <p:cNvSpPr>
            <a:spLocks noGrp="1"/>
          </p:cNvSpPr>
          <p:nvPr>
            <p:ph idx="1"/>
          </p:nvPr>
        </p:nvSpPr>
        <p:spPr>
          <a:xfrm>
            <a:off x="901523" y="2084831"/>
            <a:ext cx="8319750" cy="4642601"/>
          </a:xfrm>
        </p:spPr>
        <p:txBody>
          <a:bodyPr>
            <a:noAutofit/>
          </a:bodyPr>
          <a:lstStyle/>
          <a:p>
            <a:r>
              <a:rPr lang="en-GB" sz="2800" b="1" dirty="0"/>
              <a:t>ALISON</a:t>
            </a:r>
            <a:r>
              <a:rPr lang="en-GB" sz="2800" dirty="0"/>
              <a:t>: Let me think about it, OK?</a:t>
            </a:r>
          </a:p>
          <a:p>
            <a:r>
              <a:rPr lang="en-GB" sz="2800" b="1" dirty="0"/>
              <a:t>MIA</a:t>
            </a:r>
            <a:r>
              <a:rPr lang="en-GB" sz="2800" dirty="0"/>
              <a:t>: I’d love to. What time?</a:t>
            </a:r>
          </a:p>
          <a:p>
            <a:r>
              <a:rPr lang="en-GB" sz="2800" b="1" dirty="0"/>
              <a:t>SUE</a:t>
            </a:r>
            <a:r>
              <a:rPr lang="en-GB" sz="2800" dirty="0"/>
              <a:t>: Can I get back to you about that later?</a:t>
            </a:r>
          </a:p>
          <a:p>
            <a:r>
              <a:rPr lang="en-GB" sz="2800" b="1" dirty="0"/>
              <a:t>SACHIKO: </a:t>
            </a:r>
            <a:r>
              <a:rPr lang="en-GB" sz="2800" dirty="0"/>
              <a:t>I have to work late. How about another day?</a:t>
            </a:r>
          </a:p>
          <a:p>
            <a:r>
              <a:rPr lang="en-GB" sz="2800" b="1" dirty="0"/>
              <a:t>ERIKA</a:t>
            </a:r>
            <a:r>
              <a:rPr lang="en-GB" sz="2800" dirty="0"/>
              <a:t>: Sorry, I’m sure I’m busy then.</a:t>
            </a:r>
          </a:p>
          <a:p>
            <a:r>
              <a:rPr lang="en-GB" sz="2800" b="1" dirty="0"/>
              <a:t>DALIA</a:t>
            </a:r>
            <a:r>
              <a:rPr lang="en-GB" sz="2800" dirty="0"/>
              <a:t>: Hmmm. I’ll have to check my calendar.</a:t>
            </a:r>
          </a:p>
          <a:p>
            <a:r>
              <a:rPr lang="en-GB" sz="2800" b="1" dirty="0"/>
              <a:t>SUN-HEE</a:t>
            </a:r>
            <a:r>
              <a:rPr lang="en-GB" sz="2800" dirty="0"/>
              <a:t>: Sure, sounds good.</a:t>
            </a:r>
          </a:p>
          <a:p>
            <a:r>
              <a:rPr lang="en-GB" sz="2800" b="1" dirty="0"/>
              <a:t>JENNIE</a:t>
            </a:r>
            <a:r>
              <a:rPr lang="en-GB" sz="2800" dirty="0"/>
              <a:t>: I’m afraid I can’t. Thanks, though.</a:t>
            </a:r>
            <a:endParaRPr lang="cs-CZ" sz="2800" dirty="0"/>
          </a:p>
        </p:txBody>
      </p:sp>
    </p:spTree>
    <p:extLst>
      <p:ext uri="{BB962C8B-B14F-4D97-AF65-F5344CB8AC3E}">
        <p14:creationId xmlns:p14="http://schemas.microsoft.com/office/powerpoint/2010/main" val="1392794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373487"/>
            <a:ext cx="9720072" cy="1711345"/>
          </a:xfrm>
        </p:spPr>
        <p:txBody>
          <a:bodyPr>
            <a:normAutofit fontScale="90000"/>
          </a:bodyPr>
          <a:lstStyle/>
          <a:p>
            <a:r>
              <a:rPr lang="en-GB" dirty="0"/>
              <a:t>How should Mark respond?</a:t>
            </a:r>
            <a:br>
              <a:rPr lang="en-GB" dirty="0"/>
            </a:br>
            <a:r>
              <a:rPr lang="en-GB" dirty="0"/>
              <a:t>Match an appropriate response to each person.</a:t>
            </a:r>
            <a:br>
              <a:rPr lang="en-GB" dirty="0"/>
            </a:br>
            <a:r>
              <a:rPr lang="en-GB" dirty="0"/>
              <a:t>You may use a response more than once.</a:t>
            </a:r>
            <a:endParaRPr lang="cs-CZ" dirty="0"/>
          </a:p>
        </p:txBody>
      </p:sp>
      <p:sp>
        <p:nvSpPr>
          <p:cNvPr id="3" name="Content Placeholder 2"/>
          <p:cNvSpPr>
            <a:spLocks noGrp="1"/>
          </p:cNvSpPr>
          <p:nvPr>
            <p:ph idx="1"/>
          </p:nvPr>
        </p:nvSpPr>
        <p:spPr>
          <a:xfrm>
            <a:off x="7727325" y="2202287"/>
            <a:ext cx="4464676" cy="4481847"/>
          </a:xfrm>
        </p:spPr>
        <p:txBody>
          <a:bodyPr anchor="ctr">
            <a:normAutofit/>
          </a:bodyPr>
          <a:lstStyle/>
          <a:p>
            <a:pPr marL="0" indent="0">
              <a:lnSpc>
                <a:spcPct val="150000"/>
              </a:lnSpc>
              <a:buNone/>
            </a:pPr>
            <a:r>
              <a:rPr lang="en-GB" sz="2600" b="1" dirty="0">
                <a:solidFill>
                  <a:schemeClr val="accent1"/>
                </a:solidFill>
              </a:rPr>
              <a:t>RESPONSES</a:t>
            </a:r>
            <a:endParaRPr lang="en-GB" b="1" dirty="0">
              <a:solidFill>
                <a:schemeClr val="accent1"/>
              </a:solidFill>
            </a:endParaRPr>
          </a:p>
          <a:p>
            <a:pPr>
              <a:lnSpc>
                <a:spcPct val="150000"/>
              </a:lnSpc>
              <a:buFont typeface="Wingdings" panose="05000000000000000000" pitchFamily="2" charset="2"/>
              <a:buChar char="§"/>
            </a:pPr>
            <a:r>
              <a:rPr lang="en-GB" dirty="0"/>
              <a:t>Oh, OK. Maybe some other time.</a:t>
            </a:r>
          </a:p>
          <a:p>
            <a:pPr>
              <a:lnSpc>
                <a:spcPct val="150000"/>
              </a:lnSpc>
              <a:buFont typeface="Wingdings" panose="05000000000000000000" pitchFamily="2" charset="2"/>
              <a:buChar char="§"/>
            </a:pPr>
            <a:r>
              <a:rPr lang="en-GB" dirty="0"/>
              <a:t>Well, let me know if you’re free, then.</a:t>
            </a:r>
          </a:p>
          <a:p>
            <a:pPr>
              <a:lnSpc>
                <a:spcPct val="150000"/>
              </a:lnSpc>
              <a:buFont typeface="Wingdings" panose="05000000000000000000" pitchFamily="2" charset="2"/>
              <a:buChar char="§"/>
            </a:pPr>
            <a:r>
              <a:rPr lang="en-GB" dirty="0"/>
              <a:t>Sure, just let me know.</a:t>
            </a:r>
          </a:p>
          <a:p>
            <a:pPr>
              <a:lnSpc>
                <a:spcPct val="150000"/>
              </a:lnSpc>
              <a:buFont typeface="Wingdings" panose="05000000000000000000" pitchFamily="2" charset="2"/>
              <a:buChar char="§"/>
            </a:pPr>
            <a:r>
              <a:rPr lang="en-GB" dirty="0"/>
              <a:t>Great. How about 7:00?</a:t>
            </a:r>
          </a:p>
          <a:p>
            <a:pPr>
              <a:lnSpc>
                <a:spcPct val="150000"/>
              </a:lnSpc>
              <a:buFont typeface="Wingdings" panose="05000000000000000000" pitchFamily="2" charset="2"/>
              <a:buChar char="§"/>
            </a:pPr>
            <a:r>
              <a:rPr lang="en-GB" dirty="0"/>
              <a:t>What about Saturday?</a:t>
            </a:r>
          </a:p>
        </p:txBody>
      </p:sp>
      <p:sp>
        <p:nvSpPr>
          <p:cNvPr id="4" name="Content Placeholder 2"/>
          <p:cNvSpPr txBox="1">
            <a:spLocks/>
          </p:cNvSpPr>
          <p:nvPr/>
        </p:nvSpPr>
        <p:spPr>
          <a:xfrm>
            <a:off x="437882" y="2434339"/>
            <a:ext cx="7044744" cy="4249795"/>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GB" sz="2400" b="1" dirty="0"/>
              <a:t>ALISON</a:t>
            </a:r>
            <a:r>
              <a:rPr lang="en-GB" sz="2400" dirty="0"/>
              <a:t>: Let me think about it, OK?</a:t>
            </a:r>
          </a:p>
          <a:p>
            <a:r>
              <a:rPr lang="en-GB" sz="2400" b="1" dirty="0"/>
              <a:t>MIA</a:t>
            </a:r>
            <a:r>
              <a:rPr lang="en-GB" sz="2400" dirty="0"/>
              <a:t>: I’d love to. What time?</a:t>
            </a:r>
          </a:p>
          <a:p>
            <a:r>
              <a:rPr lang="en-GB" sz="2400" b="1" dirty="0"/>
              <a:t>SUE</a:t>
            </a:r>
            <a:r>
              <a:rPr lang="en-GB" sz="2400" dirty="0"/>
              <a:t>: Can I get back to you about that later?</a:t>
            </a:r>
          </a:p>
          <a:p>
            <a:r>
              <a:rPr lang="en-GB" sz="2400" b="1" dirty="0"/>
              <a:t>SACHIKO: </a:t>
            </a:r>
            <a:r>
              <a:rPr lang="en-GB" sz="2400" dirty="0"/>
              <a:t>I have to work late. How about another day?</a:t>
            </a:r>
          </a:p>
          <a:p>
            <a:r>
              <a:rPr lang="en-GB" sz="2400" b="1" dirty="0"/>
              <a:t>ERIKA</a:t>
            </a:r>
            <a:r>
              <a:rPr lang="en-GB" sz="2400" dirty="0"/>
              <a:t>: Sorry, I’m sure I’m busy then.</a:t>
            </a:r>
          </a:p>
          <a:p>
            <a:r>
              <a:rPr lang="en-GB" sz="2400" b="1" dirty="0"/>
              <a:t>DALIA</a:t>
            </a:r>
            <a:r>
              <a:rPr lang="en-GB" sz="2400" dirty="0"/>
              <a:t>: Hmmm. I’ll have to check my calendar.</a:t>
            </a:r>
          </a:p>
          <a:p>
            <a:r>
              <a:rPr lang="en-GB" sz="2400" b="1" dirty="0"/>
              <a:t>SUN-HEE</a:t>
            </a:r>
            <a:r>
              <a:rPr lang="en-GB" sz="2400" dirty="0"/>
              <a:t>: Sure, sounds good.</a:t>
            </a:r>
          </a:p>
          <a:p>
            <a:r>
              <a:rPr lang="en-GB" sz="2400" b="1" dirty="0"/>
              <a:t>JENNIE</a:t>
            </a:r>
            <a:r>
              <a:rPr lang="en-GB" sz="2400" dirty="0"/>
              <a:t>: I’m afraid I can’t. Thanks, though.</a:t>
            </a:r>
            <a:endParaRPr lang="cs-CZ" sz="2400" dirty="0"/>
          </a:p>
        </p:txBody>
      </p:sp>
    </p:spTree>
    <p:extLst>
      <p:ext uri="{BB962C8B-B14F-4D97-AF65-F5344CB8AC3E}">
        <p14:creationId xmlns:p14="http://schemas.microsoft.com/office/powerpoint/2010/main" val="19724095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125000"/>
              </a:schemeClr>
              <a:schemeClr val="phClr">
                <a:tint val="92000"/>
                <a:shade val="70000"/>
                <a:satMod val="110000"/>
              </a:schemeClr>
            </a:duotone>
          </a:blip>
          <a:tile tx="0" ty="0" sx="22000" sy="2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E736489A-00C3-4E0A-AAA8-D4D3127BA5B3}"/>
    </a:ext>
  </a:extLst>
</a:theme>
</file>

<file path=docProps/app.xml><?xml version="1.0" encoding="utf-8"?>
<Properties xmlns="http://schemas.openxmlformats.org/officeDocument/2006/extended-properties" xmlns:vt="http://schemas.openxmlformats.org/officeDocument/2006/docPropsVTypes">
  <Template>Integral</Template>
  <TotalTime>165</TotalTime>
  <Words>925</Words>
  <Application>Microsoft Office PowerPoint</Application>
  <PresentationFormat>Widescreen</PresentationFormat>
  <Paragraphs>135</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Tw Cen MT</vt:lpstr>
      <vt:lpstr>Tw Cen MT Condensed</vt:lpstr>
      <vt:lpstr>Wingdings</vt:lpstr>
      <vt:lpstr>Wingdings 3</vt:lpstr>
      <vt:lpstr>Integral</vt:lpstr>
      <vt:lpstr>men and women</vt:lpstr>
      <vt:lpstr>Imagine you are going on a date. you have an unlimited amount of money and one afternoon to spend it. What would you do for your date?</vt:lpstr>
      <vt:lpstr>dating</vt:lpstr>
      <vt:lpstr>Blind date</vt:lpstr>
      <vt:lpstr>Expressions connected to dating</vt:lpstr>
      <vt:lpstr>an ideal date</vt:lpstr>
      <vt:lpstr>The work roles of men and women are changing in society and the English language is reflecting this change. match/FILL IN the old and new job titles:</vt:lpstr>
      <vt:lpstr>Mark wants a date for Friday night. He has asked out some women. Read their responses to his invitation and see who’s interested in going out with him, who’s not and who may be.</vt:lpstr>
      <vt:lpstr>How should Mark respond? Match an appropriate response to each person. You may use a response more than once.</vt:lpstr>
      <vt:lpstr>What would you like to do on Saturday? Fill in the blanks and rank each of the ideas from 1 (most appealing) to 5 (least appealing).</vt:lpstr>
      <vt:lpstr>Invitations</vt:lpstr>
      <vt:lpstr>Cancelling arrangements</vt:lpstr>
      <vt:lpstr>Commitment issues</vt:lpstr>
      <vt:lpstr>Read the magazine profiles on page 133. Pay attention to the words and phrases in blue. Then discuss the questions with your partner.</vt:lpstr>
      <vt:lpstr>breaking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 and women</dc:title>
  <dc:creator>Olga</dc:creator>
  <cp:lastModifiedBy>Olga</cp:lastModifiedBy>
  <cp:revision>23</cp:revision>
  <dcterms:created xsi:type="dcterms:W3CDTF">2017-05-20T08:04:36Z</dcterms:created>
  <dcterms:modified xsi:type="dcterms:W3CDTF">2017-05-20T10:50:26Z</dcterms:modified>
</cp:coreProperties>
</file>