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7"/>
  </p:notesMasterIdLst>
  <p:handoutMasterIdLst>
    <p:handoutMasterId r:id="rId58"/>
  </p:handoutMasterIdLst>
  <p:sldIdLst>
    <p:sldId id="733" r:id="rId2"/>
    <p:sldId id="680" r:id="rId3"/>
    <p:sldId id="735" r:id="rId4"/>
    <p:sldId id="707" r:id="rId5"/>
    <p:sldId id="790" r:id="rId6"/>
    <p:sldId id="748" r:id="rId7"/>
    <p:sldId id="714" r:id="rId8"/>
    <p:sldId id="715" r:id="rId9"/>
    <p:sldId id="725" r:id="rId10"/>
    <p:sldId id="727" r:id="rId11"/>
    <p:sldId id="779" r:id="rId12"/>
    <p:sldId id="780" r:id="rId13"/>
    <p:sldId id="781" r:id="rId14"/>
    <p:sldId id="782" r:id="rId15"/>
    <p:sldId id="783" r:id="rId16"/>
    <p:sldId id="845" r:id="rId17"/>
    <p:sldId id="887" r:id="rId18"/>
    <p:sldId id="734" r:id="rId19"/>
    <p:sldId id="604" r:id="rId20"/>
    <p:sldId id="607" r:id="rId21"/>
    <p:sldId id="459" r:id="rId22"/>
    <p:sldId id="457" r:id="rId23"/>
    <p:sldId id="787" r:id="rId24"/>
    <p:sldId id="911" r:id="rId25"/>
    <p:sldId id="616" r:id="rId26"/>
    <p:sldId id="615" r:id="rId27"/>
    <p:sldId id="903" r:id="rId28"/>
    <p:sldId id="906" r:id="rId29"/>
    <p:sldId id="907" r:id="rId30"/>
    <p:sldId id="835" r:id="rId31"/>
    <p:sldId id="631" r:id="rId32"/>
    <p:sldId id="684" r:id="rId33"/>
    <p:sldId id="891" r:id="rId34"/>
    <p:sldId id="632" r:id="rId35"/>
    <p:sldId id="886" r:id="rId36"/>
    <p:sldId id="814" r:id="rId37"/>
    <p:sldId id="815" r:id="rId38"/>
    <p:sldId id="816" r:id="rId39"/>
    <p:sldId id="817" r:id="rId40"/>
    <p:sldId id="893" r:id="rId41"/>
    <p:sldId id="921" r:id="rId42"/>
    <p:sldId id="914" r:id="rId43"/>
    <p:sldId id="915" r:id="rId44"/>
    <p:sldId id="819" r:id="rId45"/>
    <p:sldId id="918" r:id="rId46"/>
    <p:sldId id="917" r:id="rId47"/>
    <p:sldId id="828" r:id="rId48"/>
    <p:sldId id="833" r:id="rId49"/>
    <p:sldId id="822" r:id="rId50"/>
    <p:sldId id="834" r:id="rId51"/>
    <p:sldId id="846" r:id="rId52"/>
    <p:sldId id="841" r:id="rId53"/>
    <p:sldId id="922" r:id="rId54"/>
    <p:sldId id="890" r:id="rId55"/>
    <p:sldId id="923" r:id="rId56"/>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淘679" initials="淘679" lastIdx="1" clrIdx="0"/>
  <p:cmAuthor id="2" name="淘679" initials="淘679 [2]"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9E4"/>
    <a:srgbClr val="0066B1"/>
    <a:srgbClr val="FBE5D6"/>
    <a:srgbClr val="00B0F0"/>
    <a:srgbClr val="0392D8"/>
    <a:srgbClr val="197EC6"/>
    <a:srgbClr val="FFC000"/>
    <a:srgbClr val="2C4E8C"/>
    <a:srgbClr val="00206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85" autoAdjust="0"/>
    <p:restoredTop sz="80689" autoAdjust="0"/>
  </p:normalViewPr>
  <p:slideViewPr>
    <p:cSldViewPr snapToGrid="0">
      <p:cViewPr varScale="1">
        <p:scale>
          <a:sx n="90" d="100"/>
          <a:sy n="90" d="100"/>
        </p:scale>
        <p:origin x="1112" y="200"/>
      </p:cViewPr>
      <p:guideLst>
        <p:guide orient="horz" pos="2137"/>
        <p:guide pos="3863"/>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notesViewPr>
    <p:cSldViewPr snapToGrid="0">
      <p:cViewPr varScale="1">
        <p:scale>
          <a:sx n="85" d="100"/>
          <a:sy n="85" d="100"/>
        </p:scale>
        <p:origin x="3928"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378332226544001"/>
          <c:y val="9.5849153055751493E-2"/>
          <c:w val="0.56825664864181202"/>
          <c:h val="0.90415084694424797"/>
        </c:manualLayout>
      </c:layout>
      <c:doughnutChart>
        <c:varyColors val="1"/>
        <c:ser>
          <c:idx val="0"/>
          <c:order val="0"/>
          <c:tx>
            <c:strRef>
              <c:f>Sheet1!$B$1</c:f>
              <c:strCache>
                <c:ptCount val="1"/>
                <c:pt idx="0">
                  <c:v>占比</c:v>
                </c:pt>
              </c:strCache>
            </c:strRef>
          </c:tx>
          <c:spPr>
            <a:solidFill>
              <a:srgbClr val="984807"/>
            </a:solidFill>
          </c:spPr>
          <c:dPt>
            <c:idx val="0"/>
            <c:bubble3D val="0"/>
            <c:spPr>
              <a:solidFill>
                <a:schemeClr val="tx2"/>
              </a:solidFill>
            </c:spPr>
            <c:extLst>
              <c:ext xmlns:c16="http://schemas.microsoft.com/office/drawing/2014/chart" uri="{C3380CC4-5D6E-409C-BE32-E72D297353CC}">
                <c16:uniqueId val="{00000001-66C8-48F0-B407-ECE1ABC410BD}"/>
              </c:ext>
            </c:extLst>
          </c:dPt>
          <c:dPt>
            <c:idx val="1"/>
            <c:bubble3D val="0"/>
            <c:spPr>
              <a:solidFill>
                <a:schemeClr val="bg1">
                  <a:lumMod val="85000"/>
                </a:schemeClr>
              </a:solidFill>
            </c:spPr>
            <c:extLst>
              <c:ext xmlns:c16="http://schemas.microsoft.com/office/drawing/2014/chart" uri="{C3380CC4-5D6E-409C-BE32-E72D297353CC}">
                <c16:uniqueId val="{00000003-66C8-48F0-B407-ECE1ABC410BD}"/>
              </c:ext>
            </c:extLst>
          </c:dPt>
          <c:cat>
            <c:strRef>
              <c:f>Sheet1!$A$2:$A$3</c:f>
              <c:strCache>
                <c:ptCount val="2"/>
                <c:pt idx="0">
                  <c:v>手机</c:v>
                </c:pt>
                <c:pt idx="1">
                  <c:v>其他</c:v>
                </c:pt>
              </c:strCache>
            </c:strRef>
          </c:cat>
          <c:val>
            <c:numRef>
              <c:f>Sheet1!$B$2:$B$3</c:f>
              <c:numCache>
                <c:formatCode>0%</c:formatCode>
                <c:ptCount val="2"/>
                <c:pt idx="0">
                  <c:v>0.81</c:v>
                </c:pt>
                <c:pt idx="1">
                  <c:v>0.19</c:v>
                </c:pt>
              </c:numCache>
            </c:numRef>
          </c:val>
          <c:extLst>
            <c:ext xmlns:c16="http://schemas.microsoft.com/office/drawing/2014/chart" uri="{C3380CC4-5D6E-409C-BE32-E72D297353CC}">
              <c16:uniqueId val="{00000004-66C8-48F0-B407-ECE1ABC410BD}"/>
            </c:ext>
          </c:extLst>
        </c:ser>
        <c:dLbls>
          <c:showLegendKey val="0"/>
          <c:showVal val="0"/>
          <c:showCatName val="0"/>
          <c:showSerName val="0"/>
          <c:showPercent val="0"/>
          <c:showBubbleSize val="0"/>
          <c:showLeaderLines val="1"/>
        </c:dLbls>
        <c:firstSliceAng val="120"/>
        <c:holeSize val="70"/>
      </c:doughnutChart>
    </c:plotArea>
    <c:plotVisOnly val="1"/>
    <c:dispBlanksAs val="zero"/>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8CE53D-9C00-407E-9039-B15B84735113}"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zh-CN" altLang="en-US"/>
        </a:p>
      </dgm:t>
    </dgm:pt>
    <dgm:pt modelId="{92E4AD07-E053-4C29-9863-D4DCB7C7358E}">
      <dgm:prSet phldrT="[文本]"/>
      <dgm:spPr>
        <a:solidFill>
          <a:srgbClr val="FF0000"/>
        </a:solidFill>
      </dgm:spPr>
      <dgm:t>
        <a:bodyPr/>
        <a:lstStyle/>
        <a:p>
          <a:r>
            <a:rPr lang="zh-CN" altLang="en-US" dirty="0"/>
            <a:t>大众传媒</a:t>
          </a:r>
        </a:p>
      </dgm:t>
    </dgm:pt>
    <dgm:pt modelId="{42FF5BC3-DFAF-4960-AF81-0351771CE896}" type="parTrans" cxnId="{0C64172E-A273-48B0-BA85-631D7A67F9DB}">
      <dgm:prSet/>
      <dgm:spPr/>
      <dgm:t>
        <a:bodyPr/>
        <a:lstStyle/>
        <a:p>
          <a:endParaRPr lang="zh-CN" altLang="en-US"/>
        </a:p>
      </dgm:t>
    </dgm:pt>
    <dgm:pt modelId="{DE786A50-0AF4-4803-8F70-B71D62B4D17E}" type="sibTrans" cxnId="{0C64172E-A273-48B0-BA85-631D7A67F9DB}">
      <dgm:prSet/>
      <dgm:spPr/>
      <dgm:t>
        <a:bodyPr/>
        <a:lstStyle/>
        <a:p>
          <a:endParaRPr lang="zh-CN" altLang="en-US"/>
        </a:p>
      </dgm:t>
    </dgm:pt>
    <dgm:pt modelId="{51C76958-8FDA-48D7-BCA7-C3DE5A02AF10}">
      <dgm:prSet phldrT="[文本]"/>
      <dgm:spPr>
        <a:solidFill>
          <a:srgbClr val="7030A0"/>
        </a:solidFill>
      </dgm:spPr>
      <dgm:t>
        <a:bodyPr/>
        <a:lstStyle/>
        <a:p>
          <a:r>
            <a:rPr lang="zh-CN" altLang="en-US" dirty="0"/>
            <a:t>政府</a:t>
          </a:r>
          <a:endParaRPr lang="en-US" altLang="zh-CN" dirty="0"/>
        </a:p>
        <a:p>
          <a:r>
            <a:rPr lang="zh-CN" altLang="en-US" dirty="0"/>
            <a:t>民选</a:t>
          </a:r>
          <a:endParaRPr lang="en-US" altLang="zh-CN" dirty="0"/>
        </a:p>
      </dgm:t>
    </dgm:pt>
    <dgm:pt modelId="{59E15E93-B6C4-4295-BEC2-67BD16B444B4}" type="parTrans" cxnId="{A4105666-28FB-427C-A145-F4A29DA9961A}">
      <dgm:prSet/>
      <dgm:spPr/>
      <dgm:t>
        <a:bodyPr/>
        <a:lstStyle/>
        <a:p>
          <a:endParaRPr lang="zh-CN" altLang="en-US"/>
        </a:p>
      </dgm:t>
    </dgm:pt>
    <dgm:pt modelId="{D72A6D83-16FA-4041-8041-6EDC30AD18D1}" type="sibTrans" cxnId="{A4105666-28FB-427C-A145-F4A29DA9961A}">
      <dgm:prSet/>
      <dgm:spPr/>
      <dgm:t>
        <a:bodyPr/>
        <a:lstStyle/>
        <a:p>
          <a:endParaRPr lang="zh-CN" altLang="en-US"/>
        </a:p>
      </dgm:t>
    </dgm:pt>
    <dgm:pt modelId="{D74CE9A4-930E-47FE-B638-03F351DA2261}">
      <dgm:prSet phldrT="[文本]"/>
      <dgm:spPr>
        <a:solidFill>
          <a:schemeClr val="accent2">
            <a:lumMod val="60000"/>
            <a:lumOff val="40000"/>
          </a:schemeClr>
        </a:solidFill>
      </dgm:spPr>
      <dgm:t>
        <a:bodyPr/>
        <a:lstStyle/>
        <a:p>
          <a:r>
            <a:rPr lang="zh-CN" altLang="en-US" dirty="0"/>
            <a:t>商贸</a:t>
          </a:r>
        </a:p>
      </dgm:t>
    </dgm:pt>
    <dgm:pt modelId="{C9521D3A-C8A7-4BCE-A05B-F2E9FBC2CBFB}" type="parTrans" cxnId="{2CDDC178-077B-4A8A-9AFB-F99BAA2E6F9C}">
      <dgm:prSet/>
      <dgm:spPr/>
      <dgm:t>
        <a:bodyPr/>
        <a:lstStyle/>
        <a:p>
          <a:endParaRPr lang="zh-CN" altLang="en-US"/>
        </a:p>
      </dgm:t>
    </dgm:pt>
    <dgm:pt modelId="{3BB7662F-C491-4443-91B8-BC44D99445B7}" type="sibTrans" cxnId="{2CDDC178-077B-4A8A-9AFB-F99BAA2E6F9C}">
      <dgm:prSet/>
      <dgm:spPr/>
      <dgm:t>
        <a:bodyPr/>
        <a:lstStyle/>
        <a:p>
          <a:endParaRPr lang="zh-CN" altLang="en-US"/>
        </a:p>
      </dgm:t>
    </dgm:pt>
    <dgm:pt modelId="{A751D910-1D47-4D38-9295-8273C6846AEA}">
      <dgm:prSet phldrT="[文本]"/>
      <dgm:spPr/>
      <dgm:t>
        <a:bodyPr/>
        <a:lstStyle/>
        <a:p>
          <a:r>
            <a:rPr lang="zh-CN" altLang="en-US" dirty="0"/>
            <a:t>哲社</a:t>
          </a:r>
          <a:endParaRPr lang="en-US" altLang="zh-CN" dirty="0"/>
        </a:p>
        <a:p>
          <a:r>
            <a:rPr lang="zh-CN" altLang="en-US" dirty="0"/>
            <a:t>人文</a:t>
          </a:r>
        </a:p>
      </dgm:t>
    </dgm:pt>
    <dgm:pt modelId="{9F31C0FF-FD25-4E16-A683-A7417705774A}" type="parTrans" cxnId="{5F734F6F-4134-471D-AC24-2F10B58EC4AD}">
      <dgm:prSet/>
      <dgm:spPr>
        <a:solidFill>
          <a:srgbClr val="FFC000"/>
        </a:solidFill>
      </dgm:spPr>
      <dgm:t>
        <a:bodyPr/>
        <a:lstStyle/>
        <a:p>
          <a:endParaRPr lang="zh-CN" altLang="en-US"/>
        </a:p>
      </dgm:t>
    </dgm:pt>
    <dgm:pt modelId="{6D5012BE-7B82-4D2D-9CA4-21A173B2C3C0}" type="sibTrans" cxnId="{5F734F6F-4134-471D-AC24-2F10B58EC4AD}">
      <dgm:prSet/>
      <dgm:spPr/>
      <dgm:t>
        <a:bodyPr/>
        <a:lstStyle/>
        <a:p>
          <a:endParaRPr lang="zh-CN" altLang="en-US"/>
        </a:p>
      </dgm:t>
    </dgm:pt>
    <dgm:pt modelId="{F8191EA8-B6E8-48CC-908D-58A275040219}">
      <dgm:prSet phldrT="[文本]"/>
      <dgm:spPr/>
      <dgm:t>
        <a:bodyPr/>
        <a:lstStyle/>
        <a:p>
          <a:endParaRPr lang="zh-CN" altLang="en-US"/>
        </a:p>
      </dgm:t>
    </dgm:pt>
    <dgm:pt modelId="{CF658C5F-16B6-4ADB-9F47-717A957205D7}" type="parTrans" cxnId="{63AD2422-A720-42EB-B222-16509069B75A}">
      <dgm:prSet/>
      <dgm:spPr/>
      <dgm:t>
        <a:bodyPr/>
        <a:lstStyle/>
        <a:p>
          <a:endParaRPr lang="zh-CN" altLang="en-US"/>
        </a:p>
      </dgm:t>
    </dgm:pt>
    <dgm:pt modelId="{B3B27FBD-31B6-450C-AAF9-CE74732C2753}" type="sibTrans" cxnId="{63AD2422-A720-42EB-B222-16509069B75A}">
      <dgm:prSet/>
      <dgm:spPr/>
      <dgm:t>
        <a:bodyPr/>
        <a:lstStyle/>
        <a:p>
          <a:endParaRPr lang="zh-CN" altLang="en-US"/>
        </a:p>
      </dgm:t>
    </dgm:pt>
    <dgm:pt modelId="{AD1D678A-B28C-4219-A0B0-8965C228293E}">
      <dgm:prSet phldrT="[文本]" custRadScaleRad="152411" custRadScaleInc="-1989"/>
      <dgm:spPr/>
      <dgm:t>
        <a:bodyPr/>
        <a:lstStyle/>
        <a:p>
          <a:endParaRPr lang="zh-CN" altLang="en-US"/>
        </a:p>
      </dgm:t>
    </dgm:pt>
    <dgm:pt modelId="{ABBB77A4-8D01-46D9-AF96-1C395119AE95}" type="parTrans" cxnId="{61A2935B-04C1-4A41-80D0-055F3ED731DA}">
      <dgm:prSet/>
      <dgm:spPr/>
      <dgm:t>
        <a:bodyPr/>
        <a:lstStyle/>
        <a:p>
          <a:endParaRPr lang="zh-CN" altLang="en-US"/>
        </a:p>
      </dgm:t>
    </dgm:pt>
    <dgm:pt modelId="{3E4B6A89-FF3A-48F1-A78E-6D5CA1D522DA}" type="sibTrans" cxnId="{61A2935B-04C1-4A41-80D0-055F3ED731DA}">
      <dgm:prSet/>
      <dgm:spPr/>
      <dgm:t>
        <a:bodyPr/>
        <a:lstStyle/>
        <a:p>
          <a:endParaRPr lang="zh-CN" altLang="en-US"/>
        </a:p>
      </dgm:t>
    </dgm:pt>
    <dgm:pt modelId="{2EBEFF3C-DBD9-4F68-9F33-E20903EB1250}">
      <dgm:prSet phldrT="[文本]"/>
      <dgm:spPr>
        <a:solidFill>
          <a:schemeClr val="accent4">
            <a:lumMod val="75000"/>
          </a:schemeClr>
        </a:solidFill>
      </dgm:spPr>
      <dgm:t>
        <a:bodyPr/>
        <a:lstStyle/>
        <a:p>
          <a:r>
            <a:rPr lang="zh-CN" altLang="en-US" dirty="0"/>
            <a:t>人口</a:t>
          </a:r>
        </a:p>
      </dgm:t>
    </dgm:pt>
    <dgm:pt modelId="{DB22EDC1-EF79-413F-9955-7CBF4B1BAFE3}" type="sibTrans" cxnId="{259E9FF4-D612-4FF4-B04F-A7D3D238E484}">
      <dgm:prSet/>
      <dgm:spPr/>
      <dgm:t>
        <a:bodyPr/>
        <a:lstStyle/>
        <a:p>
          <a:endParaRPr lang="zh-CN" altLang="en-US"/>
        </a:p>
      </dgm:t>
    </dgm:pt>
    <dgm:pt modelId="{31236537-F43F-4382-BDC4-8B85F4A05DED}" type="parTrans" cxnId="{259E9FF4-D612-4FF4-B04F-A7D3D238E484}">
      <dgm:prSet/>
      <dgm:spPr/>
      <dgm:t>
        <a:bodyPr/>
        <a:lstStyle/>
        <a:p>
          <a:endParaRPr lang="zh-CN" altLang="en-US"/>
        </a:p>
      </dgm:t>
    </dgm:pt>
    <dgm:pt modelId="{800701D9-7C2F-4DD5-9B87-E3E2F1B9300F}">
      <dgm:prSet phldrT="[文本]" custRadScaleRad="151141" custRadScaleInc="1259"/>
      <dgm:spPr>
        <a:solidFill>
          <a:schemeClr val="accent2">
            <a:lumMod val="60000"/>
            <a:lumOff val="40000"/>
          </a:schemeClr>
        </a:solidFill>
      </dgm:spPr>
      <dgm:t>
        <a:bodyPr/>
        <a:lstStyle/>
        <a:p>
          <a:endParaRPr lang="zh-CN" altLang="en-US"/>
        </a:p>
      </dgm:t>
    </dgm:pt>
    <dgm:pt modelId="{A9988E2E-CD92-49D2-8188-18093781B2D7}" type="parTrans" cxnId="{50A155FF-36C8-4CCA-B3E2-D5749CAF993E}">
      <dgm:prSet/>
      <dgm:spPr/>
      <dgm:t>
        <a:bodyPr/>
        <a:lstStyle/>
        <a:p>
          <a:endParaRPr lang="zh-CN" altLang="en-US"/>
        </a:p>
      </dgm:t>
    </dgm:pt>
    <dgm:pt modelId="{EF65F519-0EBE-4DBD-8E58-0E9191F542CD}" type="sibTrans" cxnId="{50A155FF-36C8-4CCA-B3E2-D5749CAF993E}">
      <dgm:prSet/>
      <dgm:spPr/>
      <dgm:t>
        <a:bodyPr/>
        <a:lstStyle/>
        <a:p>
          <a:endParaRPr lang="zh-CN" altLang="en-US"/>
        </a:p>
      </dgm:t>
    </dgm:pt>
    <dgm:pt modelId="{DD812506-FEA9-4468-BF7F-ABD8E83841BB}" type="pres">
      <dgm:prSet presAssocID="{588CE53D-9C00-407E-9039-B15B84735113}" presName="Name0" presStyleCnt="0">
        <dgm:presLayoutVars>
          <dgm:chMax val="1"/>
          <dgm:dir/>
          <dgm:animLvl val="ctr"/>
          <dgm:resizeHandles val="exact"/>
        </dgm:presLayoutVars>
      </dgm:prSet>
      <dgm:spPr/>
    </dgm:pt>
    <dgm:pt modelId="{5BF02421-31E9-4D6C-8A20-C638DC0572F8}" type="pres">
      <dgm:prSet presAssocID="{92E4AD07-E053-4C29-9863-D4DCB7C7358E}" presName="centerShape" presStyleLbl="node0" presStyleIdx="0" presStyleCnt="1"/>
      <dgm:spPr/>
    </dgm:pt>
    <dgm:pt modelId="{0EC75591-7758-4737-ADF5-3E5BA2FF7166}" type="pres">
      <dgm:prSet presAssocID="{59E15E93-B6C4-4295-BEC2-67BD16B444B4}" presName="parTrans" presStyleLbl="sibTrans2D1" presStyleIdx="0" presStyleCnt="4"/>
      <dgm:spPr/>
    </dgm:pt>
    <dgm:pt modelId="{6F42D4CA-E5F3-4F29-A27A-4A235D1506DF}" type="pres">
      <dgm:prSet presAssocID="{59E15E93-B6C4-4295-BEC2-67BD16B444B4}" presName="connectorText" presStyleLbl="sibTrans2D1" presStyleIdx="0" presStyleCnt="4"/>
      <dgm:spPr/>
    </dgm:pt>
    <dgm:pt modelId="{DF034C3A-C99D-42A7-82A7-E7305D07AD60}" type="pres">
      <dgm:prSet presAssocID="{51C76958-8FDA-48D7-BCA7-C3DE5A02AF10}" presName="node" presStyleLbl="node1" presStyleIdx="0" presStyleCnt="4" custRadScaleRad="107170">
        <dgm:presLayoutVars>
          <dgm:bulletEnabled val="1"/>
        </dgm:presLayoutVars>
      </dgm:prSet>
      <dgm:spPr/>
    </dgm:pt>
    <dgm:pt modelId="{7A9CCF83-39C9-451A-AFF6-5BB7BBA70115}" type="pres">
      <dgm:prSet presAssocID="{C9521D3A-C8A7-4BCE-A05B-F2E9FBC2CBFB}" presName="parTrans" presStyleLbl="sibTrans2D1" presStyleIdx="1" presStyleCnt="4" custAng="10766007"/>
      <dgm:spPr/>
    </dgm:pt>
    <dgm:pt modelId="{52C72435-C71A-4849-B834-EE064A53F026}" type="pres">
      <dgm:prSet presAssocID="{C9521D3A-C8A7-4BCE-A05B-F2E9FBC2CBFB}" presName="connectorText" presStyleLbl="sibTrans2D1" presStyleIdx="1" presStyleCnt="4"/>
      <dgm:spPr/>
    </dgm:pt>
    <dgm:pt modelId="{A7D7ACBC-D787-4ED1-A06D-2EEAAE5A6B0E}" type="pres">
      <dgm:prSet presAssocID="{D74CE9A4-930E-47FE-B638-03F351DA2261}" presName="node" presStyleLbl="node1" presStyleIdx="1" presStyleCnt="4" custRadScaleRad="151141" custRadScaleInc="1259">
        <dgm:presLayoutVars>
          <dgm:bulletEnabled val="1"/>
        </dgm:presLayoutVars>
      </dgm:prSet>
      <dgm:spPr/>
    </dgm:pt>
    <dgm:pt modelId="{D1EF6D4D-4C71-493F-A1F1-1D976D8E8C02}" type="pres">
      <dgm:prSet presAssocID="{31236537-F43F-4382-BDC4-8B85F4A05DED}" presName="parTrans" presStyleLbl="sibTrans2D1" presStyleIdx="2" presStyleCnt="4"/>
      <dgm:spPr/>
    </dgm:pt>
    <dgm:pt modelId="{5DF3435F-D423-41F5-B967-AA9D458553D1}" type="pres">
      <dgm:prSet presAssocID="{31236537-F43F-4382-BDC4-8B85F4A05DED}" presName="connectorText" presStyleLbl="sibTrans2D1" presStyleIdx="2" presStyleCnt="4"/>
      <dgm:spPr/>
    </dgm:pt>
    <dgm:pt modelId="{FA6D7EC9-80E6-45F7-AED2-8BA0AAB33765}" type="pres">
      <dgm:prSet presAssocID="{2EBEFF3C-DBD9-4F68-9F33-E20903EB1250}" presName="node" presStyleLbl="node1" presStyleIdx="2" presStyleCnt="4" custScaleX="89828" custScaleY="65533">
        <dgm:presLayoutVars>
          <dgm:bulletEnabled val="1"/>
        </dgm:presLayoutVars>
      </dgm:prSet>
      <dgm:spPr/>
    </dgm:pt>
    <dgm:pt modelId="{BBFC84F5-8E99-4773-8D88-47C8F5A04563}" type="pres">
      <dgm:prSet presAssocID="{9F31C0FF-FD25-4E16-A683-A7417705774A}" presName="parTrans" presStyleLbl="sibTrans2D1" presStyleIdx="3" presStyleCnt="4" custAng="10853703"/>
      <dgm:spPr/>
    </dgm:pt>
    <dgm:pt modelId="{688D5BC6-8E17-4B98-8719-C41A7E778B97}" type="pres">
      <dgm:prSet presAssocID="{9F31C0FF-FD25-4E16-A683-A7417705774A}" presName="connectorText" presStyleLbl="sibTrans2D1" presStyleIdx="3" presStyleCnt="4"/>
      <dgm:spPr/>
    </dgm:pt>
    <dgm:pt modelId="{CDCBAF86-89C7-49D0-84C7-A68C944E082D}" type="pres">
      <dgm:prSet presAssocID="{A751D910-1D47-4D38-9295-8273C6846AEA}" presName="node" presStyleLbl="node1" presStyleIdx="3" presStyleCnt="4" custRadScaleRad="152411" custRadScaleInc="-1989">
        <dgm:presLayoutVars>
          <dgm:bulletEnabled val="1"/>
        </dgm:presLayoutVars>
      </dgm:prSet>
      <dgm:spPr/>
    </dgm:pt>
  </dgm:ptLst>
  <dgm:cxnLst>
    <dgm:cxn modelId="{E4651D08-D1DA-4E1E-9F6C-EB34ADE35BCA}" type="presOf" srcId="{588CE53D-9C00-407E-9039-B15B84735113}" destId="{DD812506-FEA9-4468-BF7F-ABD8E83841BB}" srcOrd="0" destOrd="0" presId="urn:microsoft.com/office/officeart/2005/8/layout/radial5"/>
    <dgm:cxn modelId="{63AD2422-A720-42EB-B222-16509069B75A}" srcId="{588CE53D-9C00-407E-9039-B15B84735113}" destId="{F8191EA8-B6E8-48CC-908D-58A275040219}" srcOrd="1" destOrd="0" parTransId="{CF658C5F-16B6-4ADB-9F47-717A957205D7}" sibTransId="{B3B27FBD-31B6-450C-AAF9-CE74732C2753}"/>
    <dgm:cxn modelId="{EEB92D29-01C3-438F-9F10-0EB6555590EA}" type="presOf" srcId="{59E15E93-B6C4-4295-BEC2-67BD16B444B4}" destId="{6F42D4CA-E5F3-4F29-A27A-4A235D1506DF}" srcOrd="1" destOrd="0" presId="urn:microsoft.com/office/officeart/2005/8/layout/radial5"/>
    <dgm:cxn modelId="{316D3F2A-41E5-49B7-9BA8-026C92E29A3B}" type="presOf" srcId="{51C76958-8FDA-48D7-BCA7-C3DE5A02AF10}" destId="{DF034C3A-C99D-42A7-82A7-E7305D07AD60}" srcOrd="0" destOrd="0" presId="urn:microsoft.com/office/officeart/2005/8/layout/radial5"/>
    <dgm:cxn modelId="{068EB22A-500E-453F-9D5C-016DEED92537}" type="presOf" srcId="{31236537-F43F-4382-BDC4-8B85F4A05DED}" destId="{5DF3435F-D423-41F5-B967-AA9D458553D1}" srcOrd="1" destOrd="0" presId="urn:microsoft.com/office/officeart/2005/8/layout/radial5"/>
    <dgm:cxn modelId="{97C69E2C-56D4-4F4A-A481-904CFC13AB4B}" type="presOf" srcId="{9F31C0FF-FD25-4E16-A683-A7417705774A}" destId="{BBFC84F5-8E99-4773-8D88-47C8F5A04563}" srcOrd="0" destOrd="0" presId="urn:microsoft.com/office/officeart/2005/8/layout/radial5"/>
    <dgm:cxn modelId="{0C64172E-A273-48B0-BA85-631D7A67F9DB}" srcId="{588CE53D-9C00-407E-9039-B15B84735113}" destId="{92E4AD07-E053-4C29-9863-D4DCB7C7358E}" srcOrd="0" destOrd="0" parTransId="{42FF5BC3-DFAF-4960-AF81-0351771CE896}" sibTransId="{DE786A50-0AF4-4803-8F70-B71D62B4D17E}"/>
    <dgm:cxn modelId="{6DCB9A53-2263-494B-8E57-1FE61027DF73}" type="presOf" srcId="{D74CE9A4-930E-47FE-B638-03F351DA2261}" destId="{A7D7ACBC-D787-4ED1-A06D-2EEAAE5A6B0E}" srcOrd="0" destOrd="0" presId="urn:microsoft.com/office/officeart/2005/8/layout/radial5"/>
    <dgm:cxn modelId="{61A2935B-04C1-4A41-80D0-055F3ED731DA}" srcId="{588CE53D-9C00-407E-9039-B15B84735113}" destId="{AD1D678A-B28C-4219-A0B0-8965C228293E}" srcOrd="2" destOrd="0" parTransId="{ABBB77A4-8D01-46D9-AF96-1C395119AE95}" sibTransId="{3E4B6A89-FF3A-48F1-A78E-6D5CA1D522DA}"/>
    <dgm:cxn modelId="{A4105666-28FB-427C-A145-F4A29DA9961A}" srcId="{92E4AD07-E053-4C29-9863-D4DCB7C7358E}" destId="{51C76958-8FDA-48D7-BCA7-C3DE5A02AF10}" srcOrd="0" destOrd="0" parTransId="{59E15E93-B6C4-4295-BEC2-67BD16B444B4}" sibTransId="{D72A6D83-16FA-4041-8041-6EDC30AD18D1}"/>
    <dgm:cxn modelId="{74E63E69-EC62-44A5-BAB0-6DBBAD6F9CDB}" type="presOf" srcId="{C9521D3A-C8A7-4BCE-A05B-F2E9FBC2CBFB}" destId="{7A9CCF83-39C9-451A-AFF6-5BB7BBA70115}" srcOrd="0" destOrd="0" presId="urn:microsoft.com/office/officeart/2005/8/layout/radial5"/>
    <dgm:cxn modelId="{231F996B-3A96-4B77-9A1B-32EA15D0DE6B}" type="presOf" srcId="{59E15E93-B6C4-4295-BEC2-67BD16B444B4}" destId="{0EC75591-7758-4737-ADF5-3E5BA2FF7166}" srcOrd="0" destOrd="0" presId="urn:microsoft.com/office/officeart/2005/8/layout/radial5"/>
    <dgm:cxn modelId="{5F734F6F-4134-471D-AC24-2F10B58EC4AD}" srcId="{92E4AD07-E053-4C29-9863-D4DCB7C7358E}" destId="{A751D910-1D47-4D38-9295-8273C6846AEA}" srcOrd="3" destOrd="0" parTransId="{9F31C0FF-FD25-4E16-A683-A7417705774A}" sibTransId="{6D5012BE-7B82-4D2D-9CA4-21A173B2C3C0}"/>
    <dgm:cxn modelId="{B2E50771-4CF4-472D-AC37-569B3A0A9EA7}" type="presOf" srcId="{C9521D3A-C8A7-4BCE-A05B-F2E9FBC2CBFB}" destId="{52C72435-C71A-4849-B834-EE064A53F026}" srcOrd="1" destOrd="0" presId="urn:microsoft.com/office/officeart/2005/8/layout/radial5"/>
    <dgm:cxn modelId="{2CDDC178-077B-4A8A-9AFB-F99BAA2E6F9C}" srcId="{92E4AD07-E053-4C29-9863-D4DCB7C7358E}" destId="{D74CE9A4-930E-47FE-B638-03F351DA2261}" srcOrd="1" destOrd="0" parTransId="{C9521D3A-C8A7-4BCE-A05B-F2E9FBC2CBFB}" sibTransId="{3BB7662F-C491-4443-91B8-BC44D99445B7}"/>
    <dgm:cxn modelId="{25AD7D81-D4FB-4022-9BBF-CE868F54C7A6}" type="presOf" srcId="{2EBEFF3C-DBD9-4F68-9F33-E20903EB1250}" destId="{FA6D7EC9-80E6-45F7-AED2-8BA0AAB33765}" srcOrd="0" destOrd="0" presId="urn:microsoft.com/office/officeart/2005/8/layout/radial5"/>
    <dgm:cxn modelId="{6D5374B9-80AE-4681-B636-D92CE8CA1BE1}" type="presOf" srcId="{A751D910-1D47-4D38-9295-8273C6846AEA}" destId="{CDCBAF86-89C7-49D0-84C7-A68C944E082D}" srcOrd="0" destOrd="0" presId="urn:microsoft.com/office/officeart/2005/8/layout/radial5"/>
    <dgm:cxn modelId="{E5467ED3-3A79-4325-B6C3-47C3A140CDD0}" type="presOf" srcId="{9F31C0FF-FD25-4E16-A683-A7417705774A}" destId="{688D5BC6-8E17-4B98-8719-C41A7E778B97}" srcOrd="1" destOrd="0" presId="urn:microsoft.com/office/officeart/2005/8/layout/radial5"/>
    <dgm:cxn modelId="{1F2694D3-1FDC-4A70-8B1F-CF01E2980DFA}" type="presOf" srcId="{31236537-F43F-4382-BDC4-8B85F4A05DED}" destId="{D1EF6D4D-4C71-493F-A1F1-1D976D8E8C02}" srcOrd="0" destOrd="0" presId="urn:microsoft.com/office/officeart/2005/8/layout/radial5"/>
    <dgm:cxn modelId="{259E9FF4-D612-4FF4-B04F-A7D3D238E484}" srcId="{92E4AD07-E053-4C29-9863-D4DCB7C7358E}" destId="{2EBEFF3C-DBD9-4F68-9F33-E20903EB1250}" srcOrd="2" destOrd="0" parTransId="{31236537-F43F-4382-BDC4-8B85F4A05DED}" sibTransId="{DB22EDC1-EF79-413F-9955-7CBF4B1BAFE3}"/>
    <dgm:cxn modelId="{6ED587FD-85D4-48F7-BBE2-023413E41A92}" type="presOf" srcId="{92E4AD07-E053-4C29-9863-D4DCB7C7358E}" destId="{5BF02421-31E9-4D6C-8A20-C638DC0572F8}" srcOrd="0" destOrd="0" presId="urn:microsoft.com/office/officeart/2005/8/layout/radial5"/>
    <dgm:cxn modelId="{50A155FF-36C8-4CCA-B3E2-D5749CAF993E}" srcId="{588CE53D-9C00-407E-9039-B15B84735113}" destId="{800701D9-7C2F-4DD5-9B87-E3E2F1B9300F}" srcOrd="3" destOrd="0" parTransId="{A9988E2E-CD92-49D2-8188-18093781B2D7}" sibTransId="{EF65F519-0EBE-4DBD-8E58-0E9191F542CD}"/>
    <dgm:cxn modelId="{1500091C-DA91-4B85-B62A-6C307322A2BD}" type="presParOf" srcId="{DD812506-FEA9-4468-BF7F-ABD8E83841BB}" destId="{5BF02421-31E9-4D6C-8A20-C638DC0572F8}" srcOrd="0" destOrd="0" presId="urn:microsoft.com/office/officeart/2005/8/layout/radial5"/>
    <dgm:cxn modelId="{8DAADAE7-3F0B-4C13-8CAF-7FD7B28E04CC}" type="presParOf" srcId="{DD812506-FEA9-4468-BF7F-ABD8E83841BB}" destId="{0EC75591-7758-4737-ADF5-3E5BA2FF7166}" srcOrd="1" destOrd="0" presId="urn:microsoft.com/office/officeart/2005/8/layout/radial5"/>
    <dgm:cxn modelId="{F1D1AAA8-1234-40D4-A8C1-4487914A2AE0}" type="presParOf" srcId="{0EC75591-7758-4737-ADF5-3E5BA2FF7166}" destId="{6F42D4CA-E5F3-4F29-A27A-4A235D1506DF}" srcOrd="0" destOrd="0" presId="urn:microsoft.com/office/officeart/2005/8/layout/radial5"/>
    <dgm:cxn modelId="{18C7637F-542B-428B-AEDF-C67C219329D4}" type="presParOf" srcId="{DD812506-FEA9-4468-BF7F-ABD8E83841BB}" destId="{DF034C3A-C99D-42A7-82A7-E7305D07AD60}" srcOrd="2" destOrd="0" presId="urn:microsoft.com/office/officeart/2005/8/layout/radial5"/>
    <dgm:cxn modelId="{4E775180-D5D1-4713-8D97-152935F5422E}" type="presParOf" srcId="{DD812506-FEA9-4468-BF7F-ABD8E83841BB}" destId="{7A9CCF83-39C9-451A-AFF6-5BB7BBA70115}" srcOrd="3" destOrd="0" presId="urn:microsoft.com/office/officeart/2005/8/layout/radial5"/>
    <dgm:cxn modelId="{F0AA8724-A905-4499-B55A-06335E8B4452}" type="presParOf" srcId="{7A9CCF83-39C9-451A-AFF6-5BB7BBA70115}" destId="{52C72435-C71A-4849-B834-EE064A53F026}" srcOrd="0" destOrd="0" presId="urn:microsoft.com/office/officeart/2005/8/layout/radial5"/>
    <dgm:cxn modelId="{7B0B4226-BCA1-4288-ADF2-47942C98D18D}" type="presParOf" srcId="{DD812506-FEA9-4468-BF7F-ABD8E83841BB}" destId="{A7D7ACBC-D787-4ED1-A06D-2EEAAE5A6B0E}" srcOrd="4" destOrd="0" presId="urn:microsoft.com/office/officeart/2005/8/layout/radial5"/>
    <dgm:cxn modelId="{F8D0A5D9-EC6F-4F46-AE8F-B42D5778A1F4}" type="presParOf" srcId="{DD812506-FEA9-4468-BF7F-ABD8E83841BB}" destId="{D1EF6D4D-4C71-493F-A1F1-1D976D8E8C02}" srcOrd="5" destOrd="0" presId="urn:microsoft.com/office/officeart/2005/8/layout/radial5"/>
    <dgm:cxn modelId="{E401A5B4-74FB-464B-9E6E-331F626E00C3}" type="presParOf" srcId="{D1EF6D4D-4C71-493F-A1F1-1D976D8E8C02}" destId="{5DF3435F-D423-41F5-B967-AA9D458553D1}" srcOrd="0" destOrd="0" presId="urn:microsoft.com/office/officeart/2005/8/layout/radial5"/>
    <dgm:cxn modelId="{797F9A44-7A7D-4444-A0E3-AC20B6E6531A}" type="presParOf" srcId="{DD812506-FEA9-4468-BF7F-ABD8E83841BB}" destId="{FA6D7EC9-80E6-45F7-AED2-8BA0AAB33765}" srcOrd="6" destOrd="0" presId="urn:microsoft.com/office/officeart/2005/8/layout/radial5"/>
    <dgm:cxn modelId="{D055A3F7-F457-402B-A9E2-52EBF39D0E27}" type="presParOf" srcId="{DD812506-FEA9-4468-BF7F-ABD8E83841BB}" destId="{BBFC84F5-8E99-4773-8D88-47C8F5A04563}" srcOrd="7" destOrd="0" presId="urn:microsoft.com/office/officeart/2005/8/layout/radial5"/>
    <dgm:cxn modelId="{E6AB712F-8A5F-4F2E-B9B7-49460A6640EA}" type="presParOf" srcId="{BBFC84F5-8E99-4773-8D88-47C8F5A04563}" destId="{688D5BC6-8E17-4B98-8719-C41A7E778B97}" srcOrd="0" destOrd="0" presId="urn:microsoft.com/office/officeart/2005/8/layout/radial5"/>
    <dgm:cxn modelId="{26399A19-9BF5-48F4-95DB-EC7694A9F1E0}" type="presParOf" srcId="{DD812506-FEA9-4468-BF7F-ABD8E83841BB}" destId="{CDCBAF86-89C7-49D0-84C7-A68C944E082D}" srcOrd="8"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8CE53D-9C00-407E-9039-B15B84735113}"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zh-CN" altLang="en-US"/>
        </a:p>
      </dgm:t>
    </dgm:pt>
    <dgm:pt modelId="{51C76958-8FDA-48D7-BCA7-C3DE5A02AF10}">
      <dgm:prSet phldrT="[文本]"/>
      <dgm:spPr>
        <a:solidFill>
          <a:srgbClr val="7030A0"/>
        </a:solidFill>
      </dgm:spPr>
      <dgm:t>
        <a:bodyPr/>
        <a:lstStyle/>
        <a:p>
          <a:r>
            <a:rPr lang="zh-CN" altLang="en-US" dirty="0"/>
            <a:t>政府</a:t>
          </a:r>
          <a:endParaRPr lang="en-US" altLang="zh-CN" dirty="0"/>
        </a:p>
        <a:p>
          <a:r>
            <a:rPr lang="zh-CN" altLang="en-US" dirty="0"/>
            <a:t>民选</a:t>
          </a:r>
          <a:endParaRPr lang="en-US" altLang="zh-CN" dirty="0"/>
        </a:p>
      </dgm:t>
    </dgm:pt>
    <dgm:pt modelId="{59E15E93-B6C4-4295-BEC2-67BD16B444B4}" type="parTrans" cxnId="{A4105666-28FB-427C-A145-F4A29DA9961A}">
      <dgm:prSet/>
      <dgm:spPr/>
      <dgm:t>
        <a:bodyPr/>
        <a:lstStyle/>
        <a:p>
          <a:endParaRPr lang="zh-CN" altLang="en-US"/>
        </a:p>
      </dgm:t>
    </dgm:pt>
    <dgm:pt modelId="{D72A6D83-16FA-4041-8041-6EDC30AD18D1}" type="sibTrans" cxnId="{A4105666-28FB-427C-A145-F4A29DA9961A}">
      <dgm:prSet/>
      <dgm:spPr/>
      <dgm:t>
        <a:bodyPr/>
        <a:lstStyle/>
        <a:p>
          <a:endParaRPr lang="zh-CN" altLang="en-US"/>
        </a:p>
      </dgm:t>
    </dgm:pt>
    <dgm:pt modelId="{D74CE9A4-930E-47FE-B638-03F351DA2261}">
      <dgm:prSet phldrT="[文本]"/>
      <dgm:spPr>
        <a:solidFill>
          <a:schemeClr val="accent2">
            <a:lumMod val="60000"/>
            <a:lumOff val="40000"/>
          </a:schemeClr>
        </a:solidFill>
      </dgm:spPr>
      <dgm:t>
        <a:bodyPr/>
        <a:lstStyle/>
        <a:p>
          <a:r>
            <a:rPr lang="zh-CN" altLang="en-US" dirty="0"/>
            <a:t>体验</a:t>
          </a:r>
        </a:p>
      </dgm:t>
    </dgm:pt>
    <dgm:pt modelId="{C9521D3A-C8A7-4BCE-A05B-F2E9FBC2CBFB}" type="parTrans" cxnId="{2CDDC178-077B-4A8A-9AFB-F99BAA2E6F9C}">
      <dgm:prSet/>
      <dgm:spPr/>
      <dgm:t>
        <a:bodyPr/>
        <a:lstStyle/>
        <a:p>
          <a:endParaRPr lang="zh-CN" altLang="en-US"/>
        </a:p>
      </dgm:t>
    </dgm:pt>
    <dgm:pt modelId="{3BB7662F-C491-4443-91B8-BC44D99445B7}" type="sibTrans" cxnId="{2CDDC178-077B-4A8A-9AFB-F99BAA2E6F9C}">
      <dgm:prSet/>
      <dgm:spPr/>
      <dgm:t>
        <a:bodyPr/>
        <a:lstStyle/>
        <a:p>
          <a:endParaRPr lang="zh-CN" altLang="en-US"/>
        </a:p>
      </dgm:t>
    </dgm:pt>
    <dgm:pt modelId="{A751D910-1D47-4D38-9295-8273C6846AEA}">
      <dgm:prSet phldrT="[文本]"/>
      <dgm:spPr/>
      <dgm:t>
        <a:bodyPr/>
        <a:lstStyle/>
        <a:p>
          <a:r>
            <a:rPr lang="zh-CN" altLang="en-US" dirty="0"/>
            <a:t>哲社</a:t>
          </a:r>
          <a:endParaRPr lang="en-US" altLang="zh-CN" dirty="0"/>
        </a:p>
        <a:p>
          <a:r>
            <a:rPr lang="zh-CN" altLang="en-US" dirty="0"/>
            <a:t>人文</a:t>
          </a:r>
        </a:p>
      </dgm:t>
    </dgm:pt>
    <dgm:pt modelId="{9F31C0FF-FD25-4E16-A683-A7417705774A}" type="parTrans" cxnId="{5F734F6F-4134-471D-AC24-2F10B58EC4AD}">
      <dgm:prSet/>
      <dgm:spPr/>
      <dgm:t>
        <a:bodyPr/>
        <a:lstStyle/>
        <a:p>
          <a:endParaRPr lang="zh-CN" altLang="en-US"/>
        </a:p>
      </dgm:t>
    </dgm:pt>
    <dgm:pt modelId="{6D5012BE-7B82-4D2D-9CA4-21A173B2C3C0}" type="sibTrans" cxnId="{5F734F6F-4134-471D-AC24-2F10B58EC4AD}">
      <dgm:prSet/>
      <dgm:spPr/>
      <dgm:t>
        <a:bodyPr/>
        <a:lstStyle/>
        <a:p>
          <a:endParaRPr lang="zh-CN" altLang="en-US"/>
        </a:p>
      </dgm:t>
    </dgm:pt>
    <dgm:pt modelId="{F8191EA8-B6E8-48CC-908D-58A275040219}">
      <dgm:prSet phldrT="[文本]"/>
      <dgm:spPr/>
      <dgm:t>
        <a:bodyPr/>
        <a:lstStyle/>
        <a:p>
          <a:endParaRPr lang="zh-CN" altLang="en-US"/>
        </a:p>
      </dgm:t>
    </dgm:pt>
    <dgm:pt modelId="{CF658C5F-16B6-4ADB-9F47-717A957205D7}" type="parTrans" cxnId="{63AD2422-A720-42EB-B222-16509069B75A}">
      <dgm:prSet/>
      <dgm:spPr/>
      <dgm:t>
        <a:bodyPr/>
        <a:lstStyle/>
        <a:p>
          <a:endParaRPr lang="zh-CN" altLang="en-US"/>
        </a:p>
      </dgm:t>
    </dgm:pt>
    <dgm:pt modelId="{B3B27FBD-31B6-450C-AAF9-CE74732C2753}" type="sibTrans" cxnId="{63AD2422-A720-42EB-B222-16509069B75A}">
      <dgm:prSet/>
      <dgm:spPr/>
      <dgm:t>
        <a:bodyPr/>
        <a:lstStyle/>
        <a:p>
          <a:endParaRPr lang="zh-CN" altLang="en-US"/>
        </a:p>
      </dgm:t>
    </dgm:pt>
    <dgm:pt modelId="{AD1D678A-B28C-4219-A0B0-8965C228293E}">
      <dgm:prSet phldrT="[文本]" custRadScaleRad="152411" custRadScaleInc="-1989"/>
      <dgm:spPr/>
      <dgm:t>
        <a:bodyPr/>
        <a:lstStyle/>
        <a:p>
          <a:endParaRPr lang="zh-CN" altLang="en-US"/>
        </a:p>
      </dgm:t>
    </dgm:pt>
    <dgm:pt modelId="{ABBB77A4-8D01-46D9-AF96-1C395119AE95}" type="parTrans" cxnId="{61A2935B-04C1-4A41-80D0-055F3ED731DA}">
      <dgm:prSet/>
      <dgm:spPr/>
      <dgm:t>
        <a:bodyPr/>
        <a:lstStyle/>
        <a:p>
          <a:endParaRPr lang="zh-CN" altLang="en-US"/>
        </a:p>
      </dgm:t>
    </dgm:pt>
    <dgm:pt modelId="{3E4B6A89-FF3A-48F1-A78E-6D5CA1D522DA}" type="sibTrans" cxnId="{61A2935B-04C1-4A41-80D0-055F3ED731DA}">
      <dgm:prSet/>
      <dgm:spPr/>
      <dgm:t>
        <a:bodyPr/>
        <a:lstStyle/>
        <a:p>
          <a:endParaRPr lang="zh-CN" altLang="en-US"/>
        </a:p>
      </dgm:t>
    </dgm:pt>
    <dgm:pt modelId="{2EBEFF3C-DBD9-4F68-9F33-E20903EB1250}">
      <dgm:prSet phldrT="[文本]"/>
      <dgm:spPr>
        <a:solidFill>
          <a:schemeClr val="accent4">
            <a:lumMod val="75000"/>
          </a:schemeClr>
        </a:solidFill>
      </dgm:spPr>
      <dgm:t>
        <a:bodyPr/>
        <a:lstStyle/>
        <a:p>
          <a:r>
            <a:rPr lang="zh-CN" altLang="en-US" dirty="0"/>
            <a:t>人口</a:t>
          </a:r>
        </a:p>
      </dgm:t>
    </dgm:pt>
    <dgm:pt modelId="{DB22EDC1-EF79-413F-9955-7CBF4B1BAFE3}" type="sibTrans" cxnId="{259E9FF4-D612-4FF4-B04F-A7D3D238E484}">
      <dgm:prSet/>
      <dgm:spPr/>
      <dgm:t>
        <a:bodyPr/>
        <a:lstStyle/>
        <a:p>
          <a:endParaRPr lang="zh-CN" altLang="en-US"/>
        </a:p>
      </dgm:t>
    </dgm:pt>
    <dgm:pt modelId="{31236537-F43F-4382-BDC4-8B85F4A05DED}" type="parTrans" cxnId="{259E9FF4-D612-4FF4-B04F-A7D3D238E484}">
      <dgm:prSet/>
      <dgm:spPr/>
      <dgm:t>
        <a:bodyPr/>
        <a:lstStyle/>
        <a:p>
          <a:endParaRPr lang="zh-CN" altLang="en-US"/>
        </a:p>
      </dgm:t>
    </dgm:pt>
    <dgm:pt modelId="{800701D9-7C2F-4DD5-9B87-E3E2F1B9300F}">
      <dgm:prSet phldrT="[文本]" custRadScaleRad="151141" custRadScaleInc="1259"/>
      <dgm:spPr>
        <a:solidFill>
          <a:schemeClr val="accent2">
            <a:lumMod val="60000"/>
            <a:lumOff val="40000"/>
          </a:schemeClr>
        </a:solidFill>
      </dgm:spPr>
      <dgm:t>
        <a:bodyPr/>
        <a:lstStyle/>
        <a:p>
          <a:endParaRPr lang="zh-CN" altLang="en-US"/>
        </a:p>
      </dgm:t>
    </dgm:pt>
    <dgm:pt modelId="{A9988E2E-CD92-49D2-8188-18093781B2D7}" type="parTrans" cxnId="{50A155FF-36C8-4CCA-B3E2-D5749CAF993E}">
      <dgm:prSet/>
      <dgm:spPr/>
      <dgm:t>
        <a:bodyPr/>
        <a:lstStyle/>
        <a:p>
          <a:endParaRPr lang="zh-CN" altLang="en-US"/>
        </a:p>
      </dgm:t>
    </dgm:pt>
    <dgm:pt modelId="{EF65F519-0EBE-4DBD-8E58-0E9191F542CD}" type="sibTrans" cxnId="{50A155FF-36C8-4CCA-B3E2-D5749CAF993E}">
      <dgm:prSet/>
      <dgm:spPr/>
      <dgm:t>
        <a:bodyPr/>
        <a:lstStyle/>
        <a:p>
          <a:endParaRPr lang="zh-CN" altLang="en-US"/>
        </a:p>
      </dgm:t>
    </dgm:pt>
    <dgm:pt modelId="{73A998FE-C9A8-4397-AFFA-97D292D2CBE5}">
      <dgm:prSet phldrT="[文本]"/>
      <dgm:spPr>
        <a:solidFill>
          <a:srgbClr val="FF0000"/>
        </a:solidFill>
      </dgm:spPr>
      <dgm:t>
        <a:bodyPr/>
        <a:lstStyle/>
        <a:p>
          <a:endParaRPr lang="zh-CN" altLang="en-US"/>
        </a:p>
      </dgm:t>
    </dgm:pt>
    <dgm:pt modelId="{8B6534A4-2F73-45C4-B9FF-80FCA775472C}" type="parTrans" cxnId="{638F3140-A0A3-4196-B8F0-0B71ACBD4E00}">
      <dgm:prSet/>
      <dgm:spPr/>
      <dgm:t>
        <a:bodyPr/>
        <a:lstStyle/>
        <a:p>
          <a:endParaRPr lang="zh-CN" altLang="en-US"/>
        </a:p>
      </dgm:t>
    </dgm:pt>
    <dgm:pt modelId="{138EF594-AEBC-458F-8236-4E8CBD67A957}" type="sibTrans" cxnId="{638F3140-A0A3-4196-B8F0-0B71ACBD4E00}">
      <dgm:prSet/>
      <dgm:spPr/>
      <dgm:t>
        <a:bodyPr/>
        <a:lstStyle/>
        <a:p>
          <a:endParaRPr lang="zh-CN" altLang="en-US"/>
        </a:p>
      </dgm:t>
    </dgm:pt>
    <dgm:pt modelId="{92E4AD07-E053-4C29-9863-D4DCB7C7358E}">
      <dgm:prSet phldrT="[文本]"/>
      <dgm:spPr>
        <a:solidFill>
          <a:schemeClr val="bg1"/>
        </a:solidFill>
      </dgm:spPr>
      <dgm:t>
        <a:bodyPr/>
        <a:lstStyle/>
        <a:p>
          <a:r>
            <a:rPr lang="zh-CN" altLang="en-US" dirty="0"/>
            <a:t>大众传媒</a:t>
          </a:r>
        </a:p>
      </dgm:t>
    </dgm:pt>
    <dgm:pt modelId="{DE786A50-0AF4-4803-8F70-B71D62B4D17E}" type="sibTrans" cxnId="{0C64172E-A273-48B0-BA85-631D7A67F9DB}">
      <dgm:prSet/>
      <dgm:spPr/>
      <dgm:t>
        <a:bodyPr/>
        <a:lstStyle/>
        <a:p>
          <a:endParaRPr lang="zh-CN" altLang="en-US"/>
        </a:p>
      </dgm:t>
    </dgm:pt>
    <dgm:pt modelId="{42FF5BC3-DFAF-4960-AF81-0351771CE896}" type="parTrans" cxnId="{0C64172E-A273-48B0-BA85-631D7A67F9DB}">
      <dgm:prSet/>
      <dgm:spPr/>
      <dgm:t>
        <a:bodyPr/>
        <a:lstStyle/>
        <a:p>
          <a:endParaRPr lang="zh-CN" altLang="en-US"/>
        </a:p>
      </dgm:t>
    </dgm:pt>
    <dgm:pt modelId="{DD812506-FEA9-4468-BF7F-ABD8E83841BB}" type="pres">
      <dgm:prSet presAssocID="{588CE53D-9C00-407E-9039-B15B84735113}" presName="Name0" presStyleCnt="0">
        <dgm:presLayoutVars>
          <dgm:chMax val="1"/>
          <dgm:dir/>
          <dgm:animLvl val="ctr"/>
          <dgm:resizeHandles val="exact"/>
        </dgm:presLayoutVars>
      </dgm:prSet>
      <dgm:spPr/>
    </dgm:pt>
    <dgm:pt modelId="{5BF02421-31E9-4D6C-8A20-C638DC0572F8}" type="pres">
      <dgm:prSet presAssocID="{92E4AD07-E053-4C29-9863-D4DCB7C7358E}" presName="centerShape" presStyleLbl="node0" presStyleIdx="0" presStyleCnt="1"/>
      <dgm:spPr/>
    </dgm:pt>
    <dgm:pt modelId="{0EC75591-7758-4737-ADF5-3E5BA2FF7166}" type="pres">
      <dgm:prSet presAssocID="{59E15E93-B6C4-4295-BEC2-67BD16B444B4}" presName="parTrans" presStyleLbl="sibTrans2D1" presStyleIdx="0" presStyleCnt="4"/>
      <dgm:spPr/>
    </dgm:pt>
    <dgm:pt modelId="{6F42D4CA-E5F3-4F29-A27A-4A235D1506DF}" type="pres">
      <dgm:prSet presAssocID="{59E15E93-B6C4-4295-BEC2-67BD16B444B4}" presName="connectorText" presStyleLbl="sibTrans2D1" presStyleIdx="0" presStyleCnt="4"/>
      <dgm:spPr/>
    </dgm:pt>
    <dgm:pt modelId="{DF034C3A-C99D-42A7-82A7-E7305D07AD60}" type="pres">
      <dgm:prSet presAssocID="{51C76958-8FDA-48D7-BCA7-C3DE5A02AF10}" presName="node" presStyleLbl="node1" presStyleIdx="0" presStyleCnt="4" custRadScaleRad="107170">
        <dgm:presLayoutVars>
          <dgm:bulletEnabled val="1"/>
        </dgm:presLayoutVars>
      </dgm:prSet>
      <dgm:spPr/>
    </dgm:pt>
    <dgm:pt modelId="{7A9CCF83-39C9-451A-AFF6-5BB7BBA70115}" type="pres">
      <dgm:prSet presAssocID="{C9521D3A-C8A7-4BCE-A05B-F2E9FBC2CBFB}" presName="parTrans" presStyleLbl="sibTrans2D1" presStyleIdx="1" presStyleCnt="4" custAng="10766007"/>
      <dgm:spPr/>
    </dgm:pt>
    <dgm:pt modelId="{52C72435-C71A-4849-B834-EE064A53F026}" type="pres">
      <dgm:prSet presAssocID="{C9521D3A-C8A7-4BCE-A05B-F2E9FBC2CBFB}" presName="connectorText" presStyleLbl="sibTrans2D1" presStyleIdx="1" presStyleCnt="4"/>
      <dgm:spPr/>
    </dgm:pt>
    <dgm:pt modelId="{A7D7ACBC-D787-4ED1-A06D-2EEAAE5A6B0E}" type="pres">
      <dgm:prSet presAssocID="{D74CE9A4-930E-47FE-B638-03F351DA2261}" presName="node" presStyleLbl="node1" presStyleIdx="1" presStyleCnt="4" custRadScaleRad="151141" custRadScaleInc="1259">
        <dgm:presLayoutVars>
          <dgm:bulletEnabled val="1"/>
        </dgm:presLayoutVars>
      </dgm:prSet>
      <dgm:spPr/>
    </dgm:pt>
    <dgm:pt modelId="{D1EF6D4D-4C71-493F-A1F1-1D976D8E8C02}" type="pres">
      <dgm:prSet presAssocID="{31236537-F43F-4382-BDC4-8B85F4A05DED}" presName="parTrans" presStyleLbl="sibTrans2D1" presStyleIdx="2" presStyleCnt="4" custLinFactNeighborX="0" custLinFactNeighborY="14023" custRadScaleRad="46554" custRadScaleInc="-2147483648"/>
      <dgm:spPr/>
    </dgm:pt>
    <dgm:pt modelId="{5DF3435F-D423-41F5-B967-AA9D458553D1}" type="pres">
      <dgm:prSet presAssocID="{31236537-F43F-4382-BDC4-8B85F4A05DED}" presName="connectorText" presStyleLbl="sibTrans2D1" presStyleIdx="2" presStyleCnt="4"/>
      <dgm:spPr/>
    </dgm:pt>
    <dgm:pt modelId="{FA6D7EC9-80E6-45F7-AED2-8BA0AAB33765}" type="pres">
      <dgm:prSet presAssocID="{2EBEFF3C-DBD9-4F68-9F33-E20903EB1250}" presName="node" presStyleLbl="node1" presStyleIdx="2" presStyleCnt="4" custScaleX="89828" custScaleY="65533">
        <dgm:presLayoutVars>
          <dgm:bulletEnabled val="1"/>
        </dgm:presLayoutVars>
      </dgm:prSet>
      <dgm:spPr/>
    </dgm:pt>
    <dgm:pt modelId="{BBFC84F5-8E99-4773-8D88-47C8F5A04563}" type="pres">
      <dgm:prSet presAssocID="{9F31C0FF-FD25-4E16-A683-A7417705774A}" presName="parTrans" presStyleLbl="sibTrans2D1" presStyleIdx="3" presStyleCnt="4" custAng="10853703"/>
      <dgm:spPr/>
    </dgm:pt>
    <dgm:pt modelId="{688D5BC6-8E17-4B98-8719-C41A7E778B97}" type="pres">
      <dgm:prSet presAssocID="{9F31C0FF-FD25-4E16-A683-A7417705774A}" presName="connectorText" presStyleLbl="sibTrans2D1" presStyleIdx="3" presStyleCnt="4"/>
      <dgm:spPr/>
    </dgm:pt>
    <dgm:pt modelId="{CDCBAF86-89C7-49D0-84C7-A68C944E082D}" type="pres">
      <dgm:prSet presAssocID="{A751D910-1D47-4D38-9295-8273C6846AEA}" presName="node" presStyleLbl="node1" presStyleIdx="3" presStyleCnt="4" custRadScaleRad="152411" custRadScaleInc="-1989">
        <dgm:presLayoutVars>
          <dgm:bulletEnabled val="1"/>
        </dgm:presLayoutVars>
      </dgm:prSet>
      <dgm:spPr/>
    </dgm:pt>
  </dgm:ptLst>
  <dgm:cxnLst>
    <dgm:cxn modelId="{63AD2422-A720-42EB-B222-16509069B75A}" srcId="{588CE53D-9C00-407E-9039-B15B84735113}" destId="{F8191EA8-B6E8-48CC-908D-58A275040219}" srcOrd="2" destOrd="0" parTransId="{CF658C5F-16B6-4ADB-9F47-717A957205D7}" sibTransId="{B3B27FBD-31B6-450C-AAF9-CE74732C2753}"/>
    <dgm:cxn modelId="{8F956B22-896E-44EA-948B-D040ED6E0467}" type="presOf" srcId="{51C76958-8FDA-48D7-BCA7-C3DE5A02AF10}" destId="{DF034C3A-C99D-42A7-82A7-E7305D07AD60}" srcOrd="0" destOrd="0" presId="urn:microsoft.com/office/officeart/2005/8/layout/radial5"/>
    <dgm:cxn modelId="{0C64172E-A273-48B0-BA85-631D7A67F9DB}" srcId="{588CE53D-9C00-407E-9039-B15B84735113}" destId="{92E4AD07-E053-4C29-9863-D4DCB7C7358E}" srcOrd="0" destOrd="0" parTransId="{42FF5BC3-DFAF-4960-AF81-0351771CE896}" sibTransId="{DE786A50-0AF4-4803-8F70-B71D62B4D17E}"/>
    <dgm:cxn modelId="{638F3140-A0A3-4196-B8F0-0B71ACBD4E00}" srcId="{588CE53D-9C00-407E-9039-B15B84735113}" destId="{73A998FE-C9A8-4397-AFFA-97D292D2CBE5}" srcOrd="1" destOrd="0" parTransId="{8B6534A4-2F73-45C4-B9FF-80FCA775472C}" sibTransId="{138EF594-AEBC-458F-8236-4E8CBD67A957}"/>
    <dgm:cxn modelId="{0D32FD42-8AE1-4DE1-90AE-785E734A8C83}" type="presOf" srcId="{C9521D3A-C8A7-4BCE-A05B-F2E9FBC2CBFB}" destId="{7A9CCF83-39C9-451A-AFF6-5BB7BBA70115}" srcOrd="0" destOrd="0" presId="urn:microsoft.com/office/officeart/2005/8/layout/radial5"/>
    <dgm:cxn modelId="{E715E744-88CA-4720-94CC-4446DC4EF312}" type="presOf" srcId="{31236537-F43F-4382-BDC4-8B85F4A05DED}" destId="{D1EF6D4D-4C71-493F-A1F1-1D976D8E8C02}" srcOrd="0" destOrd="0" presId="urn:microsoft.com/office/officeart/2005/8/layout/radial5"/>
    <dgm:cxn modelId="{B9ED6446-C480-4812-A04B-5EC4CD85034A}" type="presOf" srcId="{59E15E93-B6C4-4295-BEC2-67BD16B444B4}" destId="{0EC75591-7758-4737-ADF5-3E5BA2FF7166}" srcOrd="0" destOrd="0" presId="urn:microsoft.com/office/officeart/2005/8/layout/radial5"/>
    <dgm:cxn modelId="{2051D752-2DE3-478E-87E0-0599F9E90121}" type="presOf" srcId="{588CE53D-9C00-407E-9039-B15B84735113}" destId="{DD812506-FEA9-4468-BF7F-ABD8E83841BB}" srcOrd="0" destOrd="0" presId="urn:microsoft.com/office/officeart/2005/8/layout/radial5"/>
    <dgm:cxn modelId="{D3D4AC59-AAC8-4882-B18F-48C259BDD658}" type="presOf" srcId="{9F31C0FF-FD25-4E16-A683-A7417705774A}" destId="{BBFC84F5-8E99-4773-8D88-47C8F5A04563}" srcOrd="0" destOrd="0" presId="urn:microsoft.com/office/officeart/2005/8/layout/radial5"/>
    <dgm:cxn modelId="{61A2935B-04C1-4A41-80D0-055F3ED731DA}" srcId="{588CE53D-9C00-407E-9039-B15B84735113}" destId="{AD1D678A-B28C-4219-A0B0-8965C228293E}" srcOrd="3" destOrd="0" parTransId="{ABBB77A4-8D01-46D9-AF96-1C395119AE95}" sibTransId="{3E4B6A89-FF3A-48F1-A78E-6D5CA1D522DA}"/>
    <dgm:cxn modelId="{A4105666-28FB-427C-A145-F4A29DA9961A}" srcId="{92E4AD07-E053-4C29-9863-D4DCB7C7358E}" destId="{51C76958-8FDA-48D7-BCA7-C3DE5A02AF10}" srcOrd="0" destOrd="0" parTransId="{59E15E93-B6C4-4295-BEC2-67BD16B444B4}" sibTransId="{D72A6D83-16FA-4041-8041-6EDC30AD18D1}"/>
    <dgm:cxn modelId="{5F734F6F-4134-471D-AC24-2F10B58EC4AD}" srcId="{92E4AD07-E053-4C29-9863-D4DCB7C7358E}" destId="{A751D910-1D47-4D38-9295-8273C6846AEA}" srcOrd="3" destOrd="0" parTransId="{9F31C0FF-FD25-4E16-A683-A7417705774A}" sibTransId="{6D5012BE-7B82-4D2D-9CA4-21A173B2C3C0}"/>
    <dgm:cxn modelId="{2CDDC178-077B-4A8A-9AFB-F99BAA2E6F9C}" srcId="{92E4AD07-E053-4C29-9863-D4DCB7C7358E}" destId="{D74CE9A4-930E-47FE-B638-03F351DA2261}" srcOrd="1" destOrd="0" parTransId="{C9521D3A-C8A7-4BCE-A05B-F2E9FBC2CBFB}" sibTransId="{3BB7662F-C491-4443-91B8-BC44D99445B7}"/>
    <dgm:cxn modelId="{67A49083-A5C7-4E99-A617-C817E26B4B0A}" type="presOf" srcId="{C9521D3A-C8A7-4BCE-A05B-F2E9FBC2CBFB}" destId="{52C72435-C71A-4849-B834-EE064A53F026}" srcOrd="1" destOrd="0" presId="urn:microsoft.com/office/officeart/2005/8/layout/radial5"/>
    <dgm:cxn modelId="{A7C535AD-55FE-42B8-8949-43E703BF9D34}" type="presOf" srcId="{2EBEFF3C-DBD9-4F68-9F33-E20903EB1250}" destId="{FA6D7EC9-80E6-45F7-AED2-8BA0AAB33765}" srcOrd="0" destOrd="0" presId="urn:microsoft.com/office/officeart/2005/8/layout/radial5"/>
    <dgm:cxn modelId="{B38FC3B6-A908-4DFE-A937-EC4FD180B6A4}" type="presOf" srcId="{92E4AD07-E053-4C29-9863-D4DCB7C7358E}" destId="{5BF02421-31E9-4D6C-8A20-C638DC0572F8}" srcOrd="0" destOrd="0" presId="urn:microsoft.com/office/officeart/2005/8/layout/radial5"/>
    <dgm:cxn modelId="{EB1AB4B8-DE02-4C0D-9B6B-11ED19397518}" type="presOf" srcId="{D74CE9A4-930E-47FE-B638-03F351DA2261}" destId="{A7D7ACBC-D787-4ED1-A06D-2EEAAE5A6B0E}" srcOrd="0" destOrd="0" presId="urn:microsoft.com/office/officeart/2005/8/layout/radial5"/>
    <dgm:cxn modelId="{165843E7-7CFE-40B2-82F1-E10E55659AA8}" type="presOf" srcId="{A751D910-1D47-4D38-9295-8273C6846AEA}" destId="{CDCBAF86-89C7-49D0-84C7-A68C944E082D}" srcOrd="0" destOrd="0" presId="urn:microsoft.com/office/officeart/2005/8/layout/radial5"/>
    <dgm:cxn modelId="{FB57B8EB-23AA-445D-AA44-B3A86019771D}" type="presOf" srcId="{59E15E93-B6C4-4295-BEC2-67BD16B444B4}" destId="{6F42D4CA-E5F3-4F29-A27A-4A235D1506DF}" srcOrd="1" destOrd="0" presId="urn:microsoft.com/office/officeart/2005/8/layout/radial5"/>
    <dgm:cxn modelId="{71FE0BEC-CA23-4686-8719-6D086A68C26B}" type="presOf" srcId="{9F31C0FF-FD25-4E16-A683-A7417705774A}" destId="{688D5BC6-8E17-4B98-8719-C41A7E778B97}" srcOrd="1" destOrd="0" presId="urn:microsoft.com/office/officeart/2005/8/layout/radial5"/>
    <dgm:cxn modelId="{259E9FF4-D612-4FF4-B04F-A7D3D238E484}" srcId="{92E4AD07-E053-4C29-9863-D4DCB7C7358E}" destId="{2EBEFF3C-DBD9-4F68-9F33-E20903EB1250}" srcOrd="2" destOrd="0" parTransId="{31236537-F43F-4382-BDC4-8B85F4A05DED}" sibTransId="{DB22EDC1-EF79-413F-9955-7CBF4B1BAFE3}"/>
    <dgm:cxn modelId="{573B54FD-7E95-41F6-9010-CF87D974BF64}" type="presOf" srcId="{31236537-F43F-4382-BDC4-8B85F4A05DED}" destId="{5DF3435F-D423-41F5-B967-AA9D458553D1}" srcOrd="1" destOrd="0" presId="urn:microsoft.com/office/officeart/2005/8/layout/radial5"/>
    <dgm:cxn modelId="{50A155FF-36C8-4CCA-B3E2-D5749CAF993E}" srcId="{588CE53D-9C00-407E-9039-B15B84735113}" destId="{800701D9-7C2F-4DD5-9B87-E3E2F1B9300F}" srcOrd="4" destOrd="0" parTransId="{A9988E2E-CD92-49D2-8188-18093781B2D7}" sibTransId="{EF65F519-0EBE-4DBD-8E58-0E9191F542CD}"/>
    <dgm:cxn modelId="{E25A3EEB-B90B-47B1-A8A2-20B24ABF5C14}" type="presParOf" srcId="{DD812506-FEA9-4468-BF7F-ABD8E83841BB}" destId="{5BF02421-31E9-4D6C-8A20-C638DC0572F8}" srcOrd="0" destOrd="0" presId="urn:microsoft.com/office/officeart/2005/8/layout/radial5"/>
    <dgm:cxn modelId="{368103BC-5A77-4099-8661-7D61B1B6444C}" type="presParOf" srcId="{DD812506-FEA9-4468-BF7F-ABD8E83841BB}" destId="{0EC75591-7758-4737-ADF5-3E5BA2FF7166}" srcOrd="1" destOrd="0" presId="urn:microsoft.com/office/officeart/2005/8/layout/radial5"/>
    <dgm:cxn modelId="{3E1FCD38-8462-449E-A8D7-9EC9A09C1D11}" type="presParOf" srcId="{0EC75591-7758-4737-ADF5-3E5BA2FF7166}" destId="{6F42D4CA-E5F3-4F29-A27A-4A235D1506DF}" srcOrd="0" destOrd="0" presId="urn:microsoft.com/office/officeart/2005/8/layout/radial5"/>
    <dgm:cxn modelId="{A731BF25-D833-4C95-B614-7A2310659A05}" type="presParOf" srcId="{DD812506-FEA9-4468-BF7F-ABD8E83841BB}" destId="{DF034C3A-C99D-42A7-82A7-E7305D07AD60}" srcOrd="2" destOrd="0" presId="urn:microsoft.com/office/officeart/2005/8/layout/radial5"/>
    <dgm:cxn modelId="{CE2BF66F-B75F-4089-9590-1C1500D5BB91}" type="presParOf" srcId="{DD812506-FEA9-4468-BF7F-ABD8E83841BB}" destId="{7A9CCF83-39C9-451A-AFF6-5BB7BBA70115}" srcOrd="3" destOrd="0" presId="urn:microsoft.com/office/officeart/2005/8/layout/radial5"/>
    <dgm:cxn modelId="{099BEBAB-0AB9-4F04-81BA-EB4F92C2459F}" type="presParOf" srcId="{7A9CCF83-39C9-451A-AFF6-5BB7BBA70115}" destId="{52C72435-C71A-4849-B834-EE064A53F026}" srcOrd="0" destOrd="0" presId="urn:microsoft.com/office/officeart/2005/8/layout/radial5"/>
    <dgm:cxn modelId="{0D27BB9F-8BC0-472B-9565-676953605096}" type="presParOf" srcId="{DD812506-FEA9-4468-BF7F-ABD8E83841BB}" destId="{A7D7ACBC-D787-4ED1-A06D-2EEAAE5A6B0E}" srcOrd="4" destOrd="0" presId="urn:microsoft.com/office/officeart/2005/8/layout/radial5"/>
    <dgm:cxn modelId="{0183D6EC-5ABF-4C0C-9C17-7BAD62CA1382}" type="presParOf" srcId="{DD812506-FEA9-4468-BF7F-ABD8E83841BB}" destId="{D1EF6D4D-4C71-493F-A1F1-1D976D8E8C02}" srcOrd="5" destOrd="0" presId="urn:microsoft.com/office/officeart/2005/8/layout/radial5"/>
    <dgm:cxn modelId="{6C4EC021-2DDB-4786-ACA6-2E8174A64136}" type="presParOf" srcId="{D1EF6D4D-4C71-493F-A1F1-1D976D8E8C02}" destId="{5DF3435F-D423-41F5-B967-AA9D458553D1}" srcOrd="0" destOrd="0" presId="urn:microsoft.com/office/officeart/2005/8/layout/radial5"/>
    <dgm:cxn modelId="{FBCE649B-6D67-4AC7-BDD5-DA4613FCA8BB}" type="presParOf" srcId="{DD812506-FEA9-4468-BF7F-ABD8E83841BB}" destId="{FA6D7EC9-80E6-45F7-AED2-8BA0AAB33765}" srcOrd="6" destOrd="0" presId="urn:microsoft.com/office/officeart/2005/8/layout/radial5"/>
    <dgm:cxn modelId="{A21DFC3F-835C-440E-9F8B-16ED8501BCB6}" type="presParOf" srcId="{DD812506-FEA9-4468-BF7F-ABD8E83841BB}" destId="{BBFC84F5-8E99-4773-8D88-47C8F5A04563}" srcOrd="7" destOrd="0" presId="urn:microsoft.com/office/officeart/2005/8/layout/radial5"/>
    <dgm:cxn modelId="{1A808AB8-49FD-462B-BBEC-87D1CEF7B568}" type="presParOf" srcId="{BBFC84F5-8E99-4773-8D88-47C8F5A04563}" destId="{688D5BC6-8E17-4B98-8719-C41A7E778B97}" srcOrd="0" destOrd="0" presId="urn:microsoft.com/office/officeart/2005/8/layout/radial5"/>
    <dgm:cxn modelId="{E38BF5A5-9003-4085-8BDE-3B29CDC21926}" type="presParOf" srcId="{DD812506-FEA9-4468-BF7F-ABD8E83841BB}" destId="{CDCBAF86-89C7-49D0-84C7-A68C944E082D}" srcOrd="8" destOrd="0" presId="urn:microsoft.com/office/officeart/2005/8/layout/radial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DC2182-E1B9-4A4C-899A-33FD6EBDD7FC}"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zh-CN" altLang="en-US"/>
        </a:p>
      </dgm:t>
    </dgm:pt>
    <dgm:pt modelId="{A1801D5A-01E8-432B-8E2C-A715D9B3924A}">
      <dgm:prSet phldrT="[文本]"/>
      <dgm:spPr>
        <a:solidFill>
          <a:srgbClr val="FF0000"/>
        </a:solidFill>
      </dgm:spPr>
      <dgm:t>
        <a:bodyPr/>
        <a:lstStyle/>
        <a:p>
          <a:r>
            <a:rPr lang="zh-CN" altLang="en-US" dirty="0"/>
            <a:t>激动</a:t>
          </a:r>
        </a:p>
      </dgm:t>
    </dgm:pt>
    <dgm:pt modelId="{BFB9E17D-D996-4EE8-A131-C5B42FB11679}" type="parTrans" cxnId="{B6E07C13-DF33-4AD4-ACD3-BF6B64CF027A}">
      <dgm:prSet/>
      <dgm:spPr/>
      <dgm:t>
        <a:bodyPr/>
        <a:lstStyle/>
        <a:p>
          <a:endParaRPr lang="zh-CN" altLang="en-US"/>
        </a:p>
      </dgm:t>
    </dgm:pt>
    <dgm:pt modelId="{165C19CF-BC3A-4131-996A-3DAE25662FA9}" type="sibTrans" cxnId="{B6E07C13-DF33-4AD4-ACD3-BF6B64CF027A}">
      <dgm:prSet/>
      <dgm:spPr/>
      <dgm:t>
        <a:bodyPr/>
        <a:lstStyle/>
        <a:p>
          <a:endParaRPr lang="zh-CN" altLang="en-US"/>
        </a:p>
      </dgm:t>
    </dgm:pt>
    <dgm:pt modelId="{B6B2B652-8F92-476F-BFC1-40076E6F695D}">
      <dgm:prSet phldrT="[文本]"/>
      <dgm:spPr/>
      <dgm:t>
        <a:bodyPr/>
        <a:lstStyle/>
        <a:p>
          <a:r>
            <a:rPr lang="zh-CN" altLang="en-US" dirty="0"/>
            <a:t>可爱</a:t>
          </a:r>
        </a:p>
      </dgm:t>
    </dgm:pt>
    <dgm:pt modelId="{ACF986B1-720D-4B9A-9EB7-EBA5B78F741A}" type="parTrans" cxnId="{E0D78447-9DCB-42D6-942A-3390C8B05EEF}">
      <dgm:prSet/>
      <dgm:spPr/>
      <dgm:t>
        <a:bodyPr/>
        <a:lstStyle/>
        <a:p>
          <a:endParaRPr lang="zh-CN" altLang="en-US"/>
        </a:p>
      </dgm:t>
    </dgm:pt>
    <dgm:pt modelId="{14B51823-D901-491E-8B7B-90CF046C5A8D}" type="sibTrans" cxnId="{E0D78447-9DCB-42D6-942A-3390C8B05EEF}">
      <dgm:prSet/>
      <dgm:spPr/>
      <dgm:t>
        <a:bodyPr/>
        <a:lstStyle/>
        <a:p>
          <a:endParaRPr lang="zh-CN" altLang="en-US"/>
        </a:p>
      </dgm:t>
    </dgm:pt>
    <dgm:pt modelId="{11B3A2D4-0DF8-4F79-A566-2505EE27E0B5}">
      <dgm:prSet phldrT="[文本]"/>
      <dgm:spPr/>
      <dgm:t>
        <a:bodyPr/>
        <a:lstStyle/>
        <a:p>
          <a:r>
            <a:rPr lang="zh-CN" altLang="en-US" dirty="0"/>
            <a:t>帅气</a:t>
          </a:r>
        </a:p>
      </dgm:t>
    </dgm:pt>
    <dgm:pt modelId="{D4B7502E-0814-41E7-9ABB-D472D3BEE216}" type="parTrans" cxnId="{29D94D1D-DFB8-40A8-B3BA-9B382EB3AA50}">
      <dgm:prSet/>
      <dgm:spPr/>
      <dgm:t>
        <a:bodyPr/>
        <a:lstStyle/>
        <a:p>
          <a:endParaRPr lang="zh-CN" altLang="en-US"/>
        </a:p>
      </dgm:t>
    </dgm:pt>
    <dgm:pt modelId="{B6C73563-FDED-4546-AEAE-D7B799A06F27}" type="sibTrans" cxnId="{29D94D1D-DFB8-40A8-B3BA-9B382EB3AA50}">
      <dgm:prSet/>
      <dgm:spPr/>
      <dgm:t>
        <a:bodyPr/>
        <a:lstStyle/>
        <a:p>
          <a:endParaRPr lang="zh-CN" altLang="en-US"/>
        </a:p>
      </dgm:t>
    </dgm:pt>
    <dgm:pt modelId="{EBC8DC60-07C5-465D-865A-F5FCD7E89934}">
      <dgm:prSet phldrT="[文本]"/>
      <dgm:spPr/>
      <dgm:t>
        <a:bodyPr/>
        <a:lstStyle/>
        <a:p>
          <a:r>
            <a:rPr lang="zh-CN" altLang="en-US" dirty="0"/>
            <a:t>感动</a:t>
          </a:r>
        </a:p>
      </dgm:t>
    </dgm:pt>
    <dgm:pt modelId="{45214DC0-B390-40AE-BD70-23610CA0DB60}" type="parTrans" cxnId="{FCD18C1C-4857-493C-8B29-32589D5F9A4F}">
      <dgm:prSet/>
      <dgm:spPr/>
      <dgm:t>
        <a:bodyPr/>
        <a:lstStyle/>
        <a:p>
          <a:endParaRPr lang="zh-CN" altLang="en-US"/>
        </a:p>
      </dgm:t>
    </dgm:pt>
    <dgm:pt modelId="{F3E0AE31-4A43-40BD-BB7C-1080B9B81EFC}" type="sibTrans" cxnId="{FCD18C1C-4857-493C-8B29-32589D5F9A4F}">
      <dgm:prSet/>
      <dgm:spPr/>
      <dgm:t>
        <a:bodyPr/>
        <a:lstStyle/>
        <a:p>
          <a:endParaRPr lang="zh-CN" altLang="en-US"/>
        </a:p>
      </dgm:t>
    </dgm:pt>
    <dgm:pt modelId="{D2F06B9D-54CE-4B58-8839-54F65EFA5699}">
      <dgm:prSet phldrT="[文本]"/>
      <dgm:spPr/>
      <dgm:t>
        <a:bodyPr/>
        <a:lstStyle/>
        <a:p>
          <a:r>
            <a:rPr lang="zh-CN" altLang="en-US" dirty="0"/>
            <a:t>启发</a:t>
          </a:r>
        </a:p>
      </dgm:t>
    </dgm:pt>
    <dgm:pt modelId="{C2656D65-5665-4E5F-A4F6-07F6554E9A7A}" type="parTrans" cxnId="{0A2924B3-6EE1-4A3B-A6EE-47A1BE1C3104}">
      <dgm:prSet/>
      <dgm:spPr/>
      <dgm:t>
        <a:bodyPr/>
        <a:lstStyle/>
        <a:p>
          <a:endParaRPr lang="zh-CN" altLang="en-US"/>
        </a:p>
      </dgm:t>
    </dgm:pt>
    <dgm:pt modelId="{830803B3-F530-4DC1-A715-D4281D1ED9FA}" type="sibTrans" cxnId="{0A2924B3-6EE1-4A3B-A6EE-47A1BE1C3104}">
      <dgm:prSet/>
      <dgm:spPr/>
      <dgm:t>
        <a:bodyPr/>
        <a:lstStyle/>
        <a:p>
          <a:endParaRPr lang="zh-CN" altLang="en-US"/>
        </a:p>
      </dgm:t>
    </dgm:pt>
    <dgm:pt modelId="{051856B9-52E6-4AF9-86E8-E6977A704B6F}">
      <dgm:prSet phldrT="[文本]"/>
      <dgm:spPr>
        <a:solidFill>
          <a:srgbClr val="C00000"/>
        </a:solidFill>
      </dgm:spPr>
      <dgm:t>
        <a:bodyPr/>
        <a:lstStyle/>
        <a:p>
          <a:r>
            <a:rPr lang="zh-CN" altLang="en-US" dirty="0"/>
            <a:t>糟糕</a:t>
          </a:r>
        </a:p>
      </dgm:t>
    </dgm:pt>
    <dgm:pt modelId="{F06FFF08-1213-42F2-B16F-6FFBEBBDCC6A}" type="parTrans" cxnId="{68AA9458-423C-427C-978A-260193E8A1C3}">
      <dgm:prSet/>
      <dgm:spPr/>
      <dgm:t>
        <a:bodyPr/>
        <a:lstStyle/>
        <a:p>
          <a:endParaRPr lang="zh-CN" altLang="en-US"/>
        </a:p>
      </dgm:t>
    </dgm:pt>
    <dgm:pt modelId="{9EB0B34D-A4D0-4067-A8F9-8CA208785975}" type="sibTrans" cxnId="{68AA9458-423C-427C-978A-260193E8A1C3}">
      <dgm:prSet/>
      <dgm:spPr/>
      <dgm:t>
        <a:bodyPr/>
        <a:lstStyle/>
        <a:p>
          <a:endParaRPr lang="zh-CN" altLang="en-US"/>
        </a:p>
      </dgm:t>
    </dgm:pt>
    <dgm:pt modelId="{A92F0A6F-796B-478F-9C08-9CBE028A22DB}">
      <dgm:prSet phldrT="[文本]"/>
      <dgm:spPr/>
      <dgm:t>
        <a:bodyPr/>
        <a:lstStyle/>
        <a:p>
          <a:r>
            <a:rPr lang="zh-CN" altLang="en-US" dirty="0"/>
            <a:t>争议</a:t>
          </a:r>
        </a:p>
      </dgm:t>
    </dgm:pt>
    <dgm:pt modelId="{7FF38BBC-F4BB-4AF9-B486-32B10452B418}" type="parTrans" cxnId="{C9B7865A-22CB-4B9D-A48B-E218A882EE75}">
      <dgm:prSet/>
      <dgm:spPr/>
      <dgm:t>
        <a:bodyPr/>
        <a:lstStyle/>
        <a:p>
          <a:endParaRPr lang="zh-CN" altLang="en-US"/>
        </a:p>
      </dgm:t>
    </dgm:pt>
    <dgm:pt modelId="{0015064D-F6FC-475B-B0CA-4942305A8CE7}" type="sibTrans" cxnId="{C9B7865A-22CB-4B9D-A48B-E218A882EE75}">
      <dgm:prSet/>
      <dgm:spPr/>
      <dgm:t>
        <a:bodyPr/>
        <a:lstStyle/>
        <a:p>
          <a:endParaRPr lang="zh-CN" altLang="en-US"/>
        </a:p>
      </dgm:t>
    </dgm:pt>
    <dgm:pt modelId="{C9953352-B1E1-4662-9A46-E3466B4AFE8E}">
      <dgm:prSet phldrT="[文本]"/>
      <dgm:spPr/>
      <dgm:t>
        <a:bodyPr/>
        <a:lstStyle/>
        <a:p>
          <a:r>
            <a:rPr lang="zh-CN" altLang="en-US" dirty="0"/>
            <a:t>性感</a:t>
          </a:r>
        </a:p>
      </dgm:t>
    </dgm:pt>
    <dgm:pt modelId="{B7D431BF-4F68-4FC3-9017-86CEE7E23DBF}" type="parTrans" cxnId="{D26362BE-CC19-48AA-B18C-CB9D85C369DE}">
      <dgm:prSet/>
      <dgm:spPr/>
      <dgm:t>
        <a:bodyPr/>
        <a:lstStyle/>
        <a:p>
          <a:endParaRPr lang="zh-CN" altLang="en-US"/>
        </a:p>
      </dgm:t>
    </dgm:pt>
    <dgm:pt modelId="{B24C9E4E-18FF-4AF1-9C3F-FD9CDEDF02C3}" type="sibTrans" cxnId="{D26362BE-CC19-48AA-B18C-CB9D85C369DE}">
      <dgm:prSet/>
      <dgm:spPr/>
      <dgm:t>
        <a:bodyPr/>
        <a:lstStyle/>
        <a:p>
          <a:endParaRPr lang="zh-CN" altLang="en-US"/>
        </a:p>
      </dgm:t>
    </dgm:pt>
    <dgm:pt modelId="{48809233-6618-42D7-BA88-20BA8BCCF5DF}">
      <dgm:prSet phldrT="[文本]"/>
      <dgm:spPr/>
      <dgm:t>
        <a:bodyPr/>
        <a:lstStyle/>
        <a:p>
          <a:r>
            <a:rPr lang="zh-CN" altLang="en-US" dirty="0"/>
            <a:t>难以置信</a:t>
          </a:r>
        </a:p>
      </dgm:t>
    </dgm:pt>
    <dgm:pt modelId="{69AA45BA-2BA6-4D85-B157-DAFE4AFA6602}" type="parTrans" cxnId="{811E9642-FFCA-49C5-B6DC-ACE0C22F7865}">
      <dgm:prSet/>
      <dgm:spPr/>
      <dgm:t>
        <a:bodyPr/>
        <a:lstStyle/>
        <a:p>
          <a:endParaRPr lang="zh-CN" altLang="en-US"/>
        </a:p>
      </dgm:t>
    </dgm:pt>
    <dgm:pt modelId="{EA5B75AD-4828-449C-A278-C3E969B1D99B}" type="sibTrans" cxnId="{811E9642-FFCA-49C5-B6DC-ACE0C22F7865}">
      <dgm:prSet/>
      <dgm:spPr/>
      <dgm:t>
        <a:bodyPr/>
        <a:lstStyle/>
        <a:p>
          <a:endParaRPr lang="zh-CN" altLang="en-US"/>
        </a:p>
      </dgm:t>
    </dgm:pt>
    <dgm:pt modelId="{E021D12E-B4EF-480C-BF5D-0FC311804A38}">
      <dgm:prSet phldrT="[文本]"/>
      <dgm:spPr/>
      <dgm:t>
        <a:bodyPr/>
        <a:lstStyle/>
        <a:p>
          <a:r>
            <a:rPr lang="zh-CN" altLang="en-US" dirty="0"/>
            <a:t>好笑</a:t>
          </a:r>
        </a:p>
      </dgm:t>
    </dgm:pt>
    <dgm:pt modelId="{0218D2DA-162C-4383-801A-83AF54ECC047}" type="parTrans" cxnId="{A3268472-04F3-417F-B9B7-758098C9BF36}">
      <dgm:prSet/>
      <dgm:spPr/>
      <dgm:t>
        <a:bodyPr/>
        <a:lstStyle/>
        <a:p>
          <a:endParaRPr lang="zh-CN" altLang="en-US"/>
        </a:p>
      </dgm:t>
    </dgm:pt>
    <dgm:pt modelId="{CA7B3121-0742-4638-9A96-50828C809C6B}" type="sibTrans" cxnId="{A3268472-04F3-417F-B9B7-758098C9BF36}">
      <dgm:prSet/>
      <dgm:spPr/>
      <dgm:t>
        <a:bodyPr/>
        <a:lstStyle/>
        <a:p>
          <a:endParaRPr lang="zh-CN" altLang="en-US"/>
        </a:p>
      </dgm:t>
    </dgm:pt>
    <dgm:pt modelId="{E205DE16-F9DD-4E10-B1F0-654D69FE60D1}" type="pres">
      <dgm:prSet presAssocID="{5DDC2182-E1B9-4A4C-899A-33FD6EBDD7FC}" presName="cycle" presStyleCnt="0">
        <dgm:presLayoutVars>
          <dgm:dir/>
          <dgm:resizeHandles val="exact"/>
        </dgm:presLayoutVars>
      </dgm:prSet>
      <dgm:spPr/>
    </dgm:pt>
    <dgm:pt modelId="{973B9F10-E85B-4A2C-901A-40CA17927B1A}" type="pres">
      <dgm:prSet presAssocID="{A1801D5A-01E8-432B-8E2C-A715D9B3924A}" presName="node" presStyleLbl="node1" presStyleIdx="0" presStyleCnt="10">
        <dgm:presLayoutVars>
          <dgm:bulletEnabled val="1"/>
        </dgm:presLayoutVars>
      </dgm:prSet>
      <dgm:spPr/>
    </dgm:pt>
    <dgm:pt modelId="{C8B9421A-8B82-4FFC-A627-A6C4FBC91B30}" type="pres">
      <dgm:prSet presAssocID="{165C19CF-BC3A-4131-996A-3DAE25662FA9}" presName="sibTrans" presStyleLbl="sibTrans2D1" presStyleIdx="0" presStyleCnt="10"/>
      <dgm:spPr/>
    </dgm:pt>
    <dgm:pt modelId="{E6EE6B78-BBDB-48C0-8423-2B28406644BC}" type="pres">
      <dgm:prSet presAssocID="{165C19CF-BC3A-4131-996A-3DAE25662FA9}" presName="connectorText" presStyleLbl="sibTrans2D1" presStyleIdx="0" presStyleCnt="10"/>
      <dgm:spPr/>
    </dgm:pt>
    <dgm:pt modelId="{088F18D1-D3ED-4E63-BBC3-E07A01A90792}" type="pres">
      <dgm:prSet presAssocID="{B6B2B652-8F92-476F-BFC1-40076E6F695D}" presName="node" presStyleLbl="node1" presStyleIdx="1" presStyleCnt="10">
        <dgm:presLayoutVars>
          <dgm:bulletEnabled val="1"/>
        </dgm:presLayoutVars>
      </dgm:prSet>
      <dgm:spPr/>
    </dgm:pt>
    <dgm:pt modelId="{A9E2D489-6D3E-411B-B21B-130575925E94}" type="pres">
      <dgm:prSet presAssocID="{14B51823-D901-491E-8B7B-90CF046C5A8D}" presName="sibTrans" presStyleLbl="sibTrans2D1" presStyleIdx="1" presStyleCnt="10"/>
      <dgm:spPr/>
    </dgm:pt>
    <dgm:pt modelId="{1A455861-C52C-49F9-BD41-7FB59C4D7F06}" type="pres">
      <dgm:prSet presAssocID="{14B51823-D901-491E-8B7B-90CF046C5A8D}" presName="connectorText" presStyleLbl="sibTrans2D1" presStyleIdx="1" presStyleCnt="10"/>
      <dgm:spPr/>
    </dgm:pt>
    <dgm:pt modelId="{DD135860-75EC-48F2-A7CD-8379106DCAC2}" type="pres">
      <dgm:prSet presAssocID="{11B3A2D4-0DF8-4F79-A566-2505EE27E0B5}" presName="node" presStyleLbl="node1" presStyleIdx="2" presStyleCnt="10">
        <dgm:presLayoutVars>
          <dgm:bulletEnabled val="1"/>
        </dgm:presLayoutVars>
      </dgm:prSet>
      <dgm:spPr/>
    </dgm:pt>
    <dgm:pt modelId="{3ED822CD-AF88-473B-9C99-2EA70F3C099F}" type="pres">
      <dgm:prSet presAssocID="{B6C73563-FDED-4546-AEAE-D7B799A06F27}" presName="sibTrans" presStyleLbl="sibTrans2D1" presStyleIdx="2" presStyleCnt="10"/>
      <dgm:spPr/>
    </dgm:pt>
    <dgm:pt modelId="{316F1ED9-C18F-4441-8BC0-561100C69ED3}" type="pres">
      <dgm:prSet presAssocID="{B6C73563-FDED-4546-AEAE-D7B799A06F27}" presName="connectorText" presStyleLbl="sibTrans2D1" presStyleIdx="2" presStyleCnt="10"/>
      <dgm:spPr/>
    </dgm:pt>
    <dgm:pt modelId="{B58DF852-4F5C-4398-BD0B-BE1DA34CA4DB}" type="pres">
      <dgm:prSet presAssocID="{EBC8DC60-07C5-465D-865A-F5FCD7E89934}" presName="node" presStyleLbl="node1" presStyleIdx="3" presStyleCnt="10">
        <dgm:presLayoutVars>
          <dgm:bulletEnabled val="1"/>
        </dgm:presLayoutVars>
      </dgm:prSet>
      <dgm:spPr/>
    </dgm:pt>
    <dgm:pt modelId="{4177BD53-D2D7-49CD-B077-D877773787A0}" type="pres">
      <dgm:prSet presAssocID="{F3E0AE31-4A43-40BD-BB7C-1080B9B81EFC}" presName="sibTrans" presStyleLbl="sibTrans2D1" presStyleIdx="3" presStyleCnt="10"/>
      <dgm:spPr/>
    </dgm:pt>
    <dgm:pt modelId="{65BC5466-18AF-47CC-A5FE-50C05DD744FE}" type="pres">
      <dgm:prSet presAssocID="{F3E0AE31-4A43-40BD-BB7C-1080B9B81EFC}" presName="connectorText" presStyleLbl="sibTrans2D1" presStyleIdx="3" presStyleCnt="10"/>
      <dgm:spPr/>
    </dgm:pt>
    <dgm:pt modelId="{AEB6D5DD-B5D8-4E24-A48B-3DEE339C9F0C}" type="pres">
      <dgm:prSet presAssocID="{D2F06B9D-54CE-4B58-8839-54F65EFA5699}" presName="node" presStyleLbl="node1" presStyleIdx="4" presStyleCnt="10">
        <dgm:presLayoutVars>
          <dgm:bulletEnabled val="1"/>
        </dgm:presLayoutVars>
      </dgm:prSet>
      <dgm:spPr/>
    </dgm:pt>
    <dgm:pt modelId="{CB93AB69-4C2C-4D2D-B8AA-2773547294B1}" type="pres">
      <dgm:prSet presAssocID="{830803B3-F530-4DC1-A715-D4281D1ED9FA}" presName="sibTrans" presStyleLbl="sibTrans2D1" presStyleIdx="4" presStyleCnt="10"/>
      <dgm:spPr/>
    </dgm:pt>
    <dgm:pt modelId="{8D38205B-7275-4CB7-97CE-EC08B91D7739}" type="pres">
      <dgm:prSet presAssocID="{830803B3-F530-4DC1-A715-D4281D1ED9FA}" presName="connectorText" presStyleLbl="sibTrans2D1" presStyleIdx="4" presStyleCnt="10"/>
      <dgm:spPr/>
    </dgm:pt>
    <dgm:pt modelId="{B09D2DDD-DD57-45D6-A915-4FAC52D67005}" type="pres">
      <dgm:prSet presAssocID="{051856B9-52E6-4AF9-86E8-E6977A704B6F}" presName="node" presStyleLbl="node1" presStyleIdx="5" presStyleCnt="10">
        <dgm:presLayoutVars>
          <dgm:bulletEnabled val="1"/>
        </dgm:presLayoutVars>
      </dgm:prSet>
      <dgm:spPr/>
    </dgm:pt>
    <dgm:pt modelId="{B84AF20F-2376-496F-84B9-4D4AA1EF0A0B}" type="pres">
      <dgm:prSet presAssocID="{9EB0B34D-A4D0-4067-A8F9-8CA208785975}" presName="sibTrans" presStyleLbl="sibTrans2D1" presStyleIdx="5" presStyleCnt="10"/>
      <dgm:spPr/>
    </dgm:pt>
    <dgm:pt modelId="{E465F3D9-2B1D-41BE-B59C-0747C3F448D6}" type="pres">
      <dgm:prSet presAssocID="{9EB0B34D-A4D0-4067-A8F9-8CA208785975}" presName="connectorText" presStyleLbl="sibTrans2D1" presStyleIdx="5" presStyleCnt="10"/>
      <dgm:spPr/>
    </dgm:pt>
    <dgm:pt modelId="{E383A7A9-D40A-4BC1-9C8E-BE1518E2444E}" type="pres">
      <dgm:prSet presAssocID="{A92F0A6F-796B-478F-9C08-9CBE028A22DB}" presName="node" presStyleLbl="node1" presStyleIdx="6" presStyleCnt="10">
        <dgm:presLayoutVars>
          <dgm:bulletEnabled val="1"/>
        </dgm:presLayoutVars>
      </dgm:prSet>
      <dgm:spPr/>
    </dgm:pt>
    <dgm:pt modelId="{5CBFCBDE-C93C-4774-AFFF-36F305FB9E3D}" type="pres">
      <dgm:prSet presAssocID="{0015064D-F6FC-475B-B0CA-4942305A8CE7}" presName="sibTrans" presStyleLbl="sibTrans2D1" presStyleIdx="6" presStyleCnt="10"/>
      <dgm:spPr/>
    </dgm:pt>
    <dgm:pt modelId="{72563F6E-956D-464C-AEF9-77392188FF48}" type="pres">
      <dgm:prSet presAssocID="{0015064D-F6FC-475B-B0CA-4942305A8CE7}" presName="connectorText" presStyleLbl="sibTrans2D1" presStyleIdx="6" presStyleCnt="10"/>
      <dgm:spPr/>
    </dgm:pt>
    <dgm:pt modelId="{E0A59FAE-7CC9-4142-A19A-5535BB63767F}" type="pres">
      <dgm:prSet presAssocID="{C9953352-B1E1-4662-9A46-E3466B4AFE8E}" presName="node" presStyleLbl="node1" presStyleIdx="7" presStyleCnt="10">
        <dgm:presLayoutVars>
          <dgm:bulletEnabled val="1"/>
        </dgm:presLayoutVars>
      </dgm:prSet>
      <dgm:spPr/>
    </dgm:pt>
    <dgm:pt modelId="{B4A49AF4-C48C-42A2-A82D-254384619F50}" type="pres">
      <dgm:prSet presAssocID="{B24C9E4E-18FF-4AF1-9C3F-FD9CDEDF02C3}" presName="sibTrans" presStyleLbl="sibTrans2D1" presStyleIdx="7" presStyleCnt="10"/>
      <dgm:spPr/>
    </dgm:pt>
    <dgm:pt modelId="{B0F15F13-08F5-40F4-96DC-81D137DA8C6E}" type="pres">
      <dgm:prSet presAssocID="{B24C9E4E-18FF-4AF1-9C3F-FD9CDEDF02C3}" presName="connectorText" presStyleLbl="sibTrans2D1" presStyleIdx="7" presStyleCnt="10"/>
      <dgm:spPr/>
    </dgm:pt>
    <dgm:pt modelId="{6EC1BF9A-D2DE-415B-95A2-73FA40A523AC}" type="pres">
      <dgm:prSet presAssocID="{48809233-6618-42D7-BA88-20BA8BCCF5DF}" presName="node" presStyleLbl="node1" presStyleIdx="8" presStyleCnt="10">
        <dgm:presLayoutVars>
          <dgm:bulletEnabled val="1"/>
        </dgm:presLayoutVars>
      </dgm:prSet>
      <dgm:spPr/>
    </dgm:pt>
    <dgm:pt modelId="{64792701-31D5-4E4C-9139-F0D6C068322F}" type="pres">
      <dgm:prSet presAssocID="{EA5B75AD-4828-449C-A278-C3E969B1D99B}" presName="sibTrans" presStyleLbl="sibTrans2D1" presStyleIdx="8" presStyleCnt="10"/>
      <dgm:spPr/>
    </dgm:pt>
    <dgm:pt modelId="{83B945A8-637E-421D-AA45-C85A3BFABD61}" type="pres">
      <dgm:prSet presAssocID="{EA5B75AD-4828-449C-A278-C3E969B1D99B}" presName="connectorText" presStyleLbl="sibTrans2D1" presStyleIdx="8" presStyleCnt="10"/>
      <dgm:spPr/>
    </dgm:pt>
    <dgm:pt modelId="{DC7FB243-6287-45DC-9817-C28000947B29}" type="pres">
      <dgm:prSet presAssocID="{E021D12E-B4EF-480C-BF5D-0FC311804A38}" presName="node" presStyleLbl="node1" presStyleIdx="9" presStyleCnt="10">
        <dgm:presLayoutVars>
          <dgm:bulletEnabled val="1"/>
        </dgm:presLayoutVars>
      </dgm:prSet>
      <dgm:spPr/>
    </dgm:pt>
    <dgm:pt modelId="{8B9E2175-4ECE-4E5A-A0C6-A80737F2E8F6}" type="pres">
      <dgm:prSet presAssocID="{CA7B3121-0742-4638-9A96-50828C809C6B}" presName="sibTrans" presStyleLbl="sibTrans2D1" presStyleIdx="9" presStyleCnt="10"/>
      <dgm:spPr/>
    </dgm:pt>
    <dgm:pt modelId="{F85E320F-EAB3-4CEE-B4E2-3C81F1D511E3}" type="pres">
      <dgm:prSet presAssocID="{CA7B3121-0742-4638-9A96-50828C809C6B}" presName="connectorText" presStyleLbl="sibTrans2D1" presStyleIdx="9" presStyleCnt="10"/>
      <dgm:spPr/>
    </dgm:pt>
  </dgm:ptLst>
  <dgm:cxnLst>
    <dgm:cxn modelId="{141A7B08-DE5E-4644-9257-1CD5A590A774}" type="presOf" srcId="{B6C73563-FDED-4546-AEAE-D7B799A06F27}" destId="{3ED822CD-AF88-473B-9C99-2EA70F3C099F}" srcOrd="0" destOrd="0" presId="urn:microsoft.com/office/officeart/2005/8/layout/cycle2"/>
    <dgm:cxn modelId="{B6E07C13-DF33-4AD4-ACD3-BF6B64CF027A}" srcId="{5DDC2182-E1B9-4A4C-899A-33FD6EBDD7FC}" destId="{A1801D5A-01E8-432B-8E2C-A715D9B3924A}" srcOrd="0" destOrd="0" parTransId="{BFB9E17D-D996-4EE8-A131-C5B42FB11679}" sibTransId="{165C19CF-BC3A-4131-996A-3DAE25662FA9}"/>
    <dgm:cxn modelId="{FCD18C1C-4857-493C-8B29-32589D5F9A4F}" srcId="{5DDC2182-E1B9-4A4C-899A-33FD6EBDD7FC}" destId="{EBC8DC60-07C5-465D-865A-F5FCD7E89934}" srcOrd="3" destOrd="0" parTransId="{45214DC0-B390-40AE-BD70-23610CA0DB60}" sibTransId="{F3E0AE31-4A43-40BD-BB7C-1080B9B81EFC}"/>
    <dgm:cxn modelId="{29D94D1D-DFB8-40A8-B3BA-9B382EB3AA50}" srcId="{5DDC2182-E1B9-4A4C-899A-33FD6EBDD7FC}" destId="{11B3A2D4-0DF8-4F79-A566-2505EE27E0B5}" srcOrd="2" destOrd="0" parTransId="{D4B7502E-0814-41E7-9ABB-D472D3BEE216}" sibTransId="{B6C73563-FDED-4546-AEAE-D7B799A06F27}"/>
    <dgm:cxn modelId="{7AFA211E-B40D-4EC7-851E-A194CEBF8812}" type="presOf" srcId="{F3E0AE31-4A43-40BD-BB7C-1080B9B81EFC}" destId="{65BC5466-18AF-47CC-A5FE-50C05DD744FE}" srcOrd="1" destOrd="0" presId="urn:microsoft.com/office/officeart/2005/8/layout/cycle2"/>
    <dgm:cxn modelId="{B9F50827-C363-4CEC-BB48-D251816A5EA0}" type="presOf" srcId="{0015064D-F6FC-475B-B0CA-4942305A8CE7}" destId="{72563F6E-956D-464C-AEF9-77392188FF48}" srcOrd="1" destOrd="0" presId="urn:microsoft.com/office/officeart/2005/8/layout/cycle2"/>
    <dgm:cxn modelId="{B061212C-CA71-4F6D-A673-8E19E87163DE}" type="presOf" srcId="{B6B2B652-8F92-476F-BFC1-40076E6F695D}" destId="{088F18D1-D3ED-4E63-BBC3-E07A01A90792}" srcOrd="0" destOrd="0" presId="urn:microsoft.com/office/officeart/2005/8/layout/cycle2"/>
    <dgm:cxn modelId="{4996762C-3504-4570-AE1E-E66EBC8C803C}" type="presOf" srcId="{0015064D-F6FC-475B-B0CA-4942305A8CE7}" destId="{5CBFCBDE-C93C-4774-AFFF-36F305FB9E3D}" srcOrd="0" destOrd="0" presId="urn:microsoft.com/office/officeart/2005/8/layout/cycle2"/>
    <dgm:cxn modelId="{13E40C30-E046-4F9D-A417-FF2CE831F3BD}" type="presOf" srcId="{48809233-6618-42D7-BA88-20BA8BCCF5DF}" destId="{6EC1BF9A-D2DE-415B-95A2-73FA40A523AC}" srcOrd="0" destOrd="0" presId="urn:microsoft.com/office/officeart/2005/8/layout/cycle2"/>
    <dgm:cxn modelId="{E1A30131-BA8C-46F1-8A8A-53B70B5A1E63}" type="presOf" srcId="{E021D12E-B4EF-480C-BF5D-0FC311804A38}" destId="{DC7FB243-6287-45DC-9817-C28000947B29}" srcOrd="0" destOrd="0" presId="urn:microsoft.com/office/officeart/2005/8/layout/cycle2"/>
    <dgm:cxn modelId="{1BAEA736-9626-419F-B584-FFFF2E3A2B6B}" type="presOf" srcId="{9EB0B34D-A4D0-4067-A8F9-8CA208785975}" destId="{E465F3D9-2B1D-41BE-B59C-0747C3F448D6}" srcOrd="1" destOrd="0" presId="urn:microsoft.com/office/officeart/2005/8/layout/cycle2"/>
    <dgm:cxn modelId="{8A618039-4976-44A8-9E42-5EBBB48E1E4C}" type="presOf" srcId="{9EB0B34D-A4D0-4067-A8F9-8CA208785975}" destId="{B84AF20F-2376-496F-84B9-4D4AA1EF0A0B}" srcOrd="0" destOrd="0" presId="urn:microsoft.com/office/officeart/2005/8/layout/cycle2"/>
    <dgm:cxn modelId="{811E9642-FFCA-49C5-B6DC-ACE0C22F7865}" srcId="{5DDC2182-E1B9-4A4C-899A-33FD6EBDD7FC}" destId="{48809233-6618-42D7-BA88-20BA8BCCF5DF}" srcOrd="8" destOrd="0" parTransId="{69AA45BA-2BA6-4D85-B157-DAFE4AFA6602}" sibTransId="{EA5B75AD-4828-449C-A278-C3E969B1D99B}"/>
    <dgm:cxn modelId="{4E956A45-30CA-4C58-B036-321E2588F685}" type="presOf" srcId="{051856B9-52E6-4AF9-86E8-E6977A704B6F}" destId="{B09D2DDD-DD57-45D6-A915-4FAC52D67005}" srcOrd="0" destOrd="0" presId="urn:microsoft.com/office/officeart/2005/8/layout/cycle2"/>
    <dgm:cxn modelId="{E0D78447-9DCB-42D6-942A-3390C8B05EEF}" srcId="{5DDC2182-E1B9-4A4C-899A-33FD6EBDD7FC}" destId="{B6B2B652-8F92-476F-BFC1-40076E6F695D}" srcOrd="1" destOrd="0" parTransId="{ACF986B1-720D-4B9A-9EB7-EBA5B78F741A}" sibTransId="{14B51823-D901-491E-8B7B-90CF046C5A8D}"/>
    <dgm:cxn modelId="{0487A54D-AD65-4EA9-908E-916FBD8D9777}" type="presOf" srcId="{B24C9E4E-18FF-4AF1-9C3F-FD9CDEDF02C3}" destId="{B0F15F13-08F5-40F4-96DC-81D137DA8C6E}" srcOrd="1" destOrd="0" presId="urn:microsoft.com/office/officeart/2005/8/layout/cycle2"/>
    <dgm:cxn modelId="{296EDE4D-74F3-45CB-B6B9-22631271A695}" type="presOf" srcId="{F3E0AE31-4A43-40BD-BB7C-1080B9B81EFC}" destId="{4177BD53-D2D7-49CD-B077-D877773787A0}" srcOrd="0" destOrd="0" presId="urn:microsoft.com/office/officeart/2005/8/layout/cycle2"/>
    <dgm:cxn modelId="{68AA9458-423C-427C-978A-260193E8A1C3}" srcId="{5DDC2182-E1B9-4A4C-899A-33FD6EBDD7FC}" destId="{051856B9-52E6-4AF9-86E8-E6977A704B6F}" srcOrd="5" destOrd="0" parTransId="{F06FFF08-1213-42F2-B16F-6FFBEBBDCC6A}" sibTransId="{9EB0B34D-A4D0-4067-A8F9-8CA208785975}"/>
    <dgm:cxn modelId="{C9B7865A-22CB-4B9D-A48B-E218A882EE75}" srcId="{5DDC2182-E1B9-4A4C-899A-33FD6EBDD7FC}" destId="{A92F0A6F-796B-478F-9C08-9CBE028A22DB}" srcOrd="6" destOrd="0" parTransId="{7FF38BBC-F4BB-4AF9-B486-32B10452B418}" sibTransId="{0015064D-F6FC-475B-B0CA-4942305A8CE7}"/>
    <dgm:cxn modelId="{F0CE8C6A-99BC-45E2-88AD-A3D5949ACBFF}" type="presOf" srcId="{5DDC2182-E1B9-4A4C-899A-33FD6EBDD7FC}" destId="{E205DE16-F9DD-4E10-B1F0-654D69FE60D1}" srcOrd="0" destOrd="0" presId="urn:microsoft.com/office/officeart/2005/8/layout/cycle2"/>
    <dgm:cxn modelId="{A3268472-04F3-417F-B9B7-758098C9BF36}" srcId="{5DDC2182-E1B9-4A4C-899A-33FD6EBDD7FC}" destId="{E021D12E-B4EF-480C-BF5D-0FC311804A38}" srcOrd="9" destOrd="0" parTransId="{0218D2DA-162C-4383-801A-83AF54ECC047}" sibTransId="{CA7B3121-0742-4638-9A96-50828C809C6B}"/>
    <dgm:cxn modelId="{CDD19B72-2313-473B-9BAD-880EFEF2CD1C}" type="presOf" srcId="{EA5B75AD-4828-449C-A278-C3E969B1D99B}" destId="{64792701-31D5-4E4C-9139-F0D6C068322F}" srcOrd="0" destOrd="0" presId="urn:microsoft.com/office/officeart/2005/8/layout/cycle2"/>
    <dgm:cxn modelId="{4676A982-0C7F-4006-9D78-02BA6BD5BE32}" type="presOf" srcId="{11B3A2D4-0DF8-4F79-A566-2505EE27E0B5}" destId="{DD135860-75EC-48F2-A7CD-8379106DCAC2}" srcOrd="0" destOrd="0" presId="urn:microsoft.com/office/officeart/2005/8/layout/cycle2"/>
    <dgm:cxn modelId="{B04D678E-DC05-407F-BE4D-B283AC11A212}" type="presOf" srcId="{B6C73563-FDED-4546-AEAE-D7B799A06F27}" destId="{316F1ED9-C18F-4441-8BC0-561100C69ED3}" srcOrd="1" destOrd="0" presId="urn:microsoft.com/office/officeart/2005/8/layout/cycle2"/>
    <dgm:cxn modelId="{0EC16F98-4AA6-432E-8489-383E6568EEF3}" type="presOf" srcId="{EBC8DC60-07C5-465D-865A-F5FCD7E89934}" destId="{B58DF852-4F5C-4398-BD0B-BE1DA34CA4DB}" srcOrd="0" destOrd="0" presId="urn:microsoft.com/office/officeart/2005/8/layout/cycle2"/>
    <dgm:cxn modelId="{CEDE6D9C-1F6B-45C7-82EE-7C4AF1425F65}" type="presOf" srcId="{EA5B75AD-4828-449C-A278-C3E969B1D99B}" destId="{83B945A8-637E-421D-AA45-C85A3BFABD61}" srcOrd="1" destOrd="0" presId="urn:microsoft.com/office/officeart/2005/8/layout/cycle2"/>
    <dgm:cxn modelId="{AB80D6A2-A856-46F9-BBF6-DD6D5EB407D3}" type="presOf" srcId="{A92F0A6F-796B-478F-9C08-9CBE028A22DB}" destId="{E383A7A9-D40A-4BC1-9C8E-BE1518E2444E}" srcOrd="0" destOrd="0" presId="urn:microsoft.com/office/officeart/2005/8/layout/cycle2"/>
    <dgm:cxn modelId="{0A2924B3-6EE1-4A3B-A6EE-47A1BE1C3104}" srcId="{5DDC2182-E1B9-4A4C-899A-33FD6EBDD7FC}" destId="{D2F06B9D-54CE-4B58-8839-54F65EFA5699}" srcOrd="4" destOrd="0" parTransId="{C2656D65-5665-4E5F-A4F6-07F6554E9A7A}" sibTransId="{830803B3-F530-4DC1-A715-D4281D1ED9FA}"/>
    <dgm:cxn modelId="{D26362BE-CC19-48AA-B18C-CB9D85C369DE}" srcId="{5DDC2182-E1B9-4A4C-899A-33FD6EBDD7FC}" destId="{C9953352-B1E1-4662-9A46-E3466B4AFE8E}" srcOrd="7" destOrd="0" parTransId="{B7D431BF-4F68-4FC3-9017-86CEE7E23DBF}" sibTransId="{B24C9E4E-18FF-4AF1-9C3F-FD9CDEDF02C3}"/>
    <dgm:cxn modelId="{DC6A76C1-D6F5-4546-92EB-D8EDCCB91A28}" type="presOf" srcId="{A1801D5A-01E8-432B-8E2C-A715D9B3924A}" destId="{973B9F10-E85B-4A2C-901A-40CA17927B1A}" srcOrd="0" destOrd="0" presId="urn:microsoft.com/office/officeart/2005/8/layout/cycle2"/>
    <dgm:cxn modelId="{6A36E7C1-D2D2-4366-8CB3-5ED34A3F6783}" type="presOf" srcId="{14B51823-D901-491E-8B7B-90CF046C5A8D}" destId="{1A455861-C52C-49F9-BD41-7FB59C4D7F06}" srcOrd="1" destOrd="0" presId="urn:microsoft.com/office/officeart/2005/8/layout/cycle2"/>
    <dgm:cxn modelId="{7D8AB1C4-83A0-476F-B5F6-6A9B2F0274D9}" type="presOf" srcId="{CA7B3121-0742-4638-9A96-50828C809C6B}" destId="{F85E320F-EAB3-4CEE-B4E2-3C81F1D511E3}" srcOrd="1" destOrd="0" presId="urn:microsoft.com/office/officeart/2005/8/layout/cycle2"/>
    <dgm:cxn modelId="{6C14C5D1-449C-45CD-A976-8F4DA9DCF4E1}" type="presOf" srcId="{165C19CF-BC3A-4131-996A-3DAE25662FA9}" destId="{E6EE6B78-BBDB-48C0-8423-2B28406644BC}" srcOrd="1" destOrd="0" presId="urn:microsoft.com/office/officeart/2005/8/layout/cycle2"/>
    <dgm:cxn modelId="{A65E67D2-D66F-4F2B-91DB-91E6648A8997}" type="presOf" srcId="{D2F06B9D-54CE-4B58-8839-54F65EFA5699}" destId="{AEB6D5DD-B5D8-4E24-A48B-3DEE339C9F0C}" srcOrd="0" destOrd="0" presId="urn:microsoft.com/office/officeart/2005/8/layout/cycle2"/>
    <dgm:cxn modelId="{230B3BD6-25B0-40AC-BCA1-14D2FB479877}" type="presOf" srcId="{830803B3-F530-4DC1-A715-D4281D1ED9FA}" destId="{8D38205B-7275-4CB7-97CE-EC08B91D7739}" srcOrd="1" destOrd="0" presId="urn:microsoft.com/office/officeart/2005/8/layout/cycle2"/>
    <dgm:cxn modelId="{469F50D7-8D44-488E-A251-5E1C324B90EB}" type="presOf" srcId="{830803B3-F530-4DC1-A715-D4281D1ED9FA}" destId="{CB93AB69-4C2C-4D2D-B8AA-2773547294B1}" srcOrd="0" destOrd="0" presId="urn:microsoft.com/office/officeart/2005/8/layout/cycle2"/>
    <dgm:cxn modelId="{1BED56D9-95B5-4141-8752-FE70CC5C93E7}" type="presOf" srcId="{165C19CF-BC3A-4131-996A-3DAE25662FA9}" destId="{C8B9421A-8B82-4FFC-A627-A6C4FBC91B30}" srcOrd="0" destOrd="0" presId="urn:microsoft.com/office/officeart/2005/8/layout/cycle2"/>
    <dgm:cxn modelId="{2C283FE0-7D00-4B5B-847F-D4028B9291BD}" type="presOf" srcId="{C9953352-B1E1-4662-9A46-E3466B4AFE8E}" destId="{E0A59FAE-7CC9-4142-A19A-5535BB63767F}" srcOrd="0" destOrd="0" presId="urn:microsoft.com/office/officeart/2005/8/layout/cycle2"/>
    <dgm:cxn modelId="{C70AD6E5-5D00-45AD-BBA3-79334A87E8D2}" type="presOf" srcId="{CA7B3121-0742-4638-9A96-50828C809C6B}" destId="{8B9E2175-4ECE-4E5A-A0C6-A80737F2E8F6}" srcOrd="0" destOrd="0" presId="urn:microsoft.com/office/officeart/2005/8/layout/cycle2"/>
    <dgm:cxn modelId="{4A7EF0E9-DA88-4B2F-A67B-A735C8925A15}" type="presOf" srcId="{B24C9E4E-18FF-4AF1-9C3F-FD9CDEDF02C3}" destId="{B4A49AF4-C48C-42A2-A82D-254384619F50}" srcOrd="0" destOrd="0" presId="urn:microsoft.com/office/officeart/2005/8/layout/cycle2"/>
    <dgm:cxn modelId="{78E765FC-D1F6-4231-8AAA-F37493D3E8BB}" type="presOf" srcId="{14B51823-D901-491E-8B7B-90CF046C5A8D}" destId="{A9E2D489-6D3E-411B-B21B-130575925E94}" srcOrd="0" destOrd="0" presId="urn:microsoft.com/office/officeart/2005/8/layout/cycle2"/>
    <dgm:cxn modelId="{96080114-2717-4067-8D7A-6AB54E38591B}" type="presParOf" srcId="{E205DE16-F9DD-4E10-B1F0-654D69FE60D1}" destId="{973B9F10-E85B-4A2C-901A-40CA17927B1A}" srcOrd="0" destOrd="0" presId="urn:microsoft.com/office/officeart/2005/8/layout/cycle2"/>
    <dgm:cxn modelId="{73E61B09-645F-401F-B369-525E387DA69A}" type="presParOf" srcId="{E205DE16-F9DD-4E10-B1F0-654D69FE60D1}" destId="{C8B9421A-8B82-4FFC-A627-A6C4FBC91B30}" srcOrd="1" destOrd="0" presId="urn:microsoft.com/office/officeart/2005/8/layout/cycle2"/>
    <dgm:cxn modelId="{F455233B-F6B7-4B2C-B843-301E59A7C760}" type="presParOf" srcId="{C8B9421A-8B82-4FFC-A627-A6C4FBC91B30}" destId="{E6EE6B78-BBDB-48C0-8423-2B28406644BC}" srcOrd="0" destOrd="0" presId="urn:microsoft.com/office/officeart/2005/8/layout/cycle2"/>
    <dgm:cxn modelId="{5A43A5EF-01FD-436B-80DE-53D8B3B139E3}" type="presParOf" srcId="{E205DE16-F9DD-4E10-B1F0-654D69FE60D1}" destId="{088F18D1-D3ED-4E63-BBC3-E07A01A90792}" srcOrd="2" destOrd="0" presId="urn:microsoft.com/office/officeart/2005/8/layout/cycle2"/>
    <dgm:cxn modelId="{340DC434-DACE-437C-AB31-FB2A071D17B4}" type="presParOf" srcId="{E205DE16-F9DD-4E10-B1F0-654D69FE60D1}" destId="{A9E2D489-6D3E-411B-B21B-130575925E94}" srcOrd="3" destOrd="0" presId="urn:microsoft.com/office/officeart/2005/8/layout/cycle2"/>
    <dgm:cxn modelId="{BCEE49DF-2147-4017-B5A7-E890D9C05D72}" type="presParOf" srcId="{A9E2D489-6D3E-411B-B21B-130575925E94}" destId="{1A455861-C52C-49F9-BD41-7FB59C4D7F06}" srcOrd="0" destOrd="0" presId="urn:microsoft.com/office/officeart/2005/8/layout/cycle2"/>
    <dgm:cxn modelId="{EA86ABC1-EB98-4074-8788-FFD278A994AA}" type="presParOf" srcId="{E205DE16-F9DD-4E10-B1F0-654D69FE60D1}" destId="{DD135860-75EC-48F2-A7CD-8379106DCAC2}" srcOrd="4" destOrd="0" presId="urn:microsoft.com/office/officeart/2005/8/layout/cycle2"/>
    <dgm:cxn modelId="{BD3C5BF3-B90B-4986-8A5C-908FA0D3E868}" type="presParOf" srcId="{E205DE16-F9DD-4E10-B1F0-654D69FE60D1}" destId="{3ED822CD-AF88-473B-9C99-2EA70F3C099F}" srcOrd="5" destOrd="0" presId="urn:microsoft.com/office/officeart/2005/8/layout/cycle2"/>
    <dgm:cxn modelId="{73F0B9FA-CDB2-4905-B92B-2BAFB4CA649A}" type="presParOf" srcId="{3ED822CD-AF88-473B-9C99-2EA70F3C099F}" destId="{316F1ED9-C18F-4441-8BC0-561100C69ED3}" srcOrd="0" destOrd="0" presId="urn:microsoft.com/office/officeart/2005/8/layout/cycle2"/>
    <dgm:cxn modelId="{BDE5ED4C-5668-43EF-A4A9-1E155C9249CD}" type="presParOf" srcId="{E205DE16-F9DD-4E10-B1F0-654D69FE60D1}" destId="{B58DF852-4F5C-4398-BD0B-BE1DA34CA4DB}" srcOrd="6" destOrd="0" presId="urn:microsoft.com/office/officeart/2005/8/layout/cycle2"/>
    <dgm:cxn modelId="{A39C9B2F-98AA-4DA4-A983-E1D1085F12E6}" type="presParOf" srcId="{E205DE16-F9DD-4E10-B1F0-654D69FE60D1}" destId="{4177BD53-D2D7-49CD-B077-D877773787A0}" srcOrd="7" destOrd="0" presId="urn:microsoft.com/office/officeart/2005/8/layout/cycle2"/>
    <dgm:cxn modelId="{279C6B00-CB3B-4CDC-A5AD-03490BD75A5A}" type="presParOf" srcId="{4177BD53-D2D7-49CD-B077-D877773787A0}" destId="{65BC5466-18AF-47CC-A5FE-50C05DD744FE}" srcOrd="0" destOrd="0" presId="urn:microsoft.com/office/officeart/2005/8/layout/cycle2"/>
    <dgm:cxn modelId="{C4D7C06A-9DD5-4CC0-99EC-1EE2CC6ED5E4}" type="presParOf" srcId="{E205DE16-F9DD-4E10-B1F0-654D69FE60D1}" destId="{AEB6D5DD-B5D8-4E24-A48B-3DEE339C9F0C}" srcOrd="8" destOrd="0" presId="urn:microsoft.com/office/officeart/2005/8/layout/cycle2"/>
    <dgm:cxn modelId="{CFA43B45-11AD-4191-BD63-B64FC27D2B36}" type="presParOf" srcId="{E205DE16-F9DD-4E10-B1F0-654D69FE60D1}" destId="{CB93AB69-4C2C-4D2D-B8AA-2773547294B1}" srcOrd="9" destOrd="0" presId="urn:microsoft.com/office/officeart/2005/8/layout/cycle2"/>
    <dgm:cxn modelId="{3EF779BC-72F4-48E3-AE05-181EEB6374ED}" type="presParOf" srcId="{CB93AB69-4C2C-4D2D-B8AA-2773547294B1}" destId="{8D38205B-7275-4CB7-97CE-EC08B91D7739}" srcOrd="0" destOrd="0" presId="urn:microsoft.com/office/officeart/2005/8/layout/cycle2"/>
    <dgm:cxn modelId="{4E4AF1CA-E239-460C-B560-40A4BA25A9CA}" type="presParOf" srcId="{E205DE16-F9DD-4E10-B1F0-654D69FE60D1}" destId="{B09D2DDD-DD57-45D6-A915-4FAC52D67005}" srcOrd="10" destOrd="0" presId="urn:microsoft.com/office/officeart/2005/8/layout/cycle2"/>
    <dgm:cxn modelId="{A29631C9-188B-416F-828C-EEFFFE1905C1}" type="presParOf" srcId="{E205DE16-F9DD-4E10-B1F0-654D69FE60D1}" destId="{B84AF20F-2376-496F-84B9-4D4AA1EF0A0B}" srcOrd="11" destOrd="0" presId="urn:microsoft.com/office/officeart/2005/8/layout/cycle2"/>
    <dgm:cxn modelId="{32B54108-40C8-48D6-847D-51B1B4DE1C8E}" type="presParOf" srcId="{B84AF20F-2376-496F-84B9-4D4AA1EF0A0B}" destId="{E465F3D9-2B1D-41BE-B59C-0747C3F448D6}" srcOrd="0" destOrd="0" presId="urn:microsoft.com/office/officeart/2005/8/layout/cycle2"/>
    <dgm:cxn modelId="{C0122303-DBF5-4B49-AE96-3B4786B2744E}" type="presParOf" srcId="{E205DE16-F9DD-4E10-B1F0-654D69FE60D1}" destId="{E383A7A9-D40A-4BC1-9C8E-BE1518E2444E}" srcOrd="12" destOrd="0" presId="urn:microsoft.com/office/officeart/2005/8/layout/cycle2"/>
    <dgm:cxn modelId="{BC3DE79D-E263-41CC-9AC1-EC775884D6AF}" type="presParOf" srcId="{E205DE16-F9DD-4E10-B1F0-654D69FE60D1}" destId="{5CBFCBDE-C93C-4774-AFFF-36F305FB9E3D}" srcOrd="13" destOrd="0" presId="urn:microsoft.com/office/officeart/2005/8/layout/cycle2"/>
    <dgm:cxn modelId="{D6CEFE55-93C2-4B5A-A99A-59108F0BFD82}" type="presParOf" srcId="{5CBFCBDE-C93C-4774-AFFF-36F305FB9E3D}" destId="{72563F6E-956D-464C-AEF9-77392188FF48}" srcOrd="0" destOrd="0" presId="urn:microsoft.com/office/officeart/2005/8/layout/cycle2"/>
    <dgm:cxn modelId="{30A0F83C-84BD-4009-B008-C9D21C9554EB}" type="presParOf" srcId="{E205DE16-F9DD-4E10-B1F0-654D69FE60D1}" destId="{E0A59FAE-7CC9-4142-A19A-5535BB63767F}" srcOrd="14" destOrd="0" presId="urn:microsoft.com/office/officeart/2005/8/layout/cycle2"/>
    <dgm:cxn modelId="{B6F57A9D-2969-457C-A9DF-DEE704960F27}" type="presParOf" srcId="{E205DE16-F9DD-4E10-B1F0-654D69FE60D1}" destId="{B4A49AF4-C48C-42A2-A82D-254384619F50}" srcOrd="15" destOrd="0" presId="urn:microsoft.com/office/officeart/2005/8/layout/cycle2"/>
    <dgm:cxn modelId="{BEA80A0E-24BB-4514-9CA2-FC6413FFD16A}" type="presParOf" srcId="{B4A49AF4-C48C-42A2-A82D-254384619F50}" destId="{B0F15F13-08F5-40F4-96DC-81D137DA8C6E}" srcOrd="0" destOrd="0" presId="urn:microsoft.com/office/officeart/2005/8/layout/cycle2"/>
    <dgm:cxn modelId="{58E627F3-269E-4603-A653-B2ACD27F2DB5}" type="presParOf" srcId="{E205DE16-F9DD-4E10-B1F0-654D69FE60D1}" destId="{6EC1BF9A-D2DE-415B-95A2-73FA40A523AC}" srcOrd="16" destOrd="0" presId="urn:microsoft.com/office/officeart/2005/8/layout/cycle2"/>
    <dgm:cxn modelId="{77D15B78-F2B1-473C-8F52-385F831B3EF1}" type="presParOf" srcId="{E205DE16-F9DD-4E10-B1F0-654D69FE60D1}" destId="{64792701-31D5-4E4C-9139-F0D6C068322F}" srcOrd="17" destOrd="0" presId="urn:microsoft.com/office/officeart/2005/8/layout/cycle2"/>
    <dgm:cxn modelId="{C0E37157-78B3-46FB-B20C-AFACA398E493}" type="presParOf" srcId="{64792701-31D5-4E4C-9139-F0D6C068322F}" destId="{83B945A8-637E-421D-AA45-C85A3BFABD61}" srcOrd="0" destOrd="0" presId="urn:microsoft.com/office/officeart/2005/8/layout/cycle2"/>
    <dgm:cxn modelId="{A961262C-B9E9-40CA-B6EF-C09213D1739A}" type="presParOf" srcId="{E205DE16-F9DD-4E10-B1F0-654D69FE60D1}" destId="{DC7FB243-6287-45DC-9817-C28000947B29}" srcOrd="18" destOrd="0" presId="urn:microsoft.com/office/officeart/2005/8/layout/cycle2"/>
    <dgm:cxn modelId="{6A174251-8C03-47F8-8D58-67E9215303BF}" type="presParOf" srcId="{E205DE16-F9DD-4E10-B1F0-654D69FE60D1}" destId="{8B9E2175-4ECE-4E5A-A0C6-A80737F2E8F6}" srcOrd="19" destOrd="0" presId="urn:microsoft.com/office/officeart/2005/8/layout/cycle2"/>
    <dgm:cxn modelId="{A09E1AEC-70DD-42B3-B6A6-B40AA29F5D42}" type="presParOf" srcId="{8B9E2175-4ECE-4E5A-A0C6-A80737F2E8F6}" destId="{F85E320F-EAB3-4CEE-B4E2-3C81F1D511E3}"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8CE53D-9C00-407E-9039-B15B84735113}"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zh-CN" altLang="en-US"/>
        </a:p>
      </dgm:t>
    </dgm:pt>
    <dgm:pt modelId="{DD812506-FEA9-4468-BF7F-ABD8E83841BB}" type="pres">
      <dgm:prSet presAssocID="{588CE53D-9C00-407E-9039-B15B84735113}" presName="Name0" presStyleCnt="0">
        <dgm:presLayoutVars>
          <dgm:chMax val="1"/>
          <dgm:dir/>
          <dgm:animLvl val="ctr"/>
          <dgm:resizeHandles val="exact"/>
        </dgm:presLayoutVars>
      </dgm:prSet>
      <dgm:spPr/>
    </dgm:pt>
  </dgm:ptLst>
  <dgm:cxnLst>
    <dgm:cxn modelId="{90841486-B322-4090-B32B-828C74DECFC0}" type="presOf" srcId="{588CE53D-9C00-407E-9039-B15B84735113}" destId="{DD812506-FEA9-4468-BF7F-ABD8E83841BB}" srcOrd="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6AB751-93A9-405B-AC5B-A12CBF028948}"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zh-CN" altLang="en-US"/>
        </a:p>
      </dgm:t>
    </dgm:pt>
    <dgm:pt modelId="{B3DE7054-4D72-446B-870C-5B23F44716A1}">
      <dgm:prSet phldrT="[文本]" custT="1"/>
      <dgm:spPr/>
      <dgm:t>
        <a:bodyPr/>
        <a:lstStyle/>
        <a:p>
          <a:r>
            <a:rPr lang="en-US" sz="1600" dirty="0"/>
            <a:t>1</a:t>
          </a:r>
          <a:r>
            <a:rPr lang="zh-CN" sz="1600" dirty="0"/>
            <a:t>）品牌建设</a:t>
          </a:r>
          <a:endParaRPr lang="en-US" altLang="zh-CN" sz="1600" dirty="0"/>
        </a:p>
        <a:p>
          <a:r>
            <a:rPr lang="zh-CN" sz="1600" dirty="0"/>
            <a:t>意味着在消费者心智中创造有关品牌的概念和信念；</a:t>
          </a:r>
          <a:endParaRPr lang="en-US" altLang="zh-CN" sz="1600" dirty="0"/>
        </a:p>
        <a:p>
          <a:r>
            <a:rPr lang="en-US" sz="1600" dirty="0"/>
            <a:t>2</a:t>
          </a:r>
          <a:r>
            <a:rPr lang="zh-CN" sz="1600" dirty="0"/>
            <a:t>）引领代际</a:t>
          </a:r>
          <a:endParaRPr lang="en-US" altLang="zh-CN" sz="1600" dirty="0"/>
        </a:p>
        <a:p>
          <a:r>
            <a:rPr lang="zh-CN" sz="1600" dirty="0"/>
            <a:t>意味着广告讯息吸引了在市场中的人们去购买；</a:t>
          </a:r>
          <a:endParaRPr lang="en-US" altLang="zh-CN" sz="1600" dirty="0"/>
        </a:p>
        <a:p>
          <a:r>
            <a:rPr lang="en-US" sz="1600" dirty="0"/>
            <a:t>3</a:t>
          </a:r>
          <a:r>
            <a:rPr lang="zh-CN" sz="1600" dirty="0"/>
            <a:t>）驱动购买</a:t>
          </a:r>
          <a:endParaRPr lang="en-US" altLang="zh-CN" sz="1600" dirty="0"/>
        </a:p>
        <a:p>
          <a:r>
            <a:rPr lang="zh-CN" sz="1600" dirty="0"/>
            <a:t>意​​味着存在直接关联（在接触到广告讯息和购买广告品牌之间）；</a:t>
          </a:r>
          <a:endParaRPr lang="en-US" altLang="zh-CN" sz="1600" dirty="0"/>
        </a:p>
        <a:p>
          <a:r>
            <a:rPr lang="en-US" sz="1600" dirty="0"/>
            <a:t>4</a:t>
          </a:r>
          <a:r>
            <a:rPr lang="zh-CN" sz="1600" dirty="0"/>
            <a:t>）改变生活行为</a:t>
          </a:r>
          <a:endParaRPr lang="en-US" altLang="zh-CN" sz="1600" dirty="0"/>
        </a:p>
        <a:p>
          <a:r>
            <a:rPr lang="zh-CN" sz="1600" dirty="0"/>
            <a:t>意味着广告讯息会直接导致许多行为</a:t>
          </a:r>
          <a:r>
            <a:rPr lang="zh-CN" altLang="en-US" sz="1600" dirty="0"/>
            <a:t>。</a:t>
          </a:r>
        </a:p>
      </dgm:t>
    </dgm:pt>
    <dgm:pt modelId="{F2FA1605-14D8-4F96-B07F-9DF2E38A2F62}" type="parTrans" cxnId="{3680A2EF-9D62-4F69-8E0C-B3EF0DE8D07F}">
      <dgm:prSet/>
      <dgm:spPr/>
      <dgm:t>
        <a:bodyPr/>
        <a:lstStyle/>
        <a:p>
          <a:endParaRPr lang="zh-CN" altLang="en-US"/>
        </a:p>
      </dgm:t>
    </dgm:pt>
    <dgm:pt modelId="{1F52E0B9-0FE9-4B6E-9087-C948B649CF8D}" type="sibTrans" cxnId="{3680A2EF-9D62-4F69-8E0C-B3EF0DE8D07F}">
      <dgm:prSet/>
      <dgm:spPr/>
      <dgm:t>
        <a:bodyPr/>
        <a:lstStyle/>
        <a:p>
          <a:endParaRPr lang="zh-CN" altLang="en-US"/>
        </a:p>
      </dgm:t>
    </dgm:pt>
    <dgm:pt modelId="{8089A366-675B-43DC-A526-1052BB2715B9}">
      <dgm:prSet phldrT="[文本]"/>
      <dgm:spPr/>
      <dgm:t>
        <a:bodyPr/>
        <a:lstStyle/>
        <a:p>
          <a:r>
            <a:rPr lang="en-US" altLang="zh-CN" dirty="0">
              <a:latin typeface="Times New Roman" panose="02020603050405020304" pitchFamily="18" charset="0"/>
            </a:rPr>
            <a:t>1</a:t>
          </a:r>
          <a:r>
            <a:rPr lang="zh-CN" altLang="zh-CN" dirty="0">
              <a:latin typeface="Times New Roman" panose="02020603050405020304" pitchFamily="18" charset="0"/>
              <a:cs typeface="Times New Roman" panose="02020603050405020304" pitchFamily="18" charset="0"/>
            </a:rPr>
            <a:t>）传统广告</a:t>
          </a:r>
          <a:r>
            <a:rPr lang="en-US" altLang="zh-CN" dirty="0">
              <a:latin typeface="Times New Roman" panose="02020603050405020304" pitchFamily="18" charset="0"/>
            </a:rPr>
            <a:t>GRP</a:t>
          </a:r>
          <a:r>
            <a:rPr lang="zh-CN" altLang="zh-CN" dirty="0">
              <a:latin typeface="Times New Roman" panose="02020603050405020304" pitchFamily="18" charset="0"/>
              <a:cs typeface="Times New Roman" panose="02020603050405020304" pitchFamily="18" charset="0"/>
            </a:rPr>
            <a:t>模式的信息到达是虚弱的（舒尔茨，</a:t>
          </a:r>
          <a:r>
            <a:rPr lang="en-US" altLang="zh-CN" dirty="0">
              <a:latin typeface="Times New Roman" panose="02020603050405020304" pitchFamily="18" charset="0"/>
            </a:rPr>
            <a:t>2016</a:t>
          </a:r>
          <a:r>
            <a:rPr lang="zh-CN" altLang="zh-CN"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2</a:t>
          </a:r>
          <a:r>
            <a:rPr lang="zh-CN" altLang="zh-CN" dirty="0">
              <a:latin typeface="Times New Roman" panose="02020603050405020304" pitchFamily="18" charset="0"/>
              <a:cs typeface="Times New Roman" panose="02020603050405020304" pitchFamily="18" charset="0"/>
            </a:rPr>
            <a:t>）传统广告的受众说服是令人生疑的（</a:t>
          </a:r>
          <a:r>
            <a:rPr lang="en-US" altLang="zh-CN" dirty="0">
              <a:latin typeface="Times New Roman" panose="02020603050405020304" pitchFamily="18" charset="0"/>
            </a:rPr>
            <a:t>Faber</a:t>
          </a:r>
          <a:r>
            <a:rPr lang="zh-CN" altLang="zh-CN"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rPr>
            <a:t>Duff and Nan</a:t>
          </a:r>
          <a:r>
            <a:rPr lang="zh-CN" altLang="zh-CN"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rPr>
            <a:t>2012</a:t>
          </a:r>
          <a:r>
            <a:rPr lang="zh-CN" altLang="zh-CN"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r>
            <a:rPr lang="en-US" dirty="0"/>
            <a:t>3</a:t>
          </a:r>
          <a:r>
            <a:rPr lang="zh-CN" dirty="0"/>
            <a:t>）品牌文化更多是要靠用户体验加强的，而不是广告讯息累积滴灌（</a:t>
          </a:r>
          <a:r>
            <a:rPr lang="en-US" dirty="0"/>
            <a:t>Keller</a:t>
          </a:r>
          <a:r>
            <a:rPr lang="zh-CN" dirty="0"/>
            <a:t>，</a:t>
          </a:r>
          <a:r>
            <a:rPr lang="en-US" dirty="0"/>
            <a:t>2016</a:t>
          </a:r>
          <a:r>
            <a:rPr lang="zh-CN" dirty="0"/>
            <a:t>）；</a:t>
          </a:r>
          <a:endParaRPr lang="en-US" altLang="zh-CN" dirty="0"/>
        </a:p>
        <a:p>
          <a:r>
            <a:rPr lang="en-US" dirty="0"/>
            <a:t>4</a:t>
          </a:r>
          <a:r>
            <a:rPr lang="zh-CN" dirty="0"/>
            <a:t>）行为改变是消费者个体具象的并且能在媒体行为反应中体现（</a:t>
          </a:r>
          <a:r>
            <a:rPr lang="en-US" dirty="0" err="1"/>
            <a:t>Laczniak</a:t>
          </a:r>
          <a:r>
            <a:rPr lang="zh-CN" dirty="0"/>
            <a:t>，</a:t>
          </a:r>
          <a:r>
            <a:rPr lang="en-US" dirty="0"/>
            <a:t>2016</a:t>
          </a:r>
          <a:r>
            <a:rPr lang="zh-CN" dirty="0"/>
            <a:t>）</a:t>
          </a:r>
          <a:endParaRPr lang="zh-CN" altLang="en-US" dirty="0"/>
        </a:p>
      </dgm:t>
    </dgm:pt>
    <dgm:pt modelId="{18301753-0A5B-407B-BC7E-B34E4A8C636A}" type="parTrans" cxnId="{1309F3DC-44B9-4563-BEA1-546BEF1453F3}">
      <dgm:prSet/>
      <dgm:spPr/>
      <dgm:t>
        <a:bodyPr/>
        <a:lstStyle/>
        <a:p>
          <a:endParaRPr lang="zh-CN" altLang="en-US"/>
        </a:p>
      </dgm:t>
    </dgm:pt>
    <dgm:pt modelId="{404A85E7-7D4E-4B77-AA8D-CD48AF533400}" type="sibTrans" cxnId="{1309F3DC-44B9-4563-BEA1-546BEF1453F3}">
      <dgm:prSet/>
      <dgm:spPr/>
      <dgm:t>
        <a:bodyPr/>
        <a:lstStyle/>
        <a:p>
          <a:endParaRPr lang="zh-CN" altLang="en-US"/>
        </a:p>
      </dgm:t>
    </dgm:pt>
    <dgm:pt modelId="{CF9991A6-290D-444B-AF8C-8FD3C86219BE}" type="pres">
      <dgm:prSet presAssocID="{E76AB751-93A9-405B-AC5B-A12CBF028948}" presName="Name0" presStyleCnt="0">
        <dgm:presLayoutVars>
          <dgm:chMax val="2"/>
          <dgm:chPref val="2"/>
          <dgm:dir/>
          <dgm:animOne/>
          <dgm:resizeHandles val="exact"/>
        </dgm:presLayoutVars>
      </dgm:prSet>
      <dgm:spPr/>
    </dgm:pt>
    <dgm:pt modelId="{56E0A6E8-3D19-4E91-9F56-E88D2AAE4BA2}" type="pres">
      <dgm:prSet presAssocID="{E76AB751-93A9-405B-AC5B-A12CBF028948}" presName="Background" presStyleLbl="bgImgPlace1" presStyleIdx="0" presStyleCnt="1" custFlipHor="1" custScaleX="48589" custLinFactNeighborX="-25339" custLinFactNeighborY="-1263"/>
      <dgm: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dgm:spPr>
    </dgm:pt>
    <dgm:pt modelId="{D0187FAD-9B67-4BED-888C-5500DD03ACA0}" type="pres">
      <dgm:prSet presAssocID="{E76AB751-93A9-405B-AC5B-A12CBF028948}" presName="ParentText1" presStyleLbl="revTx" presStyleIdx="0" presStyleCnt="2" custLinFactNeighborY="-9159">
        <dgm:presLayoutVars>
          <dgm:chMax val="0"/>
          <dgm:chPref val="0"/>
          <dgm:bulletEnabled val="1"/>
        </dgm:presLayoutVars>
      </dgm:prSet>
      <dgm:spPr/>
    </dgm:pt>
    <dgm:pt modelId="{C7228C84-E449-4A06-BE9A-991F428E4B1A}" type="pres">
      <dgm:prSet presAssocID="{E76AB751-93A9-405B-AC5B-A12CBF028948}" presName="ParentText2" presStyleLbl="revTx" presStyleIdx="1" presStyleCnt="2" custLinFactNeighborX="1260" custLinFactNeighborY="-8568">
        <dgm:presLayoutVars>
          <dgm:chMax val="0"/>
          <dgm:chPref val="0"/>
          <dgm:bulletEnabled val="1"/>
        </dgm:presLayoutVars>
      </dgm:prSet>
      <dgm:spPr/>
    </dgm:pt>
    <dgm:pt modelId="{662D33D3-926E-4DBD-9C7C-35F278731FE1}" type="pres">
      <dgm:prSet presAssocID="{E76AB751-93A9-405B-AC5B-A12CBF028948}" presName="Plus" presStyleLbl="alignNode1" presStyleIdx="0" presStyleCnt="2" custLinFactX="200000" custLinFactY="100000" custLinFactNeighborX="292914" custLinFactNeighborY="181474"/>
      <dgm:spPr>
        <a:solidFill>
          <a:srgbClr val="FBE5D6"/>
        </a:solidFill>
        <a:ln>
          <a:solidFill>
            <a:srgbClr val="FBE5D6"/>
          </a:solidFill>
        </a:ln>
      </dgm:spPr>
    </dgm:pt>
    <dgm:pt modelId="{5B5DDA33-BCE6-4A08-8B68-22E621E85051}" type="pres">
      <dgm:prSet presAssocID="{E76AB751-93A9-405B-AC5B-A12CBF028948}" presName="Minus" presStyleLbl="alignNode1" presStyleIdx="1" presStyleCnt="2" custLinFactNeighborX="-7103" custLinFactNeighborY="-41654"/>
      <dgm:spPr>
        <a:solidFill>
          <a:srgbClr val="FBE5D6"/>
        </a:solidFill>
        <a:ln>
          <a:solidFill>
            <a:srgbClr val="FBE5D6"/>
          </a:solidFill>
        </a:ln>
      </dgm:spPr>
    </dgm:pt>
    <dgm:pt modelId="{3782F94A-9F19-4214-BE20-CF016EB680A0}" type="pres">
      <dgm:prSet presAssocID="{E76AB751-93A9-405B-AC5B-A12CBF028948}" presName="Divider" presStyleLbl="parChTrans1D1" presStyleIdx="0" presStyleCnt="1"/>
      <dgm:spPr/>
    </dgm:pt>
  </dgm:ptLst>
  <dgm:cxnLst>
    <dgm:cxn modelId="{DA7B1222-E77A-4196-9E1C-A68D913776FA}" type="presOf" srcId="{E76AB751-93A9-405B-AC5B-A12CBF028948}" destId="{CF9991A6-290D-444B-AF8C-8FD3C86219BE}" srcOrd="0" destOrd="0" presId="urn:microsoft.com/office/officeart/2009/3/layout/PlusandMinus"/>
    <dgm:cxn modelId="{CE0AF1C4-87AB-4B4E-9EB7-883FA22EF21B}" type="presOf" srcId="{8089A366-675B-43DC-A526-1052BB2715B9}" destId="{C7228C84-E449-4A06-BE9A-991F428E4B1A}" srcOrd="0" destOrd="0" presId="urn:microsoft.com/office/officeart/2009/3/layout/PlusandMinus"/>
    <dgm:cxn modelId="{D5C9BCDC-416E-4A05-855F-C34C5CEF0C25}" type="presOf" srcId="{B3DE7054-4D72-446B-870C-5B23F44716A1}" destId="{D0187FAD-9B67-4BED-888C-5500DD03ACA0}" srcOrd="0" destOrd="0" presId="urn:microsoft.com/office/officeart/2009/3/layout/PlusandMinus"/>
    <dgm:cxn modelId="{1309F3DC-44B9-4563-BEA1-546BEF1453F3}" srcId="{E76AB751-93A9-405B-AC5B-A12CBF028948}" destId="{8089A366-675B-43DC-A526-1052BB2715B9}" srcOrd="1" destOrd="0" parTransId="{18301753-0A5B-407B-BC7E-B34E4A8C636A}" sibTransId="{404A85E7-7D4E-4B77-AA8D-CD48AF533400}"/>
    <dgm:cxn modelId="{3680A2EF-9D62-4F69-8E0C-B3EF0DE8D07F}" srcId="{E76AB751-93A9-405B-AC5B-A12CBF028948}" destId="{B3DE7054-4D72-446B-870C-5B23F44716A1}" srcOrd="0" destOrd="0" parTransId="{F2FA1605-14D8-4F96-B07F-9DF2E38A2F62}" sibTransId="{1F52E0B9-0FE9-4B6E-9087-C948B649CF8D}"/>
    <dgm:cxn modelId="{86169B43-0F5F-499F-9660-9DFAC912065B}" type="presParOf" srcId="{CF9991A6-290D-444B-AF8C-8FD3C86219BE}" destId="{56E0A6E8-3D19-4E91-9F56-E88D2AAE4BA2}" srcOrd="0" destOrd="0" presId="urn:microsoft.com/office/officeart/2009/3/layout/PlusandMinus"/>
    <dgm:cxn modelId="{CFC4BFF5-631B-468F-B2CB-72BFD0B391CB}" type="presParOf" srcId="{CF9991A6-290D-444B-AF8C-8FD3C86219BE}" destId="{D0187FAD-9B67-4BED-888C-5500DD03ACA0}" srcOrd="1" destOrd="0" presId="urn:microsoft.com/office/officeart/2009/3/layout/PlusandMinus"/>
    <dgm:cxn modelId="{323C2738-5263-42F2-9933-3E61C7563E53}" type="presParOf" srcId="{CF9991A6-290D-444B-AF8C-8FD3C86219BE}" destId="{C7228C84-E449-4A06-BE9A-991F428E4B1A}" srcOrd="2" destOrd="0" presId="urn:microsoft.com/office/officeart/2009/3/layout/PlusandMinus"/>
    <dgm:cxn modelId="{3B7AC913-FCD4-4EEC-A8D4-DF4CD8370174}" type="presParOf" srcId="{CF9991A6-290D-444B-AF8C-8FD3C86219BE}" destId="{662D33D3-926E-4DBD-9C7C-35F278731FE1}" srcOrd="3" destOrd="0" presId="urn:microsoft.com/office/officeart/2009/3/layout/PlusandMinus"/>
    <dgm:cxn modelId="{4D82ABFB-C78B-413F-A2DB-582BDEF06121}" type="presParOf" srcId="{CF9991A6-290D-444B-AF8C-8FD3C86219BE}" destId="{5B5DDA33-BCE6-4A08-8B68-22E621E85051}" srcOrd="4" destOrd="0" presId="urn:microsoft.com/office/officeart/2009/3/layout/PlusandMinus"/>
    <dgm:cxn modelId="{A37AABF1-7834-470B-B6EA-FE101EA94B41}" type="presParOf" srcId="{CF9991A6-290D-444B-AF8C-8FD3C86219BE}" destId="{3782F94A-9F19-4214-BE20-CF016EB680A0}" srcOrd="5" destOrd="0" presId="urn:microsoft.com/office/officeart/2009/3/layout/PlusandMinu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02421-31E9-4D6C-8A20-C638DC0572F8}">
      <dsp:nvSpPr>
        <dsp:cNvPr id="0" name=""/>
        <dsp:cNvSpPr/>
      </dsp:nvSpPr>
      <dsp:spPr>
        <a:xfrm>
          <a:off x="3444654" y="1485699"/>
          <a:ext cx="997390" cy="997390"/>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大众传媒</a:t>
          </a:r>
        </a:p>
      </dsp:txBody>
      <dsp:txXfrm>
        <a:off x="3590718" y="1631763"/>
        <a:ext cx="705262" cy="705262"/>
      </dsp:txXfrm>
    </dsp:sp>
    <dsp:sp modelId="{0EC75591-7758-4737-ADF5-3E5BA2FF7166}">
      <dsp:nvSpPr>
        <dsp:cNvPr id="0" name=""/>
        <dsp:cNvSpPr/>
      </dsp:nvSpPr>
      <dsp:spPr>
        <a:xfrm rot="16200000">
          <a:off x="3813948" y="1079313"/>
          <a:ext cx="258803" cy="3391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3852769" y="1185956"/>
        <a:ext cx="181162" cy="203468"/>
      </dsp:txXfrm>
    </dsp:sp>
    <dsp:sp modelId="{DF034C3A-C99D-42A7-82A7-E7305D07AD60}">
      <dsp:nvSpPr>
        <dsp:cNvPr id="0" name=""/>
        <dsp:cNvSpPr/>
      </dsp:nvSpPr>
      <dsp:spPr>
        <a:xfrm>
          <a:off x="3444654" y="0"/>
          <a:ext cx="997390" cy="997390"/>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政府</a:t>
          </a:r>
          <a:endParaRPr lang="en-US" altLang="zh-CN" sz="1700" kern="1200" dirty="0"/>
        </a:p>
        <a:p>
          <a:pPr marL="0" lvl="0" indent="0" algn="ctr" defTabSz="755650">
            <a:lnSpc>
              <a:spcPct val="90000"/>
            </a:lnSpc>
            <a:spcBef>
              <a:spcPct val="0"/>
            </a:spcBef>
            <a:spcAft>
              <a:spcPct val="35000"/>
            </a:spcAft>
            <a:buNone/>
          </a:pPr>
          <a:r>
            <a:rPr lang="zh-CN" altLang="en-US" sz="1700" kern="1200" dirty="0"/>
            <a:t>民选</a:t>
          </a:r>
          <a:endParaRPr lang="en-US" altLang="zh-CN" sz="1700" kern="1200" dirty="0"/>
        </a:p>
      </dsp:txBody>
      <dsp:txXfrm>
        <a:off x="3590718" y="146064"/>
        <a:ext cx="705262" cy="705262"/>
      </dsp:txXfrm>
    </dsp:sp>
    <dsp:sp modelId="{7A9CCF83-39C9-451A-AFF6-5BB7BBA70115}">
      <dsp:nvSpPr>
        <dsp:cNvPr id="0" name=""/>
        <dsp:cNvSpPr/>
      </dsp:nvSpPr>
      <dsp:spPr>
        <a:xfrm rot="10800000">
          <a:off x="4687111" y="1825112"/>
          <a:ext cx="590510" cy="3391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4788845" y="1892934"/>
        <a:ext cx="488776" cy="203468"/>
      </dsp:txXfrm>
    </dsp:sp>
    <dsp:sp modelId="{A7D7ACBC-D787-4ED1-A06D-2EEAAE5A6B0E}">
      <dsp:nvSpPr>
        <dsp:cNvPr id="0" name=""/>
        <dsp:cNvSpPr/>
      </dsp:nvSpPr>
      <dsp:spPr>
        <a:xfrm>
          <a:off x="5556112" y="1506578"/>
          <a:ext cx="997390" cy="997390"/>
        </a:xfrm>
        <a:prstGeom prst="ellipse">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商贸</a:t>
          </a:r>
        </a:p>
      </dsp:txBody>
      <dsp:txXfrm>
        <a:off x="5702176" y="1652642"/>
        <a:ext cx="705262" cy="705262"/>
      </dsp:txXfrm>
    </dsp:sp>
    <dsp:sp modelId="{D1EF6D4D-4C71-493F-A1F1-1D976D8E8C02}">
      <dsp:nvSpPr>
        <dsp:cNvPr id="0" name=""/>
        <dsp:cNvSpPr/>
      </dsp:nvSpPr>
      <dsp:spPr>
        <a:xfrm rot="5400000">
          <a:off x="3791882" y="2590747"/>
          <a:ext cx="302934" cy="3391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3837322" y="2613129"/>
        <a:ext cx="212054" cy="203468"/>
      </dsp:txXfrm>
    </dsp:sp>
    <dsp:sp modelId="{FA6D7EC9-80E6-45F7-AED2-8BA0AAB33765}">
      <dsp:nvSpPr>
        <dsp:cNvPr id="0" name=""/>
        <dsp:cNvSpPr/>
      </dsp:nvSpPr>
      <dsp:spPr>
        <a:xfrm>
          <a:off x="3495382" y="3054664"/>
          <a:ext cx="895935" cy="653619"/>
        </a:xfrm>
        <a:prstGeom prst="ellipse">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人口</a:t>
          </a:r>
        </a:p>
      </dsp:txBody>
      <dsp:txXfrm>
        <a:off x="3626589" y="3150384"/>
        <a:ext cx="633521" cy="462179"/>
      </dsp:txXfrm>
    </dsp:sp>
    <dsp:sp modelId="{BBFC84F5-8E99-4773-8D88-47C8F5A04563}">
      <dsp:nvSpPr>
        <dsp:cNvPr id="0" name=""/>
        <dsp:cNvSpPr/>
      </dsp:nvSpPr>
      <dsp:spPr>
        <a:xfrm>
          <a:off x="2595847" y="1831203"/>
          <a:ext cx="599914" cy="339112"/>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10800000">
        <a:off x="2595847" y="1899025"/>
        <a:ext cx="498180" cy="203468"/>
      </dsp:txXfrm>
    </dsp:sp>
    <dsp:sp modelId="{CDCBAF86-89C7-49D0-84C7-A68C944E082D}">
      <dsp:nvSpPr>
        <dsp:cNvPr id="0" name=""/>
        <dsp:cNvSpPr/>
      </dsp:nvSpPr>
      <dsp:spPr>
        <a:xfrm>
          <a:off x="1315611" y="1518961"/>
          <a:ext cx="997390" cy="9973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哲社</a:t>
          </a:r>
          <a:endParaRPr lang="en-US" altLang="zh-CN" sz="1700" kern="1200" dirty="0"/>
        </a:p>
        <a:p>
          <a:pPr marL="0" lvl="0" indent="0" algn="ctr" defTabSz="755650">
            <a:lnSpc>
              <a:spcPct val="90000"/>
            </a:lnSpc>
            <a:spcBef>
              <a:spcPct val="0"/>
            </a:spcBef>
            <a:spcAft>
              <a:spcPct val="35000"/>
            </a:spcAft>
            <a:buNone/>
          </a:pPr>
          <a:r>
            <a:rPr lang="zh-CN" altLang="en-US" sz="1700" kern="1200" dirty="0"/>
            <a:t>人文</a:t>
          </a:r>
        </a:p>
      </dsp:txBody>
      <dsp:txXfrm>
        <a:off x="1461675" y="1665025"/>
        <a:ext cx="705262" cy="7052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02421-31E9-4D6C-8A20-C638DC0572F8}">
      <dsp:nvSpPr>
        <dsp:cNvPr id="0" name=""/>
        <dsp:cNvSpPr/>
      </dsp:nvSpPr>
      <dsp:spPr>
        <a:xfrm>
          <a:off x="3444654" y="1485699"/>
          <a:ext cx="997390" cy="997390"/>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大众传媒</a:t>
          </a:r>
        </a:p>
      </dsp:txBody>
      <dsp:txXfrm>
        <a:off x="3590718" y="1631763"/>
        <a:ext cx="705262" cy="705262"/>
      </dsp:txXfrm>
    </dsp:sp>
    <dsp:sp modelId="{0EC75591-7758-4737-ADF5-3E5BA2FF7166}">
      <dsp:nvSpPr>
        <dsp:cNvPr id="0" name=""/>
        <dsp:cNvSpPr/>
      </dsp:nvSpPr>
      <dsp:spPr>
        <a:xfrm rot="16200000">
          <a:off x="3813948" y="1079313"/>
          <a:ext cx="258803" cy="3391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3852769" y="1185956"/>
        <a:ext cx="181162" cy="203468"/>
      </dsp:txXfrm>
    </dsp:sp>
    <dsp:sp modelId="{DF034C3A-C99D-42A7-82A7-E7305D07AD60}">
      <dsp:nvSpPr>
        <dsp:cNvPr id="0" name=""/>
        <dsp:cNvSpPr/>
      </dsp:nvSpPr>
      <dsp:spPr>
        <a:xfrm>
          <a:off x="3444654" y="0"/>
          <a:ext cx="997390" cy="997390"/>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政府</a:t>
          </a:r>
          <a:endParaRPr lang="en-US" altLang="zh-CN" sz="1700" kern="1200" dirty="0"/>
        </a:p>
        <a:p>
          <a:pPr marL="0" lvl="0" indent="0" algn="ctr" defTabSz="755650">
            <a:lnSpc>
              <a:spcPct val="90000"/>
            </a:lnSpc>
            <a:spcBef>
              <a:spcPct val="0"/>
            </a:spcBef>
            <a:spcAft>
              <a:spcPct val="35000"/>
            </a:spcAft>
            <a:buNone/>
          </a:pPr>
          <a:r>
            <a:rPr lang="zh-CN" altLang="en-US" sz="1700" kern="1200" dirty="0"/>
            <a:t>民选</a:t>
          </a:r>
          <a:endParaRPr lang="en-US" altLang="zh-CN" sz="1700" kern="1200" dirty="0"/>
        </a:p>
      </dsp:txBody>
      <dsp:txXfrm>
        <a:off x="3590718" y="146064"/>
        <a:ext cx="705262" cy="705262"/>
      </dsp:txXfrm>
    </dsp:sp>
    <dsp:sp modelId="{7A9CCF83-39C9-451A-AFF6-5BB7BBA70115}">
      <dsp:nvSpPr>
        <dsp:cNvPr id="0" name=""/>
        <dsp:cNvSpPr/>
      </dsp:nvSpPr>
      <dsp:spPr>
        <a:xfrm rot="10800000">
          <a:off x="4687111" y="1825112"/>
          <a:ext cx="590510" cy="3391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4788845" y="1892934"/>
        <a:ext cx="488776" cy="203468"/>
      </dsp:txXfrm>
    </dsp:sp>
    <dsp:sp modelId="{A7D7ACBC-D787-4ED1-A06D-2EEAAE5A6B0E}">
      <dsp:nvSpPr>
        <dsp:cNvPr id="0" name=""/>
        <dsp:cNvSpPr/>
      </dsp:nvSpPr>
      <dsp:spPr>
        <a:xfrm>
          <a:off x="5556112" y="1506578"/>
          <a:ext cx="997390" cy="997390"/>
        </a:xfrm>
        <a:prstGeom prst="ellipse">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体验</a:t>
          </a:r>
        </a:p>
      </dsp:txBody>
      <dsp:txXfrm>
        <a:off x="5702176" y="1652642"/>
        <a:ext cx="705262" cy="705262"/>
      </dsp:txXfrm>
    </dsp:sp>
    <dsp:sp modelId="{D1EF6D4D-4C71-493F-A1F1-1D976D8E8C02}">
      <dsp:nvSpPr>
        <dsp:cNvPr id="0" name=""/>
        <dsp:cNvSpPr/>
      </dsp:nvSpPr>
      <dsp:spPr>
        <a:xfrm rot="5400000">
          <a:off x="3791882" y="2638301"/>
          <a:ext cx="302934" cy="3391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3837322" y="2660683"/>
        <a:ext cx="212054" cy="203468"/>
      </dsp:txXfrm>
    </dsp:sp>
    <dsp:sp modelId="{FA6D7EC9-80E6-45F7-AED2-8BA0AAB33765}">
      <dsp:nvSpPr>
        <dsp:cNvPr id="0" name=""/>
        <dsp:cNvSpPr/>
      </dsp:nvSpPr>
      <dsp:spPr>
        <a:xfrm>
          <a:off x="3495382" y="3054664"/>
          <a:ext cx="895935" cy="653619"/>
        </a:xfrm>
        <a:prstGeom prst="ellipse">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人口</a:t>
          </a:r>
        </a:p>
      </dsp:txBody>
      <dsp:txXfrm>
        <a:off x="3626589" y="3150384"/>
        <a:ext cx="633521" cy="462179"/>
      </dsp:txXfrm>
    </dsp:sp>
    <dsp:sp modelId="{BBFC84F5-8E99-4773-8D88-47C8F5A04563}">
      <dsp:nvSpPr>
        <dsp:cNvPr id="0" name=""/>
        <dsp:cNvSpPr/>
      </dsp:nvSpPr>
      <dsp:spPr>
        <a:xfrm>
          <a:off x="2595847" y="1831203"/>
          <a:ext cx="599914" cy="3391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10800000">
        <a:off x="2595847" y="1899025"/>
        <a:ext cx="498180" cy="203468"/>
      </dsp:txXfrm>
    </dsp:sp>
    <dsp:sp modelId="{CDCBAF86-89C7-49D0-84C7-A68C944E082D}">
      <dsp:nvSpPr>
        <dsp:cNvPr id="0" name=""/>
        <dsp:cNvSpPr/>
      </dsp:nvSpPr>
      <dsp:spPr>
        <a:xfrm>
          <a:off x="1315611" y="1518961"/>
          <a:ext cx="997390" cy="9973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哲社</a:t>
          </a:r>
          <a:endParaRPr lang="en-US" altLang="zh-CN" sz="1700" kern="1200" dirty="0"/>
        </a:p>
        <a:p>
          <a:pPr marL="0" lvl="0" indent="0" algn="ctr" defTabSz="755650">
            <a:lnSpc>
              <a:spcPct val="90000"/>
            </a:lnSpc>
            <a:spcBef>
              <a:spcPct val="0"/>
            </a:spcBef>
            <a:spcAft>
              <a:spcPct val="35000"/>
            </a:spcAft>
            <a:buNone/>
          </a:pPr>
          <a:r>
            <a:rPr lang="zh-CN" altLang="en-US" sz="1700" kern="1200" dirty="0"/>
            <a:t>人文</a:t>
          </a:r>
        </a:p>
      </dsp:txBody>
      <dsp:txXfrm>
        <a:off x="1461675" y="1665025"/>
        <a:ext cx="705262" cy="7052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B9F10-E85B-4A2C-901A-40CA17927B1A}">
      <dsp:nvSpPr>
        <dsp:cNvPr id="0" name=""/>
        <dsp:cNvSpPr/>
      </dsp:nvSpPr>
      <dsp:spPr>
        <a:xfrm>
          <a:off x="1660400" y="158821"/>
          <a:ext cx="717798" cy="717798"/>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激动</a:t>
          </a:r>
        </a:p>
      </dsp:txBody>
      <dsp:txXfrm>
        <a:off x="1765519" y="263940"/>
        <a:ext cx="507560" cy="507560"/>
      </dsp:txXfrm>
    </dsp:sp>
    <dsp:sp modelId="{C8B9421A-8B82-4FFC-A627-A6C4FBC91B30}">
      <dsp:nvSpPr>
        <dsp:cNvPr id="0" name=""/>
        <dsp:cNvSpPr/>
      </dsp:nvSpPr>
      <dsp:spPr>
        <a:xfrm rot="1080000">
          <a:off x="2431451" y="561577"/>
          <a:ext cx="191241" cy="24225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zh-CN" altLang="en-US" sz="1000" kern="1200"/>
        </a:p>
      </dsp:txBody>
      <dsp:txXfrm>
        <a:off x="2432855" y="601164"/>
        <a:ext cx="133869" cy="145354"/>
      </dsp:txXfrm>
    </dsp:sp>
    <dsp:sp modelId="{088F18D1-D3ED-4E63-BBC3-E07A01A90792}">
      <dsp:nvSpPr>
        <dsp:cNvPr id="0" name=""/>
        <dsp:cNvSpPr/>
      </dsp:nvSpPr>
      <dsp:spPr>
        <a:xfrm>
          <a:off x="2686239" y="492137"/>
          <a:ext cx="717798" cy="71779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可爱</a:t>
          </a:r>
        </a:p>
      </dsp:txBody>
      <dsp:txXfrm>
        <a:off x="2791358" y="597256"/>
        <a:ext cx="507560" cy="507560"/>
      </dsp:txXfrm>
    </dsp:sp>
    <dsp:sp modelId="{A9E2D489-6D3E-411B-B21B-130575925E94}">
      <dsp:nvSpPr>
        <dsp:cNvPr id="0" name=""/>
        <dsp:cNvSpPr/>
      </dsp:nvSpPr>
      <dsp:spPr>
        <a:xfrm rot="3240000">
          <a:off x="3263337" y="1161844"/>
          <a:ext cx="191241" cy="24225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zh-CN" altLang="en-US" sz="1000" kern="1200"/>
        </a:p>
      </dsp:txBody>
      <dsp:txXfrm>
        <a:off x="3275162" y="1187088"/>
        <a:ext cx="133869" cy="145354"/>
      </dsp:txXfrm>
    </dsp:sp>
    <dsp:sp modelId="{DD135860-75EC-48F2-A7CD-8379106DCAC2}">
      <dsp:nvSpPr>
        <dsp:cNvPr id="0" name=""/>
        <dsp:cNvSpPr/>
      </dsp:nvSpPr>
      <dsp:spPr>
        <a:xfrm>
          <a:off x="3320242" y="1364767"/>
          <a:ext cx="717798" cy="71779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帅气</a:t>
          </a:r>
        </a:p>
      </dsp:txBody>
      <dsp:txXfrm>
        <a:off x="3425361" y="1469886"/>
        <a:ext cx="507560" cy="507560"/>
      </dsp:txXfrm>
    </dsp:sp>
    <dsp:sp modelId="{3ED822CD-AF88-473B-9C99-2EA70F3C099F}">
      <dsp:nvSpPr>
        <dsp:cNvPr id="0" name=""/>
        <dsp:cNvSpPr/>
      </dsp:nvSpPr>
      <dsp:spPr>
        <a:xfrm rot="5400000">
          <a:off x="3583520" y="2136440"/>
          <a:ext cx="191241" cy="24225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zh-CN" altLang="en-US" sz="1000" kern="1200"/>
        </a:p>
      </dsp:txBody>
      <dsp:txXfrm>
        <a:off x="3612206" y="2156205"/>
        <a:ext cx="133869" cy="145354"/>
      </dsp:txXfrm>
    </dsp:sp>
    <dsp:sp modelId="{B58DF852-4F5C-4398-BD0B-BE1DA34CA4DB}">
      <dsp:nvSpPr>
        <dsp:cNvPr id="0" name=""/>
        <dsp:cNvSpPr/>
      </dsp:nvSpPr>
      <dsp:spPr>
        <a:xfrm>
          <a:off x="3320242" y="2443397"/>
          <a:ext cx="717798" cy="71779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感动</a:t>
          </a:r>
        </a:p>
      </dsp:txBody>
      <dsp:txXfrm>
        <a:off x="3425361" y="2548516"/>
        <a:ext cx="507560" cy="507560"/>
      </dsp:txXfrm>
    </dsp:sp>
    <dsp:sp modelId="{4177BD53-D2D7-49CD-B077-D877773787A0}">
      <dsp:nvSpPr>
        <dsp:cNvPr id="0" name=""/>
        <dsp:cNvSpPr/>
      </dsp:nvSpPr>
      <dsp:spPr>
        <a:xfrm rot="7560000">
          <a:off x="3269700" y="3113104"/>
          <a:ext cx="191241" cy="24225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zh-CN" altLang="en-US" sz="1000" kern="1200"/>
        </a:p>
      </dsp:txBody>
      <dsp:txXfrm rot="10800000">
        <a:off x="3315247" y="3138348"/>
        <a:ext cx="133869" cy="145354"/>
      </dsp:txXfrm>
    </dsp:sp>
    <dsp:sp modelId="{AEB6D5DD-B5D8-4E24-A48B-3DEE339C9F0C}">
      <dsp:nvSpPr>
        <dsp:cNvPr id="0" name=""/>
        <dsp:cNvSpPr/>
      </dsp:nvSpPr>
      <dsp:spPr>
        <a:xfrm>
          <a:off x="2686239" y="3316027"/>
          <a:ext cx="717798" cy="717798"/>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启发</a:t>
          </a:r>
        </a:p>
      </dsp:txBody>
      <dsp:txXfrm>
        <a:off x="2791358" y="3421146"/>
        <a:ext cx="507560" cy="507560"/>
      </dsp:txXfrm>
    </dsp:sp>
    <dsp:sp modelId="{CB93AB69-4C2C-4D2D-B8AA-2773547294B1}">
      <dsp:nvSpPr>
        <dsp:cNvPr id="0" name=""/>
        <dsp:cNvSpPr/>
      </dsp:nvSpPr>
      <dsp:spPr>
        <a:xfrm rot="9720000">
          <a:off x="2441746" y="3718783"/>
          <a:ext cx="191241" cy="242256"/>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zh-CN" altLang="en-US" sz="1000" kern="1200"/>
        </a:p>
      </dsp:txBody>
      <dsp:txXfrm rot="10800000">
        <a:off x="2497714" y="3758370"/>
        <a:ext cx="133869" cy="145354"/>
      </dsp:txXfrm>
    </dsp:sp>
    <dsp:sp modelId="{B09D2DDD-DD57-45D6-A915-4FAC52D67005}">
      <dsp:nvSpPr>
        <dsp:cNvPr id="0" name=""/>
        <dsp:cNvSpPr/>
      </dsp:nvSpPr>
      <dsp:spPr>
        <a:xfrm>
          <a:off x="1660400" y="3649342"/>
          <a:ext cx="717798" cy="717798"/>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糟糕</a:t>
          </a:r>
        </a:p>
      </dsp:txBody>
      <dsp:txXfrm>
        <a:off x="1765519" y="3754461"/>
        <a:ext cx="507560" cy="507560"/>
      </dsp:txXfrm>
    </dsp:sp>
    <dsp:sp modelId="{B84AF20F-2376-496F-84B9-4D4AA1EF0A0B}">
      <dsp:nvSpPr>
        <dsp:cNvPr id="0" name=""/>
        <dsp:cNvSpPr/>
      </dsp:nvSpPr>
      <dsp:spPr>
        <a:xfrm rot="11880000">
          <a:off x="1415907" y="3722128"/>
          <a:ext cx="191241" cy="24225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zh-CN" altLang="en-US" sz="1000" kern="1200"/>
        </a:p>
      </dsp:txBody>
      <dsp:txXfrm rot="10800000">
        <a:off x="1471875" y="3779443"/>
        <a:ext cx="133869" cy="145354"/>
      </dsp:txXfrm>
    </dsp:sp>
    <dsp:sp modelId="{E383A7A9-D40A-4BC1-9C8E-BE1518E2444E}">
      <dsp:nvSpPr>
        <dsp:cNvPr id="0" name=""/>
        <dsp:cNvSpPr/>
      </dsp:nvSpPr>
      <dsp:spPr>
        <a:xfrm>
          <a:off x="634562" y="3316027"/>
          <a:ext cx="717798" cy="71779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争议</a:t>
          </a:r>
        </a:p>
      </dsp:txBody>
      <dsp:txXfrm>
        <a:off x="739681" y="3421146"/>
        <a:ext cx="507560" cy="507560"/>
      </dsp:txXfrm>
    </dsp:sp>
    <dsp:sp modelId="{5CBFCBDE-C93C-4774-AFFF-36F305FB9E3D}">
      <dsp:nvSpPr>
        <dsp:cNvPr id="0" name=""/>
        <dsp:cNvSpPr/>
      </dsp:nvSpPr>
      <dsp:spPr>
        <a:xfrm rot="14040000">
          <a:off x="584020" y="3121862"/>
          <a:ext cx="191241" cy="24225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zh-CN" altLang="en-US" sz="1000" kern="1200"/>
        </a:p>
      </dsp:txBody>
      <dsp:txXfrm rot="10800000">
        <a:off x="629567" y="3193520"/>
        <a:ext cx="133869" cy="145354"/>
      </dsp:txXfrm>
    </dsp:sp>
    <dsp:sp modelId="{E0A59FAE-7CC9-4142-A19A-5535BB63767F}">
      <dsp:nvSpPr>
        <dsp:cNvPr id="0" name=""/>
        <dsp:cNvSpPr/>
      </dsp:nvSpPr>
      <dsp:spPr>
        <a:xfrm>
          <a:off x="559" y="2443397"/>
          <a:ext cx="717798" cy="71779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性感</a:t>
          </a:r>
        </a:p>
      </dsp:txBody>
      <dsp:txXfrm>
        <a:off x="105678" y="2548516"/>
        <a:ext cx="507560" cy="507560"/>
      </dsp:txXfrm>
    </dsp:sp>
    <dsp:sp modelId="{B4A49AF4-C48C-42A2-A82D-254384619F50}">
      <dsp:nvSpPr>
        <dsp:cNvPr id="0" name=""/>
        <dsp:cNvSpPr/>
      </dsp:nvSpPr>
      <dsp:spPr>
        <a:xfrm rot="16200000">
          <a:off x="263838" y="2147265"/>
          <a:ext cx="191241" cy="24225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zh-CN" altLang="en-US" sz="1000" kern="1200"/>
        </a:p>
      </dsp:txBody>
      <dsp:txXfrm>
        <a:off x="292524" y="2224402"/>
        <a:ext cx="133869" cy="145354"/>
      </dsp:txXfrm>
    </dsp:sp>
    <dsp:sp modelId="{6EC1BF9A-D2DE-415B-95A2-73FA40A523AC}">
      <dsp:nvSpPr>
        <dsp:cNvPr id="0" name=""/>
        <dsp:cNvSpPr/>
      </dsp:nvSpPr>
      <dsp:spPr>
        <a:xfrm>
          <a:off x="559" y="1364767"/>
          <a:ext cx="717798" cy="71779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难以置信</a:t>
          </a:r>
        </a:p>
      </dsp:txBody>
      <dsp:txXfrm>
        <a:off x="105678" y="1469886"/>
        <a:ext cx="507560" cy="507560"/>
      </dsp:txXfrm>
    </dsp:sp>
    <dsp:sp modelId="{64792701-31D5-4E4C-9139-F0D6C068322F}">
      <dsp:nvSpPr>
        <dsp:cNvPr id="0" name=""/>
        <dsp:cNvSpPr/>
      </dsp:nvSpPr>
      <dsp:spPr>
        <a:xfrm rot="18360000">
          <a:off x="577658" y="1170601"/>
          <a:ext cx="191241" cy="24225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zh-CN" altLang="en-US" sz="1000" kern="1200"/>
        </a:p>
      </dsp:txBody>
      <dsp:txXfrm>
        <a:off x="589483" y="1242259"/>
        <a:ext cx="133869" cy="145354"/>
      </dsp:txXfrm>
    </dsp:sp>
    <dsp:sp modelId="{DC7FB243-6287-45DC-9817-C28000947B29}">
      <dsp:nvSpPr>
        <dsp:cNvPr id="0" name=""/>
        <dsp:cNvSpPr/>
      </dsp:nvSpPr>
      <dsp:spPr>
        <a:xfrm>
          <a:off x="634562" y="492137"/>
          <a:ext cx="717798" cy="717798"/>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好笑</a:t>
          </a:r>
        </a:p>
      </dsp:txBody>
      <dsp:txXfrm>
        <a:off x="739681" y="597256"/>
        <a:ext cx="507560" cy="507560"/>
      </dsp:txXfrm>
    </dsp:sp>
    <dsp:sp modelId="{8B9E2175-4ECE-4E5A-A0C6-A80737F2E8F6}">
      <dsp:nvSpPr>
        <dsp:cNvPr id="0" name=""/>
        <dsp:cNvSpPr/>
      </dsp:nvSpPr>
      <dsp:spPr>
        <a:xfrm rot="20520000">
          <a:off x="1405612" y="564922"/>
          <a:ext cx="191241" cy="242256"/>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zh-CN" altLang="en-US" sz="1000" kern="1200"/>
        </a:p>
      </dsp:txBody>
      <dsp:txXfrm>
        <a:off x="1407016" y="622237"/>
        <a:ext cx="133869" cy="1453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E0A6E8-3D19-4E91-9F56-E88D2AAE4BA2}">
      <dsp:nvSpPr>
        <dsp:cNvPr id="0" name=""/>
        <dsp:cNvSpPr/>
      </dsp:nvSpPr>
      <dsp:spPr>
        <a:xfrm flipH="1">
          <a:off x="757436" y="1201626"/>
          <a:ext cx="3435903" cy="3654435"/>
        </a:xfrm>
        <a:prstGeom prst="rect">
          <a:avLst/>
        </a:prstGeom>
        <a:solidFill>
          <a:schemeClr val="accent1">
            <a:tint val="50000"/>
            <a:hueOff val="0"/>
            <a:satOff val="0"/>
            <a:lumOff val="0"/>
            <a:alphaOff val="0"/>
          </a:schemeClr>
        </a:solidFill>
        <a:ln w="127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dsp:spPr>
      <dsp:style>
        <a:lnRef idx="2">
          <a:scrgbClr r="0" g="0" b="0"/>
        </a:lnRef>
        <a:fillRef idx="1">
          <a:scrgbClr r="0" g="0" b="0"/>
        </a:fillRef>
        <a:effectRef idx="0">
          <a:scrgbClr r="0" g="0" b="0"/>
        </a:effectRef>
        <a:fontRef idx="minor"/>
      </dsp:style>
    </dsp:sp>
    <dsp:sp modelId="{D0187FAD-9B67-4BED-888C-5500DD03ACA0}">
      <dsp:nvSpPr>
        <dsp:cNvPr id="0" name=""/>
        <dsp:cNvSpPr/>
      </dsp:nvSpPr>
      <dsp:spPr>
        <a:xfrm>
          <a:off x="942848" y="1388832"/>
          <a:ext cx="3283712" cy="312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711200">
            <a:lnSpc>
              <a:spcPct val="90000"/>
            </a:lnSpc>
            <a:spcBef>
              <a:spcPct val="0"/>
            </a:spcBef>
            <a:spcAft>
              <a:spcPct val="35000"/>
            </a:spcAft>
            <a:buNone/>
          </a:pPr>
          <a:r>
            <a:rPr lang="en-US" sz="1600" kern="1200" dirty="0"/>
            <a:t>1</a:t>
          </a:r>
          <a:r>
            <a:rPr lang="zh-CN" sz="1600" kern="1200" dirty="0"/>
            <a:t>）品牌建设</a:t>
          </a:r>
          <a:endParaRPr lang="en-US" altLang="zh-CN" sz="1600" kern="1200" dirty="0"/>
        </a:p>
        <a:p>
          <a:pPr marL="0" lvl="0" indent="0" algn="l" defTabSz="711200">
            <a:lnSpc>
              <a:spcPct val="90000"/>
            </a:lnSpc>
            <a:spcBef>
              <a:spcPct val="0"/>
            </a:spcBef>
            <a:spcAft>
              <a:spcPct val="35000"/>
            </a:spcAft>
            <a:buNone/>
          </a:pPr>
          <a:r>
            <a:rPr lang="zh-CN" sz="1600" kern="1200" dirty="0"/>
            <a:t>意味着在消费者心智中创造有关品牌的概念和信念；</a:t>
          </a:r>
          <a:endParaRPr lang="en-US" altLang="zh-CN" sz="1600" kern="1200" dirty="0"/>
        </a:p>
        <a:p>
          <a:pPr marL="0" lvl="0" indent="0" algn="l" defTabSz="711200">
            <a:lnSpc>
              <a:spcPct val="90000"/>
            </a:lnSpc>
            <a:spcBef>
              <a:spcPct val="0"/>
            </a:spcBef>
            <a:spcAft>
              <a:spcPct val="35000"/>
            </a:spcAft>
            <a:buNone/>
          </a:pPr>
          <a:r>
            <a:rPr lang="en-US" sz="1600" kern="1200" dirty="0"/>
            <a:t>2</a:t>
          </a:r>
          <a:r>
            <a:rPr lang="zh-CN" sz="1600" kern="1200" dirty="0"/>
            <a:t>）引领代际</a:t>
          </a:r>
          <a:endParaRPr lang="en-US" altLang="zh-CN" sz="1600" kern="1200" dirty="0"/>
        </a:p>
        <a:p>
          <a:pPr marL="0" lvl="0" indent="0" algn="l" defTabSz="711200">
            <a:lnSpc>
              <a:spcPct val="90000"/>
            </a:lnSpc>
            <a:spcBef>
              <a:spcPct val="0"/>
            </a:spcBef>
            <a:spcAft>
              <a:spcPct val="35000"/>
            </a:spcAft>
            <a:buNone/>
          </a:pPr>
          <a:r>
            <a:rPr lang="zh-CN" sz="1600" kern="1200" dirty="0"/>
            <a:t>意味着广告讯息吸引了在市场中的人们去购买；</a:t>
          </a:r>
          <a:endParaRPr lang="en-US" altLang="zh-CN" sz="1600" kern="1200" dirty="0"/>
        </a:p>
        <a:p>
          <a:pPr marL="0" lvl="0" indent="0" algn="l" defTabSz="711200">
            <a:lnSpc>
              <a:spcPct val="90000"/>
            </a:lnSpc>
            <a:spcBef>
              <a:spcPct val="0"/>
            </a:spcBef>
            <a:spcAft>
              <a:spcPct val="35000"/>
            </a:spcAft>
            <a:buNone/>
          </a:pPr>
          <a:r>
            <a:rPr lang="en-US" sz="1600" kern="1200" dirty="0"/>
            <a:t>3</a:t>
          </a:r>
          <a:r>
            <a:rPr lang="zh-CN" sz="1600" kern="1200" dirty="0"/>
            <a:t>）驱动购买</a:t>
          </a:r>
          <a:endParaRPr lang="en-US" altLang="zh-CN" sz="1600" kern="1200" dirty="0"/>
        </a:p>
        <a:p>
          <a:pPr marL="0" lvl="0" indent="0" algn="l" defTabSz="711200">
            <a:lnSpc>
              <a:spcPct val="90000"/>
            </a:lnSpc>
            <a:spcBef>
              <a:spcPct val="0"/>
            </a:spcBef>
            <a:spcAft>
              <a:spcPct val="35000"/>
            </a:spcAft>
            <a:buNone/>
          </a:pPr>
          <a:r>
            <a:rPr lang="zh-CN" sz="1600" kern="1200" dirty="0"/>
            <a:t>意​​味着存在直接关联（在接触到广告讯息和购买广告品牌之间）；</a:t>
          </a:r>
          <a:endParaRPr lang="en-US" altLang="zh-CN" sz="1600" kern="1200" dirty="0"/>
        </a:p>
        <a:p>
          <a:pPr marL="0" lvl="0" indent="0" algn="l" defTabSz="711200">
            <a:lnSpc>
              <a:spcPct val="90000"/>
            </a:lnSpc>
            <a:spcBef>
              <a:spcPct val="0"/>
            </a:spcBef>
            <a:spcAft>
              <a:spcPct val="35000"/>
            </a:spcAft>
            <a:buNone/>
          </a:pPr>
          <a:r>
            <a:rPr lang="en-US" sz="1600" kern="1200" dirty="0"/>
            <a:t>4</a:t>
          </a:r>
          <a:r>
            <a:rPr lang="zh-CN" sz="1600" kern="1200" dirty="0"/>
            <a:t>）改变生活行为</a:t>
          </a:r>
          <a:endParaRPr lang="en-US" altLang="zh-CN" sz="1600" kern="1200" dirty="0"/>
        </a:p>
        <a:p>
          <a:pPr marL="0" lvl="0" indent="0" algn="l" defTabSz="711200">
            <a:lnSpc>
              <a:spcPct val="90000"/>
            </a:lnSpc>
            <a:spcBef>
              <a:spcPct val="0"/>
            </a:spcBef>
            <a:spcAft>
              <a:spcPct val="35000"/>
            </a:spcAft>
            <a:buNone/>
          </a:pPr>
          <a:r>
            <a:rPr lang="zh-CN" sz="1600" kern="1200" dirty="0"/>
            <a:t>意味着广告讯息会直接导致许多行为</a:t>
          </a:r>
          <a:r>
            <a:rPr lang="zh-CN" altLang="en-US" sz="1600" kern="1200" dirty="0"/>
            <a:t>。</a:t>
          </a:r>
        </a:p>
      </dsp:txBody>
      <dsp:txXfrm>
        <a:off x="942848" y="1388832"/>
        <a:ext cx="3283712" cy="3126325"/>
      </dsp:txXfrm>
    </dsp:sp>
    <dsp:sp modelId="{C7228C84-E449-4A06-BE9A-991F428E4B1A}">
      <dsp:nvSpPr>
        <dsp:cNvPr id="0" name=""/>
        <dsp:cNvSpPr/>
      </dsp:nvSpPr>
      <dsp:spPr>
        <a:xfrm>
          <a:off x="4341086" y="1407309"/>
          <a:ext cx="3283712" cy="312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711200">
            <a:lnSpc>
              <a:spcPct val="90000"/>
            </a:lnSpc>
            <a:spcBef>
              <a:spcPct val="0"/>
            </a:spcBef>
            <a:spcAft>
              <a:spcPct val="35000"/>
            </a:spcAft>
            <a:buNone/>
          </a:pPr>
          <a:r>
            <a:rPr lang="en-US" altLang="zh-CN" sz="1600" kern="1200" dirty="0">
              <a:latin typeface="Times New Roman" panose="02020603050405020304" pitchFamily="18" charset="0"/>
            </a:rPr>
            <a:t>1</a:t>
          </a:r>
          <a:r>
            <a:rPr lang="zh-CN" altLang="zh-CN" sz="1600" kern="1200" dirty="0">
              <a:latin typeface="Times New Roman" panose="02020603050405020304" pitchFamily="18" charset="0"/>
              <a:cs typeface="Times New Roman" panose="02020603050405020304" pitchFamily="18" charset="0"/>
            </a:rPr>
            <a:t>）传统广告</a:t>
          </a:r>
          <a:r>
            <a:rPr lang="en-US" altLang="zh-CN" sz="1600" kern="1200" dirty="0">
              <a:latin typeface="Times New Roman" panose="02020603050405020304" pitchFamily="18" charset="0"/>
            </a:rPr>
            <a:t>GRP</a:t>
          </a:r>
          <a:r>
            <a:rPr lang="zh-CN" altLang="zh-CN" sz="1600" kern="1200" dirty="0">
              <a:latin typeface="Times New Roman" panose="02020603050405020304" pitchFamily="18" charset="0"/>
              <a:cs typeface="Times New Roman" panose="02020603050405020304" pitchFamily="18" charset="0"/>
            </a:rPr>
            <a:t>模式的信息到达是虚弱的（舒尔茨，</a:t>
          </a:r>
          <a:r>
            <a:rPr lang="en-US" altLang="zh-CN" sz="1600" kern="1200" dirty="0">
              <a:latin typeface="Times New Roman" panose="02020603050405020304" pitchFamily="18" charset="0"/>
            </a:rPr>
            <a:t>2016</a:t>
          </a:r>
          <a:r>
            <a:rPr lang="zh-CN" altLang="zh-CN" sz="1600" kern="1200" dirty="0">
              <a:latin typeface="Times New Roman" panose="02020603050405020304" pitchFamily="18" charset="0"/>
              <a:cs typeface="Times New Roman" panose="02020603050405020304" pitchFamily="18" charset="0"/>
            </a:rPr>
            <a:t>）；</a:t>
          </a:r>
          <a:endParaRPr lang="en-US" altLang="zh-CN" sz="1600" kern="1200" dirty="0">
            <a:latin typeface="Times New Roman" panose="02020603050405020304" pitchFamily="18" charset="0"/>
            <a:cs typeface="Times New Roman" panose="02020603050405020304" pitchFamily="18" charset="0"/>
          </a:endParaRPr>
        </a:p>
        <a:p>
          <a:pPr marL="0" lvl="0" indent="0" algn="l" defTabSz="711200">
            <a:lnSpc>
              <a:spcPct val="90000"/>
            </a:lnSpc>
            <a:spcBef>
              <a:spcPct val="0"/>
            </a:spcBef>
            <a:spcAft>
              <a:spcPct val="35000"/>
            </a:spcAft>
            <a:buNone/>
          </a:pPr>
          <a:r>
            <a:rPr lang="en-US" altLang="zh-CN" sz="1600" kern="1200" dirty="0">
              <a:latin typeface="Times New Roman" panose="02020603050405020304" pitchFamily="18" charset="0"/>
              <a:cs typeface="Times New Roman" panose="02020603050405020304" pitchFamily="18" charset="0"/>
            </a:rPr>
            <a:t>2</a:t>
          </a:r>
          <a:r>
            <a:rPr lang="zh-CN" altLang="zh-CN" sz="1600" kern="1200" dirty="0">
              <a:latin typeface="Times New Roman" panose="02020603050405020304" pitchFamily="18" charset="0"/>
              <a:cs typeface="Times New Roman" panose="02020603050405020304" pitchFamily="18" charset="0"/>
            </a:rPr>
            <a:t>）传统广告的受众说服是令人生疑的（</a:t>
          </a:r>
          <a:r>
            <a:rPr lang="en-US" altLang="zh-CN" sz="1600" kern="1200" dirty="0">
              <a:latin typeface="Times New Roman" panose="02020603050405020304" pitchFamily="18" charset="0"/>
            </a:rPr>
            <a:t>Faber</a:t>
          </a:r>
          <a:r>
            <a:rPr lang="zh-CN" altLang="zh-CN" sz="1600" kern="1200" dirty="0">
              <a:latin typeface="Times New Roman" panose="02020603050405020304" pitchFamily="18" charset="0"/>
              <a:cs typeface="Times New Roman" panose="02020603050405020304" pitchFamily="18" charset="0"/>
            </a:rPr>
            <a:t>，</a:t>
          </a:r>
          <a:r>
            <a:rPr lang="en-US" altLang="zh-CN" sz="1600" kern="1200" dirty="0">
              <a:latin typeface="Times New Roman" panose="02020603050405020304" pitchFamily="18" charset="0"/>
            </a:rPr>
            <a:t>Duff and Nan</a:t>
          </a:r>
          <a:r>
            <a:rPr lang="zh-CN" altLang="zh-CN" sz="1600" kern="1200" dirty="0">
              <a:latin typeface="Times New Roman" panose="02020603050405020304" pitchFamily="18" charset="0"/>
              <a:cs typeface="Times New Roman" panose="02020603050405020304" pitchFamily="18" charset="0"/>
            </a:rPr>
            <a:t>，</a:t>
          </a:r>
          <a:r>
            <a:rPr lang="en-US" altLang="zh-CN" sz="1600" kern="1200" dirty="0">
              <a:latin typeface="Times New Roman" panose="02020603050405020304" pitchFamily="18" charset="0"/>
            </a:rPr>
            <a:t>2012</a:t>
          </a:r>
          <a:r>
            <a:rPr lang="zh-CN" altLang="zh-CN" sz="1600" kern="1200" dirty="0">
              <a:latin typeface="Times New Roman" panose="02020603050405020304" pitchFamily="18" charset="0"/>
              <a:cs typeface="Times New Roman" panose="02020603050405020304" pitchFamily="18" charset="0"/>
            </a:rPr>
            <a:t>）；</a:t>
          </a:r>
          <a:endParaRPr lang="en-US" altLang="zh-CN" sz="1600" kern="1200" dirty="0">
            <a:latin typeface="Times New Roman" panose="02020603050405020304" pitchFamily="18" charset="0"/>
            <a:cs typeface="Times New Roman" panose="02020603050405020304" pitchFamily="18" charset="0"/>
          </a:endParaRPr>
        </a:p>
        <a:p>
          <a:pPr marL="0" lvl="0" indent="0" algn="l" defTabSz="711200">
            <a:lnSpc>
              <a:spcPct val="90000"/>
            </a:lnSpc>
            <a:spcBef>
              <a:spcPct val="0"/>
            </a:spcBef>
            <a:spcAft>
              <a:spcPct val="35000"/>
            </a:spcAft>
            <a:buNone/>
          </a:pPr>
          <a:r>
            <a:rPr lang="en-US" sz="1600" kern="1200" dirty="0"/>
            <a:t>3</a:t>
          </a:r>
          <a:r>
            <a:rPr lang="zh-CN" sz="1600" kern="1200" dirty="0"/>
            <a:t>）品牌文化更多是要靠用户体验加强的，而不是广告讯息累积滴灌（</a:t>
          </a:r>
          <a:r>
            <a:rPr lang="en-US" sz="1600" kern="1200" dirty="0"/>
            <a:t>Keller</a:t>
          </a:r>
          <a:r>
            <a:rPr lang="zh-CN" sz="1600" kern="1200" dirty="0"/>
            <a:t>，</a:t>
          </a:r>
          <a:r>
            <a:rPr lang="en-US" sz="1600" kern="1200" dirty="0"/>
            <a:t>2016</a:t>
          </a:r>
          <a:r>
            <a:rPr lang="zh-CN" sz="1600" kern="1200" dirty="0"/>
            <a:t>）；</a:t>
          </a:r>
          <a:endParaRPr lang="en-US" altLang="zh-CN" sz="1600" kern="1200" dirty="0"/>
        </a:p>
        <a:p>
          <a:pPr marL="0" lvl="0" indent="0" algn="l" defTabSz="711200">
            <a:lnSpc>
              <a:spcPct val="90000"/>
            </a:lnSpc>
            <a:spcBef>
              <a:spcPct val="0"/>
            </a:spcBef>
            <a:spcAft>
              <a:spcPct val="35000"/>
            </a:spcAft>
            <a:buNone/>
          </a:pPr>
          <a:r>
            <a:rPr lang="en-US" sz="1600" kern="1200" dirty="0"/>
            <a:t>4</a:t>
          </a:r>
          <a:r>
            <a:rPr lang="zh-CN" sz="1600" kern="1200" dirty="0"/>
            <a:t>）行为改变是消费者个体具象的并且能在媒体行为反应中体现（</a:t>
          </a:r>
          <a:r>
            <a:rPr lang="en-US" sz="1600" kern="1200" dirty="0" err="1"/>
            <a:t>Laczniak</a:t>
          </a:r>
          <a:r>
            <a:rPr lang="zh-CN" sz="1600" kern="1200" dirty="0"/>
            <a:t>，</a:t>
          </a:r>
          <a:r>
            <a:rPr lang="en-US" sz="1600" kern="1200" dirty="0"/>
            <a:t>2016</a:t>
          </a:r>
          <a:r>
            <a:rPr lang="zh-CN" sz="1600" kern="1200" dirty="0"/>
            <a:t>）</a:t>
          </a:r>
          <a:endParaRPr lang="zh-CN" altLang="en-US" sz="1600" kern="1200" dirty="0"/>
        </a:p>
      </dsp:txBody>
      <dsp:txXfrm>
        <a:off x="4341086" y="1407309"/>
        <a:ext cx="3283712" cy="3126325"/>
      </dsp:txXfrm>
    </dsp:sp>
    <dsp:sp modelId="{662D33D3-926E-4DBD-9C7C-35F278731FE1}">
      <dsp:nvSpPr>
        <dsp:cNvPr id="0" name=""/>
        <dsp:cNvSpPr/>
      </dsp:nvSpPr>
      <dsp:spPr>
        <a:xfrm>
          <a:off x="6746240" y="4036907"/>
          <a:ext cx="1381760" cy="1381760"/>
        </a:xfrm>
        <a:prstGeom prst="plus">
          <a:avLst>
            <a:gd name="adj" fmla="val 32810"/>
          </a:avLst>
        </a:prstGeom>
        <a:solidFill>
          <a:srgbClr val="FBE5D6"/>
        </a:solidFill>
        <a:ln w="12700" cap="flat" cmpd="sng" algn="ctr">
          <a:solidFill>
            <a:srgbClr val="FBE5D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5DDA33-BCE6-4A08-8B68-22E621E85051}">
      <dsp:nvSpPr>
        <dsp:cNvPr id="0" name=""/>
        <dsp:cNvSpPr/>
      </dsp:nvSpPr>
      <dsp:spPr>
        <a:xfrm>
          <a:off x="6735146" y="827726"/>
          <a:ext cx="1300480" cy="445662"/>
        </a:xfrm>
        <a:prstGeom prst="rect">
          <a:avLst/>
        </a:prstGeom>
        <a:solidFill>
          <a:srgbClr val="FBE5D6"/>
        </a:solidFill>
        <a:ln w="12700" cap="flat" cmpd="sng" algn="ctr">
          <a:solidFill>
            <a:srgbClr val="FBE5D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82F94A-9F19-4214-BE20-CF016EB680A0}">
      <dsp:nvSpPr>
        <dsp:cNvPr id="0" name=""/>
        <dsp:cNvSpPr/>
      </dsp:nvSpPr>
      <dsp:spPr>
        <a:xfrm>
          <a:off x="4267200" y="1681857"/>
          <a:ext cx="812" cy="2985941"/>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F45C01DF-652B-4609-8B2F-90B38D8B6D34}"/>
              </a:ext>
            </a:extLst>
          </p:cNvPr>
          <p:cNvSpPr>
            <a:spLocks noGrp="1"/>
          </p:cNvSpPr>
          <p:nvPr>
            <p:ph type="hdr" sz="quarter"/>
          </p:nvPr>
        </p:nvSpPr>
        <p:spPr>
          <a:xfrm>
            <a:off x="1" y="1"/>
            <a:ext cx="3078163" cy="512763"/>
          </a:xfrm>
          <a:prstGeom prst="rect">
            <a:avLst/>
          </a:prstGeom>
        </p:spPr>
        <p:txBody>
          <a:bodyPr vert="horz" lIns="91431" tIns="45715" rIns="91431" bIns="45715"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8DDC07C2-EAB5-4CA7-B618-DDD729620281}"/>
              </a:ext>
            </a:extLst>
          </p:cNvPr>
          <p:cNvSpPr>
            <a:spLocks noGrp="1"/>
          </p:cNvSpPr>
          <p:nvPr>
            <p:ph type="dt" sz="quarter" idx="1"/>
          </p:nvPr>
        </p:nvSpPr>
        <p:spPr>
          <a:xfrm>
            <a:off x="4024313" y="1"/>
            <a:ext cx="3078162" cy="512763"/>
          </a:xfrm>
          <a:prstGeom prst="rect">
            <a:avLst/>
          </a:prstGeom>
        </p:spPr>
        <p:txBody>
          <a:bodyPr vert="horz" lIns="91431" tIns="45715" rIns="91431" bIns="45715" rtlCol="0"/>
          <a:lstStyle>
            <a:lvl1pPr algn="r">
              <a:defRPr sz="1200"/>
            </a:lvl1pPr>
          </a:lstStyle>
          <a:p>
            <a:fld id="{D70F906C-64FD-4785-87FF-425E9636421C}" type="datetimeFigureOut">
              <a:rPr lang="zh-CN" altLang="en-US" smtClean="0"/>
              <a:t>2019/10/7</a:t>
            </a:fld>
            <a:endParaRPr lang="zh-CN" altLang="en-US"/>
          </a:p>
        </p:txBody>
      </p:sp>
      <p:sp>
        <p:nvSpPr>
          <p:cNvPr id="4" name="页脚占位符 3">
            <a:extLst>
              <a:ext uri="{FF2B5EF4-FFF2-40B4-BE49-F238E27FC236}">
                <a16:creationId xmlns:a16="http://schemas.microsoft.com/office/drawing/2014/main" id="{769AEBB7-58CB-4C2F-B719-CC4A3BCE5CB0}"/>
              </a:ext>
            </a:extLst>
          </p:cNvPr>
          <p:cNvSpPr>
            <a:spLocks noGrp="1"/>
          </p:cNvSpPr>
          <p:nvPr>
            <p:ph type="ftr" sz="quarter" idx="2"/>
          </p:nvPr>
        </p:nvSpPr>
        <p:spPr>
          <a:xfrm>
            <a:off x="1" y="9721851"/>
            <a:ext cx="3078163" cy="512763"/>
          </a:xfrm>
          <a:prstGeom prst="rect">
            <a:avLst/>
          </a:prstGeom>
        </p:spPr>
        <p:txBody>
          <a:bodyPr vert="horz" lIns="91431" tIns="45715" rIns="91431" bIns="45715"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E27ECB20-7F4C-481B-94C4-5FAA9116FB74}"/>
              </a:ext>
            </a:extLst>
          </p:cNvPr>
          <p:cNvSpPr>
            <a:spLocks noGrp="1"/>
          </p:cNvSpPr>
          <p:nvPr>
            <p:ph type="sldNum" sz="quarter" idx="3"/>
          </p:nvPr>
        </p:nvSpPr>
        <p:spPr>
          <a:xfrm>
            <a:off x="4024313" y="9721851"/>
            <a:ext cx="3078162" cy="512763"/>
          </a:xfrm>
          <a:prstGeom prst="rect">
            <a:avLst/>
          </a:prstGeom>
        </p:spPr>
        <p:txBody>
          <a:bodyPr vert="horz" lIns="91431" tIns="45715" rIns="91431" bIns="45715" rtlCol="0" anchor="b"/>
          <a:lstStyle>
            <a:lvl1pPr algn="r">
              <a:defRPr sz="1200"/>
            </a:lvl1pPr>
          </a:lstStyle>
          <a:p>
            <a:fld id="{99FD9E1C-454E-4978-B140-F5452399A5E3}" type="slidenum">
              <a:rPr lang="zh-CN" altLang="en-US" smtClean="0"/>
              <a:t>‹#›</a:t>
            </a:fld>
            <a:endParaRPr lang="zh-CN" altLang="en-US"/>
          </a:p>
        </p:txBody>
      </p:sp>
    </p:spTree>
    <p:extLst>
      <p:ext uri="{BB962C8B-B14F-4D97-AF65-F5344CB8AC3E}">
        <p14:creationId xmlns:p14="http://schemas.microsoft.com/office/powerpoint/2010/main" val="356916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3078427" cy="513508"/>
          </a:xfrm>
          <a:prstGeom prst="rect">
            <a:avLst/>
          </a:prstGeom>
        </p:spPr>
        <p:txBody>
          <a:bodyPr vert="horz" lIns="99064" tIns="49533" rIns="99064" bIns="49533" rtlCol="0"/>
          <a:lstStyle>
            <a:lvl1pPr algn="l">
              <a:defRPr sz="1300"/>
            </a:lvl1pPr>
          </a:lstStyle>
          <a:p>
            <a:endParaRPr lang="zh-CN" altLang="en-US"/>
          </a:p>
        </p:txBody>
      </p:sp>
      <p:sp>
        <p:nvSpPr>
          <p:cNvPr id="3" name="日期占位符 2"/>
          <p:cNvSpPr>
            <a:spLocks noGrp="1"/>
          </p:cNvSpPr>
          <p:nvPr>
            <p:ph type="dt" idx="1"/>
          </p:nvPr>
        </p:nvSpPr>
        <p:spPr>
          <a:xfrm>
            <a:off x="4023993" y="0"/>
            <a:ext cx="3078427" cy="513508"/>
          </a:xfrm>
          <a:prstGeom prst="rect">
            <a:avLst/>
          </a:prstGeom>
        </p:spPr>
        <p:txBody>
          <a:bodyPr vert="horz" lIns="99064" tIns="49533" rIns="99064" bIns="49533" rtlCol="0"/>
          <a:lstStyle>
            <a:lvl1pPr algn="r">
              <a:defRPr sz="1300"/>
            </a:lvl1pPr>
          </a:lstStyle>
          <a:p>
            <a:fld id="{25725275-CA03-46FE-B80C-445395B2C8CD}" type="datetimeFigureOut">
              <a:rPr lang="zh-CN" altLang="en-US" smtClean="0"/>
              <a:t>2019/10/7</a:t>
            </a:fld>
            <a:endParaRPr lang="zh-CN" altLang="en-US"/>
          </a:p>
        </p:txBody>
      </p:sp>
      <p:sp>
        <p:nvSpPr>
          <p:cNvPr id="4" name="幻灯片图像占位符 3"/>
          <p:cNvSpPr>
            <a:spLocks noGrp="1" noRot="1" noChangeAspect="1"/>
          </p:cNvSpPr>
          <p:nvPr>
            <p:ph type="sldImg" idx="2"/>
          </p:nvPr>
        </p:nvSpPr>
        <p:spPr>
          <a:xfrm>
            <a:off x="482600" y="1279525"/>
            <a:ext cx="6138863" cy="3454400"/>
          </a:xfrm>
          <a:prstGeom prst="rect">
            <a:avLst/>
          </a:prstGeom>
          <a:noFill/>
          <a:ln w="12700">
            <a:solidFill>
              <a:prstClr val="black"/>
            </a:solidFill>
          </a:ln>
        </p:spPr>
        <p:txBody>
          <a:bodyPr vert="horz" lIns="99064" tIns="49533" rIns="99064" bIns="49533" rtlCol="0" anchor="ctr"/>
          <a:lstStyle/>
          <a:p>
            <a:endParaRPr lang="zh-CN" altLang="en-US"/>
          </a:p>
        </p:txBody>
      </p:sp>
      <p:sp>
        <p:nvSpPr>
          <p:cNvPr id="5" name="备注占位符 4"/>
          <p:cNvSpPr>
            <a:spLocks noGrp="1"/>
          </p:cNvSpPr>
          <p:nvPr>
            <p:ph type="body" sz="quarter" idx="3"/>
          </p:nvPr>
        </p:nvSpPr>
        <p:spPr>
          <a:xfrm>
            <a:off x="710407" y="4925408"/>
            <a:ext cx="5683250" cy="4029879"/>
          </a:xfrm>
          <a:prstGeom prst="rect">
            <a:avLst/>
          </a:prstGeom>
        </p:spPr>
        <p:txBody>
          <a:bodyPr vert="horz" lIns="99064" tIns="49533" rIns="99064" bIns="49533"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1" y="9721108"/>
            <a:ext cx="3078427" cy="513507"/>
          </a:xfrm>
          <a:prstGeom prst="rect">
            <a:avLst/>
          </a:prstGeom>
        </p:spPr>
        <p:txBody>
          <a:bodyPr vert="horz" lIns="99064" tIns="49533" rIns="99064" bIns="49533"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3" y="9721108"/>
            <a:ext cx="3078427" cy="513507"/>
          </a:xfrm>
          <a:prstGeom prst="rect">
            <a:avLst/>
          </a:prstGeom>
        </p:spPr>
        <p:txBody>
          <a:bodyPr vert="horz" lIns="99064" tIns="49533" rIns="99064" bIns="49533" rtlCol="0" anchor="b"/>
          <a:lstStyle>
            <a:lvl1pPr algn="r">
              <a:defRPr sz="1300"/>
            </a:lvl1pPr>
          </a:lstStyle>
          <a:p>
            <a:fld id="{242E3C26-C9FA-4C5A-B7DA-41A22523D72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04D54FFB-4A05-B244-A13A-108E1BC7E5FE}" type="slidenum">
              <a:rPr kumimoji="1" lang="zh-CN" altLang="en-US" smtClean="0"/>
              <a:t>1</a:t>
            </a:fld>
            <a:endParaRPr kumimoji="1" lang="zh-CN" altLang="en-US"/>
          </a:p>
        </p:txBody>
      </p:sp>
    </p:spTree>
    <p:extLst>
      <p:ext uri="{BB962C8B-B14F-4D97-AF65-F5344CB8AC3E}">
        <p14:creationId xmlns:p14="http://schemas.microsoft.com/office/powerpoint/2010/main" val="3046511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 1"/>
          <p:cNvSpPr>
            <a:spLocks noGrp="1" noRot="1" noChangeAspect="1" noTextEdit="1"/>
          </p:cNvSpPr>
          <p:nvPr>
            <p:ph type="sldImg"/>
          </p:nvPr>
        </p:nvSpPr>
        <p:spPr>
          <a:ln/>
        </p:spPr>
      </p:sp>
      <p:sp>
        <p:nvSpPr>
          <p:cNvPr id="409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4096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宋体" panose="02010600030101010101" pitchFamily="2" charset="-122"/>
              </a:defRPr>
            </a:lvl1pPr>
            <a:lvl2pPr marL="778612" indent="-299466">
              <a:defRPr sz="2500">
                <a:solidFill>
                  <a:schemeClr val="tx1"/>
                </a:solidFill>
                <a:latin typeface="Arial" panose="020B0604020202020204" pitchFamily="34" charset="0"/>
                <a:ea typeface="宋体" panose="02010600030101010101" pitchFamily="2" charset="-122"/>
              </a:defRPr>
            </a:lvl2pPr>
            <a:lvl3pPr marL="1197864" indent="-239573">
              <a:defRPr sz="2500">
                <a:solidFill>
                  <a:schemeClr val="tx1"/>
                </a:solidFill>
                <a:latin typeface="Arial" panose="020B0604020202020204" pitchFamily="34" charset="0"/>
                <a:ea typeface="宋体" panose="02010600030101010101" pitchFamily="2" charset="-122"/>
              </a:defRPr>
            </a:lvl3pPr>
            <a:lvl4pPr marL="1677010" indent="-239573">
              <a:defRPr sz="2500">
                <a:solidFill>
                  <a:schemeClr val="tx1"/>
                </a:solidFill>
                <a:latin typeface="Arial" panose="020B0604020202020204" pitchFamily="34" charset="0"/>
                <a:ea typeface="宋体" panose="02010600030101010101" pitchFamily="2" charset="-122"/>
              </a:defRPr>
            </a:lvl4pPr>
            <a:lvl5pPr marL="2156155" indent="-239573">
              <a:defRPr sz="2500">
                <a:solidFill>
                  <a:schemeClr val="tx1"/>
                </a:solidFill>
                <a:latin typeface="Arial" panose="020B0604020202020204" pitchFamily="34" charset="0"/>
                <a:ea typeface="宋体" panose="02010600030101010101" pitchFamily="2" charset="-122"/>
              </a:defRPr>
            </a:lvl5pPr>
            <a:lvl6pPr marL="2635301" indent="-239573" eaLnBrk="0" fontAlgn="base" hangingPunct="0">
              <a:spcBef>
                <a:spcPct val="0"/>
              </a:spcBef>
              <a:spcAft>
                <a:spcPct val="0"/>
              </a:spcAft>
              <a:defRPr sz="2500">
                <a:solidFill>
                  <a:schemeClr val="tx1"/>
                </a:solidFill>
                <a:latin typeface="Arial" panose="020B0604020202020204" pitchFamily="34" charset="0"/>
                <a:ea typeface="宋体" panose="02010600030101010101" pitchFamily="2" charset="-122"/>
              </a:defRPr>
            </a:lvl6pPr>
            <a:lvl7pPr marL="3114446" indent="-239573" eaLnBrk="0" fontAlgn="base" hangingPunct="0">
              <a:spcBef>
                <a:spcPct val="0"/>
              </a:spcBef>
              <a:spcAft>
                <a:spcPct val="0"/>
              </a:spcAft>
              <a:defRPr sz="2500">
                <a:solidFill>
                  <a:schemeClr val="tx1"/>
                </a:solidFill>
                <a:latin typeface="Arial" panose="020B0604020202020204" pitchFamily="34" charset="0"/>
                <a:ea typeface="宋体" panose="02010600030101010101" pitchFamily="2" charset="-122"/>
              </a:defRPr>
            </a:lvl7pPr>
            <a:lvl8pPr marL="3593592" indent="-239573" eaLnBrk="0" fontAlgn="base" hangingPunct="0">
              <a:spcBef>
                <a:spcPct val="0"/>
              </a:spcBef>
              <a:spcAft>
                <a:spcPct val="0"/>
              </a:spcAft>
              <a:defRPr sz="2500">
                <a:solidFill>
                  <a:schemeClr val="tx1"/>
                </a:solidFill>
                <a:latin typeface="Arial" panose="020B0604020202020204" pitchFamily="34" charset="0"/>
                <a:ea typeface="宋体" panose="02010600030101010101" pitchFamily="2" charset="-122"/>
              </a:defRPr>
            </a:lvl8pPr>
            <a:lvl9pPr marL="4072738" indent="-239573" eaLnBrk="0" fontAlgn="base" hangingPunct="0">
              <a:spcBef>
                <a:spcPct val="0"/>
              </a:spcBef>
              <a:spcAft>
                <a:spcPct val="0"/>
              </a:spcAft>
              <a:defRPr sz="2500">
                <a:solidFill>
                  <a:schemeClr val="tx1"/>
                </a:solidFill>
                <a:latin typeface="Arial" panose="020B0604020202020204" pitchFamily="34" charset="0"/>
                <a:ea typeface="宋体" panose="02010600030101010101" pitchFamily="2" charset="-122"/>
              </a:defRPr>
            </a:lvl9pPr>
          </a:lstStyle>
          <a:p>
            <a:fld id="{289E8072-B18F-4E46-92CF-05ED8523CC82}" type="slidenum">
              <a:rPr lang="ja-JP" altLang="en-US" sz="1300">
                <a:solidFill>
                  <a:srgbClr val="000000"/>
                </a:solidFill>
                <a:latin typeface="Times New Roman" panose="02020603050405020304" pitchFamily="18" charset="0"/>
                <a:ea typeface="MS PGothic" panose="020B0600070205080204" pitchFamily="34" charset="-128"/>
              </a:rPr>
              <a:pPr/>
              <a:t>17</a:t>
            </a:fld>
            <a:endParaRPr lang="ja-JP" altLang="en-US" sz="1300">
              <a:solidFill>
                <a:srgbClr val="000000"/>
              </a:solidFill>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3985296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04D54FFB-4A05-B244-A13A-108E1BC7E5FE}" type="slidenum">
              <a:rPr kumimoji="1" lang="zh-CN" altLang="en-US" smtClean="0"/>
              <a:t>18</a:t>
            </a:fld>
            <a:endParaRPr kumimoji="1" lang="zh-CN" altLang="en-US"/>
          </a:p>
        </p:txBody>
      </p:sp>
    </p:spTree>
    <p:extLst>
      <p:ext uri="{BB962C8B-B14F-4D97-AF65-F5344CB8AC3E}">
        <p14:creationId xmlns:p14="http://schemas.microsoft.com/office/powerpoint/2010/main" val="3403339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90649">
              <a:defRPr/>
            </a:pPr>
            <a:r>
              <a:rPr lang="zh-CN" altLang="zh-CN" dirty="0"/>
              <a:t>阿尔法元，超越阿尔法狗，不再使用人类棋谱教练棋艺，直接通过机器人工智能自我对弈（一代产品阿尔法狗）来学习，创造了</a:t>
            </a:r>
            <a:r>
              <a:rPr lang="en-US" altLang="zh-CN" dirty="0"/>
              <a:t>3</a:t>
            </a:r>
            <a:r>
              <a:rPr lang="zh-CN" altLang="zh-CN" dirty="0"/>
              <a:t>天打败阿尔法狗的奇迹。《</a:t>
            </a:r>
            <a:r>
              <a:rPr lang="en-US" altLang="zh-CN" dirty="0"/>
              <a:t>Nature</a:t>
            </a:r>
            <a:r>
              <a:rPr lang="zh-CN" altLang="zh-CN" dirty="0"/>
              <a:t>》</a:t>
            </a:r>
            <a:r>
              <a:rPr lang="en-US" altLang="zh-CN" dirty="0"/>
              <a:t>paper</a:t>
            </a:r>
            <a:endParaRPr lang="zh-CN" altLang="zh-CN" dirty="0"/>
          </a:p>
          <a:p>
            <a:endParaRPr lang="zh-CN" altLang="en-US" dirty="0"/>
          </a:p>
        </p:txBody>
      </p:sp>
      <p:sp>
        <p:nvSpPr>
          <p:cNvPr id="4" name="灯片编号占位符 3"/>
          <p:cNvSpPr>
            <a:spLocks noGrp="1"/>
          </p:cNvSpPr>
          <p:nvPr>
            <p:ph type="sldNum" sz="quarter" idx="10"/>
          </p:nvPr>
        </p:nvSpPr>
        <p:spPr/>
        <p:txBody>
          <a:bodyPr/>
          <a:lstStyle/>
          <a:p>
            <a:fld id="{242E3C26-C9FA-4C5A-B7DA-41A22523D72B}" type="slidenum">
              <a:rPr lang="zh-CN" altLang="en-US" smtClean="0"/>
              <a:t>19</a:t>
            </a:fld>
            <a:endParaRPr lang="zh-CN" altLang="en-US"/>
          </a:p>
        </p:txBody>
      </p:sp>
    </p:spTree>
    <p:extLst>
      <p:ext uri="{BB962C8B-B14F-4D97-AF65-F5344CB8AC3E}">
        <p14:creationId xmlns:p14="http://schemas.microsoft.com/office/powerpoint/2010/main" val="2913648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pPr defTabSz="990649">
              <a:defRPr/>
            </a:pPr>
            <a:r>
              <a:rPr lang="zh-CN" altLang="zh-CN" dirty="0"/>
              <a:t>一类群体，超越传统科层制的社会规则，完全以互联网进化中媒介行为模式，来训练自我决策和行为准则。更多偏向线上世界的社交互联表现。</a:t>
            </a:r>
            <a:endParaRPr lang="en-US" altLang="zh-CN" dirty="0"/>
          </a:p>
          <a:p>
            <a:pPr defTabSz="990649">
              <a:defRPr/>
            </a:pPr>
            <a:r>
              <a:rPr lang="zh-CN" altLang="zh-CN" dirty="0"/>
              <a:t>以此完成职业级训练，内容创造、价值创造、媒介化和流量累积过程。</a:t>
            </a:r>
            <a:endParaRPr lang="en-US" altLang="zh-CN" dirty="0"/>
          </a:p>
          <a:p>
            <a:pPr defTabSz="990649">
              <a:defRPr/>
            </a:pPr>
            <a:r>
              <a:rPr lang="en-US" altLang="zh-CN" dirty="0" err="1"/>
              <a:t>UGCtoPGC</a:t>
            </a:r>
            <a:r>
              <a:rPr lang="zh-CN" altLang="zh-CN" dirty="0"/>
              <a:t>。完成线上的价值变现过程。使用变现狭义了，线上的价值交换、用户关系生成、价值创造的总过程。</a:t>
            </a:r>
          </a:p>
        </p:txBody>
      </p:sp>
      <p:sp>
        <p:nvSpPr>
          <p:cNvPr id="4" name="幻灯片编号占位符 3"/>
          <p:cNvSpPr>
            <a:spLocks noGrp="1"/>
          </p:cNvSpPr>
          <p:nvPr>
            <p:ph type="sldNum" sz="quarter" idx="10"/>
          </p:nvPr>
        </p:nvSpPr>
        <p:spPr/>
        <p:txBody>
          <a:bodyPr/>
          <a:lstStyle/>
          <a:p>
            <a:fld id="{242E3C26-C9FA-4C5A-B7DA-41A22523D72B}" type="slidenum">
              <a:rPr lang="zh-CN" altLang="en-US" smtClean="0"/>
              <a:t>20</a:t>
            </a:fld>
            <a:endParaRPr lang="zh-CN" altLang="en-US"/>
          </a:p>
        </p:txBody>
      </p:sp>
    </p:spTree>
    <p:extLst>
      <p:ext uri="{BB962C8B-B14F-4D97-AF65-F5344CB8AC3E}">
        <p14:creationId xmlns:p14="http://schemas.microsoft.com/office/powerpoint/2010/main" val="2602644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pPr defTabSz="958291">
              <a:defRPr/>
            </a:pPr>
            <a:r>
              <a:rPr lang="zh-CN" altLang="en-US" dirty="0"/>
              <a:t>产业升级；消费升级，中国已经进入智能生活的定制化媒介时代；；阿里巴巴是中国第七个省（</a:t>
            </a:r>
            <a:r>
              <a:rPr lang="en-US" altLang="zh-CN" dirty="0"/>
              <a:t>2017</a:t>
            </a:r>
            <a:r>
              <a:rPr lang="zh-CN" altLang="en-US" dirty="0"/>
              <a:t>年</a:t>
            </a:r>
            <a:r>
              <a:rPr lang="en-US" altLang="zh-CN" dirty="0"/>
              <a:t>11.11</a:t>
            </a:r>
            <a:r>
              <a:rPr lang="zh-CN" altLang="en-US" dirty="0"/>
              <a:t>一天的销售额超过香港零售品销售总额一月）</a:t>
            </a:r>
          </a:p>
          <a:p>
            <a:endParaRPr lang="zh-CN" altLang="en-US" b="0" i="0" dirty="0">
              <a:solidFill>
                <a:srgbClr val="3D464D"/>
              </a:solidFill>
              <a:effectLst/>
              <a:latin typeface="PingFang SC"/>
            </a:endParaRPr>
          </a:p>
        </p:txBody>
      </p:sp>
      <p:sp>
        <p:nvSpPr>
          <p:cNvPr id="4" name="幻灯片编号占位符 3"/>
          <p:cNvSpPr>
            <a:spLocks noGrp="1"/>
          </p:cNvSpPr>
          <p:nvPr>
            <p:ph type="sldNum" sz="quarter" idx="10"/>
          </p:nvPr>
        </p:nvSpPr>
        <p:spPr/>
        <p:txBody>
          <a:bodyPr/>
          <a:lstStyle/>
          <a:p>
            <a:fld id="{242E3C26-C9FA-4C5A-B7DA-41A22523D72B}" type="slidenum">
              <a:rPr lang="zh-CN" altLang="en-US" smtClean="0"/>
              <a:t>21</a:t>
            </a:fld>
            <a:endParaRPr lang="zh-CN" altLang="en-US"/>
          </a:p>
        </p:txBody>
      </p:sp>
    </p:spTree>
    <p:extLst>
      <p:ext uri="{BB962C8B-B14F-4D97-AF65-F5344CB8AC3E}">
        <p14:creationId xmlns:p14="http://schemas.microsoft.com/office/powerpoint/2010/main" val="228998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pPr defTabSz="990649">
              <a:defRPr/>
            </a:pPr>
            <a:r>
              <a:rPr lang="zh-CN" altLang="en-US" b="0" i="0" dirty="0">
                <a:solidFill>
                  <a:srgbClr val="3D464D"/>
                </a:solidFill>
                <a:effectLst/>
                <a:latin typeface="PingFang SC"/>
              </a:rPr>
              <a:t>成长在中国历史上人均</a:t>
            </a:r>
            <a:r>
              <a:rPr lang="en-US" altLang="zh-CN" b="0" i="0" dirty="0">
                <a:solidFill>
                  <a:srgbClr val="3D464D"/>
                </a:solidFill>
                <a:effectLst/>
                <a:latin typeface="PingFang SC"/>
              </a:rPr>
              <a:t>GDP</a:t>
            </a:r>
            <a:r>
              <a:rPr lang="zh-CN" altLang="en-US" b="0" i="0" dirty="0">
                <a:solidFill>
                  <a:srgbClr val="3D464D"/>
                </a:solidFill>
                <a:effectLst/>
                <a:latin typeface="PingFang SC"/>
              </a:rPr>
              <a:t>高速增长的时代，成长在中国移动智能科技和应用最普及的时代。</a:t>
            </a:r>
            <a:r>
              <a:rPr lang="en-US" altLang="zh-CN" b="0" i="0" dirty="0">
                <a:solidFill>
                  <a:srgbClr val="3D464D"/>
                </a:solidFill>
                <a:effectLst/>
                <a:latin typeface="PingFang SC"/>
              </a:rPr>
              <a:t>——</a:t>
            </a:r>
            <a:r>
              <a:rPr lang="zh-CN" altLang="en-US" dirty="0"/>
              <a:t>消费者线上线下体验期望一致</a:t>
            </a:r>
          </a:p>
          <a:p>
            <a:pPr defTabSz="990649">
              <a:defRPr/>
            </a:pPr>
            <a:r>
              <a:rPr lang="zh-CN" altLang="en-US" dirty="0"/>
              <a:t>移动时代的消费场景：要好的东西，更快地要好的东西，随时随地要好的东西；</a:t>
            </a:r>
            <a:endParaRPr lang="en-US" altLang="zh-CN" dirty="0"/>
          </a:p>
          <a:p>
            <a:endParaRPr lang="zh-CN" altLang="en-US" b="0" i="0" dirty="0">
              <a:solidFill>
                <a:srgbClr val="3D464D"/>
              </a:solidFill>
              <a:effectLst/>
              <a:latin typeface="PingFang SC"/>
            </a:endParaRPr>
          </a:p>
        </p:txBody>
      </p:sp>
      <p:sp>
        <p:nvSpPr>
          <p:cNvPr id="4" name="幻灯片编号占位符 3"/>
          <p:cNvSpPr>
            <a:spLocks noGrp="1"/>
          </p:cNvSpPr>
          <p:nvPr>
            <p:ph type="sldNum" sz="quarter" idx="10"/>
          </p:nvPr>
        </p:nvSpPr>
        <p:spPr/>
        <p:txBody>
          <a:bodyPr/>
          <a:lstStyle/>
          <a:p>
            <a:fld id="{242E3C26-C9FA-4C5A-B7DA-41A22523D72B}" type="slidenum">
              <a:rPr lang="zh-CN" altLang="en-US" smtClean="0"/>
              <a:t>22</a:t>
            </a:fld>
            <a:endParaRPr lang="zh-CN" altLang="en-US"/>
          </a:p>
        </p:txBody>
      </p:sp>
    </p:spTree>
    <p:extLst>
      <p:ext uri="{BB962C8B-B14F-4D97-AF65-F5344CB8AC3E}">
        <p14:creationId xmlns:p14="http://schemas.microsoft.com/office/powerpoint/2010/main" val="1153298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pPr defTabSz="990649">
              <a:defRPr/>
            </a:pPr>
            <a:r>
              <a:rPr lang="zh-CN" altLang="en-US" b="0" i="0" dirty="0">
                <a:solidFill>
                  <a:srgbClr val="3D464D"/>
                </a:solidFill>
                <a:effectLst/>
                <a:latin typeface="PingFang SC"/>
              </a:rPr>
              <a:t>成长在中国历史上人均</a:t>
            </a:r>
            <a:r>
              <a:rPr lang="en-US" altLang="zh-CN" b="0" i="0" dirty="0">
                <a:solidFill>
                  <a:srgbClr val="3D464D"/>
                </a:solidFill>
                <a:effectLst/>
                <a:latin typeface="PingFang SC"/>
              </a:rPr>
              <a:t>GDP</a:t>
            </a:r>
            <a:r>
              <a:rPr lang="zh-CN" altLang="en-US" b="0" i="0" dirty="0">
                <a:solidFill>
                  <a:srgbClr val="3D464D"/>
                </a:solidFill>
                <a:effectLst/>
                <a:latin typeface="PingFang SC"/>
              </a:rPr>
              <a:t>高速增长的时代，成长在中国移动智能科技和应用最普及的时代。</a:t>
            </a:r>
            <a:r>
              <a:rPr lang="en-US" altLang="zh-CN" b="0" i="0" dirty="0">
                <a:solidFill>
                  <a:srgbClr val="3D464D"/>
                </a:solidFill>
                <a:effectLst/>
                <a:latin typeface="PingFang SC"/>
              </a:rPr>
              <a:t>——</a:t>
            </a:r>
            <a:r>
              <a:rPr lang="zh-CN" altLang="en-US" dirty="0"/>
              <a:t>消费者线上线下体验期望一致</a:t>
            </a:r>
          </a:p>
          <a:p>
            <a:pPr defTabSz="990649">
              <a:defRPr/>
            </a:pPr>
            <a:r>
              <a:rPr lang="zh-CN" altLang="en-US" dirty="0"/>
              <a:t>移动时代的消费场景：要好的东西，更快地要好的东西，随时随地要好的东西；</a:t>
            </a:r>
            <a:endParaRPr lang="en-US" altLang="zh-CN" dirty="0"/>
          </a:p>
          <a:p>
            <a:endParaRPr lang="zh-CN" altLang="en-US" b="0" i="0" dirty="0">
              <a:solidFill>
                <a:srgbClr val="3D464D"/>
              </a:solidFill>
              <a:effectLst/>
              <a:latin typeface="PingFang SC"/>
            </a:endParaRPr>
          </a:p>
        </p:txBody>
      </p:sp>
      <p:sp>
        <p:nvSpPr>
          <p:cNvPr id="4" name="幻灯片编号占位符 3"/>
          <p:cNvSpPr>
            <a:spLocks noGrp="1"/>
          </p:cNvSpPr>
          <p:nvPr>
            <p:ph type="sldNum" sz="quarter" idx="10"/>
          </p:nvPr>
        </p:nvSpPr>
        <p:spPr/>
        <p:txBody>
          <a:bodyPr/>
          <a:lstStyle/>
          <a:p>
            <a:fld id="{242E3C26-C9FA-4C5A-B7DA-41A22523D72B}" type="slidenum">
              <a:rPr lang="zh-CN" altLang="en-US" smtClean="0"/>
              <a:t>23</a:t>
            </a:fld>
            <a:endParaRPr lang="zh-CN" altLang="en-US"/>
          </a:p>
        </p:txBody>
      </p:sp>
    </p:spTree>
    <p:extLst>
      <p:ext uri="{BB962C8B-B14F-4D97-AF65-F5344CB8AC3E}">
        <p14:creationId xmlns:p14="http://schemas.microsoft.com/office/powerpoint/2010/main" val="3146095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资本主义出现</a:t>
            </a:r>
          </a:p>
        </p:txBody>
      </p:sp>
    </p:spTree>
    <p:extLst>
      <p:ext uri="{BB962C8B-B14F-4D97-AF65-F5344CB8AC3E}">
        <p14:creationId xmlns:p14="http://schemas.microsoft.com/office/powerpoint/2010/main" val="1757253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r>
              <a:rPr lang="zh-CN" altLang="en-US" dirty="0"/>
              <a:t>传统媒体职能：监测环境、联系社会、文化教育、娱乐 </a:t>
            </a:r>
            <a:r>
              <a:rPr lang="en-US" altLang="zh-CN" dirty="0"/>
              <a:t>+ </a:t>
            </a:r>
            <a:r>
              <a:rPr lang="zh-CN" altLang="en-US" dirty="0"/>
              <a:t>经济（商业传播）</a:t>
            </a:r>
            <a:r>
              <a:rPr lang="en-US" altLang="zh-CN" dirty="0"/>
              <a:t>=</a:t>
            </a:r>
            <a:r>
              <a:rPr lang="zh-CN" altLang="en-US" dirty="0"/>
              <a:t>政府、制造、商贸、农业、传媒、教育</a:t>
            </a:r>
          </a:p>
        </p:txBody>
      </p:sp>
      <p:sp>
        <p:nvSpPr>
          <p:cNvPr id="4" name="幻灯片编号占位符 3"/>
          <p:cNvSpPr>
            <a:spLocks noGrp="1"/>
          </p:cNvSpPr>
          <p:nvPr>
            <p:ph type="sldNum" sz="quarter" idx="10"/>
          </p:nvPr>
        </p:nvSpPr>
        <p:spPr/>
        <p:txBody>
          <a:bodyPr/>
          <a:lstStyle/>
          <a:p>
            <a:fld id="{242E3C26-C9FA-4C5A-B7DA-41A22523D72B}" type="slidenum">
              <a:rPr lang="zh-CN" altLang="en-US" smtClean="0"/>
              <a:t>25</a:t>
            </a:fld>
            <a:endParaRPr lang="zh-CN" altLang="en-US"/>
          </a:p>
        </p:txBody>
      </p:sp>
    </p:spTree>
    <p:extLst>
      <p:ext uri="{BB962C8B-B14F-4D97-AF65-F5344CB8AC3E}">
        <p14:creationId xmlns:p14="http://schemas.microsoft.com/office/powerpoint/2010/main" val="248793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pPr defTabSz="495325">
              <a:lnSpc>
                <a:spcPct val="125000"/>
              </a:lnSpc>
              <a:defRPr/>
            </a:pPr>
            <a:r>
              <a:rPr lang="zh-CN" altLang="en-US" dirty="0"/>
              <a:t>互联网媒体媒体职能：</a:t>
            </a:r>
            <a:endParaRPr lang="en-US" altLang="zh-CN" dirty="0"/>
          </a:p>
          <a:p>
            <a:pPr defTabSz="495325">
              <a:lnSpc>
                <a:spcPct val="125000"/>
              </a:lnSpc>
              <a:defRPr/>
            </a:pPr>
            <a:r>
              <a:rPr lang="en-US" altLang="zh-CN" dirty="0"/>
              <a:t>(</a:t>
            </a:r>
            <a:r>
              <a:rPr lang="zh-CN" altLang="en-US" dirty="0"/>
              <a:t>贡献、分享、评论、传播、圈层 </a:t>
            </a:r>
            <a:r>
              <a:rPr lang="en-US" altLang="zh-CN" dirty="0"/>
              <a:t>+ </a:t>
            </a:r>
            <a:r>
              <a:rPr lang="zh-CN" altLang="en-US" dirty="0"/>
              <a:t>监测、联系、文化、娱乐）</a:t>
            </a:r>
            <a:r>
              <a:rPr lang="en-US" altLang="zh-CN" dirty="0"/>
              <a:t>+</a:t>
            </a:r>
            <a:r>
              <a:rPr lang="zh-CN" altLang="en-US" dirty="0"/>
              <a:t>经济（商业传播）</a:t>
            </a:r>
            <a:r>
              <a:rPr lang="en-US" altLang="zh-CN" dirty="0"/>
              <a:t>=</a:t>
            </a:r>
            <a:r>
              <a:rPr lang="zh-CN" altLang="en-US" dirty="0"/>
              <a:t>出现在传统分类</a:t>
            </a:r>
            <a:r>
              <a:rPr lang="en-US" altLang="zh-CN" dirty="0"/>
              <a:t>/</a:t>
            </a:r>
            <a:r>
              <a:rPr lang="zh-CN" altLang="en-US" dirty="0"/>
              <a:t>职业以外的增量</a:t>
            </a:r>
            <a:endParaRPr lang="en-US" altLang="zh-CN" dirty="0"/>
          </a:p>
          <a:p>
            <a:pPr defTabSz="495325">
              <a:lnSpc>
                <a:spcPct val="125000"/>
              </a:lnSpc>
              <a:defRPr/>
            </a:pPr>
            <a:r>
              <a:rPr lang="zh-CN" altLang="en-US" dirty="0"/>
              <a:t>第一媒介</a:t>
            </a:r>
            <a:r>
              <a:rPr lang="en-US" altLang="zh-CN" dirty="0"/>
              <a:t>-</a:t>
            </a:r>
            <a:r>
              <a:rPr lang="zh-CN" altLang="en-US" dirty="0"/>
              <a:t>第二媒介</a:t>
            </a:r>
            <a:r>
              <a:rPr lang="en-US" altLang="zh-CN" dirty="0"/>
              <a:t>-</a:t>
            </a:r>
            <a:r>
              <a:rPr lang="zh-CN" altLang="en-US" dirty="0"/>
              <a:t>第三媒介</a:t>
            </a:r>
            <a:endParaRPr lang="en-US" altLang="zh-CN" dirty="0"/>
          </a:p>
        </p:txBody>
      </p:sp>
      <p:sp>
        <p:nvSpPr>
          <p:cNvPr id="4" name="幻灯片编号占位符 3"/>
          <p:cNvSpPr>
            <a:spLocks noGrp="1"/>
          </p:cNvSpPr>
          <p:nvPr>
            <p:ph type="sldNum" sz="quarter" idx="10"/>
          </p:nvPr>
        </p:nvSpPr>
        <p:spPr/>
        <p:txBody>
          <a:bodyPr/>
          <a:lstStyle/>
          <a:p>
            <a:fld id="{242E3C26-C9FA-4C5A-B7DA-41A22523D72B}" type="slidenum">
              <a:rPr lang="zh-CN" altLang="en-US" smtClean="0"/>
              <a:t>26</a:t>
            </a:fld>
            <a:endParaRPr lang="zh-CN" altLang="en-US"/>
          </a:p>
        </p:txBody>
      </p:sp>
    </p:spTree>
    <p:extLst>
      <p:ext uri="{BB962C8B-B14F-4D97-AF65-F5344CB8AC3E}">
        <p14:creationId xmlns:p14="http://schemas.microsoft.com/office/powerpoint/2010/main" val="2198219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r>
              <a:rPr lang="zh-CN" altLang="en-US" sz="1300" dirty="0"/>
              <a:t>富兰克林</a:t>
            </a:r>
            <a:r>
              <a:rPr lang="en-US" altLang="zh-CN" sz="1300" dirty="0"/>
              <a:t>·</a:t>
            </a:r>
            <a:r>
              <a:rPr lang="zh-CN" altLang="en-US" sz="1300" dirty="0"/>
              <a:t>罗斯福</a:t>
            </a:r>
            <a:r>
              <a:rPr lang="en-US" altLang="zh-CN" sz="1300" dirty="0"/>
              <a:t>Franklin D. Roosevelt(1933—1945)</a:t>
            </a:r>
            <a:r>
              <a:rPr lang="zh-CN" altLang="en-US" sz="1300" dirty="0"/>
              <a:t>小罗斯福</a:t>
            </a:r>
            <a:r>
              <a:rPr lang="en-US" altLang="zh-CN" sz="1300" dirty="0"/>
              <a:t>,</a:t>
            </a:r>
            <a:r>
              <a:rPr lang="zh-CN" altLang="en-US" sz="1300" dirty="0"/>
              <a:t>他因领导第二次世界大战取得胜利，被称为“赢得战争的总统”。</a:t>
            </a:r>
            <a:endParaRPr lang="en-US" altLang="zh-CN" sz="1300" dirty="0"/>
          </a:p>
          <a:p>
            <a:r>
              <a:rPr lang="zh-CN" altLang="en-US" sz="1300" dirty="0"/>
              <a:t>罗斯福第</a:t>
            </a:r>
            <a:r>
              <a:rPr lang="en-US" altLang="zh-CN" sz="1300" dirty="0"/>
              <a:t>3</a:t>
            </a:r>
            <a:r>
              <a:rPr lang="zh-CN" altLang="en-US" sz="1300" dirty="0"/>
              <a:t>次连任美国总统，</a:t>
            </a:r>
            <a:r>
              <a:rPr lang="en-US" altLang="zh-CN" sz="1300" dirty="0"/>
              <a:t>1944</a:t>
            </a:r>
            <a:r>
              <a:rPr lang="zh-CN" altLang="en-US" sz="1300" dirty="0"/>
              <a:t>年他再次获胜，成为美国历史上惟一连续</a:t>
            </a:r>
            <a:r>
              <a:rPr lang="en-US" altLang="zh-CN" sz="1300" dirty="0"/>
              <a:t>4</a:t>
            </a:r>
            <a:r>
              <a:rPr lang="zh-CN" altLang="en-US" sz="1300" dirty="0"/>
              <a:t>次当选的总统。同年</a:t>
            </a:r>
            <a:r>
              <a:rPr lang="en-US" altLang="zh-CN" sz="1300" dirty="0"/>
              <a:t>4</a:t>
            </a:r>
            <a:r>
              <a:rPr lang="zh-CN" altLang="en-US" sz="1300" dirty="0"/>
              <a:t>月，他因中风而去世。</a:t>
            </a:r>
          </a:p>
        </p:txBody>
      </p:sp>
      <p:sp>
        <p:nvSpPr>
          <p:cNvPr id="4" name="幻灯片编号占位符 3"/>
          <p:cNvSpPr>
            <a:spLocks noGrp="1"/>
          </p:cNvSpPr>
          <p:nvPr>
            <p:ph type="sldNum" sz="quarter" idx="10"/>
          </p:nvPr>
        </p:nvSpPr>
        <p:spPr/>
        <p:txBody>
          <a:bodyPr/>
          <a:lstStyle/>
          <a:p>
            <a:fld id="{242E3C26-C9FA-4C5A-B7DA-41A22523D72B}" type="slidenum">
              <a:rPr lang="zh-CN" altLang="en-US" smtClean="0"/>
              <a:t>4</a:t>
            </a:fld>
            <a:endParaRPr lang="zh-CN" altLang="en-US"/>
          </a:p>
        </p:txBody>
      </p:sp>
    </p:spTree>
    <p:extLst>
      <p:ext uri="{BB962C8B-B14F-4D97-AF65-F5344CB8AC3E}">
        <p14:creationId xmlns:p14="http://schemas.microsoft.com/office/powerpoint/2010/main" val="1808198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采访吴彦祖的大四学生</a:t>
            </a:r>
          </a:p>
        </p:txBody>
      </p:sp>
      <p:sp>
        <p:nvSpPr>
          <p:cNvPr id="4" name="灯片编号占位符 3"/>
          <p:cNvSpPr>
            <a:spLocks noGrp="1"/>
          </p:cNvSpPr>
          <p:nvPr>
            <p:ph type="sldNum" sz="quarter" idx="10"/>
          </p:nvPr>
        </p:nvSpPr>
        <p:spPr/>
        <p:txBody>
          <a:bodyPr/>
          <a:lstStyle/>
          <a:p>
            <a:fld id="{EDB5F5AA-4759-4ECE-A121-5FE4F01B179F}" type="slidenum">
              <a:rPr lang="zh-CN" altLang="en-US" smtClean="0"/>
              <a:t>27</a:t>
            </a:fld>
            <a:endParaRPr lang="zh-CN" altLang="en-US"/>
          </a:p>
        </p:txBody>
      </p:sp>
    </p:spTree>
    <p:extLst>
      <p:ext uri="{BB962C8B-B14F-4D97-AF65-F5344CB8AC3E}">
        <p14:creationId xmlns:p14="http://schemas.microsoft.com/office/powerpoint/2010/main" val="4183450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r>
              <a:rPr lang="en-US" altLang="zh-CN" dirty="0"/>
              <a:t>IP</a:t>
            </a:r>
            <a:r>
              <a:rPr lang="zh-CN" altLang="en-US" dirty="0"/>
              <a:t>增值的活跃行动能力和在线回声（</a:t>
            </a:r>
            <a:r>
              <a:rPr lang="en-US" altLang="zh-CN" dirty="0"/>
              <a:t>2016</a:t>
            </a:r>
            <a:r>
              <a:rPr lang="zh-CN" altLang="en-US" dirty="0"/>
              <a:t>长达</a:t>
            </a:r>
            <a:r>
              <a:rPr lang="en-US" altLang="zh-CN" dirty="0"/>
              <a:t>9</a:t>
            </a:r>
            <a:r>
              <a:rPr lang="zh-CN" altLang="en-US" dirty="0"/>
              <a:t>月</a:t>
            </a:r>
            <a:r>
              <a:rPr lang="en-US" altLang="zh-CN" dirty="0"/>
              <a:t>5</a:t>
            </a:r>
            <a:r>
              <a:rPr lang="zh-CN" altLang="en-US" dirty="0"/>
              <a:t>日</a:t>
            </a:r>
            <a:r>
              <a:rPr lang="en-US" altLang="zh-CN" dirty="0"/>
              <a:t>-9</a:t>
            </a:r>
            <a:r>
              <a:rPr lang="zh-CN" altLang="en-US" dirty="0"/>
              <a:t>月</a:t>
            </a:r>
            <a:r>
              <a:rPr lang="en-US" altLang="zh-CN" dirty="0"/>
              <a:t>4</a:t>
            </a:r>
            <a:r>
              <a:rPr lang="zh-CN" altLang="en-US" dirty="0"/>
              <a:t>日）</a:t>
            </a:r>
            <a:endParaRPr lang="en-US" altLang="zh-CN" dirty="0"/>
          </a:p>
          <a:p>
            <a:r>
              <a:rPr lang="zh-CN" altLang="en-US" b="0" i="0" dirty="0">
                <a:solidFill>
                  <a:srgbClr val="3D464D"/>
                </a:solidFill>
                <a:effectLst/>
                <a:latin typeface="PingFang SC"/>
              </a:rPr>
              <a:t>线下聚焦与线上重演</a:t>
            </a:r>
          </a:p>
        </p:txBody>
      </p:sp>
      <p:sp>
        <p:nvSpPr>
          <p:cNvPr id="4" name="幻灯片编号占位符 3"/>
          <p:cNvSpPr>
            <a:spLocks noGrp="1"/>
          </p:cNvSpPr>
          <p:nvPr>
            <p:ph type="sldNum" sz="quarter" idx="10"/>
          </p:nvPr>
        </p:nvSpPr>
        <p:spPr/>
        <p:txBody>
          <a:bodyPr/>
          <a:lstStyle/>
          <a:p>
            <a:fld id="{242E3C26-C9FA-4C5A-B7DA-41A22523D72B}" type="slidenum">
              <a:rPr lang="zh-CN" altLang="en-US" smtClean="0"/>
              <a:t>28</a:t>
            </a:fld>
            <a:endParaRPr lang="zh-CN" altLang="en-US"/>
          </a:p>
        </p:txBody>
      </p:sp>
    </p:spTree>
    <p:extLst>
      <p:ext uri="{BB962C8B-B14F-4D97-AF65-F5344CB8AC3E}">
        <p14:creationId xmlns:p14="http://schemas.microsoft.com/office/powerpoint/2010/main" val="3637993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r>
              <a:rPr lang="en-US" altLang="zh-CN" dirty="0"/>
              <a:t>IP</a:t>
            </a:r>
            <a:r>
              <a:rPr lang="zh-CN" altLang="en-US" dirty="0"/>
              <a:t>增值的活跃行动能力和在线回声（</a:t>
            </a:r>
            <a:r>
              <a:rPr lang="en-US" altLang="zh-CN" dirty="0"/>
              <a:t>2016</a:t>
            </a:r>
            <a:r>
              <a:rPr lang="zh-CN" altLang="en-US" dirty="0"/>
              <a:t>长达</a:t>
            </a:r>
            <a:r>
              <a:rPr lang="en-US" altLang="zh-CN" dirty="0"/>
              <a:t>9</a:t>
            </a:r>
            <a:r>
              <a:rPr lang="zh-CN" altLang="en-US" dirty="0"/>
              <a:t>月</a:t>
            </a:r>
            <a:r>
              <a:rPr lang="en-US" altLang="zh-CN" dirty="0"/>
              <a:t>5</a:t>
            </a:r>
            <a:r>
              <a:rPr lang="zh-CN" altLang="en-US" dirty="0"/>
              <a:t>日</a:t>
            </a:r>
            <a:r>
              <a:rPr lang="en-US" altLang="zh-CN" dirty="0"/>
              <a:t>-9</a:t>
            </a:r>
            <a:r>
              <a:rPr lang="zh-CN" altLang="en-US" dirty="0"/>
              <a:t>月</a:t>
            </a:r>
            <a:r>
              <a:rPr lang="en-US" altLang="zh-CN" dirty="0"/>
              <a:t>4</a:t>
            </a:r>
            <a:r>
              <a:rPr lang="zh-CN" altLang="en-US" dirty="0"/>
              <a:t>日）</a:t>
            </a:r>
            <a:endParaRPr lang="en-US" altLang="zh-CN" dirty="0"/>
          </a:p>
          <a:p>
            <a:r>
              <a:rPr lang="zh-CN" altLang="en-US" b="0" i="0" dirty="0">
                <a:solidFill>
                  <a:srgbClr val="3D464D"/>
                </a:solidFill>
                <a:effectLst/>
                <a:latin typeface="PingFang SC"/>
              </a:rPr>
              <a:t>线下聚焦与线上重演</a:t>
            </a:r>
          </a:p>
        </p:txBody>
      </p:sp>
      <p:sp>
        <p:nvSpPr>
          <p:cNvPr id="4" name="幻灯片编号占位符 3"/>
          <p:cNvSpPr>
            <a:spLocks noGrp="1"/>
          </p:cNvSpPr>
          <p:nvPr>
            <p:ph type="sldNum" sz="quarter" idx="10"/>
          </p:nvPr>
        </p:nvSpPr>
        <p:spPr/>
        <p:txBody>
          <a:bodyPr/>
          <a:lstStyle/>
          <a:p>
            <a:fld id="{242E3C26-C9FA-4C5A-B7DA-41A22523D72B}" type="slidenum">
              <a:rPr lang="zh-CN" altLang="en-US" smtClean="0"/>
              <a:t>29</a:t>
            </a:fld>
            <a:endParaRPr lang="zh-CN" altLang="en-US"/>
          </a:p>
        </p:txBody>
      </p:sp>
    </p:spTree>
    <p:extLst>
      <p:ext uri="{BB962C8B-B14F-4D97-AF65-F5344CB8AC3E}">
        <p14:creationId xmlns:p14="http://schemas.microsoft.com/office/powerpoint/2010/main" val="4236699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有趣比天大，还能不能好好说话，正经一点。好人卡，结婚证也可以</a:t>
            </a:r>
            <a:r>
              <a:rPr lang="en-US" altLang="zh-CN" dirty="0"/>
              <a:t>PS</a:t>
            </a:r>
            <a:r>
              <a:rPr lang="zh-CN" altLang="en-US" dirty="0"/>
              <a:t>，表情包</a:t>
            </a:r>
          </a:p>
        </p:txBody>
      </p:sp>
      <p:sp>
        <p:nvSpPr>
          <p:cNvPr id="4" name="灯片编号占位符 3"/>
          <p:cNvSpPr>
            <a:spLocks noGrp="1"/>
          </p:cNvSpPr>
          <p:nvPr>
            <p:ph type="sldNum" sz="quarter" idx="10"/>
          </p:nvPr>
        </p:nvSpPr>
        <p:spPr/>
        <p:txBody>
          <a:bodyPr/>
          <a:lstStyle/>
          <a:p>
            <a:fld id="{242E3C26-C9FA-4C5A-B7DA-41A22523D72B}" type="slidenum">
              <a:rPr lang="zh-CN" altLang="en-US" smtClean="0"/>
              <a:t>30</a:t>
            </a:fld>
            <a:endParaRPr lang="zh-CN" altLang="en-US"/>
          </a:p>
        </p:txBody>
      </p:sp>
    </p:spTree>
    <p:extLst>
      <p:ext uri="{BB962C8B-B14F-4D97-AF65-F5344CB8AC3E}">
        <p14:creationId xmlns:p14="http://schemas.microsoft.com/office/powerpoint/2010/main" val="3657580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90649">
              <a:defRPr/>
            </a:pPr>
            <a:r>
              <a:rPr lang="zh-CN" altLang="en-US" dirty="0">
                <a:solidFill>
                  <a:srgbClr val="000000"/>
                </a:solidFill>
              </a:rPr>
              <a:t>少年派毫不奇幻的残酷漂流中，你选择了你的记忆和生活。</a:t>
            </a:r>
          </a:p>
          <a:p>
            <a:endParaRPr lang="zh-CN" altLang="en-US" dirty="0"/>
          </a:p>
        </p:txBody>
      </p:sp>
      <p:sp>
        <p:nvSpPr>
          <p:cNvPr id="4" name="灯片编号占位符 3"/>
          <p:cNvSpPr>
            <a:spLocks noGrp="1"/>
          </p:cNvSpPr>
          <p:nvPr>
            <p:ph type="sldNum" sz="quarter" idx="10"/>
          </p:nvPr>
        </p:nvSpPr>
        <p:spPr/>
        <p:txBody>
          <a:bodyPr/>
          <a:lstStyle/>
          <a:p>
            <a:fld id="{242E3C26-C9FA-4C5A-B7DA-41A22523D72B}" type="slidenum">
              <a:rPr lang="zh-CN" altLang="en-US" smtClean="0"/>
              <a:t>31</a:t>
            </a:fld>
            <a:endParaRPr lang="zh-CN" altLang="en-US"/>
          </a:p>
        </p:txBody>
      </p:sp>
    </p:spTree>
    <p:extLst>
      <p:ext uri="{BB962C8B-B14F-4D97-AF65-F5344CB8AC3E}">
        <p14:creationId xmlns:p14="http://schemas.microsoft.com/office/powerpoint/2010/main" val="1629432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从功能</a:t>
            </a:r>
            <a:r>
              <a:rPr lang="en-US" altLang="zh-CN" dirty="0"/>
              <a:t>-</a:t>
            </a:r>
            <a:r>
              <a:rPr lang="zh-CN" altLang="en-US" dirty="0"/>
              <a:t>情感</a:t>
            </a:r>
            <a:r>
              <a:rPr lang="en-US" altLang="zh-CN" dirty="0"/>
              <a:t>-</a:t>
            </a:r>
            <a:r>
              <a:rPr lang="zh-CN" altLang="en-US" dirty="0"/>
              <a:t>到精神，是人类文明的进步，从器物</a:t>
            </a:r>
            <a:r>
              <a:rPr lang="en-US" altLang="zh-CN" dirty="0"/>
              <a:t>-</a:t>
            </a:r>
            <a:r>
              <a:rPr lang="zh-CN" altLang="en-US" dirty="0"/>
              <a:t>到情感</a:t>
            </a:r>
            <a:r>
              <a:rPr lang="en-US" altLang="zh-CN" dirty="0"/>
              <a:t>-</a:t>
            </a:r>
            <a:r>
              <a:rPr lang="zh-CN" altLang="en-US" dirty="0"/>
              <a:t>到自我表达</a:t>
            </a:r>
          </a:p>
        </p:txBody>
      </p:sp>
      <p:sp>
        <p:nvSpPr>
          <p:cNvPr id="4" name="灯片编号占位符 3"/>
          <p:cNvSpPr>
            <a:spLocks noGrp="1"/>
          </p:cNvSpPr>
          <p:nvPr>
            <p:ph type="sldNum" sz="quarter" idx="10"/>
          </p:nvPr>
        </p:nvSpPr>
        <p:spPr/>
        <p:txBody>
          <a:bodyPr/>
          <a:lstStyle/>
          <a:p>
            <a:fld id="{242E3C26-C9FA-4C5A-B7DA-41A22523D72B}" type="slidenum">
              <a:rPr lang="zh-CN" altLang="en-US" smtClean="0"/>
              <a:t>32</a:t>
            </a:fld>
            <a:endParaRPr lang="zh-CN" altLang="en-US"/>
          </a:p>
        </p:txBody>
      </p:sp>
    </p:spTree>
    <p:extLst>
      <p:ext uri="{BB962C8B-B14F-4D97-AF65-F5344CB8AC3E}">
        <p14:creationId xmlns:p14="http://schemas.microsoft.com/office/powerpoint/2010/main" val="21679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42E3C26-C9FA-4C5A-B7DA-41A22523D72B}" type="slidenum">
              <a:rPr lang="zh-CN" altLang="en-US" smtClean="0"/>
              <a:t>34</a:t>
            </a:fld>
            <a:endParaRPr lang="zh-CN" altLang="en-US"/>
          </a:p>
        </p:txBody>
      </p:sp>
    </p:spTree>
    <p:extLst>
      <p:ext uri="{BB962C8B-B14F-4D97-AF65-F5344CB8AC3E}">
        <p14:creationId xmlns:p14="http://schemas.microsoft.com/office/powerpoint/2010/main" val="1943008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广告属于促销</a:t>
            </a:r>
          </a:p>
        </p:txBody>
      </p:sp>
      <p:sp>
        <p:nvSpPr>
          <p:cNvPr id="4" name="灯片编号占位符 3"/>
          <p:cNvSpPr>
            <a:spLocks noGrp="1"/>
          </p:cNvSpPr>
          <p:nvPr>
            <p:ph type="sldNum" sz="quarter" idx="10"/>
          </p:nvPr>
        </p:nvSpPr>
        <p:spPr/>
        <p:txBody>
          <a:bodyPr/>
          <a:lstStyle/>
          <a:p>
            <a:fld id="{242E3C26-C9FA-4C5A-B7DA-41A22523D72B}" type="slidenum">
              <a:rPr lang="zh-CN" altLang="en-US" smtClean="0"/>
              <a:t>38</a:t>
            </a:fld>
            <a:endParaRPr lang="zh-CN" altLang="en-US"/>
          </a:p>
        </p:txBody>
      </p:sp>
    </p:spTree>
    <p:extLst>
      <p:ext uri="{BB962C8B-B14F-4D97-AF65-F5344CB8AC3E}">
        <p14:creationId xmlns:p14="http://schemas.microsoft.com/office/powerpoint/2010/main" val="40272915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广告属于促销</a:t>
            </a:r>
          </a:p>
        </p:txBody>
      </p:sp>
      <p:sp>
        <p:nvSpPr>
          <p:cNvPr id="4" name="灯片编号占位符 3"/>
          <p:cNvSpPr>
            <a:spLocks noGrp="1"/>
          </p:cNvSpPr>
          <p:nvPr>
            <p:ph type="sldNum" sz="quarter" idx="10"/>
          </p:nvPr>
        </p:nvSpPr>
        <p:spPr/>
        <p:txBody>
          <a:bodyPr/>
          <a:lstStyle/>
          <a:p>
            <a:fld id="{242E3C26-C9FA-4C5A-B7DA-41A22523D72B}" type="slidenum">
              <a:rPr lang="zh-CN" altLang="en-US" smtClean="0"/>
              <a:t>40</a:t>
            </a:fld>
            <a:endParaRPr lang="zh-CN" altLang="en-US"/>
          </a:p>
        </p:txBody>
      </p:sp>
    </p:spTree>
    <p:extLst>
      <p:ext uri="{BB962C8B-B14F-4D97-AF65-F5344CB8AC3E}">
        <p14:creationId xmlns:p14="http://schemas.microsoft.com/office/powerpoint/2010/main" val="3602807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300" dirty="0"/>
              <a:t>赋权消费者第二目标的转向，最好和第一目标的朝向一致化处理，以符合消费者主观愿望、要求与预期。</a:t>
            </a:r>
            <a:endParaRPr lang="en-US" altLang="zh-CN" sz="1300" dirty="0"/>
          </a:p>
          <a:p>
            <a:r>
              <a:rPr lang="zh-CN" altLang="zh-CN" sz="1300" dirty="0"/>
              <a:t>品牌主历来试图控制、影响、计算受众涉入</a:t>
            </a:r>
            <a:r>
              <a:rPr lang="en-US" altLang="zh-CN" sz="1300" dirty="0"/>
              <a:t>involve</a:t>
            </a:r>
            <a:r>
              <a:rPr lang="zh-CN" altLang="zh-CN" sz="1300" dirty="0"/>
              <a:t>、测量受众互动</a:t>
            </a:r>
            <a:r>
              <a:rPr lang="en-US" altLang="zh-CN" sz="1300" dirty="0"/>
              <a:t>Interactivity</a:t>
            </a:r>
            <a:r>
              <a:rPr lang="zh-CN" altLang="zh-CN" sz="1300" dirty="0"/>
              <a:t>、驱动受众参与</a:t>
            </a:r>
            <a:r>
              <a:rPr lang="en-US" altLang="zh-CN" sz="1300" dirty="0"/>
              <a:t>Engagement</a:t>
            </a:r>
            <a:r>
              <a:rPr lang="zh-CN" altLang="zh-CN" sz="1300" dirty="0"/>
              <a:t>，即使从消费者接受广告是第二目标来看待，那么品牌一直是在参与</a:t>
            </a:r>
            <a:r>
              <a:rPr lang="en-US" altLang="zh-CN" sz="1300" dirty="0"/>
              <a:t>Engage</a:t>
            </a:r>
            <a:r>
              <a:rPr lang="zh-CN" altLang="zh-CN" sz="1300" dirty="0"/>
              <a:t>受众媒介信息行为，以实事求是地改变广告定义的中心和结构（回归定义本质）。</a:t>
            </a:r>
            <a:endParaRPr lang="zh-CN" altLang="en-US" dirty="0"/>
          </a:p>
        </p:txBody>
      </p:sp>
      <p:sp>
        <p:nvSpPr>
          <p:cNvPr id="4" name="灯片编号占位符 3"/>
          <p:cNvSpPr>
            <a:spLocks noGrp="1"/>
          </p:cNvSpPr>
          <p:nvPr>
            <p:ph type="sldNum" sz="quarter" idx="10"/>
          </p:nvPr>
        </p:nvSpPr>
        <p:spPr/>
        <p:txBody>
          <a:bodyPr/>
          <a:lstStyle/>
          <a:p>
            <a:fld id="{242E3C26-C9FA-4C5A-B7DA-41A22523D72B}" type="slidenum">
              <a:rPr lang="zh-CN" altLang="en-US" smtClean="0"/>
              <a:t>44</a:t>
            </a:fld>
            <a:endParaRPr lang="zh-CN" altLang="en-US"/>
          </a:p>
        </p:txBody>
      </p:sp>
    </p:spTree>
    <p:extLst>
      <p:ext uri="{BB962C8B-B14F-4D97-AF65-F5344CB8AC3E}">
        <p14:creationId xmlns:p14="http://schemas.microsoft.com/office/powerpoint/2010/main" val="74057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r>
              <a:rPr lang="zh-CN" altLang="en-US" sz="1300" dirty="0"/>
              <a:t>富兰克林</a:t>
            </a:r>
            <a:r>
              <a:rPr lang="en-US" altLang="zh-CN" sz="1300" dirty="0"/>
              <a:t>·</a:t>
            </a:r>
            <a:r>
              <a:rPr lang="zh-CN" altLang="en-US" sz="1300" dirty="0"/>
              <a:t>罗斯福</a:t>
            </a:r>
            <a:r>
              <a:rPr lang="en-US" altLang="zh-CN" sz="1300" dirty="0"/>
              <a:t>Franklin D. Roosevelt(1933—1945)</a:t>
            </a:r>
            <a:r>
              <a:rPr lang="zh-CN" altLang="en-US" sz="1300" dirty="0"/>
              <a:t>小罗斯福</a:t>
            </a:r>
            <a:r>
              <a:rPr lang="en-US" altLang="zh-CN" sz="1300" dirty="0"/>
              <a:t>,</a:t>
            </a:r>
            <a:r>
              <a:rPr lang="zh-CN" altLang="en-US" sz="1300" dirty="0"/>
              <a:t>他因领导第二次世界大战取得胜利，被称为“赢得战争的总统”。</a:t>
            </a:r>
            <a:endParaRPr lang="en-US" altLang="zh-CN" sz="1300" dirty="0"/>
          </a:p>
          <a:p>
            <a:r>
              <a:rPr lang="zh-CN" altLang="en-US" sz="1300" dirty="0"/>
              <a:t>罗斯福第</a:t>
            </a:r>
            <a:r>
              <a:rPr lang="en-US" altLang="zh-CN" sz="1300" dirty="0"/>
              <a:t>3</a:t>
            </a:r>
            <a:r>
              <a:rPr lang="zh-CN" altLang="en-US" sz="1300" dirty="0"/>
              <a:t>次连任美国总统，</a:t>
            </a:r>
            <a:r>
              <a:rPr lang="en-US" altLang="zh-CN" sz="1300" dirty="0"/>
              <a:t>1944</a:t>
            </a:r>
            <a:r>
              <a:rPr lang="zh-CN" altLang="en-US" sz="1300" dirty="0"/>
              <a:t>年他再次获胜，成为美国历史上惟一连续</a:t>
            </a:r>
            <a:r>
              <a:rPr lang="en-US" altLang="zh-CN" sz="1300" dirty="0"/>
              <a:t>4</a:t>
            </a:r>
            <a:r>
              <a:rPr lang="zh-CN" altLang="en-US" sz="1300" dirty="0"/>
              <a:t>次当选的总统。同年</a:t>
            </a:r>
            <a:r>
              <a:rPr lang="en-US" altLang="zh-CN" sz="1300" dirty="0"/>
              <a:t>4</a:t>
            </a:r>
            <a:r>
              <a:rPr lang="zh-CN" altLang="en-US" sz="1300" dirty="0"/>
              <a:t>月，他因中风而去世。</a:t>
            </a:r>
          </a:p>
        </p:txBody>
      </p:sp>
      <p:sp>
        <p:nvSpPr>
          <p:cNvPr id="4" name="幻灯片编号占位符 3"/>
          <p:cNvSpPr>
            <a:spLocks noGrp="1"/>
          </p:cNvSpPr>
          <p:nvPr>
            <p:ph type="sldNum" sz="quarter" idx="10"/>
          </p:nvPr>
        </p:nvSpPr>
        <p:spPr/>
        <p:txBody>
          <a:bodyPr/>
          <a:lstStyle/>
          <a:p>
            <a:fld id="{242E3C26-C9FA-4C5A-B7DA-41A22523D72B}" type="slidenum">
              <a:rPr lang="zh-CN" altLang="en-US" smtClean="0"/>
              <a:t>5</a:t>
            </a:fld>
            <a:endParaRPr lang="zh-CN" altLang="en-US"/>
          </a:p>
        </p:txBody>
      </p:sp>
    </p:spTree>
    <p:extLst>
      <p:ext uri="{BB962C8B-B14F-4D97-AF65-F5344CB8AC3E}">
        <p14:creationId xmlns:p14="http://schemas.microsoft.com/office/powerpoint/2010/main" val="2749959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300" dirty="0"/>
              <a:t>赋权消费者第二目标的转向，最好和第一目标的朝向一致化处理，以符合消费者主观愿望、要求与预期。</a:t>
            </a:r>
            <a:endParaRPr lang="en-US" altLang="zh-CN" sz="1300" dirty="0"/>
          </a:p>
          <a:p>
            <a:r>
              <a:rPr lang="zh-CN" altLang="zh-CN" sz="1300" dirty="0"/>
              <a:t>品牌主历来试图控制、影响、计算受众涉入</a:t>
            </a:r>
            <a:r>
              <a:rPr lang="en-US" altLang="zh-CN" sz="1300" dirty="0"/>
              <a:t>involve</a:t>
            </a:r>
            <a:r>
              <a:rPr lang="zh-CN" altLang="zh-CN" sz="1300" dirty="0"/>
              <a:t>、测量受众互动</a:t>
            </a:r>
            <a:r>
              <a:rPr lang="en-US" altLang="zh-CN" sz="1300" dirty="0"/>
              <a:t>Interactivity</a:t>
            </a:r>
            <a:r>
              <a:rPr lang="zh-CN" altLang="zh-CN" sz="1300" dirty="0"/>
              <a:t>、驱动受众参与</a:t>
            </a:r>
            <a:r>
              <a:rPr lang="en-US" altLang="zh-CN" sz="1300" dirty="0"/>
              <a:t>Engagement</a:t>
            </a:r>
            <a:r>
              <a:rPr lang="zh-CN" altLang="zh-CN" sz="1300" dirty="0"/>
              <a:t>，即使从消费者接受广告是第二目标来看待，那么品牌一直是在参与</a:t>
            </a:r>
            <a:r>
              <a:rPr lang="en-US" altLang="zh-CN" sz="1300" dirty="0"/>
              <a:t>Engage</a:t>
            </a:r>
            <a:r>
              <a:rPr lang="zh-CN" altLang="zh-CN" sz="1300" dirty="0"/>
              <a:t>受众媒介信息行为，以实事求是地改变广告定义的中心和结构（回归定义本质）。</a:t>
            </a:r>
            <a:endParaRPr lang="zh-CN" altLang="en-US" dirty="0"/>
          </a:p>
        </p:txBody>
      </p:sp>
      <p:sp>
        <p:nvSpPr>
          <p:cNvPr id="4" name="灯片编号占位符 3"/>
          <p:cNvSpPr>
            <a:spLocks noGrp="1"/>
          </p:cNvSpPr>
          <p:nvPr>
            <p:ph type="sldNum" sz="quarter" idx="10"/>
          </p:nvPr>
        </p:nvSpPr>
        <p:spPr/>
        <p:txBody>
          <a:bodyPr/>
          <a:lstStyle/>
          <a:p>
            <a:fld id="{242E3C26-C9FA-4C5A-B7DA-41A22523D72B}" type="slidenum">
              <a:rPr lang="zh-CN" altLang="en-US" smtClean="0"/>
              <a:t>45</a:t>
            </a:fld>
            <a:endParaRPr lang="zh-CN" altLang="en-US"/>
          </a:p>
        </p:txBody>
      </p:sp>
    </p:spTree>
    <p:extLst>
      <p:ext uri="{BB962C8B-B14F-4D97-AF65-F5344CB8AC3E}">
        <p14:creationId xmlns:p14="http://schemas.microsoft.com/office/powerpoint/2010/main" val="904164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0338"/>
            <a:ext cx="6877050" cy="3868737"/>
          </a:xfrm>
        </p:spPr>
      </p:sp>
      <p:sp>
        <p:nvSpPr>
          <p:cNvPr id="3" name="备注占位符 2"/>
          <p:cNvSpPr>
            <a:spLocks noGrp="1"/>
          </p:cNvSpPr>
          <p:nvPr>
            <p:ph type="body" idx="1"/>
          </p:nvPr>
        </p:nvSpPr>
        <p:spPr/>
        <p:txBody>
          <a:bodyPr/>
          <a:lstStyle/>
          <a:p>
            <a:pPr defTabSz="1073369">
              <a:defRPr/>
            </a:pPr>
            <a:r>
              <a:rPr lang="zh-CN" altLang="zh-CN" b="1" dirty="0"/>
              <a:t>广告说服这种单向效果的比例显著下降，而用户主动媒体行为与互动媒体行为成为主流</a:t>
            </a:r>
            <a:endParaRPr lang="zh-CN" altLang="en-US" sz="1400" dirty="0"/>
          </a:p>
        </p:txBody>
      </p:sp>
      <p:sp>
        <p:nvSpPr>
          <p:cNvPr id="4" name="幻灯片编号占位符 3"/>
          <p:cNvSpPr>
            <a:spLocks noGrp="1"/>
          </p:cNvSpPr>
          <p:nvPr>
            <p:ph type="sldNum" sz="quarter" idx="10"/>
          </p:nvPr>
        </p:nvSpPr>
        <p:spPr/>
        <p:txBody>
          <a:bodyPr/>
          <a:lstStyle/>
          <a:p>
            <a:fld id="{242E3C26-C9FA-4C5A-B7DA-41A22523D72B}" type="slidenum">
              <a:rPr lang="zh-CN" altLang="en-US" smtClean="0"/>
              <a:t>47</a:t>
            </a:fld>
            <a:endParaRPr lang="zh-CN" altLang="en-US"/>
          </a:p>
        </p:txBody>
      </p:sp>
    </p:spTree>
    <p:extLst>
      <p:ext uri="{BB962C8B-B14F-4D97-AF65-F5344CB8AC3E}">
        <p14:creationId xmlns:p14="http://schemas.microsoft.com/office/powerpoint/2010/main" val="11749171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0338"/>
            <a:ext cx="6877050" cy="3868737"/>
          </a:xfrm>
        </p:spPr>
      </p:sp>
      <p:sp>
        <p:nvSpPr>
          <p:cNvPr id="3" name="备注占位符 2"/>
          <p:cNvSpPr>
            <a:spLocks noGrp="1"/>
          </p:cNvSpPr>
          <p:nvPr>
            <p:ph type="body" idx="1"/>
          </p:nvPr>
        </p:nvSpPr>
        <p:spPr/>
        <p:txBody>
          <a:bodyPr/>
          <a:lstStyle/>
          <a:p>
            <a:pPr defTabSz="1073369">
              <a:defRPr/>
            </a:pPr>
            <a:endParaRPr lang="zh-CN" altLang="en-US" sz="1400" dirty="0"/>
          </a:p>
        </p:txBody>
      </p:sp>
      <p:sp>
        <p:nvSpPr>
          <p:cNvPr id="4" name="幻灯片编号占位符 3"/>
          <p:cNvSpPr>
            <a:spLocks noGrp="1"/>
          </p:cNvSpPr>
          <p:nvPr>
            <p:ph type="sldNum" sz="quarter" idx="10"/>
          </p:nvPr>
        </p:nvSpPr>
        <p:spPr/>
        <p:txBody>
          <a:bodyPr/>
          <a:lstStyle/>
          <a:p>
            <a:fld id="{242E3C26-C9FA-4C5A-B7DA-41A22523D72B}" type="slidenum">
              <a:rPr lang="zh-CN" altLang="en-US" smtClean="0"/>
              <a:t>49</a:t>
            </a:fld>
            <a:endParaRPr lang="zh-CN" altLang="en-US"/>
          </a:p>
        </p:txBody>
      </p:sp>
    </p:spTree>
    <p:extLst>
      <p:ext uri="{BB962C8B-B14F-4D97-AF65-F5344CB8AC3E}">
        <p14:creationId xmlns:p14="http://schemas.microsoft.com/office/powerpoint/2010/main" val="7033630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0338"/>
            <a:ext cx="6877050" cy="3868737"/>
          </a:xfrm>
        </p:spPr>
      </p:sp>
      <p:sp>
        <p:nvSpPr>
          <p:cNvPr id="3" name="备注占位符 2"/>
          <p:cNvSpPr>
            <a:spLocks noGrp="1"/>
          </p:cNvSpPr>
          <p:nvPr>
            <p:ph type="body" idx="1"/>
          </p:nvPr>
        </p:nvSpPr>
        <p:spPr/>
        <p:txBody>
          <a:bodyPr/>
          <a:lstStyle/>
          <a:p>
            <a:pPr defTabSz="1073369">
              <a:defRPr/>
            </a:pPr>
            <a:r>
              <a:rPr lang="zh-CN" altLang="zh-CN" b="1" dirty="0"/>
              <a:t>广告说服这种单向效果的比例显著下降，而用户主动媒体行为与互动媒体行为成为主流</a:t>
            </a:r>
            <a:endParaRPr lang="zh-CN" altLang="en-US" sz="1400" dirty="0"/>
          </a:p>
        </p:txBody>
      </p:sp>
      <p:sp>
        <p:nvSpPr>
          <p:cNvPr id="4" name="幻灯片编号占位符 3"/>
          <p:cNvSpPr>
            <a:spLocks noGrp="1"/>
          </p:cNvSpPr>
          <p:nvPr>
            <p:ph type="sldNum" sz="quarter" idx="10"/>
          </p:nvPr>
        </p:nvSpPr>
        <p:spPr/>
        <p:txBody>
          <a:bodyPr/>
          <a:lstStyle/>
          <a:p>
            <a:fld id="{242E3C26-C9FA-4C5A-B7DA-41A22523D72B}" type="slidenum">
              <a:rPr lang="zh-CN" altLang="en-US" smtClean="0"/>
              <a:t>50</a:t>
            </a:fld>
            <a:endParaRPr lang="zh-CN" altLang="en-US"/>
          </a:p>
        </p:txBody>
      </p:sp>
    </p:spTree>
    <p:extLst>
      <p:ext uri="{BB962C8B-B14F-4D97-AF65-F5344CB8AC3E}">
        <p14:creationId xmlns:p14="http://schemas.microsoft.com/office/powerpoint/2010/main" val="18553230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latin typeface="Times New Roman" panose="02020603050405020304" pitchFamily="18" charset="0"/>
                <a:cs typeface="Times New Roman" panose="02020603050405020304" pitchFamily="18" charset="0"/>
              </a:rPr>
              <a:t>广告出现在不同的时空中，在未来世界中，如果广告继续存在，它将看起来完全不同。</a:t>
            </a:r>
            <a:endParaRPr lang="zh-CN" altLang="en-US" dirty="0"/>
          </a:p>
        </p:txBody>
      </p:sp>
      <p:sp>
        <p:nvSpPr>
          <p:cNvPr id="4" name="灯片编号占位符 3"/>
          <p:cNvSpPr>
            <a:spLocks noGrp="1"/>
          </p:cNvSpPr>
          <p:nvPr>
            <p:ph type="sldNum" sz="quarter" idx="10"/>
          </p:nvPr>
        </p:nvSpPr>
        <p:spPr/>
        <p:txBody>
          <a:bodyPr/>
          <a:lstStyle/>
          <a:p>
            <a:fld id="{242E3C26-C9FA-4C5A-B7DA-41A22523D72B}" type="slidenum">
              <a:rPr lang="zh-CN" altLang="en-US" smtClean="0"/>
              <a:t>51</a:t>
            </a:fld>
            <a:endParaRPr lang="zh-CN" altLang="en-US"/>
          </a:p>
        </p:txBody>
      </p:sp>
    </p:spTree>
    <p:extLst>
      <p:ext uri="{BB962C8B-B14F-4D97-AF65-F5344CB8AC3E}">
        <p14:creationId xmlns:p14="http://schemas.microsoft.com/office/powerpoint/2010/main" val="25386874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58291">
              <a:defRPr/>
            </a:pPr>
            <a:r>
              <a:rPr lang="zh-CN" altLang="zh-CN" dirty="0"/>
              <a:t>Roosevelt referred to advertising, but advertising alone is insufficient for delivering value. Marketing finishes the job by ensuring that what is delivered is valuable.</a:t>
            </a:r>
          </a:p>
        </p:txBody>
      </p:sp>
      <p:sp>
        <p:nvSpPr>
          <p:cNvPr id="4" name="灯片编号占位符 3"/>
          <p:cNvSpPr>
            <a:spLocks noGrp="1"/>
          </p:cNvSpPr>
          <p:nvPr>
            <p:ph type="sldNum" sz="quarter" idx="10"/>
          </p:nvPr>
        </p:nvSpPr>
        <p:spPr/>
        <p:txBody>
          <a:bodyPr/>
          <a:lstStyle/>
          <a:p>
            <a:fld id="{242E3C26-C9FA-4C5A-B7DA-41A22523D72B}" type="slidenum">
              <a:rPr lang="zh-CN" altLang="en-US" smtClean="0"/>
              <a:t>52</a:t>
            </a:fld>
            <a:endParaRPr lang="zh-CN" altLang="en-US"/>
          </a:p>
        </p:txBody>
      </p:sp>
    </p:spTree>
    <p:extLst>
      <p:ext uri="{BB962C8B-B14F-4D97-AF65-F5344CB8AC3E}">
        <p14:creationId xmlns:p14="http://schemas.microsoft.com/office/powerpoint/2010/main" val="801105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58291">
              <a:defRPr/>
            </a:pPr>
            <a:r>
              <a:rPr lang="zh-CN" altLang="zh-CN" dirty="0"/>
              <a:t>Roosevelt referred to advertising, but advertising alone is insufficient for delivering value. Marketing finishes the job by ensuring that what is delivered is valuable.</a:t>
            </a:r>
          </a:p>
        </p:txBody>
      </p:sp>
      <p:sp>
        <p:nvSpPr>
          <p:cNvPr id="4" name="灯片编号占位符 3"/>
          <p:cNvSpPr>
            <a:spLocks noGrp="1"/>
          </p:cNvSpPr>
          <p:nvPr>
            <p:ph type="sldNum" sz="quarter" idx="10"/>
          </p:nvPr>
        </p:nvSpPr>
        <p:spPr/>
        <p:txBody>
          <a:bodyPr/>
          <a:lstStyle/>
          <a:p>
            <a:fld id="{242E3C26-C9FA-4C5A-B7DA-41A22523D72B}" type="slidenum">
              <a:rPr lang="zh-CN" altLang="en-US" smtClean="0"/>
              <a:t>53</a:t>
            </a:fld>
            <a:endParaRPr lang="zh-CN" altLang="en-US"/>
          </a:p>
        </p:txBody>
      </p:sp>
    </p:spTree>
    <p:extLst>
      <p:ext uri="{BB962C8B-B14F-4D97-AF65-F5344CB8AC3E}">
        <p14:creationId xmlns:p14="http://schemas.microsoft.com/office/powerpoint/2010/main" val="400774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58291">
              <a:defRPr/>
            </a:pPr>
            <a:r>
              <a:rPr kumimoji="1" lang="zh-CN" altLang="en-US" sz="1300" dirty="0">
                <a:solidFill>
                  <a:srgbClr val="FFFFFF"/>
                </a:solidFill>
                <a:ea typeface="Hiragino Sans GB W6" panose="020B0600000000000000" pitchFamily="34" charset="-122"/>
              </a:rPr>
              <a:t>通过</a:t>
            </a:r>
            <a:r>
              <a:rPr kumimoji="1" lang="en-US" altLang="zh-CN" sz="1300" dirty="0">
                <a:solidFill>
                  <a:srgbClr val="FFFFFF"/>
                </a:solidFill>
                <a:ea typeface="Hiragino Sans GB W6" panose="020B0600000000000000" pitchFamily="34" charset="-122"/>
              </a:rPr>
              <a:t>AR</a:t>
            </a:r>
            <a:r>
              <a:rPr kumimoji="1" lang="zh-CN" altLang="en-US" sz="1300" dirty="0">
                <a:solidFill>
                  <a:srgbClr val="FFFFFF"/>
                </a:solidFill>
                <a:ea typeface="Hiragino Sans GB W6" panose="020B0600000000000000" pitchFamily="34" charset="-122"/>
              </a:rPr>
              <a:t>交互场景、</a:t>
            </a:r>
            <a:r>
              <a:rPr kumimoji="1" lang="en-US" altLang="zh-CN" sz="1300" dirty="0">
                <a:solidFill>
                  <a:srgbClr val="FFFFFF"/>
                </a:solidFill>
                <a:ea typeface="Hiragino Sans GB W6" panose="020B0600000000000000" pitchFamily="34" charset="-122"/>
              </a:rPr>
              <a:t>IP</a:t>
            </a:r>
            <a:r>
              <a:rPr kumimoji="1" lang="zh-CN" altLang="en-US" sz="1300" dirty="0">
                <a:solidFill>
                  <a:srgbClr val="FFFFFF"/>
                </a:solidFill>
                <a:ea typeface="Hiragino Sans GB W6" panose="020B0600000000000000" pitchFamily="34" charset="-122"/>
              </a:rPr>
              <a:t>品牌跨界合作以及音体感定制等，进一步使用移动技术、人工智能以及</a:t>
            </a:r>
            <a:r>
              <a:rPr kumimoji="1" lang="en-US" altLang="zh-CN" sz="1300" dirty="0">
                <a:solidFill>
                  <a:srgbClr val="FFFFFF"/>
                </a:solidFill>
                <a:ea typeface="Hiragino Sans GB W6" panose="020B0600000000000000" pitchFamily="34" charset="-122"/>
              </a:rPr>
              <a:t>LBS</a:t>
            </a:r>
            <a:r>
              <a:rPr kumimoji="1" lang="zh-CN" altLang="en-US" sz="1300" dirty="0">
                <a:solidFill>
                  <a:srgbClr val="FFFFFF"/>
                </a:solidFill>
                <a:ea typeface="Hiragino Sans GB W6" panose="020B0600000000000000" pitchFamily="34" charset="-122"/>
              </a:rPr>
              <a:t>等先进科技，重塑线下场域体验。</a:t>
            </a:r>
            <a:endParaRPr kumimoji="1" lang="en-US" altLang="zh-CN" sz="1300" dirty="0">
              <a:solidFill>
                <a:srgbClr val="FFFFFF"/>
              </a:solidFill>
              <a:ea typeface="Hiragino Sans GB W6" panose="020B0600000000000000" pitchFamily="34" charset="-122"/>
            </a:endParaRPr>
          </a:p>
          <a:p>
            <a:pPr defTabSz="958291">
              <a:defRPr/>
            </a:pPr>
            <a:r>
              <a:rPr kumimoji="1" lang="zh-CN" altLang="en-US" sz="1300" dirty="0">
                <a:solidFill>
                  <a:srgbClr val="FFFFFF"/>
                </a:solidFill>
                <a:latin typeface="Hiragino Sans GB W6" panose="020B0600000000000000" pitchFamily="34" charset="-122"/>
                <a:ea typeface="Hiragino Sans GB W6" panose="020B0600000000000000" pitchFamily="34" charset="-122"/>
              </a:rPr>
              <a:t>因为千禧代，</a:t>
            </a:r>
            <a:r>
              <a:rPr kumimoji="1" lang="en-US" altLang="zh-CN" sz="1300" dirty="0">
                <a:solidFill>
                  <a:srgbClr val="FFFFFF"/>
                </a:solidFill>
                <a:latin typeface="Hiragino Sans GB W6" panose="020B0600000000000000" pitchFamily="34" charset="-122"/>
                <a:ea typeface="Hiragino Sans GB W6" panose="020B0600000000000000" pitchFamily="34" charset="-122"/>
              </a:rPr>
              <a:t>2017</a:t>
            </a:r>
            <a:r>
              <a:rPr kumimoji="1" lang="zh-CN" altLang="en-US" sz="1300" dirty="0">
                <a:solidFill>
                  <a:srgbClr val="FFFFFF"/>
                </a:solidFill>
                <a:latin typeface="Hiragino Sans GB W6" panose="020B0600000000000000" pitchFamily="34" charset="-122"/>
                <a:ea typeface="Hiragino Sans GB W6" panose="020B0600000000000000" pitchFamily="34" charset="-122"/>
              </a:rPr>
              <a:t>年我们向美国广告研究学会贡献了中国对广告学未来的定义</a:t>
            </a:r>
            <a:r>
              <a:rPr kumimoji="1" lang="en-US" altLang="zh-CN" sz="1300" dirty="0">
                <a:solidFill>
                  <a:srgbClr val="FFFFFF"/>
                </a:solidFill>
                <a:latin typeface="Hiragino Sans GB W6" panose="020B0600000000000000" pitchFamily="34" charset="-122"/>
                <a:ea typeface="Hiragino Sans GB W6" panose="020B0600000000000000" pitchFamily="34" charset="-122"/>
              </a:rPr>
              <a:t>——</a:t>
            </a:r>
            <a:r>
              <a:rPr kumimoji="1" lang="zh-CN" altLang="en-US" sz="1300" dirty="0">
                <a:solidFill>
                  <a:srgbClr val="FFFFFF"/>
                </a:solidFill>
                <a:latin typeface="Hiragino Sans GB W6" panose="020B0600000000000000" pitchFamily="34" charset="-122"/>
                <a:ea typeface="Hiragino Sans GB W6" panose="020B0600000000000000" pitchFamily="34" charset="-122"/>
              </a:rPr>
              <a:t>”品牌介入（相关的）用户媒介行为推动（有助于）品牌联结与互动。</a:t>
            </a:r>
          </a:p>
          <a:p>
            <a:endParaRPr lang="zh-CN" altLang="en-US" dirty="0"/>
          </a:p>
        </p:txBody>
      </p:sp>
      <p:sp>
        <p:nvSpPr>
          <p:cNvPr id="4" name="灯片编号占位符 3"/>
          <p:cNvSpPr>
            <a:spLocks noGrp="1"/>
          </p:cNvSpPr>
          <p:nvPr>
            <p:ph type="sldNum" sz="quarter" idx="10"/>
          </p:nvPr>
        </p:nvSpPr>
        <p:spPr/>
        <p:txBody>
          <a:bodyPr/>
          <a:lstStyle/>
          <a:p>
            <a:fld id="{242E3C26-C9FA-4C5A-B7DA-41A22523D72B}" type="slidenum">
              <a:rPr lang="zh-CN" altLang="en-US" smtClean="0"/>
              <a:t>55</a:t>
            </a:fld>
            <a:endParaRPr lang="zh-CN" altLang="en-US"/>
          </a:p>
        </p:txBody>
      </p:sp>
    </p:spTree>
    <p:extLst>
      <p:ext uri="{BB962C8B-B14F-4D97-AF65-F5344CB8AC3E}">
        <p14:creationId xmlns:p14="http://schemas.microsoft.com/office/powerpoint/2010/main" val="3858467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25000"/>
              </a:lnSpc>
            </a:pPr>
            <a:r>
              <a:rPr lang="en-US" altLang="zh-CN" dirty="0">
                <a:solidFill>
                  <a:schemeClr val="bg1">
                    <a:lumMod val="85000"/>
                  </a:schemeClr>
                </a:solidFill>
                <a:latin typeface="微软雅黑" panose="020B0503020204020204" pitchFamily="34" charset="-122"/>
                <a:ea typeface="微软雅黑" panose="020B0503020204020204" pitchFamily="34" charset="-122"/>
              </a:rPr>
              <a:t>1</a:t>
            </a:r>
            <a:r>
              <a:rPr lang="zh-CN" altLang="en-US" dirty="0">
                <a:solidFill>
                  <a:schemeClr val="bg1">
                    <a:lumMod val="85000"/>
                  </a:schemeClr>
                </a:solidFill>
                <a:latin typeface="微软雅黑" panose="020B0503020204020204" pitchFamily="34" charset="-122"/>
                <a:ea typeface="微软雅黑" panose="020B0503020204020204" pitchFamily="34" charset="-122"/>
              </a:rPr>
              <a:t>）发布产品信息；</a:t>
            </a:r>
            <a:r>
              <a:rPr lang="en-US" altLang="zh-CN" dirty="0">
                <a:solidFill>
                  <a:schemeClr val="bg1">
                    <a:lumMod val="85000"/>
                  </a:schemeClr>
                </a:solidFill>
                <a:latin typeface="微软雅黑" panose="020B0503020204020204" pitchFamily="34" charset="-122"/>
                <a:ea typeface="微软雅黑" panose="020B0503020204020204" pitchFamily="34" charset="-122"/>
              </a:rPr>
              <a:t>2</a:t>
            </a:r>
            <a:r>
              <a:rPr lang="zh-CN" altLang="en-US" dirty="0">
                <a:solidFill>
                  <a:schemeClr val="bg1">
                    <a:lumMod val="85000"/>
                  </a:schemeClr>
                </a:solidFill>
                <a:latin typeface="微软雅黑" panose="020B0503020204020204" pitchFamily="34" charset="-122"/>
                <a:ea typeface="微软雅黑" panose="020B0503020204020204" pitchFamily="34" charset="-122"/>
              </a:rPr>
              <a:t>）说服受众参与活动及购买产品；</a:t>
            </a:r>
            <a:r>
              <a:rPr lang="en-US" altLang="zh-CN" dirty="0">
                <a:solidFill>
                  <a:schemeClr val="bg1">
                    <a:lumMod val="85000"/>
                  </a:schemeClr>
                </a:solidFill>
                <a:latin typeface="微软雅黑" panose="020B0503020204020204" pitchFamily="34" charset="-122"/>
                <a:ea typeface="微软雅黑" panose="020B0503020204020204" pitchFamily="34" charset="-122"/>
              </a:rPr>
              <a:t>3</a:t>
            </a:r>
            <a:r>
              <a:rPr lang="zh-CN" altLang="en-US" dirty="0">
                <a:solidFill>
                  <a:schemeClr val="bg1">
                    <a:lumMod val="85000"/>
                  </a:schemeClr>
                </a:solidFill>
                <a:latin typeface="微软雅黑" panose="020B0503020204020204" pitchFamily="34" charset="-122"/>
                <a:ea typeface="微软雅黑" panose="020B0503020204020204" pitchFamily="34" charset="-122"/>
              </a:rPr>
              <a:t>）培养品牌文化的浸润；</a:t>
            </a:r>
            <a:r>
              <a:rPr lang="en-US" altLang="zh-CN" dirty="0">
                <a:solidFill>
                  <a:schemeClr val="bg1">
                    <a:lumMod val="85000"/>
                  </a:schemeClr>
                </a:solidFill>
                <a:latin typeface="微软雅黑" panose="020B0503020204020204" pitchFamily="34" charset="-122"/>
                <a:ea typeface="微软雅黑" panose="020B0503020204020204" pitchFamily="34" charset="-122"/>
              </a:rPr>
              <a:t>4</a:t>
            </a:r>
            <a:r>
              <a:rPr lang="zh-CN" altLang="en-US" dirty="0">
                <a:solidFill>
                  <a:schemeClr val="bg1">
                    <a:lumMod val="85000"/>
                  </a:schemeClr>
                </a:solidFill>
                <a:latin typeface="微软雅黑" panose="020B0503020204020204" pitchFamily="34" charset="-122"/>
                <a:ea typeface="微软雅黑" panose="020B0503020204020204" pitchFamily="34" charset="-122"/>
              </a:rPr>
              <a:t>）提升社会文明与商业水准。</a:t>
            </a:r>
          </a:p>
        </p:txBody>
      </p:sp>
      <p:sp>
        <p:nvSpPr>
          <p:cNvPr id="4" name="灯片编号占位符 3"/>
          <p:cNvSpPr>
            <a:spLocks noGrp="1"/>
          </p:cNvSpPr>
          <p:nvPr>
            <p:ph type="sldNum" sz="quarter" idx="10"/>
          </p:nvPr>
        </p:nvSpPr>
        <p:spPr/>
        <p:txBody>
          <a:bodyPr/>
          <a:lstStyle/>
          <a:p>
            <a:fld id="{EC50BBF3-7002-4DA4-8A99-344E7E942561}" type="slidenum">
              <a:rPr lang="zh-CN" altLang="en-US" smtClean="0"/>
              <a:t>6</a:t>
            </a:fld>
            <a:endParaRPr lang="zh-CN" altLang="en-US"/>
          </a:p>
        </p:txBody>
      </p:sp>
    </p:spTree>
    <p:extLst>
      <p:ext uri="{BB962C8B-B14F-4D97-AF65-F5344CB8AC3E}">
        <p14:creationId xmlns:p14="http://schemas.microsoft.com/office/powerpoint/2010/main" val="163805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58291">
              <a:defRPr/>
            </a:pPr>
            <a:r>
              <a:rPr lang="zh-CN" altLang="zh-CN" u="sng" dirty="0"/>
              <a:t> </a:t>
            </a:r>
            <a:r>
              <a:rPr lang="zh-CN" altLang="zh-CN" baseline="30000" dirty="0"/>
              <a:t>[1]</a:t>
            </a:r>
            <a:r>
              <a:rPr lang="zh-CN" altLang="zh-CN" dirty="0"/>
              <a:t> If you read the definition closely, you see that there are four activities, or components, of marketing:</a:t>
            </a:r>
          </a:p>
        </p:txBody>
      </p:sp>
      <p:sp>
        <p:nvSpPr>
          <p:cNvPr id="4" name="灯片编号占位符 3"/>
          <p:cNvSpPr>
            <a:spLocks noGrp="1"/>
          </p:cNvSpPr>
          <p:nvPr>
            <p:ph type="sldNum" sz="quarter" idx="10"/>
          </p:nvPr>
        </p:nvSpPr>
        <p:spPr/>
        <p:txBody>
          <a:bodyPr/>
          <a:lstStyle/>
          <a:p>
            <a:fld id="{242E3C26-C9FA-4C5A-B7DA-41A22523D72B}" type="slidenum">
              <a:rPr lang="zh-CN" altLang="en-US" smtClean="0"/>
              <a:t>7</a:t>
            </a:fld>
            <a:endParaRPr lang="zh-CN" altLang="en-US"/>
          </a:p>
        </p:txBody>
      </p:sp>
    </p:spTree>
    <p:extLst>
      <p:ext uri="{BB962C8B-B14F-4D97-AF65-F5344CB8AC3E}">
        <p14:creationId xmlns:p14="http://schemas.microsoft.com/office/powerpoint/2010/main" val="109459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58291">
              <a:defRPr/>
            </a:pPr>
            <a:r>
              <a:rPr lang="zh-CN" altLang="zh-CN" dirty="0"/>
              <a:t>Roosevelt referred to advertising, but advertising alone is insufficient for delivering value. Marketing finishes the job by ensuring that what is delivered is valuable.</a:t>
            </a:r>
            <a:endParaRPr lang="en-US" altLang="zh-CN" dirty="0"/>
          </a:p>
          <a:p>
            <a:pPr defTabSz="958291">
              <a:defRPr/>
            </a:pPr>
            <a:r>
              <a:rPr lang="zh-CN" altLang="en-US" dirty="0"/>
              <a:t>广告功能定义给出</a:t>
            </a:r>
            <a:r>
              <a:rPr lang="en-US" altLang="zh-CN" dirty="0"/>
              <a:t>……</a:t>
            </a:r>
            <a:endParaRPr lang="zh-CN" altLang="zh-CN" dirty="0"/>
          </a:p>
        </p:txBody>
      </p:sp>
      <p:sp>
        <p:nvSpPr>
          <p:cNvPr id="4" name="灯片编号占位符 3"/>
          <p:cNvSpPr>
            <a:spLocks noGrp="1"/>
          </p:cNvSpPr>
          <p:nvPr>
            <p:ph type="sldNum" sz="quarter" idx="10"/>
          </p:nvPr>
        </p:nvSpPr>
        <p:spPr/>
        <p:txBody>
          <a:bodyPr/>
          <a:lstStyle/>
          <a:p>
            <a:fld id="{242E3C26-C9FA-4C5A-B7DA-41A22523D72B}" type="slidenum">
              <a:rPr lang="zh-CN" altLang="en-US" smtClean="0"/>
              <a:t>8</a:t>
            </a:fld>
            <a:endParaRPr lang="zh-CN" altLang="en-US"/>
          </a:p>
        </p:txBody>
      </p:sp>
    </p:spTree>
    <p:extLst>
      <p:ext uri="{BB962C8B-B14F-4D97-AF65-F5344CB8AC3E}">
        <p14:creationId xmlns:p14="http://schemas.microsoft.com/office/powerpoint/2010/main" val="3800545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58291">
              <a:defRPr/>
            </a:pPr>
            <a:r>
              <a:rPr lang="zh-CN" altLang="en-US" sz="1300" dirty="0"/>
              <a:t>广告的本质是创意，广告的形式载体是传播，广告的驱动力是营销，广告的内在机制是心理。</a:t>
            </a:r>
            <a:endParaRPr lang="en-US" altLang="zh-CN" sz="1300" dirty="0"/>
          </a:p>
          <a:p>
            <a:endParaRPr lang="zh-CN" altLang="en-US" dirty="0"/>
          </a:p>
        </p:txBody>
      </p:sp>
      <p:sp>
        <p:nvSpPr>
          <p:cNvPr id="4" name="灯片编号占位符 3"/>
          <p:cNvSpPr>
            <a:spLocks noGrp="1"/>
          </p:cNvSpPr>
          <p:nvPr>
            <p:ph type="sldNum" sz="quarter" idx="10"/>
          </p:nvPr>
        </p:nvSpPr>
        <p:spPr/>
        <p:txBody>
          <a:bodyPr/>
          <a:lstStyle/>
          <a:p>
            <a:fld id="{242E3C26-C9FA-4C5A-B7DA-41A22523D72B}" type="slidenum">
              <a:rPr lang="zh-CN" altLang="en-US" smtClean="0"/>
              <a:t>9</a:t>
            </a:fld>
            <a:endParaRPr lang="zh-CN" altLang="en-US"/>
          </a:p>
        </p:txBody>
      </p:sp>
    </p:spTree>
    <p:extLst>
      <p:ext uri="{BB962C8B-B14F-4D97-AF65-F5344CB8AC3E}">
        <p14:creationId xmlns:p14="http://schemas.microsoft.com/office/powerpoint/2010/main" val="3674505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58291">
              <a:defRPr/>
            </a:pPr>
            <a:endParaRPr lang="zh-CN" altLang="zh-CN" dirty="0"/>
          </a:p>
        </p:txBody>
      </p:sp>
      <p:sp>
        <p:nvSpPr>
          <p:cNvPr id="4" name="灯片编号占位符 3"/>
          <p:cNvSpPr>
            <a:spLocks noGrp="1"/>
          </p:cNvSpPr>
          <p:nvPr>
            <p:ph type="sldNum" sz="quarter" idx="10"/>
          </p:nvPr>
        </p:nvSpPr>
        <p:spPr/>
        <p:txBody>
          <a:bodyPr/>
          <a:lstStyle/>
          <a:p>
            <a:fld id="{242E3C26-C9FA-4C5A-B7DA-41A22523D72B}" type="slidenum">
              <a:rPr lang="zh-CN" altLang="en-US" smtClean="0"/>
              <a:t>10</a:t>
            </a:fld>
            <a:endParaRPr lang="zh-CN" altLang="en-US"/>
          </a:p>
        </p:txBody>
      </p:sp>
    </p:spTree>
    <p:extLst>
      <p:ext uri="{BB962C8B-B14F-4D97-AF65-F5344CB8AC3E}">
        <p14:creationId xmlns:p14="http://schemas.microsoft.com/office/powerpoint/2010/main" val="4135801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58291">
              <a:defRPr/>
            </a:pPr>
            <a:r>
              <a:rPr lang="zh-CN" altLang="zh-CN" dirty="0"/>
              <a:t>Roosevelt referred to advertising, but advertising alone is insufficient for delivering value. Marketing finishes the job by ensuring that what is delivered is valuable.</a:t>
            </a:r>
          </a:p>
        </p:txBody>
      </p:sp>
      <p:sp>
        <p:nvSpPr>
          <p:cNvPr id="4" name="灯片编号占位符 3"/>
          <p:cNvSpPr>
            <a:spLocks noGrp="1"/>
          </p:cNvSpPr>
          <p:nvPr>
            <p:ph type="sldNum" sz="quarter" idx="10"/>
          </p:nvPr>
        </p:nvSpPr>
        <p:spPr/>
        <p:txBody>
          <a:bodyPr/>
          <a:lstStyle/>
          <a:p>
            <a:fld id="{242E3C26-C9FA-4C5A-B7DA-41A22523D72B}" type="slidenum">
              <a:rPr lang="zh-CN" altLang="en-US" smtClean="0"/>
              <a:t>16</a:t>
            </a:fld>
            <a:endParaRPr lang="zh-CN" altLang="en-US"/>
          </a:p>
        </p:txBody>
      </p:sp>
    </p:spTree>
    <p:extLst>
      <p:ext uri="{BB962C8B-B14F-4D97-AF65-F5344CB8AC3E}">
        <p14:creationId xmlns:p14="http://schemas.microsoft.com/office/powerpoint/2010/main" val="668841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E671EF95-8B4C-423F-989A-1CD8376BA3AF}" type="datetimeFigureOut">
              <a:rPr lang="zh-CN" altLang="en-US" smtClean="0"/>
              <a:t>2019/10/7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91222C5-DF54-4BD7-B776-8C19CDAF53BB}" type="slidenum">
              <a:rPr lang="zh-CN" altLang="en-US" smtClean="0"/>
              <a:t>‹#›</a:t>
            </a:fld>
            <a:endParaRPr lang="zh-CN" altLang="en-US"/>
          </a:p>
        </p:txBody>
      </p:sp>
    </p:spTree>
    <p:extLst>
      <p:ext uri="{BB962C8B-B14F-4D97-AF65-F5344CB8AC3E}">
        <p14:creationId xmlns:p14="http://schemas.microsoft.com/office/powerpoint/2010/main" val="548498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671EF95-8B4C-423F-989A-1CD8376BA3AF}" type="datetimeFigureOut">
              <a:rPr lang="zh-CN" altLang="en-US" smtClean="0"/>
              <a:t>2019/10/7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91222C5-DF54-4BD7-B776-8C19CDAF53BB}" type="slidenum">
              <a:rPr lang="zh-CN" altLang="en-US" smtClean="0"/>
              <a:t>‹#›</a:t>
            </a:fld>
            <a:endParaRPr lang="zh-CN" altLang="en-US"/>
          </a:p>
        </p:txBody>
      </p:sp>
    </p:spTree>
    <p:extLst>
      <p:ext uri="{BB962C8B-B14F-4D97-AF65-F5344CB8AC3E}">
        <p14:creationId xmlns:p14="http://schemas.microsoft.com/office/powerpoint/2010/main" val="3086647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671EF95-8B4C-423F-989A-1CD8376BA3AF}" type="datetimeFigureOut">
              <a:rPr lang="zh-CN" altLang="en-US" smtClean="0"/>
              <a:t>2019/10/7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91222C5-DF54-4BD7-B776-8C19CDAF53BB}" type="slidenum">
              <a:rPr lang="zh-CN" altLang="en-US" smtClean="0"/>
              <a:t>‹#›</a:t>
            </a:fld>
            <a:endParaRPr lang="zh-CN" altLang="en-US"/>
          </a:p>
        </p:txBody>
      </p:sp>
    </p:spTree>
    <p:extLst>
      <p:ext uri="{BB962C8B-B14F-4D97-AF65-F5344CB8AC3E}">
        <p14:creationId xmlns:p14="http://schemas.microsoft.com/office/powerpoint/2010/main" val="533812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2" name="矩形 21"/>
          <p:cNvSpPr/>
          <p:nvPr userDrawn="1"/>
        </p:nvSpPr>
        <p:spPr>
          <a:xfrm>
            <a:off x="1" y="409575"/>
            <a:ext cx="124800" cy="5500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9" name="文本占位符 28"/>
          <p:cNvSpPr>
            <a:spLocks noGrp="1"/>
          </p:cNvSpPr>
          <p:nvPr>
            <p:ph type="body" sz="quarter" idx="10"/>
          </p:nvPr>
        </p:nvSpPr>
        <p:spPr>
          <a:xfrm>
            <a:off x="216000" y="392980"/>
            <a:ext cx="6557333" cy="416571"/>
          </a:xfrm>
        </p:spPr>
        <p:txBody>
          <a:bodyPr>
            <a:normAutofit/>
          </a:bodyPr>
          <a:lstStyle>
            <a:lvl1pPr marL="0" indent="0" algn="l" defTabSz="914400" rtl="0" eaLnBrk="1" latinLnBrk="0" hangingPunct="1">
              <a:buNone/>
              <a:defRPr lang="zh-CN" altLang="en-US" sz="2400" kern="1200" dirty="0" smtClean="0">
                <a:solidFill>
                  <a:schemeClr val="accent1"/>
                </a:solidFill>
                <a:latin typeface="+mj-ea"/>
                <a:ea typeface="+mj-ea"/>
                <a:cs typeface="+mn-cs"/>
              </a:defRPr>
            </a:lvl1pPr>
          </a:lstStyle>
          <a:p>
            <a:pPr lvl="0"/>
            <a:r>
              <a:rPr lang="zh-CN" altLang="en-US" dirty="0"/>
              <a:t>单击此处编辑</a:t>
            </a:r>
          </a:p>
        </p:txBody>
      </p:sp>
      <p:sp>
        <p:nvSpPr>
          <p:cNvPr id="30" name="文本占位符 28"/>
          <p:cNvSpPr>
            <a:spLocks noGrp="1"/>
          </p:cNvSpPr>
          <p:nvPr>
            <p:ph type="body" sz="quarter" idx="11"/>
          </p:nvPr>
        </p:nvSpPr>
        <p:spPr>
          <a:xfrm>
            <a:off x="216000" y="712620"/>
            <a:ext cx="6557333" cy="323301"/>
          </a:xfrm>
        </p:spPr>
        <p:txBody>
          <a:bodyPr>
            <a:normAutofit/>
          </a:bodyPr>
          <a:lstStyle>
            <a:lvl1pPr marL="0" indent="0" algn="l" defTabSz="914400" rtl="0" eaLnBrk="1" latinLnBrk="0" hangingPunct="1">
              <a:buNone/>
              <a:defRPr lang="zh-CN" altLang="en-US" sz="1600" kern="1200" dirty="0" smtClean="0">
                <a:solidFill>
                  <a:schemeClr val="tx1">
                    <a:lumMod val="85000"/>
                    <a:lumOff val="15000"/>
                  </a:schemeClr>
                </a:solidFill>
                <a:latin typeface="+mn-ea"/>
                <a:ea typeface="+mn-ea"/>
                <a:cs typeface="+mn-cs"/>
              </a:defRPr>
            </a:lvl1pPr>
          </a:lstStyle>
          <a:p>
            <a:pPr lvl="0"/>
            <a:r>
              <a:rPr lang="zh-CN" altLang="en-US" dirty="0"/>
              <a:t>单击此处编辑</a:t>
            </a:r>
          </a:p>
        </p:txBody>
      </p:sp>
    </p:spTree>
    <p:extLst>
      <p:ext uri="{BB962C8B-B14F-4D97-AF65-F5344CB8AC3E}">
        <p14:creationId xmlns:p14="http://schemas.microsoft.com/office/powerpoint/2010/main" val="2382928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292929"/>
        </a:solidFill>
        <a:effectLst/>
      </p:bgPr>
    </p:bg>
    <p:spTree>
      <p:nvGrpSpPr>
        <p:cNvPr id="1" name=""/>
        <p:cNvGrpSpPr/>
        <p:nvPr/>
      </p:nvGrpSpPr>
      <p:grpSpPr>
        <a:xfrm>
          <a:off x="0" y="0"/>
          <a:ext cx="0" cy="0"/>
          <a:chOff x="0" y="0"/>
          <a:chExt cx="0" cy="0"/>
        </a:xfrm>
      </p:grpSpPr>
      <p:sp>
        <p:nvSpPr>
          <p:cNvPr id="35" name="Shape 35"/>
          <p:cNvSpPr/>
          <p:nvPr/>
        </p:nvSpPr>
        <p:spPr>
          <a:xfrm>
            <a:off x="5597236" y="7003474"/>
            <a:ext cx="1205347" cy="415637"/>
          </a:xfrm>
          <a:prstGeom prst="rect">
            <a:avLst/>
          </a:prstGeom>
          <a:solidFill>
            <a:srgbClr val="EDAC80"/>
          </a:solidFill>
          <a:ln w="12700">
            <a:miter lim="400000"/>
          </a:ln>
        </p:spPr>
        <p:txBody>
          <a:bodyPr lIns="0" tIns="0" rIns="0" bIns="0" anchor="ctr"/>
          <a:lstStyle/>
          <a:p>
            <a:pPr lvl="0" defTabSz="685800">
              <a:defRPr sz="3600">
                <a:solidFill>
                  <a:srgbClr val="FFFFFF"/>
                </a:solidFill>
                <a:latin typeface="Calibri"/>
                <a:ea typeface="Calibri"/>
                <a:cs typeface="Calibri"/>
                <a:sym typeface="Calibri"/>
              </a:defRPr>
            </a:pPr>
            <a:endParaRPr sz="1350"/>
          </a:p>
        </p:txBody>
      </p:sp>
      <p:sp>
        <p:nvSpPr>
          <p:cNvPr id="36" name="Shape 36"/>
          <p:cNvSpPr/>
          <p:nvPr/>
        </p:nvSpPr>
        <p:spPr>
          <a:xfrm>
            <a:off x="4194464" y="7003474"/>
            <a:ext cx="1205347" cy="415637"/>
          </a:xfrm>
          <a:prstGeom prst="rect">
            <a:avLst/>
          </a:prstGeom>
          <a:solidFill>
            <a:srgbClr val="F19A23"/>
          </a:solidFill>
          <a:ln w="12700">
            <a:miter lim="400000"/>
          </a:ln>
        </p:spPr>
        <p:txBody>
          <a:bodyPr lIns="0" tIns="0" rIns="0" bIns="0" anchor="ctr"/>
          <a:lstStyle/>
          <a:p>
            <a:pPr lvl="0" defTabSz="685800">
              <a:defRPr sz="3600">
                <a:solidFill>
                  <a:srgbClr val="FFFFFF"/>
                </a:solidFill>
                <a:latin typeface="Calibri"/>
                <a:ea typeface="Calibri"/>
                <a:cs typeface="Calibri"/>
                <a:sym typeface="Calibri"/>
              </a:defRPr>
            </a:pPr>
            <a:endParaRPr sz="1350"/>
          </a:p>
        </p:txBody>
      </p:sp>
      <p:sp>
        <p:nvSpPr>
          <p:cNvPr id="37" name="Shape 37"/>
          <p:cNvSpPr/>
          <p:nvPr/>
        </p:nvSpPr>
        <p:spPr>
          <a:xfrm>
            <a:off x="2791692" y="7003474"/>
            <a:ext cx="1205347" cy="415637"/>
          </a:xfrm>
          <a:prstGeom prst="rect">
            <a:avLst/>
          </a:prstGeom>
          <a:solidFill>
            <a:srgbClr val="61CBDC"/>
          </a:solidFill>
          <a:ln w="12700">
            <a:miter lim="400000"/>
          </a:ln>
        </p:spPr>
        <p:txBody>
          <a:bodyPr lIns="0" tIns="0" rIns="0" bIns="0" anchor="ctr"/>
          <a:lstStyle/>
          <a:p>
            <a:pPr lvl="0" defTabSz="685800">
              <a:defRPr sz="3600">
                <a:solidFill>
                  <a:srgbClr val="FFFFFF"/>
                </a:solidFill>
                <a:latin typeface="Calibri"/>
                <a:ea typeface="Calibri"/>
                <a:cs typeface="Calibri"/>
                <a:sym typeface="Calibri"/>
              </a:defRPr>
            </a:pPr>
            <a:endParaRPr sz="1350"/>
          </a:p>
        </p:txBody>
      </p:sp>
      <p:sp>
        <p:nvSpPr>
          <p:cNvPr id="38" name="Shape 38"/>
          <p:cNvSpPr/>
          <p:nvPr/>
        </p:nvSpPr>
        <p:spPr>
          <a:xfrm>
            <a:off x="1388919" y="7003474"/>
            <a:ext cx="1205347" cy="415637"/>
          </a:xfrm>
          <a:prstGeom prst="rect">
            <a:avLst/>
          </a:prstGeom>
          <a:solidFill>
            <a:srgbClr val="0392D8"/>
          </a:solidFill>
          <a:ln w="12700">
            <a:miter lim="400000"/>
          </a:ln>
        </p:spPr>
        <p:txBody>
          <a:bodyPr lIns="0" tIns="0" rIns="0" bIns="0" anchor="ctr"/>
          <a:lstStyle/>
          <a:p>
            <a:pPr lvl="0" defTabSz="685800">
              <a:defRPr sz="3600">
                <a:solidFill>
                  <a:srgbClr val="FFFFFF"/>
                </a:solidFill>
                <a:latin typeface="Calibri"/>
                <a:ea typeface="Calibri"/>
                <a:cs typeface="Calibri"/>
                <a:sym typeface="Calibri"/>
              </a:defRPr>
            </a:pPr>
            <a:endParaRPr sz="1350"/>
          </a:p>
        </p:txBody>
      </p:sp>
      <p:sp>
        <p:nvSpPr>
          <p:cNvPr id="39" name="Shape 39"/>
          <p:cNvSpPr/>
          <p:nvPr/>
        </p:nvSpPr>
        <p:spPr>
          <a:xfrm>
            <a:off x="1" y="7003474"/>
            <a:ext cx="1205347" cy="415637"/>
          </a:xfrm>
          <a:prstGeom prst="rect">
            <a:avLst/>
          </a:prstGeom>
          <a:solidFill>
            <a:srgbClr val="27272C"/>
          </a:solidFill>
          <a:ln w="12700">
            <a:miter lim="400000"/>
          </a:ln>
        </p:spPr>
        <p:txBody>
          <a:bodyPr lIns="0" tIns="0" rIns="0" bIns="0" anchor="ctr"/>
          <a:lstStyle/>
          <a:p>
            <a:pPr lvl="0" defTabSz="685800">
              <a:defRPr sz="3600">
                <a:solidFill>
                  <a:srgbClr val="FFFFFF"/>
                </a:solidFill>
                <a:latin typeface="Calibri"/>
                <a:ea typeface="Calibri"/>
                <a:cs typeface="Calibri"/>
                <a:sym typeface="Calibri"/>
              </a:defRPr>
            </a:pPr>
            <a:endParaRPr sz="1350"/>
          </a:p>
        </p:txBody>
      </p:sp>
      <p:sp>
        <p:nvSpPr>
          <p:cNvPr id="40" name="Shape 40"/>
          <p:cNvSpPr/>
          <p:nvPr/>
        </p:nvSpPr>
        <p:spPr>
          <a:xfrm>
            <a:off x="8402780" y="7003474"/>
            <a:ext cx="1205347" cy="415637"/>
          </a:xfrm>
          <a:prstGeom prst="rect">
            <a:avLst/>
          </a:prstGeom>
          <a:solidFill>
            <a:srgbClr val="F87D93"/>
          </a:solidFill>
          <a:ln w="12700">
            <a:miter lim="400000"/>
          </a:ln>
        </p:spPr>
        <p:txBody>
          <a:bodyPr lIns="0" tIns="0" rIns="0" bIns="0" anchor="ctr"/>
          <a:lstStyle/>
          <a:p>
            <a:pPr lvl="0" defTabSz="685800">
              <a:defRPr sz="3600">
                <a:solidFill>
                  <a:srgbClr val="FFFFFF"/>
                </a:solidFill>
                <a:latin typeface="Calibri"/>
                <a:ea typeface="Calibri"/>
                <a:cs typeface="Calibri"/>
                <a:sym typeface="Calibri"/>
              </a:defRPr>
            </a:pPr>
            <a:endParaRPr sz="1350"/>
          </a:p>
        </p:txBody>
      </p:sp>
      <p:sp>
        <p:nvSpPr>
          <p:cNvPr id="41" name="Shape 41"/>
          <p:cNvSpPr/>
          <p:nvPr/>
        </p:nvSpPr>
        <p:spPr>
          <a:xfrm>
            <a:off x="7000008" y="7003474"/>
            <a:ext cx="1205347" cy="415637"/>
          </a:xfrm>
          <a:prstGeom prst="rect">
            <a:avLst/>
          </a:prstGeom>
          <a:solidFill>
            <a:srgbClr val="EF5F81"/>
          </a:solidFill>
          <a:ln w="12700">
            <a:miter lim="400000"/>
          </a:ln>
        </p:spPr>
        <p:txBody>
          <a:bodyPr lIns="0" tIns="0" rIns="0" bIns="0" anchor="ctr"/>
          <a:lstStyle/>
          <a:p>
            <a:pPr lvl="0" defTabSz="685800">
              <a:defRPr sz="3600">
                <a:solidFill>
                  <a:srgbClr val="FFFFFF"/>
                </a:solidFill>
                <a:latin typeface="Calibri"/>
                <a:ea typeface="Calibri"/>
                <a:cs typeface="Calibri"/>
                <a:sym typeface="Calibri"/>
              </a:defRPr>
            </a:pPr>
            <a:endParaRPr sz="1350"/>
          </a:p>
        </p:txBody>
      </p:sp>
    </p:spTree>
    <p:extLst>
      <p:ext uri="{BB962C8B-B14F-4D97-AF65-F5344CB8AC3E}">
        <p14:creationId xmlns:p14="http://schemas.microsoft.com/office/powerpoint/2010/main" val="194405279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8" name="Shape 8"/>
          <p:cNvSpPr>
            <a:spLocks noGrp="1"/>
          </p:cNvSpPr>
          <p:nvPr>
            <p:ph type="title"/>
          </p:nvPr>
        </p:nvSpPr>
        <p:spPr>
          <a:xfrm>
            <a:off x="866775" y="180976"/>
            <a:ext cx="10448925" cy="1724025"/>
          </a:xfrm>
          <a:prstGeom prst="rect">
            <a:avLst/>
          </a:prstGeom>
        </p:spPr>
        <p:txBody>
          <a:bodyPr lIns="50800" tIns="50800" rIns="50800" bIns="50800"/>
          <a:lstStyle/>
          <a:p>
            <a:pPr lvl="0">
              <a:defRPr sz="1800"/>
            </a:pPr>
            <a:r>
              <a:rPr sz="4275"/>
              <a:t>标题文本</a:t>
            </a:r>
          </a:p>
        </p:txBody>
      </p:sp>
      <p:sp>
        <p:nvSpPr>
          <p:cNvPr id="9" name="Shape 9"/>
          <p:cNvSpPr>
            <a:spLocks noGrp="1"/>
          </p:cNvSpPr>
          <p:nvPr>
            <p:ph type="body" idx="1"/>
          </p:nvPr>
        </p:nvSpPr>
        <p:spPr>
          <a:xfrm>
            <a:off x="866775" y="1952626"/>
            <a:ext cx="10448925" cy="4276725"/>
          </a:xfrm>
          <a:prstGeom prst="rect">
            <a:avLst/>
          </a:prstGeom>
        </p:spPr>
        <p:txBody>
          <a:bodyPr lIns="50800" tIns="50800" rIns="50800" bIns="50800"/>
          <a:lstStyle/>
          <a:p>
            <a:pPr lvl="0">
              <a:defRPr sz="1800"/>
            </a:pPr>
            <a:r>
              <a:rPr sz="2025"/>
              <a:t>正文级别 1</a:t>
            </a:r>
          </a:p>
          <a:p>
            <a:pPr lvl="1">
              <a:defRPr sz="1800"/>
            </a:pPr>
            <a:r>
              <a:rPr sz="2025"/>
              <a:t>正文级别 2</a:t>
            </a:r>
          </a:p>
          <a:p>
            <a:pPr lvl="2">
              <a:defRPr sz="1800"/>
            </a:pPr>
            <a:r>
              <a:rPr sz="2025"/>
              <a:t>正文级别 3</a:t>
            </a:r>
          </a:p>
          <a:p>
            <a:pPr lvl="3">
              <a:defRPr sz="1800"/>
            </a:pPr>
            <a:r>
              <a:rPr sz="2025"/>
              <a:t>正文级别 4</a:t>
            </a:r>
          </a:p>
          <a:p>
            <a:pPr lvl="4">
              <a:defRPr sz="1800"/>
            </a:pPr>
            <a:r>
              <a:rPr sz="2025"/>
              <a:t>正文级别 5</a:t>
            </a:r>
          </a:p>
        </p:txBody>
      </p:sp>
    </p:spTree>
    <p:extLst>
      <p:ext uri="{BB962C8B-B14F-4D97-AF65-F5344CB8AC3E}">
        <p14:creationId xmlns:p14="http://schemas.microsoft.com/office/powerpoint/2010/main" val="146533314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4" name="标题 1"/>
          <p:cNvSpPr>
            <a:spLocks noGrp="1"/>
          </p:cNvSpPr>
          <p:nvPr>
            <p:ph type="ctrTitle"/>
          </p:nvPr>
        </p:nvSpPr>
        <p:spPr>
          <a:xfrm>
            <a:off x="914400" y="928670"/>
            <a:ext cx="10363200" cy="928695"/>
          </a:xfrm>
          <a:prstGeom prst="rect">
            <a:avLst/>
          </a:prstGeom>
        </p:spPr>
        <p:txBody>
          <a:bodyPr/>
          <a:lstStyle>
            <a:lvl1pPr algn="l">
              <a:defRPr b="1">
                <a:latin typeface="微软雅黑" pitchFamily="34" charset="-122"/>
                <a:ea typeface="微软雅黑" pitchFamily="34" charset="-122"/>
              </a:defRPr>
            </a:lvl1pPr>
          </a:lstStyle>
          <a:p>
            <a:r>
              <a:rPr lang="zh-CN" altLang="en-US" dirty="0"/>
              <a:t>单击此处编辑母版标题样式</a:t>
            </a:r>
          </a:p>
        </p:txBody>
      </p:sp>
      <p:sp>
        <p:nvSpPr>
          <p:cNvPr id="5" name="副标题 2"/>
          <p:cNvSpPr>
            <a:spLocks noGrp="1"/>
          </p:cNvSpPr>
          <p:nvPr>
            <p:ph type="subTitle" idx="1"/>
          </p:nvPr>
        </p:nvSpPr>
        <p:spPr>
          <a:xfrm>
            <a:off x="952464" y="1928803"/>
            <a:ext cx="10287072" cy="4429156"/>
          </a:xfrm>
          <a:prstGeom prst="rect">
            <a:avLst/>
          </a:prstGeom>
        </p:spPr>
        <p:txBody>
          <a:bodyPr/>
          <a:lstStyle>
            <a:lvl1pPr marL="0" indent="0" algn="l">
              <a:buNone/>
              <a:defRPr>
                <a:solidFill>
                  <a:schemeClr val="tx1">
                    <a:tint val="75000"/>
                  </a:schemeClr>
                </a:solidFill>
                <a:latin typeface="微软雅黑" pitchFamily="34" charset="-122"/>
                <a:ea typeface="微软雅黑" pitchFamily="34" charset="-122"/>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dirty="0"/>
              <a:t>单击此处编辑母版副标题样式</a:t>
            </a:r>
          </a:p>
        </p:txBody>
      </p:sp>
    </p:spTree>
    <p:extLst>
      <p:ext uri="{BB962C8B-B14F-4D97-AF65-F5344CB8AC3E}">
        <p14:creationId xmlns:p14="http://schemas.microsoft.com/office/powerpoint/2010/main" val="279108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609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245225"/>
            <a:ext cx="2844800" cy="476250"/>
          </a:xfrm>
        </p:spPr>
        <p:txBody>
          <a:bodyPr/>
          <a:lstStyle>
            <a:lvl1pPr>
              <a:defRPr/>
            </a:lvl1pPr>
          </a:lstStyle>
          <a:p>
            <a:endParaRPr lang="zh-CN" altLang="zh-CN"/>
          </a:p>
        </p:txBody>
      </p:sp>
      <p:sp>
        <p:nvSpPr>
          <p:cNvPr id="6" name="页脚占位符 5"/>
          <p:cNvSpPr>
            <a:spLocks noGrp="1"/>
          </p:cNvSpPr>
          <p:nvPr>
            <p:ph type="ftr" sz="quarter" idx="11"/>
          </p:nvPr>
        </p:nvSpPr>
        <p:spPr>
          <a:xfrm>
            <a:off x="4165600" y="6245225"/>
            <a:ext cx="3860800" cy="476250"/>
          </a:xfrm>
        </p:spPr>
        <p:txBody>
          <a:bodyPr/>
          <a:lstStyle>
            <a:lvl1pPr>
              <a:defRPr/>
            </a:lvl1pPr>
          </a:lstStyle>
          <a:p>
            <a:endParaRPr lang="zh-CN" altLang="zh-CN"/>
          </a:p>
        </p:txBody>
      </p:sp>
      <p:sp>
        <p:nvSpPr>
          <p:cNvPr id="7" name="灯片编号占位符 6"/>
          <p:cNvSpPr>
            <a:spLocks noGrp="1"/>
          </p:cNvSpPr>
          <p:nvPr>
            <p:ph type="sldNum" sz="quarter" idx="12"/>
          </p:nvPr>
        </p:nvSpPr>
        <p:spPr>
          <a:xfrm>
            <a:off x="8737600" y="6245225"/>
            <a:ext cx="2844800" cy="476250"/>
          </a:xfrm>
        </p:spPr>
        <p:txBody>
          <a:bodyPr/>
          <a:lstStyle>
            <a:lvl1pPr>
              <a:defRPr/>
            </a:lvl1pPr>
          </a:lstStyle>
          <a:p>
            <a:fld id="{985D8578-1A96-43F9-832A-E0A20D4B3E5B}" type="slidenum">
              <a:rPr lang="zh-CN" altLang="zh-CN"/>
              <a:pPr/>
              <a:t>‹#›</a:t>
            </a:fld>
            <a:endParaRPr lang="zh-CN" altLang="zh-CN"/>
          </a:p>
        </p:txBody>
      </p:sp>
    </p:spTree>
    <p:extLst>
      <p:ext uri="{BB962C8B-B14F-4D97-AF65-F5344CB8AC3E}">
        <p14:creationId xmlns:p14="http://schemas.microsoft.com/office/powerpoint/2010/main" val="415299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671EF95-8B4C-423F-989A-1CD8376BA3AF}" type="datetimeFigureOut">
              <a:rPr lang="zh-CN" altLang="en-US" smtClean="0"/>
              <a:t>2019/10/7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91222C5-DF54-4BD7-B776-8C19CDAF53BB}" type="slidenum">
              <a:rPr lang="zh-CN" altLang="en-US" smtClean="0"/>
              <a:t>‹#›</a:t>
            </a:fld>
            <a:endParaRPr lang="zh-CN" altLang="en-US"/>
          </a:p>
        </p:txBody>
      </p:sp>
    </p:spTree>
    <p:extLst>
      <p:ext uri="{BB962C8B-B14F-4D97-AF65-F5344CB8AC3E}">
        <p14:creationId xmlns:p14="http://schemas.microsoft.com/office/powerpoint/2010/main" val="924904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E671EF95-8B4C-423F-989A-1CD8376BA3AF}" type="datetimeFigureOut">
              <a:rPr lang="zh-CN" altLang="en-US" smtClean="0"/>
              <a:t>2019/10/7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91222C5-DF54-4BD7-B776-8C19CDAF53BB}" type="slidenum">
              <a:rPr lang="zh-CN" altLang="en-US" smtClean="0"/>
              <a:t>‹#›</a:t>
            </a:fld>
            <a:endParaRPr lang="zh-CN" altLang="en-US"/>
          </a:p>
        </p:txBody>
      </p:sp>
    </p:spTree>
    <p:extLst>
      <p:ext uri="{BB962C8B-B14F-4D97-AF65-F5344CB8AC3E}">
        <p14:creationId xmlns:p14="http://schemas.microsoft.com/office/powerpoint/2010/main" val="332412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671EF95-8B4C-423F-989A-1CD8376BA3AF}" type="datetimeFigureOut">
              <a:rPr lang="zh-CN" altLang="en-US" smtClean="0"/>
              <a:t>2019/10/7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91222C5-DF54-4BD7-B776-8C19CDAF53BB}" type="slidenum">
              <a:rPr lang="zh-CN" altLang="en-US" smtClean="0"/>
              <a:t>‹#›</a:t>
            </a:fld>
            <a:endParaRPr lang="zh-CN" altLang="en-US"/>
          </a:p>
        </p:txBody>
      </p:sp>
    </p:spTree>
    <p:extLst>
      <p:ext uri="{BB962C8B-B14F-4D97-AF65-F5344CB8AC3E}">
        <p14:creationId xmlns:p14="http://schemas.microsoft.com/office/powerpoint/2010/main" val="454065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671EF95-8B4C-423F-989A-1CD8376BA3AF}" type="datetimeFigureOut">
              <a:rPr lang="zh-CN" altLang="en-US" smtClean="0"/>
              <a:t>2019/10/7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91222C5-DF54-4BD7-B776-8C19CDAF53BB}" type="slidenum">
              <a:rPr lang="zh-CN" altLang="en-US" smtClean="0"/>
              <a:t>‹#›</a:t>
            </a:fld>
            <a:endParaRPr lang="zh-CN" altLang="en-US"/>
          </a:p>
        </p:txBody>
      </p:sp>
    </p:spTree>
    <p:extLst>
      <p:ext uri="{BB962C8B-B14F-4D97-AF65-F5344CB8AC3E}">
        <p14:creationId xmlns:p14="http://schemas.microsoft.com/office/powerpoint/2010/main" val="3911458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671EF95-8B4C-423F-989A-1CD8376BA3AF}" type="datetimeFigureOut">
              <a:rPr lang="zh-CN" altLang="en-US" smtClean="0"/>
              <a:t>2019/10/7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91222C5-DF54-4BD7-B776-8C19CDAF53BB}" type="slidenum">
              <a:rPr lang="zh-CN" altLang="en-US" smtClean="0"/>
              <a:t>‹#›</a:t>
            </a:fld>
            <a:endParaRPr lang="zh-CN" altLang="en-US"/>
          </a:p>
        </p:txBody>
      </p:sp>
    </p:spTree>
    <p:extLst>
      <p:ext uri="{BB962C8B-B14F-4D97-AF65-F5344CB8AC3E}">
        <p14:creationId xmlns:p14="http://schemas.microsoft.com/office/powerpoint/2010/main" val="1143609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71EF95-8B4C-423F-989A-1CD8376BA3AF}" type="datetimeFigureOut">
              <a:rPr lang="zh-CN" altLang="en-US" smtClean="0"/>
              <a:t>2019/10/7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91222C5-DF54-4BD7-B776-8C19CDAF53BB}" type="slidenum">
              <a:rPr lang="zh-CN" altLang="en-US" smtClean="0"/>
              <a:t>‹#›</a:t>
            </a:fld>
            <a:endParaRPr lang="zh-CN" altLang="en-US"/>
          </a:p>
        </p:txBody>
      </p:sp>
    </p:spTree>
    <p:extLst>
      <p:ext uri="{BB962C8B-B14F-4D97-AF65-F5344CB8AC3E}">
        <p14:creationId xmlns:p14="http://schemas.microsoft.com/office/powerpoint/2010/main" val="691537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E671EF95-8B4C-423F-989A-1CD8376BA3AF}" type="datetimeFigureOut">
              <a:rPr lang="zh-CN" altLang="en-US" smtClean="0"/>
              <a:t>2019/10/7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91222C5-DF54-4BD7-B776-8C19CDAF53BB}" type="slidenum">
              <a:rPr lang="zh-CN" altLang="en-US" smtClean="0"/>
              <a:t>‹#›</a:t>
            </a:fld>
            <a:endParaRPr lang="zh-CN" altLang="en-US"/>
          </a:p>
        </p:txBody>
      </p:sp>
    </p:spTree>
    <p:extLst>
      <p:ext uri="{BB962C8B-B14F-4D97-AF65-F5344CB8AC3E}">
        <p14:creationId xmlns:p14="http://schemas.microsoft.com/office/powerpoint/2010/main" val="2238534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E671EF95-8B4C-423F-989A-1CD8376BA3AF}" type="datetimeFigureOut">
              <a:rPr lang="zh-CN" altLang="en-US" smtClean="0"/>
              <a:t>2019/10/7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91222C5-DF54-4BD7-B776-8C19CDAF53BB}" type="slidenum">
              <a:rPr lang="zh-CN" altLang="en-US" smtClean="0"/>
              <a:t>‹#›</a:t>
            </a:fld>
            <a:endParaRPr lang="zh-CN" altLang="en-US"/>
          </a:p>
        </p:txBody>
      </p:sp>
    </p:spTree>
    <p:extLst>
      <p:ext uri="{BB962C8B-B14F-4D97-AF65-F5344CB8AC3E}">
        <p14:creationId xmlns:p14="http://schemas.microsoft.com/office/powerpoint/2010/main" val="2424661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1EF95-8B4C-423F-989A-1CD8376BA3AF}" type="datetimeFigureOut">
              <a:rPr lang="zh-CN" altLang="en-US" smtClean="0"/>
              <a:t>2019/10/7</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1222C5-DF54-4BD7-B776-8C19CDAF53BB}" type="slidenum">
              <a:rPr lang="zh-CN" altLang="en-US" smtClean="0"/>
              <a:t>‹#›</a:t>
            </a:fld>
            <a:endParaRPr lang="zh-CN" altLang="en-US"/>
          </a:p>
        </p:txBody>
      </p:sp>
    </p:spTree>
    <p:extLst>
      <p:ext uri="{BB962C8B-B14F-4D97-AF65-F5344CB8AC3E}">
        <p14:creationId xmlns:p14="http://schemas.microsoft.com/office/powerpoint/2010/main" val="428498583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5" r:id="rId13"/>
    <p:sldLayoutId id="2147483676" r:id="rId14"/>
    <p:sldLayoutId id="2147483678" r:id="rId15"/>
    <p:sldLayoutId id="214748368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tiff"/><Relationship Id="rId4" Type="http://schemas.openxmlformats.org/officeDocument/2006/relationships/image" Target="../media/image23.tiff"/></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9.jpg"/><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8.jpeg"/></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40.jpg"/><Relationship Id="rId7" Type="http://schemas.openxmlformats.org/officeDocument/2006/relationships/diagramLayout" Target="../diagrams/layout2.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Data" Target="../diagrams/data2.xml"/><Relationship Id="rId11" Type="http://schemas.openxmlformats.org/officeDocument/2006/relationships/image" Target="../media/image38.jpeg"/><Relationship Id="rId5" Type="http://schemas.openxmlformats.org/officeDocument/2006/relationships/image" Target="../media/image39.jpg"/><Relationship Id="rId10" Type="http://schemas.microsoft.com/office/2007/relationships/diagramDrawing" Target="../diagrams/drawing2.xml"/><Relationship Id="rId4" Type="http://schemas.openxmlformats.org/officeDocument/2006/relationships/image" Target="../media/image41.jpeg"/><Relationship Id="rId9" Type="http://schemas.openxmlformats.org/officeDocument/2006/relationships/diagramColors" Target="../diagrams/colors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Neuromarketing"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rotWithShape="1">
          <a:blip r:embed="rId3"/>
          <a:srcRect l="25604" t="5758" r="27253"/>
          <a:stretch/>
        </p:blipFill>
        <p:spPr>
          <a:xfrm>
            <a:off x="8136928" y="-1"/>
            <a:ext cx="4705069" cy="7485337"/>
          </a:xfrm>
          <a:prstGeom prst="flowChartManualOperation">
            <a:avLst/>
          </a:prstGeom>
        </p:spPr>
      </p:pic>
      <p:pic>
        <p:nvPicPr>
          <p:cNvPr id="31" name="Picture 2" descr="http://pic2.jiu3000.com/upload/2013/10/14/13/23356431443937637.jpg_515x448.jpg"/>
          <p:cNvPicPr>
            <a:picLocks noChangeAspect="1" noChangeArrowheads="1"/>
          </p:cNvPicPr>
          <p:nvPr/>
        </p:nvPicPr>
        <p:blipFill rotWithShape="1">
          <a:blip r:embed="rId4">
            <a:extLst>
              <a:ext uri="{28A0092B-C50C-407E-A947-70E740481C1C}">
                <a14:useLocalDpi xmlns:a14="http://schemas.microsoft.com/office/drawing/2010/main" val="0"/>
              </a:ext>
            </a:extLst>
          </a:blip>
          <a:srcRect l="31539" r="11759"/>
          <a:stretch/>
        </p:blipFill>
        <p:spPr bwMode="auto">
          <a:xfrm>
            <a:off x="4935279" y="0"/>
            <a:ext cx="4761123" cy="6858000"/>
          </a:xfrm>
          <a:prstGeom prst="trapezoid">
            <a:avLst>
              <a:gd name="adj" fmla="val 19180"/>
            </a:avLst>
          </a:prstGeom>
          <a:noFill/>
          <a:extLst>
            <a:ext uri="{909E8E84-426E-40DD-AFC4-6F175D3DCCD1}">
              <a14:hiddenFill xmlns:a14="http://schemas.microsoft.com/office/drawing/2010/main">
                <a:solidFill>
                  <a:srgbClr val="FFFFFF"/>
                </a:solidFill>
              </a14:hiddenFill>
            </a:ext>
          </a:extLst>
        </p:spPr>
      </p:pic>
      <p:pic>
        <p:nvPicPr>
          <p:cNvPr id="30" name="图片 29"/>
          <p:cNvPicPr>
            <a:picLocks noChangeAspect="1"/>
          </p:cNvPicPr>
          <p:nvPr/>
        </p:nvPicPr>
        <p:blipFill rotWithShape="1">
          <a:blip r:embed="rId5">
            <a:extLst>
              <a:ext uri="{28A0092B-C50C-407E-A947-70E740481C1C}">
                <a14:useLocalDpi xmlns:a14="http://schemas.microsoft.com/office/drawing/2010/main" val="0"/>
              </a:ext>
            </a:extLst>
          </a:blip>
          <a:srcRect l="29671" t="42034" r="37583" b="19352"/>
          <a:stretch/>
        </p:blipFill>
        <p:spPr>
          <a:xfrm>
            <a:off x="2197120" y="0"/>
            <a:ext cx="3662563" cy="6866963"/>
          </a:xfrm>
          <a:prstGeom prst="flowChartManualOperation">
            <a:avLst/>
          </a:prstGeom>
        </p:spPr>
      </p:pic>
      <p:pic>
        <p:nvPicPr>
          <p:cNvPr id="29" name="Picture 2" descr="移动互联网营销2.0时代"/>
          <p:cNvPicPr>
            <a:picLocks noChangeAspect="1" noChangeArrowheads="1"/>
          </p:cNvPicPr>
          <p:nvPr/>
        </p:nvPicPr>
        <p:blipFill rotWithShape="1">
          <a:blip r:embed="rId6">
            <a:extLst>
              <a:ext uri="{28A0092B-C50C-407E-A947-70E740481C1C}">
                <a14:useLocalDpi xmlns:a14="http://schemas.microsoft.com/office/drawing/2010/main" val="0"/>
              </a:ext>
            </a:extLst>
          </a:blip>
          <a:srcRect l="25320" r="39958"/>
          <a:stretch/>
        </p:blipFill>
        <p:spPr bwMode="auto">
          <a:xfrm>
            <a:off x="-648274" y="0"/>
            <a:ext cx="3585553" cy="6875926"/>
          </a:xfrm>
          <a:prstGeom prst="trapezoid">
            <a:avLst>
              <a:gd name="adj" fmla="val 17787"/>
            </a:avLst>
          </a:prstGeom>
          <a:noFill/>
          <a:extLst>
            <a:ext uri="{909E8E84-426E-40DD-AFC4-6F175D3DCCD1}">
              <a14:hiddenFill xmlns:a14="http://schemas.microsoft.com/office/drawing/2010/main">
                <a:solidFill>
                  <a:srgbClr val="FFFFFF"/>
                </a:solidFill>
              </a14:hiddenFill>
            </a:ext>
          </a:extLst>
        </p:spPr>
      </p:pic>
      <p:grpSp>
        <p:nvGrpSpPr>
          <p:cNvPr id="51" name="组合 50"/>
          <p:cNvGrpSpPr>
            <a:grpSpLocks noChangeAspect="1"/>
          </p:cNvGrpSpPr>
          <p:nvPr/>
        </p:nvGrpSpPr>
        <p:grpSpPr>
          <a:xfrm>
            <a:off x="1151438" y="-1675502"/>
            <a:ext cx="9516562" cy="3681573"/>
            <a:chOff x="-1732553" y="1164212"/>
            <a:chExt cx="3106960" cy="1265055"/>
          </a:xfrm>
        </p:grpSpPr>
        <p:sp>
          <p:nvSpPr>
            <p:cNvPr id="52" name="Freeform 124"/>
            <p:cNvSpPr>
              <a:spLocks/>
            </p:cNvSpPr>
            <p:nvPr/>
          </p:nvSpPr>
          <p:spPr bwMode="auto">
            <a:xfrm flipV="1">
              <a:off x="-656301" y="1164212"/>
              <a:ext cx="2030708" cy="1265055"/>
            </a:xfrm>
            <a:custGeom>
              <a:avLst/>
              <a:gdLst>
                <a:gd name="T0" fmla="*/ 7757 w 12170"/>
                <a:gd name="T1" fmla="*/ 7420 h 7580"/>
                <a:gd name="T2" fmla="*/ 12110 w 12170"/>
                <a:gd name="T3" fmla="*/ 6671 h 7580"/>
                <a:gd name="T4" fmla="*/ 12132 w 12170"/>
                <a:gd name="T5" fmla="*/ 9 h 7580"/>
                <a:gd name="T6" fmla="*/ 11890 w 12170"/>
                <a:gd name="T7" fmla="*/ 0 h 7580"/>
                <a:gd name="T8" fmla="*/ 6046 w 12170"/>
                <a:gd name="T9" fmla="*/ 1955 h 7580"/>
                <a:gd name="T10" fmla="*/ 0 w 12170"/>
                <a:gd name="T11" fmla="*/ 3249 h 7580"/>
                <a:gd name="T12" fmla="*/ 1812 w 12170"/>
                <a:gd name="T13" fmla="*/ 4546 h 7580"/>
                <a:gd name="T14" fmla="*/ 7757 w 12170"/>
                <a:gd name="T15" fmla="*/ 7420 h 75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70" h="7580">
                  <a:moveTo>
                    <a:pt x="7757" y="7420"/>
                  </a:moveTo>
                  <a:cubicBezTo>
                    <a:pt x="9250" y="7580"/>
                    <a:pt x="10711" y="7137"/>
                    <a:pt x="12110" y="6671"/>
                  </a:cubicBezTo>
                  <a:cubicBezTo>
                    <a:pt x="12170" y="4453"/>
                    <a:pt x="12127" y="2229"/>
                    <a:pt x="12132" y="9"/>
                  </a:cubicBezTo>
                  <a:cubicBezTo>
                    <a:pt x="12072" y="6"/>
                    <a:pt x="11950" y="2"/>
                    <a:pt x="11890" y="0"/>
                  </a:cubicBezTo>
                  <a:cubicBezTo>
                    <a:pt x="9823" y="179"/>
                    <a:pt x="7889" y="1050"/>
                    <a:pt x="6046" y="1955"/>
                  </a:cubicBezTo>
                  <a:cubicBezTo>
                    <a:pt x="4244" y="3006"/>
                    <a:pt x="2089" y="3697"/>
                    <a:pt x="0" y="3249"/>
                  </a:cubicBezTo>
                  <a:cubicBezTo>
                    <a:pt x="595" y="3694"/>
                    <a:pt x="1227" y="4090"/>
                    <a:pt x="1812" y="4546"/>
                  </a:cubicBezTo>
                  <a:cubicBezTo>
                    <a:pt x="3641" y="5748"/>
                    <a:pt x="5474" y="7273"/>
                    <a:pt x="7757" y="7420"/>
                  </a:cubicBezTo>
                </a:path>
              </a:pathLst>
            </a:custGeom>
            <a:gradFill>
              <a:gsLst>
                <a:gs pos="0">
                  <a:srgbClr val="058FD5">
                    <a:alpha val="0"/>
                  </a:srgbClr>
                </a:gs>
                <a:gs pos="50000">
                  <a:srgbClr val="027EC3">
                    <a:alpha val="24000"/>
                  </a:srgbClr>
                </a:gs>
                <a:gs pos="100000">
                  <a:srgbClr val="036EB3">
                    <a:alpha val="37000"/>
                  </a:srgbClr>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任意多边形 52"/>
            <p:cNvSpPr/>
            <p:nvPr/>
          </p:nvSpPr>
          <p:spPr>
            <a:xfrm>
              <a:off x="-1732553" y="1574618"/>
              <a:ext cx="1378541" cy="633126"/>
            </a:xfrm>
            <a:custGeom>
              <a:avLst/>
              <a:gdLst>
                <a:gd name="connsiteX0" fmla="*/ 334978 w 1378541"/>
                <a:gd name="connsiteY0" fmla="*/ 22538 h 633126"/>
                <a:gd name="connsiteX1" fmla="*/ 334939 w 1378541"/>
                <a:gd name="connsiteY1" fmla="*/ 22540 h 633126"/>
                <a:gd name="connsiteX2" fmla="*/ 343726 w 1378541"/>
                <a:gd name="connsiteY2" fmla="*/ 35348 h 633126"/>
                <a:gd name="connsiteX3" fmla="*/ 343755 w 1378541"/>
                <a:gd name="connsiteY3" fmla="*/ 35362 h 633126"/>
                <a:gd name="connsiteX4" fmla="*/ 316306 w 1378541"/>
                <a:gd name="connsiteY4" fmla="*/ 0 h 633126"/>
                <a:gd name="connsiteX5" fmla="*/ 354608 w 1378541"/>
                <a:gd name="connsiteY5" fmla="*/ 21181 h 633126"/>
                <a:gd name="connsiteX6" fmla="*/ 388341 w 1378541"/>
                <a:gd name="connsiteY6" fmla="*/ 47994 h 633126"/>
                <a:gd name="connsiteX7" fmla="*/ 388581 w 1378541"/>
                <a:gd name="connsiteY7" fmla="*/ 48040 h 633126"/>
                <a:gd name="connsiteX8" fmla="*/ 746106 w 1378541"/>
                <a:gd name="connsiteY8" fmla="*/ 164340 h 633126"/>
                <a:gd name="connsiteX9" fmla="*/ 871153 w 1378541"/>
                <a:gd name="connsiteY9" fmla="*/ 172918 h 633126"/>
                <a:gd name="connsiteX10" fmla="*/ 872044 w 1378541"/>
                <a:gd name="connsiteY10" fmla="*/ 172759 h 633126"/>
                <a:gd name="connsiteX11" fmla="*/ 1378541 w 1378541"/>
                <a:gd name="connsiteY11" fmla="*/ 95615 h 633126"/>
                <a:gd name="connsiteX12" fmla="*/ 1076244 w 1378541"/>
                <a:gd name="connsiteY12" fmla="*/ 312185 h 633126"/>
                <a:gd name="connsiteX13" fmla="*/ 936107 w 1378541"/>
                <a:gd name="connsiteY13" fmla="*/ 397678 h 633126"/>
                <a:gd name="connsiteX14" fmla="*/ 923225 w 1378541"/>
                <a:gd name="connsiteY14" fmla="*/ 398117 h 633126"/>
                <a:gd name="connsiteX15" fmla="*/ 923094 w 1378541"/>
                <a:gd name="connsiteY15" fmla="*/ 398189 h 633126"/>
                <a:gd name="connsiteX16" fmla="*/ 936507 w 1378541"/>
                <a:gd name="connsiteY16" fmla="*/ 397733 h 633126"/>
                <a:gd name="connsiteX17" fmla="*/ 600671 w 1378541"/>
                <a:gd name="connsiteY17" fmla="*/ 573747 h 633126"/>
                <a:gd name="connsiteX18" fmla="*/ 570595 w 1378541"/>
                <a:gd name="connsiteY18" fmla="*/ 577201 h 633126"/>
                <a:gd name="connsiteX19" fmla="*/ 568173 w 1378541"/>
                <a:gd name="connsiteY19" fmla="*/ 578001 h 633126"/>
                <a:gd name="connsiteX20" fmla="*/ 600384 w 1378541"/>
                <a:gd name="connsiteY20" fmla="*/ 574293 h 633126"/>
                <a:gd name="connsiteX21" fmla="*/ 46898 w 1378541"/>
                <a:gd name="connsiteY21" fmla="*/ 512857 h 633126"/>
                <a:gd name="connsiteX22" fmla="*/ 6220 w 1378541"/>
                <a:gd name="connsiteY22" fmla="*/ 331554 h 633126"/>
                <a:gd name="connsiteX23" fmla="*/ 312138 w 1378541"/>
                <a:gd name="connsiteY23" fmla="*/ 1669 h 63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8541" h="633126">
                  <a:moveTo>
                    <a:pt x="334978" y="22538"/>
                  </a:moveTo>
                  <a:lnTo>
                    <a:pt x="334939" y="22540"/>
                  </a:lnTo>
                  <a:lnTo>
                    <a:pt x="343726" y="35348"/>
                  </a:lnTo>
                  <a:lnTo>
                    <a:pt x="343755" y="35362"/>
                  </a:lnTo>
                  <a:close/>
                  <a:moveTo>
                    <a:pt x="316306" y="0"/>
                  </a:moveTo>
                  <a:cubicBezTo>
                    <a:pt x="328809" y="7095"/>
                    <a:pt x="342063" y="13648"/>
                    <a:pt x="354608" y="21181"/>
                  </a:cubicBezTo>
                  <a:lnTo>
                    <a:pt x="388341" y="47994"/>
                  </a:lnTo>
                  <a:lnTo>
                    <a:pt x="388581" y="48040"/>
                  </a:lnTo>
                  <a:cubicBezTo>
                    <a:pt x="497799" y="112732"/>
                    <a:pt x="620450" y="148988"/>
                    <a:pt x="746106" y="164340"/>
                  </a:cubicBezTo>
                  <a:lnTo>
                    <a:pt x="871153" y="172918"/>
                  </a:lnTo>
                  <a:lnTo>
                    <a:pt x="872044" y="172759"/>
                  </a:lnTo>
                  <a:cubicBezTo>
                    <a:pt x="1042878" y="162072"/>
                    <a:pt x="1210209" y="122999"/>
                    <a:pt x="1378541" y="95615"/>
                  </a:cubicBezTo>
                  <a:cubicBezTo>
                    <a:pt x="1280945" y="171757"/>
                    <a:pt x="1175508" y="237880"/>
                    <a:pt x="1076244" y="312185"/>
                  </a:cubicBezTo>
                  <a:cubicBezTo>
                    <a:pt x="1027363" y="336564"/>
                    <a:pt x="984154" y="372631"/>
                    <a:pt x="936107" y="397678"/>
                  </a:cubicBezTo>
                  <a:lnTo>
                    <a:pt x="923225" y="398117"/>
                  </a:lnTo>
                  <a:lnTo>
                    <a:pt x="923094" y="398189"/>
                  </a:lnTo>
                  <a:lnTo>
                    <a:pt x="936507" y="397733"/>
                  </a:lnTo>
                  <a:cubicBezTo>
                    <a:pt x="831297" y="466804"/>
                    <a:pt x="722079" y="537710"/>
                    <a:pt x="600671" y="573747"/>
                  </a:cubicBezTo>
                  <a:lnTo>
                    <a:pt x="570595" y="577201"/>
                  </a:lnTo>
                  <a:lnTo>
                    <a:pt x="568173" y="578001"/>
                  </a:lnTo>
                  <a:lnTo>
                    <a:pt x="600384" y="574293"/>
                  </a:lnTo>
                  <a:cubicBezTo>
                    <a:pt x="425336" y="643576"/>
                    <a:pt x="178434" y="681806"/>
                    <a:pt x="46898" y="512857"/>
                  </a:cubicBezTo>
                  <a:cubicBezTo>
                    <a:pt x="13222" y="460937"/>
                    <a:pt x="-12285" y="393491"/>
                    <a:pt x="6220" y="331554"/>
                  </a:cubicBezTo>
                  <a:cubicBezTo>
                    <a:pt x="42063" y="177129"/>
                    <a:pt x="181935" y="75626"/>
                    <a:pt x="312138" y="1669"/>
                  </a:cubicBezTo>
                  <a:close/>
                </a:path>
              </a:pathLst>
            </a:custGeom>
            <a:gradFill flip="none" rotWithShape="1">
              <a:gsLst>
                <a:gs pos="0">
                  <a:srgbClr val="058FD5">
                    <a:alpha val="0"/>
                  </a:srgbClr>
                </a:gs>
                <a:gs pos="50000">
                  <a:srgbClr val="027EC3">
                    <a:alpha val="38000"/>
                  </a:srgbClr>
                </a:gs>
                <a:gs pos="100000">
                  <a:srgbClr val="036EB3">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6" name="直接连接符 6"/>
          <p:cNvCxnSpPr/>
          <p:nvPr/>
        </p:nvCxnSpPr>
        <p:spPr>
          <a:xfrm>
            <a:off x="1688056" y="834360"/>
            <a:ext cx="0" cy="609600"/>
          </a:xfrm>
          <a:prstGeom prst="line">
            <a:avLst/>
          </a:prstGeom>
          <a:ln w="63500">
            <a:solidFill>
              <a:srgbClr val="0392D8"/>
            </a:solidFill>
          </a:ln>
        </p:spPr>
        <p:style>
          <a:lnRef idx="2">
            <a:schemeClr val="accent1"/>
          </a:lnRef>
          <a:fillRef idx="0">
            <a:schemeClr val="accent1"/>
          </a:fillRef>
          <a:effectRef idx="1">
            <a:schemeClr val="accent1"/>
          </a:effectRef>
          <a:fontRef idx="minor">
            <a:schemeClr val="tx1"/>
          </a:fontRef>
        </p:style>
      </p:cxnSp>
      <p:sp>
        <p:nvSpPr>
          <p:cNvPr id="54" name="矩形 53">
            <a:extLst>
              <a:ext uri="{FF2B5EF4-FFF2-40B4-BE49-F238E27FC236}">
                <a16:creationId xmlns:a16="http://schemas.microsoft.com/office/drawing/2014/main" id="{4BA68BBF-3EEB-422D-AE58-E4F014D89EC0}"/>
              </a:ext>
            </a:extLst>
          </p:cNvPr>
          <p:cNvSpPr/>
          <p:nvPr/>
        </p:nvSpPr>
        <p:spPr>
          <a:xfrm>
            <a:off x="-83561" y="2635858"/>
            <a:ext cx="12349451" cy="1415332"/>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55" name="矩形 54">
            <a:extLst>
              <a:ext uri="{FF2B5EF4-FFF2-40B4-BE49-F238E27FC236}">
                <a16:creationId xmlns:a16="http://schemas.microsoft.com/office/drawing/2014/main" id="{2BCA3763-6CD7-4649-9EC9-FAEE180BCD01}"/>
              </a:ext>
            </a:extLst>
          </p:cNvPr>
          <p:cNvSpPr/>
          <p:nvPr/>
        </p:nvSpPr>
        <p:spPr>
          <a:xfrm>
            <a:off x="2921065" y="2598003"/>
            <a:ext cx="6340197" cy="830997"/>
          </a:xfrm>
          <a:prstGeom prst="rect">
            <a:avLst/>
          </a:prstGeom>
        </p:spPr>
        <p:txBody>
          <a:bodyPr wrap="none">
            <a:spAutoFit/>
          </a:bodyPr>
          <a:lstStyle/>
          <a:p>
            <a:pPr>
              <a:lnSpc>
                <a:spcPct val="120000"/>
              </a:lnSpc>
            </a:pPr>
            <a:r>
              <a:rPr lang="zh-CN" altLang="en-US" sz="4000" b="1" dirty="0">
                <a:solidFill>
                  <a:schemeClr val="bg1"/>
                </a:solidFill>
                <a:latin typeface="+mj-ea"/>
                <a:ea typeface="+mj-ea"/>
              </a:rPr>
              <a:t>朝向品牌传播的广告业创新</a:t>
            </a:r>
            <a:endParaRPr lang="zh-CN" altLang="zh-CN" sz="2800" b="1" dirty="0">
              <a:solidFill>
                <a:schemeClr val="bg1"/>
              </a:solidFill>
              <a:latin typeface="+mj-ea"/>
              <a:ea typeface="+mj-ea"/>
            </a:endParaRPr>
          </a:p>
        </p:txBody>
      </p:sp>
      <p:sp>
        <p:nvSpPr>
          <p:cNvPr id="56" name="文本框 55">
            <a:extLst>
              <a:ext uri="{FF2B5EF4-FFF2-40B4-BE49-F238E27FC236}">
                <a16:creationId xmlns:a16="http://schemas.microsoft.com/office/drawing/2014/main" id="{C42B8386-74D2-4772-A950-337871FD915A}"/>
              </a:ext>
            </a:extLst>
          </p:cNvPr>
          <p:cNvSpPr txBox="1"/>
          <p:nvPr/>
        </p:nvSpPr>
        <p:spPr>
          <a:xfrm>
            <a:off x="5112715" y="3510860"/>
            <a:ext cx="3085069" cy="368755"/>
          </a:xfrm>
          <a:prstGeom prst="rect">
            <a:avLst/>
          </a:prstGeom>
          <a:noFill/>
        </p:spPr>
        <p:txBody>
          <a:bodyPr wrap="square" rtlCol="0">
            <a:spAutoFit/>
          </a:bodyPr>
          <a:lstStyle/>
          <a:p>
            <a:pPr>
              <a:lnSpc>
                <a:spcPct val="120000"/>
              </a:lnSpc>
            </a:pPr>
            <a:r>
              <a:rPr lang="zh-CN" altLang="en-US" sz="1600" b="1" dirty="0">
                <a:solidFill>
                  <a:schemeClr val="accent1">
                    <a:lumMod val="20000"/>
                    <a:lumOff val="80000"/>
                  </a:schemeClr>
                </a:solidFill>
                <a:latin typeface="+mj-ea"/>
                <a:ea typeface="+mj-ea"/>
              </a:rPr>
              <a:t>顾明毅 博士 </a:t>
            </a:r>
            <a:r>
              <a:rPr lang="en-US" altLang="zh-CN" sz="1600" b="1" dirty="0">
                <a:solidFill>
                  <a:schemeClr val="accent1">
                    <a:lumMod val="20000"/>
                    <a:lumOff val="80000"/>
                  </a:schemeClr>
                </a:solidFill>
                <a:latin typeface="+mj-ea"/>
                <a:ea typeface="+mj-ea"/>
              </a:rPr>
              <a:t>2017.10.27</a:t>
            </a:r>
          </a:p>
        </p:txBody>
      </p:sp>
    </p:spTree>
    <p:extLst>
      <p:ext uri="{BB962C8B-B14F-4D97-AF65-F5344CB8AC3E}">
        <p14:creationId xmlns:p14="http://schemas.microsoft.com/office/powerpoint/2010/main" val="1194394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7DD3030-A579-46AF-A919-4BFD559ACB09}"/>
              </a:ext>
            </a:extLst>
          </p:cNvPr>
          <p:cNvSpPr>
            <a:spLocks noGrp="1"/>
          </p:cNvSpPr>
          <p:nvPr>
            <p:ph type="body" sz="quarter" idx="10"/>
          </p:nvPr>
        </p:nvSpPr>
        <p:spPr/>
        <p:txBody>
          <a:bodyPr>
            <a:normAutofit lnSpcReduction="10000"/>
          </a:bodyPr>
          <a:lstStyle/>
          <a:p>
            <a:r>
              <a:rPr lang="en-US" altLang="zh-CN" dirty="0"/>
              <a:t>Advertising Sphere</a:t>
            </a:r>
            <a:r>
              <a:rPr lang="zh-CN" altLang="en-US" dirty="0"/>
              <a:t> </a:t>
            </a:r>
            <a:r>
              <a:rPr lang="en-US" altLang="zh-CN" dirty="0"/>
              <a:t>in</a:t>
            </a:r>
            <a:r>
              <a:rPr lang="zh-CN" altLang="en-US" dirty="0"/>
              <a:t> </a:t>
            </a:r>
            <a:r>
              <a:rPr lang="en-US" altLang="zh-CN" dirty="0"/>
              <a:t>advertising</a:t>
            </a:r>
            <a:r>
              <a:rPr lang="zh-CN" altLang="en-US" dirty="0"/>
              <a:t> </a:t>
            </a:r>
            <a:r>
              <a:rPr lang="en-US" altLang="zh-CN" dirty="0"/>
              <a:t>theory</a:t>
            </a:r>
            <a:endParaRPr lang="zh-CN" altLang="en-US" dirty="0"/>
          </a:p>
        </p:txBody>
      </p:sp>
      <p:sp>
        <p:nvSpPr>
          <p:cNvPr id="3" name="文本占位符 2">
            <a:extLst>
              <a:ext uri="{FF2B5EF4-FFF2-40B4-BE49-F238E27FC236}">
                <a16:creationId xmlns:a16="http://schemas.microsoft.com/office/drawing/2014/main" id="{D1C1DAE4-1CDF-4DB8-93E5-780EC3379A8E}"/>
              </a:ext>
            </a:extLst>
          </p:cNvPr>
          <p:cNvSpPr>
            <a:spLocks noGrp="1"/>
          </p:cNvSpPr>
          <p:nvPr>
            <p:ph type="body" sz="quarter" idx="11"/>
          </p:nvPr>
        </p:nvSpPr>
        <p:spPr/>
        <p:txBody>
          <a:bodyPr/>
          <a:lstStyle/>
          <a:p>
            <a:r>
              <a:rPr lang="zh-CN" altLang="en-US" dirty="0"/>
              <a:t>广告学理论构成分类</a:t>
            </a:r>
          </a:p>
        </p:txBody>
      </p:sp>
      <p:sp>
        <p:nvSpPr>
          <p:cNvPr id="8" name="文本框 7">
            <a:extLst>
              <a:ext uri="{FF2B5EF4-FFF2-40B4-BE49-F238E27FC236}">
                <a16:creationId xmlns:a16="http://schemas.microsoft.com/office/drawing/2014/main" id="{395F571A-B1C4-45C6-B7FE-04C9AB20AA64}"/>
              </a:ext>
            </a:extLst>
          </p:cNvPr>
          <p:cNvSpPr txBox="1"/>
          <p:nvPr/>
        </p:nvSpPr>
        <p:spPr>
          <a:xfrm>
            <a:off x="3669100" y="1279889"/>
            <a:ext cx="1216169" cy="278762"/>
          </a:xfrm>
          <a:prstGeom prst="rect">
            <a:avLst/>
          </a:prstGeom>
          <a:solidFill>
            <a:srgbClr val="FFFF00"/>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effectLst/>
                <a:latin typeface="宋体" panose="02010600030101010101" pitchFamily="2" charset="-122"/>
                <a:ea typeface="宋体" panose="02010600030101010101" pitchFamily="2" charset="-122"/>
                <a:cs typeface="Times New Roman" panose="02020603050405020304" pitchFamily="18" charset="0"/>
              </a:rPr>
              <a:t>情感处理作用</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9" name="文本框 7">
            <a:extLst>
              <a:ext uri="{FF2B5EF4-FFF2-40B4-BE49-F238E27FC236}">
                <a16:creationId xmlns:a16="http://schemas.microsoft.com/office/drawing/2014/main" id="{24C76CB4-3B85-436E-931B-E24C942C72DD}"/>
              </a:ext>
            </a:extLst>
          </p:cNvPr>
          <p:cNvSpPr txBox="1"/>
          <p:nvPr/>
        </p:nvSpPr>
        <p:spPr>
          <a:xfrm>
            <a:off x="2228111" y="1276823"/>
            <a:ext cx="1216169" cy="279998"/>
          </a:xfrm>
          <a:prstGeom prst="rect">
            <a:avLst/>
          </a:prstGeom>
          <a:solidFill>
            <a:srgbClr val="FFFF00"/>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altLang="zh-CN" sz="1050" dirty="0">
                <a:latin typeface="宋体" panose="02010600030101010101" pitchFamily="2" charset="-122"/>
                <a:ea typeface="宋体" panose="02010600030101010101" pitchFamily="2" charset="-122"/>
                <a:cs typeface="Times New Roman" panose="02020603050405020304" pitchFamily="18" charset="0"/>
              </a:rPr>
              <a:t>ELM</a:t>
            </a:r>
            <a:r>
              <a:rPr lang="zh-CN" altLang="en-US" sz="1050" dirty="0">
                <a:latin typeface="宋体" panose="02010600030101010101" pitchFamily="2" charset="-122"/>
                <a:ea typeface="宋体" panose="02010600030101010101" pitchFamily="2" charset="-122"/>
                <a:cs typeface="Times New Roman" panose="02020603050405020304" pitchFamily="18" charset="0"/>
              </a:rPr>
              <a:t>精细加工可能性模型</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10" name="文本框 7">
            <a:extLst>
              <a:ext uri="{FF2B5EF4-FFF2-40B4-BE49-F238E27FC236}">
                <a16:creationId xmlns:a16="http://schemas.microsoft.com/office/drawing/2014/main" id="{242BFB8C-0EC2-4426-BCC9-57D937E7518D}"/>
              </a:ext>
            </a:extLst>
          </p:cNvPr>
          <p:cNvSpPr txBox="1"/>
          <p:nvPr/>
        </p:nvSpPr>
        <p:spPr>
          <a:xfrm>
            <a:off x="5098874" y="1270583"/>
            <a:ext cx="1216169" cy="279998"/>
          </a:xfrm>
          <a:prstGeom prst="rect">
            <a:avLst/>
          </a:prstGeom>
          <a:solidFill>
            <a:srgbClr val="FFFF00"/>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200" dirty="0">
                <a:effectLst/>
                <a:latin typeface="宋体" panose="02010600030101010101" pitchFamily="2" charset="-122"/>
                <a:ea typeface="宋体" panose="02010600030101010101" pitchFamily="2" charset="-122"/>
                <a:cs typeface="宋体" panose="02010600030101010101" pitchFamily="2" charset="-122"/>
              </a:rPr>
              <a:t>情感营销传播</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11" name="文本框 7">
            <a:extLst>
              <a:ext uri="{FF2B5EF4-FFF2-40B4-BE49-F238E27FC236}">
                <a16:creationId xmlns:a16="http://schemas.microsoft.com/office/drawing/2014/main" id="{C2A11567-0847-4AAC-93B8-246DB8003346}"/>
              </a:ext>
            </a:extLst>
          </p:cNvPr>
          <p:cNvSpPr txBox="1"/>
          <p:nvPr/>
        </p:nvSpPr>
        <p:spPr>
          <a:xfrm>
            <a:off x="6523450" y="1263286"/>
            <a:ext cx="1216169" cy="279998"/>
          </a:xfrm>
          <a:prstGeom prst="rect">
            <a:avLst/>
          </a:prstGeom>
          <a:solidFill>
            <a:srgbClr val="FFFF00"/>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effectLst/>
                <a:latin typeface="宋体" panose="02010600030101010101" pitchFamily="2" charset="-122"/>
                <a:ea typeface="宋体" panose="02010600030101010101" pitchFamily="2" charset="-122"/>
                <a:cs typeface="Times New Roman" panose="02020603050405020304" pitchFamily="18" charset="0"/>
              </a:rPr>
              <a:t>动态心理过程</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12" name="文本框 7">
            <a:extLst>
              <a:ext uri="{FF2B5EF4-FFF2-40B4-BE49-F238E27FC236}">
                <a16:creationId xmlns:a16="http://schemas.microsoft.com/office/drawing/2014/main" id="{BAF4FB96-49A3-4A89-A7AE-456B12604D2D}"/>
              </a:ext>
            </a:extLst>
          </p:cNvPr>
          <p:cNvSpPr txBox="1"/>
          <p:nvPr/>
        </p:nvSpPr>
        <p:spPr>
          <a:xfrm>
            <a:off x="2228110" y="2016314"/>
            <a:ext cx="1216169" cy="279998"/>
          </a:xfrm>
          <a:prstGeom prst="rect">
            <a:avLst/>
          </a:prstGeom>
          <a:solidFill>
            <a:srgbClr val="FFC000"/>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广告对儿童</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13" name="文本框 7">
            <a:extLst>
              <a:ext uri="{FF2B5EF4-FFF2-40B4-BE49-F238E27FC236}">
                <a16:creationId xmlns:a16="http://schemas.microsoft.com/office/drawing/2014/main" id="{56ADAF44-6860-449E-B079-C5CB063C1354}"/>
              </a:ext>
            </a:extLst>
          </p:cNvPr>
          <p:cNvSpPr txBox="1"/>
          <p:nvPr/>
        </p:nvSpPr>
        <p:spPr>
          <a:xfrm>
            <a:off x="3669100" y="2011112"/>
            <a:ext cx="1216169" cy="279998"/>
          </a:xfrm>
          <a:prstGeom prst="rect">
            <a:avLst/>
          </a:prstGeom>
          <a:solidFill>
            <a:srgbClr val="FFC000"/>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effectLst/>
                <a:latin typeface="宋体" panose="02010600030101010101" pitchFamily="2" charset="-122"/>
                <a:ea typeface="宋体" panose="02010600030101010101" pitchFamily="2" charset="-122"/>
                <a:cs typeface="Times New Roman" panose="02020603050405020304" pitchFamily="18" charset="0"/>
              </a:rPr>
              <a:t>国际广告战略管理</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14" name="文本框 7">
            <a:extLst>
              <a:ext uri="{FF2B5EF4-FFF2-40B4-BE49-F238E27FC236}">
                <a16:creationId xmlns:a16="http://schemas.microsoft.com/office/drawing/2014/main" id="{1295265B-6CDB-4DBB-9243-6926E72E9ED3}"/>
              </a:ext>
            </a:extLst>
          </p:cNvPr>
          <p:cNvSpPr txBox="1"/>
          <p:nvPr/>
        </p:nvSpPr>
        <p:spPr>
          <a:xfrm>
            <a:off x="2228109" y="2732312"/>
            <a:ext cx="1216169" cy="279998"/>
          </a:xfrm>
          <a:prstGeom prst="rect">
            <a:avLst/>
          </a:prstGeom>
          <a:solidFill>
            <a:schemeClr val="accent6">
              <a:lumMod val="40000"/>
              <a:lumOff val="60000"/>
            </a:scheme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创意广告理论</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15" name="文本框 7">
            <a:extLst>
              <a:ext uri="{FF2B5EF4-FFF2-40B4-BE49-F238E27FC236}">
                <a16:creationId xmlns:a16="http://schemas.microsoft.com/office/drawing/2014/main" id="{BDD7F303-CFAB-4986-9FAB-74D37EBD9205}"/>
              </a:ext>
            </a:extLst>
          </p:cNvPr>
          <p:cNvSpPr txBox="1"/>
          <p:nvPr/>
        </p:nvSpPr>
        <p:spPr>
          <a:xfrm>
            <a:off x="8014225" y="2740142"/>
            <a:ext cx="1216169" cy="279998"/>
          </a:xfrm>
          <a:prstGeom prst="rect">
            <a:avLst/>
          </a:prstGeom>
          <a:solidFill>
            <a:schemeClr val="accent6">
              <a:lumMod val="40000"/>
              <a:lumOff val="60000"/>
            </a:scheme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转移识别模型</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16" name="文本框 7">
            <a:extLst>
              <a:ext uri="{FF2B5EF4-FFF2-40B4-BE49-F238E27FC236}">
                <a16:creationId xmlns:a16="http://schemas.microsoft.com/office/drawing/2014/main" id="{5DCA3EE3-1F84-4144-AEB0-50C84E01F913}"/>
              </a:ext>
            </a:extLst>
          </p:cNvPr>
          <p:cNvSpPr txBox="1"/>
          <p:nvPr/>
        </p:nvSpPr>
        <p:spPr>
          <a:xfrm>
            <a:off x="9459930" y="2756289"/>
            <a:ext cx="1216169" cy="279998"/>
          </a:xfrm>
          <a:prstGeom prst="rect">
            <a:avLst/>
          </a:prstGeom>
          <a:solidFill>
            <a:schemeClr val="accent6">
              <a:lumMod val="40000"/>
              <a:lumOff val="60000"/>
            </a:scheme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直接对客户广告</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17" name="文本框 7">
            <a:extLst>
              <a:ext uri="{FF2B5EF4-FFF2-40B4-BE49-F238E27FC236}">
                <a16:creationId xmlns:a16="http://schemas.microsoft.com/office/drawing/2014/main" id="{2AABBBF6-540C-4DED-BBA5-4B626AA52D8C}"/>
              </a:ext>
            </a:extLst>
          </p:cNvPr>
          <p:cNvSpPr txBox="1"/>
          <p:nvPr/>
        </p:nvSpPr>
        <p:spPr>
          <a:xfrm>
            <a:off x="2212176" y="3583955"/>
            <a:ext cx="1216169" cy="279998"/>
          </a:xfrm>
          <a:prstGeom prst="rect">
            <a:avLst/>
          </a:prstGeom>
          <a:solidFill>
            <a:schemeClr val="accent1">
              <a:lumMod val="20000"/>
              <a:lumOff val="80000"/>
            </a:scheme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媒体分析和决策</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18" name="文本框 7">
            <a:extLst>
              <a:ext uri="{FF2B5EF4-FFF2-40B4-BE49-F238E27FC236}">
                <a16:creationId xmlns:a16="http://schemas.microsoft.com/office/drawing/2014/main" id="{F8A2AAA7-85A9-4297-87FF-17EF2324F459}"/>
              </a:ext>
            </a:extLst>
          </p:cNvPr>
          <p:cNvSpPr txBox="1"/>
          <p:nvPr/>
        </p:nvSpPr>
        <p:spPr>
          <a:xfrm>
            <a:off x="2212176" y="4333246"/>
            <a:ext cx="1216169" cy="279998"/>
          </a:xfrm>
          <a:prstGeom prst="rect">
            <a:avLst/>
          </a:prstGeom>
          <a:solidFill>
            <a:schemeClr val="accent1">
              <a:lumMod val="60000"/>
              <a:lumOff val="40000"/>
            </a:scheme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广告社交生态</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19" name="文本框 7">
            <a:extLst>
              <a:ext uri="{FF2B5EF4-FFF2-40B4-BE49-F238E27FC236}">
                <a16:creationId xmlns:a16="http://schemas.microsoft.com/office/drawing/2014/main" id="{E80F4C2A-8AC4-44C8-86CA-F9DFCAD48DDE}"/>
              </a:ext>
            </a:extLst>
          </p:cNvPr>
          <p:cNvSpPr txBox="1"/>
          <p:nvPr/>
        </p:nvSpPr>
        <p:spPr>
          <a:xfrm>
            <a:off x="3661179" y="3591828"/>
            <a:ext cx="1216169" cy="279998"/>
          </a:xfrm>
          <a:prstGeom prst="rect">
            <a:avLst/>
          </a:prstGeom>
          <a:solidFill>
            <a:schemeClr val="accent1">
              <a:lumMod val="20000"/>
              <a:lumOff val="80000"/>
            </a:scheme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altLang="zh-CN" sz="1050" dirty="0">
                <a:latin typeface="宋体" panose="02010600030101010101" pitchFamily="2" charset="-122"/>
                <a:ea typeface="宋体" panose="02010600030101010101" pitchFamily="2" charset="-122"/>
                <a:cs typeface="Times New Roman" panose="02020603050405020304" pitchFamily="18" charset="0"/>
              </a:rPr>
              <a:t>12.</a:t>
            </a:r>
            <a:r>
              <a:rPr lang="zh-CN" altLang="en-US" sz="1050" dirty="0">
                <a:latin typeface="宋体" panose="02010600030101010101" pitchFamily="2" charset="-122"/>
                <a:ea typeface="宋体" panose="02010600030101010101" pitchFamily="2" charset="-122"/>
                <a:cs typeface="Times New Roman" panose="02020603050405020304" pitchFamily="18" charset="0"/>
              </a:rPr>
              <a:t>管理非传统广告的信息处理</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20" name="文本框 7">
            <a:extLst>
              <a:ext uri="{FF2B5EF4-FFF2-40B4-BE49-F238E27FC236}">
                <a16:creationId xmlns:a16="http://schemas.microsoft.com/office/drawing/2014/main" id="{EE982A5F-2E04-49BD-BE67-1059D16E697F}"/>
              </a:ext>
            </a:extLst>
          </p:cNvPr>
          <p:cNvSpPr txBox="1"/>
          <p:nvPr/>
        </p:nvSpPr>
        <p:spPr>
          <a:xfrm>
            <a:off x="9475864" y="3591828"/>
            <a:ext cx="1216169" cy="279998"/>
          </a:xfrm>
          <a:prstGeom prst="rect">
            <a:avLst/>
          </a:prstGeom>
          <a:solidFill>
            <a:schemeClr val="accent1">
              <a:lumMod val="20000"/>
              <a:lumOff val="80000"/>
            </a:scheme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社交媒体和广告理论</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21" name="文本框 7">
            <a:extLst>
              <a:ext uri="{FF2B5EF4-FFF2-40B4-BE49-F238E27FC236}">
                <a16:creationId xmlns:a16="http://schemas.microsoft.com/office/drawing/2014/main" id="{DC989B92-2373-42F9-9350-464DC556F6B9}"/>
              </a:ext>
            </a:extLst>
          </p:cNvPr>
          <p:cNvSpPr txBox="1"/>
          <p:nvPr/>
        </p:nvSpPr>
        <p:spPr>
          <a:xfrm>
            <a:off x="8014226" y="3591828"/>
            <a:ext cx="1216169" cy="279998"/>
          </a:xfrm>
          <a:prstGeom prst="rect">
            <a:avLst/>
          </a:prstGeom>
          <a:solidFill>
            <a:schemeClr val="accent1">
              <a:lumMod val="20000"/>
              <a:lumOff val="80000"/>
            </a:scheme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游戏内广告和广告游戏</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22" name="文本框 7">
            <a:extLst>
              <a:ext uri="{FF2B5EF4-FFF2-40B4-BE49-F238E27FC236}">
                <a16:creationId xmlns:a16="http://schemas.microsoft.com/office/drawing/2014/main" id="{692BEAD9-C336-458B-9798-621AC36BC986}"/>
              </a:ext>
            </a:extLst>
          </p:cNvPr>
          <p:cNvSpPr txBox="1"/>
          <p:nvPr/>
        </p:nvSpPr>
        <p:spPr>
          <a:xfrm>
            <a:off x="6552588" y="3579557"/>
            <a:ext cx="1216169" cy="279998"/>
          </a:xfrm>
          <a:prstGeom prst="rect">
            <a:avLst/>
          </a:prstGeom>
          <a:solidFill>
            <a:schemeClr val="accent1">
              <a:lumMod val="20000"/>
              <a:lumOff val="80000"/>
            </a:scheme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移动广告</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23" name="文本框 7">
            <a:extLst>
              <a:ext uri="{FF2B5EF4-FFF2-40B4-BE49-F238E27FC236}">
                <a16:creationId xmlns:a16="http://schemas.microsoft.com/office/drawing/2014/main" id="{95CAA7B5-835B-4B78-BCDB-2B21A99DAAB6}"/>
              </a:ext>
            </a:extLst>
          </p:cNvPr>
          <p:cNvSpPr txBox="1"/>
          <p:nvPr/>
        </p:nvSpPr>
        <p:spPr>
          <a:xfrm>
            <a:off x="3661178" y="4329195"/>
            <a:ext cx="1216169" cy="279998"/>
          </a:xfrm>
          <a:prstGeom prst="rect">
            <a:avLst/>
          </a:prstGeom>
          <a:solidFill>
            <a:schemeClr val="accent1">
              <a:lumMod val="60000"/>
              <a:lumOff val="40000"/>
            </a:scheme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effectLst/>
                <a:latin typeface="宋体" panose="02010600030101010101" pitchFamily="2" charset="-122"/>
                <a:ea typeface="宋体" panose="02010600030101010101" pitchFamily="2" charset="-122"/>
                <a:cs typeface="宋体" panose="02010600030101010101" pitchFamily="2" charset="-122"/>
              </a:rPr>
              <a:t>品牌概念和广告</a:t>
            </a:r>
            <a:endParaRPr lang="zh-CN" sz="105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24" name="文本框 7">
            <a:extLst>
              <a:ext uri="{FF2B5EF4-FFF2-40B4-BE49-F238E27FC236}">
                <a16:creationId xmlns:a16="http://schemas.microsoft.com/office/drawing/2014/main" id="{58130D65-237C-45DF-A4E0-8FA4847AB30F}"/>
              </a:ext>
            </a:extLst>
          </p:cNvPr>
          <p:cNvSpPr txBox="1"/>
          <p:nvPr/>
        </p:nvSpPr>
        <p:spPr>
          <a:xfrm>
            <a:off x="3677110" y="2722154"/>
            <a:ext cx="1216169" cy="279998"/>
          </a:xfrm>
          <a:prstGeom prst="rect">
            <a:avLst/>
          </a:prstGeom>
          <a:solidFill>
            <a:schemeClr val="accent6">
              <a:lumMod val="40000"/>
              <a:lumOff val="60000"/>
            </a:scheme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创意和风险理论</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25" name="文本框 7">
            <a:extLst>
              <a:ext uri="{FF2B5EF4-FFF2-40B4-BE49-F238E27FC236}">
                <a16:creationId xmlns:a16="http://schemas.microsoft.com/office/drawing/2014/main" id="{EAED5690-189A-4850-A6E6-BA14205DD413}"/>
              </a:ext>
            </a:extLst>
          </p:cNvPr>
          <p:cNvSpPr txBox="1"/>
          <p:nvPr/>
        </p:nvSpPr>
        <p:spPr>
          <a:xfrm>
            <a:off x="6568520" y="2743571"/>
            <a:ext cx="1216169" cy="279998"/>
          </a:xfrm>
          <a:prstGeom prst="rect">
            <a:avLst/>
          </a:prstGeom>
          <a:solidFill>
            <a:schemeClr val="accent6">
              <a:lumMod val="40000"/>
              <a:lumOff val="60000"/>
            </a:scheme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叙事广告处理</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26" name="文本框 7">
            <a:extLst>
              <a:ext uri="{FF2B5EF4-FFF2-40B4-BE49-F238E27FC236}">
                <a16:creationId xmlns:a16="http://schemas.microsoft.com/office/drawing/2014/main" id="{8F70C8E9-BC59-4706-8013-A7E5E11FF482}"/>
              </a:ext>
            </a:extLst>
          </p:cNvPr>
          <p:cNvSpPr txBox="1"/>
          <p:nvPr/>
        </p:nvSpPr>
        <p:spPr>
          <a:xfrm>
            <a:off x="5122815" y="2743571"/>
            <a:ext cx="1216169" cy="279998"/>
          </a:xfrm>
          <a:prstGeom prst="rect">
            <a:avLst/>
          </a:prstGeom>
          <a:solidFill>
            <a:schemeClr val="accent6">
              <a:lumMod val="40000"/>
              <a:lumOff val="60000"/>
            </a:scheme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广告修辞理论</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27" name="文本框 7">
            <a:extLst>
              <a:ext uri="{FF2B5EF4-FFF2-40B4-BE49-F238E27FC236}">
                <a16:creationId xmlns:a16="http://schemas.microsoft.com/office/drawing/2014/main" id="{15187687-65C3-47BC-AFA0-185F4E2F4FCE}"/>
              </a:ext>
            </a:extLst>
          </p:cNvPr>
          <p:cNvSpPr txBox="1"/>
          <p:nvPr/>
        </p:nvSpPr>
        <p:spPr>
          <a:xfrm>
            <a:off x="2212175" y="4980478"/>
            <a:ext cx="1216169" cy="279998"/>
          </a:xfrm>
          <a:prstGeom prst="rect">
            <a:avLst/>
          </a:prstGeom>
          <a:solidFill>
            <a:schemeClr val="accent4">
              <a:lumMod val="40000"/>
              <a:lumOff val="60000"/>
            </a:scheme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广告理论伦理</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28" name="文本框 7">
            <a:extLst>
              <a:ext uri="{FF2B5EF4-FFF2-40B4-BE49-F238E27FC236}">
                <a16:creationId xmlns:a16="http://schemas.microsoft.com/office/drawing/2014/main" id="{AAE7AA16-5933-4B0E-8C28-39C0FB8D58FE}"/>
              </a:ext>
            </a:extLst>
          </p:cNvPr>
          <p:cNvSpPr txBox="1"/>
          <p:nvPr/>
        </p:nvSpPr>
        <p:spPr>
          <a:xfrm>
            <a:off x="10905635" y="2756289"/>
            <a:ext cx="1216169" cy="279998"/>
          </a:xfrm>
          <a:prstGeom prst="rect">
            <a:avLst/>
          </a:prstGeom>
          <a:solidFill>
            <a:schemeClr val="accent6">
              <a:lumMod val="40000"/>
              <a:lumOff val="60000"/>
            </a:scheme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线上健康产品广告</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29" name="文本框 7">
            <a:extLst>
              <a:ext uri="{FF2B5EF4-FFF2-40B4-BE49-F238E27FC236}">
                <a16:creationId xmlns:a16="http://schemas.microsoft.com/office/drawing/2014/main" id="{5DE2B9B8-7B04-41A9-BAEC-9D819CA51F0D}"/>
              </a:ext>
            </a:extLst>
          </p:cNvPr>
          <p:cNvSpPr txBox="1"/>
          <p:nvPr/>
        </p:nvSpPr>
        <p:spPr>
          <a:xfrm>
            <a:off x="3653167" y="5015762"/>
            <a:ext cx="1216169" cy="279998"/>
          </a:xfrm>
          <a:prstGeom prst="rect">
            <a:avLst/>
          </a:prstGeom>
          <a:solidFill>
            <a:schemeClr val="accent4">
              <a:lumMod val="40000"/>
              <a:lumOff val="60000"/>
            </a:scheme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理论与法律</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30" name="文本框 7">
            <a:extLst>
              <a:ext uri="{FF2B5EF4-FFF2-40B4-BE49-F238E27FC236}">
                <a16:creationId xmlns:a16="http://schemas.microsoft.com/office/drawing/2014/main" id="{095C1AA4-C9E5-4E60-A898-59D6275231F7}"/>
              </a:ext>
            </a:extLst>
          </p:cNvPr>
          <p:cNvSpPr txBox="1"/>
          <p:nvPr/>
        </p:nvSpPr>
        <p:spPr>
          <a:xfrm>
            <a:off x="5098873" y="1994501"/>
            <a:ext cx="1216169" cy="279998"/>
          </a:xfrm>
          <a:prstGeom prst="rect">
            <a:avLst/>
          </a:prstGeom>
          <a:solidFill>
            <a:srgbClr val="FFC000"/>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广告文化语境</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31" name="文本框 7">
            <a:extLst>
              <a:ext uri="{FF2B5EF4-FFF2-40B4-BE49-F238E27FC236}">
                <a16:creationId xmlns:a16="http://schemas.microsoft.com/office/drawing/2014/main" id="{5EF8DB92-47DE-4BC7-87A4-D6FBFCFA2A09}"/>
              </a:ext>
            </a:extLst>
          </p:cNvPr>
          <p:cNvSpPr txBox="1"/>
          <p:nvPr/>
        </p:nvSpPr>
        <p:spPr>
          <a:xfrm>
            <a:off x="5090950" y="3591828"/>
            <a:ext cx="1216169" cy="279998"/>
          </a:xfrm>
          <a:prstGeom prst="rect">
            <a:avLst/>
          </a:prstGeom>
          <a:solidFill>
            <a:schemeClr val="accent1">
              <a:lumMod val="20000"/>
              <a:lumOff val="80000"/>
            </a:scheme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线上说服的科技角色</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32" name="文本框 7">
            <a:extLst>
              <a:ext uri="{FF2B5EF4-FFF2-40B4-BE49-F238E27FC236}">
                <a16:creationId xmlns:a16="http://schemas.microsoft.com/office/drawing/2014/main" id="{E4FFF1C2-5B2F-4830-9751-57B81EB76A4C}"/>
              </a:ext>
            </a:extLst>
          </p:cNvPr>
          <p:cNvSpPr txBox="1"/>
          <p:nvPr/>
        </p:nvSpPr>
        <p:spPr>
          <a:xfrm>
            <a:off x="5106883" y="4991766"/>
            <a:ext cx="1216169" cy="279998"/>
          </a:xfrm>
          <a:prstGeom prst="rect">
            <a:avLst/>
          </a:prstGeom>
          <a:solidFill>
            <a:schemeClr val="accent4">
              <a:lumMod val="40000"/>
              <a:lumOff val="60000"/>
            </a:scheme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整合营销传播的四种理论</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33" name="文本框 7">
            <a:extLst>
              <a:ext uri="{FF2B5EF4-FFF2-40B4-BE49-F238E27FC236}">
                <a16:creationId xmlns:a16="http://schemas.microsoft.com/office/drawing/2014/main" id="{D81AF4B8-9DAE-4773-AF69-48AF08A20B56}"/>
              </a:ext>
            </a:extLst>
          </p:cNvPr>
          <p:cNvSpPr txBox="1"/>
          <p:nvPr/>
        </p:nvSpPr>
        <p:spPr>
          <a:xfrm>
            <a:off x="5090949" y="4330175"/>
            <a:ext cx="1216169" cy="279998"/>
          </a:xfrm>
          <a:prstGeom prst="rect">
            <a:avLst/>
          </a:prstGeom>
          <a:solidFill>
            <a:schemeClr val="accent1">
              <a:lumMod val="60000"/>
              <a:lumOff val="40000"/>
            </a:scheme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公司社会形象</a:t>
            </a:r>
            <a:r>
              <a:rPr lang="en-US" altLang="zh-CN" sz="1050" dirty="0">
                <a:latin typeface="宋体" panose="02010600030101010101" pitchFamily="2" charset="-122"/>
                <a:ea typeface="宋体" panose="02010600030101010101" pitchFamily="2" charset="-122"/>
                <a:cs typeface="Times New Roman" panose="02020603050405020304" pitchFamily="18" charset="0"/>
              </a:rPr>
              <a:t>CSR</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34" name="文本框 7">
            <a:extLst>
              <a:ext uri="{FF2B5EF4-FFF2-40B4-BE49-F238E27FC236}">
                <a16:creationId xmlns:a16="http://schemas.microsoft.com/office/drawing/2014/main" id="{2E6C6F84-B936-47DA-B0B3-3C272771DB01}"/>
              </a:ext>
            </a:extLst>
          </p:cNvPr>
          <p:cNvSpPr txBox="1"/>
          <p:nvPr/>
        </p:nvSpPr>
        <p:spPr>
          <a:xfrm>
            <a:off x="6560599" y="5027995"/>
            <a:ext cx="1216169" cy="279998"/>
          </a:xfrm>
          <a:prstGeom prst="rect">
            <a:avLst/>
          </a:prstGeom>
          <a:solidFill>
            <a:schemeClr val="accent4">
              <a:lumMod val="40000"/>
              <a:lumOff val="60000"/>
            </a:scheme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健康广告的理论</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35" name="文本框 7">
            <a:extLst>
              <a:ext uri="{FF2B5EF4-FFF2-40B4-BE49-F238E27FC236}">
                <a16:creationId xmlns:a16="http://schemas.microsoft.com/office/drawing/2014/main" id="{E1EA449A-22D9-455F-A364-5802790438E8}"/>
              </a:ext>
            </a:extLst>
          </p:cNvPr>
          <p:cNvSpPr txBox="1"/>
          <p:nvPr/>
        </p:nvSpPr>
        <p:spPr>
          <a:xfrm>
            <a:off x="6539863" y="1987410"/>
            <a:ext cx="1216169" cy="279998"/>
          </a:xfrm>
          <a:prstGeom prst="rect">
            <a:avLst/>
          </a:prstGeom>
          <a:solidFill>
            <a:srgbClr val="FFC000"/>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游戏及</a:t>
            </a:r>
            <a:r>
              <a:rPr lang="en-US" altLang="zh-CN" sz="1050" dirty="0">
                <a:latin typeface="宋体" panose="02010600030101010101" pitchFamily="2" charset="-122"/>
                <a:ea typeface="宋体" panose="02010600030101010101" pitchFamily="2" charset="-122"/>
                <a:cs typeface="Times New Roman" panose="02020603050405020304" pitchFamily="18" charset="0"/>
              </a:rPr>
              <a:t>PKM</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36" name="文本框 7">
            <a:extLst>
              <a:ext uri="{FF2B5EF4-FFF2-40B4-BE49-F238E27FC236}">
                <a16:creationId xmlns:a16="http://schemas.microsoft.com/office/drawing/2014/main" id="{66AA5F52-37CE-40B0-9057-938184C4385E}"/>
              </a:ext>
            </a:extLst>
          </p:cNvPr>
          <p:cNvSpPr txBox="1"/>
          <p:nvPr/>
        </p:nvSpPr>
        <p:spPr>
          <a:xfrm>
            <a:off x="2212175" y="5852231"/>
            <a:ext cx="1216169" cy="279998"/>
          </a:xfrm>
          <a:prstGeom prst="rect">
            <a:avLst/>
          </a:prstGeom>
          <a:solidFill>
            <a:srgbClr val="00B0F0"/>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对广告信息的回应</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37" name="文本框 7">
            <a:extLst>
              <a:ext uri="{FF2B5EF4-FFF2-40B4-BE49-F238E27FC236}">
                <a16:creationId xmlns:a16="http://schemas.microsoft.com/office/drawing/2014/main" id="{420239EB-36E4-4492-8922-EB4C09AD9145}"/>
              </a:ext>
            </a:extLst>
          </p:cNvPr>
          <p:cNvSpPr txBox="1"/>
          <p:nvPr/>
        </p:nvSpPr>
        <p:spPr>
          <a:xfrm>
            <a:off x="3661178" y="5838111"/>
            <a:ext cx="1216169" cy="279998"/>
          </a:xfrm>
          <a:prstGeom prst="rect">
            <a:avLst/>
          </a:prstGeom>
          <a:solidFill>
            <a:srgbClr val="00B0F0"/>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朝向广告的理论</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38" name="文本框 37">
            <a:extLst>
              <a:ext uri="{FF2B5EF4-FFF2-40B4-BE49-F238E27FC236}">
                <a16:creationId xmlns:a16="http://schemas.microsoft.com/office/drawing/2014/main" id="{2640A434-1AA4-4165-9046-DA78403DB33D}"/>
              </a:ext>
            </a:extLst>
          </p:cNvPr>
          <p:cNvSpPr txBox="1"/>
          <p:nvPr/>
        </p:nvSpPr>
        <p:spPr>
          <a:xfrm>
            <a:off x="869415" y="5008210"/>
            <a:ext cx="1028056" cy="261610"/>
          </a:xfrm>
          <a:prstGeom prst="rect">
            <a:avLst/>
          </a:prstGeom>
          <a:noFill/>
        </p:spPr>
        <p:txBody>
          <a:bodyPr wrap="square" rtlCol="0">
            <a:spAutoFit/>
          </a:bodyPr>
          <a:lstStyle/>
          <a:p>
            <a:r>
              <a:rPr lang="zh-CN" altLang="en-US" sz="1100" b="1" dirty="0"/>
              <a:t>广告语境</a:t>
            </a:r>
          </a:p>
        </p:txBody>
      </p:sp>
      <p:sp>
        <p:nvSpPr>
          <p:cNvPr id="39" name="文本框 38">
            <a:extLst>
              <a:ext uri="{FF2B5EF4-FFF2-40B4-BE49-F238E27FC236}">
                <a16:creationId xmlns:a16="http://schemas.microsoft.com/office/drawing/2014/main" id="{2FDC8038-A798-4098-B92A-151243F053C0}"/>
              </a:ext>
            </a:extLst>
          </p:cNvPr>
          <p:cNvSpPr txBox="1"/>
          <p:nvPr/>
        </p:nvSpPr>
        <p:spPr>
          <a:xfrm>
            <a:off x="838239" y="3585837"/>
            <a:ext cx="1213944" cy="261610"/>
          </a:xfrm>
          <a:prstGeom prst="rect">
            <a:avLst/>
          </a:prstGeom>
          <a:noFill/>
        </p:spPr>
        <p:txBody>
          <a:bodyPr wrap="square" rtlCol="0">
            <a:spAutoFit/>
          </a:bodyPr>
          <a:lstStyle/>
          <a:p>
            <a:r>
              <a:rPr lang="zh-CN" altLang="en-US" sz="1100" b="1" dirty="0"/>
              <a:t>媒体和媒介设备</a:t>
            </a:r>
          </a:p>
        </p:txBody>
      </p:sp>
      <p:sp>
        <p:nvSpPr>
          <p:cNvPr id="40" name="文本框 39">
            <a:extLst>
              <a:ext uri="{FF2B5EF4-FFF2-40B4-BE49-F238E27FC236}">
                <a16:creationId xmlns:a16="http://schemas.microsoft.com/office/drawing/2014/main" id="{441F9142-B667-44F1-B347-5B00888D4C6F}"/>
              </a:ext>
            </a:extLst>
          </p:cNvPr>
          <p:cNvSpPr txBox="1"/>
          <p:nvPr/>
        </p:nvSpPr>
        <p:spPr>
          <a:xfrm>
            <a:off x="846518" y="1955363"/>
            <a:ext cx="1197386" cy="261610"/>
          </a:xfrm>
          <a:prstGeom prst="rect">
            <a:avLst/>
          </a:prstGeom>
          <a:noFill/>
        </p:spPr>
        <p:txBody>
          <a:bodyPr wrap="square" rtlCol="0">
            <a:spAutoFit/>
          </a:bodyPr>
          <a:lstStyle/>
          <a:p>
            <a:r>
              <a:rPr lang="zh-CN" altLang="en-US" sz="1100" b="1" dirty="0"/>
              <a:t>特别的受众</a:t>
            </a:r>
          </a:p>
        </p:txBody>
      </p:sp>
      <p:sp>
        <p:nvSpPr>
          <p:cNvPr id="41" name="文本框 40">
            <a:extLst>
              <a:ext uri="{FF2B5EF4-FFF2-40B4-BE49-F238E27FC236}">
                <a16:creationId xmlns:a16="http://schemas.microsoft.com/office/drawing/2014/main" id="{BF535135-1B4F-46D7-B684-3AD7780BA48B}"/>
              </a:ext>
            </a:extLst>
          </p:cNvPr>
          <p:cNvSpPr txBox="1"/>
          <p:nvPr/>
        </p:nvSpPr>
        <p:spPr>
          <a:xfrm>
            <a:off x="846518" y="1297041"/>
            <a:ext cx="1177957" cy="261610"/>
          </a:xfrm>
          <a:prstGeom prst="rect">
            <a:avLst/>
          </a:prstGeom>
          <a:noFill/>
        </p:spPr>
        <p:txBody>
          <a:bodyPr wrap="square" rtlCol="0">
            <a:spAutoFit/>
          </a:bodyPr>
          <a:lstStyle/>
          <a:p>
            <a:r>
              <a:rPr lang="zh-CN" altLang="en-US" sz="1100" b="1" dirty="0"/>
              <a:t>广告的心理过程</a:t>
            </a:r>
          </a:p>
        </p:txBody>
      </p:sp>
      <p:sp>
        <p:nvSpPr>
          <p:cNvPr id="42" name="文本框 41">
            <a:extLst>
              <a:ext uri="{FF2B5EF4-FFF2-40B4-BE49-F238E27FC236}">
                <a16:creationId xmlns:a16="http://schemas.microsoft.com/office/drawing/2014/main" id="{C1D870A1-1066-43F7-8803-324C9AE74830}"/>
              </a:ext>
            </a:extLst>
          </p:cNvPr>
          <p:cNvSpPr txBox="1"/>
          <p:nvPr/>
        </p:nvSpPr>
        <p:spPr>
          <a:xfrm>
            <a:off x="846518" y="2700110"/>
            <a:ext cx="1198720" cy="261610"/>
          </a:xfrm>
          <a:prstGeom prst="rect">
            <a:avLst/>
          </a:prstGeom>
          <a:noFill/>
        </p:spPr>
        <p:txBody>
          <a:bodyPr wrap="square" rtlCol="0">
            <a:spAutoFit/>
          </a:bodyPr>
          <a:lstStyle/>
          <a:p>
            <a:r>
              <a:rPr lang="zh-CN" altLang="en-US" sz="1100" b="1" dirty="0"/>
              <a:t>多种类广告信息</a:t>
            </a:r>
          </a:p>
        </p:txBody>
      </p:sp>
      <p:sp>
        <p:nvSpPr>
          <p:cNvPr id="43" name="文本框 42">
            <a:extLst>
              <a:ext uri="{FF2B5EF4-FFF2-40B4-BE49-F238E27FC236}">
                <a16:creationId xmlns:a16="http://schemas.microsoft.com/office/drawing/2014/main" id="{6DDC6A43-01FA-4258-A4FD-EFE7FF6078BF}"/>
              </a:ext>
            </a:extLst>
          </p:cNvPr>
          <p:cNvSpPr txBox="1"/>
          <p:nvPr/>
        </p:nvSpPr>
        <p:spPr>
          <a:xfrm>
            <a:off x="869415" y="4349888"/>
            <a:ext cx="1137167" cy="261610"/>
          </a:xfrm>
          <a:prstGeom prst="rect">
            <a:avLst/>
          </a:prstGeom>
          <a:noFill/>
        </p:spPr>
        <p:txBody>
          <a:bodyPr wrap="square" rtlCol="0">
            <a:spAutoFit/>
          </a:bodyPr>
          <a:lstStyle/>
          <a:p>
            <a:r>
              <a:rPr lang="zh-CN" altLang="en-US" sz="1100" b="1" dirty="0"/>
              <a:t>广告组织</a:t>
            </a:r>
          </a:p>
        </p:txBody>
      </p:sp>
      <p:sp>
        <p:nvSpPr>
          <p:cNvPr id="44" name="文本框 43">
            <a:extLst>
              <a:ext uri="{FF2B5EF4-FFF2-40B4-BE49-F238E27FC236}">
                <a16:creationId xmlns:a16="http://schemas.microsoft.com/office/drawing/2014/main" id="{667BBDDF-DA7E-4235-AF9B-F8BD0F7A92C7}"/>
              </a:ext>
            </a:extLst>
          </p:cNvPr>
          <p:cNvSpPr txBox="1"/>
          <p:nvPr/>
        </p:nvSpPr>
        <p:spPr>
          <a:xfrm>
            <a:off x="871376" y="5820571"/>
            <a:ext cx="1047485" cy="261610"/>
          </a:xfrm>
          <a:prstGeom prst="rect">
            <a:avLst/>
          </a:prstGeom>
          <a:noFill/>
        </p:spPr>
        <p:txBody>
          <a:bodyPr wrap="square" rtlCol="0">
            <a:spAutoFit/>
          </a:bodyPr>
          <a:lstStyle/>
          <a:p>
            <a:r>
              <a:rPr lang="zh-CN" altLang="en-US" sz="1100" b="1" dirty="0"/>
              <a:t>广告理论未来</a:t>
            </a:r>
          </a:p>
        </p:txBody>
      </p:sp>
      <p:sp>
        <p:nvSpPr>
          <p:cNvPr id="45" name="文本框 7">
            <a:extLst>
              <a:ext uri="{FF2B5EF4-FFF2-40B4-BE49-F238E27FC236}">
                <a16:creationId xmlns:a16="http://schemas.microsoft.com/office/drawing/2014/main" id="{FCFA2187-5F9C-4129-A931-379AD1B12DA2}"/>
              </a:ext>
            </a:extLst>
          </p:cNvPr>
          <p:cNvSpPr txBox="1"/>
          <p:nvPr/>
        </p:nvSpPr>
        <p:spPr>
          <a:xfrm>
            <a:off x="7948026" y="1258111"/>
            <a:ext cx="1216169" cy="279998"/>
          </a:xfrm>
          <a:prstGeom prst="rect">
            <a:avLst/>
          </a:prstGeom>
          <a:solidFill>
            <a:srgbClr val="FFFF00"/>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心理涉入度</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46" name="文本框 7">
            <a:extLst>
              <a:ext uri="{FF2B5EF4-FFF2-40B4-BE49-F238E27FC236}">
                <a16:creationId xmlns:a16="http://schemas.microsoft.com/office/drawing/2014/main" id="{57555F9E-1602-4140-BC11-3ABB826DE972}"/>
              </a:ext>
            </a:extLst>
          </p:cNvPr>
          <p:cNvSpPr txBox="1"/>
          <p:nvPr/>
        </p:nvSpPr>
        <p:spPr>
          <a:xfrm>
            <a:off x="10905634" y="3205337"/>
            <a:ext cx="1216169" cy="279998"/>
          </a:xfrm>
          <a:prstGeom prst="rect">
            <a:avLst/>
          </a:prstGeom>
          <a:solidFill>
            <a:schemeClr val="accent6">
              <a:lumMod val="40000"/>
              <a:lumOff val="60000"/>
            </a:scheme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政治广告</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47" name="文本框 7">
            <a:extLst>
              <a:ext uri="{FF2B5EF4-FFF2-40B4-BE49-F238E27FC236}">
                <a16:creationId xmlns:a16="http://schemas.microsoft.com/office/drawing/2014/main" id="{673DF654-104C-4A8D-90D8-CCEAF05B6161}"/>
              </a:ext>
            </a:extLst>
          </p:cNvPr>
          <p:cNvSpPr txBox="1"/>
          <p:nvPr/>
        </p:nvSpPr>
        <p:spPr>
          <a:xfrm>
            <a:off x="5120775" y="5817533"/>
            <a:ext cx="1216169" cy="279998"/>
          </a:xfrm>
          <a:prstGeom prst="rect">
            <a:avLst/>
          </a:prstGeom>
          <a:solidFill>
            <a:srgbClr val="00B0F0"/>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前沿广告理论学术</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48" name="文本框 7">
            <a:extLst>
              <a:ext uri="{FF2B5EF4-FFF2-40B4-BE49-F238E27FC236}">
                <a16:creationId xmlns:a16="http://schemas.microsoft.com/office/drawing/2014/main" id="{1971FD36-B193-408E-BB6B-8C58B36865CE}"/>
              </a:ext>
            </a:extLst>
          </p:cNvPr>
          <p:cNvSpPr txBox="1"/>
          <p:nvPr/>
        </p:nvSpPr>
        <p:spPr>
          <a:xfrm>
            <a:off x="6580372" y="5802183"/>
            <a:ext cx="1216169" cy="279998"/>
          </a:xfrm>
          <a:prstGeom prst="rect">
            <a:avLst/>
          </a:prstGeom>
          <a:solidFill>
            <a:srgbClr val="00B0F0"/>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错配理论的冒险</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49" name="文本框 7">
            <a:extLst>
              <a:ext uri="{FF2B5EF4-FFF2-40B4-BE49-F238E27FC236}">
                <a16:creationId xmlns:a16="http://schemas.microsoft.com/office/drawing/2014/main" id="{1118B31B-5B29-4CF0-BC18-808F00C2C2BF}"/>
              </a:ext>
            </a:extLst>
          </p:cNvPr>
          <p:cNvSpPr txBox="1"/>
          <p:nvPr/>
        </p:nvSpPr>
        <p:spPr>
          <a:xfrm>
            <a:off x="8039969" y="5828102"/>
            <a:ext cx="1216169" cy="279998"/>
          </a:xfrm>
          <a:prstGeom prst="rect">
            <a:avLst/>
          </a:prstGeom>
          <a:solidFill>
            <a:srgbClr val="00B0F0"/>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latin typeface="宋体" panose="02010600030101010101" pitchFamily="2" charset="-122"/>
                <a:ea typeface="宋体" panose="02010600030101010101" pitchFamily="2" charset="-122"/>
                <a:cs typeface="Times New Roman" panose="02020603050405020304" pitchFamily="18" charset="0"/>
              </a:rPr>
              <a:t>整合营销传播、广告研究和广告学</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50" name="文本框 7">
            <a:extLst>
              <a:ext uri="{FF2B5EF4-FFF2-40B4-BE49-F238E27FC236}">
                <a16:creationId xmlns:a16="http://schemas.microsoft.com/office/drawing/2014/main" id="{45858326-743A-45C6-9F92-67BBF72AE561}"/>
              </a:ext>
            </a:extLst>
          </p:cNvPr>
          <p:cNvSpPr txBox="1"/>
          <p:nvPr/>
        </p:nvSpPr>
        <p:spPr>
          <a:xfrm>
            <a:off x="7969636" y="1982502"/>
            <a:ext cx="1216169" cy="279998"/>
          </a:xfrm>
          <a:prstGeom prst="rect">
            <a:avLst/>
          </a:prstGeom>
          <a:solidFill>
            <a:srgbClr val="FFC000"/>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altLang="en-US" sz="1050" dirty="0">
                <a:effectLst/>
                <a:latin typeface="宋体" panose="02010600030101010101" pitchFamily="2" charset="-122"/>
                <a:ea typeface="宋体" panose="02010600030101010101" pitchFamily="2" charset="-122"/>
                <a:cs typeface="Times New Roman" panose="02020603050405020304" pitchFamily="18" charset="0"/>
              </a:rPr>
              <a:t>性别广告</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Tree>
    <p:extLst>
      <p:ext uri="{BB962C8B-B14F-4D97-AF65-F5344CB8AC3E}">
        <p14:creationId xmlns:p14="http://schemas.microsoft.com/office/powerpoint/2010/main" val="1871544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920" y="448567"/>
            <a:ext cx="2916936" cy="1586484"/>
          </a:xfrm>
        </p:spPr>
      </p:pic>
      <p:pic>
        <p:nvPicPr>
          <p:cNvPr id="6" name="图片 5"/>
          <p:cNvPicPr/>
          <p:nvPr/>
        </p:nvPicPr>
        <p:blipFill>
          <a:blip r:embed="rId3">
            <a:extLst>
              <a:ext uri="{28A0092B-C50C-407E-A947-70E740481C1C}">
                <a14:useLocalDpi xmlns:a14="http://schemas.microsoft.com/office/drawing/2010/main" val="0"/>
              </a:ext>
            </a:extLst>
          </a:blip>
          <a:stretch>
            <a:fillRect/>
          </a:stretch>
        </p:blipFill>
        <p:spPr>
          <a:xfrm>
            <a:off x="1305353" y="2035051"/>
            <a:ext cx="4779010" cy="1219200"/>
          </a:xfrm>
          <a:prstGeom prst="rect">
            <a:avLst/>
          </a:prstGeom>
        </p:spPr>
      </p:pic>
      <p:pic>
        <p:nvPicPr>
          <p:cNvPr id="7" name="图片 6"/>
          <p:cNvPicPr/>
          <p:nvPr/>
        </p:nvPicPr>
        <p:blipFill>
          <a:blip r:embed="rId4">
            <a:extLst>
              <a:ext uri="{28A0092B-C50C-407E-A947-70E740481C1C}">
                <a14:useLocalDpi xmlns:a14="http://schemas.microsoft.com/office/drawing/2010/main" val="0"/>
              </a:ext>
            </a:extLst>
          </a:blip>
          <a:stretch>
            <a:fillRect/>
          </a:stretch>
        </p:blipFill>
        <p:spPr>
          <a:xfrm>
            <a:off x="1305353" y="3651026"/>
            <a:ext cx="4779010" cy="1219200"/>
          </a:xfrm>
          <a:prstGeom prst="rect">
            <a:avLst/>
          </a:prstGeom>
        </p:spPr>
      </p:pic>
      <p:sp>
        <p:nvSpPr>
          <p:cNvPr id="8" name="文本框 7"/>
          <p:cNvSpPr txBox="1"/>
          <p:nvPr/>
        </p:nvSpPr>
        <p:spPr>
          <a:xfrm>
            <a:off x="6826470" y="1864039"/>
            <a:ext cx="4240924" cy="3893374"/>
          </a:xfrm>
          <a:prstGeom prst="rect">
            <a:avLst/>
          </a:prstGeom>
          <a:noFill/>
        </p:spPr>
        <p:txBody>
          <a:bodyPr wrap="square" rtlCol="0">
            <a:spAutoFit/>
          </a:bodyPr>
          <a:lstStyle/>
          <a:p>
            <a:r>
              <a:rPr lang="en-US" altLang="zh-CN" sz="1900" dirty="0">
                <a:latin typeface="Kaiti SC" charset="-122"/>
                <a:ea typeface="Kaiti SC" charset="-122"/>
                <a:cs typeface="Kaiti SC" charset="-122"/>
              </a:rPr>
              <a:t>AISAS</a:t>
            </a:r>
            <a:r>
              <a:rPr lang="zh-CN" altLang="zh-CN" sz="1900" dirty="0">
                <a:latin typeface="Kaiti SC" charset="-122"/>
                <a:ea typeface="Kaiti SC" charset="-122"/>
                <a:cs typeface="Kaiti SC" charset="-122"/>
              </a:rPr>
              <a:t>模型是日本电通广告公司在</a:t>
            </a:r>
            <a:r>
              <a:rPr lang="en-US" altLang="zh-CN" sz="1900" dirty="0">
                <a:latin typeface="Kaiti SC" charset="-122"/>
                <a:ea typeface="Kaiti SC" charset="-122"/>
                <a:cs typeface="Kaiti SC" charset="-122"/>
              </a:rPr>
              <a:t>2004</a:t>
            </a:r>
            <a:r>
              <a:rPr lang="zh-CN" altLang="zh-CN" sz="1900" dirty="0">
                <a:latin typeface="Kaiti SC" charset="-122"/>
                <a:ea typeface="Kaiti SC" charset="-122"/>
                <a:cs typeface="Kaiti SC" charset="-122"/>
              </a:rPr>
              <a:t>年提出的消费者行为模型，由</a:t>
            </a:r>
            <a:r>
              <a:rPr lang="en-US" altLang="zh-CN" sz="1900" dirty="0">
                <a:latin typeface="Kaiti SC" charset="-122"/>
                <a:ea typeface="Kaiti SC" charset="-122"/>
                <a:cs typeface="Kaiti SC" charset="-122"/>
              </a:rPr>
              <a:t>AIDMA</a:t>
            </a:r>
            <a:r>
              <a:rPr lang="zh-CN" altLang="zh-CN" sz="1900" dirty="0">
                <a:latin typeface="Kaiti SC" charset="-122"/>
                <a:ea typeface="Kaiti SC" charset="-122"/>
                <a:cs typeface="Kaiti SC" charset="-122"/>
              </a:rPr>
              <a:t>法则发展而来，它的提出与网络环境下主动型消费者（</a:t>
            </a:r>
            <a:r>
              <a:rPr lang="en-US" altLang="zh-CN" sz="1900" dirty="0">
                <a:latin typeface="Kaiti SC" charset="-122"/>
                <a:ea typeface="Kaiti SC" charset="-122"/>
                <a:cs typeface="Kaiti SC" charset="-122"/>
              </a:rPr>
              <a:t>active consumer</a:t>
            </a:r>
            <a:r>
              <a:rPr lang="zh-CN" altLang="zh-CN" sz="1900" dirty="0">
                <a:latin typeface="Kaiti SC" charset="-122"/>
                <a:ea typeface="Kaiti SC" charset="-122"/>
                <a:cs typeface="Kaiti SC" charset="-122"/>
              </a:rPr>
              <a:t>）的出现密不可分。</a:t>
            </a:r>
          </a:p>
          <a:p>
            <a:endParaRPr lang="en-US" altLang="zh-CN" sz="1900" dirty="0">
              <a:latin typeface="Kaiti SC" charset="-122"/>
              <a:ea typeface="Kaiti SC" charset="-122"/>
              <a:cs typeface="Kaiti SC" charset="-122"/>
            </a:endParaRPr>
          </a:p>
          <a:p>
            <a:r>
              <a:rPr lang="en-US" altLang="zh-CN" sz="1900" dirty="0">
                <a:latin typeface="Kaiti SC" charset="-122"/>
                <a:ea typeface="Kaiti SC" charset="-122"/>
                <a:cs typeface="Kaiti SC" charset="-122"/>
              </a:rPr>
              <a:t>AIDMA</a:t>
            </a:r>
            <a:r>
              <a:rPr lang="zh-CN" altLang="zh-CN" sz="1900" dirty="0">
                <a:latin typeface="Kaiti SC" charset="-122"/>
                <a:ea typeface="Kaiti SC" charset="-122"/>
                <a:cs typeface="Kaiti SC" charset="-122"/>
              </a:rPr>
              <a:t>法则所揭示的由企业和媒体为主导的单项传播正在失效，消费者不再被动等待信息的到达，而是自身主动、有选择性地检索和搜集个人感兴趣的信息内容，并进一步通过网络将自身的消费体验与他人共享。</a:t>
            </a:r>
            <a:endParaRPr lang="en-US" altLang="zh-CN" sz="1900" dirty="0">
              <a:latin typeface="Kaiti SC" charset="-122"/>
              <a:ea typeface="Kaiti SC" charset="-122"/>
              <a:cs typeface="Kaiti SC" charset="-122"/>
            </a:endParaRPr>
          </a:p>
          <a:p>
            <a:endParaRPr kumimoji="1" lang="en-US" altLang="zh-CN" sz="1900" dirty="0">
              <a:ea typeface="Kaiti SC" charset="-122"/>
            </a:endParaRPr>
          </a:p>
        </p:txBody>
      </p:sp>
    </p:spTree>
    <p:extLst>
      <p:ext uri="{BB962C8B-B14F-4D97-AF65-F5344CB8AC3E}">
        <p14:creationId xmlns:p14="http://schemas.microsoft.com/office/powerpoint/2010/main" val="666361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920" y="448567"/>
            <a:ext cx="2916936" cy="1586484"/>
          </a:xfrm>
        </p:spPr>
      </p:pic>
      <p:sp>
        <p:nvSpPr>
          <p:cNvPr id="2" name="文本框 1"/>
          <p:cNvSpPr txBox="1"/>
          <p:nvPr/>
        </p:nvSpPr>
        <p:spPr>
          <a:xfrm>
            <a:off x="2758965" y="1131447"/>
            <a:ext cx="9065172" cy="400110"/>
          </a:xfrm>
          <a:prstGeom prst="rect">
            <a:avLst/>
          </a:prstGeom>
          <a:noFill/>
        </p:spPr>
        <p:txBody>
          <a:bodyPr wrap="square" rtlCol="0">
            <a:spAutoFit/>
          </a:bodyPr>
          <a:lstStyle/>
          <a:p>
            <a:r>
              <a:rPr lang="en-US" altLang="zh-CN" sz="2000" b="1" dirty="0">
                <a:latin typeface="Kaiti SC" charset="-122"/>
                <a:ea typeface="Kaiti SC" charset="-122"/>
                <a:cs typeface="Kaiti SC" charset="-122"/>
              </a:rPr>
              <a:t>AISAS</a:t>
            </a:r>
            <a:r>
              <a:rPr lang="zh-CN" altLang="zh-CN" sz="2000" b="1" dirty="0">
                <a:latin typeface="Kaiti SC" charset="-122"/>
                <a:ea typeface="Kaiti SC" charset="-122"/>
                <a:cs typeface="Kaiti SC" charset="-122"/>
              </a:rPr>
              <a:t>的发展</a:t>
            </a:r>
            <a:r>
              <a:rPr lang="en-US" altLang="zh-CN" sz="2000" b="1" dirty="0">
                <a:latin typeface="Kaiti SC" charset="-122"/>
                <a:ea typeface="Kaiti SC" charset="-122"/>
                <a:cs typeface="Kaiti SC" charset="-122"/>
              </a:rPr>
              <a:t>— Dual AISAS</a:t>
            </a:r>
            <a:r>
              <a:rPr lang="zh-CN" altLang="zh-CN" sz="2000" b="1" dirty="0">
                <a:latin typeface="Kaiti SC" charset="-122"/>
                <a:ea typeface="Kaiti SC" charset="-122"/>
                <a:cs typeface="Kaiti SC" charset="-122"/>
              </a:rPr>
              <a:t>模型 </a:t>
            </a:r>
            <a:endParaRPr kumimoji="1" lang="zh-CN" altLang="en-US" sz="2000" dirty="0">
              <a:latin typeface="Kaiti SC" charset="-122"/>
              <a:ea typeface="Kaiti SC" charset="-122"/>
              <a:cs typeface="Kaiti SC" charset="-122"/>
            </a:endParaRPr>
          </a:p>
        </p:txBody>
      </p:sp>
      <p:pic>
        <p:nvPicPr>
          <p:cNvPr id="9" name="图片 8"/>
          <p:cNvPicPr/>
          <p:nvPr/>
        </p:nvPicPr>
        <p:blipFill>
          <a:blip r:embed="rId3">
            <a:extLst>
              <a:ext uri="{28A0092B-C50C-407E-A947-70E740481C1C}">
                <a14:useLocalDpi xmlns:a14="http://schemas.microsoft.com/office/drawing/2010/main" val="0"/>
              </a:ext>
            </a:extLst>
          </a:blip>
          <a:stretch>
            <a:fillRect/>
          </a:stretch>
        </p:blipFill>
        <p:spPr>
          <a:xfrm>
            <a:off x="520504" y="2035051"/>
            <a:ext cx="5769937" cy="3525837"/>
          </a:xfrm>
          <a:prstGeom prst="rect">
            <a:avLst/>
          </a:prstGeom>
        </p:spPr>
      </p:pic>
      <p:sp>
        <p:nvSpPr>
          <p:cNvPr id="5" name="文本框 4"/>
          <p:cNvSpPr txBox="1"/>
          <p:nvPr/>
        </p:nvSpPr>
        <p:spPr>
          <a:xfrm>
            <a:off x="7133899" y="2582251"/>
            <a:ext cx="4043856" cy="3308598"/>
          </a:xfrm>
          <a:prstGeom prst="rect">
            <a:avLst/>
          </a:prstGeom>
          <a:noFill/>
        </p:spPr>
        <p:txBody>
          <a:bodyPr wrap="square" rtlCol="0">
            <a:spAutoFit/>
          </a:bodyPr>
          <a:lstStyle/>
          <a:p>
            <a:r>
              <a:rPr lang="zh-CN" altLang="en-US" sz="1900" dirty="0">
                <a:latin typeface="Kaiti SC" charset="-122"/>
                <a:ea typeface="Kaiti SC" charset="-122"/>
                <a:cs typeface="Kaiti SC" charset="-122"/>
              </a:rPr>
              <a:t>提出背景：</a:t>
            </a:r>
          </a:p>
          <a:p>
            <a:r>
              <a:rPr lang="en-US" altLang="zh-CN" sz="1900" dirty="0">
                <a:latin typeface="Kaiti SC" charset="-122"/>
                <a:ea typeface="Kaiti SC" charset="-122"/>
                <a:cs typeface="Kaiti SC" charset="-122"/>
              </a:rPr>
              <a:t>AISAS</a:t>
            </a:r>
            <a:r>
              <a:rPr lang="zh-CN" altLang="zh-CN" sz="1900" dirty="0">
                <a:latin typeface="Kaiti SC" charset="-122"/>
                <a:ea typeface="Kaiti SC" charset="-122"/>
                <a:cs typeface="Kaiti SC" charset="-122"/>
              </a:rPr>
              <a:t>出现的</a:t>
            </a:r>
            <a:r>
              <a:rPr lang="en-US" altLang="zh-CN" sz="1900" dirty="0">
                <a:latin typeface="Kaiti SC" charset="-122"/>
                <a:ea typeface="Kaiti SC" charset="-122"/>
                <a:cs typeface="Kaiti SC" charset="-122"/>
              </a:rPr>
              <a:t>10</a:t>
            </a:r>
            <a:r>
              <a:rPr lang="zh-CN" altLang="zh-CN" sz="1900" dirty="0">
                <a:latin typeface="Kaiti SC" charset="-122"/>
                <a:ea typeface="Kaiti SC" charset="-122"/>
                <a:cs typeface="Kaiti SC" charset="-122"/>
              </a:rPr>
              <a:t>年间，消费者与网络之间的联系更加紧密，在消费前搜集各种各样的信息情报已然成为常态，</a:t>
            </a:r>
            <a:endParaRPr lang="en-US" altLang="zh-CN" sz="1900" dirty="0">
              <a:latin typeface="Kaiti SC" charset="-122"/>
              <a:ea typeface="Kaiti SC" charset="-122"/>
              <a:cs typeface="Kaiti SC" charset="-122"/>
            </a:endParaRPr>
          </a:p>
          <a:p>
            <a:endParaRPr lang="en-US" altLang="zh-CN" sz="1900" dirty="0">
              <a:latin typeface="Kaiti SC" charset="-122"/>
              <a:ea typeface="Kaiti SC" charset="-122"/>
              <a:cs typeface="Kaiti SC" charset="-122"/>
            </a:endParaRPr>
          </a:p>
          <a:p>
            <a:r>
              <a:rPr lang="zh-CN" altLang="zh-CN" sz="1900" dirty="0">
                <a:latin typeface="Kaiti SC" charset="-122"/>
                <a:ea typeface="Kaiti SC" charset="-122"/>
                <a:cs typeface="Kaiti SC" charset="-122"/>
              </a:rPr>
              <a:t>注意力（</a:t>
            </a:r>
            <a:r>
              <a:rPr lang="en-US" altLang="zh-CN" sz="1900" dirty="0">
                <a:latin typeface="Kaiti SC" charset="-122"/>
                <a:ea typeface="Kaiti SC" charset="-122"/>
                <a:cs typeface="Kaiti SC" charset="-122"/>
              </a:rPr>
              <a:t>attention</a:t>
            </a:r>
            <a:r>
              <a:rPr lang="zh-CN" altLang="zh-CN" sz="1900" dirty="0">
                <a:latin typeface="Kaiti SC" charset="-122"/>
                <a:ea typeface="Kaiti SC" charset="-122"/>
                <a:cs typeface="Kaiti SC" charset="-122"/>
              </a:rPr>
              <a:t>）的争夺也愈发激烈。</a:t>
            </a:r>
            <a:endParaRPr lang="en-US" altLang="zh-CN" sz="1900" dirty="0">
              <a:latin typeface="Kaiti SC" charset="-122"/>
              <a:ea typeface="Kaiti SC" charset="-122"/>
              <a:cs typeface="Kaiti SC" charset="-122"/>
            </a:endParaRPr>
          </a:p>
          <a:p>
            <a:endParaRPr lang="en-US" altLang="zh-CN" sz="1900" dirty="0">
              <a:latin typeface="Kaiti SC" charset="-122"/>
              <a:ea typeface="Kaiti SC" charset="-122"/>
              <a:cs typeface="Kaiti SC" charset="-122"/>
            </a:endParaRPr>
          </a:p>
          <a:p>
            <a:r>
              <a:rPr lang="zh-CN" altLang="zh-CN" sz="1900" dirty="0">
                <a:latin typeface="Kaiti SC" charset="-122"/>
                <a:ea typeface="Kaiti SC" charset="-122"/>
                <a:cs typeface="Kaiti SC" charset="-122"/>
              </a:rPr>
              <a:t>消费者的消费行为也日益复杂，线上线下随意切换，使得广告很难具有针对性地达成目标。</a:t>
            </a:r>
            <a:r>
              <a:rPr lang="zh-CN" altLang="zh-CN" sz="1900" dirty="0">
                <a:effectLst/>
                <a:latin typeface="Kaiti SC" charset="-122"/>
                <a:ea typeface="Kaiti SC" charset="-122"/>
                <a:cs typeface="Kaiti SC" charset="-122"/>
              </a:rPr>
              <a:t> </a:t>
            </a:r>
            <a:endParaRPr kumimoji="1" lang="zh-CN" altLang="en-US" sz="1900" dirty="0">
              <a:latin typeface="Kaiti SC" charset="-122"/>
              <a:ea typeface="Kaiti SC" charset="-122"/>
              <a:cs typeface="Kaiti SC" charset="-122"/>
            </a:endParaRPr>
          </a:p>
        </p:txBody>
      </p:sp>
      <p:sp>
        <p:nvSpPr>
          <p:cNvPr id="10" name="文本框 9"/>
          <p:cNvSpPr txBox="1"/>
          <p:nvPr/>
        </p:nvSpPr>
        <p:spPr>
          <a:xfrm>
            <a:off x="567802" y="6290441"/>
            <a:ext cx="9900503" cy="553998"/>
          </a:xfrm>
          <a:prstGeom prst="rect">
            <a:avLst/>
          </a:prstGeom>
          <a:noFill/>
        </p:spPr>
        <p:txBody>
          <a:bodyPr wrap="square" rtlCol="0">
            <a:spAutoFit/>
          </a:bodyPr>
          <a:lstStyle/>
          <a:p>
            <a:r>
              <a:rPr lang="zh-CN" altLang="zh-CN" sz="1200" dirty="0">
                <a:latin typeface="Kaiti SC" charset="-122"/>
                <a:ea typeface="Kaiti SC" charset="-122"/>
                <a:cs typeface="Kaiti SC" charset="-122"/>
              </a:rPr>
              <a:t>来源： “</a:t>
            </a:r>
            <a:r>
              <a:rPr lang="en-US" altLang="zh-CN" sz="1200" dirty="0">
                <a:latin typeface="Kaiti SC" charset="-122"/>
                <a:ea typeface="Kaiti SC" charset="-122"/>
                <a:cs typeface="Kaiti SC" charset="-122"/>
              </a:rPr>
              <a:t>Dual AISAS</a:t>
            </a:r>
            <a:r>
              <a:rPr lang="zh-CN" altLang="zh-CN" sz="1200" dirty="0">
                <a:latin typeface="Kaiti SC" charset="-122"/>
                <a:ea typeface="Kaiti SC" charset="-122"/>
                <a:cs typeface="Kaiti SC" charset="-122"/>
              </a:rPr>
              <a:t>”で考える、もっと売るための戦略。</a:t>
            </a:r>
            <a:r>
              <a:rPr lang="en-US" altLang="zh-CN" sz="1200" dirty="0">
                <a:latin typeface="Kaiti SC" charset="-122"/>
                <a:ea typeface="Kaiti SC" charset="-122"/>
                <a:cs typeface="Kaiti SC" charset="-122"/>
              </a:rPr>
              <a:t>http://</a:t>
            </a:r>
            <a:r>
              <a:rPr lang="en-US" altLang="zh-CN" sz="1200" dirty="0" err="1">
                <a:latin typeface="Kaiti SC" charset="-122"/>
                <a:ea typeface="Kaiti SC" charset="-122"/>
                <a:cs typeface="Kaiti SC" charset="-122"/>
              </a:rPr>
              <a:t>dentsu-ho.com</a:t>
            </a:r>
            <a:r>
              <a:rPr lang="en-US" altLang="zh-CN" sz="1200" dirty="0">
                <a:latin typeface="Kaiti SC" charset="-122"/>
                <a:ea typeface="Kaiti SC" charset="-122"/>
                <a:cs typeface="Kaiti SC" charset="-122"/>
              </a:rPr>
              <a:t>/articles/3100</a:t>
            </a:r>
            <a:endParaRPr lang="zh-CN" altLang="zh-CN" sz="1200" dirty="0">
              <a:latin typeface="Kaiti SC" charset="-122"/>
              <a:ea typeface="Kaiti SC" charset="-122"/>
              <a:cs typeface="Kaiti SC" charset="-122"/>
            </a:endParaRPr>
          </a:p>
          <a:p>
            <a:endParaRPr kumimoji="1" lang="zh-CN" altLang="en-US" dirty="0"/>
          </a:p>
        </p:txBody>
      </p:sp>
    </p:spTree>
    <p:extLst>
      <p:ext uri="{BB962C8B-B14F-4D97-AF65-F5344CB8AC3E}">
        <p14:creationId xmlns:p14="http://schemas.microsoft.com/office/powerpoint/2010/main" val="2012150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920" y="448567"/>
            <a:ext cx="2916936" cy="1586484"/>
          </a:xfrm>
        </p:spPr>
      </p:pic>
      <p:sp>
        <p:nvSpPr>
          <p:cNvPr id="2" name="文本框 1"/>
          <p:cNvSpPr txBox="1"/>
          <p:nvPr/>
        </p:nvSpPr>
        <p:spPr>
          <a:xfrm>
            <a:off x="2766848" y="958026"/>
            <a:ext cx="9065172" cy="954107"/>
          </a:xfrm>
          <a:prstGeom prst="rect">
            <a:avLst/>
          </a:prstGeom>
          <a:noFill/>
        </p:spPr>
        <p:txBody>
          <a:bodyPr wrap="square" rtlCol="0">
            <a:spAutoFit/>
          </a:bodyPr>
          <a:lstStyle/>
          <a:p>
            <a:r>
              <a:rPr lang="en-US" altLang="zh-CN" dirty="0">
                <a:latin typeface="Kaiti SC" charset="-122"/>
                <a:ea typeface="Kaiti SC" charset="-122"/>
                <a:cs typeface="Kaiti SC" charset="-122"/>
              </a:rPr>
              <a:t>Activate</a:t>
            </a:r>
            <a:r>
              <a:rPr lang="zh-CN" altLang="zh-CN" dirty="0">
                <a:latin typeface="Kaiti SC" charset="-122"/>
                <a:ea typeface="Kaiti SC" charset="-122"/>
                <a:cs typeface="Kaiti SC" charset="-122"/>
              </a:rPr>
              <a:t>：启动・激活</a:t>
            </a:r>
            <a:r>
              <a:rPr lang="zh-CN" altLang="en-US" dirty="0">
                <a:latin typeface="Kaiti SC" charset="-122"/>
                <a:ea typeface="Kaiti SC" charset="-122"/>
                <a:cs typeface="Kaiti SC" charset="-122"/>
              </a:rPr>
              <a:t>       </a:t>
            </a:r>
            <a:r>
              <a:rPr lang="en-US" altLang="zh-CN" dirty="0">
                <a:latin typeface="Kaiti SC" charset="-122"/>
                <a:ea typeface="Kaiti SC" charset="-122"/>
                <a:cs typeface="Kaiti SC" charset="-122"/>
              </a:rPr>
              <a:t>Interest</a:t>
            </a:r>
            <a:r>
              <a:rPr lang="zh-CN" altLang="zh-CN" dirty="0">
                <a:latin typeface="Kaiti SC" charset="-122"/>
                <a:ea typeface="Kaiti SC" charset="-122"/>
                <a:cs typeface="Kaiti SC" charset="-122"/>
              </a:rPr>
              <a:t>：兴趣</a:t>
            </a:r>
            <a:r>
              <a:rPr lang="zh-CN" altLang="en-US" dirty="0">
                <a:latin typeface="Kaiti SC" charset="-122"/>
                <a:ea typeface="Kaiti SC" charset="-122"/>
                <a:cs typeface="Kaiti SC" charset="-122"/>
              </a:rPr>
              <a:t>       </a:t>
            </a:r>
            <a:r>
              <a:rPr lang="en-US" altLang="zh-CN" dirty="0">
                <a:latin typeface="Kaiti SC" charset="-122"/>
                <a:ea typeface="Kaiti SC" charset="-122"/>
                <a:cs typeface="Kaiti SC" charset="-122"/>
              </a:rPr>
              <a:t>Share</a:t>
            </a:r>
            <a:r>
              <a:rPr lang="zh-CN" altLang="zh-CN" dirty="0">
                <a:latin typeface="Kaiti SC" charset="-122"/>
                <a:ea typeface="Kaiti SC" charset="-122"/>
                <a:cs typeface="Kaiti SC" charset="-122"/>
              </a:rPr>
              <a:t>：共有・分享</a:t>
            </a:r>
            <a:endParaRPr lang="zh-CN" altLang="en-US" dirty="0">
              <a:latin typeface="Kaiti SC" charset="-122"/>
              <a:ea typeface="Kaiti SC" charset="-122"/>
              <a:cs typeface="Kaiti SC" charset="-122"/>
            </a:endParaRPr>
          </a:p>
          <a:p>
            <a:r>
              <a:rPr lang="zh-CN" altLang="en-US" dirty="0">
                <a:latin typeface="Kaiti SC" charset="-122"/>
                <a:ea typeface="Kaiti SC" charset="-122"/>
                <a:cs typeface="Kaiti SC" charset="-122"/>
              </a:rPr>
              <a:t> </a:t>
            </a:r>
            <a:r>
              <a:rPr lang="en-US" altLang="zh-CN" dirty="0">
                <a:latin typeface="Kaiti SC" charset="-122"/>
                <a:ea typeface="Kaiti SC" charset="-122"/>
                <a:cs typeface="Kaiti SC" charset="-122"/>
              </a:rPr>
              <a:t>Accept</a:t>
            </a:r>
            <a:r>
              <a:rPr lang="zh-CN" altLang="zh-CN" dirty="0">
                <a:latin typeface="Kaiti SC" charset="-122"/>
                <a:ea typeface="Kaiti SC" charset="-122"/>
                <a:cs typeface="Kaiti SC" charset="-122"/>
              </a:rPr>
              <a:t>：接受・共鸣</a:t>
            </a:r>
            <a:r>
              <a:rPr lang="zh-CN" altLang="en-US" dirty="0">
                <a:latin typeface="Kaiti SC" charset="-122"/>
                <a:ea typeface="Kaiti SC" charset="-122"/>
                <a:cs typeface="Kaiti SC" charset="-122"/>
              </a:rPr>
              <a:t>         </a:t>
            </a:r>
            <a:r>
              <a:rPr lang="en-US" altLang="zh-CN" dirty="0">
                <a:latin typeface="Kaiti SC" charset="-122"/>
                <a:ea typeface="Kaiti SC" charset="-122"/>
                <a:cs typeface="Kaiti SC" charset="-122"/>
              </a:rPr>
              <a:t>Spread</a:t>
            </a:r>
            <a:r>
              <a:rPr lang="zh-CN" altLang="zh-CN" dirty="0">
                <a:latin typeface="Kaiti SC" charset="-122"/>
                <a:ea typeface="Kaiti SC" charset="-122"/>
                <a:cs typeface="Kaiti SC" charset="-122"/>
              </a:rPr>
              <a:t>：扩散</a:t>
            </a:r>
          </a:p>
          <a:p>
            <a:endParaRPr kumimoji="1" lang="zh-CN" altLang="en-US" sz="2000" dirty="0">
              <a:latin typeface="Kaiti SC" charset="-122"/>
              <a:ea typeface="Kaiti SC" charset="-122"/>
              <a:cs typeface="Kaiti SC" charset="-122"/>
            </a:endParaRPr>
          </a:p>
        </p:txBody>
      </p:sp>
      <p:pic>
        <p:nvPicPr>
          <p:cNvPr id="9" name="图片 8"/>
          <p:cNvPicPr/>
          <p:nvPr/>
        </p:nvPicPr>
        <p:blipFill>
          <a:blip r:embed="rId3">
            <a:extLst>
              <a:ext uri="{28A0092B-C50C-407E-A947-70E740481C1C}">
                <a14:useLocalDpi xmlns:a14="http://schemas.microsoft.com/office/drawing/2010/main" val="0"/>
              </a:ext>
            </a:extLst>
          </a:blip>
          <a:stretch>
            <a:fillRect/>
          </a:stretch>
        </p:blipFill>
        <p:spPr>
          <a:xfrm>
            <a:off x="520504" y="2035051"/>
            <a:ext cx="5785703" cy="3624770"/>
          </a:xfrm>
          <a:prstGeom prst="rect">
            <a:avLst/>
          </a:prstGeom>
        </p:spPr>
      </p:pic>
      <p:sp>
        <p:nvSpPr>
          <p:cNvPr id="3" name="文本框 2"/>
          <p:cNvSpPr txBox="1"/>
          <p:nvPr/>
        </p:nvSpPr>
        <p:spPr>
          <a:xfrm>
            <a:off x="6826468" y="2615096"/>
            <a:ext cx="4524703" cy="2862322"/>
          </a:xfrm>
          <a:prstGeom prst="rect">
            <a:avLst/>
          </a:prstGeom>
          <a:noFill/>
        </p:spPr>
        <p:txBody>
          <a:bodyPr wrap="square" rtlCol="0">
            <a:spAutoFit/>
          </a:bodyPr>
          <a:lstStyle/>
          <a:p>
            <a:r>
              <a:rPr lang="zh-CN" altLang="en-US" b="1" dirty="0">
                <a:latin typeface="Kaiti SC" charset="-122"/>
                <a:ea typeface="Kaiti SC" charset="-122"/>
                <a:cs typeface="Kaiti SC" charset="-122"/>
              </a:rPr>
              <a:t>两个部分：</a:t>
            </a:r>
          </a:p>
          <a:p>
            <a:r>
              <a:rPr lang="zh-CN" altLang="zh-CN" dirty="0">
                <a:latin typeface="Kaiti SC" charset="-122"/>
                <a:ea typeface="Kaiti SC" charset="-122"/>
                <a:cs typeface="Kaiti SC" charset="-122"/>
              </a:rPr>
              <a:t>原有的</a:t>
            </a:r>
            <a:r>
              <a:rPr lang="en-US" altLang="zh-CN" dirty="0">
                <a:latin typeface="Kaiti SC" charset="-122"/>
                <a:ea typeface="Kaiti SC" charset="-122"/>
                <a:cs typeface="Kaiti SC" charset="-122"/>
              </a:rPr>
              <a:t>AISAS</a:t>
            </a:r>
            <a:r>
              <a:rPr lang="zh-CN" altLang="zh-CN" dirty="0">
                <a:latin typeface="Kaiti SC" charset="-122"/>
                <a:ea typeface="Kaiti SC" charset="-122"/>
                <a:cs typeface="Kaiti SC" charset="-122"/>
              </a:rPr>
              <a:t>也称</a:t>
            </a:r>
            <a:r>
              <a:rPr lang="en-US" altLang="zh-CN" dirty="0">
                <a:latin typeface="Kaiti SC" charset="-122"/>
                <a:ea typeface="Kaiti SC" charset="-122"/>
                <a:cs typeface="Kaiti SC" charset="-122"/>
              </a:rPr>
              <a:t>“</a:t>
            </a:r>
            <a:r>
              <a:rPr lang="zh-CN" altLang="zh-CN" dirty="0">
                <a:latin typeface="Kaiti SC" charset="-122"/>
                <a:ea typeface="Kaiti SC" charset="-122"/>
                <a:cs typeface="Kaiti SC" charset="-122"/>
              </a:rPr>
              <a:t>购买欲望的</a:t>
            </a:r>
            <a:r>
              <a:rPr lang="en-US" altLang="zh-CN" dirty="0">
                <a:latin typeface="Kaiti SC" charset="-122"/>
                <a:ea typeface="Kaiti SC" charset="-122"/>
                <a:cs typeface="Kaiti SC" charset="-122"/>
              </a:rPr>
              <a:t>AISAS”</a:t>
            </a:r>
            <a:r>
              <a:rPr lang="zh-CN" altLang="zh-CN" dirty="0">
                <a:latin typeface="Kaiti SC" charset="-122"/>
                <a:ea typeface="Kaiti SC" charset="-122"/>
                <a:cs typeface="Kaiti SC" charset="-122"/>
              </a:rPr>
              <a:t> （『買いたい』の</a:t>
            </a:r>
            <a:r>
              <a:rPr lang="en-US" altLang="zh-CN" dirty="0">
                <a:latin typeface="Kaiti SC" charset="-122"/>
                <a:ea typeface="Kaiti SC" charset="-122"/>
                <a:cs typeface="Kaiti SC" charset="-122"/>
              </a:rPr>
              <a:t>AISAS</a:t>
            </a:r>
            <a:r>
              <a:rPr lang="zh-CN" altLang="zh-CN" dirty="0">
                <a:latin typeface="Kaiti SC" charset="-122"/>
                <a:ea typeface="Kaiti SC" charset="-122"/>
                <a:cs typeface="Kaiti SC" charset="-122"/>
              </a:rPr>
              <a:t>）。它是体现消费者从信息关注到决策实施的一个购买模型。</a:t>
            </a:r>
            <a:endParaRPr lang="en-US" altLang="zh-CN" dirty="0">
              <a:latin typeface="Kaiti SC" charset="-122"/>
              <a:ea typeface="Kaiti SC" charset="-122"/>
              <a:cs typeface="Kaiti SC" charset="-122"/>
            </a:endParaRPr>
          </a:p>
          <a:p>
            <a:endParaRPr lang="zh-CN" altLang="en-US" dirty="0">
              <a:latin typeface="Kaiti SC" charset="-122"/>
              <a:ea typeface="Kaiti SC" charset="-122"/>
              <a:cs typeface="Kaiti SC" charset="-122"/>
            </a:endParaRPr>
          </a:p>
          <a:p>
            <a:r>
              <a:rPr lang="zh-CN" altLang="zh-CN" dirty="0">
                <a:latin typeface="Kaiti SC" charset="-122"/>
                <a:ea typeface="Kaiti SC" charset="-122"/>
                <a:cs typeface="Kaiti SC" charset="-122"/>
              </a:rPr>
              <a:t>第二个部分：扩散欲望的</a:t>
            </a:r>
            <a:r>
              <a:rPr lang="en-US" altLang="zh-CN" dirty="0">
                <a:latin typeface="Kaiti SC" charset="-122"/>
                <a:ea typeface="Kaiti SC" charset="-122"/>
                <a:cs typeface="Kaiti SC" charset="-122"/>
              </a:rPr>
              <a:t>A+ISAS</a:t>
            </a:r>
            <a:r>
              <a:rPr lang="zh-CN" altLang="zh-CN" dirty="0">
                <a:latin typeface="Kaiti SC" charset="-122"/>
                <a:ea typeface="Kaiti SC" charset="-122"/>
                <a:cs typeface="Kaiti SC" charset="-122"/>
              </a:rPr>
              <a:t>（『広めたい』の</a:t>
            </a:r>
            <a:r>
              <a:rPr lang="en-US" altLang="zh-CN" dirty="0">
                <a:latin typeface="Kaiti SC" charset="-122"/>
                <a:ea typeface="Kaiti SC" charset="-122"/>
                <a:cs typeface="Kaiti SC" charset="-122"/>
              </a:rPr>
              <a:t>A+ISAS</a:t>
            </a:r>
            <a:r>
              <a:rPr lang="zh-CN" altLang="zh-CN" dirty="0">
                <a:latin typeface="Kaiti SC" charset="-122"/>
                <a:ea typeface="Kaiti SC" charset="-122"/>
                <a:cs typeface="Kaiti SC" charset="-122"/>
              </a:rPr>
              <a:t>）。它指的是在注意力周围进行信息传递扩散的模型。</a:t>
            </a:r>
          </a:p>
          <a:p>
            <a:endParaRPr kumimoji="1" lang="zh-CN" altLang="en-US" dirty="0"/>
          </a:p>
        </p:txBody>
      </p:sp>
    </p:spTree>
    <p:extLst>
      <p:ext uri="{BB962C8B-B14F-4D97-AF65-F5344CB8AC3E}">
        <p14:creationId xmlns:p14="http://schemas.microsoft.com/office/powerpoint/2010/main" val="706497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920" y="448567"/>
            <a:ext cx="2916936" cy="1586484"/>
          </a:xfrm>
        </p:spPr>
      </p:pic>
      <p:sp>
        <p:nvSpPr>
          <p:cNvPr id="2" name="文本框 1"/>
          <p:cNvSpPr txBox="1"/>
          <p:nvPr/>
        </p:nvSpPr>
        <p:spPr>
          <a:xfrm>
            <a:off x="2766848" y="958026"/>
            <a:ext cx="9065172" cy="677108"/>
          </a:xfrm>
          <a:prstGeom prst="rect">
            <a:avLst/>
          </a:prstGeom>
          <a:noFill/>
        </p:spPr>
        <p:txBody>
          <a:bodyPr wrap="square" rtlCol="0">
            <a:spAutoFit/>
          </a:bodyPr>
          <a:lstStyle/>
          <a:p>
            <a:r>
              <a:rPr lang="zh-CN" altLang="zh-CN" dirty="0">
                <a:latin typeface="Kaiti SC" charset="-122"/>
                <a:ea typeface="Kaiti SC" charset="-122"/>
                <a:cs typeface="Kaiti SC" charset="-122"/>
              </a:rPr>
              <a:t>［启动・激活］（</a:t>
            </a:r>
            <a:r>
              <a:rPr lang="en-US" altLang="zh-CN" dirty="0">
                <a:latin typeface="Kaiti SC" charset="-122"/>
                <a:ea typeface="Kaiti SC" charset="-122"/>
                <a:cs typeface="Kaiti SC" charset="-122"/>
              </a:rPr>
              <a:t>Activate</a:t>
            </a:r>
            <a:r>
              <a:rPr lang="zh-CN" altLang="zh-CN" dirty="0">
                <a:latin typeface="Kaiti SC" charset="-122"/>
                <a:ea typeface="Kaiti SC" charset="-122"/>
                <a:cs typeface="Kaiti SC" charset="-122"/>
              </a:rPr>
              <a:t>）的重要性</a:t>
            </a:r>
            <a:r>
              <a:rPr lang="zh-CN" altLang="en-US" dirty="0">
                <a:latin typeface="Kaiti SC" charset="-122"/>
                <a:ea typeface="Kaiti SC" charset="-122"/>
                <a:cs typeface="Kaiti SC" charset="-122"/>
              </a:rPr>
              <a:t>：</a:t>
            </a:r>
            <a:r>
              <a:rPr lang="zh-CN" altLang="zh-CN" dirty="0">
                <a:latin typeface="Kaiti SC" charset="-122"/>
                <a:ea typeface="Kaiti SC" charset="-122"/>
                <a:cs typeface="Kaiti SC" charset="-122"/>
              </a:rPr>
              <a:t>从传播关心层向商品关心层的转化</a:t>
            </a:r>
            <a:r>
              <a:rPr lang="zh-CN" altLang="zh-CN" dirty="0">
                <a:effectLst/>
                <a:latin typeface="Kaiti SC" charset="-122"/>
                <a:ea typeface="Kaiti SC" charset="-122"/>
                <a:cs typeface="Kaiti SC" charset="-122"/>
              </a:rPr>
              <a:t> </a:t>
            </a:r>
            <a:endParaRPr lang="zh-CN" altLang="zh-CN" dirty="0">
              <a:latin typeface="Kaiti SC" charset="-122"/>
              <a:ea typeface="Kaiti SC" charset="-122"/>
              <a:cs typeface="Kaiti SC" charset="-122"/>
            </a:endParaRPr>
          </a:p>
          <a:p>
            <a:endParaRPr kumimoji="1" lang="zh-CN" altLang="en-US" sz="2000" dirty="0">
              <a:latin typeface="Kaiti SC" charset="-122"/>
              <a:ea typeface="Kaiti SC" charset="-122"/>
              <a:cs typeface="Kaiti SC" charset="-122"/>
            </a:endParaRPr>
          </a:p>
        </p:txBody>
      </p:sp>
      <p:pic>
        <p:nvPicPr>
          <p:cNvPr id="9" name="图片 8"/>
          <p:cNvPicPr/>
          <p:nvPr/>
        </p:nvPicPr>
        <p:blipFill>
          <a:blip r:embed="rId3">
            <a:extLst>
              <a:ext uri="{28A0092B-C50C-407E-A947-70E740481C1C}">
                <a14:useLocalDpi xmlns:a14="http://schemas.microsoft.com/office/drawing/2010/main" val="0"/>
              </a:ext>
            </a:extLst>
          </a:blip>
          <a:stretch>
            <a:fillRect/>
          </a:stretch>
        </p:blipFill>
        <p:spPr>
          <a:xfrm>
            <a:off x="520504" y="2035051"/>
            <a:ext cx="5643813" cy="3451349"/>
          </a:xfrm>
          <a:prstGeom prst="rect">
            <a:avLst/>
          </a:prstGeom>
        </p:spPr>
      </p:pic>
      <p:sp>
        <p:nvSpPr>
          <p:cNvPr id="3" name="文本框 2"/>
          <p:cNvSpPr txBox="1"/>
          <p:nvPr/>
        </p:nvSpPr>
        <p:spPr>
          <a:xfrm>
            <a:off x="6921062" y="2421592"/>
            <a:ext cx="4382814" cy="3693319"/>
          </a:xfrm>
          <a:prstGeom prst="rect">
            <a:avLst/>
          </a:prstGeom>
          <a:noFill/>
        </p:spPr>
        <p:txBody>
          <a:bodyPr wrap="square" rtlCol="0">
            <a:spAutoFit/>
          </a:bodyPr>
          <a:lstStyle/>
          <a:p>
            <a:r>
              <a:rPr lang="zh-CN" altLang="en-US" b="1" dirty="0">
                <a:latin typeface="Kaiti SC" charset="-122"/>
                <a:ea typeface="Kaiti SC" charset="-122"/>
                <a:cs typeface="Kaiti SC" charset="-122"/>
              </a:rPr>
              <a:t>两种兴趣：</a:t>
            </a:r>
          </a:p>
          <a:p>
            <a:r>
              <a:rPr lang="zh-CN" altLang="zh-CN" dirty="0">
                <a:latin typeface="Kaiti SC" charset="-122"/>
                <a:ea typeface="Kaiti SC" charset="-122"/>
                <a:cs typeface="Kaiti SC" charset="-122"/>
              </a:rPr>
              <a:t>［购买欲望的</a:t>
            </a:r>
            <a:r>
              <a:rPr lang="en-US" altLang="zh-CN" dirty="0">
                <a:latin typeface="Kaiti SC" charset="-122"/>
                <a:ea typeface="Kaiti SC" charset="-122"/>
                <a:cs typeface="Kaiti SC" charset="-122"/>
              </a:rPr>
              <a:t>AISAS</a:t>
            </a:r>
            <a:r>
              <a:rPr lang="zh-CN" altLang="zh-CN" dirty="0">
                <a:latin typeface="Kaiti SC" charset="-122"/>
                <a:ea typeface="Kaiti SC" charset="-122"/>
                <a:cs typeface="Kaiti SC" charset="-122"/>
              </a:rPr>
              <a:t>］信息都围绕着商品、服务或者品牌体验本身，也就是说在</a:t>
            </a:r>
            <a:r>
              <a:rPr lang="en-US" altLang="zh-CN" dirty="0">
                <a:latin typeface="Kaiti SC" charset="-122"/>
                <a:ea typeface="Kaiti SC" charset="-122"/>
                <a:cs typeface="Kaiti SC" charset="-122"/>
              </a:rPr>
              <a:t>AISAS</a:t>
            </a:r>
            <a:r>
              <a:rPr lang="zh-CN" altLang="zh-CN" dirty="0">
                <a:latin typeface="Kaiti SC" charset="-122"/>
                <a:ea typeface="Kaiti SC" charset="-122"/>
                <a:cs typeface="Kaiti SC" charset="-122"/>
              </a:rPr>
              <a:t>代表的是消费者的 </a:t>
            </a:r>
            <a:r>
              <a:rPr lang="en-US" altLang="zh-CN" dirty="0">
                <a:latin typeface="Kaiti SC" charset="-122"/>
                <a:ea typeface="Kaiti SC" charset="-122"/>
                <a:cs typeface="Kaiti SC" charset="-122"/>
              </a:rPr>
              <a:t>“</a:t>
            </a:r>
            <a:r>
              <a:rPr lang="zh-CN" altLang="zh-CN" dirty="0">
                <a:latin typeface="Kaiti SC" charset="-122"/>
                <a:ea typeface="Kaiti SC" charset="-122"/>
                <a:cs typeface="Kaiti SC" charset="-122"/>
              </a:rPr>
              <a:t>商品关心层</a:t>
            </a:r>
            <a:r>
              <a:rPr lang="en-US" altLang="zh-CN" dirty="0">
                <a:latin typeface="Kaiti SC" charset="-122"/>
                <a:ea typeface="Kaiti SC" charset="-122"/>
                <a:cs typeface="Kaiti SC" charset="-122"/>
              </a:rPr>
              <a:t>”</a:t>
            </a:r>
            <a:r>
              <a:rPr lang="zh-CN" altLang="zh-CN" dirty="0">
                <a:latin typeface="Kaiti SC" charset="-122"/>
                <a:ea typeface="Kaiti SC" charset="-122"/>
                <a:cs typeface="Kaiti SC" charset="-122"/>
              </a:rPr>
              <a:t>。</a:t>
            </a:r>
          </a:p>
          <a:p>
            <a:endParaRPr lang="en-US" altLang="zh-CN" dirty="0">
              <a:latin typeface="Kaiti SC" charset="-122"/>
              <a:ea typeface="Kaiti SC" charset="-122"/>
              <a:cs typeface="Kaiti SC" charset="-122"/>
            </a:endParaRPr>
          </a:p>
          <a:p>
            <a:r>
              <a:rPr lang="zh-CN" altLang="zh-CN" dirty="0">
                <a:latin typeface="Kaiti SC" charset="-122"/>
                <a:ea typeface="Kaiti SC" charset="-122"/>
                <a:cs typeface="Kaiti SC" charset="-122"/>
              </a:rPr>
              <a:t>［扩散欲望的</a:t>
            </a:r>
            <a:r>
              <a:rPr lang="en-US" altLang="zh-CN" dirty="0">
                <a:latin typeface="Kaiti SC" charset="-122"/>
                <a:ea typeface="Kaiti SC" charset="-122"/>
                <a:cs typeface="Kaiti SC" charset="-122"/>
              </a:rPr>
              <a:t>A+ISAS</a:t>
            </a:r>
            <a:r>
              <a:rPr lang="zh-CN" altLang="zh-CN" dirty="0">
                <a:latin typeface="Kaiti SC" charset="-122"/>
                <a:ea typeface="Kaiti SC" charset="-122"/>
                <a:cs typeface="Kaiti SC" charset="-122"/>
              </a:rPr>
              <a:t>］中，还有更多消费者自己关心的事情，比如参与型的广告活动，共创型的推广等等</a:t>
            </a:r>
            <a:r>
              <a:rPr lang="zh-CN" altLang="en-US" dirty="0">
                <a:latin typeface="Kaiti SC" charset="-122"/>
                <a:ea typeface="Kaiti SC" charset="-122"/>
                <a:cs typeface="Kaiti SC" charset="-122"/>
              </a:rPr>
              <a:t>。</a:t>
            </a:r>
            <a:endParaRPr lang="en-US" altLang="zh-CN" dirty="0">
              <a:latin typeface="Kaiti SC" charset="-122"/>
              <a:ea typeface="Kaiti SC" charset="-122"/>
              <a:cs typeface="Kaiti SC" charset="-122"/>
            </a:endParaRPr>
          </a:p>
          <a:p>
            <a:endParaRPr lang="en-US" altLang="zh-CN" dirty="0">
              <a:latin typeface="Kaiti SC" charset="-122"/>
              <a:ea typeface="Kaiti SC" charset="-122"/>
              <a:cs typeface="Kaiti SC" charset="-122"/>
            </a:endParaRPr>
          </a:p>
          <a:p>
            <a:r>
              <a:rPr lang="en-US" altLang="zh-CN" dirty="0">
                <a:latin typeface="Kaiti SC" charset="-122"/>
                <a:ea typeface="Kaiti SC" charset="-122"/>
                <a:cs typeface="Kaiti SC" charset="-122"/>
              </a:rPr>
              <a:t>A+ISAS</a:t>
            </a:r>
            <a:r>
              <a:rPr lang="zh-CN" altLang="zh-CN" dirty="0">
                <a:latin typeface="Kaiti SC" charset="-122"/>
                <a:ea typeface="Kaiti SC" charset="-122"/>
                <a:cs typeface="Kaiti SC" charset="-122"/>
              </a:rPr>
              <a:t>捕捉的是消费者的</a:t>
            </a:r>
            <a:r>
              <a:rPr lang="en-US" altLang="zh-CN" dirty="0">
                <a:latin typeface="Kaiti SC" charset="-122"/>
                <a:ea typeface="Kaiti SC" charset="-122"/>
                <a:cs typeface="Kaiti SC" charset="-122"/>
              </a:rPr>
              <a:t>“</a:t>
            </a:r>
            <a:r>
              <a:rPr lang="zh-CN" altLang="zh-CN" dirty="0">
                <a:latin typeface="Kaiti SC" charset="-122"/>
                <a:ea typeface="Kaiti SC" charset="-122"/>
                <a:cs typeface="Kaiti SC" charset="-122"/>
              </a:rPr>
              <a:t>传播关心层</a:t>
            </a:r>
            <a:r>
              <a:rPr lang="en-US" altLang="zh-CN" dirty="0">
                <a:latin typeface="Kaiti SC" charset="-122"/>
                <a:ea typeface="Kaiti SC" charset="-122"/>
                <a:cs typeface="Kaiti SC" charset="-122"/>
              </a:rPr>
              <a:t>”</a:t>
            </a:r>
            <a:r>
              <a:rPr lang="zh-CN" altLang="zh-CN" dirty="0">
                <a:latin typeface="Kaiti SC" charset="-122"/>
                <a:ea typeface="Kaiti SC" charset="-122"/>
                <a:cs typeface="Kaiti SC" charset="-122"/>
              </a:rPr>
              <a:t>。</a:t>
            </a:r>
          </a:p>
          <a:p>
            <a:endParaRPr kumimoji="1" lang="zh-CN" altLang="en-US" dirty="0"/>
          </a:p>
        </p:txBody>
      </p:sp>
    </p:spTree>
    <p:extLst>
      <p:ext uri="{BB962C8B-B14F-4D97-AF65-F5344CB8AC3E}">
        <p14:creationId xmlns:p14="http://schemas.microsoft.com/office/powerpoint/2010/main" val="532804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920" y="448567"/>
            <a:ext cx="2916936" cy="1586484"/>
          </a:xfrm>
        </p:spPr>
      </p:pic>
      <p:sp>
        <p:nvSpPr>
          <p:cNvPr id="5" name="文本框 4"/>
          <p:cNvSpPr txBox="1"/>
          <p:nvPr/>
        </p:nvSpPr>
        <p:spPr>
          <a:xfrm>
            <a:off x="3051026" y="1257575"/>
            <a:ext cx="7535917" cy="369332"/>
          </a:xfrm>
          <a:prstGeom prst="rect">
            <a:avLst/>
          </a:prstGeom>
          <a:noFill/>
        </p:spPr>
        <p:txBody>
          <a:bodyPr wrap="square" rtlCol="0">
            <a:spAutoFit/>
          </a:bodyPr>
          <a:lstStyle/>
          <a:p>
            <a:r>
              <a:rPr lang="zh-CN" altLang="en-US" b="1" dirty="0">
                <a:latin typeface="Kaiti SC" charset="-122"/>
                <a:ea typeface="Kaiti SC" charset="-122"/>
                <a:cs typeface="Kaiti SC" charset="-122"/>
              </a:rPr>
              <a:t>对</a:t>
            </a:r>
            <a:r>
              <a:rPr lang="en-US" altLang="zh-CN" b="1" dirty="0">
                <a:latin typeface="Kaiti SC" charset="-122"/>
                <a:ea typeface="Kaiti SC" charset="-122"/>
                <a:cs typeface="Kaiti SC" charset="-122"/>
              </a:rPr>
              <a:t>AIDA</a:t>
            </a:r>
            <a:r>
              <a:rPr lang="zh-CN" altLang="en-US" b="1" dirty="0">
                <a:latin typeface="Kaiti SC" charset="-122"/>
                <a:ea typeface="Kaiti SC" charset="-122"/>
                <a:cs typeface="Kaiti SC" charset="-122"/>
              </a:rPr>
              <a:t>广告</a:t>
            </a:r>
            <a:r>
              <a:rPr lang="zh-CN" altLang="zh-CN" b="1" dirty="0">
                <a:latin typeface="Kaiti SC" charset="-122"/>
                <a:ea typeface="Kaiti SC" charset="-122"/>
                <a:cs typeface="Kaiti SC" charset="-122"/>
              </a:rPr>
              <a:t>模型</a:t>
            </a:r>
            <a:r>
              <a:rPr lang="zh-CN" altLang="en-US" b="1" dirty="0">
                <a:latin typeface="Kaiti SC" charset="-122"/>
                <a:ea typeface="Kaiti SC" charset="-122"/>
                <a:cs typeface="Kaiti SC" charset="-122"/>
              </a:rPr>
              <a:t>演变</a:t>
            </a:r>
            <a:r>
              <a:rPr lang="zh-CN" altLang="zh-CN" dirty="0">
                <a:effectLst/>
                <a:latin typeface="Kaiti SC" charset="-122"/>
                <a:ea typeface="Kaiti SC" charset="-122"/>
                <a:cs typeface="Kaiti SC" charset="-122"/>
              </a:rPr>
              <a:t> </a:t>
            </a:r>
            <a:endParaRPr kumimoji="1" lang="zh-CN" altLang="en-US" dirty="0">
              <a:latin typeface="Kaiti SC" charset="-122"/>
              <a:ea typeface="Kaiti SC" charset="-122"/>
              <a:cs typeface="Kaiti SC" charset="-122"/>
            </a:endParaRPr>
          </a:p>
        </p:txBody>
      </p:sp>
      <p:pic>
        <p:nvPicPr>
          <p:cNvPr id="7" name="图片 6"/>
          <p:cNvPicPr/>
          <p:nvPr/>
        </p:nvPicPr>
        <p:blipFill rotWithShape="1">
          <a:blip r:embed="rId3">
            <a:extLst>
              <a:ext uri="{28A0092B-C50C-407E-A947-70E740481C1C}">
                <a14:useLocalDpi xmlns:a14="http://schemas.microsoft.com/office/drawing/2010/main" val="0"/>
              </a:ext>
            </a:extLst>
          </a:blip>
          <a:srcRect l="3308" r="2928" b="4847"/>
          <a:stretch/>
        </p:blipFill>
        <p:spPr bwMode="auto">
          <a:xfrm>
            <a:off x="638293" y="2231863"/>
            <a:ext cx="6062051" cy="3364896"/>
          </a:xfrm>
          <a:prstGeom prst="rect">
            <a:avLst/>
          </a:prstGeom>
          <a:ln>
            <a:noFill/>
          </a:ln>
          <a:extLst>
            <a:ext uri="{53640926-AAD7-44D8-BBD7-CCE9431645EC}">
              <a14:shadowObscured xmlns:a14="http://schemas.microsoft.com/office/drawing/2010/main"/>
            </a:ext>
          </a:extLst>
        </p:spPr>
      </p:pic>
      <p:sp>
        <p:nvSpPr>
          <p:cNvPr id="8" name="文本框 7"/>
          <p:cNvSpPr txBox="1"/>
          <p:nvPr/>
        </p:nvSpPr>
        <p:spPr>
          <a:xfrm>
            <a:off x="7189076" y="2916621"/>
            <a:ext cx="4508938" cy="3139321"/>
          </a:xfrm>
          <a:prstGeom prst="rect">
            <a:avLst/>
          </a:prstGeom>
          <a:noFill/>
        </p:spPr>
        <p:txBody>
          <a:bodyPr wrap="square" rtlCol="0">
            <a:spAutoFit/>
          </a:bodyPr>
          <a:lstStyle/>
          <a:p>
            <a:r>
              <a:rPr lang="zh-CN" altLang="zh-CN" dirty="0">
                <a:latin typeface="Kaiti SC" charset="-122"/>
                <a:ea typeface="Kaiti SC" charset="-122"/>
                <a:cs typeface="Kaiti SC" charset="-122"/>
              </a:rPr>
              <a:t>自</a:t>
            </a:r>
            <a:r>
              <a:rPr lang="en-US" altLang="zh-CN" dirty="0">
                <a:latin typeface="Kaiti SC" charset="-122"/>
                <a:ea typeface="Kaiti SC" charset="-122"/>
                <a:cs typeface="Kaiti SC" charset="-122"/>
              </a:rPr>
              <a:t>AISAS</a:t>
            </a:r>
            <a:r>
              <a:rPr lang="zh-CN" altLang="zh-CN" dirty="0">
                <a:latin typeface="Kaiti SC" charset="-122"/>
                <a:ea typeface="Kaiti SC" charset="-122"/>
                <a:cs typeface="Kaiti SC" charset="-122"/>
              </a:rPr>
              <a:t>模型诞生至今已经有</a:t>
            </a:r>
            <a:r>
              <a:rPr lang="en-US" altLang="zh-CN" dirty="0">
                <a:latin typeface="Kaiti SC" charset="-122"/>
                <a:ea typeface="Kaiti SC" charset="-122"/>
                <a:cs typeface="Kaiti SC" charset="-122"/>
              </a:rPr>
              <a:t>11</a:t>
            </a:r>
            <a:r>
              <a:rPr lang="zh-CN" altLang="zh-CN" dirty="0">
                <a:latin typeface="Kaiti SC" charset="-122"/>
                <a:ea typeface="Kaiti SC" charset="-122"/>
                <a:cs typeface="Kaiti SC" charset="-122"/>
              </a:rPr>
              <a:t>年，期间科技快速发展，市场环境以及媒介使用习惯也都发生了巨大的变化。</a:t>
            </a:r>
            <a:endParaRPr lang="en-US" altLang="zh-CN" dirty="0">
              <a:latin typeface="Kaiti SC" charset="-122"/>
              <a:ea typeface="Kaiti SC" charset="-122"/>
              <a:cs typeface="Kaiti SC" charset="-122"/>
            </a:endParaRPr>
          </a:p>
          <a:p>
            <a:endParaRPr lang="en-US" altLang="zh-CN" dirty="0">
              <a:latin typeface="Kaiti SC" charset="-122"/>
              <a:ea typeface="Kaiti SC" charset="-122"/>
              <a:cs typeface="Kaiti SC" charset="-122"/>
            </a:endParaRPr>
          </a:p>
          <a:p>
            <a:r>
              <a:rPr lang="en-US" altLang="zh-CN" dirty="0">
                <a:latin typeface="Kaiti SC" charset="-122"/>
                <a:ea typeface="Kaiti SC" charset="-122"/>
                <a:cs typeface="Kaiti SC" charset="-122"/>
              </a:rPr>
              <a:t>AISAS</a:t>
            </a:r>
            <a:r>
              <a:rPr lang="zh-CN" altLang="zh-CN" dirty="0">
                <a:latin typeface="Kaiti SC" charset="-122"/>
                <a:ea typeface="Kaiti SC" charset="-122"/>
                <a:cs typeface="Kaiti SC" charset="-122"/>
              </a:rPr>
              <a:t>模型提出时的搜索和分享也是基于电脑终端而言的，</a:t>
            </a:r>
            <a:endParaRPr lang="en-US" altLang="zh-CN" dirty="0">
              <a:latin typeface="Kaiti SC" charset="-122"/>
              <a:ea typeface="Kaiti SC" charset="-122"/>
              <a:cs typeface="Kaiti SC" charset="-122"/>
            </a:endParaRPr>
          </a:p>
          <a:p>
            <a:endParaRPr lang="en-US" altLang="zh-CN" dirty="0">
              <a:latin typeface="Kaiti SC" charset="-122"/>
              <a:ea typeface="Kaiti SC" charset="-122"/>
              <a:cs typeface="Kaiti SC" charset="-122"/>
            </a:endParaRPr>
          </a:p>
          <a:p>
            <a:r>
              <a:rPr lang="zh-CN" altLang="zh-CN" dirty="0">
                <a:latin typeface="Kaiti SC" charset="-122"/>
                <a:ea typeface="Kaiti SC" charset="-122"/>
                <a:cs typeface="Kaiti SC" charset="-122"/>
              </a:rPr>
              <a:t>而现在的这种信息搜集、</a:t>
            </a:r>
            <a:endParaRPr lang="en-US" altLang="zh-CN" dirty="0">
              <a:latin typeface="Kaiti SC" charset="-122"/>
              <a:ea typeface="Kaiti SC" charset="-122"/>
              <a:cs typeface="Kaiti SC" charset="-122"/>
            </a:endParaRPr>
          </a:p>
          <a:p>
            <a:r>
              <a:rPr lang="zh-CN" altLang="zh-CN" dirty="0">
                <a:latin typeface="Kaiti SC" charset="-122"/>
                <a:ea typeface="Kaiti SC" charset="-122"/>
                <a:cs typeface="Kaiti SC" charset="-122"/>
              </a:rPr>
              <a:t>传递功能很大程度上都已经移至了以智能手机为代表的移动终端上来。</a:t>
            </a:r>
          </a:p>
          <a:p>
            <a:endParaRPr kumimoji="1" lang="zh-CN" altLang="en-US" dirty="0"/>
          </a:p>
        </p:txBody>
      </p:sp>
    </p:spTree>
    <p:extLst>
      <p:ext uri="{BB962C8B-B14F-4D97-AF65-F5344CB8AC3E}">
        <p14:creationId xmlns:p14="http://schemas.microsoft.com/office/powerpoint/2010/main" val="1374941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7DD3030-A579-46AF-A919-4BFD559ACB09}"/>
              </a:ext>
            </a:extLst>
          </p:cNvPr>
          <p:cNvSpPr>
            <a:spLocks noGrp="1"/>
          </p:cNvSpPr>
          <p:nvPr>
            <p:ph type="body" sz="quarter" idx="10"/>
          </p:nvPr>
        </p:nvSpPr>
        <p:spPr/>
        <p:txBody>
          <a:bodyPr>
            <a:normAutofit lnSpcReduction="10000"/>
          </a:bodyPr>
          <a:lstStyle/>
          <a:p>
            <a:r>
              <a:rPr lang="en-US" altLang="zh-CN" dirty="0"/>
              <a:t>think</a:t>
            </a:r>
            <a:endParaRPr lang="zh-CN" altLang="en-US" dirty="0"/>
          </a:p>
        </p:txBody>
      </p:sp>
      <p:sp>
        <p:nvSpPr>
          <p:cNvPr id="3" name="文本占位符 2">
            <a:extLst>
              <a:ext uri="{FF2B5EF4-FFF2-40B4-BE49-F238E27FC236}">
                <a16:creationId xmlns:a16="http://schemas.microsoft.com/office/drawing/2014/main" id="{D1C1DAE4-1CDF-4DB8-93E5-780EC3379A8E}"/>
              </a:ext>
            </a:extLst>
          </p:cNvPr>
          <p:cNvSpPr>
            <a:spLocks noGrp="1"/>
          </p:cNvSpPr>
          <p:nvPr>
            <p:ph type="body" sz="quarter" idx="11"/>
          </p:nvPr>
        </p:nvSpPr>
        <p:spPr/>
        <p:txBody>
          <a:bodyPr/>
          <a:lstStyle/>
          <a:p>
            <a:r>
              <a:rPr lang="zh-CN" altLang="en-US" dirty="0"/>
              <a:t>面临变化的广告</a:t>
            </a:r>
          </a:p>
        </p:txBody>
      </p:sp>
      <p:sp>
        <p:nvSpPr>
          <p:cNvPr id="51" name="Rectangle 3">
            <a:extLst>
              <a:ext uri="{FF2B5EF4-FFF2-40B4-BE49-F238E27FC236}">
                <a16:creationId xmlns:a16="http://schemas.microsoft.com/office/drawing/2014/main" id="{299526AD-F592-44B7-908E-E4065E3B5917}"/>
              </a:ext>
            </a:extLst>
          </p:cNvPr>
          <p:cNvSpPr>
            <a:spLocks noChangeArrowheads="1"/>
          </p:cNvSpPr>
          <p:nvPr/>
        </p:nvSpPr>
        <p:spPr bwMode="auto">
          <a:xfrm>
            <a:off x="3749676" y="2711450"/>
            <a:ext cx="920750" cy="914400"/>
          </a:xfrm>
          <a:prstGeom prst="rect">
            <a:avLst/>
          </a:prstGeom>
          <a:gradFill rotWithShape="0">
            <a:gsLst>
              <a:gs pos="0">
                <a:srgbClr val="2F005E"/>
              </a:gs>
              <a:gs pos="100000">
                <a:srgbClr val="6600CC"/>
              </a:gs>
            </a:gsLst>
            <a:lin ang="0" scaled="1"/>
          </a:gradFill>
          <a:ln w="9525">
            <a:solidFill>
              <a:schemeClr val="tx1"/>
            </a:solidFill>
            <a:miter lim="800000"/>
            <a:headEnd/>
            <a:tailEnd/>
          </a:ln>
          <a:effectLst>
            <a:outerShdw dist="107763" dir="2700000" algn="ctr" rotWithShape="0">
              <a:schemeClr val="bg2"/>
            </a:outerShdw>
          </a:effectLst>
        </p:spPr>
        <p:txBody>
          <a:bodyPr wrap="none"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chemeClr val="bg1"/>
                </a:solidFill>
                <a:latin typeface="Times New Roman" panose="02020603050405020304" pitchFamily="18" charset="0"/>
              </a:rPr>
              <a:t>资源</a:t>
            </a:r>
          </a:p>
        </p:txBody>
      </p:sp>
      <p:sp>
        <p:nvSpPr>
          <p:cNvPr id="52" name="Rectangle 4">
            <a:extLst>
              <a:ext uri="{FF2B5EF4-FFF2-40B4-BE49-F238E27FC236}">
                <a16:creationId xmlns:a16="http://schemas.microsoft.com/office/drawing/2014/main" id="{0BAD5858-FE59-452D-A3FF-780A9E8305EB}"/>
              </a:ext>
            </a:extLst>
          </p:cNvPr>
          <p:cNvSpPr>
            <a:spLocks noChangeArrowheads="1"/>
          </p:cNvSpPr>
          <p:nvPr/>
        </p:nvSpPr>
        <p:spPr bwMode="auto">
          <a:xfrm>
            <a:off x="9061451" y="2711450"/>
            <a:ext cx="920750" cy="914400"/>
          </a:xfrm>
          <a:prstGeom prst="rect">
            <a:avLst/>
          </a:prstGeom>
          <a:gradFill rotWithShape="0">
            <a:gsLst>
              <a:gs pos="0">
                <a:srgbClr val="2F005E"/>
              </a:gs>
              <a:gs pos="100000">
                <a:srgbClr val="6600CC"/>
              </a:gs>
            </a:gsLst>
            <a:lin ang="0" scaled="1"/>
          </a:gradFill>
          <a:ln w="9525">
            <a:solidFill>
              <a:schemeClr val="tx1"/>
            </a:solidFill>
            <a:miter lim="800000"/>
            <a:headEnd/>
            <a:tailEnd/>
          </a:ln>
          <a:effectLst>
            <a:outerShdw dist="107763" dir="2700000" algn="ctr" rotWithShape="0">
              <a:schemeClr val="bg2"/>
            </a:outerShdw>
          </a:effectLst>
        </p:spPr>
        <p:txBody>
          <a:bodyPr wrap="none"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chemeClr val="bg1"/>
                </a:solidFill>
                <a:latin typeface="Times New Roman" panose="02020603050405020304" pitchFamily="18" charset="0"/>
              </a:rPr>
              <a:t>利润</a:t>
            </a:r>
          </a:p>
        </p:txBody>
      </p:sp>
      <p:sp>
        <p:nvSpPr>
          <p:cNvPr id="53" name="Oval 5">
            <a:extLst>
              <a:ext uri="{FF2B5EF4-FFF2-40B4-BE49-F238E27FC236}">
                <a16:creationId xmlns:a16="http://schemas.microsoft.com/office/drawing/2014/main" id="{40BE04E5-1630-4D20-B2D2-3F7146CCDD8B}"/>
              </a:ext>
            </a:extLst>
          </p:cNvPr>
          <p:cNvSpPr>
            <a:spLocks noChangeArrowheads="1"/>
          </p:cNvSpPr>
          <p:nvPr/>
        </p:nvSpPr>
        <p:spPr bwMode="auto">
          <a:xfrm>
            <a:off x="6440489" y="2711450"/>
            <a:ext cx="850900" cy="914400"/>
          </a:xfrm>
          <a:prstGeom prst="ellipse">
            <a:avLst/>
          </a:prstGeom>
          <a:gradFill rotWithShape="0">
            <a:gsLst>
              <a:gs pos="0">
                <a:srgbClr val="2F0018"/>
              </a:gs>
              <a:gs pos="100000">
                <a:srgbClr val="660033"/>
              </a:gs>
            </a:gsLst>
            <a:lin ang="0" scaled="1"/>
          </a:gradFill>
          <a:ln w="9525">
            <a:solidFill>
              <a:schemeClr val="tx1"/>
            </a:solidFill>
            <a:round/>
            <a:headEnd/>
            <a:tailEnd/>
          </a:ln>
        </p:spPr>
        <p:txBody>
          <a:bodyPr wrap="none"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a:solidFill>
                  <a:schemeClr val="bg1"/>
                </a:solidFill>
                <a:latin typeface="Times New Roman" panose="02020603050405020304" pitchFamily="18" charset="0"/>
              </a:rPr>
              <a:t>交换</a:t>
            </a:r>
          </a:p>
        </p:txBody>
      </p:sp>
      <p:sp>
        <p:nvSpPr>
          <p:cNvPr id="54" name="AutoShape 6">
            <a:extLst>
              <a:ext uri="{FF2B5EF4-FFF2-40B4-BE49-F238E27FC236}">
                <a16:creationId xmlns:a16="http://schemas.microsoft.com/office/drawing/2014/main" id="{ED2C87ED-4B9F-4261-8B03-3CD4FA1E8740}"/>
              </a:ext>
            </a:extLst>
          </p:cNvPr>
          <p:cNvSpPr>
            <a:spLocks noChangeArrowheads="1"/>
          </p:cNvSpPr>
          <p:nvPr/>
        </p:nvSpPr>
        <p:spPr bwMode="auto">
          <a:xfrm>
            <a:off x="5095876" y="2787650"/>
            <a:ext cx="1131887" cy="762000"/>
          </a:xfrm>
          <a:prstGeom prst="homePlate">
            <a:avLst>
              <a:gd name="adj" fmla="val 37135"/>
            </a:avLst>
          </a:prstGeom>
          <a:gradFill rotWithShape="0">
            <a:gsLst>
              <a:gs pos="0">
                <a:srgbClr val="2F2F18"/>
              </a:gs>
              <a:gs pos="100000">
                <a:srgbClr val="666633"/>
              </a:gs>
            </a:gsLst>
            <a:lin ang="0" scaled="1"/>
          </a:gradFill>
          <a:ln w="9525">
            <a:solidFill>
              <a:srgbClr val="666633"/>
            </a:solidFill>
            <a:miter lim="800000"/>
            <a:headEnd/>
            <a:tailEnd/>
          </a:ln>
          <a:effectLst>
            <a:outerShdw dist="107763" dir="2700000" algn="ctr" rotWithShape="0">
              <a:schemeClr val="bg2"/>
            </a:outerShdw>
          </a:effectLst>
        </p:spPr>
        <p:txBody>
          <a:bodyPr wrap="none"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chemeClr val="bg1"/>
                </a:solidFill>
                <a:latin typeface="Times New Roman" panose="02020603050405020304" pitchFamily="18" charset="0"/>
              </a:rPr>
              <a:t>生产</a:t>
            </a:r>
          </a:p>
        </p:txBody>
      </p:sp>
      <p:sp>
        <p:nvSpPr>
          <p:cNvPr id="55" name="AutoShape 7">
            <a:extLst>
              <a:ext uri="{FF2B5EF4-FFF2-40B4-BE49-F238E27FC236}">
                <a16:creationId xmlns:a16="http://schemas.microsoft.com/office/drawing/2014/main" id="{B104F128-4D63-4E85-9A14-40C7BEF457D7}"/>
              </a:ext>
            </a:extLst>
          </p:cNvPr>
          <p:cNvSpPr>
            <a:spLocks noChangeArrowheads="1"/>
          </p:cNvSpPr>
          <p:nvPr/>
        </p:nvSpPr>
        <p:spPr bwMode="auto">
          <a:xfrm>
            <a:off x="7573964" y="2787650"/>
            <a:ext cx="1133475" cy="762000"/>
          </a:xfrm>
          <a:prstGeom prst="homePlate">
            <a:avLst>
              <a:gd name="adj" fmla="val 37188"/>
            </a:avLst>
          </a:prstGeom>
          <a:gradFill rotWithShape="0">
            <a:gsLst>
              <a:gs pos="0">
                <a:srgbClr val="2F2F18"/>
              </a:gs>
              <a:gs pos="100000">
                <a:srgbClr val="666633"/>
              </a:gs>
            </a:gsLst>
            <a:lin ang="0" scaled="1"/>
          </a:gradFill>
          <a:ln w="9525">
            <a:solidFill>
              <a:srgbClr val="666633"/>
            </a:solidFill>
            <a:miter lim="800000"/>
            <a:headEnd/>
            <a:tailEnd/>
          </a:ln>
          <a:effectLst>
            <a:outerShdw dist="107763" dir="2700000" algn="ctr" rotWithShape="0">
              <a:schemeClr val="bg2"/>
            </a:outerShdw>
          </a:effectLst>
        </p:spPr>
        <p:txBody>
          <a:bodyPr wrap="none" anchor="ctr"/>
          <a:lstStyle/>
          <a:p>
            <a:pPr>
              <a:defRPr/>
            </a:pPr>
            <a:r>
              <a:rPr kumimoji="1" lang="zh-CN" altLang="en-US" sz="2000" b="1" dirty="0">
                <a:solidFill>
                  <a:schemeClr val="bg1"/>
                </a:solidFill>
                <a:latin typeface="Times New Roman" pitchFamily="18" charset="0"/>
              </a:rPr>
              <a:t>收益</a:t>
            </a:r>
          </a:p>
        </p:txBody>
      </p:sp>
      <p:sp>
        <p:nvSpPr>
          <p:cNvPr id="56" name="Text Box 8">
            <a:extLst>
              <a:ext uri="{FF2B5EF4-FFF2-40B4-BE49-F238E27FC236}">
                <a16:creationId xmlns:a16="http://schemas.microsoft.com/office/drawing/2014/main" id="{5803ABB8-9799-4A33-A80B-DA84D27E1CFE}"/>
              </a:ext>
            </a:extLst>
          </p:cNvPr>
          <p:cNvSpPr txBox="1">
            <a:spLocks noChangeArrowheads="1"/>
          </p:cNvSpPr>
          <p:nvPr/>
        </p:nvSpPr>
        <p:spPr bwMode="auto">
          <a:xfrm>
            <a:off x="2634827" y="1947832"/>
            <a:ext cx="8050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en-US" altLang="zh-CN" sz="2000" b="1" dirty="0">
                <a:solidFill>
                  <a:srgbClr val="FF9900"/>
                </a:solidFill>
                <a:latin typeface="Times New Roman" panose="02020603050405020304" pitchFamily="18" charset="0"/>
              </a:rPr>
              <a:t>Econ.</a:t>
            </a:r>
            <a:endParaRPr lang="zh-CN" altLang="en-US" sz="2000" b="1" dirty="0">
              <a:solidFill>
                <a:srgbClr val="FF9900"/>
              </a:solidFill>
              <a:latin typeface="Times New Roman" panose="02020603050405020304" pitchFamily="18" charset="0"/>
            </a:endParaRPr>
          </a:p>
        </p:txBody>
      </p:sp>
      <p:sp>
        <p:nvSpPr>
          <p:cNvPr id="57" name="Text Box 9">
            <a:extLst>
              <a:ext uri="{FF2B5EF4-FFF2-40B4-BE49-F238E27FC236}">
                <a16:creationId xmlns:a16="http://schemas.microsoft.com/office/drawing/2014/main" id="{3365F36C-E2CA-4164-9583-45558E9B3F8A}"/>
              </a:ext>
            </a:extLst>
          </p:cNvPr>
          <p:cNvSpPr txBox="1">
            <a:spLocks noChangeArrowheads="1"/>
          </p:cNvSpPr>
          <p:nvPr/>
        </p:nvSpPr>
        <p:spPr bwMode="auto">
          <a:xfrm>
            <a:off x="3890964" y="1797050"/>
            <a:ext cx="7000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a:solidFill>
                  <a:srgbClr val="000000"/>
                </a:solidFill>
                <a:latin typeface="Times New Roman" panose="02020603050405020304" pitchFamily="18" charset="0"/>
              </a:rPr>
              <a:t>充分</a:t>
            </a:r>
          </a:p>
          <a:p>
            <a:r>
              <a:rPr lang="zh-CN" altLang="en-US" sz="2000" b="1">
                <a:solidFill>
                  <a:srgbClr val="000000"/>
                </a:solidFill>
                <a:latin typeface="Times New Roman" panose="02020603050405020304" pitchFamily="18" charset="0"/>
              </a:rPr>
              <a:t>利用</a:t>
            </a:r>
          </a:p>
        </p:txBody>
      </p:sp>
      <p:sp>
        <p:nvSpPr>
          <p:cNvPr id="58" name="Text Box 10">
            <a:extLst>
              <a:ext uri="{FF2B5EF4-FFF2-40B4-BE49-F238E27FC236}">
                <a16:creationId xmlns:a16="http://schemas.microsoft.com/office/drawing/2014/main" id="{FEE677E1-E1FA-449A-9D79-9D853C963F16}"/>
              </a:ext>
            </a:extLst>
          </p:cNvPr>
          <p:cNvSpPr txBox="1">
            <a:spLocks noChangeArrowheads="1"/>
          </p:cNvSpPr>
          <p:nvPr/>
        </p:nvSpPr>
        <p:spPr bwMode="auto">
          <a:xfrm>
            <a:off x="6511926" y="1797050"/>
            <a:ext cx="8794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a:solidFill>
                  <a:srgbClr val="000000"/>
                </a:solidFill>
                <a:latin typeface="Times New Roman" panose="02020603050405020304" pitchFamily="18" charset="0"/>
              </a:rPr>
              <a:t>充分</a:t>
            </a:r>
          </a:p>
          <a:p>
            <a:r>
              <a:rPr lang="zh-CN" altLang="en-US" sz="2000" b="1">
                <a:solidFill>
                  <a:srgbClr val="000000"/>
                </a:solidFill>
                <a:latin typeface="Times New Roman" panose="02020603050405020304" pitchFamily="18" charset="0"/>
              </a:rPr>
              <a:t>实现</a:t>
            </a:r>
          </a:p>
        </p:txBody>
      </p:sp>
      <p:sp>
        <p:nvSpPr>
          <p:cNvPr id="59" name="Text Box 11">
            <a:extLst>
              <a:ext uri="{FF2B5EF4-FFF2-40B4-BE49-F238E27FC236}">
                <a16:creationId xmlns:a16="http://schemas.microsoft.com/office/drawing/2014/main" id="{D8D9774A-D098-4FCE-817B-573F455ADF0F}"/>
              </a:ext>
            </a:extLst>
          </p:cNvPr>
          <p:cNvSpPr txBox="1">
            <a:spLocks noChangeArrowheads="1"/>
          </p:cNvSpPr>
          <p:nvPr/>
        </p:nvSpPr>
        <p:spPr bwMode="auto">
          <a:xfrm>
            <a:off x="5237164" y="1797050"/>
            <a:ext cx="7000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a:solidFill>
                  <a:srgbClr val="000000"/>
                </a:solidFill>
                <a:latin typeface="Times New Roman" panose="02020603050405020304" pitchFamily="18" charset="0"/>
              </a:rPr>
              <a:t>最低</a:t>
            </a:r>
          </a:p>
          <a:p>
            <a:r>
              <a:rPr lang="zh-CN" altLang="en-US" sz="2000" b="1">
                <a:solidFill>
                  <a:srgbClr val="000000"/>
                </a:solidFill>
                <a:latin typeface="Times New Roman" panose="02020603050405020304" pitchFamily="18" charset="0"/>
              </a:rPr>
              <a:t>成本</a:t>
            </a:r>
          </a:p>
        </p:txBody>
      </p:sp>
      <p:sp>
        <p:nvSpPr>
          <p:cNvPr id="60" name="Text Box 12">
            <a:extLst>
              <a:ext uri="{FF2B5EF4-FFF2-40B4-BE49-F238E27FC236}">
                <a16:creationId xmlns:a16="http://schemas.microsoft.com/office/drawing/2014/main" id="{5B0836AF-CFC3-43B5-A1FC-BE18D62B0A25}"/>
              </a:ext>
            </a:extLst>
          </p:cNvPr>
          <p:cNvSpPr txBox="1">
            <a:spLocks noChangeArrowheads="1"/>
          </p:cNvSpPr>
          <p:nvPr/>
        </p:nvSpPr>
        <p:spPr bwMode="auto">
          <a:xfrm>
            <a:off x="7715251" y="1797050"/>
            <a:ext cx="7000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a:solidFill>
                  <a:srgbClr val="000000"/>
                </a:solidFill>
                <a:latin typeface="Times New Roman" panose="02020603050405020304" pitchFamily="18" charset="0"/>
              </a:rPr>
              <a:t>最高</a:t>
            </a:r>
          </a:p>
          <a:p>
            <a:r>
              <a:rPr lang="zh-CN" altLang="en-US" sz="2000" b="1">
                <a:solidFill>
                  <a:srgbClr val="000000"/>
                </a:solidFill>
                <a:latin typeface="Times New Roman" panose="02020603050405020304" pitchFamily="18" charset="0"/>
              </a:rPr>
              <a:t>收益</a:t>
            </a:r>
          </a:p>
        </p:txBody>
      </p:sp>
      <p:sp>
        <p:nvSpPr>
          <p:cNvPr id="61" name="Text Box 13">
            <a:extLst>
              <a:ext uri="{FF2B5EF4-FFF2-40B4-BE49-F238E27FC236}">
                <a16:creationId xmlns:a16="http://schemas.microsoft.com/office/drawing/2014/main" id="{906ACB30-EB60-4813-9EF3-DFCF74A64812}"/>
              </a:ext>
            </a:extLst>
          </p:cNvPr>
          <p:cNvSpPr txBox="1">
            <a:spLocks noChangeArrowheads="1"/>
          </p:cNvSpPr>
          <p:nvPr/>
        </p:nvSpPr>
        <p:spPr bwMode="auto">
          <a:xfrm>
            <a:off x="9132889" y="1797050"/>
            <a:ext cx="7000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a:solidFill>
                  <a:srgbClr val="000000"/>
                </a:solidFill>
                <a:latin typeface="Times New Roman" panose="02020603050405020304" pitchFamily="18" charset="0"/>
              </a:rPr>
              <a:t>最大</a:t>
            </a:r>
          </a:p>
          <a:p>
            <a:r>
              <a:rPr lang="zh-CN" altLang="en-US" sz="2000" b="1">
                <a:solidFill>
                  <a:srgbClr val="000000"/>
                </a:solidFill>
                <a:latin typeface="Times New Roman" panose="02020603050405020304" pitchFamily="18" charset="0"/>
              </a:rPr>
              <a:t>利润</a:t>
            </a:r>
          </a:p>
        </p:txBody>
      </p:sp>
      <p:sp>
        <p:nvSpPr>
          <p:cNvPr id="62" name="Text Box 14">
            <a:extLst>
              <a:ext uri="{FF2B5EF4-FFF2-40B4-BE49-F238E27FC236}">
                <a16:creationId xmlns:a16="http://schemas.microsoft.com/office/drawing/2014/main" id="{9BC7A2AD-B4CE-4AF9-BA39-44D9B119FA0D}"/>
              </a:ext>
            </a:extLst>
          </p:cNvPr>
          <p:cNvSpPr txBox="1">
            <a:spLocks noChangeArrowheads="1"/>
          </p:cNvSpPr>
          <p:nvPr/>
        </p:nvSpPr>
        <p:spPr bwMode="auto">
          <a:xfrm>
            <a:off x="2654301" y="3983038"/>
            <a:ext cx="7184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en-US" altLang="zh-CN" sz="2000" b="1" dirty="0">
                <a:solidFill>
                  <a:srgbClr val="FF9900"/>
                </a:solidFill>
                <a:latin typeface="Times New Roman" panose="02020603050405020304" pitchFamily="18" charset="0"/>
              </a:rPr>
              <a:t>Mkt.</a:t>
            </a:r>
            <a:endParaRPr lang="zh-CN" altLang="en-US" sz="2000" b="1" dirty="0">
              <a:solidFill>
                <a:srgbClr val="FF9900"/>
              </a:solidFill>
              <a:latin typeface="Times New Roman" panose="02020603050405020304" pitchFamily="18" charset="0"/>
            </a:endParaRPr>
          </a:p>
        </p:txBody>
      </p:sp>
      <p:sp>
        <p:nvSpPr>
          <p:cNvPr id="63" name="Text Box 15">
            <a:extLst>
              <a:ext uri="{FF2B5EF4-FFF2-40B4-BE49-F238E27FC236}">
                <a16:creationId xmlns:a16="http://schemas.microsoft.com/office/drawing/2014/main" id="{BACD4139-1E6C-4FAE-94F6-AEED2C3607B8}"/>
              </a:ext>
            </a:extLst>
          </p:cNvPr>
          <p:cNvSpPr txBox="1">
            <a:spLocks noChangeArrowheads="1"/>
          </p:cNvSpPr>
          <p:nvPr/>
        </p:nvSpPr>
        <p:spPr bwMode="auto">
          <a:xfrm>
            <a:off x="3898576" y="3983038"/>
            <a:ext cx="700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000000"/>
                </a:solidFill>
                <a:latin typeface="Times New Roman" panose="02020603050405020304" pitchFamily="18" charset="0"/>
              </a:rPr>
              <a:t>如何</a:t>
            </a:r>
          </a:p>
          <a:p>
            <a:r>
              <a:rPr lang="zh-CN" altLang="en-US" sz="2000" b="1" dirty="0">
                <a:solidFill>
                  <a:srgbClr val="000000"/>
                </a:solidFill>
                <a:latin typeface="Times New Roman" panose="02020603050405020304" pitchFamily="18" charset="0"/>
              </a:rPr>
              <a:t>获得</a:t>
            </a:r>
          </a:p>
        </p:txBody>
      </p:sp>
      <p:sp>
        <p:nvSpPr>
          <p:cNvPr id="64" name="Text Box 16">
            <a:extLst>
              <a:ext uri="{FF2B5EF4-FFF2-40B4-BE49-F238E27FC236}">
                <a16:creationId xmlns:a16="http://schemas.microsoft.com/office/drawing/2014/main" id="{FA938BF3-1C3A-4A06-9658-0905DA56E570}"/>
              </a:ext>
            </a:extLst>
          </p:cNvPr>
          <p:cNvSpPr txBox="1">
            <a:spLocks noChangeArrowheads="1"/>
          </p:cNvSpPr>
          <p:nvPr/>
        </p:nvSpPr>
        <p:spPr bwMode="auto">
          <a:xfrm>
            <a:off x="5236417" y="3983038"/>
            <a:ext cx="700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000000"/>
                </a:solidFill>
                <a:latin typeface="Times New Roman" panose="02020603050405020304" pitchFamily="18" charset="0"/>
              </a:rPr>
              <a:t>创造</a:t>
            </a:r>
            <a:endParaRPr lang="en-US" altLang="zh-CN" sz="2000" b="1" dirty="0">
              <a:solidFill>
                <a:srgbClr val="000000"/>
              </a:solidFill>
              <a:latin typeface="Times New Roman" panose="02020603050405020304" pitchFamily="18" charset="0"/>
            </a:endParaRPr>
          </a:p>
          <a:p>
            <a:r>
              <a:rPr lang="zh-CN" altLang="en-US" sz="2000" b="1" dirty="0">
                <a:solidFill>
                  <a:srgbClr val="000000"/>
                </a:solidFill>
                <a:latin typeface="Times New Roman" panose="02020603050405020304" pitchFamily="18" charset="0"/>
              </a:rPr>
              <a:t>产品</a:t>
            </a:r>
          </a:p>
        </p:txBody>
      </p:sp>
      <p:sp>
        <p:nvSpPr>
          <p:cNvPr id="65" name="Text Box 17">
            <a:extLst>
              <a:ext uri="{FF2B5EF4-FFF2-40B4-BE49-F238E27FC236}">
                <a16:creationId xmlns:a16="http://schemas.microsoft.com/office/drawing/2014/main" id="{4CF309CD-7985-4EC5-89F9-A41A0DEBE0FF}"/>
              </a:ext>
            </a:extLst>
          </p:cNvPr>
          <p:cNvSpPr txBox="1">
            <a:spLocks noChangeArrowheads="1"/>
          </p:cNvSpPr>
          <p:nvPr/>
        </p:nvSpPr>
        <p:spPr bwMode="auto">
          <a:xfrm>
            <a:off x="6568496" y="4004987"/>
            <a:ext cx="700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990000"/>
                </a:solidFill>
                <a:latin typeface="Times New Roman" panose="02020603050405020304" pitchFamily="18" charset="0"/>
              </a:rPr>
              <a:t>促成</a:t>
            </a:r>
            <a:endParaRPr lang="en-US" altLang="zh-CN" sz="2000" b="1" dirty="0">
              <a:solidFill>
                <a:srgbClr val="990000"/>
              </a:solidFill>
              <a:latin typeface="Times New Roman" panose="02020603050405020304" pitchFamily="18" charset="0"/>
            </a:endParaRPr>
          </a:p>
          <a:p>
            <a:r>
              <a:rPr lang="zh-CN" altLang="en-US" sz="2000" b="1" dirty="0">
                <a:solidFill>
                  <a:srgbClr val="990000"/>
                </a:solidFill>
                <a:latin typeface="Times New Roman" panose="02020603050405020304" pitchFamily="18" charset="0"/>
              </a:rPr>
              <a:t>交易</a:t>
            </a:r>
          </a:p>
        </p:txBody>
      </p:sp>
      <p:sp>
        <p:nvSpPr>
          <p:cNvPr id="66" name="Text Box 18">
            <a:extLst>
              <a:ext uri="{FF2B5EF4-FFF2-40B4-BE49-F238E27FC236}">
                <a16:creationId xmlns:a16="http://schemas.microsoft.com/office/drawing/2014/main" id="{B68435D6-E0C2-477B-81BD-8FB0DB45D921}"/>
              </a:ext>
            </a:extLst>
          </p:cNvPr>
          <p:cNvSpPr txBox="1">
            <a:spLocks noChangeArrowheads="1"/>
          </p:cNvSpPr>
          <p:nvPr/>
        </p:nvSpPr>
        <p:spPr bwMode="auto">
          <a:xfrm>
            <a:off x="7715251" y="4010468"/>
            <a:ext cx="700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000000"/>
                </a:solidFill>
                <a:latin typeface="Times New Roman" panose="02020603050405020304" pitchFamily="18" charset="0"/>
              </a:rPr>
              <a:t>需求</a:t>
            </a:r>
            <a:endParaRPr lang="en-US" altLang="zh-CN" sz="2000" b="1" dirty="0">
              <a:solidFill>
                <a:srgbClr val="000000"/>
              </a:solidFill>
              <a:latin typeface="Times New Roman" panose="02020603050405020304" pitchFamily="18" charset="0"/>
            </a:endParaRPr>
          </a:p>
          <a:p>
            <a:r>
              <a:rPr lang="zh-CN" altLang="en-US" sz="2000" b="1" dirty="0">
                <a:solidFill>
                  <a:srgbClr val="000000"/>
                </a:solidFill>
                <a:latin typeface="Times New Roman" panose="02020603050405020304" pitchFamily="18" charset="0"/>
              </a:rPr>
              <a:t>达成</a:t>
            </a:r>
          </a:p>
        </p:txBody>
      </p:sp>
      <p:sp>
        <p:nvSpPr>
          <p:cNvPr id="67" name="Text Box 19">
            <a:extLst>
              <a:ext uri="{FF2B5EF4-FFF2-40B4-BE49-F238E27FC236}">
                <a16:creationId xmlns:a16="http://schemas.microsoft.com/office/drawing/2014/main" id="{5AB323BD-991B-4215-A9BA-EDDFB9B3E1AD}"/>
              </a:ext>
            </a:extLst>
          </p:cNvPr>
          <p:cNvSpPr txBox="1">
            <a:spLocks noChangeArrowheads="1"/>
          </p:cNvSpPr>
          <p:nvPr/>
        </p:nvSpPr>
        <p:spPr bwMode="auto">
          <a:xfrm>
            <a:off x="9132889" y="4004987"/>
            <a:ext cx="700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000000"/>
                </a:solidFill>
                <a:latin typeface="Times New Roman" panose="02020603050405020304" pitchFamily="18" charset="0"/>
              </a:rPr>
              <a:t>价值</a:t>
            </a:r>
            <a:endParaRPr lang="en-US" altLang="zh-CN" sz="2000" b="1" dirty="0">
              <a:solidFill>
                <a:srgbClr val="000000"/>
              </a:solidFill>
              <a:latin typeface="Times New Roman" panose="02020603050405020304" pitchFamily="18" charset="0"/>
            </a:endParaRPr>
          </a:p>
          <a:p>
            <a:r>
              <a:rPr lang="zh-CN" altLang="en-US" sz="2000" b="1" dirty="0">
                <a:solidFill>
                  <a:srgbClr val="000000"/>
                </a:solidFill>
                <a:latin typeface="Times New Roman" panose="02020603050405020304" pitchFamily="18" charset="0"/>
              </a:rPr>
              <a:t>联结</a:t>
            </a:r>
          </a:p>
        </p:txBody>
      </p:sp>
      <p:sp>
        <p:nvSpPr>
          <p:cNvPr id="68" name="Text Box 14">
            <a:extLst>
              <a:ext uri="{FF2B5EF4-FFF2-40B4-BE49-F238E27FC236}">
                <a16:creationId xmlns:a16="http://schemas.microsoft.com/office/drawing/2014/main" id="{4A0F3C6B-45D8-4431-A294-F45E21ADC90E}"/>
              </a:ext>
            </a:extLst>
          </p:cNvPr>
          <p:cNvSpPr txBox="1">
            <a:spLocks noChangeArrowheads="1"/>
          </p:cNvSpPr>
          <p:nvPr/>
        </p:nvSpPr>
        <p:spPr bwMode="auto">
          <a:xfrm>
            <a:off x="2662239" y="5044607"/>
            <a:ext cx="9893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en-US" altLang="zh-CN" sz="2000" b="1" dirty="0">
                <a:solidFill>
                  <a:srgbClr val="FF9900"/>
                </a:solidFill>
                <a:latin typeface="Times New Roman" panose="02020603050405020304" pitchFamily="18" charset="0"/>
              </a:rPr>
              <a:t>Comm.</a:t>
            </a:r>
            <a:endParaRPr lang="zh-CN" altLang="en-US" sz="2000" b="1" dirty="0">
              <a:solidFill>
                <a:srgbClr val="FF9900"/>
              </a:solidFill>
              <a:latin typeface="Times New Roman" panose="02020603050405020304" pitchFamily="18" charset="0"/>
            </a:endParaRPr>
          </a:p>
        </p:txBody>
      </p:sp>
      <p:sp>
        <p:nvSpPr>
          <p:cNvPr id="69" name="Text Box 15">
            <a:extLst>
              <a:ext uri="{FF2B5EF4-FFF2-40B4-BE49-F238E27FC236}">
                <a16:creationId xmlns:a16="http://schemas.microsoft.com/office/drawing/2014/main" id="{BDF15438-972F-423D-9AA2-C696B877DE03}"/>
              </a:ext>
            </a:extLst>
          </p:cNvPr>
          <p:cNvSpPr txBox="1">
            <a:spLocks noChangeArrowheads="1"/>
          </p:cNvSpPr>
          <p:nvPr/>
        </p:nvSpPr>
        <p:spPr bwMode="auto">
          <a:xfrm>
            <a:off x="3890218" y="4999108"/>
            <a:ext cx="700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000000"/>
                </a:solidFill>
                <a:latin typeface="Times New Roman" panose="02020603050405020304" pitchFamily="18" charset="0"/>
              </a:rPr>
              <a:t>何种</a:t>
            </a:r>
            <a:endParaRPr lang="en-US" altLang="zh-CN" sz="2000" b="1" dirty="0">
              <a:solidFill>
                <a:srgbClr val="000000"/>
              </a:solidFill>
              <a:latin typeface="Times New Roman" panose="02020603050405020304" pitchFamily="18" charset="0"/>
            </a:endParaRPr>
          </a:p>
          <a:p>
            <a:r>
              <a:rPr lang="zh-CN" altLang="en-US" sz="2000" b="1" dirty="0">
                <a:solidFill>
                  <a:srgbClr val="000000"/>
                </a:solidFill>
                <a:latin typeface="Times New Roman" panose="02020603050405020304" pitchFamily="18" charset="0"/>
              </a:rPr>
              <a:t>来源</a:t>
            </a:r>
          </a:p>
        </p:txBody>
      </p:sp>
      <p:sp>
        <p:nvSpPr>
          <p:cNvPr id="70" name="Text Box 16">
            <a:extLst>
              <a:ext uri="{FF2B5EF4-FFF2-40B4-BE49-F238E27FC236}">
                <a16:creationId xmlns:a16="http://schemas.microsoft.com/office/drawing/2014/main" id="{A74B912D-35A6-405E-B7E7-00415741B79E}"/>
              </a:ext>
            </a:extLst>
          </p:cNvPr>
          <p:cNvSpPr txBox="1">
            <a:spLocks noChangeArrowheads="1"/>
          </p:cNvSpPr>
          <p:nvPr/>
        </p:nvSpPr>
        <p:spPr bwMode="auto">
          <a:xfrm>
            <a:off x="5236417" y="4999108"/>
            <a:ext cx="700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000000"/>
                </a:solidFill>
                <a:latin typeface="Times New Roman" panose="02020603050405020304" pitchFamily="18" charset="0"/>
              </a:rPr>
              <a:t>信息</a:t>
            </a:r>
            <a:endParaRPr lang="en-US" altLang="zh-CN" sz="2000" b="1" dirty="0">
              <a:solidFill>
                <a:srgbClr val="000000"/>
              </a:solidFill>
              <a:latin typeface="Times New Roman" panose="02020603050405020304" pitchFamily="18" charset="0"/>
            </a:endParaRPr>
          </a:p>
          <a:p>
            <a:r>
              <a:rPr lang="zh-CN" altLang="en-US" sz="2000" b="1" dirty="0">
                <a:solidFill>
                  <a:srgbClr val="000000"/>
                </a:solidFill>
                <a:latin typeface="Times New Roman" panose="02020603050405020304" pitchFamily="18" charset="0"/>
              </a:rPr>
              <a:t>编码</a:t>
            </a:r>
          </a:p>
        </p:txBody>
      </p:sp>
      <p:sp>
        <p:nvSpPr>
          <p:cNvPr id="71" name="Text Box 17">
            <a:extLst>
              <a:ext uri="{FF2B5EF4-FFF2-40B4-BE49-F238E27FC236}">
                <a16:creationId xmlns:a16="http://schemas.microsoft.com/office/drawing/2014/main" id="{63077A02-74C5-4405-AE49-153376B0EEA3}"/>
              </a:ext>
            </a:extLst>
          </p:cNvPr>
          <p:cNvSpPr txBox="1">
            <a:spLocks noChangeArrowheads="1"/>
          </p:cNvSpPr>
          <p:nvPr/>
        </p:nvSpPr>
        <p:spPr bwMode="auto">
          <a:xfrm>
            <a:off x="6582618" y="5021003"/>
            <a:ext cx="700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990000"/>
                </a:solidFill>
                <a:latin typeface="Times New Roman" panose="02020603050405020304" pitchFamily="18" charset="0"/>
              </a:rPr>
              <a:t>传播</a:t>
            </a:r>
            <a:endParaRPr lang="en-US" altLang="zh-CN" sz="2000" b="1" dirty="0">
              <a:solidFill>
                <a:srgbClr val="990000"/>
              </a:solidFill>
              <a:latin typeface="Times New Roman" panose="02020603050405020304" pitchFamily="18" charset="0"/>
            </a:endParaRPr>
          </a:p>
          <a:p>
            <a:r>
              <a:rPr lang="zh-CN" altLang="en-US" sz="2000" b="1" dirty="0">
                <a:solidFill>
                  <a:srgbClr val="990000"/>
                </a:solidFill>
                <a:latin typeface="Times New Roman" panose="02020603050405020304" pitchFamily="18" charset="0"/>
              </a:rPr>
              <a:t>渠道</a:t>
            </a:r>
          </a:p>
        </p:txBody>
      </p:sp>
      <p:sp>
        <p:nvSpPr>
          <p:cNvPr id="72" name="Text Box 18">
            <a:extLst>
              <a:ext uri="{FF2B5EF4-FFF2-40B4-BE49-F238E27FC236}">
                <a16:creationId xmlns:a16="http://schemas.microsoft.com/office/drawing/2014/main" id="{9D699ECB-F2B5-4EE5-8E73-644C585595D5}"/>
              </a:ext>
            </a:extLst>
          </p:cNvPr>
          <p:cNvSpPr txBox="1">
            <a:spLocks noChangeArrowheads="1"/>
          </p:cNvSpPr>
          <p:nvPr/>
        </p:nvSpPr>
        <p:spPr bwMode="auto">
          <a:xfrm>
            <a:off x="7715251" y="5016532"/>
            <a:ext cx="700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000000"/>
                </a:solidFill>
                <a:latin typeface="Times New Roman" panose="02020603050405020304" pitchFamily="18" charset="0"/>
              </a:rPr>
              <a:t>信息</a:t>
            </a:r>
            <a:endParaRPr lang="en-US" altLang="zh-CN" sz="2000" b="1" dirty="0">
              <a:solidFill>
                <a:srgbClr val="000000"/>
              </a:solidFill>
              <a:latin typeface="Times New Roman" panose="02020603050405020304" pitchFamily="18" charset="0"/>
            </a:endParaRPr>
          </a:p>
          <a:p>
            <a:r>
              <a:rPr lang="zh-CN" altLang="en-US" sz="2000" b="1" dirty="0">
                <a:solidFill>
                  <a:srgbClr val="000000"/>
                </a:solidFill>
                <a:latin typeface="Times New Roman" panose="02020603050405020304" pitchFamily="18" charset="0"/>
              </a:rPr>
              <a:t>解码</a:t>
            </a:r>
          </a:p>
        </p:txBody>
      </p:sp>
      <p:sp>
        <p:nvSpPr>
          <p:cNvPr id="73" name="Text Box 19">
            <a:extLst>
              <a:ext uri="{FF2B5EF4-FFF2-40B4-BE49-F238E27FC236}">
                <a16:creationId xmlns:a16="http://schemas.microsoft.com/office/drawing/2014/main" id="{EBEA6C2B-E354-4E98-8AA0-5E2A82D21579}"/>
              </a:ext>
            </a:extLst>
          </p:cNvPr>
          <p:cNvSpPr txBox="1">
            <a:spLocks noChangeArrowheads="1"/>
          </p:cNvSpPr>
          <p:nvPr/>
        </p:nvSpPr>
        <p:spPr bwMode="auto">
          <a:xfrm>
            <a:off x="9132889" y="5021003"/>
            <a:ext cx="700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000000"/>
                </a:solidFill>
                <a:latin typeface="Times New Roman" panose="02020603050405020304" pitchFamily="18" charset="0"/>
              </a:rPr>
              <a:t>受众</a:t>
            </a:r>
            <a:endParaRPr lang="en-US" altLang="zh-CN" sz="2000" b="1" dirty="0">
              <a:solidFill>
                <a:srgbClr val="000000"/>
              </a:solidFill>
              <a:latin typeface="Times New Roman" panose="02020603050405020304" pitchFamily="18" charset="0"/>
            </a:endParaRPr>
          </a:p>
          <a:p>
            <a:r>
              <a:rPr lang="zh-CN" altLang="en-US" sz="2000" b="1" dirty="0">
                <a:solidFill>
                  <a:srgbClr val="000000"/>
                </a:solidFill>
                <a:latin typeface="Times New Roman" panose="02020603050405020304" pitchFamily="18" charset="0"/>
              </a:rPr>
              <a:t>效果</a:t>
            </a:r>
          </a:p>
        </p:txBody>
      </p:sp>
      <p:sp>
        <p:nvSpPr>
          <p:cNvPr id="74" name="Text Box 14">
            <a:extLst>
              <a:ext uri="{FF2B5EF4-FFF2-40B4-BE49-F238E27FC236}">
                <a16:creationId xmlns:a16="http://schemas.microsoft.com/office/drawing/2014/main" id="{66CB9E4E-65EC-436A-9D7C-1CB725DA8077}"/>
              </a:ext>
            </a:extLst>
          </p:cNvPr>
          <p:cNvSpPr txBox="1">
            <a:spLocks noChangeArrowheads="1"/>
          </p:cNvSpPr>
          <p:nvPr/>
        </p:nvSpPr>
        <p:spPr bwMode="auto">
          <a:xfrm>
            <a:off x="2652714" y="5932089"/>
            <a:ext cx="6914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en-US" altLang="zh-CN" sz="2000" b="1" dirty="0">
                <a:latin typeface="Times New Roman" panose="02020603050405020304" pitchFamily="18" charset="0"/>
              </a:rPr>
              <a:t>Adv.</a:t>
            </a:r>
            <a:endParaRPr lang="zh-CN" altLang="en-US" sz="2000" b="1" dirty="0">
              <a:latin typeface="Times New Roman" panose="02020603050405020304" pitchFamily="18" charset="0"/>
            </a:endParaRPr>
          </a:p>
        </p:txBody>
      </p:sp>
      <p:sp>
        <p:nvSpPr>
          <p:cNvPr id="75" name="Text Box 15">
            <a:extLst>
              <a:ext uri="{FF2B5EF4-FFF2-40B4-BE49-F238E27FC236}">
                <a16:creationId xmlns:a16="http://schemas.microsoft.com/office/drawing/2014/main" id="{0E84691B-D8C6-4BB6-A943-CF5B67362736}"/>
              </a:ext>
            </a:extLst>
          </p:cNvPr>
          <p:cNvSpPr txBox="1">
            <a:spLocks noChangeArrowheads="1"/>
          </p:cNvSpPr>
          <p:nvPr/>
        </p:nvSpPr>
        <p:spPr bwMode="auto">
          <a:xfrm>
            <a:off x="3906582" y="5932089"/>
            <a:ext cx="9589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latin typeface="Times New Roman" panose="02020603050405020304" pitchFamily="18" charset="0"/>
              </a:rPr>
              <a:t>信源</a:t>
            </a:r>
            <a:r>
              <a:rPr lang="en-US" altLang="zh-CN" sz="2000" b="1" dirty="0">
                <a:latin typeface="Times New Roman" panose="02020603050405020304" pitchFamily="18" charset="0"/>
              </a:rPr>
              <a:t>/</a:t>
            </a:r>
          </a:p>
          <a:p>
            <a:r>
              <a:rPr lang="zh-CN" altLang="en-US" sz="2000" b="1" dirty="0">
                <a:latin typeface="Times New Roman" panose="02020603050405020304" pitchFamily="18" charset="0"/>
              </a:rPr>
              <a:t>广告主</a:t>
            </a:r>
            <a:endParaRPr lang="en-US" altLang="zh-CN" sz="2000" b="1" dirty="0">
              <a:latin typeface="Times New Roman" panose="02020603050405020304" pitchFamily="18" charset="0"/>
            </a:endParaRPr>
          </a:p>
        </p:txBody>
      </p:sp>
      <p:sp>
        <p:nvSpPr>
          <p:cNvPr id="76" name="Text Box 16">
            <a:extLst>
              <a:ext uri="{FF2B5EF4-FFF2-40B4-BE49-F238E27FC236}">
                <a16:creationId xmlns:a16="http://schemas.microsoft.com/office/drawing/2014/main" id="{EC2172A6-00B2-40EE-92D3-DCAD1CD4FE39}"/>
              </a:ext>
            </a:extLst>
          </p:cNvPr>
          <p:cNvSpPr txBox="1">
            <a:spLocks noChangeArrowheads="1"/>
          </p:cNvSpPr>
          <p:nvPr/>
        </p:nvSpPr>
        <p:spPr bwMode="auto">
          <a:xfrm>
            <a:off x="5236417" y="5916111"/>
            <a:ext cx="7713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latin typeface="Times New Roman" panose="02020603050405020304" pitchFamily="18" charset="0"/>
              </a:rPr>
              <a:t>资讯</a:t>
            </a:r>
            <a:r>
              <a:rPr lang="en-US" altLang="zh-CN" sz="2000" b="1" dirty="0">
                <a:latin typeface="Times New Roman" panose="02020603050405020304" pitchFamily="18" charset="0"/>
              </a:rPr>
              <a:t>/</a:t>
            </a:r>
          </a:p>
          <a:p>
            <a:r>
              <a:rPr lang="zh-CN" altLang="en-US" sz="2000" b="1" dirty="0">
                <a:latin typeface="Times New Roman" panose="02020603050405020304" pitchFamily="18" charset="0"/>
              </a:rPr>
              <a:t>语境</a:t>
            </a:r>
            <a:endParaRPr lang="en-US" altLang="zh-CN" sz="2000" b="1" dirty="0">
              <a:latin typeface="Times New Roman" panose="02020603050405020304" pitchFamily="18" charset="0"/>
            </a:endParaRPr>
          </a:p>
        </p:txBody>
      </p:sp>
      <p:sp>
        <p:nvSpPr>
          <p:cNvPr id="77" name="Text Box 17">
            <a:extLst>
              <a:ext uri="{FF2B5EF4-FFF2-40B4-BE49-F238E27FC236}">
                <a16:creationId xmlns:a16="http://schemas.microsoft.com/office/drawing/2014/main" id="{053A828B-AFBA-4F8C-A178-A77A85B9901A}"/>
              </a:ext>
            </a:extLst>
          </p:cNvPr>
          <p:cNvSpPr txBox="1">
            <a:spLocks noChangeArrowheads="1"/>
          </p:cNvSpPr>
          <p:nvPr/>
        </p:nvSpPr>
        <p:spPr bwMode="auto">
          <a:xfrm>
            <a:off x="6573093" y="5908485"/>
            <a:ext cx="7008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latin typeface="Times New Roman" panose="02020603050405020304" pitchFamily="18" charset="0"/>
              </a:rPr>
              <a:t>媒介</a:t>
            </a:r>
          </a:p>
        </p:txBody>
      </p:sp>
      <p:sp>
        <p:nvSpPr>
          <p:cNvPr id="78" name="Text Box 18">
            <a:extLst>
              <a:ext uri="{FF2B5EF4-FFF2-40B4-BE49-F238E27FC236}">
                <a16:creationId xmlns:a16="http://schemas.microsoft.com/office/drawing/2014/main" id="{B955E136-91D6-45C2-8B93-40754E4C78FF}"/>
              </a:ext>
            </a:extLst>
          </p:cNvPr>
          <p:cNvSpPr txBox="1">
            <a:spLocks noChangeArrowheads="1"/>
          </p:cNvSpPr>
          <p:nvPr/>
        </p:nvSpPr>
        <p:spPr bwMode="auto">
          <a:xfrm>
            <a:off x="7705726" y="5904014"/>
            <a:ext cx="700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latin typeface="Times New Roman" panose="02020603050405020304" pitchFamily="18" charset="0"/>
              </a:rPr>
              <a:t>受众</a:t>
            </a:r>
            <a:endParaRPr lang="en-US" altLang="zh-CN" sz="2000" b="1" dirty="0">
              <a:latin typeface="Times New Roman" panose="02020603050405020304" pitchFamily="18" charset="0"/>
            </a:endParaRPr>
          </a:p>
          <a:p>
            <a:r>
              <a:rPr lang="zh-CN" altLang="en-US" sz="2000" b="1" dirty="0">
                <a:latin typeface="Times New Roman" panose="02020603050405020304" pitchFamily="18" charset="0"/>
              </a:rPr>
              <a:t>共识</a:t>
            </a:r>
          </a:p>
        </p:txBody>
      </p:sp>
      <p:sp>
        <p:nvSpPr>
          <p:cNvPr id="79" name="Text Box 19">
            <a:extLst>
              <a:ext uri="{FF2B5EF4-FFF2-40B4-BE49-F238E27FC236}">
                <a16:creationId xmlns:a16="http://schemas.microsoft.com/office/drawing/2014/main" id="{0BB072E3-4FE6-46F3-8FF5-7D817AAF6EF6}"/>
              </a:ext>
            </a:extLst>
          </p:cNvPr>
          <p:cNvSpPr txBox="1">
            <a:spLocks noChangeArrowheads="1"/>
          </p:cNvSpPr>
          <p:nvPr/>
        </p:nvSpPr>
        <p:spPr bwMode="auto">
          <a:xfrm>
            <a:off x="9123364" y="5908485"/>
            <a:ext cx="700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latin typeface="Times New Roman" panose="02020603050405020304" pitchFamily="18" charset="0"/>
              </a:rPr>
              <a:t>品牌</a:t>
            </a:r>
            <a:endParaRPr lang="en-US" altLang="zh-CN" sz="2000" b="1" dirty="0">
              <a:latin typeface="Times New Roman" panose="02020603050405020304" pitchFamily="18" charset="0"/>
            </a:endParaRPr>
          </a:p>
          <a:p>
            <a:r>
              <a:rPr lang="zh-CN" altLang="en-US" sz="2000" b="1" dirty="0">
                <a:latin typeface="Times New Roman" panose="02020603050405020304" pitchFamily="18" charset="0"/>
              </a:rPr>
              <a:t>偏好</a:t>
            </a:r>
          </a:p>
        </p:txBody>
      </p:sp>
    </p:spTree>
    <p:extLst>
      <p:ext uri="{BB962C8B-B14F-4D97-AF65-F5344CB8AC3E}">
        <p14:creationId xmlns:p14="http://schemas.microsoft.com/office/powerpoint/2010/main" val="2040426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正方形/長方形 5"/>
          <p:cNvSpPr>
            <a:spLocks noChangeArrowheads="1"/>
          </p:cNvSpPr>
          <p:nvPr/>
        </p:nvSpPr>
        <p:spPr bwMode="auto">
          <a:xfrm>
            <a:off x="2071689" y="1566864"/>
            <a:ext cx="7996237"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043" tIns="40522" rIns="81043" bIns="40522">
            <a:spAutoFit/>
          </a:bodyPr>
          <a:lstStyle>
            <a:lvl1pPr defTabSz="404813">
              <a:defRPr sz="2400">
                <a:solidFill>
                  <a:schemeClr val="tx1"/>
                </a:solidFill>
                <a:latin typeface="Arial" panose="020B0604020202020204" pitchFamily="34" charset="0"/>
                <a:ea typeface="宋体" panose="02010600030101010101" pitchFamily="2" charset="-122"/>
              </a:defRPr>
            </a:lvl1pPr>
            <a:lvl2pPr marL="742950" indent="-285750" defTabSz="404813">
              <a:defRPr sz="2400">
                <a:solidFill>
                  <a:schemeClr val="tx1"/>
                </a:solidFill>
                <a:latin typeface="Arial" panose="020B0604020202020204" pitchFamily="34" charset="0"/>
                <a:ea typeface="宋体" panose="02010600030101010101" pitchFamily="2" charset="-122"/>
              </a:defRPr>
            </a:lvl2pPr>
            <a:lvl3pPr marL="1143000" indent="-228600" defTabSz="404813">
              <a:defRPr sz="2400">
                <a:solidFill>
                  <a:schemeClr val="tx1"/>
                </a:solidFill>
                <a:latin typeface="Arial" panose="020B0604020202020204" pitchFamily="34" charset="0"/>
                <a:ea typeface="宋体" panose="02010600030101010101" pitchFamily="2" charset="-122"/>
              </a:defRPr>
            </a:lvl3pPr>
            <a:lvl4pPr marL="1600200" indent="-228600" defTabSz="404813">
              <a:defRPr sz="2400">
                <a:solidFill>
                  <a:schemeClr val="tx1"/>
                </a:solidFill>
                <a:latin typeface="Arial" panose="020B0604020202020204" pitchFamily="34" charset="0"/>
                <a:ea typeface="宋体" panose="02010600030101010101" pitchFamily="2" charset="-122"/>
              </a:defRPr>
            </a:lvl4pPr>
            <a:lvl5pPr marL="2057400" indent="-228600" defTabSz="404813">
              <a:defRPr sz="2400">
                <a:solidFill>
                  <a:schemeClr val="tx1"/>
                </a:solidFill>
                <a:latin typeface="Arial" panose="020B0604020202020204" pitchFamily="34" charset="0"/>
                <a:ea typeface="宋体" panose="02010600030101010101" pitchFamily="2" charset="-122"/>
              </a:defRPr>
            </a:lvl5pPr>
            <a:lvl6pPr marL="2514600" indent="-228600" defTabSz="404813"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404813"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404813"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404813"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800" b="1">
                <a:solidFill>
                  <a:srgbClr val="376092"/>
                </a:solidFill>
                <a:latin typeface="黑体" panose="02010609060101010101" pitchFamily="49" charset="-122"/>
                <a:ea typeface="黑体" panose="02010609060101010101" pitchFamily="49" charset="-122"/>
              </a:rPr>
              <a:t>影院型沟通</a:t>
            </a:r>
            <a:endParaRPr lang="en-US" altLang="ja-JP" sz="4800" b="1">
              <a:solidFill>
                <a:srgbClr val="376092"/>
              </a:solidFill>
              <a:latin typeface="黑体" panose="02010609060101010101" pitchFamily="49" charset="-122"/>
              <a:ea typeface="黑体" panose="02010609060101010101" pitchFamily="49" charset="-122"/>
            </a:endParaRPr>
          </a:p>
          <a:p>
            <a:pPr algn="ctr" eaLnBrk="1" hangingPunct="1"/>
            <a:endParaRPr lang="en-US" altLang="ja-JP" sz="4800" b="1">
              <a:solidFill>
                <a:srgbClr val="376092"/>
              </a:solidFill>
              <a:latin typeface="黑体" panose="02010609060101010101" pitchFamily="49" charset="-122"/>
              <a:ea typeface="黑体" panose="02010609060101010101" pitchFamily="49" charset="-122"/>
            </a:endParaRPr>
          </a:p>
          <a:p>
            <a:pPr algn="ctr" eaLnBrk="1" hangingPunct="1"/>
            <a:endParaRPr lang="en-US" altLang="ja-JP" sz="4800" b="1">
              <a:solidFill>
                <a:srgbClr val="376092"/>
              </a:solidFill>
              <a:latin typeface="黑体" panose="02010609060101010101" pitchFamily="49" charset="-122"/>
              <a:ea typeface="黑体" panose="02010609060101010101" pitchFamily="49" charset="-122"/>
            </a:endParaRPr>
          </a:p>
          <a:p>
            <a:pPr algn="ctr" eaLnBrk="1" hangingPunct="1"/>
            <a:r>
              <a:rPr lang="zh-CN" altLang="en-US" sz="4800" b="1">
                <a:solidFill>
                  <a:srgbClr val="376092"/>
                </a:solidFill>
                <a:latin typeface="黑体" panose="02010609060101010101" pitchFamily="49" charset="-122"/>
                <a:ea typeface="黑体" panose="02010609060101010101" pitchFamily="49" charset="-122"/>
              </a:rPr>
              <a:t>观众席融为一体的</a:t>
            </a:r>
            <a:endParaRPr lang="en-US" altLang="zh-CN" sz="4800" b="1">
              <a:solidFill>
                <a:srgbClr val="376092"/>
              </a:solidFill>
              <a:latin typeface="黑体" panose="02010609060101010101" pitchFamily="49" charset="-122"/>
              <a:ea typeface="黑体" panose="02010609060101010101" pitchFamily="49" charset="-122"/>
            </a:endParaRPr>
          </a:p>
          <a:p>
            <a:pPr algn="ctr" eaLnBrk="1" hangingPunct="1"/>
            <a:r>
              <a:rPr lang="zh-CN" altLang="en-US" sz="4800" b="1">
                <a:solidFill>
                  <a:srgbClr val="376092"/>
                </a:solidFill>
                <a:latin typeface="黑体" panose="02010609060101010101" pitchFamily="49" charset="-122"/>
                <a:ea typeface="黑体" panose="02010609060101010101" pitchFamily="49" charset="-122"/>
              </a:rPr>
              <a:t>舞台型沟通</a:t>
            </a:r>
            <a:endParaRPr lang="en-US" altLang="ja-JP" sz="4800" b="1">
              <a:solidFill>
                <a:srgbClr val="376092"/>
              </a:solidFill>
              <a:latin typeface="黑体" panose="02010609060101010101" pitchFamily="49" charset="-122"/>
              <a:ea typeface="黑体" panose="02010609060101010101" pitchFamily="49" charset="-122"/>
            </a:endParaRPr>
          </a:p>
        </p:txBody>
      </p:sp>
      <p:sp>
        <p:nvSpPr>
          <p:cNvPr id="4" name="下矢印 3"/>
          <p:cNvSpPr>
            <a:spLocks noChangeArrowheads="1"/>
          </p:cNvSpPr>
          <p:nvPr/>
        </p:nvSpPr>
        <p:spPr bwMode="auto">
          <a:xfrm>
            <a:off x="5695951" y="2667001"/>
            <a:ext cx="747713" cy="746125"/>
          </a:xfrm>
          <a:prstGeom prst="downArrow">
            <a:avLst>
              <a:gd name="adj1" fmla="val 50000"/>
              <a:gd name="adj2" fmla="val 50000"/>
            </a:avLst>
          </a:prstGeom>
          <a:solidFill>
            <a:srgbClr val="9394BE"/>
          </a:solidFill>
          <a:ln>
            <a:noFill/>
          </a:ln>
          <a:effectLst>
            <a:outerShdw dist="25400" dir="5400000" rotWithShape="0">
              <a:srgbClr val="808080">
                <a:alpha val="4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81043" tIns="40522" rIns="81043" bIns="40522" anchor="ctr"/>
          <a:lstStyle/>
          <a:p>
            <a:pPr algn="ctr" defTabSz="405216">
              <a:defRPr/>
            </a:pPr>
            <a:endParaRPr lang="ja-JP" altLang="en-US" dirty="0">
              <a:solidFill>
                <a:srgbClr val="4F81BD">
                  <a:lumMod val="75000"/>
                </a:srgbClr>
              </a:solidFill>
            </a:endParaRPr>
          </a:p>
        </p:txBody>
      </p:sp>
    </p:spTree>
    <p:extLst>
      <p:ext uri="{BB962C8B-B14F-4D97-AF65-F5344CB8AC3E}">
        <p14:creationId xmlns:p14="http://schemas.microsoft.com/office/powerpoint/2010/main" val="3120984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l="18901" r="32747"/>
          <a:stretch/>
        </p:blipFill>
        <p:spPr>
          <a:xfrm>
            <a:off x="8759681" y="0"/>
            <a:ext cx="4267890" cy="6863350"/>
          </a:xfrm>
          <a:prstGeom prst="flowChartManualOperation">
            <a:avLst/>
          </a:prstGeom>
        </p:spPr>
      </p:pic>
      <p:pic>
        <p:nvPicPr>
          <p:cNvPr id="33" name="图片 32"/>
          <p:cNvPicPr>
            <a:picLocks noChangeAspect="1"/>
          </p:cNvPicPr>
          <p:nvPr/>
        </p:nvPicPr>
        <p:blipFill rotWithShape="1">
          <a:blip r:embed="rId4"/>
          <a:srcRect l="38900" r="12417" b="13161"/>
          <a:stretch/>
        </p:blipFill>
        <p:spPr>
          <a:xfrm>
            <a:off x="5722721" y="0"/>
            <a:ext cx="3889256" cy="6865807"/>
          </a:xfrm>
          <a:prstGeom prst="trapezoid">
            <a:avLst>
              <a:gd name="adj" fmla="val 21913"/>
            </a:avLst>
          </a:prstGeom>
        </p:spPr>
      </p:pic>
      <p:pic>
        <p:nvPicPr>
          <p:cNvPr id="32" name="图片 31"/>
          <p:cNvPicPr>
            <a:picLocks noChangeAspect="1"/>
          </p:cNvPicPr>
          <p:nvPr/>
        </p:nvPicPr>
        <p:blipFill rotWithShape="1">
          <a:blip r:embed="rId5"/>
          <a:srcRect l="28458" r="34673"/>
          <a:stretch/>
        </p:blipFill>
        <p:spPr>
          <a:xfrm>
            <a:off x="2883609" y="1"/>
            <a:ext cx="3714046" cy="6865806"/>
          </a:xfrm>
          <a:prstGeom prst="flowChartManualOperation">
            <a:avLst/>
          </a:prstGeom>
        </p:spPr>
      </p:pic>
      <p:pic>
        <p:nvPicPr>
          <p:cNvPr id="31" name="图片 30"/>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3810"/>
                    </a14:imgEffect>
                    <a14:imgEffect>
                      <a14:saturation sat="95000"/>
                    </a14:imgEffect>
                  </a14:imgLayer>
                </a14:imgProps>
              </a:ext>
              <a:ext uri="{28A0092B-C50C-407E-A947-70E740481C1C}">
                <a14:useLocalDpi xmlns:a14="http://schemas.microsoft.com/office/drawing/2010/main" val="0"/>
              </a:ext>
            </a:extLst>
          </a:blip>
          <a:srcRect l="36888" r="19832"/>
          <a:stretch/>
        </p:blipFill>
        <p:spPr>
          <a:xfrm>
            <a:off x="-473298" y="-1668"/>
            <a:ext cx="4171820" cy="6859668"/>
          </a:xfrm>
          <a:prstGeom prst="trapezoid">
            <a:avLst>
              <a:gd name="adj" fmla="val 10764"/>
            </a:avLst>
          </a:prstGeom>
        </p:spPr>
      </p:pic>
      <p:grpSp>
        <p:nvGrpSpPr>
          <p:cNvPr id="48" name="组合 47"/>
          <p:cNvGrpSpPr>
            <a:grpSpLocks noChangeAspect="1"/>
          </p:cNvGrpSpPr>
          <p:nvPr/>
        </p:nvGrpSpPr>
        <p:grpSpPr>
          <a:xfrm>
            <a:off x="1321219" y="-1673646"/>
            <a:ext cx="9516562" cy="3681573"/>
            <a:chOff x="-1732553" y="1164212"/>
            <a:chExt cx="3106960" cy="1265055"/>
          </a:xfrm>
        </p:grpSpPr>
        <p:sp>
          <p:nvSpPr>
            <p:cNvPr id="49" name="Freeform 124"/>
            <p:cNvSpPr>
              <a:spLocks/>
            </p:cNvSpPr>
            <p:nvPr/>
          </p:nvSpPr>
          <p:spPr bwMode="auto">
            <a:xfrm flipV="1">
              <a:off x="-656301" y="1164212"/>
              <a:ext cx="2030708" cy="1265055"/>
            </a:xfrm>
            <a:custGeom>
              <a:avLst/>
              <a:gdLst>
                <a:gd name="T0" fmla="*/ 7757 w 12170"/>
                <a:gd name="T1" fmla="*/ 7420 h 7580"/>
                <a:gd name="T2" fmla="*/ 12110 w 12170"/>
                <a:gd name="T3" fmla="*/ 6671 h 7580"/>
                <a:gd name="T4" fmla="*/ 12132 w 12170"/>
                <a:gd name="T5" fmla="*/ 9 h 7580"/>
                <a:gd name="T6" fmla="*/ 11890 w 12170"/>
                <a:gd name="T7" fmla="*/ 0 h 7580"/>
                <a:gd name="T8" fmla="*/ 6046 w 12170"/>
                <a:gd name="T9" fmla="*/ 1955 h 7580"/>
                <a:gd name="T10" fmla="*/ 0 w 12170"/>
                <a:gd name="T11" fmla="*/ 3249 h 7580"/>
                <a:gd name="T12" fmla="*/ 1812 w 12170"/>
                <a:gd name="T13" fmla="*/ 4546 h 7580"/>
                <a:gd name="T14" fmla="*/ 7757 w 12170"/>
                <a:gd name="T15" fmla="*/ 7420 h 75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70" h="7580">
                  <a:moveTo>
                    <a:pt x="7757" y="7420"/>
                  </a:moveTo>
                  <a:cubicBezTo>
                    <a:pt x="9250" y="7580"/>
                    <a:pt x="10711" y="7137"/>
                    <a:pt x="12110" y="6671"/>
                  </a:cubicBezTo>
                  <a:cubicBezTo>
                    <a:pt x="12170" y="4453"/>
                    <a:pt x="12127" y="2229"/>
                    <a:pt x="12132" y="9"/>
                  </a:cubicBezTo>
                  <a:cubicBezTo>
                    <a:pt x="12072" y="6"/>
                    <a:pt x="11950" y="2"/>
                    <a:pt x="11890" y="0"/>
                  </a:cubicBezTo>
                  <a:cubicBezTo>
                    <a:pt x="9823" y="179"/>
                    <a:pt x="7889" y="1050"/>
                    <a:pt x="6046" y="1955"/>
                  </a:cubicBezTo>
                  <a:cubicBezTo>
                    <a:pt x="4244" y="3006"/>
                    <a:pt x="2089" y="3697"/>
                    <a:pt x="0" y="3249"/>
                  </a:cubicBezTo>
                  <a:cubicBezTo>
                    <a:pt x="595" y="3694"/>
                    <a:pt x="1227" y="4090"/>
                    <a:pt x="1812" y="4546"/>
                  </a:cubicBezTo>
                  <a:cubicBezTo>
                    <a:pt x="3641" y="5748"/>
                    <a:pt x="5474" y="7273"/>
                    <a:pt x="7757" y="7420"/>
                  </a:cubicBezTo>
                </a:path>
              </a:pathLst>
            </a:custGeom>
            <a:gradFill>
              <a:gsLst>
                <a:gs pos="0">
                  <a:srgbClr val="058FD5">
                    <a:alpha val="0"/>
                  </a:srgbClr>
                </a:gs>
                <a:gs pos="50000">
                  <a:srgbClr val="027EC3">
                    <a:alpha val="24000"/>
                  </a:srgbClr>
                </a:gs>
                <a:gs pos="100000">
                  <a:srgbClr val="036EB3">
                    <a:alpha val="37000"/>
                  </a:srgbClr>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任意多边形 49"/>
            <p:cNvSpPr/>
            <p:nvPr/>
          </p:nvSpPr>
          <p:spPr>
            <a:xfrm>
              <a:off x="-1732553" y="1574618"/>
              <a:ext cx="1378541" cy="633126"/>
            </a:xfrm>
            <a:custGeom>
              <a:avLst/>
              <a:gdLst>
                <a:gd name="connsiteX0" fmla="*/ 334978 w 1378541"/>
                <a:gd name="connsiteY0" fmla="*/ 22538 h 633126"/>
                <a:gd name="connsiteX1" fmla="*/ 334939 w 1378541"/>
                <a:gd name="connsiteY1" fmla="*/ 22540 h 633126"/>
                <a:gd name="connsiteX2" fmla="*/ 343726 w 1378541"/>
                <a:gd name="connsiteY2" fmla="*/ 35348 h 633126"/>
                <a:gd name="connsiteX3" fmla="*/ 343755 w 1378541"/>
                <a:gd name="connsiteY3" fmla="*/ 35362 h 633126"/>
                <a:gd name="connsiteX4" fmla="*/ 316306 w 1378541"/>
                <a:gd name="connsiteY4" fmla="*/ 0 h 633126"/>
                <a:gd name="connsiteX5" fmla="*/ 354608 w 1378541"/>
                <a:gd name="connsiteY5" fmla="*/ 21181 h 633126"/>
                <a:gd name="connsiteX6" fmla="*/ 388341 w 1378541"/>
                <a:gd name="connsiteY6" fmla="*/ 47994 h 633126"/>
                <a:gd name="connsiteX7" fmla="*/ 388581 w 1378541"/>
                <a:gd name="connsiteY7" fmla="*/ 48040 h 633126"/>
                <a:gd name="connsiteX8" fmla="*/ 746106 w 1378541"/>
                <a:gd name="connsiteY8" fmla="*/ 164340 h 633126"/>
                <a:gd name="connsiteX9" fmla="*/ 871153 w 1378541"/>
                <a:gd name="connsiteY9" fmla="*/ 172918 h 633126"/>
                <a:gd name="connsiteX10" fmla="*/ 872044 w 1378541"/>
                <a:gd name="connsiteY10" fmla="*/ 172759 h 633126"/>
                <a:gd name="connsiteX11" fmla="*/ 1378541 w 1378541"/>
                <a:gd name="connsiteY11" fmla="*/ 95615 h 633126"/>
                <a:gd name="connsiteX12" fmla="*/ 1076244 w 1378541"/>
                <a:gd name="connsiteY12" fmla="*/ 312185 h 633126"/>
                <a:gd name="connsiteX13" fmla="*/ 936107 w 1378541"/>
                <a:gd name="connsiteY13" fmla="*/ 397678 h 633126"/>
                <a:gd name="connsiteX14" fmla="*/ 923225 w 1378541"/>
                <a:gd name="connsiteY14" fmla="*/ 398117 h 633126"/>
                <a:gd name="connsiteX15" fmla="*/ 923094 w 1378541"/>
                <a:gd name="connsiteY15" fmla="*/ 398189 h 633126"/>
                <a:gd name="connsiteX16" fmla="*/ 936507 w 1378541"/>
                <a:gd name="connsiteY16" fmla="*/ 397733 h 633126"/>
                <a:gd name="connsiteX17" fmla="*/ 600671 w 1378541"/>
                <a:gd name="connsiteY17" fmla="*/ 573747 h 633126"/>
                <a:gd name="connsiteX18" fmla="*/ 570595 w 1378541"/>
                <a:gd name="connsiteY18" fmla="*/ 577201 h 633126"/>
                <a:gd name="connsiteX19" fmla="*/ 568173 w 1378541"/>
                <a:gd name="connsiteY19" fmla="*/ 578001 h 633126"/>
                <a:gd name="connsiteX20" fmla="*/ 600384 w 1378541"/>
                <a:gd name="connsiteY20" fmla="*/ 574293 h 633126"/>
                <a:gd name="connsiteX21" fmla="*/ 46898 w 1378541"/>
                <a:gd name="connsiteY21" fmla="*/ 512857 h 633126"/>
                <a:gd name="connsiteX22" fmla="*/ 6220 w 1378541"/>
                <a:gd name="connsiteY22" fmla="*/ 331554 h 633126"/>
                <a:gd name="connsiteX23" fmla="*/ 312138 w 1378541"/>
                <a:gd name="connsiteY23" fmla="*/ 1669 h 63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8541" h="633126">
                  <a:moveTo>
                    <a:pt x="334978" y="22538"/>
                  </a:moveTo>
                  <a:lnTo>
                    <a:pt x="334939" y="22540"/>
                  </a:lnTo>
                  <a:lnTo>
                    <a:pt x="343726" y="35348"/>
                  </a:lnTo>
                  <a:lnTo>
                    <a:pt x="343755" y="35362"/>
                  </a:lnTo>
                  <a:close/>
                  <a:moveTo>
                    <a:pt x="316306" y="0"/>
                  </a:moveTo>
                  <a:cubicBezTo>
                    <a:pt x="328809" y="7095"/>
                    <a:pt x="342063" y="13648"/>
                    <a:pt x="354608" y="21181"/>
                  </a:cubicBezTo>
                  <a:lnTo>
                    <a:pt x="388341" y="47994"/>
                  </a:lnTo>
                  <a:lnTo>
                    <a:pt x="388581" y="48040"/>
                  </a:lnTo>
                  <a:cubicBezTo>
                    <a:pt x="497799" y="112732"/>
                    <a:pt x="620450" y="148988"/>
                    <a:pt x="746106" y="164340"/>
                  </a:cubicBezTo>
                  <a:lnTo>
                    <a:pt x="871153" y="172918"/>
                  </a:lnTo>
                  <a:lnTo>
                    <a:pt x="872044" y="172759"/>
                  </a:lnTo>
                  <a:cubicBezTo>
                    <a:pt x="1042878" y="162072"/>
                    <a:pt x="1210209" y="122999"/>
                    <a:pt x="1378541" y="95615"/>
                  </a:cubicBezTo>
                  <a:cubicBezTo>
                    <a:pt x="1280945" y="171757"/>
                    <a:pt x="1175508" y="237880"/>
                    <a:pt x="1076244" y="312185"/>
                  </a:cubicBezTo>
                  <a:cubicBezTo>
                    <a:pt x="1027363" y="336564"/>
                    <a:pt x="984154" y="372631"/>
                    <a:pt x="936107" y="397678"/>
                  </a:cubicBezTo>
                  <a:lnTo>
                    <a:pt x="923225" y="398117"/>
                  </a:lnTo>
                  <a:lnTo>
                    <a:pt x="923094" y="398189"/>
                  </a:lnTo>
                  <a:lnTo>
                    <a:pt x="936507" y="397733"/>
                  </a:lnTo>
                  <a:cubicBezTo>
                    <a:pt x="831297" y="466804"/>
                    <a:pt x="722079" y="537710"/>
                    <a:pt x="600671" y="573747"/>
                  </a:cubicBezTo>
                  <a:lnTo>
                    <a:pt x="570595" y="577201"/>
                  </a:lnTo>
                  <a:lnTo>
                    <a:pt x="568173" y="578001"/>
                  </a:lnTo>
                  <a:lnTo>
                    <a:pt x="600384" y="574293"/>
                  </a:lnTo>
                  <a:cubicBezTo>
                    <a:pt x="425336" y="643576"/>
                    <a:pt x="178434" y="681806"/>
                    <a:pt x="46898" y="512857"/>
                  </a:cubicBezTo>
                  <a:cubicBezTo>
                    <a:pt x="13222" y="460937"/>
                    <a:pt x="-12285" y="393491"/>
                    <a:pt x="6220" y="331554"/>
                  </a:cubicBezTo>
                  <a:cubicBezTo>
                    <a:pt x="42063" y="177129"/>
                    <a:pt x="181935" y="75626"/>
                    <a:pt x="312138" y="1669"/>
                  </a:cubicBezTo>
                  <a:close/>
                </a:path>
              </a:pathLst>
            </a:custGeom>
            <a:gradFill flip="none" rotWithShape="1">
              <a:gsLst>
                <a:gs pos="0">
                  <a:srgbClr val="058FD5">
                    <a:alpha val="0"/>
                  </a:srgbClr>
                </a:gs>
                <a:gs pos="50000">
                  <a:srgbClr val="027EC3">
                    <a:alpha val="38000"/>
                  </a:srgbClr>
                </a:gs>
                <a:gs pos="100000">
                  <a:srgbClr val="036EB3">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矩形 50">
            <a:extLst>
              <a:ext uri="{FF2B5EF4-FFF2-40B4-BE49-F238E27FC236}">
                <a16:creationId xmlns:a16="http://schemas.microsoft.com/office/drawing/2014/main" id="{C1CDB1FC-82C4-483A-8E98-F517C846CD32}"/>
              </a:ext>
            </a:extLst>
          </p:cNvPr>
          <p:cNvSpPr/>
          <p:nvPr/>
        </p:nvSpPr>
        <p:spPr>
          <a:xfrm>
            <a:off x="0" y="2504661"/>
            <a:ext cx="12192000" cy="1415332"/>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52" name="矩形 51">
            <a:extLst>
              <a:ext uri="{FF2B5EF4-FFF2-40B4-BE49-F238E27FC236}">
                <a16:creationId xmlns:a16="http://schemas.microsoft.com/office/drawing/2014/main" id="{D39F4A5A-235D-4FEE-8264-D8339DC28E8D}"/>
              </a:ext>
            </a:extLst>
          </p:cNvPr>
          <p:cNvSpPr/>
          <p:nvPr/>
        </p:nvSpPr>
        <p:spPr>
          <a:xfrm>
            <a:off x="2195279" y="2592262"/>
            <a:ext cx="7879080" cy="830997"/>
          </a:xfrm>
          <a:prstGeom prst="rect">
            <a:avLst/>
          </a:prstGeom>
        </p:spPr>
        <p:txBody>
          <a:bodyPr wrap="none">
            <a:spAutoFit/>
          </a:bodyPr>
          <a:lstStyle/>
          <a:p>
            <a:pPr>
              <a:lnSpc>
                <a:spcPct val="120000"/>
              </a:lnSpc>
            </a:pPr>
            <a:r>
              <a:rPr lang="zh-CN" altLang="en-US" sz="4000" b="1" dirty="0">
                <a:solidFill>
                  <a:schemeClr val="bg1"/>
                </a:solidFill>
                <a:latin typeface="+mj-ea"/>
                <a:ea typeface="+mj-ea"/>
              </a:rPr>
              <a:t>千禧一代传播价值与要素赋能创新</a:t>
            </a:r>
            <a:endParaRPr lang="zh-CN" altLang="zh-CN" sz="2800" b="1" dirty="0">
              <a:solidFill>
                <a:schemeClr val="bg1"/>
              </a:solidFill>
              <a:latin typeface="+mj-ea"/>
              <a:ea typeface="+mj-ea"/>
            </a:endParaRPr>
          </a:p>
        </p:txBody>
      </p:sp>
      <p:sp>
        <p:nvSpPr>
          <p:cNvPr id="53" name="文本框 52">
            <a:extLst>
              <a:ext uri="{FF2B5EF4-FFF2-40B4-BE49-F238E27FC236}">
                <a16:creationId xmlns:a16="http://schemas.microsoft.com/office/drawing/2014/main" id="{B839A95E-779C-47D2-BA2D-D817CD264587}"/>
              </a:ext>
            </a:extLst>
          </p:cNvPr>
          <p:cNvSpPr txBox="1"/>
          <p:nvPr/>
        </p:nvSpPr>
        <p:spPr>
          <a:xfrm>
            <a:off x="5112715" y="3510860"/>
            <a:ext cx="3085069" cy="387798"/>
          </a:xfrm>
          <a:prstGeom prst="rect">
            <a:avLst/>
          </a:prstGeom>
          <a:noFill/>
        </p:spPr>
        <p:txBody>
          <a:bodyPr wrap="square" rtlCol="0">
            <a:spAutoFit/>
          </a:bodyPr>
          <a:lstStyle/>
          <a:p>
            <a:pPr>
              <a:lnSpc>
                <a:spcPct val="120000"/>
              </a:lnSpc>
            </a:pPr>
            <a:r>
              <a:rPr lang="zh-CN" altLang="en-US" sz="1600" b="1" dirty="0">
                <a:solidFill>
                  <a:schemeClr val="accent1">
                    <a:lumMod val="20000"/>
                    <a:lumOff val="80000"/>
                  </a:schemeClr>
                </a:solidFill>
                <a:latin typeface="+mj-ea"/>
                <a:ea typeface="+mj-ea"/>
              </a:rPr>
              <a:t>顾明毅 博士 </a:t>
            </a:r>
            <a:r>
              <a:rPr lang="en-US" altLang="zh-CN" sz="1600" b="1" dirty="0">
                <a:solidFill>
                  <a:schemeClr val="accent1">
                    <a:lumMod val="20000"/>
                    <a:lumOff val="80000"/>
                  </a:schemeClr>
                </a:solidFill>
                <a:latin typeface="+mj-ea"/>
                <a:ea typeface="+mj-ea"/>
              </a:rPr>
              <a:t>2017.10.24</a:t>
            </a:r>
          </a:p>
        </p:txBody>
      </p:sp>
    </p:spTree>
    <p:extLst>
      <p:ext uri="{BB962C8B-B14F-4D97-AF65-F5344CB8AC3E}">
        <p14:creationId xmlns:p14="http://schemas.microsoft.com/office/powerpoint/2010/main" val="580021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1B3D574-0770-4E78-A323-BB92E76A4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79" y="286246"/>
            <a:ext cx="5549623" cy="3112769"/>
          </a:xfrm>
          <a:prstGeom prst="rect">
            <a:avLst/>
          </a:prstGeom>
        </p:spPr>
      </p:pic>
      <p:pic>
        <p:nvPicPr>
          <p:cNvPr id="7" name="图片 6">
            <a:extLst>
              <a:ext uri="{FF2B5EF4-FFF2-40B4-BE49-F238E27FC236}">
                <a16:creationId xmlns:a16="http://schemas.microsoft.com/office/drawing/2014/main" id="{9F892C5B-9A19-49C1-A00F-E43AF27CCBE7}"/>
              </a:ext>
            </a:extLst>
          </p:cNvPr>
          <p:cNvPicPr>
            <a:picLocks noChangeAspect="1"/>
          </p:cNvPicPr>
          <p:nvPr/>
        </p:nvPicPr>
        <p:blipFill rotWithShape="1">
          <a:blip r:embed="rId4">
            <a:extLst>
              <a:ext uri="{28A0092B-C50C-407E-A947-70E740481C1C}">
                <a14:useLocalDpi xmlns:a14="http://schemas.microsoft.com/office/drawing/2010/main" val="0"/>
              </a:ext>
            </a:extLst>
          </a:blip>
          <a:srcRect r="4678"/>
          <a:stretch/>
        </p:blipFill>
        <p:spPr>
          <a:xfrm>
            <a:off x="245679" y="3392488"/>
            <a:ext cx="5934323" cy="3112770"/>
          </a:xfrm>
          <a:prstGeom prst="rect">
            <a:avLst/>
          </a:prstGeom>
        </p:spPr>
      </p:pic>
      <p:pic>
        <p:nvPicPr>
          <p:cNvPr id="8" name="图片 7">
            <a:extLst>
              <a:ext uri="{FF2B5EF4-FFF2-40B4-BE49-F238E27FC236}">
                <a16:creationId xmlns:a16="http://schemas.microsoft.com/office/drawing/2014/main" id="{314CB930-2CDC-43ED-BADA-CBF25C5183A8}"/>
              </a:ext>
            </a:extLst>
          </p:cNvPr>
          <p:cNvPicPr>
            <a:picLocks noChangeAspect="1"/>
          </p:cNvPicPr>
          <p:nvPr/>
        </p:nvPicPr>
        <p:blipFill rotWithShape="1">
          <a:blip r:embed="rId5"/>
          <a:srcRect r="2667"/>
          <a:stretch/>
        </p:blipFill>
        <p:spPr>
          <a:xfrm>
            <a:off x="5762350" y="281075"/>
            <a:ext cx="6256825" cy="6222826"/>
          </a:xfrm>
          <a:prstGeom prst="rect">
            <a:avLst/>
          </a:prstGeom>
        </p:spPr>
      </p:pic>
    </p:spTree>
    <p:extLst>
      <p:ext uri="{BB962C8B-B14F-4D97-AF65-F5344CB8AC3E}">
        <p14:creationId xmlns:p14="http://schemas.microsoft.com/office/powerpoint/2010/main" val="354234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2"/>
          <p:cNvSpPr>
            <a:spLocks noGrp="1"/>
          </p:cNvSpPr>
          <p:nvPr>
            <p:ph type="title"/>
          </p:nvPr>
        </p:nvSpPr>
        <p:spPr bwMode="auto">
          <a:xfrm>
            <a:off x="3524251" y="952500"/>
            <a:ext cx="8263467" cy="54292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t" anchorCtr="0" compatLnSpc="1">
            <a:prstTxWarp prst="textNoShape">
              <a:avLst/>
            </a:prstTxWarp>
            <a:normAutofit/>
          </a:bodyPr>
          <a:lstStyle/>
          <a:p>
            <a:pPr>
              <a:lnSpc>
                <a:spcPct val="150000"/>
              </a:lnSpc>
            </a:pPr>
            <a:r>
              <a:rPr lang="zh-CN" altLang="en-US" sz="1600" b="0" dirty="0"/>
              <a:t>顾明毅，上海外国语大学广告系副教授、硕士生导师，管理学博士，</a:t>
            </a:r>
            <a:r>
              <a:rPr lang="en-US" altLang="zh-CN" sz="1600" b="0" dirty="0">
                <a:solidFill>
                  <a:srgbClr val="C00000"/>
                </a:solidFill>
              </a:rPr>
              <a:t>SISU x DAN</a:t>
            </a:r>
            <a:r>
              <a:rPr lang="zh-CN" altLang="en-US" sz="1600" b="0" dirty="0">
                <a:solidFill>
                  <a:srgbClr val="C00000"/>
                </a:solidFill>
              </a:rPr>
              <a:t>传播创新中心负责人</a:t>
            </a:r>
            <a:r>
              <a:rPr lang="zh-CN" altLang="en-US" sz="1600" b="0" dirty="0"/>
              <a:t>；中国广告协会学术专家委员会成员，美国广告学会</a:t>
            </a:r>
            <a:r>
              <a:rPr lang="en-US" altLang="zh-CN" sz="1600" b="0" dirty="0"/>
              <a:t>AAA/</a:t>
            </a:r>
            <a:r>
              <a:rPr lang="zh-CN" altLang="en-US" sz="1600" b="0" dirty="0"/>
              <a:t>欧洲广告学会</a:t>
            </a:r>
            <a:r>
              <a:rPr lang="en-US" altLang="zh-CN" sz="1600" b="0" dirty="0"/>
              <a:t>EAA</a:t>
            </a:r>
            <a:r>
              <a:rPr lang="zh-CN" altLang="en-US" sz="1600" b="0" dirty="0"/>
              <a:t>会员，密歇根州立大学访问学者，奥地利克拉根福大学传播硕士课程教授。</a:t>
            </a:r>
            <a:br>
              <a:rPr lang="en-US" altLang="zh-CN" sz="1600" b="0" dirty="0"/>
            </a:br>
            <a:br>
              <a:rPr lang="zh-CN" altLang="en-US" sz="1600" dirty="0"/>
            </a:br>
            <a:r>
              <a:rPr lang="zh-CN" altLang="en-US" sz="1600" b="0" dirty="0">
                <a:solidFill>
                  <a:srgbClr val="C00000"/>
                </a:solidFill>
              </a:rPr>
              <a:t>致力于新兴市场品牌与营销传播理论</a:t>
            </a:r>
            <a:r>
              <a:rPr lang="zh-CN" altLang="en-US" sz="1600" b="0" dirty="0"/>
              <a:t>，研究探索</a:t>
            </a:r>
            <a:r>
              <a:rPr lang="en-US" altLang="zh-CN" sz="1600" b="0" dirty="0"/>
              <a:t>O2O</a:t>
            </a:r>
            <a:r>
              <a:rPr lang="zh-CN" altLang="en-US" sz="1600" b="0" dirty="0"/>
              <a:t>跨屏真人互动，开发</a:t>
            </a:r>
            <a:r>
              <a:rPr lang="en-US" altLang="zh-CN" sz="1600" b="0" dirty="0"/>
              <a:t>AICSAP</a:t>
            </a:r>
            <a:r>
              <a:rPr lang="zh-CN" altLang="en-US" sz="1600" b="0" dirty="0"/>
              <a:t>广告模型，与美国</a:t>
            </a:r>
            <a:r>
              <a:rPr lang="en-US" altLang="zh-CN" sz="1600" b="0" dirty="0"/>
              <a:t>ARF</a:t>
            </a:r>
            <a:r>
              <a:rPr lang="zh-CN" altLang="en-US" sz="1600" b="0" dirty="0"/>
              <a:t>专家合作研究网络数据</a:t>
            </a:r>
            <a:r>
              <a:rPr lang="en-US" altLang="zh-CN" sz="1600" b="0" dirty="0" err="1"/>
              <a:t>DeepLearning</a:t>
            </a:r>
            <a:r>
              <a:rPr lang="zh-CN" altLang="en-US" sz="1600" b="0" dirty="0"/>
              <a:t>。曾在</a:t>
            </a:r>
            <a:r>
              <a:rPr lang="en-US" altLang="zh-CN" sz="1600" b="0" dirty="0"/>
              <a:t>ICORIA2016</a:t>
            </a:r>
            <a:r>
              <a:rPr lang="zh-CN" altLang="en-US" sz="1600" b="0" dirty="0"/>
              <a:t>发表国际论文：互动广告研究；</a:t>
            </a:r>
            <a:r>
              <a:rPr lang="en-US" altLang="zh-CN" sz="1600" b="0" dirty="0"/>
              <a:t>JMComm2012</a:t>
            </a:r>
            <a:r>
              <a:rPr lang="zh-CN" altLang="en-US" sz="1600" b="0" dirty="0"/>
              <a:t>年会发表国际品牌研究论文，出版专著有</a:t>
            </a:r>
            <a:r>
              <a:rPr lang="en-US" altLang="zh-CN" sz="1600" b="0" dirty="0"/>
              <a:t>《</a:t>
            </a:r>
            <a:r>
              <a:rPr lang="zh-CN" altLang="en-US" sz="1600" b="0" dirty="0"/>
              <a:t>发掘客户全程价值的钻石</a:t>
            </a:r>
            <a:r>
              <a:rPr lang="en-US" altLang="zh-CN" sz="1600" b="0" dirty="0"/>
              <a:t>》</a:t>
            </a:r>
            <a:r>
              <a:rPr lang="zh-CN" altLang="en-US" sz="1600" b="0" dirty="0"/>
              <a:t>和</a:t>
            </a:r>
            <a:r>
              <a:rPr lang="en-US" altLang="zh-CN" sz="1600" b="0" dirty="0"/>
              <a:t>《</a:t>
            </a:r>
            <a:r>
              <a:rPr lang="zh-CN" altLang="en-US" sz="1600" b="0" dirty="0"/>
              <a:t>中国网民社交媒体传播需求</a:t>
            </a:r>
            <a:r>
              <a:rPr lang="en-US" altLang="zh-CN" sz="1600" b="0" dirty="0"/>
              <a:t>》</a:t>
            </a:r>
            <a:r>
              <a:rPr lang="zh-CN" altLang="en-US" sz="1600" b="0" dirty="0"/>
              <a:t>，入选</a:t>
            </a:r>
            <a:r>
              <a:rPr lang="en-US" altLang="zh-CN" sz="1600" b="0" dirty="0"/>
              <a:t>《</a:t>
            </a:r>
            <a:r>
              <a:rPr lang="zh-CN" altLang="en-US" sz="1600" b="0" dirty="0"/>
              <a:t>传媒上海</a:t>
            </a:r>
            <a:r>
              <a:rPr lang="en-US" altLang="zh-CN" sz="1600" b="0" dirty="0"/>
              <a:t>2013</a:t>
            </a:r>
            <a:r>
              <a:rPr lang="zh-CN" altLang="en-US" sz="1600" b="0" dirty="0"/>
              <a:t>蓝皮书</a:t>
            </a:r>
            <a:r>
              <a:rPr lang="en-US" altLang="zh-CN" sz="1600" b="0" dirty="0"/>
              <a:t>》</a:t>
            </a:r>
            <a:r>
              <a:rPr lang="zh-CN" altLang="en-US" sz="1600" b="0" dirty="0"/>
              <a:t>。</a:t>
            </a:r>
            <a:br>
              <a:rPr lang="en-US" altLang="zh-CN" sz="1600" b="0" dirty="0"/>
            </a:br>
            <a:br>
              <a:rPr lang="zh-CN" altLang="en-US" sz="1600" b="0" dirty="0"/>
            </a:br>
            <a:r>
              <a:rPr lang="zh-CN" altLang="en-US" sz="1600" b="0" dirty="0"/>
              <a:t>担任</a:t>
            </a:r>
            <a:r>
              <a:rPr lang="en-US" altLang="zh-CN" sz="1600" b="0" dirty="0"/>
              <a:t>IAI</a:t>
            </a:r>
            <a:r>
              <a:rPr lang="zh-CN" altLang="en-US" sz="1600" b="0" dirty="0"/>
              <a:t>广告奖专家评委，龙玺华文广告奖杰青决赛评委；主持</a:t>
            </a:r>
            <a:r>
              <a:rPr lang="zh-CN" altLang="en-US" sz="1600" b="0" dirty="0">
                <a:solidFill>
                  <a:srgbClr val="C00000"/>
                </a:solidFill>
              </a:rPr>
              <a:t>第二届教育部电通全国大学生创新人才训练营</a:t>
            </a:r>
            <a:r>
              <a:rPr lang="zh-CN" altLang="en-US" sz="1600" b="0" dirty="0"/>
              <a:t>，上外利欧数字创业学院</a:t>
            </a:r>
            <a:endParaRPr lang="zh-CN" altLang="en-US" sz="1600" b="0" dirty="0">
              <a:solidFill>
                <a:srgbClr val="008000"/>
              </a:solidFill>
            </a:endParaRPr>
          </a:p>
        </p:txBody>
      </p:sp>
      <p:sp>
        <p:nvSpPr>
          <p:cNvPr id="5124" name="TextBox 5"/>
          <p:cNvSpPr txBox="1">
            <a:spLocks noChangeArrowheads="1"/>
          </p:cNvSpPr>
          <p:nvPr/>
        </p:nvSpPr>
        <p:spPr bwMode="auto">
          <a:xfrm>
            <a:off x="696034" y="3412683"/>
            <a:ext cx="2667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a:r>
              <a:rPr kumimoji="0" lang="en-US" altLang="zh-CN" sz="2000" dirty="0"/>
              <a:t>Dr. Gu Mingyi</a:t>
            </a:r>
          </a:p>
          <a:p>
            <a:pPr algn="ctr"/>
            <a:r>
              <a:rPr kumimoji="0" lang="en-US" altLang="zh-CN" sz="2000" dirty="0">
                <a:solidFill>
                  <a:schemeClr val="bg2">
                    <a:lumMod val="75000"/>
                  </a:schemeClr>
                </a:solidFill>
              </a:rPr>
              <a:t>Associate professor</a:t>
            </a:r>
            <a:endParaRPr kumimoji="0" lang="zh-CN" altLang="en-US" sz="2000" dirty="0">
              <a:solidFill>
                <a:schemeClr val="bg2">
                  <a:lumMod val="75000"/>
                </a:schemeClr>
              </a:solidFill>
            </a:endParaRPr>
          </a:p>
          <a:p>
            <a:pPr algn="ctr"/>
            <a:r>
              <a:rPr kumimoji="0" lang="en-US" altLang="zh-CN" sz="2000" dirty="0">
                <a:solidFill>
                  <a:schemeClr val="bg2">
                    <a:lumMod val="75000"/>
                  </a:schemeClr>
                </a:solidFill>
              </a:rPr>
              <a:t>Mentor of MBA/MA</a:t>
            </a:r>
            <a:endParaRPr kumimoji="0" lang="zh-CN" altLang="en-US" sz="2000" dirty="0">
              <a:solidFill>
                <a:schemeClr val="bg2">
                  <a:lumMod val="75000"/>
                </a:schemeClr>
              </a:solidFill>
            </a:endParaRPr>
          </a:p>
        </p:txBody>
      </p:sp>
      <p:pic>
        <p:nvPicPr>
          <p:cNvPr id="3" name="图片 2">
            <a:extLst>
              <a:ext uri="{FF2B5EF4-FFF2-40B4-BE49-F238E27FC236}">
                <a16:creationId xmlns:a16="http://schemas.microsoft.com/office/drawing/2014/main" id="{D8F85BFA-6C86-4952-B632-1F018CDBF4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610" b="-2957"/>
          <a:stretch/>
        </p:blipFill>
        <p:spPr>
          <a:xfrm>
            <a:off x="278295" y="1076534"/>
            <a:ext cx="3502478" cy="2234005"/>
          </a:xfrm>
          <a:prstGeom prst="rect">
            <a:avLst/>
          </a:prstGeom>
        </p:spPr>
      </p:pic>
      <p:grpSp>
        <p:nvGrpSpPr>
          <p:cNvPr id="5" name="组合 4">
            <a:extLst>
              <a:ext uri="{FF2B5EF4-FFF2-40B4-BE49-F238E27FC236}">
                <a16:creationId xmlns:a16="http://schemas.microsoft.com/office/drawing/2014/main" id="{91B14629-A91E-42F8-B790-A306CBF3E883}"/>
              </a:ext>
            </a:extLst>
          </p:cNvPr>
          <p:cNvGrpSpPr>
            <a:grpSpLocks noChangeAspect="1"/>
          </p:cNvGrpSpPr>
          <p:nvPr/>
        </p:nvGrpSpPr>
        <p:grpSpPr>
          <a:xfrm>
            <a:off x="1321219" y="-1673646"/>
            <a:ext cx="9516562" cy="3681573"/>
            <a:chOff x="-1732553" y="1164212"/>
            <a:chExt cx="3106960" cy="1265055"/>
          </a:xfrm>
        </p:grpSpPr>
        <p:sp>
          <p:nvSpPr>
            <p:cNvPr id="6" name="Freeform 124">
              <a:extLst>
                <a:ext uri="{FF2B5EF4-FFF2-40B4-BE49-F238E27FC236}">
                  <a16:creationId xmlns:a16="http://schemas.microsoft.com/office/drawing/2014/main" id="{C7317532-6298-402A-A15E-2AF60B4A6D72}"/>
                </a:ext>
              </a:extLst>
            </p:cNvPr>
            <p:cNvSpPr>
              <a:spLocks/>
            </p:cNvSpPr>
            <p:nvPr/>
          </p:nvSpPr>
          <p:spPr bwMode="auto">
            <a:xfrm flipV="1">
              <a:off x="-656301" y="1164212"/>
              <a:ext cx="2030708" cy="1265055"/>
            </a:xfrm>
            <a:custGeom>
              <a:avLst/>
              <a:gdLst>
                <a:gd name="T0" fmla="*/ 7757 w 12170"/>
                <a:gd name="T1" fmla="*/ 7420 h 7580"/>
                <a:gd name="T2" fmla="*/ 12110 w 12170"/>
                <a:gd name="T3" fmla="*/ 6671 h 7580"/>
                <a:gd name="T4" fmla="*/ 12132 w 12170"/>
                <a:gd name="T5" fmla="*/ 9 h 7580"/>
                <a:gd name="T6" fmla="*/ 11890 w 12170"/>
                <a:gd name="T7" fmla="*/ 0 h 7580"/>
                <a:gd name="T8" fmla="*/ 6046 w 12170"/>
                <a:gd name="T9" fmla="*/ 1955 h 7580"/>
                <a:gd name="T10" fmla="*/ 0 w 12170"/>
                <a:gd name="T11" fmla="*/ 3249 h 7580"/>
                <a:gd name="T12" fmla="*/ 1812 w 12170"/>
                <a:gd name="T13" fmla="*/ 4546 h 7580"/>
                <a:gd name="T14" fmla="*/ 7757 w 12170"/>
                <a:gd name="T15" fmla="*/ 7420 h 75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70" h="7580">
                  <a:moveTo>
                    <a:pt x="7757" y="7420"/>
                  </a:moveTo>
                  <a:cubicBezTo>
                    <a:pt x="9250" y="7580"/>
                    <a:pt x="10711" y="7137"/>
                    <a:pt x="12110" y="6671"/>
                  </a:cubicBezTo>
                  <a:cubicBezTo>
                    <a:pt x="12170" y="4453"/>
                    <a:pt x="12127" y="2229"/>
                    <a:pt x="12132" y="9"/>
                  </a:cubicBezTo>
                  <a:cubicBezTo>
                    <a:pt x="12072" y="6"/>
                    <a:pt x="11950" y="2"/>
                    <a:pt x="11890" y="0"/>
                  </a:cubicBezTo>
                  <a:cubicBezTo>
                    <a:pt x="9823" y="179"/>
                    <a:pt x="7889" y="1050"/>
                    <a:pt x="6046" y="1955"/>
                  </a:cubicBezTo>
                  <a:cubicBezTo>
                    <a:pt x="4244" y="3006"/>
                    <a:pt x="2089" y="3697"/>
                    <a:pt x="0" y="3249"/>
                  </a:cubicBezTo>
                  <a:cubicBezTo>
                    <a:pt x="595" y="3694"/>
                    <a:pt x="1227" y="4090"/>
                    <a:pt x="1812" y="4546"/>
                  </a:cubicBezTo>
                  <a:cubicBezTo>
                    <a:pt x="3641" y="5748"/>
                    <a:pt x="5474" y="7273"/>
                    <a:pt x="7757" y="7420"/>
                  </a:cubicBezTo>
                </a:path>
              </a:pathLst>
            </a:custGeom>
            <a:gradFill>
              <a:gsLst>
                <a:gs pos="0">
                  <a:srgbClr val="058FD5">
                    <a:alpha val="0"/>
                  </a:srgbClr>
                </a:gs>
                <a:gs pos="50000">
                  <a:srgbClr val="027EC3">
                    <a:alpha val="24000"/>
                  </a:srgbClr>
                </a:gs>
                <a:gs pos="100000">
                  <a:srgbClr val="036EB3">
                    <a:alpha val="37000"/>
                  </a:srgbClr>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任意多边形 49">
              <a:extLst>
                <a:ext uri="{FF2B5EF4-FFF2-40B4-BE49-F238E27FC236}">
                  <a16:creationId xmlns:a16="http://schemas.microsoft.com/office/drawing/2014/main" id="{CC53FE31-4918-4EF7-9035-BED2504B8E42}"/>
                </a:ext>
              </a:extLst>
            </p:cNvPr>
            <p:cNvSpPr/>
            <p:nvPr/>
          </p:nvSpPr>
          <p:spPr>
            <a:xfrm>
              <a:off x="-1732553" y="1574618"/>
              <a:ext cx="1378541" cy="633126"/>
            </a:xfrm>
            <a:custGeom>
              <a:avLst/>
              <a:gdLst>
                <a:gd name="connsiteX0" fmla="*/ 334978 w 1378541"/>
                <a:gd name="connsiteY0" fmla="*/ 22538 h 633126"/>
                <a:gd name="connsiteX1" fmla="*/ 334939 w 1378541"/>
                <a:gd name="connsiteY1" fmla="*/ 22540 h 633126"/>
                <a:gd name="connsiteX2" fmla="*/ 343726 w 1378541"/>
                <a:gd name="connsiteY2" fmla="*/ 35348 h 633126"/>
                <a:gd name="connsiteX3" fmla="*/ 343755 w 1378541"/>
                <a:gd name="connsiteY3" fmla="*/ 35362 h 633126"/>
                <a:gd name="connsiteX4" fmla="*/ 316306 w 1378541"/>
                <a:gd name="connsiteY4" fmla="*/ 0 h 633126"/>
                <a:gd name="connsiteX5" fmla="*/ 354608 w 1378541"/>
                <a:gd name="connsiteY5" fmla="*/ 21181 h 633126"/>
                <a:gd name="connsiteX6" fmla="*/ 388341 w 1378541"/>
                <a:gd name="connsiteY6" fmla="*/ 47994 h 633126"/>
                <a:gd name="connsiteX7" fmla="*/ 388581 w 1378541"/>
                <a:gd name="connsiteY7" fmla="*/ 48040 h 633126"/>
                <a:gd name="connsiteX8" fmla="*/ 746106 w 1378541"/>
                <a:gd name="connsiteY8" fmla="*/ 164340 h 633126"/>
                <a:gd name="connsiteX9" fmla="*/ 871153 w 1378541"/>
                <a:gd name="connsiteY9" fmla="*/ 172918 h 633126"/>
                <a:gd name="connsiteX10" fmla="*/ 872044 w 1378541"/>
                <a:gd name="connsiteY10" fmla="*/ 172759 h 633126"/>
                <a:gd name="connsiteX11" fmla="*/ 1378541 w 1378541"/>
                <a:gd name="connsiteY11" fmla="*/ 95615 h 633126"/>
                <a:gd name="connsiteX12" fmla="*/ 1076244 w 1378541"/>
                <a:gd name="connsiteY12" fmla="*/ 312185 h 633126"/>
                <a:gd name="connsiteX13" fmla="*/ 936107 w 1378541"/>
                <a:gd name="connsiteY13" fmla="*/ 397678 h 633126"/>
                <a:gd name="connsiteX14" fmla="*/ 923225 w 1378541"/>
                <a:gd name="connsiteY14" fmla="*/ 398117 h 633126"/>
                <a:gd name="connsiteX15" fmla="*/ 923094 w 1378541"/>
                <a:gd name="connsiteY15" fmla="*/ 398189 h 633126"/>
                <a:gd name="connsiteX16" fmla="*/ 936507 w 1378541"/>
                <a:gd name="connsiteY16" fmla="*/ 397733 h 633126"/>
                <a:gd name="connsiteX17" fmla="*/ 600671 w 1378541"/>
                <a:gd name="connsiteY17" fmla="*/ 573747 h 633126"/>
                <a:gd name="connsiteX18" fmla="*/ 570595 w 1378541"/>
                <a:gd name="connsiteY18" fmla="*/ 577201 h 633126"/>
                <a:gd name="connsiteX19" fmla="*/ 568173 w 1378541"/>
                <a:gd name="connsiteY19" fmla="*/ 578001 h 633126"/>
                <a:gd name="connsiteX20" fmla="*/ 600384 w 1378541"/>
                <a:gd name="connsiteY20" fmla="*/ 574293 h 633126"/>
                <a:gd name="connsiteX21" fmla="*/ 46898 w 1378541"/>
                <a:gd name="connsiteY21" fmla="*/ 512857 h 633126"/>
                <a:gd name="connsiteX22" fmla="*/ 6220 w 1378541"/>
                <a:gd name="connsiteY22" fmla="*/ 331554 h 633126"/>
                <a:gd name="connsiteX23" fmla="*/ 312138 w 1378541"/>
                <a:gd name="connsiteY23" fmla="*/ 1669 h 63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8541" h="633126">
                  <a:moveTo>
                    <a:pt x="334978" y="22538"/>
                  </a:moveTo>
                  <a:lnTo>
                    <a:pt x="334939" y="22540"/>
                  </a:lnTo>
                  <a:lnTo>
                    <a:pt x="343726" y="35348"/>
                  </a:lnTo>
                  <a:lnTo>
                    <a:pt x="343755" y="35362"/>
                  </a:lnTo>
                  <a:close/>
                  <a:moveTo>
                    <a:pt x="316306" y="0"/>
                  </a:moveTo>
                  <a:cubicBezTo>
                    <a:pt x="328809" y="7095"/>
                    <a:pt x="342063" y="13648"/>
                    <a:pt x="354608" y="21181"/>
                  </a:cubicBezTo>
                  <a:lnTo>
                    <a:pt x="388341" y="47994"/>
                  </a:lnTo>
                  <a:lnTo>
                    <a:pt x="388581" y="48040"/>
                  </a:lnTo>
                  <a:cubicBezTo>
                    <a:pt x="497799" y="112732"/>
                    <a:pt x="620450" y="148988"/>
                    <a:pt x="746106" y="164340"/>
                  </a:cubicBezTo>
                  <a:lnTo>
                    <a:pt x="871153" y="172918"/>
                  </a:lnTo>
                  <a:lnTo>
                    <a:pt x="872044" y="172759"/>
                  </a:lnTo>
                  <a:cubicBezTo>
                    <a:pt x="1042878" y="162072"/>
                    <a:pt x="1210209" y="122999"/>
                    <a:pt x="1378541" y="95615"/>
                  </a:cubicBezTo>
                  <a:cubicBezTo>
                    <a:pt x="1280945" y="171757"/>
                    <a:pt x="1175508" y="237880"/>
                    <a:pt x="1076244" y="312185"/>
                  </a:cubicBezTo>
                  <a:cubicBezTo>
                    <a:pt x="1027363" y="336564"/>
                    <a:pt x="984154" y="372631"/>
                    <a:pt x="936107" y="397678"/>
                  </a:cubicBezTo>
                  <a:lnTo>
                    <a:pt x="923225" y="398117"/>
                  </a:lnTo>
                  <a:lnTo>
                    <a:pt x="923094" y="398189"/>
                  </a:lnTo>
                  <a:lnTo>
                    <a:pt x="936507" y="397733"/>
                  </a:lnTo>
                  <a:cubicBezTo>
                    <a:pt x="831297" y="466804"/>
                    <a:pt x="722079" y="537710"/>
                    <a:pt x="600671" y="573747"/>
                  </a:cubicBezTo>
                  <a:lnTo>
                    <a:pt x="570595" y="577201"/>
                  </a:lnTo>
                  <a:lnTo>
                    <a:pt x="568173" y="578001"/>
                  </a:lnTo>
                  <a:lnTo>
                    <a:pt x="600384" y="574293"/>
                  </a:lnTo>
                  <a:cubicBezTo>
                    <a:pt x="425336" y="643576"/>
                    <a:pt x="178434" y="681806"/>
                    <a:pt x="46898" y="512857"/>
                  </a:cubicBezTo>
                  <a:cubicBezTo>
                    <a:pt x="13222" y="460937"/>
                    <a:pt x="-12285" y="393491"/>
                    <a:pt x="6220" y="331554"/>
                  </a:cubicBezTo>
                  <a:cubicBezTo>
                    <a:pt x="42063" y="177129"/>
                    <a:pt x="181935" y="75626"/>
                    <a:pt x="312138" y="1669"/>
                  </a:cubicBezTo>
                  <a:close/>
                </a:path>
              </a:pathLst>
            </a:custGeom>
            <a:gradFill flip="none" rotWithShape="1">
              <a:gsLst>
                <a:gs pos="0">
                  <a:srgbClr val="058FD5">
                    <a:alpha val="0"/>
                  </a:srgbClr>
                </a:gs>
                <a:gs pos="50000">
                  <a:srgbClr val="027EC3">
                    <a:alpha val="38000"/>
                  </a:srgbClr>
                </a:gs>
                <a:gs pos="100000">
                  <a:srgbClr val="036EB3">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id="{0B78AF6F-4201-4E25-8DCF-ACABAD75C1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8307" y="5022305"/>
            <a:ext cx="1797051" cy="1797051"/>
          </a:xfrm>
          <a:prstGeom prst="rect">
            <a:avLst/>
          </a:prstGeom>
        </p:spPr>
      </p:pic>
      <p:grpSp>
        <p:nvGrpSpPr>
          <p:cNvPr id="9" name="Group 4">
            <a:extLst>
              <a:ext uri="{FF2B5EF4-FFF2-40B4-BE49-F238E27FC236}">
                <a16:creationId xmlns:a16="http://schemas.microsoft.com/office/drawing/2014/main" id="{5D68752B-A4E7-4255-8F50-364EA4BD73CC}"/>
              </a:ext>
            </a:extLst>
          </p:cNvPr>
          <p:cNvGrpSpPr>
            <a:grpSpLocks/>
          </p:cNvGrpSpPr>
          <p:nvPr/>
        </p:nvGrpSpPr>
        <p:grpSpPr bwMode="auto">
          <a:xfrm>
            <a:off x="9370500" y="4995483"/>
            <a:ext cx="2252189" cy="1862517"/>
            <a:chOff x="-127000" y="-88900"/>
            <a:chExt cx="5753100" cy="4559300"/>
          </a:xfrm>
        </p:grpSpPr>
        <p:pic>
          <p:nvPicPr>
            <p:cNvPr id="10" name="Picture 5" descr="pasted-image-small.png">
              <a:extLst>
                <a:ext uri="{FF2B5EF4-FFF2-40B4-BE49-F238E27FC236}">
                  <a16:creationId xmlns:a16="http://schemas.microsoft.com/office/drawing/2014/main" id="{60FE2D83-E9B0-4D89-AB9E-0C8C50D828B9}"/>
                </a:ext>
              </a:extLst>
            </p:cNvPr>
            <p:cNvPicPr>
              <a:picLocks noChangeAspect="1"/>
            </p:cNvPicPr>
            <p:nvPr/>
          </p:nvPicPr>
          <p:blipFill>
            <a:blip r:embed="rId4" cstate="print">
              <a:extLst>
                <a:ext uri="{28A0092B-C50C-407E-A947-70E740481C1C}">
                  <a14:useLocalDpi xmlns:a14="http://schemas.microsoft.com/office/drawing/2010/main" val="0"/>
                </a:ext>
              </a:extLst>
            </a:blip>
            <a:srcRect l="6651" r="6651"/>
            <a:stretch>
              <a:fillRect/>
            </a:stretch>
          </p:blipFill>
          <p:spPr bwMode="auto">
            <a:xfrm>
              <a:off x="0" y="0"/>
              <a:ext cx="5499100" cy="4229100"/>
            </a:xfrm>
            <a:prstGeom prst="rect">
              <a:avLst/>
            </a:prstGeom>
            <a:noFill/>
            <a:ln w="9525">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6">
              <a:extLst>
                <a:ext uri="{FF2B5EF4-FFF2-40B4-BE49-F238E27FC236}">
                  <a16:creationId xmlns:a16="http://schemas.microsoft.com/office/drawing/2014/main" id="{2CE87EB5-17FA-4830-BF17-2ED7630FC93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7000" y="-88900"/>
              <a:ext cx="5753100" cy="4559300"/>
            </a:xfrm>
            <a:prstGeom prst="rect">
              <a:avLst/>
            </a:prstGeom>
            <a:noFill/>
            <a:ln w="12700" cap="rnd">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892884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1">
            <a:extLst>
              <a:ext uri="{FF2B5EF4-FFF2-40B4-BE49-F238E27FC236}">
                <a16:creationId xmlns:a16="http://schemas.microsoft.com/office/drawing/2014/main" id="{95081A27-39A6-4EAA-AE5F-FC4233B24E3E}"/>
              </a:ext>
            </a:extLst>
          </p:cNvPr>
          <p:cNvSpPr>
            <a:spLocks noGrp="1"/>
          </p:cNvSpPr>
          <p:nvPr>
            <p:ph type="body" sz="quarter" idx="10"/>
          </p:nvPr>
        </p:nvSpPr>
        <p:spPr>
          <a:xfrm>
            <a:off x="216000" y="392980"/>
            <a:ext cx="6557333" cy="416571"/>
          </a:xfrm>
        </p:spPr>
        <p:txBody>
          <a:bodyPr>
            <a:noAutofit/>
          </a:bodyPr>
          <a:lstStyle/>
          <a:p>
            <a:r>
              <a:rPr lang="en-US" altLang="zh-CN" sz="1800" dirty="0"/>
              <a:t>AI Learning</a:t>
            </a:r>
          </a:p>
        </p:txBody>
      </p:sp>
      <p:sp>
        <p:nvSpPr>
          <p:cNvPr id="6" name="文本占位符 2">
            <a:extLst>
              <a:ext uri="{FF2B5EF4-FFF2-40B4-BE49-F238E27FC236}">
                <a16:creationId xmlns:a16="http://schemas.microsoft.com/office/drawing/2014/main" id="{BB9B4AA0-3886-432C-872C-F2D3EC937348}"/>
              </a:ext>
            </a:extLst>
          </p:cNvPr>
          <p:cNvSpPr>
            <a:spLocks noGrp="1"/>
          </p:cNvSpPr>
          <p:nvPr>
            <p:ph type="body" sz="quarter" idx="11"/>
          </p:nvPr>
        </p:nvSpPr>
        <p:spPr>
          <a:xfrm>
            <a:off x="216000" y="712620"/>
            <a:ext cx="11353148" cy="503437"/>
          </a:xfrm>
        </p:spPr>
        <p:txBody>
          <a:bodyPr>
            <a:normAutofit/>
          </a:bodyPr>
          <a:lstStyle/>
          <a:p>
            <a:r>
              <a:rPr lang="en-US" altLang="zh-CN" dirty="0"/>
              <a:t>Zero</a:t>
            </a:r>
            <a:r>
              <a:rPr lang="zh-CN" altLang="en-US" dirty="0"/>
              <a:t>人工智能超越轨迹</a:t>
            </a:r>
          </a:p>
        </p:txBody>
      </p:sp>
      <p:pic>
        <p:nvPicPr>
          <p:cNvPr id="13" name="图片 12">
            <a:extLst>
              <a:ext uri="{FF2B5EF4-FFF2-40B4-BE49-F238E27FC236}">
                <a16:creationId xmlns:a16="http://schemas.microsoft.com/office/drawing/2014/main" id="{AEA2257D-37C5-4582-A631-D4D65F6A6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9043" y="1147762"/>
            <a:ext cx="8593207" cy="4573496"/>
          </a:xfrm>
          <a:prstGeom prst="rect">
            <a:avLst/>
          </a:prstGeom>
        </p:spPr>
      </p:pic>
      <p:sp>
        <p:nvSpPr>
          <p:cNvPr id="14" name="文本框 13">
            <a:extLst>
              <a:ext uri="{FF2B5EF4-FFF2-40B4-BE49-F238E27FC236}">
                <a16:creationId xmlns:a16="http://schemas.microsoft.com/office/drawing/2014/main" id="{7C38FBF4-A012-436A-B077-57D3209C7627}"/>
              </a:ext>
            </a:extLst>
          </p:cNvPr>
          <p:cNvSpPr txBox="1"/>
          <p:nvPr/>
        </p:nvSpPr>
        <p:spPr>
          <a:xfrm>
            <a:off x="1776025" y="5943507"/>
            <a:ext cx="8619242" cy="646331"/>
          </a:xfrm>
          <a:prstGeom prst="rect">
            <a:avLst/>
          </a:prstGeom>
          <a:noFill/>
        </p:spPr>
        <p:txBody>
          <a:bodyPr wrap="square" rtlCol="0">
            <a:spAutoFit/>
          </a:bodyPr>
          <a:lstStyle/>
          <a:p>
            <a:r>
              <a:rPr lang="en-US" altLang="zh-CN" dirty="0"/>
              <a:t>A.</a:t>
            </a:r>
            <a:r>
              <a:rPr lang="zh-CN" altLang="en-US" dirty="0"/>
              <a:t>把传统规则教给机器</a:t>
            </a:r>
            <a:r>
              <a:rPr lang="en-US" altLang="zh-CN" dirty="0"/>
              <a:t>		B.</a:t>
            </a:r>
            <a:r>
              <a:rPr lang="zh-CN" altLang="en-US" dirty="0"/>
              <a:t>把方法教给机器记忆学习</a:t>
            </a:r>
            <a:r>
              <a:rPr lang="en-US" altLang="zh-CN" dirty="0"/>
              <a:t>		C.</a:t>
            </a:r>
            <a:r>
              <a:rPr lang="zh-CN" altLang="en-US" dirty="0"/>
              <a:t>将目标给机器自我学习</a:t>
            </a:r>
            <a:endParaRPr lang="en-US" altLang="zh-CN" dirty="0"/>
          </a:p>
          <a:p>
            <a:r>
              <a:rPr lang="en-US" altLang="zh-CN" dirty="0"/>
              <a:t>							Supervisor Learning</a:t>
            </a:r>
            <a:endParaRPr lang="zh-CN" altLang="en-US" dirty="0"/>
          </a:p>
        </p:txBody>
      </p:sp>
      <p:grpSp>
        <p:nvGrpSpPr>
          <p:cNvPr id="7" name="组合 6">
            <a:extLst>
              <a:ext uri="{FF2B5EF4-FFF2-40B4-BE49-F238E27FC236}">
                <a16:creationId xmlns:a16="http://schemas.microsoft.com/office/drawing/2014/main" id="{79C7A5AA-481B-4E8C-B415-FA151DEDB5B9}"/>
              </a:ext>
            </a:extLst>
          </p:cNvPr>
          <p:cNvGrpSpPr>
            <a:grpSpLocks noChangeAspect="1"/>
          </p:cNvGrpSpPr>
          <p:nvPr/>
        </p:nvGrpSpPr>
        <p:grpSpPr>
          <a:xfrm>
            <a:off x="1321219" y="-1673646"/>
            <a:ext cx="9516562" cy="3681573"/>
            <a:chOff x="-1732553" y="1164212"/>
            <a:chExt cx="3106960" cy="1265055"/>
          </a:xfrm>
        </p:grpSpPr>
        <p:sp>
          <p:nvSpPr>
            <p:cNvPr id="8" name="Freeform 124">
              <a:extLst>
                <a:ext uri="{FF2B5EF4-FFF2-40B4-BE49-F238E27FC236}">
                  <a16:creationId xmlns:a16="http://schemas.microsoft.com/office/drawing/2014/main" id="{3345DE3A-64BA-420D-AF01-521096E08D0F}"/>
                </a:ext>
              </a:extLst>
            </p:cNvPr>
            <p:cNvSpPr>
              <a:spLocks/>
            </p:cNvSpPr>
            <p:nvPr/>
          </p:nvSpPr>
          <p:spPr bwMode="auto">
            <a:xfrm flipV="1">
              <a:off x="-656301" y="1164212"/>
              <a:ext cx="2030708" cy="1265055"/>
            </a:xfrm>
            <a:custGeom>
              <a:avLst/>
              <a:gdLst>
                <a:gd name="T0" fmla="*/ 7757 w 12170"/>
                <a:gd name="T1" fmla="*/ 7420 h 7580"/>
                <a:gd name="T2" fmla="*/ 12110 w 12170"/>
                <a:gd name="T3" fmla="*/ 6671 h 7580"/>
                <a:gd name="T4" fmla="*/ 12132 w 12170"/>
                <a:gd name="T5" fmla="*/ 9 h 7580"/>
                <a:gd name="T6" fmla="*/ 11890 w 12170"/>
                <a:gd name="T7" fmla="*/ 0 h 7580"/>
                <a:gd name="T8" fmla="*/ 6046 w 12170"/>
                <a:gd name="T9" fmla="*/ 1955 h 7580"/>
                <a:gd name="T10" fmla="*/ 0 w 12170"/>
                <a:gd name="T11" fmla="*/ 3249 h 7580"/>
                <a:gd name="T12" fmla="*/ 1812 w 12170"/>
                <a:gd name="T13" fmla="*/ 4546 h 7580"/>
                <a:gd name="T14" fmla="*/ 7757 w 12170"/>
                <a:gd name="T15" fmla="*/ 7420 h 75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70" h="7580">
                  <a:moveTo>
                    <a:pt x="7757" y="7420"/>
                  </a:moveTo>
                  <a:cubicBezTo>
                    <a:pt x="9250" y="7580"/>
                    <a:pt x="10711" y="7137"/>
                    <a:pt x="12110" y="6671"/>
                  </a:cubicBezTo>
                  <a:cubicBezTo>
                    <a:pt x="12170" y="4453"/>
                    <a:pt x="12127" y="2229"/>
                    <a:pt x="12132" y="9"/>
                  </a:cubicBezTo>
                  <a:cubicBezTo>
                    <a:pt x="12072" y="6"/>
                    <a:pt x="11950" y="2"/>
                    <a:pt x="11890" y="0"/>
                  </a:cubicBezTo>
                  <a:cubicBezTo>
                    <a:pt x="9823" y="179"/>
                    <a:pt x="7889" y="1050"/>
                    <a:pt x="6046" y="1955"/>
                  </a:cubicBezTo>
                  <a:cubicBezTo>
                    <a:pt x="4244" y="3006"/>
                    <a:pt x="2089" y="3697"/>
                    <a:pt x="0" y="3249"/>
                  </a:cubicBezTo>
                  <a:cubicBezTo>
                    <a:pt x="595" y="3694"/>
                    <a:pt x="1227" y="4090"/>
                    <a:pt x="1812" y="4546"/>
                  </a:cubicBezTo>
                  <a:cubicBezTo>
                    <a:pt x="3641" y="5748"/>
                    <a:pt x="5474" y="7273"/>
                    <a:pt x="7757" y="7420"/>
                  </a:cubicBezTo>
                </a:path>
              </a:pathLst>
            </a:custGeom>
            <a:gradFill>
              <a:gsLst>
                <a:gs pos="0">
                  <a:srgbClr val="058FD5">
                    <a:alpha val="0"/>
                  </a:srgbClr>
                </a:gs>
                <a:gs pos="50000">
                  <a:srgbClr val="027EC3">
                    <a:alpha val="24000"/>
                  </a:srgbClr>
                </a:gs>
                <a:gs pos="100000">
                  <a:srgbClr val="036EB3">
                    <a:alpha val="37000"/>
                  </a:srgbClr>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任意多边形 49">
              <a:extLst>
                <a:ext uri="{FF2B5EF4-FFF2-40B4-BE49-F238E27FC236}">
                  <a16:creationId xmlns:a16="http://schemas.microsoft.com/office/drawing/2014/main" id="{C92DA7E9-BEDE-4325-ACF8-3B7A1F1BC986}"/>
                </a:ext>
              </a:extLst>
            </p:cNvPr>
            <p:cNvSpPr/>
            <p:nvPr/>
          </p:nvSpPr>
          <p:spPr>
            <a:xfrm>
              <a:off x="-1732553" y="1574618"/>
              <a:ext cx="1378541" cy="633126"/>
            </a:xfrm>
            <a:custGeom>
              <a:avLst/>
              <a:gdLst>
                <a:gd name="connsiteX0" fmla="*/ 334978 w 1378541"/>
                <a:gd name="connsiteY0" fmla="*/ 22538 h 633126"/>
                <a:gd name="connsiteX1" fmla="*/ 334939 w 1378541"/>
                <a:gd name="connsiteY1" fmla="*/ 22540 h 633126"/>
                <a:gd name="connsiteX2" fmla="*/ 343726 w 1378541"/>
                <a:gd name="connsiteY2" fmla="*/ 35348 h 633126"/>
                <a:gd name="connsiteX3" fmla="*/ 343755 w 1378541"/>
                <a:gd name="connsiteY3" fmla="*/ 35362 h 633126"/>
                <a:gd name="connsiteX4" fmla="*/ 316306 w 1378541"/>
                <a:gd name="connsiteY4" fmla="*/ 0 h 633126"/>
                <a:gd name="connsiteX5" fmla="*/ 354608 w 1378541"/>
                <a:gd name="connsiteY5" fmla="*/ 21181 h 633126"/>
                <a:gd name="connsiteX6" fmla="*/ 388341 w 1378541"/>
                <a:gd name="connsiteY6" fmla="*/ 47994 h 633126"/>
                <a:gd name="connsiteX7" fmla="*/ 388581 w 1378541"/>
                <a:gd name="connsiteY7" fmla="*/ 48040 h 633126"/>
                <a:gd name="connsiteX8" fmla="*/ 746106 w 1378541"/>
                <a:gd name="connsiteY8" fmla="*/ 164340 h 633126"/>
                <a:gd name="connsiteX9" fmla="*/ 871153 w 1378541"/>
                <a:gd name="connsiteY9" fmla="*/ 172918 h 633126"/>
                <a:gd name="connsiteX10" fmla="*/ 872044 w 1378541"/>
                <a:gd name="connsiteY10" fmla="*/ 172759 h 633126"/>
                <a:gd name="connsiteX11" fmla="*/ 1378541 w 1378541"/>
                <a:gd name="connsiteY11" fmla="*/ 95615 h 633126"/>
                <a:gd name="connsiteX12" fmla="*/ 1076244 w 1378541"/>
                <a:gd name="connsiteY12" fmla="*/ 312185 h 633126"/>
                <a:gd name="connsiteX13" fmla="*/ 936107 w 1378541"/>
                <a:gd name="connsiteY13" fmla="*/ 397678 h 633126"/>
                <a:gd name="connsiteX14" fmla="*/ 923225 w 1378541"/>
                <a:gd name="connsiteY14" fmla="*/ 398117 h 633126"/>
                <a:gd name="connsiteX15" fmla="*/ 923094 w 1378541"/>
                <a:gd name="connsiteY15" fmla="*/ 398189 h 633126"/>
                <a:gd name="connsiteX16" fmla="*/ 936507 w 1378541"/>
                <a:gd name="connsiteY16" fmla="*/ 397733 h 633126"/>
                <a:gd name="connsiteX17" fmla="*/ 600671 w 1378541"/>
                <a:gd name="connsiteY17" fmla="*/ 573747 h 633126"/>
                <a:gd name="connsiteX18" fmla="*/ 570595 w 1378541"/>
                <a:gd name="connsiteY18" fmla="*/ 577201 h 633126"/>
                <a:gd name="connsiteX19" fmla="*/ 568173 w 1378541"/>
                <a:gd name="connsiteY19" fmla="*/ 578001 h 633126"/>
                <a:gd name="connsiteX20" fmla="*/ 600384 w 1378541"/>
                <a:gd name="connsiteY20" fmla="*/ 574293 h 633126"/>
                <a:gd name="connsiteX21" fmla="*/ 46898 w 1378541"/>
                <a:gd name="connsiteY21" fmla="*/ 512857 h 633126"/>
                <a:gd name="connsiteX22" fmla="*/ 6220 w 1378541"/>
                <a:gd name="connsiteY22" fmla="*/ 331554 h 633126"/>
                <a:gd name="connsiteX23" fmla="*/ 312138 w 1378541"/>
                <a:gd name="connsiteY23" fmla="*/ 1669 h 63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8541" h="633126">
                  <a:moveTo>
                    <a:pt x="334978" y="22538"/>
                  </a:moveTo>
                  <a:lnTo>
                    <a:pt x="334939" y="22540"/>
                  </a:lnTo>
                  <a:lnTo>
                    <a:pt x="343726" y="35348"/>
                  </a:lnTo>
                  <a:lnTo>
                    <a:pt x="343755" y="35362"/>
                  </a:lnTo>
                  <a:close/>
                  <a:moveTo>
                    <a:pt x="316306" y="0"/>
                  </a:moveTo>
                  <a:cubicBezTo>
                    <a:pt x="328809" y="7095"/>
                    <a:pt x="342063" y="13648"/>
                    <a:pt x="354608" y="21181"/>
                  </a:cubicBezTo>
                  <a:lnTo>
                    <a:pt x="388341" y="47994"/>
                  </a:lnTo>
                  <a:lnTo>
                    <a:pt x="388581" y="48040"/>
                  </a:lnTo>
                  <a:cubicBezTo>
                    <a:pt x="497799" y="112732"/>
                    <a:pt x="620450" y="148988"/>
                    <a:pt x="746106" y="164340"/>
                  </a:cubicBezTo>
                  <a:lnTo>
                    <a:pt x="871153" y="172918"/>
                  </a:lnTo>
                  <a:lnTo>
                    <a:pt x="872044" y="172759"/>
                  </a:lnTo>
                  <a:cubicBezTo>
                    <a:pt x="1042878" y="162072"/>
                    <a:pt x="1210209" y="122999"/>
                    <a:pt x="1378541" y="95615"/>
                  </a:cubicBezTo>
                  <a:cubicBezTo>
                    <a:pt x="1280945" y="171757"/>
                    <a:pt x="1175508" y="237880"/>
                    <a:pt x="1076244" y="312185"/>
                  </a:cubicBezTo>
                  <a:cubicBezTo>
                    <a:pt x="1027363" y="336564"/>
                    <a:pt x="984154" y="372631"/>
                    <a:pt x="936107" y="397678"/>
                  </a:cubicBezTo>
                  <a:lnTo>
                    <a:pt x="923225" y="398117"/>
                  </a:lnTo>
                  <a:lnTo>
                    <a:pt x="923094" y="398189"/>
                  </a:lnTo>
                  <a:lnTo>
                    <a:pt x="936507" y="397733"/>
                  </a:lnTo>
                  <a:cubicBezTo>
                    <a:pt x="831297" y="466804"/>
                    <a:pt x="722079" y="537710"/>
                    <a:pt x="600671" y="573747"/>
                  </a:cubicBezTo>
                  <a:lnTo>
                    <a:pt x="570595" y="577201"/>
                  </a:lnTo>
                  <a:lnTo>
                    <a:pt x="568173" y="578001"/>
                  </a:lnTo>
                  <a:lnTo>
                    <a:pt x="600384" y="574293"/>
                  </a:lnTo>
                  <a:cubicBezTo>
                    <a:pt x="425336" y="643576"/>
                    <a:pt x="178434" y="681806"/>
                    <a:pt x="46898" y="512857"/>
                  </a:cubicBezTo>
                  <a:cubicBezTo>
                    <a:pt x="13222" y="460937"/>
                    <a:pt x="-12285" y="393491"/>
                    <a:pt x="6220" y="331554"/>
                  </a:cubicBezTo>
                  <a:cubicBezTo>
                    <a:pt x="42063" y="177129"/>
                    <a:pt x="181935" y="75626"/>
                    <a:pt x="312138" y="1669"/>
                  </a:cubicBezTo>
                  <a:close/>
                </a:path>
              </a:pathLst>
            </a:custGeom>
            <a:gradFill flip="none" rotWithShape="1">
              <a:gsLst>
                <a:gs pos="0">
                  <a:srgbClr val="058FD5">
                    <a:alpha val="0"/>
                  </a:srgbClr>
                </a:gs>
                <a:gs pos="50000">
                  <a:srgbClr val="027EC3">
                    <a:alpha val="38000"/>
                  </a:srgbClr>
                </a:gs>
                <a:gs pos="100000">
                  <a:srgbClr val="036EB3">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52649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1">
            <a:extLst>
              <a:ext uri="{FF2B5EF4-FFF2-40B4-BE49-F238E27FC236}">
                <a16:creationId xmlns:a16="http://schemas.microsoft.com/office/drawing/2014/main" id="{95081A27-39A6-4EAA-AE5F-FC4233B24E3E}"/>
              </a:ext>
            </a:extLst>
          </p:cNvPr>
          <p:cNvSpPr>
            <a:spLocks noGrp="1"/>
          </p:cNvSpPr>
          <p:nvPr>
            <p:ph type="body" sz="quarter" idx="10"/>
          </p:nvPr>
        </p:nvSpPr>
        <p:spPr>
          <a:xfrm>
            <a:off x="216000" y="392980"/>
            <a:ext cx="6557333" cy="416571"/>
          </a:xfrm>
        </p:spPr>
        <p:txBody>
          <a:bodyPr>
            <a:noAutofit/>
          </a:bodyPr>
          <a:lstStyle/>
          <a:p>
            <a:r>
              <a:rPr lang="en-US" altLang="zh-CN" sz="1800" dirty="0"/>
              <a:t>RENAISSANCE</a:t>
            </a:r>
          </a:p>
        </p:txBody>
      </p:sp>
      <p:sp>
        <p:nvSpPr>
          <p:cNvPr id="6" name="文本占位符 2">
            <a:extLst>
              <a:ext uri="{FF2B5EF4-FFF2-40B4-BE49-F238E27FC236}">
                <a16:creationId xmlns:a16="http://schemas.microsoft.com/office/drawing/2014/main" id="{BB9B4AA0-3886-432C-872C-F2D3EC937348}"/>
              </a:ext>
            </a:extLst>
          </p:cNvPr>
          <p:cNvSpPr>
            <a:spLocks noGrp="1"/>
          </p:cNvSpPr>
          <p:nvPr>
            <p:ph type="body" sz="quarter" idx="11"/>
          </p:nvPr>
        </p:nvSpPr>
        <p:spPr>
          <a:xfrm>
            <a:off x="216000" y="712620"/>
            <a:ext cx="11353148" cy="503437"/>
          </a:xfrm>
        </p:spPr>
        <p:txBody>
          <a:bodyPr>
            <a:normAutofit/>
          </a:bodyPr>
          <a:lstStyle/>
          <a:p>
            <a:r>
              <a:rPr lang="zh-CN" altLang="en-US" dirty="0"/>
              <a:t>新“四大发明”</a:t>
            </a:r>
          </a:p>
        </p:txBody>
      </p:sp>
      <p:sp>
        <p:nvSpPr>
          <p:cNvPr id="15" name="文本框 14">
            <a:extLst>
              <a:ext uri="{FF2B5EF4-FFF2-40B4-BE49-F238E27FC236}">
                <a16:creationId xmlns:a16="http://schemas.microsoft.com/office/drawing/2014/main" id="{72812E29-838B-499E-B8EE-A4C9FD8AF3DE}"/>
              </a:ext>
            </a:extLst>
          </p:cNvPr>
          <p:cNvSpPr txBox="1"/>
          <p:nvPr/>
        </p:nvSpPr>
        <p:spPr>
          <a:xfrm>
            <a:off x="1251650" y="1875979"/>
            <a:ext cx="930302" cy="338554"/>
          </a:xfrm>
          <a:prstGeom prst="rect">
            <a:avLst/>
          </a:prstGeom>
          <a:noFill/>
        </p:spPr>
        <p:txBody>
          <a:bodyPr wrap="square" rtlCol="0">
            <a:spAutoFit/>
          </a:bodyPr>
          <a:lstStyle/>
          <a:p>
            <a:r>
              <a:rPr lang="zh-CN" altLang="en-US" sz="1600" dirty="0">
                <a:solidFill>
                  <a:schemeClr val="tx1">
                    <a:lumMod val="85000"/>
                    <a:lumOff val="15000"/>
                  </a:schemeClr>
                </a:solidFill>
                <a:latin typeface="+mn-ea"/>
              </a:rPr>
              <a:t>高铁</a:t>
            </a:r>
          </a:p>
        </p:txBody>
      </p:sp>
      <p:sp>
        <p:nvSpPr>
          <p:cNvPr id="16" name="文本框 15">
            <a:extLst>
              <a:ext uri="{FF2B5EF4-FFF2-40B4-BE49-F238E27FC236}">
                <a16:creationId xmlns:a16="http://schemas.microsoft.com/office/drawing/2014/main" id="{77BC9FBD-40EC-4640-8C17-6D1046490D76}"/>
              </a:ext>
            </a:extLst>
          </p:cNvPr>
          <p:cNvSpPr txBox="1"/>
          <p:nvPr/>
        </p:nvSpPr>
        <p:spPr>
          <a:xfrm>
            <a:off x="10060908" y="1860590"/>
            <a:ext cx="930302" cy="338554"/>
          </a:xfrm>
          <a:prstGeom prst="rect">
            <a:avLst/>
          </a:prstGeom>
          <a:noFill/>
        </p:spPr>
        <p:txBody>
          <a:bodyPr wrap="square" rtlCol="0">
            <a:spAutoFit/>
          </a:bodyPr>
          <a:lstStyle/>
          <a:p>
            <a:r>
              <a:rPr lang="zh-CN" altLang="en-US" sz="1600" dirty="0">
                <a:solidFill>
                  <a:schemeClr val="tx1">
                    <a:lumMod val="85000"/>
                    <a:lumOff val="15000"/>
                  </a:schemeClr>
                </a:solidFill>
                <a:latin typeface="+mn-ea"/>
              </a:rPr>
              <a:t>支付宝</a:t>
            </a:r>
          </a:p>
        </p:txBody>
      </p:sp>
      <p:sp>
        <p:nvSpPr>
          <p:cNvPr id="17" name="文本框 16">
            <a:extLst>
              <a:ext uri="{FF2B5EF4-FFF2-40B4-BE49-F238E27FC236}">
                <a16:creationId xmlns:a16="http://schemas.microsoft.com/office/drawing/2014/main" id="{F4E632E5-E59B-4DE3-B498-DBAF8143417D}"/>
              </a:ext>
            </a:extLst>
          </p:cNvPr>
          <p:cNvSpPr txBox="1"/>
          <p:nvPr/>
        </p:nvSpPr>
        <p:spPr>
          <a:xfrm>
            <a:off x="10060908" y="4371711"/>
            <a:ext cx="930302" cy="338554"/>
          </a:xfrm>
          <a:prstGeom prst="rect">
            <a:avLst/>
          </a:prstGeom>
          <a:noFill/>
        </p:spPr>
        <p:txBody>
          <a:bodyPr wrap="square" rtlCol="0">
            <a:spAutoFit/>
          </a:bodyPr>
          <a:lstStyle/>
          <a:p>
            <a:r>
              <a:rPr lang="zh-CN" altLang="en-US" sz="1600" dirty="0">
                <a:solidFill>
                  <a:schemeClr val="tx1">
                    <a:lumMod val="85000"/>
                    <a:lumOff val="15000"/>
                  </a:schemeClr>
                </a:solidFill>
                <a:latin typeface="+mn-ea"/>
              </a:rPr>
              <a:t>网购</a:t>
            </a:r>
          </a:p>
        </p:txBody>
      </p:sp>
      <p:sp>
        <p:nvSpPr>
          <p:cNvPr id="18" name="文本框 17">
            <a:extLst>
              <a:ext uri="{FF2B5EF4-FFF2-40B4-BE49-F238E27FC236}">
                <a16:creationId xmlns:a16="http://schemas.microsoft.com/office/drawing/2014/main" id="{FC3187CE-1A7D-40EC-B4A7-34F310B4B758}"/>
              </a:ext>
            </a:extLst>
          </p:cNvPr>
          <p:cNvSpPr txBox="1"/>
          <p:nvPr/>
        </p:nvSpPr>
        <p:spPr>
          <a:xfrm>
            <a:off x="1251650" y="4251502"/>
            <a:ext cx="697708" cy="584775"/>
          </a:xfrm>
          <a:prstGeom prst="rect">
            <a:avLst/>
          </a:prstGeom>
          <a:noFill/>
        </p:spPr>
        <p:txBody>
          <a:bodyPr wrap="square" rtlCol="0">
            <a:spAutoFit/>
          </a:bodyPr>
          <a:lstStyle/>
          <a:p>
            <a:r>
              <a:rPr lang="zh-CN" altLang="en-US" sz="1600" dirty="0">
                <a:solidFill>
                  <a:schemeClr val="tx1">
                    <a:lumMod val="85000"/>
                    <a:lumOff val="15000"/>
                  </a:schemeClr>
                </a:solidFill>
                <a:latin typeface="+mn-ea"/>
              </a:rPr>
              <a:t>共享单车</a:t>
            </a:r>
          </a:p>
        </p:txBody>
      </p:sp>
      <p:pic>
        <p:nvPicPr>
          <p:cNvPr id="20" name="图片 19">
            <a:extLst>
              <a:ext uri="{FF2B5EF4-FFF2-40B4-BE49-F238E27FC236}">
                <a16:creationId xmlns:a16="http://schemas.microsoft.com/office/drawing/2014/main" id="{A8977BDB-7DE6-4601-B275-9B38D5CA6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6941" y="866058"/>
            <a:ext cx="3849059" cy="2566039"/>
          </a:xfrm>
          <a:prstGeom prst="rect">
            <a:avLst/>
          </a:prstGeom>
        </p:spPr>
      </p:pic>
      <p:pic>
        <p:nvPicPr>
          <p:cNvPr id="22" name="图片 21">
            <a:extLst>
              <a:ext uri="{FF2B5EF4-FFF2-40B4-BE49-F238E27FC236}">
                <a16:creationId xmlns:a16="http://schemas.microsoft.com/office/drawing/2014/main" id="{9D7F1DF2-8792-436E-96F0-C8CDDBD7D93A}"/>
              </a:ext>
            </a:extLst>
          </p:cNvPr>
          <p:cNvPicPr>
            <a:picLocks noChangeAspect="1"/>
          </p:cNvPicPr>
          <p:nvPr/>
        </p:nvPicPr>
        <p:blipFill rotWithShape="1">
          <a:blip r:embed="rId4">
            <a:extLst>
              <a:ext uri="{28A0092B-C50C-407E-A947-70E740481C1C}">
                <a14:useLocalDpi xmlns:a14="http://schemas.microsoft.com/office/drawing/2010/main" val="0"/>
              </a:ext>
            </a:extLst>
          </a:blip>
          <a:srcRect r="7093"/>
          <a:stretch/>
        </p:blipFill>
        <p:spPr>
          <a:xfrm>
            <a:off x="2246940" y="3435668"/>
            <a:ext cx="3822357" cy="2566039"/>
          </a:xfrm>
          <a:prstGeom prst="rect">
            <a:avLst/>
          </a:prstGeom>
        </p:spPr>
      </p:pic>
      <p:pic>
        <p:nvPicPr>
          <p:cNvPr id="24" name="图片 23">
            <a:extLst>
              <a:ext uri="{FF2B5EF4-FFF2-40B4-BE49-F238E27FC236}">
                <a16:creationId xmlns:a16="http://schemas.microsoft.com/office/drawing/2014/main" id="{5E1ABF27-7C29-45B1-A52B-D34EDF9C32F5}"/>
              </a:ext>
            </a:extLst>
          </p:cNvPr>
          <p:cNvPicPr>
            <a:picLocks noChangeAspect="1"/>
          </p:cNvPicPr>
          <p:nvPr/>
        </p:nvPicPr>
        <p:blipFill rotWithShape="1">
          <a:blip r:embed="rId5">
            <a:extLst>
              <a:ext uri="{28A0092B-C50C-407E-A947-70E740481C1C}">
                <a14:useLocalDpi xmlns:a14="http://schemas.microsoft.com/office/drawing/2010/main" val="0"/>
              </a:ext>
            </a:extLst>
          </a:blip>
          <a:srcRect l="7476" t="16204" r="2660" b="5877"/>
          <a:stretch/>
        </p:blipFill>
        <p:spPr>
          <a:xfrm>
            <a:off x="6093404" y="866057"/>
            <a:ext cx="3851654" cy="2566040"/>
          </a:xfrm>
          <a:prstGeom prst="rect">
            <a:avLst/>
          </a:prstGeom>
        </p:spPr>
      </p:pic>
      <p:pic>
        <p:nvPicPr>
          <p:cNvPr id="26" name="图片 25">
            <a:extLst>
              <a:ext uri="{FF2B5EF4-FFF2-40B4-BE49-F238E27FC236}">
                <a16:creationId xmlns:a16="http://schemas.microsoft.com/office/drawing/2014/main" id="{13B1CBDA-A742-4559-9AD3-BFC1D5D6DA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9" y="3425492"/>
            <a:ext cx="3822357" cy="2569547"/>
          </a:xfrm>
          <a:prstGeom prst="rect">
            <a:avLst/>
          </a:prstGeom>
        </p:spPr>
      </p:pic>
      <p:sp>
        <p:nvSpPr>
          <p:cNvPr id="29" name="文本框 28">
            <a:extLst>
              <a:ext uri="{FF2B5EF4-FFF2-40B4-BE49-F238E27FC236}">
                <a16:creationId xmlns:a16="http://schemas.microsoft.com/office/drawing/2014/main" id="{92390BD8-AD86-40D2-A06E-3CA59122A30A}"/>
              </a:ext>
            </a:extLst>
          </p:cNvPr>
          <p:cNvSpPr txBox="1"/>
          <p:nvPr/>
        </p:nvSpPr>
        <p:spPr>
          <a:xfrm>
            <a:off x="2181952" y="6001707"/>
            <a:ext cx="8068170" cy="465448"/>
          </a:xfrm>
          <a:prstGeom prst="rect">
            <a:avLst/>
          </a:prstGeom>
          <a:solidFill>
            <a:schemeClr val="bg1"/>
          </a:solidFill>
        </p:spPr>
        <p:txBody>
          <a:bodyPr wrap="square" rtlCol="0">
            <a:spAutoFit/>
          </a:bodyPr>
          <a:lstStyle/>
          <a:p>
            <a:pPr marL="342900" indent="-342900">
              <a:lnSpc>
                <a:spcPct val="150000"/>
              </a:lnSpc>
              <a:buAutoNum type="arabicPeriod"/>
            </a:pPr>
            <a:r>
              <a:rPr lang="zh-CN" altLang="en-US" dirty="0"/>
              <a:t>机器智能（改变国家城市的面貌），</a:t>
            </a:r>
            <a:r>
              <a:rPr lang="en-US" altLang="zh-CN" dirty="0"/>
              <a:t>2.</a:t>
            </a:r>
            <a:r>
              <a:rPr lang="zh-CN" altLang="en-US" dirty="0"/>
              <a:t>数据智能（ 改变人的行为和思维习惯）</a:t>
            </a:r>
            <a:endParaRPr lang="en-US" altLang="zh-CN" dirty="0"/>
          </a:p>
        </p:txBody>
      </p:sp>
      <p:grpSp>
        <p:nvGrpSpPr>
          <p:cNvPr id="13" name="组合 12">
            <a:extLst>
              <a:ext uri="{FF2B5EF4-FFF2-40B4-BE49-F238E27FC236}">
                <a16:creationId xmlns:a16="http://schemas.microsoft.com/office/drawing/2014/main" id="{5E0058D7-D383-44F9-B119-D09E51D91AEC}"/>
              </a:ext>
            </a:extLst>
          </p:cNvPr>
          <p:cNvGrpSpPr>
            <a:grpSpLocks noChangeAspect="1"/>
          </p:cNvGrpSpPr>
          <p:nvPr/>
        </p:nvGrpSpPr>
        <p:grpSpPr>
          <a:xfrm>
            <a:off x="1321219" y="-1673646"/>
            <a:ext cx="9516562" cy="3681573"/>
            <a:chOff x="-1732553" y="1164212"/>
            <a:chExt cx="3106960" cy="1265055"/>
          </a:xfrm>
        </p:grpSpPr>
        <p:sp>
          <p:nvSpPr>
            <p:cNvPr id="14" name="Freeform 124">
              <a:extLst>
                <a:ext uri="{FF2B5EF4-FFF2-40B4-BE49-F238E27FC236}">
                  <a16:creationId xmlns:a16="http://schemas.microsoft.com/office/drawing/2014/main" id="{1535CEEE-2D5D-4859-B9AD-4C301B7217CC}"/>
                </a:ext>
              </a:extLst>
            </p:cNvPr>
            <p:cNvSpPr>
              <a:spLocks/>
            </p:cNvSpPr>
            <p:nvPr/>
          </p:nvSpPr>
          <p:spPr bwMode="auto">
            <a:xfrm flipV="1">
              <a:off x="-656301" y="1164212"/>
              <a:ext cx="2030708" cy="1265055"/>
            </a:xfrm>
            <a:custGeom>
              <a:avLst/>
              <a:gdLst>
                <a:gd name="T0" fmla="*/ 7757 w 12170"/>
                <a:gd name="T1" fmla="*/ 7420 h 7580"/>
                <a:gd name="T2" fmla="*/ 12110 w 12170"/>
                <a:gd name="T3" fmla="*/ 6671 h 7580"/>
                <a:gd name="T4" fmla="*/ 12132 w 12170"/>
                <a:gd name="T5" fmla="*/ 9 h 7580"/>
                <a:gd name="T6" fmla="*/ 11890 w 12170"/>
                <a:gd name="T7" fmla="*/ 0 h 7580"/>
                <a:gd name="T8" fmla="*/ 6046 w 12170"/>
                <a:gd name="T9" fmla="*/ 1955 h 7580"/>
                <a:gd name="T10" fmla="*/ 0 w 12170"/>
                <a:gd name="T11" fmla="*/ 3249 h 7580"/>
                <a:gd name="T12" fmla="*/ 1812 w 12170"/>
                <a:gd name="T13" fmla="*/ 4546 h 7580"/>
                <a:gd name="T14" fmla="*/ 7757 w 12170"/>
                <a:gd name="T15" fmla="*/ 7420 h 75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70" h="7580">
                  <a:moveTo>
                    <a:pt x="7757" y="7420"/>
                  </a:moveTo>
                  <a:cubicBezTo>
                    <a:pt x="9250" y="7580"/>
                    <a:pt x="10711" y="7137"/>
                    <a:pt x="12110" y="6671"/>
                  </a:cubicBezTo>
                  <a:cubicBezTo>
                    <a:pt x="12170" y="4453"/>
                    <a:pt x="12127" y="2229"/>
                    <a:pt x="12132" y="9"/>
                  </a:cubicBezTo>
                  <a:cubicBezTo>
                    <a:pt x="12072" y="6"/>
                    <a:pt x="11950" y="2"/>
                    <a:pt x="11890" y="0"/>
                  </a:cubicBezTo>
                  <a:cubicBezTo>
                    <a:pt x="9823" y="179"/>
                    <a:pt x="7889" y="1050"/>
                    <a:pt x="6046" y="1955"/>
                  </a:cubicBezTo>
                  <a:cubicBezTo>
                    <a:pt x="4244" y="3006"/>
                    <a:pt x="2089" y="3697"/>
                    <a:pt x="0" y="3249"/>
                  </a:cubicBezTo>
                  <a:cubicBezTo>
                    <a:pt x="595" y="3694"/>
                    <a:pt x="1227" y="4090"/>
                    <a:pt x="1812" y="4546"/>
                  </a:cubicBezTo>
                  <a:cubicBezTo>
                    <a:pt x="3641" y="5748"/>
                    <a:pt x="5474" y="7273"/>
                    <a:pt x="7757" y="7420"/>
                  </a:cubicBezTo>
                </a:path>
              </a:pathLst>
            </a:custGeom>
            <a:gradFill>
              <a:gsLst>
                <a:gs pos="0">
                  <a:srgbClr val="058FD5">
                    <a:alpha val="0"/>
                  </a:srgbClr>
                </a:gs>
                <a:gs pos="50000">
                  <a:srgbClr val="027EC3">
                    <a:alpha val="24000"/>
                  </a:srgbClr>
                </a:gs>
                <a:gs pos="100000">
                  <a:srgbClr val="036EB3">
                    <a:alpha val="37000"/>
                  </a:srgbClr>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任意多边形 49">
              <a:extLst>
                <a:ext uri="{FF2B5EF4-FFF2-40B4-BE49-F238E27FC236}">
                  <a16:creationId xmlns:a16="http://schemas.microsoft.com/office/drawing/2014/main" id="{9AF06753-1339-4911-9F8B-BCFB07ADACA2}"/>
                </a:ext>
              </a:extLst>
            </p:cNvPr>
            <p:cNvSpPr/>
            <p:nvPr/>
          </p:nvSpPr>
          <p:spPr>
            <a:xfrm>
              <a:off x="-1732553" y="1574618"/>
              <a:ext cx="1378541" cy="633126"/>
            </a:xfrm>
            <a:custGeom>
              <a:avLst/>
              <a:gdLst>
                <a:gd name="connsiteX0" fmla="*/ 334978 w 1378541"/>
                <a:gd name="connsiteY0" fmla="*/ 22538 h 633126"/>
                <a:gd name="connsiteX1" fmla="*/ 334939 w 1378541"/>
                <a:gd name="connsiteY1" fmla="*/ 22540 h 633126"/>
                <a:gd name="connsiteX2" fmla="*/ 343726 w 1378541"/>
                <a:gd name="connsiteY2" fmla="*/ 35348 h 633126"/>
                <a:gd name="connsiteX3" fmla="*/ 343755 w 1378541"/>
                <a:gd name="connsiteY3" fmla="*/ 35362 h 633126"/>
                <a:gd name="connsiteX4" fmla="*/ 316306 w 1378541"/>
                <a:gd name="connsiteY4" fmla="*/ 0 h 633126"/>
                <a:gd name="connsiteX5" fmla="*/ 354608 w 1378541"/>
                <a:gd name="connsiteY5" fmla="*/ 21181 h 633126"/>
                <a:gd name="connsiteX6" fmla="*/ 388341 w 1378541"/>
                <a:gd name="connsiteY6" fmla="*/ 47994 h 633126"/>
                <a:gd name="connsiteX7" fmla="*/ 388581 w 1378541"/>
                <a:gd name="connsiteY7" fmla="*/ 48040 h 633126"/>
                <a:gd name="connsiteX8" fmla="*/ 746106 w 1378541"/>
                <a:gd name="connsiteY8" fmla="*/ 164340 h 633126"/>
                <a:gd name="connsiteX9" fmla="*/ 871153 w 1378541"/>
                <a:gd name="connsiteY9" fmla="*/ 172918 h 633126"/>
                <a:gd name="connsiteX10" fmla="*/ 872044 w 1378541"/>
                <a:gd name="connsiteY10" fmla="*/ 172759 h 633126"/>
                <a:gd name="connsiteX11" fmla="*/ 1378541 w 1378541"/>
                <a:gd name="connsiteY11" fmla="*/ 95615 h 633126"/>
                <a:gd name="connsiteX12" fmla="*/ 1076244 w 1378541"/>
                <a:gd name="connsiteY12" fmla="*/ 312185 h 633126"/>
                <a:gd name="connsiteX13" fmla="*/ 936107 w 1378541"/>
                <a:gd name="connsiteY13" fmla="*/ 397678 h 633126"/>
                <a:gd name="connsiteX14" fmla="*/ 923225 w 1378541"/>
                <a:gd name="connsiteY14" fmla="*/ 398117 h 633126"/>
                <a:gd name="connsiteX15" fmla="*/ 923094 w 1378541"/>
                <a:gd name="connsiteY15" fmla="*/ 398189 h 633126"/>
                <a:gd name="connsiteX16" fmla="*/ 936507 w 1378541"/>
                <a:gd name="connsiteY16" fmla="*/ 397733 h 633126"/>
                <a:gd name="connsiteX17" fmla="*/ 600671 w 1378541"/>
                <a:gd name="connsiteY17" fmla="*/ 573747 h 633126"/>
                <a:gd name="connsiteX18" fmla="*/ 570595 w 1378541"/>
                <a:gd name="connsiteY18" fmla="*/ 577201 h 633126"/>
                <a:gd name="connsiteX19" fmla="*/ 568173 w 1378541"/>
                <a:gd name="connsiteY19" fmla="*/ 578001 h 633126"/>
                <a:gd name="connsiteX20" fmla="*/ 600384 w 1378541"/>
                <a:gd name="connsiteY20" fmla="*/ 574293 h 633126"/>
                <a:gd name="connsiteX21" fmla="*/ 46898 w 1378541"/>
                <a:gd name="connsiteY21" fmla="*/ 512857 h 633126"/>
                <a:gd name="connsiteX22" fmla="*/ 6220 w 1378541"/>
                <a:gd name="connsiteY22" fmla="*/ 331554 h 633126"/>
                <a:gd name="connsiteX23" fmla="*/ 312138 w 1378541"/>
                <a:gd name="connsiteY23" fmla="*/ 1669 h 63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8541" h="633126">
                  <a:moveTo>
                    <a:pt x="334978" y="22538"/>
                  </a:moveTo>
                  <a:lnTo>
                    <a:pt x="334939" y="22540"/>
                  </a:lnTo>
                  <a:lnTo>
                    <a:pt x="343726" y="35348"/>
                  </a:lnTo>
                  <a:lnTo>
                    <a:pt x="343755" y="35362"/>
                  </a:lnTo>
                  <a:close/>
                  <a:moveTo>
                    <a:pt x="316306" y="0"/>
                  </a:moveTo>
                  <a:cubicBezTo>
                    <a:pt x="328809" y="7095"/>
                    <a:pt x="342063" y="13648"/>
                    <a:pt x="354608" y="21181"/>
                  </a:cubicBezTo>
                  <a:lnTo>
                    <a:pt x="388341" y="47994"/>
                  </a:lnTo>
                  <a:lnTo>
                    <a:pt x="388581" y="48040"/>
                  </a:lnTo>
                  <a:cubicBezTo>
                    <a:pt x="497799" y="112732"/>
                    <a:pt x="620450" y="148988"/>
                    <a:pt x="746106" y="164340"/>
                  </a:cubicBezTo>
                  <a:lnTo>
                    <a:pt x="871153" y="172918"/>
                  </a:lnTo>
                  <a:lnTo>
                    <a:pt x="872044" y="172759"/>
                  </a:lnTo>
                  <a:cubicBezTo>
                    <a:pt x="1042878" y="162072"/>
                    <a:pt x="1210209" y="122999"/>
                    <a:pt x="1378541" y="95615"/>
                  </a:cubicBezTo>
                  <a:cubicBezTo>
                    <a:pt x="1280945" y="171757"/>
                    <a:pt x="1175508" y="237880"/>
                    <a:pt x="1076244" y="312185"/>
                  </a:cubicBezTo>
                  <a:cubicBezTo>
                    <a:pt x="1027363" y="336564"/>
                    <a:pt x="984154" y="372631"/>
                    <a:pt x="936107" y="397678"/>
                  </a:cubicBezTo>
                  <a:lnTo>
                    <a:pt x="923225" y="398117"/>
                  </a:lnTo>
                  <a:lnTo>
                    <a:pt x="923094" y="398189"/>
                  </a:lnTo>
                  <a:lnTo>
                    <a:pt x="936507" y="397733"/>
                  </a:lnTo>
                  <a:cubicBezTo>
                    <a:pt x="831297" y="466804"/>
                    <a:pt x="722079" y="537710"/>
                    <a:pt x="600671" y="573747"/>
                  </a:cubicBezTo>
                  <a:lnTo>
                    <a:pt x="570595" y="577201"/>
                  </a:lnTo>
                  <a:lnTo>
                    <a:pt x="568173" y="578001"/>
                  </a:lnTo>
                  <a:lnTo>
                    <a:pt x="600384" y="574293"/>
                  </a:lnTo>
                  <a:cubicBezTo>
                    <a:pt x="425336" y="643576"/>
                    <a:pt x="178434" y="681806"/>
                    <a:pt x="46898" y="512857"/>
                  </a:cubicBezTo>
                  <a:cubicBezTo>
                    <a:pt x="13222" y="460937"/>
                    <a:pt x="-12285" y="393491"/>
                    <a:pt x="6220" y="331554"/>
                  </a:cubicBezTo>
                  <a:cubicBezTo>
                    <a:pt x="42063" y="177129"/>
                    <a:pt x="181935" y="75626"/>
                    <a:pt x="312138" y="1669"/>
                  </a:cubicBezTo>
                  <a:close/>
                </a:path>
              </a:pathLst>
            </a:custGeom>
            <a:gradFill flip="none" rotWithShape="1">
              <a:gsLst>
                <a:gs pos="0">
                  <a:srgbClr val="058FD5">
                    <a:alpha val="0"/>
                  </a:srgbClr>
                </a:gs>
                <a:gs pos="50000">
                  <a:srgbClr val="027EC3">
                    <a:alpha val="38000"/>
                  </a:srgbClr>
                </a:gs>
                <a:gs pos="100000">
                  <a:srgbClr val="036EB3">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300265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1">
            <a:extLst>
              <a:ext uri="{FF2B5EF4-FFF2-40B4-BE49-F238E27FC236}">
                <a16:creationId xmlns:a16="http://schemas.microsoft.com/office/drawing/2014/main" id="{95081A27-39A6-4EAA-AE5F-FC4233B24E3E}"/>
              </a:ext>
            </a:extLst>
          </p:cNvPr>
          <p:cNvSpPr>
            <a:spLocks noGrp="1"/>
          </p:cNvSpPr>
          <p:nvPr>
            <p:ph type="body" sz="quarter" idx="10"/>
          </p:nvPr>
        </p:nvSpPr>
        <p:spPr>
          <a:xfrm>
            <a:off x="216000" y="392980"/>
            <a:ext cx="6557333" cy="416571"/>
          </a:xfrm>
        </p:spPr>
        <p:txBody>
          <a:bodyPr>
            <a:noAutofit/>
          </a:bodyPr>
          <a:lstStyle/>
          <a:p>
            <a:r>
              <a:rPr lang="en-US" altLang="zh-CN" sz="1800" dirty="0"/>
              <a:t>NEOTHOLOGY</a:t>
            </a:r>
          </a:p>
        </p:txBody>
      </p:sp>
      <p:sp>
        <p:nvSpPr>
          <p:cNvPr id="6" name="文本占位符 2">
            <a:extLst>
              <a:ext uri="{FF2B5EF4-FFF2-40B4-BE49-F238E27FC236}">
                <a16:creationId xmlns:a16="http://schemas.microsoft.com/office/drawing/2014/main" id="{BB9B4AA0-3886-432C-872C-F2D3EC937348}"/>
              </a:ext>
            </a:extLst>
          </p:cNvPr>
          <p:cNvSpPr>
            <a:spLocks noGrp="1"/>
          </p:cNvSpPr>
          <p:nvPr>
            <p:ph type="body" sz="quarter" idx="11"/>
          </p:nvPr>
        </p:nvSpPr>
        <p:spPr>
          <a:xfrm>
            <a:off x="216000" y="712620"/>
            <a:ext cx="11353148" cy="503437"/>
          </a:xfrm>
        </p:spPr>
        <p:txBody>
          <a:bodyPr>
            <a:normAutofit/>
          </a:bodyPr>
          <a:lstStyle/>
          <a:p>
            <a:r>
              <a:rPr lang="zh-CN" altLang="en-US" dirty="0"/>
              <a:t>千禧“新生代”</a:t>
            </a:r>
            <a:r>
              <a:rPr lang="en-US" altLang="zh-CN" dirty="0"/>
              <a:t>85-90-95-00</a:t>
            </a:r>
            <a:endParaRPr lang="zh-CN" altLang="en-US" dirty="0"/>
          </a:p>
        </p:txBody>
      </p:sp>
      <p:sp>
        <p:nvSpPr>
          <p:cNvPr id="9" name="文本占位符 2">
            <a:extLst>
              <a:ext uri="{FF2B5EF4-FFF2-40B4-BE49-F238E27FC236}">
                <a16:creationId xmlns:a16="http://schemas.microsoft.com/office/drawing/2014/main" id="{28168E74-002C-4A34-86B6-B7F3AFD2F081}"/>
              </a:ext>
            </a:extLst>
          </p:cNvPr>
          <p:cNvSpPr txBox="1">
            <a:spLocks/>
          </p:cNvSpPr>
          <p:nvPr/>
        </p:nvSpPr>
        <p:spPr>
          <a:xfrm>
            <a:off x="839788" y="1299502"/>
            <a:ext cx="5157787"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1600" dirty="0"/>
              <a:t>从传统的价格敏感型，转变成</a:t>
            </a:r>
            <a:r>
              <a:rPr lang="zh-CN" altLang="en-US" sz="1600" b="1" dirty="0"/>
              <a:t>品味和体验敏感型</a:t>
            </a:r>
            <a:r>
              <a:rPr lang="zh-CN" altLang="en-US" sz="1600" dirty="0"/>
              <a:t>，他们是追求个人乐趣和舒适的一代，独立的消费主张</a:t>
            </a:r>
            <a:endParaRPr lang="zh-CN" altLang="en-US" sz="1600" dirty="0">
              <a:solidFill>
                <a:schemeClr val="tx1">
                  <a:lumMod val="85000"/>
                  <a:lumOff val="15000"/>
                </a:schemeClr>
              </a:solidFill>
              <a:latin typeface="+mn-ea"/>
            </a:endParaRPr>
          </a:p>
        </p:txBody>
      </p:sp>
      <p:pic>
        <p:nvPicPr>
          <p:cNvPr id="10" name="内容占位符 7">
            <a:extLst>
              <a:ext uri="{FF2B5EF4-FFF2-40B4-BE49-F238E27FC236}">
                <a16:creationId xmlns:a16="http://schemas.microsoft.com/office/drawing/2014/main" id="{73452B4E-9F2D-4679-896E-9D739BBD60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788" y="2254260"/>
            <a:ext cx="5157787" cy="3422895"/>
          </a:xfrm>
          <a:prstGeom prst="rect">
            <a:avLst/>
          </a:prstGeom>
        </p:spPr>
      </p:pic>
      <p:sp>
        <p:nvSpPr>
          <p:cNvPr id="11" name="文本占位符 4">
            <a:extLst>
              <a:ext uri="{FF2B5EF4-FFF2-40B4-BE49-F238E27FC236}">
                <a16:creationId xmlns:a16="http://schemas.microsoft.com/office/drawing/2014/main" id="{7D22B58A-E1A2-48CD-ACB6-D9F718FB2628}"/>
              </a:ext>
            </a:extLst>
          </p:cNvPr>
          <p:cNvSpPr txBox="1">
            <a:spLocks/>
          </p:cNvSpPr>
          <p:nvPr/>
        </p:nvSpPr>
        <p:spPr>
          <a:xfrm>
            <a:off x="6172200" y="1299502"/>
            <a:ext cx="5183188"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1600" dirty="0">
                <a:solidFill>
                  <a:schemeClr val="tx1">
                    <a:lumMod val="85000"/>
                    <a:lumOff val="15000"/>
                  </a:schemeClr>
                </a:solidFill>
                <a:latin typeface="+mn-ea"/>
              </a:rPr>
              <a:t>日渐成熟的移动互联网和物流供应链技术，随时、随地提供商品和服务，满足消费者</a:t>
            </a:r>
            <a:r>
              <a:rPr lang="zh-CN" altLang="en-US" sz="1600" b="1" dirty="0">
                <a:solidFill>
                  <a:schemeClr val="tx1">
                    <a:lumMod val="85000"/>
                    <a:lumOff val="15000"/>
                  </a:schemeClr>
                </a:solidFill>
                <a:latin typeface="+mn-ea"/>
              </a:rPr>
              <a:t>碎片化购物需求</a:t>
            </a:r>
          </a:p>
        </p:txBody>
      </p:sp>
      <p:pic>
        <p:nvPicPr>
          <p:cNvPr id="12" name="内容占位符 8">
            <a:extLst>
              <a:ext uri="{FF2B5EF4-FFF2-40B4-BE49-F238E27FC236}">
                <a16:creationId xmlns:a16="http://schemas.microsoft.com/office/drawing/2014/main" id="{C2DA97D7-B16D-4FCD-81B1-7155E044F6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7030" y="2254260"/>
            <a:ext cx="4913528" cy="3422895"/>
          </a:xfrm>
          <a:prstGeom prst="rect">
            <a:avLst/>
          </a:prstGeom>
        </p:spPr>
      </p:pic>
      <p:sp>
        <p:nvSpPr>
          <p:cNvPr id="14" name="矩形 13">
            <a:extLst>
              <a:ext uri="{FF2B5EF4-FFF2-40B4-BE49-F238E27FC236}">
                <a16:creationId xmlns:a16="http://schemas.microsoft.com/office/drawing/2014/main" id="{1E7B88BE-533A-4BF2-89E3-FE781FAD857A}"/>
              </a:ext>
            </a:extLst>
          </p:cNvPr>
          <p:cNvSpPr/>
          <p:nvPr/>
        </p:nvSpPr>
        <p:spPr>
          <a:xfrm>
            <a:off x="2988317" y="5915693"/>
            <a:ext cx="6215366" cy="369332"/>
          </a:xfrm>
          <a:prstGeom prst="rect">
            <a:avLst/>
          </a:prstGeom>
        </p:spPr>
        <p:txBody>
          <a:bodyPr wrap="square">
            <a:spAutoFit/>
          </a:bodyPr>
          <a:lstStyle/>
          <a:p>
            <a:pPr algn="ctr"/>
            <a:r>
              <a:rPr lang="zh-CN" altLang="en-US" b="1" dirty="0">
                <a:solidFill>
                  <a:schemeClr val="tx2"/>
                </a:solidFill>
              </a:rPr>
              <a:t>“</a:t>
            </a:r>
            <a:r>
              <a:rPr lang="zh-CN" altLang="en-US" b="1" dirty="0">
                <a:solidFill>
                  <a:srgbClr val="FF0000"/>
                </a:solidFill>
              </a:rPr>
              <a:t>移动网络</a:t>
            </a:r>
            <a:r>
              <a:rPr lang="zh-CN" altLang="en-US" b="1" dirty="0"/>
              <a:t>上的国民”</a:t>
            </a:r>
            <a:endParaRPr lang="en-US" altLang="zh-CN" b="1" dirty="0"/>
          </a:p>
        </p:txBody>
      </p:sp>
      <p:grpSp>
        <p:nvGrpSpPr>
          <p:cNvPr id="13" name="组合 12">
            <a:extLst>
              <a:ext uri="{FF2B5EF4-FFF2-40B4-BE49-F238E27FC236}">
                <a16:creationId xmlns:a16="http://schemas.microsoft.com/office/drawing/2014/main" id="{FB290F07-86D1-456E-A1F0-9F2D89198121}"/>
              </a:ext>
            </a:extLst>
          </p:cNvPr>
          <p:cNvGrpSpPr>
            <a:grpSpLocks noChangeAspect="1"/>
          </p:cNvGrpSpPr>
          <p:nvPr/>
        </p:nvGrpSpPr>
        <p:grpSpPr>
          <a:xfrm>
            <a:off x="1321219" y="-1673646"/>
            <a:ext cx="9516562" cy="3681573"/>
            <a:chOff x="-1732553" y="1164212"/>
            <a:chExt cx="3106960" cy="1265055"/>
          </a:xfrm>
        </p:grpSpPr>
        <p:sp>
          <p:nvSpPr>
            <p:cNvPr id="15" name="Freeform 124">
              <a:extLst>
                <a:ext uri="{FF2B5EF4-FFF2-40B4-BE49-F238E27FC236}">
                  <a16:creationId xmlns:a16="http://schemas.microsoft.com/office/drawing/2014/main" id="{9F3A93D7-904D-4736-8A9D-62DF0AD203E0}"/>
                </a:ext>
              </a:extLst>
            </p:cNvPr>
            <p:cNvSpPr>
              <a:spLocks/>
            </p:cNvSpPr>
            <p:nvPr/>
          </p:nvSpPr>
          <p:spPr bwMode="auto">
            <a:xfrm flipV="1">
              <a:off x="-656301" y="1164212"/>
              <a:ext cx="2030708" cy="1265055"/>
            </a:xfrm>
            <a:custGeom>
              <a:avLst/>
              <a:gdLst>
                <a:gd name="T0" fmla="*/ 7757 w 12170"/>
                <a:gd name="T1" fmla="*/ 7420 h 7580"/>
                <a:gd name="T2" fmla="*/ 12110 w 12170"/>
                <a:gd name="T3" fmla="*/ 6671 h 7580"/>
                <a:gd name="T4" fmla="*/ 12132 w 12170"/>
                <a:gd name="T5" fmla="*/ 9 h 7580"/>
                <a:gd name="T6" fmla="*/ 11890 w 12170"/>
                <a:gd name="T7" fmla="*/ 0 h 7580"/>
                <a:gd name="T8" fmla="*/ 6046 w 12170"/>
                <a:gd name="T9" fmla="*/ 1955 h 7580"/>
                <a:gd name="T10" fmla="*/ 0 w 12170"/>
                <a:gd name="T11" fmla="*/ 3249 h 7580"/>
                <a:gd name="T12" fmla="*/ 1812 w 12170"/>
                <a:gd name="T13" fmla="*/ 4546 h 7580"/>
                <a:gd name="T14" fmla="*/ 7757 w 12170"/>
                <a:gd name="T15" fmla="*/ 7420 h 75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70" h="7580">
                  <a:moveTo>
                    <a:pt x="7757" y="7420"/>
                  </a:moveTo>
                  <a:cubicBezTo>
                    <a:pt x="9250" y="7580"/>
                    <a:pt x="10711" y="7137"/>
                    <a:pt x="12110" y="6671"/>
                  </a:cubicBezTo>
                  <a:cubicBezTo>
                    <a:pt x="12170" y="4453"/>
                    <a:pt x="12127" y="2229"/>
                    <a:pt x="12132" y="9"/>
                  </a:cubicBezTo>
                  <a:cubicBezTo>
                    <a:pt x="12072" y="6"/>
                    <a:pt x="11950" y="2"/>
                    <a:pt x="11890" y="0"/>
                  </a:cubicBezTo>
                  <a:cubicBezTo>
                    <a:pt x="9823" y="179"/>
                    <a:pt x="7889" y="1050"/>
                    <a:pt x="6046" y="1955"/>
                  </a:cubicBezTo>
                  <a:cubicBezTo>
                    <a:pt x="4244" y="3006"/>
                    <a:pt x="2089" y="3697"/>
                    <a:pt x="0" y="3249"/>
                  </a:cubicBezTo>
                  <a:cubicBezTo>
                    <a:pt x="595" y="3694"/>
                    <a:pt x="1227" y="4090"/>
                    <a:pt x="1812" y="4546"/>
                  </a:cubicBezTo>
                  <a:cubicBezTo>
                    <a:pt x="3641" y="5748"/>
                    <a:pt x="5474" y="7273"/>
                    <a:pt x="7757" y="7420"/>
                  </a:cubicBezTo>
                </a:path>
              </a:pathLst>
            </a:custGeom>
            <a:gradFill>
              <a:gsLst>
                <a:gs pos="0">
                  <a:srgbClr val="058FD5">
                    <a:alpha val="0"/>
                  </a:srgbClr>
                </a:gs>
                <a:gs pos="50000">
                  <a:srgbClr val="027EC3">
                    <a:alpha val="24000"/>
                  </a:srgbClr>
                </a:gs>
                <a:gs pos="100000">
                  <a:srgbClr val="036EB3">
                    <a:alpha val="37000"/>
                  </a:srgbClr>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任意多边形 49">
              <a:extLst>
                <a:ext uri="{FF2B5EF4-FFF2-40B4-BE49-F238E27FC236}">
                  <a16:creationId xmlns:a16="http://schemas.microsoft.com/office/drawing/2014/main" id="{15627A9C-92EA-4130-B189-A949CB9F2C1D}"/>
                </a:ext>
              </a:extLst>
            </p:cNvPr>
            <p:cNvSpPr/>
            <p:nvPr/>
          </p:nvSpPr>
          <p:spPr>
            <a:xfrm>
              <a:off x="-1732553" y="1574618"/>
              <a:ext cx="1378541" cy="633126"/>
            </a:xfrm>
            <a:custGeom>
              <a:avLst/>
              <a:gdLst>
                <a:gd name="connsiteX0" fmla="*/ 334978 w 1378541"/>
                <a:gd name="connsiteY0" fmla="*/ 22538 h 633126"/>
                <a:gd name="connsiteX1" fmla="*/ 334939 w 1378541"/>
                <a:gd name="connsiteY1" fmla="*/ 22540 h 633126"/>
                <a:gd name="connsiteX2" fmla="*/ 343726 w 1378541"/>
                <a:gd name="connsiteY2" fmla="*/ 35348 h 633126"/>
                <a:gd name="connsiteX3" fmla="*/ 343755 w 1378541"/>
                <a:gd name="connsiteY3" fmla="*/ 35362 h 633126"/>
                <a:gd name="connsiteX4" fmla="*/ 316306 w 1378541"/>
                <a:gd name="connsiteY4" fmla="*/ 0 h 633126"/>
                <a:gd name="connsiteX5" fmla="*/ 354608 w 1378541"/>
                <a:gd name="connsiteY5" fmla="*/ 21181 h 633126"/>
                <a:gd name="connsiteX6" fmla="*/ 388341 w 1378541"/>
                <a:gd name="connsiteY6" fmla="*/ 47994 h 633126"/>
                <a:gd name="connsiteX7" fmla="*/ 388581 w 1378541"/>
                <a:gd name="connsiteY7" fmla="*/ 48040 h 633126"/>
                <a:gd name="connsiteX8" fmla="*/ 746106 w 1378541"/>
                <a:gd name="connsiteY8" fmla="*/ 164340 h 633126"/>
                <a:gd name="connsiteX9" fmla="*/ 871153 w 1378541"/>
                <a:gd name="connsiteY9" fmla="*/ 172918 h 633126"/>
                <a:gd name="connsiteX10" fmla="*/ 872044 w 1378541"/>
                <a:gd name="connsiteY10" fmla="*/ 172759 h 633126"/>
                <a:gd name="connsiteX11" fmla="*/ 1378541 w 1378541"/>
                <a:gd name="connsiteY11" fmla="*/ 95615 h 633126"/>
                <a:gd name="connsiteX12" fmla="*/ 1076244 w 1378541"/>
                <a:gd name="connsiteY12" fmla="*/ 312185 h 633126"/>
                <a:gd name="connsiteX13" fmla="*/ 936107 w 1378541"/>
                <a:gd name="connsiteY13" fmla="*/ 397678 h 633126"/>
                <a:gd name="connsiteX14" fmla="*/ 923225 w 1378541"/>
                <a:gd name="connsiteY14" fmla="*/ 398117 h 633126"/>
                <a:gd name="connsiteX15" fmla="*/ 923094 w 1378541"/>
                <a:gd name="connsiteY15" fmla="*/ 398189 h 633126"/>
                <a:gd name="connsiteX16" fmla="*/ 936507 w 1378541"/>
                <a:gd name="connsiteY16" fmla="*/ 397733 h 633126"/>
                <a:gd name="connsiteX17" fmla="*/ 600671 w 1378541"/>
                <a:gd name="connsiteY17" fmla="*/ 573747 h 633126"/>
                <a:gd name="connsiteX18" fmla="*/ 570595 w 1378541"/>
                <a:gd name="connsiteY18" fmla="*/ 577201 h 633126"/>
                <a:gd name="connsiteX19" fmla="*/ 568173 w 1378541"/>
                <a:gd name="connsiteY19" fmla="*/ 578001 h 633126"/>
                <a:gd name="connsiteX20" fmla="*/ 600384 w 1378541"/>
                <a:gd name="connsiteY20" fmla="*/ 574293 h 633126"/>
                <a:gd name="connsiteX21" fmla="*/ 46898 w 1378541"/>
                <a:gd name="connsiteY21" fmla="*/ 512857 h 633126"/>
                <a:gd name="connsiteX22" fmla="*/ 6220 w 1378541"/>
                <a:gd name="connsiteY22" fmla="*/ 331554 h 633126"/>
                <a:gd name="connsiteX23" fmla="*/ 312138 w 1378541"/>
                <a:gd name="connsiteY23" fmla="*/ 1669 h 63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8541" h="633126">
                  <a:moveTo>
                    <a:pt x="334978" y="22538"/>
                  </a:moveTo>
                  <a:lnTo>
                    <a:pt x="334939" y="22540"/>
                  </a:lnTo>
                  <a:lnTo>
                    <a:pt x="343726" y="35348"/>
                  </a:lnTo>
                  <a:lnTo>
                    <a:pt x="343755" y="35362"/>
                  </a:lnTo>
                  <a:close/>
                  <a:moveTo>
                    <a:pt x="316306" y="0"/>
                  </a:moveTo>
                  <a:cubicBezTo>
                    <a:pt x="328809" y="7095"/>
                    <a:pt x="342063" y="13648"/>
                    <a:pt x="354608" y="21181"/>
                  </a:cubicBezTo>
                  <a:lnTo>
                    <a:pt x="388341" y="47994"/>
                  </a:lnTo>
                  <a:lnTo>
                    <a:pt x="388581" y="48040"/>
                  </a:lnTo>
                  <a:cubicBezTo>
                    <a:pt x="497799" y="112732"/>
                    <a:pt x="620450" y="148988"/>
                    <a:pt x="746106" y="164340"/>
                  </a:cubicBezTo>
                  <a:lnTo>
                    <a:pt x="871153" y="172918"/>
                  </a:lnTo>
                  <a:lnTo>
                    <a:pt x="872044" y="172759"/>
                  </a:lnTo>
                  <a:cubicBezTo>
                    <a:pt x="1042878" y="162072"/>
                    <a:pt x="1210209" y="122999"/>
                    <a:pt x="1378541" y="95615"/>
                  </a:cubicBezTo>
                  <a:cubicBezTo>
                    <a:pt x="1280945" y="171757"/>
                    <a:pt x="1175508" y="237880"/>
                    <a:pt x="1076244" y="312185"/>
                  </a:cubicBezTo>
                  <a:cubicBezTo>
                    <a:pt x="1027363" y="336564"/>
                    <a:pt x="984154" y="372631"/>
                    <a:pt x="936107" y="397678"/>
                  </a:cubicBezTo>
                  <a:lnTo>
                    <a:pt x="923225" y="398117"/>
                  </a:lnTo>
                  <a:lnTo>
                    <a:pt x="923094" y="398189"/>
                  </a:lnTo>
                  <a:lnTo>
                    <a:pt x="936507" y="397733"/>
                  </a:lnTo>
                  <a:cubicBezTo>
                    <a:pt x="831297" y="466804"/>
                    <a:pt x="722079" y="537710"/>
                    <a:pt x="600671" y="573747"/>
                  </a:cubicBezTo>
                  <a:lnTo>
                    <a:pt x="570595" y="577201"/>
                  </a:lnTo>
                  <a:lnTo>
                    <a:pt x="568173" y="578001"/>
                  </a:lnTo>
                  <a:lnTo>
                    <a:pt x="600384" y="574293"/>
                  </a:lnTo>
                  <a:cubicBezTo>
                    <a:pt x="425336" y="643576"/>
                    <a:pt x="178434" y="681806"/>
                    <a:pt x="46898" y="512857"/>
                  </a:cubicBezTo>
                  <a:cubicBezTo>
                    <a:pt x="13222" y="460937"/>
                    <a:pt x="-12285" y="393491"/>
                    <a:pt x="6220" y="331554"/>
                  </a:cubicBezTo>
                  <a:cubicBezTo>
                    <a:pt x="42063" y="177129"/>
                    <a:pt x="181935" y="75626"/>
                    <a:pt x="312138" y="1669"/>
                  </a:cubicBezTo>
                  <a:close/>
                </a:path>
              </a:pathLst>
            </a:custGeom>
            <a:gradFill flip="none" rotWithShape="1">
              <a:gsLst>
                <a:gs pos="0">
                  <a:srgbClr val="058FD5">
                    <a:alpha val="0"/>
                  </a:srgbClr>
                </a:gs>
                <a:gs pos="50000">
                  <a:srgbClr val="027EC3">
                    <a:alpha val="38000"/>
                  </a:srgbClr>
                </a:gs>
                <a:gs pos="100000">
                  <a:srgbClr val="036EB3">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942900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1">
            <a:extLst>
              <a:ext uri="{FF2B5EF4-FFF2-40B4-BE49-F238E27FC236}">
                <a16:creationId xmlns:a16="http://schemas.microsoft.com/office/drawing/2014/main" id="{95081A27-39A6-4EAA-AE5F-FC4233B24E3E}"/>
              </a:ext>
            </a:extLst>
          </p:cNvPr>
          <p:cNvSpPr>
            <a:spLocks noGrp="1"/>
          </p:cNvSpPr>
          <p:nvPr>
            <p:ph type="body" sz="quarter" idx="10"/>
          </p:nvPr>
        </p:nvSpPr>
        <p:spPr>
          <a:xfrm>
            <a:off x="216000" y="392980"/>
            <a:ext cx="6557333" cy="416571"/>
          </a:xfrm>
        </p:spPr>
        <p:txBody>
          <a:bodyPr>
            <a:noAutofit/>
          </a:bodyPr>
          <a:lstStyle/>
          <a:p>
            <a:r>
              <a:rPr lang="en-US" altLang="zh-CN" sz="1800" dirty="0"/>
              <a:t>Diffusion of Innovation</a:t>
            </a:r>
          </a:p>
        </p:txBody>
      </p:sp>
      <p:sp>
        <p:nvSpPr>
          <p:cNvPr id="6" name="文本占位符 2">
            <a:extLst>
              <a:ext uri="{FF2B5EF4-FFF2-40B4-BE49-F238E27FC236}">
                <a16:creationId xmlns:a16="http://schemas.microsoft.com/office/drawing/2014/main" id="{BB9B4AA0-3886-432C-872C-F2D3EC937348}"/>
              </a:ext>
            </a:extLst>
          </p:cNvPr>
          <p:cNvSpPr>
            <a:spLocks noGrp="1"/>
          </p:cNvSpPr>
          <p:nvPr>
            <p:ph type="body" sz="quarter" idx="11"/>
          </p:nvPr>
        </p:nvSpPr>
        <p:spPr>
          <a:xfrm>
            <a:off x="216000" y="712620"/>
            <a:ext cx="11353148" cy="503437"/>
          </a:xfrm>
        </p:spPr>
        <p:txBody>
          <a:bodyPr>
            <a:normAutofit/>
          </a:bodyPr>
          <a:lstStyle/>
          <a:p>
            <a:r>
              <a:rPr lang="zh-CN" altLang="en-US" dirty="0"/>
              <a:t>创新扩散系列理论</a:t>
            </a:r>
          </a:p>
        </p:txBody>
      </p:sp>
      <p:grpSp>
        <p:nvGrpSpPr>
          <p:cNvPr id="13" name="组合 12">
            <a:extLst>
              <a:ext uri="{FF2B5EF4-FFF2-40B4-BE49-F238E27FC236}">
                <a16:creationId xmlns:a16="http://schemas.microsoft.com/office/drawing/2014/main" id="{FB290F07-86D1-456E-A1F0-9F2D89198121}"/>
              </a:ext>
            </a:extLst>
          </p:cNvPr>
          <p:cNvGrpSpPr>
            <a:grpSpLocks noChangeAspect="1"/>
          </p:cNvGrpSpPr>
          <p:nvPr/>
        </p:nvGrpSpPr>
        <p:grpSpPr>
          <a:xfrm>
            <a:off x="1321219" y="-1673646"/>
            <a:ext cx="9516562" cy="3681573"/>
            <a:chOff x="-1732553" y="1164212"/>
            <a:chExt cx="3106960" cy="1265055"/>
          </a:xfrm>
        </p:grpSpPr>
        <p:sp>
          <p:nvSpPr>
            <p:cNvPr id="15" name="Freeform 124">
              <a:extLst>
                <a:ext uri="{FF2B5EF4-FFF2-40B4-BE49-F238E27FC236}">
                  <a16:creationId xmlns:a16="http://schemas.microsoft.com/office/drawing/2014/main" id="{9F3A93D7-904D-4736-8A9D-62DF0AD203E0}"/>
                </a:ext>
              </a:extLst>
            </p:cNvPr>
            <p:cNvSpPr>
              <a:spLocks/>
            </p:cNvSpPr>
            <p:nvPr/>
          </p:nvSpPr>
          <p:spPr bwMode="auto">
            <a:xfrm flipV="1">
              <a:off x="-656301" y="1164212"/>
              <a:ext cx="2030708" cy="1265055"/>
            </a:xfrm>
            <a:custGeom>
              <a:avLst/>
              <a:gdLst>
                <a:gd name="T0" fmla="*/ 7757 w 12170"/>
                <a:gd name="T1" fmla="*/ 7420 h 7580"/>
                <a:gd name="T2" fmla="*/ 12110 w 12170"/>
                <a:gd name="T3" fmla="*/ 6671 h 7580"/>
                <a:gd name="T4" fmla="*/ 12132 w 12170"/>
                <a:gd name="T5" fmla="*/ 9 h 7580"/>
                <a:gd name="T6" fmla="*/ 11890 w 12170"/>
                <a:gd name="T7" fmla="*/ 0 h 7580"/>
                <a:gd name="T8" fmla="*/ 6046 w 12170"/>
                <a:gd name="T9" fmla="*/ 1955 h 7580"/>
                <a:gd name="T10" fmla="*/ 0 w 12170"/>
                <a:gd name="T11" fmla="*/ 3249 h 7580"/>
                <a:gd name="T12" fmla="*/ 1812 w 12170"/>
                <a:gd name="T13" fmla="*/ 4546 h 7580"/>
                <a:gd name="T14" fmla="*/ 7757 w 12170"/>
                <a:gd name="T15" fmla="*/ 7420 h 75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70" h="7580">
                  <a:moveTo>
                    <a:pt x="7757" y="7420"/>
                  </a:moveTo>
                  <a:cubicBezTo>
                    <a:pt x="9250" y="7580"/>
                    <a:pt x="10711" y="7137"/>
                    <a:pt x="12110" y="6671"/>
                  </a:cubicBezTo>
                  <a:cubicBezTo>
                    <a:pt x="12170" y="4453"/>
                    <a:pt x="12127" y="2229"/>
                    <a:pt x="12132" y="9"/>
                  </a:cubicBezTo>
                  <a:cubicBezTo>
                    <a:pt x="12072" y="6"/>
                    <a:pt x="11950" y="2"/>
                    <a:pt x="11890" y="0"/>
                  </a:cubicBezTo>
                  <a:cubicBezTo>
                    <a:pt x="9823" y="179"/>
                    <a:pt x="7889" y="1050"/>
                    <a:pt x="6046" y="1955"/>
                  </a:cubicBezTo>
                  <a:cubicBezTo>
                    <a:pt x="4244" y="3006"/>
                    <a:pt x="2089" y="3697"/>
                    <a:pt x="0" y="3249"/>
                  </a:cubicBezTo>
                  <a:cubicBezTo>
                    <a:pt x="595" y="3694"/>
                    <a:pt x="1227" y="4090"/>
                    <a:pt x="1812" y="4546"/>
                  </a:cubicBezTo>
                  <a:cubicBezTo>
                    <a:pt x="3641" y="5748"/>
                    <a:pt x="5474" y="7273"/>
                    <a:pt x="7757" y="7420"/>
                  </a:cubicBezTo>
                </a:path>
              </a:pathLst>
            </a:custGeom>
            <a:gradFill>
              <a:gsLst>
                <a:gs pos="0">
                  <a:srgbClr val="058FD5">
                    <a:alpha val="0"/>
                  </a:srgbClr>
                </a:gs>
                <a:gs pos="50000">
                  <a:srgbClr val="027EC3">
                    <a:alpha val="24000"/>
                  </a:srgbClr>
                </a:gs>
                <a:gs pos="100000">
                  <a:srgbClr val="036EB3">
                    <a:alpha val="37000"/>
                  </a:srgbClr>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任意多边形 49">
              <a:extLst>
                <a:ext uri="{FF2B5EF4-FFF2-40B4-BE49-F238E27FC236}">
                  <a16:creationId xmlns:a16="http://schemas.microsoft.com/office/drawing/2014/main" id="{15627A9C-92EA-4130-B189-A949CB9F2C1D}"/>
                </a:ext>
              </a:extLst>
            </p:cNvPr>
            <p:cNvSpPr/>
            <p:nvPr/>
          </p:nvSpPr>
          <p:spPr>
            <a:xfrm>
              <a:off x="-1732553" y="1574618"/>
              <a:ext cx="1378541" cy="633126"/>
            </a:xfrm>
            <a:custGeom>
              <a:avLst/>
              <a:gdLst>
                <a:gd name="connsiteX0" fmla="*/ 334978 w 1378541"/>
                <a:gd name="connsiteY0" fmla="*/ 22538 h 633126"/>
                <a:gd name="connsiteX1" fmla="*/ 334939 w 1378541"/>
                <a:gd name="connsiteY1" fmla="*/ 22540 h 633126"/>
                <a:gd name="connsiteX2" fmla="*/ 343726 w 1378541"/>
                <a:gd name="connsiteY2" fmla="*/ 35348 h 633126"/>
                <a:gd name="connsiteX3" fmla="*/ 343755 w 1378541"/>
                <a:gd name="connsiteY3" fmla="*/ 35362 h 633126"/>
                <a:gd name="connsiteX4" fmla="*/ 316306 w 1378541"/>
                <a:gd name="connsiteY4" fmla="*/ 0 h 633126"/>
                <a:gd name="connsiteX5" fmla="*/ 354608 w 1378541"/>
                <a:gd name="connsiteY5" fmla="*/ 21181 h 633126"/>
                <a:gd name="connsiteX6" fmla="*/ 388341 w 1378541"/>
                <a:gd name="connsiteY6" fmla="*/ 47994 h 633126"/>
                <a:gd name="connsiteX7" fmla="*/ 388581 w 1378541"/>
                <a:gd name="connsiteY7" fmla="*/ 48040 h 633126"/>
                <a:gd name="connsiteX8" fmla="*/ 746106 w 1378541"/>
                <a:gd name="connsiteY8" fmla="*/ 164340 h 633126"/>
                <a:gd name="connsiteX9" fmla="*/ 871153 w 1378541"/>
                <a:gd name="connsiteY9" fmla="*/ 172918 h 633126"/>
                <a:gd name="connsiteX10" fmla="*/ 872044 w 1378541"/>
                <a:gd name="connsiteY10" fmla="*/ 172759 h 633126"/>
                <a:gd name="connsiteX11" fmla="*/ 1378541 w 1378541"/>
                <a:gd name="connsiteY11" fmla="*/ 95615 h 633126"/>
                <a:gd name="connsiteX12" fmla="*/ 1076244 w 1378541"/>
                <a:gd name="connsiteY12" fmla="*/ 312185 h 633126"/>
                <a:gd name="connsiteX13" fmla="*/ 936107 w 1378541"/>
                <a:gd name="connsiteY13" fmla="*/ 397678 h 633126"/>
                <a:gd name="connsiteX14" fmla="*/ 923225 w 1378541"/>
                <a:gd name="connsiteY14" fmla="*/ 398117 h 633126"/>
                <a:gd name="connsiteX15" fmla="*/ 923094 w 1378541"/>
                <a:gd name="connsiteY15" fmla="*/ 398189 h 633126"/>
                <a:gd name="connsiteX16" fmla="*/ 936507 w 1378541"/>
                <a:gd name="connsiteY16" fmla="*/ 397733 h 633126"/>
                <a:gd name="connsiteX17" fmla="*/ 600671 w 1378541"/>
                <a:gd name="connsiteY17" fmla="*/ 573747 h 633126"/>
                <a:gd name="connsiteX18" fmla="*/ 570595 w 1378541"/>
                <a:gd name="connsiteY18" fmla="*/ 577201 h 633126"/>
                <a:gd name="connsiteX19" fmla="*/ 568173 w 1378541"/>
                <a:gd name="connsiteY19" fmla="*/ 578001 h 633126"/>
                <a:gd name="connsiteX20" fmla="*/ 600384 w 1378541"/>
                <a:gd name="connsiteY20" fmla="*/ 574293 h 633126"/>
                <a:gd name="connsiteX21" fmla="*/ 46898 w 1378541"/>
                <a:gd name="connsiteY21" fmla="*/ 512857 h 633126"/>
                <a:gd name="connsiteX22" fmla="*/ 6220 w 1378541"/>
                <a:gd name="connsiteY22" fmla="*/ 331554 h 633126"/>
                <a:gd name="connsiteX23" fmla="*/ 312138 w 1378541"/>
                <a:gd name="connsiteY23" fmla="*/ 1669 h 63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8541" h="633126">
                  <a:moveTo>
                    <a:pt x="334978" y="22538"/>
                  </a:moveTo>
                  <a:lnTo>
                    <a:pt x="334939" y="22540"/>
                  </a:lnTo>
                  <a:lnTo>
                    <a:pt x="343726" y="35348"/>
                  </a:lnTo>
                  <a:lnTo>
                    <a:pt x="343755" y="35362"/>
                  </a:lnTo>
                  <a:close/>
                  <a:moveTo>
                    <a:pt x="316306" y="0"/>
                  </a:moveTo>
                  <a:cubicBezTo>
                    <a:pt x="328809" y="7095"/>
                    <a:pt x="342063" y="13648"/>
                    <a:pt x="354608" y="21181"/>
                  </a:cubicBezTo>
                  <a:lnTo>
                    <a:pt x="388341" y="47994"/>
                  </a:lnTo>
                  <a:lnTo>
                    <a:pt x="388581" y="48040"/>
                  </a:lnTo>
                  <a:cubicBezTo>
                    <a:pt x="497799" y="112732"/>
                    <a:pt x="620450" y="148988"/>
                    <a:pt x="746106" y="164340"/>
                  </a:cubicBezTo>
                  <a:lnTo>
                    <a:pt x="871153" y="172918"/>
                  </a:lnTo>
                  <a:lnTo>
                    <a:pt x="872044" y="172759"/>
                  </a:lnTo>
                  <a:cubicBezTo>
                    <a:pt x="1042878" y="162072"/>
                    <a:pt x="1210209" y="122999"/>
                    <a:pt x="1378541" y="95615"/>
                  </a:cubicBezTo>
                  <a:cubicBezTo>
                    <a:pt x="1280945" y="171757"/>
                    <a:pt x="1175508" y="237880"/>
                    <a:pt x="1076244" y="312185"/>
                  </a:cubicBezTo>
                  <a:cubicBezTo>
                    <a:pt x="1027363" y="336564"/>
                    <a:pt x="984154" y="372631"/>
                    <a:pt x="936107" y="397678"/>
                  </a:cubicBezTo>
                  <a:lnTo>
                    <a:pt x="923225" y="398117"/>
                  </a:lnTo>
                  <a:lnTo>
                    <a:pt x="923094" y="398189"/>
                  </a:lnTo>
                  <a:lnTo>
                    <a:pt x="936507" y="397733"/>
                  </a:lnTo>
                  <a:cubicBezTo>
                    <a:pt x="831297" y="466804"/>
                    <a:pt x="722079" y="537710"/>
                    <a:pt x="600671" y="573747"/>
                  </a:cubicBezTo>
                  <a:lnTo>
                    <a:pt x="570595" y="577201"/>
                  </a:lnTo>
                  <a:lnTo>
                    <a:pt x="568173" y="578001"/>
                  </a:lnTo>
                  <a:lnTo>
                    <a:pt x="600384" y="574293"/>
                  </a:lnTo>
                  <a:cubicBezTo>
                    <a:pt x="425336" y="643576"/>
                    <a:pt x="178434" y="681806"/>
                    <a:pt x="46898" y="512857"/>
                  </a:cubicBezTo>
                  <a:cubicBezTo>
                    <a:pt x="13222" y="460937"/>
                    <a:pt x="-12285" y="393491"/>
                    <a:pt x="6220" y="331554"/>
                  </a:cubicBezTo>
                  <a:cubicBezTo>
                    <a:pt x="42063" y="177129"/>
                    <a:pt x="181935" y="75626"/>
                    <a:pt x="312138" y="1669"/>
                  </a:cubicBezTo>
                  <a:close/>
                </a:path>
              </a:pathLst>
            </a:custGeom>
            <a:gradFill flip="none" rotWithShape="1">
              <a:gsLst>
                <a:gs pos="0">
                  <a:srgbClr val="058FD5">
                    <a:alpha val="0"/>
                  </a:srgbClr>
                </a:gs>
                <a:gs pos="50000">
                  <a:srgbClr val="027EC3">
                    <a:alpha val="38000"/>
                  </a:srgbClr>
                </a:gs>
                <a:gs pos="100000">
                  <a:srgbClr val="036EB3">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 descr="800px-Diffusion_of_ideas.svg.png">
            <a:extLst>
              <a:ext uri="{FF2B5EF4-FFF2-40B4-BE49-F238E27FC236}">
                <a16:creationId xmlns:a16="http://schemas.microsoft.com/office/drawing/2014/main" id="{0808CFE4-1F28-428D-AA44-5F285C9E9D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7970" y="2280783"/>
            <a:ext cx="4578350"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258494B4-9737-475E-B0E6-EBDC9864FE52}"/>
              </a:ext>
            </a:extLst>
          </p:cNvPr>
          <p:cNvSpPr/>
          <p:nvPr/>
        </p:nvSpPr>
        <p:spPr>
          <a:xfrm>
            <a:off x="1237672" y="1338686"/>
            <a:ext cx="8931564" cy="757130"/>
          </a:xfrm>
          <a:prstGeom prst="rect">
            <a:avLst/>
          </a:prstGeom>
        </p:spPr>
        <p:txBody>
          <a:bodyPr wrap="square">
            <a:spAutoFit/>
          </a:bodyPr>
          <a:lstStyle/>
          <a:p>
            <a:pPr>
              <a:lnSpc>
                <a:spcPct val="120000"/>
              </a:lnSpc>
              <a:spcBef>
                <a:spcPct val="0"/>
              </a:spcBef>
              <a:buFontTx/>
              <a:buNone/>
            </a:pPr>
            <a:r>
              <a:rPr lang="en-US" altLang="zh-CN" dirty="0">
                <a:latin typeface="微软雅黑" panose="020B0503020204020204" pitchFamily="34" charset="-122"/>
                <a:ea typeface="微软雅黑" panose="020B0503020204020204" pitchFamily="34" charset="-122"/>
              </a:rPr>
              <a:t>Early Adopter</a:t>
            </a:r>
            <a:r>
              <a:rPr lang="zh-CN" altLang="en-US" dirty="0">
                <a:latin typeface="微软雅黑" panose="020B0503020204020204" pitchFamily="34" charset="-122"/>
                <a:ea typeface="微软雅黑" panose="020B0503020204020204" pitchFamily="34" charset="-122"/>
              </a:rPr>
              <a:t>就是愿意率先接受和使用创新事物并甘愿承担风险；</a:t>
            </a:r>
            <a:endParaRPr lang="en-US" altLang="zh-CN" dirty="0">
              <a:latin typeface="微软雅黑" panose="020B0503020204020204" pitchFamily="34" charset="-122"/>
              <a:ea typeface="微软雅黑" panose="020B0503020204020204" pitchFamily="34" charset="-122"/>
            </a:endParaRPr>
          </a:p>
          <a:p>
            <a:pPr>
              <a:lnSpc>
                <a:spcPct val="120000"/>
              </a:lnSpc>
              <a:spcBef>
                <a:spcPct val="0"/>
              </a:spcBef>
              <a:buFontTx/>
              <a:buNone/>
            </a:pPr>
            <a:r>
              <a:rPr lang="zh-CN" altLang="en-US" dirty="0">
                <a:solidFill>
                  <a:srgbClr val="FF0000"/>
                </a:solidFill>
                <a:latin typeface="微软雅黑" panose="020B0503020204020204" pitchFamily="34" charset="-122"/>
                <a:ea typeface="微软雅黑" panose="020B0503020204020204" pitchFamily="34" charset="-122"/>
              </a:rPr>
              <a:t>创新</a:t>
            </a:r>
            <a:r>
              <a:rPr lang="zh-CN" altLang="en-US" dirty="0">
                <a:latin typeface="微软雅黑" panose="020B0503020204020204" pitchFamily="34" charset="-122"/>
                <a:ea typeface="微软雅黑" panose="020B0503020204020204" pitchFamily="34" charset="-122"/>
              </a:rPr>
              <a:t>通过意见领袖们迅速向外扩散。</a:t>
            </a:r>
            <a:endParaRPr lang="en-US" altLang="zh-CN" dirty="0">
              <a:latin typeface="微软雅黑" panose="020B0503020204020204" pitchFamily="34" charset="-122"/>
              <a:ea typeface="微软雅黑" panose="020B0503020204020204" pitchFamily="34" charset="-122"/>
            </a:endParaRPr>
          </a:p>
        </p:txBody>
      </p:sp>
      <p:cxnSp>
        <p:nvCxnSpPr>
          <p:cNvPr id="18" name="直接连接符 17">
            <a:extLst>
              <a:ext uri="{FF2B5EF4-FFF2-40B4-BE49-F238E27FC236}">
                <a16:creationId xmlns:a16="http://schemas.microsoft.com/office/drawing/2014/main" id="{2F03BD29-9CED-4571-BBE1-3ED001012B08}"/>
              </a:ext>
            </a:extLst>
          </p:cNvPr>
          <p:cNvCxnSpPr>
            <a:cxnSpLocks/>
          </p:cNvCxnSpPr>
          <p:nvPr/>
        </p:nvCxnSpPr>
        <p:spPr>
          <a:xfrm>
            <a:off x="929366" y="4090126"/>
            <a:ext cx="5153934" cy="0"/>
          </a:xfrm>
          <a:prstGeom prst="line">
            <a:avLst/>
          </a:prstGeom>
          <a:ln w="508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B6215AC8-0247-4D68-868F-4A93B29157CE}"/>
              </a:ext>
            </a:extLst>
          </p:cNvPr>
          <p:cNvGrpSpPr>
            <a:grpSpLocks/>
          </p:cNvGrpSpPr>
          <p:nvPr/>
        </p:nvGrpSpPr>
        <p:grpSpPr bwMode="auto">
          <a:xfrm flipV="1">
            <a:off x="1398013" y="4433026"/>
            <a:ext cx="55562" cy="414338"/>
            <a:chOff x="4752825" y="2343080"/>
            <a:chExt cx="72000" cy="551129"/>
          </a:xfrm>
        </p:grpSpPr>
        <p:sp>
          <p:nvSpPr>
            <p:cNvPr id="20" name="椭圆 19">
              <a:extLst>
                <a:ext uri="{FF2B5EF4-FFF2-40B4-BE49-F238E27FC236}">
                  <a16:creationId xmlns:a16="http://schemas.microsoft.com/office/drawing/2014/main" id="{2737DFDC-F782-4141-A692-E47C53285898}"/>
                </a:ext>
              </a:extLst>
            </p:cNvPr>
            <p:cNvSpPr>
              <a:spLocks noChangeAspect="1"/>
            </p:cNvSpPr>
            <p:nvPr/>
          </p:nvSpPr>
          <p:spPr>
            <a:xfrm rot="16200000" flipV="1">
              <a:off x="4752927" y="2701949"/>
              <a:ext cx="71794" cy="72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椭圆 20">
              <a:extLst>
                <a:ext uri="{FF2B5EF4-FFF2-40B4-BE49-F238E27FC236}">
                  <a16:creationId xmlns:a16="http://schemas.microsoft.com/office/drawing/2014/main" id="{D1CA3C93-4CEE-42E5-A9F7-15D24EF48A27}"/>
                </a:ext>
              </a:extLst>
            </p:cNvPr>
            <p:cNvSpPr>
              <a:spLocks noChangeAspect="1"/>
            </p:cNvSpPr>
            <p:nvPr/>
          </p:nvSpPr>
          <p:spPr>
            <a:xfrm rot="16200000" flipV="1">
              <a:off x="4751872" y="2582645"/>
              <a:ext cx="73905" cy="72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2" name="椭圆 21">
              <a:extLst>
                <a:ext uri="{FF2B5EF4-FFF2-40B4-BE49-F238E27FC236}">
                  <a16:creationId xmlns:a16="http://schemas.microsoft.com/office/drawing/2014/main" id="{D183110B-EEF1-4318-AED5-9FCCA008AEC0}"/>
                </a:ext>
              </a:extLst>
            </p:cNvPr>
            <p:cNvSpPr>
              <a:spLocks noChangeAspect="1"/>
            </p:cNvSpPr>
            <p:nvPr/>
          </p:nvSpPr>
          <p:spPr>
            <a:xfrm rot="16200000" flipV="1">
              <a:off x="4752927" y="2463339"/>
              <a:ext cx="71794" cy="72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椭圆 22">
              <a:extLst>
                <a:ext uri="{FF2B5EF4-FFF2-40B4-BE49-F238E27FC236}">
                  <a16:creationId xmlns:a16="http://schemas.microsoft.com/office/drawing/2014/main" id="{16E6AC8A-4F14-489C-9FDB-6C3BC0B68944}"/>
                </a:ext>
              </a:extLst>
            </p:cNvPr>
            <p:cNvSpPr>
              <a:spLocks noChangeAspect="1"/>
            </p:cNvSpPr>
            <p:nvPr/>
          </p:nvSpPr>
          <p:spPr>
            <a:xfrm rot="16200000" flipV="1">
              <a:off x="4752927" y="2342977"/>
              <a:ext cx="71794" cy="7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4" name="椭圆 23">
              <a:extLst>
                <a:ext uri="{FF2B5EF4-FFF2-40B4-BE49-F238E27FC236}">
                  <a16:creationId xmlns:a16="http://schemas.microsoft.com/office/drawing/2014/main" id="{29D379FC-F993-4F27-9FA2-4DF64950CC09}"/>
                </a:ext>
              </a:extLst>
            </p:cNvPr>
            <p:cNvSpPr>
              <a:spLocks noChangeAspect="1"/>
            </p:cNvSpPr>
            <p:nvPr/>
          </p:nvSpPr>
          <p:spPr>
            <a:xfrm rot="16200000" flipV="1">
              <a:off x="4752927" y="2822311"/>
              <a:ext cx="71794" cy="72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25" name="组合 24">
            <a:extLst>
              <a:ext uri="{FF2B5EF4-FFF2-40B4-BE49-F238E27FC236}">
                <a16:creationId xmlns:a16="http://schemas.microsoft.com/office/drawing/2014/main" id="{A0D1B1E0-E395-471A-B6D0-0C1952B6921E}"/>
              </a:ext>
            </a:extLst>
          </p:cNvPr>
          <p:cNvGrpSpPr>
            <a:grpSpLocks/>
          </p:cNvGrpSpPr>
          <p:nvPr/>
        </p:nvGrpSpPr>
        <p:grpSpPr bwMode="auto">
          <a:xfrm flipV="1">
            <a:off x="2878283" y="4433026"/>
            <a:ext cx="55563" cy="414338"/>
            <a:chOff x="4752825" y="2343080"/>
            <a:chExt cx="72000" cy="551129"/>
          </a:xfrm>
        </p:grpSpPr>
        <p:sp>
          <p:nvSpPr>
            <p:cNvPr id="26" name="椭圆 25">
              <a:extLst>
                <a:ext uri="{FF2B5EF4-FFF2-40B4-BE49-F238E27FC236}">
                  <a16:creationId xmlns:a16="http://schemas.microsoft.com/office/drawing/2014/main" id="{9BC3246A-5EC4-4C2C-86E5-25BC9E4AF136}"/>
                </a:ext>
              </a:extLst>
            </p:cNvPr>
            <p:cNvSpPr>
              <a:spLocks noChangeAspect="1"/>
            </p:cNvSpPr>
            <p:nvPr/>
          </p:nvSpPr>
          <p:spPr>
            <a:xfrm rot="16200000" flipV="1">
              <a:off x="4752928" y="2701950"/>
              <a:ext cx="71794" cy="72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7" name="椭圆 26">
              <a:extLst>
                <a:ext uri="{FF2B5EF4-FFF2-40B4-BE49-F238E27FC236}">
                  <a16:creationId xmlns:a16="http://schemas.microsoft.com/office/drawing/2014/main" id="{0F8C0FC1-8EB1-4566-9486-E7692E182B4C}"/>
                </a:ext>
              </a:extLst>
            </p:cNvPr>
            <p:cNvSpPr>
              <a:spLocks noChangeAspect="1"/>
            </p:cNvSpPr>
            <p:nvPr/>
          </p:nvSpPr>
          <p:spPr>
            <a:xfrm rot="16200000" flipV="1">
              <a:off x="4751873" y="2582645"/>
              <a:ext cx="73905" cy="72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8" name="椭圆 27">
              <a:extLst>
                <a:ext uri="{FF2B5EF4-FFF2-40B4-BE49-F238E27FC236}">
                  <a16:creationId xmlns:a16="http://schemas.microsoft.com/office/drawing/2014/main" id="{F7F4D6D3-9C79-404D-BE7C-24D4B7DF4B42}"/>
                </a:ext>
              </a:extLst>
            </p:cNvPr>
            <p:cNvSpPr>
              <a:spLocks noChangeAspect="1"/>
            </p:cNvSpPr>
            <p:nvPr/>
          </p:nvSpPr>
          <p:spPr>
            <a:xfrm rot="16200000" flipV="1">
              <a:off x="4752928" y="2463339"/>
              <a:ext cx="71794" cy="72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 name="椭圆 28">
              <a:extLst>
                <a:ext uri="{FF2B5EF4-FFF2-40B4-BE49-F238E27FC236}">
                  <a16:creationId xmlns:a16="http://schemas.microsoft.com/office/drawing/2014/main" id="{FBB106BE-9DE0-4866-8E89-7792462D5050}"/>
                </a:ext>
              </a:extLst>
            </p:cNvPr>
            <p:cNvSpPr>
              <a:spLocks noChangeAspect="1"/>
            </p:cNvSpPr>
            <p:nvPr/>
          </p:nvSpPr>
          <p:spPr>
            <a:xfrm rot="16200000" flipV="1">
              <a:off x="4752928" y="2342977"/>
              <a:ext cx="71794" cy="7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0" name="椭圆 29">
              <a:extLst>
                <a:ext uri="{FF2B5EF4-FFF2-40B4-BE49-F238E27FC236}">
                  <a16:creationId xmlns:a16="http://schemas.microsoft.com/office/drawing/2014/main" id="{33E613AD-F8A4-49C2-B589-733449540A2F}"/>
                </a:ext>
              </a:extLst>
            </p:cNvPr>
            <p:cNvSpPr>
              <a:spLocks noChangeAspect="1"/>
            </p:cNvSpPr>
            <p:nvPr/>
          </p:nvSpPr>
          <p:spPr>
            <a:xfrm rot="16200000" flipV="1">
              <a:off x="4752928" y="2822312"/>
              <a:ext cx="71794" cy="72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31" name="组合 30">
            <a:extLst>
              <a:ext uri="{FF2B5EF4-FFF2-40B4-BE49-F238E27FC236}">
                <a16:creationId xmlns:a16="http://schemas.microsoft.com/office/drawing/2014/main" id="{97812BA7-1D6B-44FE-A777-44E30F911FB8}"/>
              </a:ext>
            </a:extLst>
          </p:cNvPr>
          <p:cNvGrpSpPr>
            <a:grpSpLocks/>
          </p:cNvGrpSpPr>
          <p:nvPr/>
        </p:nvGrpSpPr>
        <p:grpSpPr bwMode="auto">
          <a:xfrm flipV="1">
            <a:off x="4464193" y="4431439"/>
            <a:ext cx="55562" cy="412750"/>
            <a:chOff x="4752825" y="2343080"/>
            <a:chExt cx="72000" cy="551129"/>
          </a:xfrm>
        </p:grpSpPr>
        <p:sp>
          <p:nvSpPr>
            <p:cNvPr id="32" name="椭圆 31">
              <a:extLst>
                <a:ext uri="{FF2B5EF4-FFF2-40B4-BE49-F238E27FC236}">
                  <a16:creationId xmlns:a16="http://schemas.microsoft.com/office/drawing/2014/main" id="{DE3B242D-C295-4289-B666-D348803FD314}"/>
                </a:ext>
              </a:extLst>
            </p:cNvPr>
            <p:cNvSpPr>
              <a:spLocks noChangeAspect="1"/>
            </p:cNvSpPr>
            <p:nvPr/>
          </p:nvSpPr>
          <p:spPr>
            <a:xfrm rot="16200000" flipV="1">
              <a:off x="4751730" y="2702409"/>
              <a:ext cx="74190" cy="72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3" name="椭圆 32">
              <a:extLst>
                <a:ext uri="{FF2B5EF4-FFF2-40B4-BE49-F238E27FC236}">
                  <a16:creationId xmlns:a16="http://schemas.microsoft.com/office/drawing/2014/main" id="{AF127A30-E818-43F7-9464-4079CF086D65}"/>
                </a:ext>
              </a:extLst>
            </p:cNvPr>
            <p:cNvSpPr>
              <a:spLocks noChangeAspect="1"/>
            </p:cNvSpPr>
            <p:nvPr/>
          </p:nvSpPr>
          <p:spPr>
            <a:xfrm rot="16200000" flipV="1">
              <a:off x="4752789" y="2582644"/>
              <a:ext cx="72071" cy="72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4" name="椭圆 33">
              <a:extLst>
                <a:ext uri="{FF2B5EF4-FFF2-40B4-BE49-F238E27FC236}">
                  <a16:creationId xmlns:a16="http://schemas.microsoft.com/office/drawing/2014/main" id="{0E663F2C-92F4-4533-BB8B-18D7F74C73C1}"/>
                </a:ext>
              </a:extLst>
            </p:cNvPr>
            <p:cNvSpPr>
              <a:spLocks noChangeAspect="1"/>
            </p:cNvSpPr>
            <p:nvPr/>
          </p:nvSpPr>
          <p:spPr>
            <a:xfrm rot="16200000" flipV="1">
              <a:off x="4751729" y="2462880"/>
              <a:ext cx="74191" cy="72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5" name="椭圆 34">
              <a:extLst>
                <a:ext uri="{FF2B5EF4-FFF2-40B4-BE49-F238E27FC236}">
                  <a16:creationId xmlns:a16="http://schemas.microsoft.com/office/drawing/2014/main" id="{8DF56153-BCFD-44E3-AD7F-84A0B2C6225F}"/>
                </a:ext>
              </a:extLst>
            </p:cNvPr>
            <p:cNvSpPr>
              <a:spLocks noChangeAspect="1"/>
            </p:cNvSpPr>
            <p:nvPr/>
          </p:nvSpPr>
          <p:spPr>
            <a:xfrm rot="16200000" flipV="1">
              <a:off x="4752789" y="2343115"/>
              <a:ext cx="72071" cy="7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6" name="椭圆 35">
              <a:extLst>
                <a:ext uri="{FF2B5EF4-FFF2-40B4-BE49-F238E27FC236}">
                  <a16:creationId xmlns:a16="http://schemas.microsoft.com/office/drawing/2014/main" id="{371093B5-B667-4484-9D5D-FC2AAEBF4997}"/>
                </a:ext>
              </a:extLst>
            </p:cNvPr>
            <p:cNvSpPr>
              <a:spLocks noChangeAspect="1"/>
            </p:cNvSpPr>
            <p:nvPr/>
          </p:nvSpPr>
          <p:spPr>
            <a:xfrm rot="16200000" flipV="1">
              <a:off x="4752789" y="2822173"/>
              <a:ext cx="72071" cy="72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37" name="组合 36">
            <a:extLst>
              <a:ext uri="{FF2B5EF4-FFF2-40B4-BE49-F238E27FC236}">
                <a16:creationId xmlns:a16="http://schemas.microsoft.com/office/drawing/2014/main" id="{8624E66E-8F86-4BB7-A6F3-BCC3967BFE53}"/>
              </a:ext>
            </a:extLst>
          </p:cNvPr>
          <p:cNvGrpSpPr>
            <a:grpSpLocks/>
          </p:cNvGrpSpPr>
          <p:nvPr/>
        </p:nvGrpSpPr>
        <p:grpSpPr bwMode="auto">
          <a:xfrm>
            <a:off x="5303839" y="3340826"/>
            <a:ext cx="53975" cy="412750"/>
            <a:chOff x="4752825" y="2343080"/>
            <a:chExt cx="72000" cy="551129"/>
          </a:xfrm>
        </p:grpSpPr>
        <p:sp>
          <p:nvSpPr>
            <p:cNvPr id="38" name="椭圆 37">
              <a:extLst>
                <a:ext uri="{FF2B5EF4-FFF2-40B4-BE49-F238E27FC236}">
                  <a16:creationId xmlns:a16="http://schemas.microsoft.com/office/drawing/2014/main" id="{E39AE681-35EC-4097-BD8E-1BC1A56BD942}"/>
                </a:ext>
              </a:extLst>
            </p:cNvPr>
            <p:cNvSpPr>
              <a:spLocks noChangeAspect="1"/>
            </p:cNvSpPr>
            <p:nvPr/>
          </p:nvSpPr>
          <p:spPr>
            <a:xfrm rot="16200000" flipV="1">
              <a:off x="4751731" y="2702409"/>
              <a:ext cx="74190" cy="72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9" name="椭圆 38">
              <a:extLst>
                <a:ext uri="{FF2B5EF4-FFF2-40B4-BE49-F238E27FC236}">
                  <a16:creationId xmlns:a16="http://schemas.microsoft.com/office/drawing/2014/main" id="{1B26BC2A-3EE0-4ACE-8F64-141AEA8947E6}"/>
                </a:ext>
              </a:extLst>
            </p:cNvPr>
            <p:cNvSpPr>
              <a:spLocks noChangeAspect="1"/>
            </p:cNvSpPr>
            <p:nvPr/>
          </p:nvSpPr>
          <p:spPr>
            <a:xfrm rot="16200000" flipV="1">
              <a:off x="4752790" y="2582645"/>
              <a:ext cx="72071" cy="72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0" name="椭圆 39">
              <a:extLst>
                <a:ext uri="{FF2B5EF4-FFF2-40B4-BE49-F238E27FC236}">
                  <a16:creationId xmlns:a16="http://schemas.microsoft.com/office/drawing/2014/main" id="{CCA3F0AD-822C-451E-BFC2-4F8DFC50A30C}"/>
                </a:ext>
              </a:extLst>
            </p:cNvPr>
            <p:cNvSpPr>
              <a:spLocks noChangeAspect="1"/>
            </p:cNvSpPr>
            <p:nvPr/>
          </p:nvSpPr>
          <p:spPr>
            <a:xfrm rot="16200000" flipV="1">
              <a:off x="4751729" y="2462880"/>
              <a:ext cx="74191" cy="72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1" name="椭圆 40">
              <a:extLst>
                <a:ext uri="{FF2B5EF4-FFF2-40B4-BE49-F238E27FC236}">
                  <a16:creationId xmlns:a16="http://schemas.microsoft.com/office/drawing/2014/main" id="{80390026-F435-475D-84BB-969DC7EE3C28}"/>
                </a:ext>
              </a:extLst>
            </p:cNvPr>
            <p:cNvSpPr>
              <a:spLocks noChangeAspect="1"/>
            </p:cNvSpPr>
            <p:nvPr/>
          </p:nvSpPr>
          <p:spPr>
            <a:xfrm rot="16200000" flipV="1">
              <a:off x="4752790" y="2343115"/>
              <a:ext cx="72071" cy="7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2" name="椭圆 41">
              <a:extLst>
                <a:ext uri="{FF2B5EF4-FFF2-40B4-BE49-F238E27FC236}">
                  <a16:creationId xmlns:a16="http://schemas.microsoft.com/office/drawing/2014/main" id="{04ABED61-3E29-41F4-ACE4-D3448353AD12}"/>
                </a:ext>
              </a:extLst>
            </p:cNvPr>
            <p:cNvSpPr>
              <a:spLocks noChangeAspect="1"/>
            </p:cNvSpPr>
            <p:nvPr/>
          </p:nvSpPr>
          <p:spPr>
            <a:xfrm rot="16200000" flipV="1">
              <a:off x="4752790" y="2822174"/>
              <a:ext cx="72071" cy="72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43" name="组合 42">
            <a:extLst>
              <a:ext uri="{FF2B5EF4-FFF2-40B4-BE49-F238E27FC236}">
                <a16:creationId xmlns:a16="http://schemas.microsoft.com/office/drawing/2014/main" id="{8339F215-08F9-4775-A8E6-1C06B332F9D0}"/>
              </a:ext>
            </a:extLst>
          </p:cNvPr>
          <p:cNvGrpSpPr>
            <a:grpSpLocks/>
          </p:cNvGrpSpPr>
          <p:nvPr/>
        </p:nvGrpSpPr>
        <p:grpSpPr bwMode="auto">
          <a:xfrm>
            <a:off x="2103727" y="3340826"/>
            <a:ext cx="55562" cy="412750"/>
            <a:chOff x="4752825" y="2343080"/>
            <a:chExt cx="72000" cy="551129"/>
          </a:xfrm>
        </p:grpSpPr>
        <p:sp>
          <p:nvSpPr>
            <p:cNvPr id="44" name="椭圆 43">
              <a:extLst>
                <a:ext uri="{FF2B5EF4-FFF2-40B4-BE49-F238E27FC236}">
                  <a16:creationId xmlns:a16="http://schemas.microsoft.com/office/drawing/2014/main" id="{F2E29B08-CCC5-48D4-A57E-E2D283E3F511}"/>
                </a:ext>
              </a:extLst>
            </p:cNvPr>
            <p:cNvSpPr>
              <a:spLocks noChangeAspect="1"/>
            </p:cNvSpPr>
            <p:nvPr/>
          </p:nvSpPr>
          <p:spPr>
            <a:xfrm rot="16200000" flipV="1">
              <a:off x="4751730" y="2702409"/>
              <a:ext cx="74190" cy="72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5" name="椭圆 44">
              <a:extLst>
                <a:ext uri="{FF2B5EF4-FFF2-40B4-BE49-F238E27FC236}">
                  <a16:creationId xmlns:a16="http://schemas.microsoft.com/office/drawing/2014/main" id="{ECA16F65-3CB0-4099-87EF-49E43A04499F}"/>
                </a:ext>
              </a:extLst>
            </p:cNvPr>
            <p:cNvSpPr>
              <a:spLocks noChangeAspect="1"/>
            </p:cNvSpPr>
            <p:nvPr/>
          </p:nvSpPr>
          <p:spPr>
            <a:xfrm rot="16200000" flipV="1">
              <a:off x="4752789" y="2582646"/>
              <a:ext cx="72071" cy="72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6" name="椭圆 45">
              <a:extLst>
                <a:ext uri="{FF2B5EF4-FFF2-40B4-BE49-F238E27FC236}">
                  <a16:creationId xmlns:a16="http://schemas.microsoft.com/office/drawing/2014/main" id="{F80F53E3-1403-4984-8B75-6B0290697E98}"/>
                </a:ext>
              </a:extLst>
            </p:cNvPr>
            <p:cNvSpPr>
              <a:spLocks noChangeAspect="1"/>
            </p:cNvSpPr>
            <p:nvPr/>
          </p:nvSpPr>
          <p:spPr>
            <a:xfrm rot="16200000" flipV="1">
              <a:off x="4751729" y="2462881"/>
              <a:ext cx="74191" cy="72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7" name="椭圆 46">
              <a:extLst>
                <a:ext uri="{FF2B5EF4-FFF2-40B4-BE49-F238E27FC236}">
                  <a16:creationId xmlns:a16="http://schemas.microsoft.com/office/drawing/2014/main" id="{7E7D4E4F-7493-48A0-81C6-554D0CF75DA6}"/>
                </a:ext>
              </a:extLst>
            </p:cNvPr>
            <p:cNvSpPr>
              <a:spLocks noChangeAspect="1"/>
            </p:cNvSpPr>
            <p:nvPr/>
          </p:nvSpPr>
          <p:spPr>
            <a:xfrm rot="16200000" flipV="1">
              <a:off x="4752789" y="2343116"/>
              <a:ext cx="72071" cy="7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8" name="椭圆 47">
              <a:extLst>
                <a:ext uri="{FF2B5EF4-FFF2-40B4-BE49-F238E27FC236}">
                  <a16:creationId xmlns:a16="http://schemas.microsoft.com/office/drawing/2014/main" id="{EADF8AF9-2BB7-4467-96C7-9241BA51A471}"/>
                </a:ext>
              </a:extLst>
            </p:cNvPr>
            <p:cNvSpPr>
              <a:spLocks noChangeAspect="1"/>
            </p:cNvSpPr>
            <p:nvPr/>
          </p:nvSpPr>
          <p:spPr>
            <a:xfrm rot="16200000" flipV="1">
              <a:off x="4752789" y="2822174"/>
              <a:ext cx="72071" cy="72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50" name="组合 49">
            <a:extLst>
              <a:ext uri="{FF2B5EF4-FFF2-40B4-BE49-F238E27FC236}">
                <a16:creationId xmlns:a16="http://schemas.microsoft.com/office/drawing/2014/main" id="{345F6946-A458-4698-A9DF-E5C4425344DC}"/>
              </a:ext>
            </a:extLst>
          </p:cNvPr>
          <p:cNvGrpSpPr>
            <a:grpSpLocks/>
          </p:cNvGrpSpPr>
          <p:nvPr/>
        </p:nvGrpSpPr>
        <p:grpSpPr bwMode="auto">
          <a:xfrm>
            <a:off x="1201164" y="3844064"/>
            <a:ext cx="473075" cy="506412"/>
            <a:chOff x="2016443" y="3100418"/>
            <a:chExt cx="631507" cy="678314"/>
          </a:xfrm>
        </p:grpSpPr>
        <p:grpSp>
          <p:nvGrpSpPr>
            <p:cNvPr id="51" name="组合 8">
              <a:extLst>
                <a:ext uri="{FF2B5EF4-FFF2-40B4-BE49-F238E27FC236}">
                  <a16:creationId xmlns:a16="http://schemas.microsoft.com/office/drawing/2014/main" id="{70178CE0-BD4E-4F66-9F44-AF99BFE4E368}"/>
                </a:ext>
              </a:extLst>
            </p:cNvPr>
            <p:cNvGrpSpPr>
              <a:grpSpLocks/>
            </p:cNvGrpSpPr>
            <p:nvPr/>
          </p:nvGrpSpPr>
          <p:grpSpPr bwMode="auto">
            <a:xfrm flipV="1">
              <a:off x="2016443" y="3117765"/>
              <a:ext cx="631507" cy="631507"/>
              <a:chOff x="2583180" y="3489960"/>
              <a:chExt cx="754380" cy="754380"/>
            </a:xfrm>
          </p:grpSpPr>
          <p:sp>
            <p:nvSpPr>
              <p:cNvPr id="53" name="椭圆形标注 7">
                <a:extLst>
                  <a:ext uri="{FF2B5EF4-FFF2-40B4-BE49-F238E27FC236}">
                    <a16:creationId xmlns:a16="http://schemas.microsoft.com/office/drawing/2014/main" id="{05EE21DC-7A2D-438F-B6FA-E3CE8F453741}"/>
                  </a:ext>
                </a:extLst>
              </p:cNvPr>
              <p:cNvSpPr/>
              <p:nvPr/>
            </p:nvSpPr>
            <p:spPr>
              <a:xfrm rot="9703973">
                <a:off x="2583180" y="3490330"/>
                <a:ext cx="754380" cy="754412"/>
              </a:xfrm>
              <a:prstGeom prst="wedgeEllipseCallout">
                <a:avLst>
                  <a:gd name="adj1" fmla="val -18831"/>
                  <a:gd name="adj2" fmla="val 64491"/>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4" name="椭圆 53">
                <a:extLst>
                  <a:ext uri="{FF2B5EF4-FFF2-40B4-BE49-F238E27FC236}">
                    <a16:creationId xmlns:a16="http://schemas.microsoft.com/office/drawing/2014/main" id="{03C2AF9F-7B9C-44B1-B637-C9D88D6B4F37}"/>
                  </a:ext>
                </a:extLst>
              </p:cNvPr>
              <p:cNvSpPr/>
              <p:nvPr/>
            </p:nvSpPr>
            <p:spPr>
              <a:xfrm>
                <a:off x="2659124" y="3566533"/>
                <a:ext cx="599959" cy="5994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52" name="文本框 86">
              <a:extLst>
                <a:ext uri="{FF2B5EF4-FFF2-40B4-BE49-F238E27FC236}">
                  <a16:creationId xmlns:a16="http://schemas.microsoft.com/office/drawing/2014/main" id="{C233F63B-B7C2-4D98-8924-14DDD686A8D3}"/>
                </a:ext>
              </a:extLst>
            </p:cNvPr>
            <p:cNvSpPr txBox="1">
              <a:spLocks noChangeArrowheads="1"/>
            </p:cNvSpPr>
            <p:nvPr/>
          </p:nvSpPr>
          <p:spPr bwMode="auto">
            <a:xfrm>
              <a:off x="2108453" y="3100418"/>
              <a:ext cx="478951" cy="67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700" b="1">
                  <a:solidFill>
                    <a:schemeClr val="accent1"/>
                  </a:solidFill>
                </a:rPr>
                <a:t>1</a:t>
              </a:r>
              <a:endParaRPr lang="zh-CN" altLang="en-US" sz="2700" b="1">
                <a:solidFill>
                  <a:schemeClr val="accent1"/>
                </a:solidFill>
              </a:endParaRPr>
            </a:p>
          </p:txBody>
        </p:sp>
      </p:grpSp>
      <p:grpSp>
        <p:nvGrpSpPr>
          <p:cNvPr id="55" name="组合 54">
            <a:extLst>
              <a:ext uri="{FF2B5EF4-FFF2-40B4-BE49-F238E27FC236}">
                <a16:creationId xmlns:a16="http://schemas.microsoft.com/office/drawing/2014/main" id="{46565819-2ADB-450B-A608-3074F6D62578}"/>
              </a:ext>
            </a:extLst>
          </p:cNvPr>
          <p:cNvGrpSpPr>
            <a:grpSpLocks/>
          </p:cNvGrpSpPr>
          <p:nvPr/>
        </p:nvGrpSpPr>
        <p:grpSpPr bwMode="auto">
          <a:xfrm>
            <a:off x="1903702" y="3844064"/>
            <a:ext cx="474662" cy="506412"/>
            <a:chOff x="3262885" y="3100418"/>
            <a:chExt cx="631507" cy="678314"/>
          </a:xfrm>
        </p:grpSpPr>
        <p:grpSp>
          <p:nvGrpSpPr>
            <p:cNvPr id="56" name="组合 19">
              <a:extLst>
                <a:ext uri="{FF2B5EF4-FFF2-40B4-BE49-F238E27FC236}">
                  <a16:creationId xmlns:a16="http://schemas.microsoft.com/office/drawing/2014/main" id="{550AEB87-3A0F-40F3-B545-60F771108340}"/>
                </a:ext>
              </a:extLst>
            </p:cNvPr>
            <p:cNvGrpSpPr>
              <a:grpSpLocks/>
            </p:cNvGrpSpPr>
            <p:nvPr/>
          </p:nvGrpSpPr>
          <p:grpSpPr bwMode="auto">
            <a:xfrm>
              <a:off x="3262885" y="3117765"/>
              <a:ext cx="631507" cy="631507"/>
              <a:chOff x="2583180" y="3489960"/>
              <a:chExt cx="754380" cy="754380"/>
            </a:xfrm>
          </p:grpSpPr>
          <p:sp>
            <p:nvSpPr>
              <p:cNvPr id="58" name="椭圆形标注 20">
                <a:extLst>
                  <a:ext uri="{FF2B5EF4-FFF2-40B4-BE49-F238E27FC236}">
                    <a16:creationId xmlns:a16="http://schemas.microsoft.com/office/drawing/2014/main" id="{4D30DC14-7DFA-48A0-8A48-187651DA3D08}"/>
                  </a:ext>
                </a:extLst>
              </p:cNvPr>
              <p:cNvSpPr/>
              <p:nvPr/>
            </p:nvSpPr>
            <p:spPr>
              <a:xfrm rot="9703973">
                <a:off x="2583180" y="3489558"/>
                <a:ext cx="754380" cy="754412"/>
              </a:xfrm>
              <a:prstGeom prst="wedgeEllipseCallout">
                <a:avLst>
                  <a:gd name="adj1" fmla="val -18831"/>
                  <a:gd name="adj2" fmla="val 64491"/>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9" name="椭圆 58">
                <a:extLst>
                  <a:ext uri="{FF2B5EF4-FFF2-40B4-BE49-F238E27FC236}">
                    <a16:creationId xmlns:a16="http://schemas.microsoft.com/office/drawing/2014/main" id="{D7FE2280-6454-471F-95CC-02E50900EA5F}"/>
                  </a:ext>
                </a:extLst>
              </p:cNvPr>
              <p:cNvSpPr/>
              <p:nvPr/>
            </p:nvSpPr>
            <p:spPr>
              <a:xfrm>
                <a:off x="2658870" y="3565762"/>
                <a:ext cx="600477" cy="5994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57" name="文本框 95">
              <a:extLst>
                <a:ext uri="{FF2B5EF4-FFF2-40B4-BE49-F238E27FC236}">
                  <a16:creationId xmlns:a16="http://schemas.microsoft.com/office/drawing/2014/main" id="{8FDB1764-D09C-4F6E-A7FD-7BAE348891AE}"/>
                </a:ext>
              </a:extLst>
            </p:cNvPr>
            <p:cNvSpPr txBox="1">
              <a:spLocks noChangeArrowheads="1"/>
            </p:cNvSpPr>
            <p:nvPr/>
          </p:nvSpPr>
          <p:spPr bwMode="auto">
            <a:xfrm>
              <a:off x="3361359" y="3100418"/>
              <a:ext cx="478951" cy="67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700" b="1">
                  <a:solidFill>
                    <a:schemeClr val="accent1"/>
                  </a:solidFill>
                </a:rPr>
                <a:t>2</a:t>
              </a:r>
              <a:endParaRPr lang="zh-CN" altLang="en-US" sz="2700" b="1">
                <a:solidFill>
                  <a:schemeClr val="accent1"/>
                </a:solidFill>
              </a:endParaRPr>
            </a:p>
          </p:txBody>
        </p:sp>
      </p:grpSp>
      <p:grpSp>
        <p:nvGrpSpPr>
          <p:cNvPr id="60" name="组合 59">
            <a:extLst>
              <a:ext uri="{FF2B5EF4-FFF2-40B4-BE49-F238E27FC236}">
                <a16:creationId xmlns:a16="http://schemas.microsoft.com/office/drawing/2014/main" id="{7FC92100-4755-41FA-9296-AC31205F4A97}"/>
              </a:ext>
            </a:extLst>
          </p:cNvPr>
          <p:cNvGrpSpPr>
            <a:grpSpLocks/>
          </p:cNvGrpSpPr>
          <p:nvPr/>
        </p:nvGrpSpPr>
        <p:grpSpPr bwMode="auto">
          <a:xfrm>
            <a:off x="2663808" y="3844064"/>
            <a:ext cx="473075" cy="508000"/>
            <a:chOff x="7069889" y="3103517"/>
            <a:chExt cx="631507" cy="677336"/>
          </a:xfrm>
        </p:grpSpPr>
        <p:grpSp>
          <p:nvGrpSpPr>
            <p:cNvPr id="61" name="组合 13">
              <a:extLst>
                <a:ext uri="{FF2B5EF4-FFF2-40B4-BE49-F238E27FC236}">
                  <a16:creationId xmlns:a16="http://schemas.microsoft.com/office/drawing/2014/main" id="{BD471B00-EA8D-47EB-B995-950EFEEDFEB6}"/>
                </a:ext>
              </a:extLst>
            </p:cNvPr>
            <p:cNvGrpSpPr>
              <a:grpSpLocks/>
            </p:cNvGrpSpPr>
            <p:nvPr/>
          </p:nvGrpSpPr>
          <p:grpSpPr bwMode="auto">
            <a:xfrm flipV="1">
              <a:off x="7069889" y="3117765"/>
              <a:ext cx="631507" cy="631507"/>
              <a:chOff x="2583180" y="3489960"/>
              <a:chExt cx="754380" cy="754380"/>
            </a:xfrm>
          </p:grpSpPr>
          <p:sp>
            <p:nvSpPr>
              <p:cNvPr id="63" name="椭圆形标注 14">
                <a:extLst>
                  <a:ext uri="{FF2B5EF4-FFF2-40B4-BE49-F238E27FC236}">
                    <a16:creationId xmlns:a16="http://schemas.microsoft.com/office/drawing/2014/main" id="{0C3769E9-69CF-4F44-80DC-3772191D9004}"/>
                  </a:ext>
                </a:extLst>
              </p:cNvPr>
              <p:cNvSpPr/>
              <p:nvPr/>
            </p:nvSpPr>
            <p:spPr>
              <a:xfrm rot="9703973">
                <a:off x="2583180" y="3490161"/>
                <a:ext cx="754380" cy="753499"/>
              </a:xfrm>
              <a:prstGeom prst="wedgeEllipseCallout">
                <a:avLst>
                  <a:gd name="adj1" fmla="val -18831"/>
                  <a:gd name="adj2" fmla="val 64491"/>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4" name="椭圆 63">
                <a:extLst>
                  <a:ext uri="{FF2B5EF4-FFF2-40B4-BE49-F238E27FC236}">
                    <a16:creationId xmlns:a16="http://schemas.microsoft.com/office/drawing/2014/main" id="{4621BC59-F9F5-4E56-948D-9013AF395C09}"/>
                  </a:ext>
                </a:extLst>
              </p:cNvPr>
              <p:cNvSpPr/>
              <p:nvPr/>
            </p:nvSpPr>
            <p:spPr>
              <a:xfrm>
                <a:off x="2659124" y="3566016"/>
                <a:ext cx="599961" cy="5992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62" name="文本框 97">
              <a:extLst>
                <a:ext uri="{FF2B5EF4-FFF2-40B4-BE49-F238E27FC236}">
                  <a16:creationId xmlns:a16="http://schemas.microsoft.com/office/drawing/2014/main" id="{E2F509D1-09A9-42B4-BD96-5F15A56FC7FB}"/>
                </a:ext>
              </a:extLst>
            </p:cNvPr>
            <p:cNvSpPr txBox="1">
              <a:spLocks noChangeArrowheads="1"/>
            </p:cNvSpPr>
            <p:nvPr/>
          </p:nvSpPr>
          <p:spPr bwMode="auto">
            <a:xfrm>
              <a:off x="7158280" y="3103517"/>
              <a:ext cx="478951" cy="67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700" b="1" dirty="0">
                  <a:solidFill>
                    <a:schemeClr val="accent1"/>
                  </a:solidFill>
                </a:rPr>
                <a:t>3</a:t>
              </a:r>
              <a:endParaRPr lang="zh-CN" altLang="en-US" sz="2700" b="1" dirty="0">
                <a:solidFill>
                  <a:schemeClr val="accent1"/>
                </a:solidFill>
              </a:endParaRPr>
            </a:p>
          </p:txBody>
        </p:sp>
      </p:grpSp>
      <p:grpSp>
        <p:nvGrpSpPr>
          <p:cNvPr id="65" name="组合 64">
            <a:extLst>
              <a:ext uri="{FF2B5EF4-FFF2-40B4-BE49-F238E27FC236}">
                <a16:creationId xmlns:a16="http://schemas.microsoft.com/office/drawing/2014/main" id="{34459EA2-A938-40FE-B532-E84684788582}"/>
              </a:ext>
            </a:extLst>
          </p:cNvPr>
          <p:cNvGrpSpPr>
            <a:grpSpLocks/>
          </p:cNvGrpSpPr>
          <p:nvPr/>
        </p:nvGrpSpPr>
        <p:grpSpPr bwMode="auto">
          <a:xfrm>
            <a:off x="5103814" y="3844064"/>
            <a:ext cx="473075" cy="508000"/>
            <a:chOff x="8328955" y="3102512"/>
            <a:chExt cx="631507" cy="677787"/>
          </a:xfrm>
        </p:grpSpPr>
        <p:grpSp>
          <p:nvGrpSpPr>
            <p:cNvPr id="66" name="组合 22">
              <a:extLst>
                <a:ext uri="{FF2B5EF4-FFF2-40B4-BE49-F238E27FC236}">
                  <a16:creationId xmlns:a16="http://schemas.microsoft.com/office/drawing/2014/main" id="{45EB075B-D904-4338-B5CA-DB7D848065C3}"/>
                </a:ext>
              </a:extLst>
            </p:cNvPr>
            <p:cNvGrpSpPr>
              <a:grpSpLocks/>
            </p:cNvGrpSpPr>
            <p:nvPr/>
          </p:nvGrpSpPr>
          <p:grpSpPr bwMode="auto">
            <a:xfrm>
              <a:off x="8328955" y="3117765"/>
              <a:ext cx="631507" cy="631507"/>
              <a:chOff x="2583180" y="3489960"/>
              <a:chExt cx="754380" cy="754380"/>
            </a:xfrm>
          </p:grpSpPr>
          <p:sp>
            <p:nvSpPr>
              <p:cNvPr id="68" name="椭圆形标注 23">
                <a:extLst>
                  <a:ext uri="{FF2B5EF4-FFF2-40B4-BE49-F238E27FC236}">
                    <a16:creationId xmlns:a16="http://schemas.microsoft.com/office/drawing/2014/main" id="{970763B8-414D-4046-9F0D-D7849F83F59F}"/>
                  </a:ext>
                </a:extLst>
              </p:cNvPr>
              <p:cNvSpPr/>
              <p:nvPr/>
            </p:nvSpPr>
            <p:spPr>
              <a:xfrm rot="9703973">
                <a:off x="2583180" y="3489450"/>
                <a:ext cx="754380" cy="754001"/>
              </a:xfrm>
              <a:prstGeom prst="wedgeEllipseCallout">
                <a:avLst>
                  <a:gd name="adj1" fmla="val -18831"/>
                  <a:gd name="adj2" fmla="val 64491"/>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9" name="椭圆 68">
                <a:extLst>
                  <a:ext uri="{FF2B5EF4-FFF2-40B4-BE49-F238E27FC236}">
                    <a16:creationId xmlns:a16="http://schemas.microsoft.com/office/drawing/2014/main" id="{B060D8CE-6768-420D-8A15-CC5769BEE90C}"/>
                  </a:ext>
                </a:extLst>
              </p:cNvPr>
              <p:cNvSpPr/>
              <p:nvPr/>
            </p:nvSpPr>
            <p:spPr>
              <a:xfrm>
                <a:off x="2659124" y="3565356"/>
                <a:ext cx="599959" cy="5996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67" name="文本框 98">
              <a:extLst>
                <a:ext uri="{FF2B5EF4-FFF2-40B4-BE49-F238E27FC236}">
                  <a16:creationId xmlns:a16="http://schemas.microsoft.com/office/drawing/2014/main" id="{5C9DAD11-C369-4786-87C8-3C69232719CA}"/>
                </a:ext>
              </a:extLst>
            </p:cNvPr>
            <p:cNvSpPr txBox="1">
              <a:spLocks noChangeArrowheads="1"/>
            </p:cNvSpPr>
            <p:nvPr/>
          </p:nvSpPr>
          <p:spPr bwMode="auto">
            <a:xfrm>
              <a:off x="8434525" y="3102512"/>
              <a:ext cx="480157" cy="6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700" b="1" dirty="0">
                  <a:solidFill>
                    <a:schemeClr val="accent1"/>
                  </a:solidFill>
                </a:rPr>
                <a:t>6</a:t>
              </a:r>
              <a:endParaRPr lang="zh-CN" altLang="en-US" sz="2700" b="1" dirty="0">
                <a:solidFill>
                  <a:schemeClr val="accent1"/>
                </a:solidFill>
              </a:endParaRPr>
            </a:p>
          </p:txBody>
        </p:sp>
      </p:grpSp>
      <p:grpSp>
        <p:nvGrpSpPr>
          <p:cNvPr id="70" name="组合 69">
            <a:extLst>
              <a:ext uri="{FF2B5EF4-FFF2-40B4-BE49-F238E27FC236}">
                <a16:creationId xmlns:a16="http://schemas.microsoft.com/office/drawing/2014/main" id="{BAAD9AAB-C5E0-4808-B88D-B3E93BD299DD}"/>
              </a:ext>
            </a:extLst>
          </p:cNvPr>
          <p:cNvGrpSpPr>
            <a:grpSpLocks/>
          </p:cNvGrpSpPr>
          <p:nvPr/>
        </p:nvGrpSpPr>
        <p:grpSpPr bwMode="auto">
          <a:xfrm>
            <a:off x="4265756" y="3845651"/>
            <a:ext cx="473075" cy="508000"/>
            <a:chOff x="9588021" y="3104991"/>
            <a:chExt cx="631507" cy="675676"/>
          </a:xfrm>
        </p:grpSpPr>
        <p:grpSp>
          <p:nvGrpSpPr>
            <p:cNvPr id="71" name="组合 16">
              <a:extLst>
                <a:ext uri="{FF2B5EF4-FFF2-40B4-BE49-F238E27FC236}">
                  <a16:creationId xmlns:a16="http://schemas.microsoft.com/office/drawing/2014/main" id="{121D6FD6-A002-4DA5-B623-884B14CDEEFD}"/>
                </a:ext>
              </a:extLst>
            </p:cNvPr>
            <p:cNvGrpSpPr>
              <a:grpSpLocks/>
            </p:cNvGrpSpPr>
            <p:nvPr/>
          </p:nvGrpSpPr>
          <p:grpSpPr bwMode="auto">
            <a:xfrm flipV="1">
              <a:off x="9588021" y="3117765"/>
              <a:ext cx="631507" cy="631507"/>
              <a:chOff x="2583180" y="3489960"/>
              <a:chExt cx="754380" cy="754380"/>
            </a:xfrm>
          </p:grpSpPr>
          <p:sp>
            <p:nvSpPr>
              <p:cNvPr id="73" name="椭圆形标注 17">
                <a:extLst>
                  <a:ext uri="{FF2B5EF4-FFF2-40B4-BE49-F238E27FC236}">
                    <a16:creationId xmlns:a16="http://schemas.microsoft.com/office/drawing/2014/main" id="{3CF2B505-161B-4602-946B-84C3A268A81B}"/>
                  </a:ext>
                </a:extLst>
              </p:cNvPr>
              <p:cNvSpPr/>
              <p:nvPr/>
            </p:nvSpPr>
            <p:spPr>
              <a:xfrm rot="9703973">
                <a:off x="2583180" y="3490290"/>
                <a:ext cx="754380" cy="754175"/>
              </a:xfrm>
              <a:prstGeom prst="wedgeEllipseCallout">
                <a:avLst>
                  <a:gd name="adj1" fmla="val -18831"/>
                  <a:gd name="adj2" fmla="val 64491"/>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4" name="椭圆 73">
                <a:extLst>
                  <a:ext uri="{FF2B5EF4-FFF2-40B4-BE49-F238E27FC236}">
                    <a16:creationId xmlns:a16="http://schemas.microsoft.com/office/drawing/2014/main" id="{7DDEC6F1-D7D6-43DF-9F58-D9B4791AE936}"/>
                  </a:ext>
                </a:extLst>
              </p:cNvPr>
              <p:cNvSpPr/>
              <p:nvPr/>
            </p:nvSpPr>
            <p:spPr>
              <a:xfrm>
                <a:off x="2659124" y="3565960"/>
                <a:ext cx="599961" cy="600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72" name="文本框 99">
              <a:extLst>
                <a:ext uri="{FF2B5EF4-FFF2-40B4-BE49-F238E27FC236}">
                  <a16:creationId xmlns:a16="http://schemas.microsoft.com/office/drawing/2014/main" id="{8E961906-47D1-41AD-9BF1-4D639275565E}"/>
                </a:ext>
              </a:extLst>
            </p:cNvPr>
            <p:cNvSpPr txBox="1">
              <a:spLocks noChangeArrowheads="1"/>
            </p:cNvSpPr>
            <p:nvPr/>
          </p:nvSpPr>
          <p:spPr bwMode="auto">
            <a:xfrm>
              <a:off x="9694421" y="3104991"/>
              <a:ext cx="480156" cy="67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700" b="1" dirty="0">
                  <a:solidFill>
                    <a:schemeClr val="accent1"/>
                  </a:solidFill>
                </a:rPr>
                <a:t>5</a:t>
              </a:r>
              <a:endParaRPr lang="zh-CN" altLang="en-US" sz="2700" b="1" dirty="0">
                <a:solidFill>
                  <a:schemeClr val="accent1"/>
                </a:solidFill>
              </a:endParaRPr>
            </a:p>
          </p:txBody>
        </p:sp>
      </p:grpSp>
      <p:grpSp>
        <p:nvGrpSpPr>
          <p:cNvPr id="75" name="组合 74">
            <a:extLst>
              <a:ext uri="{FF2B5EF4-FFF2-40B4-BE49-F238E27FC236}">
                <a16:creationId xmlns:a16="http://schemas.microsoft.com/office/drawing/2014/main" id="{89074393-C0BB-4A41-8E54-00AC9EEA14C7}"/>
              </a:ext>
            </a:extLst>
          </p:cNvPr>
          <p:cNvGrpSpPr>
            <a:grpSpLocks/>
          </p:cNvGrpSpPr>
          <p:nvPr/>
        </p:nvGrpSpPr>
        <p:grpSpPr bwMode="auto">
          <a:xfrm>
            <a:off x="824925" y="4901343"/>
            <a:ext cx="1320250" cy="646113"/>
            <a:chOff x="1516115" y="4511233"/>
            <a:chExt cx="1758799" cy="861802"/>
          </a:xfrm>
        </p:grpSpPr>
        <p:sp>
          <p:nvSpPr>
            <p:cNvPr id="76" name="任意多边形 90">
              <a:extLst>
                <a:ext uri="{FF2B5EF4-FFF2-40B4-BE49-F238E27FC236}">
                  <a16:creationId xmlns:a16="http://schemas.microsoft.com/office/drawing/2014/main" id="{4EE9375C-1DAD-46EE-8491-7123D50F1BDB}"/>
                </a:ext>
              </a:extLst>
            </p:cNvPr>
            <p:cNvSpPr/>
            <p:nvPr/>
          </p:nvSpPr>
          <p:spPr>
            <a:xfrm rot="10800000" flipV="1">
              <a:off x="1516115" y="4511233"/>
              <a:ext cx="1584000" cy="751694"/>
            </a:xfrm>
            <a:custGeom>
              <a:avLst/>
              <a:gdLst>
                <a:gd name="connsiteX0" fmla="*/ 1480896 w 1480896"/>
                <a:gd name="connsiteY0" fmla="*/ 826770 h 826770"/>
                <a:gd name="connsiteX1" fmla="*/ 0 w 1480896"/>
                <a:gd name="connsiteY1" fmla="*/ 826770 h 826770"/>
                <a:gd name="connsiteX2" fmla="*/ 0 w 1480896"/>
                <a:gd name="connsiteY2" fmla="*/ 93345 h 826770"/>
                <a:gd name="connsiteX3" fmla="*/ 686309 w 1480896"/>
                <a:gd name="connsiteY3" fmla="*/ 93345 h 826770"/>
                <a:gd name="connsiteX4" fmla="*/ 740449 w 1480896"/>
                <a:gd name="connsiteY4" fmla="*/ 0 h 826770"/>
                <a:gd name="connsiteX5" fmla="*/ 794589 w 1480896"/>
                <a:gd name="connsiteY5" fmla="*/ 93345 h 826770"/>
                <a:gd name="connsiteX6" fmla="*/ 1480896 w 1480896"/>
                <a:gd name="connsiteY6" fmla="*/ 93345 h 82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896" h="826770">
                  <a:moveTo>
                    <a:pt x="1480896" y="826770"/>
                  </a:moveTo>
                  <a:lnTo>
                    <a:pt x="0" y="826770"/>
                  </a:lnTo>
                  <a:lnTo>
                    <a:pt x="0" y="93345"/>
                  </a:lnTo>
                  <a:lnTo>
                    <a:pt x="686309" y="93345"/>
                  </a:lnTo>
                  <a:lnTo>
                    <a:pt x="740449" y="0"/>
                  </a:lnTo>
                  <a:lnTo>
                    <a:pt x="794589" y="93345"/>
                  </a:lnTo>
                  <a:lnTo>
                    <a:pt x="1480896" y="93345"/>
                  </a:lnTo>
                  <a:close/>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7" name="文本框 105">
              <a:extLst>
                <a:ext uri="{FF2B5EF4-FFF2-40B4-BE49-F238E27FC236}">
                  <a16:creationId xmlns:a16="http://schemas.microsoft.com/office/drawing/2014/main" id="{1C031679-5A2B-42D9-84DD-B83F38A510BE}"/>
                </a:ext>
              </a:extLst>
            </p:cNvPr>
            <p:cNvSpPr txBox="1">
              <a:spLocks noChangeArrowheads="1"/>
            </p:cNvSpPr>
            <p:nvPr/>
          </p:nvSpPr>
          <p:spPr bwMode="auto">
            <a:xfrm>
              <a:off x="1516115" y="4621340"/>
              <a:ext cx="1758799" cy="400257"/>
            </a:xfrm>
            <a:prstGeom prst="rect">
              <a:avLst/>
            </a:prstGeom>
            <a:noFill/>
            <a:ln>
              <a:noFill/>
            </a:ln>
            <a:extLst>
              <a:ext uri="{909E8E84-426E-40dd-AFC4-6F175D3DCCD1}"/>
              <a:ext uri="{91240B29-F687-4f45-9708-019B960494DF}"/>
            </a:extLst>
          </p:spPr>
          <p:txBody>
            <a:bodyPr wrap="square">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defRPr/>
              </a:pPr>
              <a:r>
                <a:rPr lang="zh-CN" altLang="en-US" sz="1350" dirty="0">
                  <a:solidFill>
                    <a:schemeClr val="accent1"/>
                  </a:solidFill>
                  <a:latin typeface="Arial Rounded MT Bold" charset="0"/>
                </a:rPr>
                <a:t>创新扩散理论</a:t>
              </a:r>
            </a:p>
          </p:txBody>
        </p:sp>
        <p:sp>
          <p:nvSpPr>
            <p:cNvPr id="78" name="文本框 106">
              <a:extLst>
                <a:ext uri="{FF2B5EF4-FFF2-40B4-BE49-F238E27FC236}">
                  <a16:creationId xmlns:a16="http://schemas.microsoft.com/office/drawing/2014/main" id="{A54A9DFF-3FE2-4F69-BE50-2762A7C5C6AE}"/>
                </a:ext>
              </a:extLst>
            </p:cNvPr>
            <p:cNvSpPr txBox="1">
              <a:spLocks noChangeArrowheads="1"/>
            </p:cNvSpPr>
            <p:nvPr/>
          </p:nvSpPr>
          <p:spPr bwMode="auto">
            <a:xfrm>
              <a:off x="1620548" y="4839358"/>
              <a:ext cx="1463375" cy="53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000" dirty="0">
                  <a:solidFill>
                    <a:srgbClr val="767171"/>
                  </a:solidFill>
                  <a:latin typeface="Arial Rounded MT Bold" panose="020F0704030504030204" pitchFamily="34" charset="0"/>
                </a:rPr>
                <a:t>Diffusion of Innovation</a:t>
              </a:r>
              <a:endParaRPr lang="zh-CN" altLang="en-US" sz="1000" dirty="0">
                <a:solidFill>
                  <a:srgbClr val="767171"/>
                </a:solidFill>
                <a:latin typeface="Arial Rounded MT Bold" panose="020F0704030504030204" pitchFamily="34" charset="0"/>
              </a:endParaRPr>
            </a:p>
          </p:txBody>
        </p:sp>
      </p:grpSp>
      <p:grpSp>
        <p:nvGrpSpPr>
          <p:cNvPr id="79" name="组合 78">
            <a:extLst>
              <a:ext uri="{FF2B5EF4-FFF2-40B4-BE49-F238E27FC236}">
                <a16:creationId xmlns:a16="http://schemas.microsoft.com/office/drawing/2014/main" id="{9C773C7A-136F-4EE2-8492-C13223947358}"/>
              </a:ext>
            </a:extLst>
          </p:cNvPr>
          <p:cNvGrpSpPr>
            <a:grpSpLocks/>
          </p:cNvGrpSpPr>
          <p:nvPr/>
        </p:nvGrpSpPr>
        <p:grpSpPr bwMode="auto">
          <a:xfrm>
            <a:off x="1469408" y="2712176"/>
            <a:ext cx="1396536" cy="564110"/>
            <a:chOff x="2681192" y="1592263"/>
            <a:chExt cx="1862909" cy="752424"/>
          </a:xfrm>
        </p:grpSpPr>
        <p:sp>
          <p:nvSpPr>
            <p:cNvPr id="80" name="任意多边形 88">
              <a:extLst>
                <a:ext uri="{FF2B5EF4-FFF2-40B4-BE49-F238E27FC236}">
                  <a16:creationId xmlns:a16="http://schemas.microsoft.com/office/drawing/2014/main" id="{26F04653-C308-4EA8-BF44-CABC2C0508EC}"/>
                </a:ext>
              </a:extLst>
            </p:cNvPr>
            <p:cNvSpPr/>
            <p:nvPr/>
          </p:nvSpPr>
          <p:spPr>
            <a:xfrm rot="10800000">
              <a:off x="2758636" y="1592263"/>
              <a:ext cx="1620000" cy="751694"/>
            </a:xfrm>
            <a:custGeom>
              <a:avLst/>
              <a:gdLst>
                <a:gd name="connsiteX0" fmla="*/ 1480896 w 1480896"/>
                <a:gd name="connsiteY0" fmla="*/ 826770 h 826770"/>
                <a:gd name="connsiteX1" fmla="*/ 0 w 1480896"/>
                <a:gd name="connsiteY1" fmla="*/ 826770 h 826770"/>
                <a:gd name="connsiteX2" fmla="*/ 0 w 1480896"/>
                <a:gd name="connsiteY2" fmla="*/ 93345 h 826770"/>
                <a:gd name="connsiteX3" fmla="*/ 686309 w 1480896"/>
                <a:gd name="connsiteY3" fmla="*/ 93345 h 826770"/>
                <a:gd name="connsiteX4" fmla="*/ 740449 w 1480896"/>
                <a:gd name="connsiteY4" fmla="*/ 0 h 826770"/>
                <a:gd name="connsiteX5" fmla="*/ 794589 w 1480896"/>
                <a:gd name="connsiteY5" fmla="*/ 93345 h 826770"/>
                <a:gd name="connsiteX6" fmla="*/ 1480896 w 1480896"/>
                <a:gd name="connsiteY6" fmla="*/ 93345 h 82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896" h="826770">
                  <a:moveTo>
                    <a:pt x="1480896" y="826770"/>
                  </a:moveTo>
                  <a:lnTo>
                    <a:pt x="0" y="826770"/>
                  </a:lnTo>
                  <a:lnTo>
                    <a:pt x="0" y="93345"/>
                  </a:lnTo>
                  <a:lnTo>
                    <a:pt x="686309" y="93345"/>
                  </a:lnTo>
                  <a:lnTo>
                    <a:pt x="740449" y="0"/>
                  </a:lnTo>
                  <a:lnTo>
                    <a:pt x="794589" y="93345"/>
                  </a:lnTo>
                  <a:lnTo>
                    <a:pt x="1480896" y="93345"/>
                  </a:lnTo>
                  <a:close/>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1" name="文本框 109">
              <a:extLst>
                <a:ext uri="{FF2B5EF4-FFF2-40B4-BE49-F238E27FC236}">
                  <a16:creationId xmlns:a16="http://schemas.microsoft.com/office/drawing/2014/main" id="{82172795-F851-4E38-891F-3EB0B6723623}"/>
                </a:ext>
              </a:extLst>
            </p:cNvPr>
            <p:cNvSpPr txBox="1">
              <a:spLocks noChangeArrowheads="1"/>
            </p:cNvSpPr>
            <p:nvPr/>
          </p:nvSpPr>
          <p:spPr bwMode="auto">
            <a:xfrm>
              <a:off x="2681192" y="1599247"/>
              <a:ext cx="1862909" cy="400257"/>
            </a:xfrm>
            <a:prstGeom prst="rect">
              <a:avLst/>
            </a:prstGeom>
            <a:noFill/>
            <a:ln>
              <a:noFill/>
            </a:ln>
            <a:extLst>
              <a:ext uri="{909E8E84-426E-40dd-AFC4-6F175D3DCCD1}"/>
              <a:ext uri="{91240B29-F687-4f45-9708-019B960494DF}"/>
            </a:extLst>
          </p:spPr>
          <p:txBody>
            <a:bodyPr wrap="none">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defRPr/>
              </a:pPr>
              <a:r>
                <a:rPr lang="zh-CN" altLang="en-US" sz="1350" dirty="0">
                  <a:solidFill>
                    <a:schemeClr val="accent1"/>
                  </a:solidFill>
                  <a:latin typeface="Arial Rounded MT Bold" charset="0"/>
                </a:rPr>
                <a:t>使用与满足理论</a:t>
              </a:r>
            </a:p>
          </p:txBody>
        </p:sp>
        <p:sp>
          <p:nvSpPr>
            <p:cNvPr id="82" name="文本框 110">
              <a:extLst>
                <a:ext uri="{FF2B5EF4-FFF2-40B4-BE49-F238E27FC236}">
                  <a16:creationId xmlns:a16="http://schemas.microsoft.com/office/drawing/2014/main" id="{8FD9DA8E-ADCE-4EBB-B003-933633E446A4}"/>
                </a:ext>
              </a:extLst>
            </p:cNvPr>
            <p:cNvSpPr txBox="1">
              <a:spLocks noChangeArrowheads="1"/>
            </p:cNvSpPr>
            <p:nvPr/>
          </p:nvSpPr>
          <p:spPr bwMode="auto">
            <a:xfrm>
              <a:off x="2962976" y="1811012"/>
              <a:ext cx="1365178" cy="5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000" dirty="0">
                  <a:solidFill>
                    <a:srgbClr val="767171"/>
                  </a:solidFill>
                  <a:latin typeface="Arial Rounded MT Bold" panose="020F0704030504030204" pitchFamily="34" charset="0"/>
                </a:rPr>
                <a:t>Use and Gratification</a:t>
              </a:r>
              <a:endParaRPr lang="zh-CN" altLang="en-US" sz="1000" dirty="0">
                <a:solidFill>
                  <a:srgbClr val="767171"/>
                </a:solidFill>
                <a:latin typeface="Arial Rounded MT Bold" panose="020F0704030504030204" pitchFamily="34" charset="0"/>
              </a:endParaRPr>
            </a:p>
          </p:txBody>
        </p:sp>
      </p:grpSp>
      <p:grpSp>
        <p:nvGrpSpPr>
          <p:cNvPr id="93" name="组合 92">
            <a:extLst>
              <a:ext uri="{FF2B5EF4-FFF2-40B4-BE49-F238E27FC236}">
                <a16:creationId xmlns:a16="http://schemas.microsoft.com/office/drawing/2014/main" id="{D4B14370-3B9A-44FD-9218-D7127C5C9392}"/>
              </a:ext>
            </a:extLst>
          </p:cNvPr>
          <p:cNvGrpSpPr>
            <a:grpSpLocks/>
          </p:cNvGrpSpPr>
          <p:nvPr/>
        </p:nvGrpSpPr>
        <p:grpSpPr bwMode="auto">
          <a:xfrm>
            <a:off x="2303606" y="4901341"/>
            <a:ext cx="1341438" cy="623285"/>
            <a:chOff x="6567604" y="4511233"/>
            <a:chExt cx="1597701" cy="831354"/>
          </a:xfrm>
        </p:grpSpPr>
        <p:sp>
          <p:nvSpPr>
            <p:cNvPr id="94" name="任意多边形 92">
              <a:extLst>
                <a:ext uri="{FF2B5EF4-FFF2-40B4-BE49-F238E27FC236}">
                  <a16:creationId xmlns:a16="http://schemas.microsoft.com/office/drawing/2014/main" id="{9980F94B-D3F3-4655-B0A4-68E1504BCE36}"/>
                </a:ext>
              </a:extLst>
            </p:cNvPr>
            <p:cNvSpPr/>
            <p:nvPr/>
          </p:nvSpPr>
          <p:spPr>
            <a:xfrm rot="10800000" flipV="1">
              <a:off x="6580840" y="4511233"/>
              <a:ext cx="1584465" cy="751694"/>
            </a:xfrm>
            <a:custGeom>
              <a:avLst/>
              <a:gdLst>
                <a:gd name="connsiteX0" fmla="*/ 1480896 w 1480896"/>
                <a:gd name="connsiteY0" fmla="*/ 826770 h 826770"/>
                <a:gd name="connsiteX1" fmla="*/ 0 w 1480896"/>
                <a:gd name="connsiteY1" fmla="*/ 826770 h 826770"/>
                <a:gd name="connsiteX2" fmla="*/ 0 w 1480896"/>
                <a:gd name="connsiteY2" fmla="*/ 93345 h 826770"/>
                <a:gd name="connsiteX3" fmla="*/ 686309 w 1480896"/>
                <a:gd name="connsiteY3" fmla="*/ 93345 h 826770"/>
                <a:gd name="connsiteX4" fmla="*/ 740449 w 1480896"/>
                <a:gd name="connsiteY4" fmla="*/ 0 h 826770"/>
                <a:gd name="connsiteX5" fmla="*/ 794589 w 1480896"/>
                <a:gd name="connsiteY5" fmla="*/ 93345 h 826770"/>
                <a:gd name="connsiteX6" fmla="*/ 1480896 w 1480896"/>
                <a:gd name="connsiteY6" fmla="*/ 93345 h 82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896" h="826770">
                  <a:moveTo>
                    <a:pt x="1480896" y="826770"/>
                  </a:moveTo>
                  <a:lnTo>
                    <a:pt x="0" y="826770"/>
                  </a:lnTo>
                  <a:lnTo>
                    <a:pt x="0" y="93345"/>
                  </a:lnTo>
                  <a:lnTo>
                    <a:pt x="686309" y="93345"/>
                  </a:lnTo>
                  <a:lnTo>
                    <a:pt x="740449" y="0"/>
                  </a:lnTo>
                  <a:lnTo>
                    <a:pt x="794589" y="93345"/>
                  </a:lnTo>
                  <a:lnTo>
                    <a:pt x="1480896" y="93345"/>
                  </a:lnTo>
                  <a:close/>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5" name="文本框 116">
              <a:extLst>
                <a:ext uri="{FF2B5EF4-FFF2-40B4-BE49-F238E27FC236}">
                  <a16:creationId xmlns:a16="http://schemas.microsoft.com/office/drawing/2014/main" id="{E28CD38E-D707-4159-87A8-36BD739CE4D1}"/>
                </a:ext>
              </a:extLst>
            </p:cNvPr>
            <p:cNvSpPr txBox="1">
              <a:spLocks noChangeArrowheads="1"/>
            </p:cNvSpPr>
            <p:nvPr/>
          </p:nvSpPr>
          <p:spPr bwMode="auto">
            <a:xfrm>
              <a:off x="6567604" y="4602283"/>
              <a:ext cx="1457128" cy="400257"/>
            </a:xfrm>
            <a:prstGeom prst="rect">
              <a:avLst/>
            </a:prstGeom>
            <a:noFill/>
            <a:ln>
              <a:noFill/>
            </a:ln>
            <a:extLst>
              <a:ext uri="{909E8E84-426E-40dd-AFC4-6F175D3DCCD1}"/>
              <a:ext uri="{91240B29-F687-4f45-9708-019B960494DF}"/>
            </a:extLst>
          </p:spPr>
          <p:txBody>
            <a:bodyPr wrap="none">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defRPr/>
              </a:pPr>
              <a:r>
                <a:rPr lang="zh-CN" altLang="en-US" sz="1350" dirty="0">
                  <a:solidFill>
                    <a:schemeClr val="accent1"/>
                  </a:solidFill>
                  <a:latin typeface="Arial Rounded MT Bold" charset="0"/>
                </a:rPr>
                <a:t>技术接受模型</a:t>
              </a:r>
            </a:p>
          </p:txBody>
        </p:sp>
        <p:sp>
          <p:nvSpPr>
            <p:cNvPr id="96" name="文本框 117">
              <a:extLst>
                <a:ext uri="{FF2B5EF4-FFF2-40B4-BE49-F238E27FC236}">
                  <a16:creationId xmlns:a16="http://schemas.microsoft.com/office/drawing/2014/main" id="{4CA9F9D8-A6F0-4DCB-9885-BA8954F23C55}"/>
                </a:ext>
              </a:extLst>
            </p:cNvPr>
            <p:cNvSpPr txBox="1">
              <a:spLocks noChangeArrowheads="1"/>
            </p:cNvSpPr>
            <p:nvPr/>
          </p:nvSpPr>
          <p:spPr bwMode="auto">
            <a:xfrm>
              <a:off x="6751074" y="4849962"/>
              <a:ext cx="1332819" cy="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900" dirty="0">
                  <a:solidFill>
                    <a:srgbClr val="404040"/>
                  </a:solidFill>
                </a:rPr>
                <a:t>Technology Acceptance Model</a:t>
              </a:r>
              <a:endParaRPr lang="zh-CN" altLang="en-US" sz="900" dirty="0">
                <a:solidFill>
                  <a:srgbClr val="767171"/>
                </a:solidFill>
                <a:latin typeface="Arial Rounded MT Bold" panose="020F0704030504030204" pitchFamily="34" charset="0"/>
              </a:endParaRPr>
            </a:p>
          </p:txBody>
        </p:sp>
      </p:grpSp>
      <p:grpSp>
        <p:nvGrpSpPr>
          <p:cNvPr id="97" name="组合 96">
            <a:extLst>
              <a:ext uri="{FF2B5EF4-FFF2-40B4-BE49-F238E27FC236}">
                <a16:creationId xmlns:a16="http://schemas.microsoft.com/office/drawing/2014/main" id="{20839BBC-FE07-4342-9B45-FCF986BF03C2}"/>
              </a:ext>
            </a:extLst>
          </p:cNvPr>
          <p:cNvGrpSpPr>
            <a:grpSpLocks/>
          </p:cNvGrpSpPr>
          <p:nvPr/>
        </p:nvGrpSpPr>
        <p:grpSpPr bwMode="auto">
          <a:xfrm>
            <a:off x="4684344" y="2721699"/>
            <a:ext cx="1463021" cy="583850"/>
            <a:chOff x="7775502" y="1605672"/>
            <a:chExt cx="1741221" cy="776568"/>
          </a:xfrm>
        </p:grpSpPr>
        <p:sp>
          <p:nvSpPr>
            <p:cNvPr id="98" name="任意多边形 89">
              <a:extLst>
                <a:ext uri="{FF2B5EF4-FFF2-40B4-BE49-F238E27FC236}">
                  <a16:creationId xmlns:a16="http://schemas.microsoft.com/office/drawing/2014/main" id="{065E19D2-6858-4F67-A995-C2A50AB8915F}"/>
                </a:ext>
              </a:extLst>
            </p:cNvPr>
            <p:cNvSpPr/>
            <p:nvPr/>
          </p:nvSpPr>
          <p:spPr>
            <a:xfrm rot="10800000">
              <a:off x="7819398" y="1605672"/>
              <a:ext cx="1621080" cy="751694"/>
            </a:xfrm>
            <a:custGeom>
              <a:avLst/>
              <a:gdLst>
                <a:gd name="connsiteX0" fmla="*/ 1480896 w 1480896"/>
                <a:gd name="connsiteY0" fmla="*/ 826770 h 826770"/>
                <a:gd name="connsiteX1" fmla="*/ 0 w 1480896"/>
                <a:gd name="connsiteY1" fmla="*/ 826770 h 826770"/>
                <a:gd name="connsiteX2" fmla="*/ 0 w 1480896"/>
                <a:gd name="connsiteY2" fmla="*/ 93345 h 826770"/>
                <a:gd name="connsiteX3" fmla="*/ 686309 w 1480896"/>
                <a:gd name="connsiteY3" fmla="*/ 93345 h 826770"/>
                <a:gd name="connsiteX4" fmla="*/ 740449 w 1480896"/>
                <a:gd name="connsiteY4" fmla="*/ 0 h 826770"/>
                <a:gd name="connsiteX5" fmla="*/ 794589 w 1480896"/>
                <a:gd name="connsiteY5" fmla="*/ 93345 h 826770"/>
                <a:gd name="connsiteX6" fmla="*/ 1480896 w 1480896"/>
                <a:gd name="connsiteY6" fmla="*/ 93345 h 82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896" h="826770">
                  <a:moveTo>
                    <a:pt x="1480896" y="826770"/>
                  </a:moveTo>
                  <a:lnTo>
                    <a:pt x="0" y="826770"/>
                  </a:lnTo>
                  <a:lnTo>
                    <a:pt x="0" y="93345"/>
                  </a:lnTo>
                  <a:lnTo>
                    <a:pt x="686309" y="93345"/>
                  </a:lnTo>
                  <a:lnTo>
                    <a:pt x="740449" y="0"/>
                  </a:lnTo>
                  <a:lnTo>
                    <a:pt x="794589" y="93345"/>
                  </a:lnTo>
                  <a:lnTo>
                    <a:pt x="1480896" y="93345"/>
                  </a:lnTo>
                  <a:close/>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9" name="文本框 118">
              <a:extLst>
                <a:ext uri="{FF2B5EF4-FFF2-40B4-BE49-F238E27FC236}">
                  <a16:creationId xmlns:a16="http://schemas.microsoft.com/office/drawing/2014/main" id="{ED58C69D-8C49-48B3-B274-288B13624F9F}"/>
                </a:ext>
              </a:extLst>
            </p:cNvPr>
            <p:cNvSpPr txBox="1">
              <a:spLocks noChangeArrowheads="1"/>
            </p:cNvSpPr>
            <p:nvPr/>
          </p:nvSpPr>
          <p:spPr bwMode="auto">
            <a:xfrm>
              <a:off x="7826955" y="1620453"/>
              <a:ext cx="1507561" cy="399133"/>
            </a:xfrm>
            <a:prstGeom prst="rect">
              <a:avLst/>
            </a:prstGeom>
            <a:noFill/>
            <a:ln>
              <a:noFill/>
            </a:ln>
            <a:extLst>
              <a:ext uri="{909E8E84-426E-40dd-AFC4-6F175D3DCCD1}"/>
              <a:ext uri="{91240B29-F687-4f45-9708-019B960494DF}"/>
            </a:extLst>
          </p:spPr>
          <p:txBody>
            <a:bodyPr wrap="none">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defRPr/>
              </a:pPr>
              <a:r>
                <a:rPr lang="zh-CN" altLang="en-US" sz="1350" dirty="0">
                  <a:solidFill>
                    <a:schemeClr val="accent1"/>
                  </a:solidFill>
                  <a:latin typeface="Arial Rounded MT Bold" charset="0"/>
                </a:rPr>
                <a:t>计划行为理论</a:t>
              </a:r>
            </a:p>
          </p:txBody>
        </p:sp>
        <p:sp>
          <p:nvSpPr>
            <p:cNvPr id="100" name="文本框 119">
              <a:extLst>
                <a:ext uri="{FF2B5EF4-FFF2-40B4-BE49-F238E27FC236}">
                  <a16:creationId xmlns:a16="http://schemas.microsoft.com/office/drawing/2014/main" id="{99E3CF04-6355-44CD-B3E7-30C25DD04BE8}"/>
                </a:ext>
              </a:extLst>
            </p:cNvPr>
            <p:cNvSpPr txBox="1">
              <a:spLocks noChangeArrowheads="1"/>
            </p:cNvSpPr>
            <p:nvPr/>
          </p:nvSpPr>
          <p:spPr bwMode="auto">
            <a:xfrm>
              <a:off x="7775502" y="1850061"/>
              <a:ext cx="1741221" cy="53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000" dirty="0">
                  <a:solidFill>
                    <a:srgbClr val="767171"/>
                  </a:solidFill>
                  <a:latin typeface="Arial Rounded MT Bold" panose="020F0704030504030204" pitchFamily="34" charset="0"/>
                </a:rPr>
                <a:t>Theory of Planned Behavior</a:t>
              </a:r>
              <a:endParaRPr lang="zh-CN" altLang="en-US" sz="1000" dirty="0">
                <a:solidFill>
                  <a:srgbClr val="767171"/>
                </a:solidFill>
                <a:latin typeface="Arial Rounded MT Bold" panose="020F0704030504030204" pitchFamily="34" charset="0"/>
              </a:endParaRPr>
            </a:p>
          </p:txBody>
        </p:sp>
      </p:grpSp>
      <p:grpSp>
        <p:nvGrpSpPr>
          <p:cNvPr id="101" name="组合 100">
            <a:extLst>
              <a:ext uri="{FF2B5EF4-FFF2-40B4-BE49-F238E27FC236}">
                <a16:creationId xmlns:a16="http://schemas.microsoft.com/office/drawing/2014/main" id="{AE91EFE0-3071-48EB-A28E-91151FCA6752}"/>
              </a:ext>
            </a:extLst>
          </p:cNvPr>
          <p:cNvGrpSpPr>
            <a:grpSpLocks/>
          </p:cNvGrpSpPr>
          <p:nvPr/>
        </p:nvGrpSpPr>
        <p:grpSpPr bwMode="auto">
          <a:xfrm>
            <a:off x="3894278" y="4899755"/>
            <a:ext cx="1765299" cy="644630"/>
            <a:chOff x="9091796" y="4511233"/>
            <a:chExt cx="1596805" cy="857748"/>
          </a:xfrm>
        </p:grpSpPr>
        <p:sp>
          <p:nvSpPr>
            <p:cNvPr id="102" name="任意多边形 93">
              <a:extLst>
                <a:ext uri="{FF2B5EF4-FFF2-40B4-BE49-F238E27FC236}">
                  <a16:creationId xmlns:a16="http://schemas.microsoft.com/office/drawing/2014/main" id="{6893E0FA-D344-435B-A99D-4E47534688FC}"/>
                </a:ext>
              </a:extLst>
            </p:cNvPr>
            <p:cNvSpPr/>
            <p:nvPr/>
          </p:nvSpPr>
          <p:spPr>
            <a:xfrm rot="10800000" flipV="1">
              <a:off x="9104720" y="4511233"/>
              <a:ext cx="1583881" cy="751992"/>
            </a:xfrm>
            <a:custGeom>
              <a:avLst/>
              <a:gdLst>
                <a:gd name="connsiteX0" fmla="*/ 1480896 w 1480896"/>
                <a:gd name="connsiteY0" fmla="*/ 826770 h 826770"/>
                <a:gd name="connsiteX1" fmla="*/ 0 w 1480896"/>
                <a:gd name="connsiteY1" fmla="*/ 826770 h 826770"/>
                <a:gd name="connsiteX2" fmla="*/ 0 w 1480896"/>
                <a:gd name="connsiteY2" fmla="*/ 93345 h 826770"/>
                <a:gd name="connsiteX3" fmla="*/ 686309 w 1480896"/>
                <a:gd name="connsiteY3" fmla="*/ 93345 h 826770"/>
                <a:gd name="connsiteX4" fmla="*/ 740449 w 1480896"/>
                <a:gd name="connsiteY4" fmla="*/ 0 h 826770"/>
                <a:gd name="connsiteX5" fmla="*/ 794589 w 1480896"/>
                <a:gd name="connsiteY5" fmla="*/ 93345 h 826770"/>
                <a:gd name="connsiteX6" fmla="*/ 1480896 w 1480896"/>
                <a:gd name="connsiteY6" fmla="*/ 93345 h 82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896" h="826770">
                  <a:moveTo>
                    <a:pt x="1480896" y="826770"/>
                  </a:moveTo>
                  <a:lnTo>
                    <a:pt x="0" y="826770"/>
                  </a:lnTo>
                  <a:lnTo>
                    <a:pt x="0" y="93345"/>
                  </a:lnTo>
                  <a:lnTo>
                    <a:pt x="686309" y="93345"/>
                  </a:lnTo>
                  <a:lnTo>
                    <a:pt x="740449" y="0"/>
                  </a:lnTo>
                  <a:lnTo>
                    <a:pt x="794589" y="93345"/>
                  </a:lnTo>
                  <a:lnTo>
                    <a:pt x="1480896" y="93345"/>
                  </a:lnTo>
                  <a:close/>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3" name="文本框 120">
              <a:extLst>
                <a:ext uri="{FF2B5EF4-FFF2-40B4-BE49-F238E27FC236}">
                  <a16:creationId xmlns:a16="http://schemas.microsoft.com/office/drawing/2014/main" id="{8FD4EB61-A074-4035-A19F-3F9BF9803458}"/>
                </a:ext>
              </a:extLst>
            </p:cNvPr>
            <p:cNvSpPr txBox="1">
              <a:spLocks noChangeArrowheads="1"/>
            </p:cNvSpPr>
            <p:nvPr/>
          </p:nvSpPr>
          <p:spPr bwMode="auto">
            <a:xfrm>
              <a:off x="9170775" y="4602064"/>
              <a:ext cx="1474747" cy="399291"/>
            </a:xfrm>
            <a:prstGeom prst="rect">
              <a:avLst/>
            </a:prstGeom>
            <a:noFill/>
            <a:ln>
              <a:noFill/>
            </a:ln>
            <a:extLst>
              <a:ext uri="{909E8E84-426E-40dd-AFC4-6F175D3DCCD1}"/>
              <a:ext uri="{91240B29-F687-4f45-9708-019B960494DF}"/>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defRPr/>
              </a:pPr>
              <a:r>
                <a:rPr lang="zh-CN" altLang="en-US" sz="1350" dirty="0">
                  <a:solidFill>
                    <a:schemeClr val="accent1"/>
                  </a:solidFill>
                  <a:latin typeface="Arial Rounded MT Bold" charset="0"/>
                </a:rPr>
                <a:t>整合科技接受模型</a:t>
              </a:r>
            </a:p>
          </p:txBody>
        </p:sp>
        <p:sp>
          <p:nvSpPr>
            <p:cNvPr id="104" name="文本框 121">
              <a:extLst>
                <a:ext uri="{FF2B5EF4-FFF2-40B4-BE49-F238E27FC236}">
                  <a16:creationId xmlns:a16="http://schemas.microsoft.com/office/drawing/2014/main" id="{AA21FB0F-54CF-4137-995E-C39A9B604218}"/>
                </a:ext>
              </a:extLst>
            </p:cNvPr>
            <p:cNvSpPr txBox="1">
              <a:spLocks noChangeArrowheads="1"/>
            </p:cNvSpPr>
            <p:nvPr/>
          </p:nvSpPr>
          <p:spPr bwMode="auto">
            <a:xfrm>
              <a:off x="9091796" y="4877546"/>
              <a:ext cx="1490987" cy="49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None/>
              </a:pPr>
              <a:r>
                <a:rPr lang="en-US" altLang="zh-CN" sz="900" dirty="0">
                  <a:solidFill>
                    <a:srgbClr val="404040"/>
                  </a:solidFill>
                </a:rPr>
                <a:t>Unified Theory of Acceptance and Use of Technology</a:t>
              </a:r>
              <a:endParaRPr lang="zh-CN" altLang="en-US" sz="900" dirty="0">
                <a:solidFill>
                  <a:srgbClr val="404040"/>
                </a:solidFill>
              </a:endParaRPr>
            </a:p>
          </p:txBody>
        </p:sp>
      </p:grpSp>
      <p:grpSp>
        <p:nvGrpSpPr>
          <p:cNvPr id="105" name="组合 53">
            <a:extLst>
              <a:ext uri="{FF2B5EF4-FFF2-40B4-BE49-F238E27FC236}">
                <a16:creationId xmlns:a16="http://schemas.microsoft.com/office/drawing/2014/main" id="{CDEB1C9A-5196-4392-9D71-8973900A41A3}"/>
              </a:ext>
            </a:extLst>
          </p:cNvPr>
          <p:cNvGrpSpPr>
            <a:grpSpLocks/>
          </p:cNvGrpSpPr>
          <p:nvPr/>
        </p:nvGrpSpPr>
        <p:grpSpPr bwMode="auto">
          <a:xfrm>
            <a:off x="3652690" y="3347176"/>
            <a:ext cx="53975" cy="412750"/>
            <a:chOff x="4752825" y="2343080"/>
            <a:chExt cx="72000" cy="551129"/>
          </a:xfrm>
        </p:grpSpPr>
        <p:sp>
          <p:nvSpPr>
            <p:cNvPr id="106" name="椭圆 105">
              <a:extLst>
                <a:ext uri="{FF2B5EF4-FFF2-40B4-BE49-F238E27FC236}">
                  <a16:creationId xmlns:a16="http://schemas.microsoft.com/office/drawing/2014/main" id="{DE8E8A96-8B64-49EF-85DF-C43B72F94A3C}"/>
                </a:ext>
              </a:extLst>
            </p:cNvPr>
            <p:cNvSpPr>
              <a:spLocks noChangeAspect="1"/>
            </p:cNvSpPr>
            <p:nvPr/>
          </p:nvSpPr>
          <p:spPr>
            <a:xfrm rot="16200000" flipV="1">
              <a:off x="4751731" y="2702409"/>
              <a:ext cx="74190" cy="72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7" name="椭圆 106">
              <a:extLst>
                <a:ext uri="{FF2B5EF4-FFF2-40B4-BE49-F238E27FC236}">
                  <a16:creationId xmlns:a16="http://schemas.microsoft.com/office/drawing/2014/main" id="{DE945811-4374-414A-BFC8-78E58A6AE78A}"/>
                </a:ext>
              </a:extLst>
            </p:cNvPr>
            <p:cNvSpPr>
              <a:spLocks noChangeAspect="1"/>
            </p:cNvSpPr>
            <p:nvPr/>
          </p:nvSpPr>
          <p:spPr>
            <a:xfrm rot="16200000" flipV="1">
              <a:off x="4752790" y="2582645"/>
              <a:ext cx="72071" cy="72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8" name="椭圆 107">
              <a:extLst>
                <a:ext uri="{FF2B5EF4-FFF2-40B4-BE49-F238E27FC236}">
                  <a16:creationId xmlns:a16="http://schemas.microsoft.com/office/drawing/2014/main" id="{AB07B09B-E2F3-4C62-A14F-A0D9D451C428}"/>
                </a:ext>
              </a:extLst>
            </p:cNvPr>
            <p:cNvSpPr>
              <a:spLocks noChangeAspect="1"/>
            </p:cNvSpPr>
            <p:nvPr/>
          </p:nvSpPr>
          <p:spPr>
            <a:xfrm rot="16200000" flipV="1">
              <a:off x="4751729" y="2462880"/>
              <a:ext cx="74191" cy="72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9" name="椭圆 108">
              <a:extLst>
                <a:ext uri="{FF2B5EF4-FFF2-40B4-BE49-F238E27FC236}">
                  <a16:creationId xmlns:a16="http://schemas.microsoft.com/office/drawing/2014/main" id="{1510C6EA-4111-4C2D-BFD3-5826B0A31B8C}"/>
                </a:ext>
              </a:extLst>
            </p:cNvPr>
            <p:cNvSpPr>
              <a:spLocks noChangeAspect="1"/>
            </p:cNvSpPr>
            <p:nvPr/>
          </p:nvSpPr>
          <p:spPr>
            <a:xfrm rot="16200000" flipV="1">
              <a:off x="4752790" y="2343115"/>
              <a:ext cx="72071" cy="7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0" name="椭圆 109">
              <a:extLst>
                <a:ext uri="{FF2B5EF4-FFF2-40B4-BE49-F238E27FC236}">
                  <a16:creationId xmlns:a16="http://schemas.microsoft.com/office/drawing/2014/main" id="{1CEDE1F3-6014-4CB3-A59D-143131BAC8C2}"/>
                </a:ext>
              </a:extLst>
            </p:cNvPr>
            <p:cNvSpPr>
              <a:spLocks noChangeAspect="1"/>
            </p:cNvSpPr>
            <p:nvPr/>
          </p:nvSpPr>
          <p:spPr>
            <a:xfrm rot="16200000" flipV="1">
              <a:off x="4752790" y="2822174"/>
              <a:ext cx="72071" cy="72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11" name="组合 103">
            <a:extLst>
              <a:ext uri="{FF2B5EF4-FFF2-40B4-BE49-F238E27FC236}">
                <a16:creationId xmlns:a16="http://schemas.microsoft.com/office/drawing/2014/main" id="{D0D96A6C-2589-412B-BF01-094AA515D765}"/>
              </a:ext>
            </a:extLst>
          </p:cNvPr>
          <p:cNvGrpSpPr>
            <a:grpSpLocks/>
          </p:cNvGrpSpPr>
          <p:nvPr/>
        </p:nvGrpSpPr>
        <p:grpSpPr bwMode="auto">
          <a:xfrm>
            <a:off x="3444352" y="3844062"/>
            <a:ext cx="473075" cy="507831"/>
            <a:chOff x="8328955" y="3102511"/>
            <a:chExt cx="631507" cy="677562"/>
          </a:xfrm>
        </p:grpSpPr>
        <p:grpSp>
          <p:nvGrpSpPr>
            <p:cNvPr id="112" name="组合 22">
              <a:extLst>
                <a:ext uri="{FF2B5EF4-FFF2-40B4-BE49-F238E27FC236}">
                  <a16:creationId xmlns:a16="http://schemas.microsoft.com/office/drawing/2014/main" id="{F49451A1-0844-48B2-8EA5-CEC7706256BF}"/>
                </a:ext>
              </a:extLst>
            </p:cNvPr>
            <p:cNvGrpSpPr>
              <a:grpSpLocks/>
            </p:cNvGrpSpPr>
            <p:nvPr/>
          </p:nvGrpSpPr>
          <p:grpSpPr bwMode="auto">
            <a:xfrm>
              <a:off x="8328955" y="3117765"/>
              <a:ext cx="631507" cy="631507"/>
              <a:chOff x="2583180" y="3489960"/>
              <a:chExt cx="754380" cy="754380"/>
            </a:xfrm>
          </p:grpSpPr>
          <p:sp>
            <p:nvSpPr>
              <p:cNvPr id="114" name="椭圆形标注 128">
                <a:extLst>
                  <a:ext uri="{FF2B5EF4-FFF2-40B4-BE49-F238E27FC236}">
                    <a16:creationId xmlns:a16="http://schemas.microsoft.com/office/drawing/2014/main" id="{9D49A498-77CB-4782-9BB0-CF9F9B7A23DE}"/>
                  </a:ext>
                </a:extLst>
              </p:cNvPr>
              <p:cNvSpPr/>
              <p:nvPr/>
            </p:nvSpPr>
            <p:spPr>
              <a:xfrm rot="9703973">
                <a:off x="2583180" y="3489448"/>
                <a:ext cx="754380" cy="754001"/>
              </a:xfrm>
              <a:prstGeom prst="wedgeEllipseCallout">
                <a:avLst>
                  <a:gd name="adj1" fmla="val -18831"/>
                  <a:gd name="adj2" fmla="val 64491"/>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5" name="椭圆 114">
                <a:extLst>
                  <a:ext uri="{FF2B5EF4-FFF2-40B4-BE49-F238E27FC236}">
                    <a16:creationId xmlns:a16="http://schemas.microsoft.com/office/drawing/2014/main" id="{74D13A17-0BA7-4DC0-83C1-30D901BBCABE}"/>
                  </a:ext>
                </a:extLst>
              </p:cNvPr>
              <p:cNvSpPr/>
              <p:nvPr/>
            </p:nvSpPr>
            <p:spPr>
              <a:xfrm>
                <a:off x="2659124" y="3565354"/>
                <a:ext cx="599961" cy="5996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13" name="文本框 98">
              <a:extLst>
                <a:ext uri="{FF2B5EF4-FFF2-40B4-BE49-F238E27FC236}">
                  <a16:creationId xmlns:a16="http://schemas.microsoft.com/office/drawing/2014/main" id="{46FB0C61-40B7-40AE-85D7-8C39A7093EA3}"/>
                </a:ext>
              </a:extLst>
            </p:cNvPr>
            <p:cNvSpPr txBox="1">
              <a:spLocks noChangeArrowheads="1"/>
            </p:cNvSpPr>
            <p:nvPr/>
          </p:nvSpPr>
          <p:spPr bwMode="auto">
            <a:xfrm>
              <a:off x="8434525" y="3102511"/>
              <a:ext cx="479754" cy="67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700" b="1" dirty="0">
                  <a:solidFill>
                    <a:schemeClr val="accent1"/>
                  </a:solidFill>
                </a:rPr>
                <a:t>4</a:t>
              </a:r>
              <a:endParaRPr lang="zh-CN" altLang="en-US" sz="2700" b="1" dirty="0">
                <a:solidFill>
                  <a:schemeClr val="accent1"/>
                </a:solidFill>
              </a:endParaRPr>
            </a:p>
          </p:txBody>
        </p:sp>
      </p:grpSp>
      <p:grpSp>
        <p:nvGrpSpPr>
          <p:cNvPr id="116" name="组合 123">
            <a:extLst>
              <a:ext uri="{FF2B5EF4-FFF2-40B4-BE49-F238E27FC236}">
                <a16:creationId xmlns:a16="http://schemas.microsoft.com/office/drawing/2014/main" id="{B1BB4E14-990B-462C-8550-768554AA4DD9}"/>
              </a:ext>
            </a:extLst>
          </p:cNvPr>
          <p:cNvGrpSpPr>
            <a:grpSpLocks/>
          </p:cNvGrpSpPr>
          <p:nvPr/>
        </p:nvGrpSpPr>
        <p:grpSpPr bwMode="auto">
          <a:xfrm>
            <a:off x="3073253" y="2728054"/>
            <a:ext cx="1411287" cy="563564"/>
            <a:chOff x="7819398" y="1605672"/>
            <a:chExt cx="1680737" cy="751694"/>
          </a:xfrm>
        </p:grpSpPr>
        <p:sp>
          <p:nvSpPr>
            <p:cNvPr id="117" name="任意多边形 89">
              <a:extLst>
                <a:ext uri="{FF2B5EF4-FFF2-40B4-BE49-F238E27FC236}">
                  <a16:creationId xmlns:a16="http://schemas.microsoft.com/office/drawing/2014/main" id="{D683FB7B-31FF-45E9-B844-203D85F594D9}"/>
                </a:ext>
              </a:extLst>
            </p:cNvPr>
            <p:cNvSpPr/>
            <p:nvPr/>
          </p:nvSpPr>
          <p:spPr>
            <a:xfrm rot="10800000">
              <a:off x="7819398" y="1605672"/>
              <a:ext cx="1620238" cy="751694"/>
            </a:xfrm>
            <a:custGeom>
              <a:avLst/>
              <a:gdLst>
                <a:gd name="connsiteX0" fmla="*/ 1480896 w 1480896"/>
                <a:gd name="connsiteY0" fmla="*/ 826770 h 826770"/>
                <a:gd name="connsiteX1" fmla="*/ 0 w 1480896"/>
                <a:gd name="connsiteY1" fmla="*/ 826770 h 826770"/>
                <a:gd name="connsiteX2" fmla="*/ 0 w 1480896"/>
                <a:gd name="connsiteY2" fmla="*/ 93345 h 826770"/>
                <a:gd name="connsiteX3" fmla="*/ 686309 w 1480896"/>
                <a:gd name="connsiteY3" fmla="*/ 93345 h 826770"/>
                <a:gd name="connsiteX4" fmla="*/ 740449 w 1480896"/>
                <a:gd name="connsiteY4" fmla="*/ 0 h 826770"/>
                <a:gd name="connsiteX5" fmla="*/ 794589 w 1480896"/>
                <a:gd name="connsiteY5" fmla="*/ 93345 h 826770"/>
                <a:gd name="connsiteX6" fmla="*/ 1480896 w 1480896"/>
                <a:gd name="connsiteY6" fmla="*/ 93345 h 82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896" h="826770">
                  <a:moveTo>
                    <a:pt x="1480896" y="826770"/>
                  </a:moveTo>
                  <a:lnTo>
                    <a:pt x="0" y="826770"/>
                  </a:lnTo>
                  <a:lnTo>
                    <a:pt x="0" y="93345"/>
                  </a:lnTo>
                  <a:lnTo>
                    <a:pt x="686309" y="93345"/>
                  </a:lnTo>
                  <a:lnTo>
                    <a:pt x="740449" y="0"/>
                  </a:lnTo>
                  <a:lnTo>
                    <a:pt x="794589" y="93345"/>
                  </a:lnTo>
                  <a:lnTo>
                    <a:pt x="1480896" y="93345"/>
                  </a:lnTo>
                  <a:close/>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8" name="文本框 118">
              <a:extLst>
                <a:ext uri="{FF2B5EF4-FFF2-40B4-BE49-F238E27FC236}">
                  <a16:creationId xmlns:a16="http://schemas.microsoft.com/office/drawing/2014/main" id="{3FDD195E-D275-4D41-9FA1-A82FA765E68A}"/>
                </a:ext>
              </a:extLst>
            </p:cNvPr>
            <p:cNvSpPr txBox="1">
              <a:spLocks noChangeArrowheads="1"/>
            </p:cNvSpPr>
            <p:nvPr/>
          </p:nvSpPr>
          <p:spPr bwMode="auto">
            <a:xfrm>
              <a:off x="7834523" y="1605672"/>
              <a:ext cx="1641035" cy="400257"/>
            </a:xfrm>
            <a:prstGeom prst="rect">
              <a:avLst/>
            </a:prstGeom>
            <a:noFill/>
            <a:ln>
              <a:noFill/>
            </a:ln>
            <a:extLst>
              <a:ext uri="{909E8E84-426E-40dd-AFC4-6F175D3DCCD1}"/>
              <a:ext uri="{91240B29-F687-4f45-9708-019B960494DF}"/>
            </a:extLst>
          </p:spPr>
          <p:txBody>
            <a:bodyPr>
              <a:spAutoFit/>
            </a:bodyPr>
            <a:lstStyle>
              <a:lvl1pPr>
                <a:defRPr sz="2800">
                  <a:solidFill>
                    <a:schemeClr val="tx1"/>
                  </a:solidFill>
                  <a:latin typeface="Calibri" charset="0"/>
                  <a:ea typeface="宋体" charset="0"/>
                  <a:cs typeface="宋体" charset="0"/>
                </a:defRPr>
              </a:lvl1pPr>
              <a:lvl2pPr marL="742950" indent="-285750">
                <a:defRPr sz="2400">
                  <a:solidFill>
                    <a:schemeClr val="tx1"/>
                  </a:solidFill>
                  <a:latin typeface="Calibri" charset="0"/>
                  <a:ea typeface="宋体" charset="0"/>
                </a:defRPr>
              </a:lvl2pPr>
              <a:lvl3pPr>
                <a:defRPr sz="2000">
                  <a:solidFill>
                    <a:schemeClr val="tx1"/>
                  </a:solidFill>
                  <a:latin typeface="Calibri" charset="0"/>
                  <a:ea typeface="宋体" charset="0"/>
                </a:defRPr>
              </a:lvl3pPr>
              <a:lvl4pPr>
                <a:defRPr>
                  <a:solidFill>
                    <a:schemeClr val="tx1"/>
                  </a:solidFill>
                  <a:latin typeface="Calibri" charset="0"/>
                  <a:ea typeface="宋体" charset="0"/>
                </a:defRPr>
              </a:lvl4pPr>
              <a:lvl5pPr>
                <a:defRPr>
                  <a:solidFill>
                    <a:schemeClr val="tx1"/>
                  </a:solidFill>
                  <a:latin typeface="Calibri" charset="0"/>
                  <a:ea typeface="宋体" charset="0"/>
                </a:defRPr>
              </a:lvl5pPr>
              <a:lvl6pPr eaLnBrk="0" fontAlgn="base" hangingPunct="0">
                <a:spcAft>
                  <a:spcPct val="0"/>
                </a:spcAft>
                <a:buFont typeface="Arial" charset="0"/>
                <a:defRPr>
                  <a:solidFill>
                    <a:schemeClr val="tx1"/>
                  </a:solidFill>
                  <a:latin typeface="Calibri" charset="0"/>
                  <a:ea typeface="宋体" charset="0"/>
                </a:defRPr>
              </a:lvl6pPr>
              <a:lvl7pPr eaLnBrk="0" fontAlgn="base" hangingPunct="0">
                <a:spcAft>
                  <a:spcPct val="0"/>
                </a:spcAft>
                <a:buFont typeface="Arial" charset="0"/>
                <a:defRPr>
                  <a:solidFill>
                    <a:schemeClr val="tx1"/>
                  </a:solidFill>
                  <a:latin typeface="Calibri" charset="0"/>
                  <a:ea typeface="宋体" charset="0"/>
                </a:defRPr>
              </a:lvl7pPr>
              <a:lvl8pPr eaLnBrk="0" fontAlgn="base" hangingPunct="0">
                <a:spcAft>
                  <a:spcPct val="0"/>
                </a:spcAft>
                <a:buFont typeface="Arial" charset="0"/>
                <a:defRPr>
                  <a:solidFill>
                    <a:schemeClr val="tx1"/>
                  </a:solidFill>
                  <a:latin typeface="Calibri" charset="0"/>
                  <a:ea typeface="宋体" charset="0"/>
                </a:defRPr>
              </a:lvl8pPr>
              <a:lvl9pPr eaLnBrk="0" fontAlgn="base" hangingPunct="0">
                <a:spcAft>
                  <a:spcPct val="0"/>
                </a:spcAft>
                <a:buFont typeface="Arial" charset="0"/>
                <a:defRPr>
                  <a:solidFill>
                    <a:schemeClr val="tx1"/>
                  </a:solidFill>
                  <a:latin typeface="Calibri" charset="0"/>
                  <a:ea typeface="宋体" charset="0"/>
                </a:defRPr>
              </a:lvl9pPr>
            </a:lstStyle>
            <a:p>
              <a:pPr eaLnBrk="1" hangingPunct="1">
                <a:defRPr/>
              </a:pPr>
              <a:r>
                <a:rPr lang="zh-CN" altLang="en-US" sz="1350" dirty="0">
                  <a:solidFill>
                    <a:schemeClr val="accent1"/>
                  </a:solidFill>
                  <a:latin typeface="Arial Rounded MT Bold" charset="0"/>
                </a:rPr>
                <a:t>理性行为理论</a:t>
              </a:r>
            </a:p>
          </p:txBody>
        </p:sp>
        <p:sp>
          <p:nvSpPr>
            <p:cNvPr id="119" name="文本框 133">
              <a:extLst>
                <a:ext uri="{FF2B5EF4-FFF2-40B4-BE49-F238E27FC236}">
                  <a16:creationId xmlns:a16="http://schemas.microsoft.com/office/drawing/2014/main" id="{FF747EDB-5C62-4031-8C5B-AF084B5859E7}"/>
                </a:ext>
              </a:extLst>
            </p:cNvPr>
            <p:cNvSpPr txBox="1">
              <a:spLocks noChangeArrowheads="1"/>
            </p:cNvSpPr>
            <p:nvPr/>
          </p:nvSpPr>
          <p:spPr bwMode="auto">
            <a:xfrm>
              <a:off x="7914882" y="1791668"/>
              <a:ext cx="1585253" cy="533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000" dirty="0">
                  <a:solidFill>
                    <a:srgbClr val="767171"/>
                  </a:solidFill>
                  <a:latin typeface="Arial Rounded MT Bold" panose="020F0704030504030204" pitchFamily="34" charset="0"/>
                </a:rPr>
                <a:t>Theory of Reasoned Action</a:t>
              </a:r>
              <a:endParaRPr lang="zh-CN" altLang="en-US" sz="1000" dirty="0">
                <a:solidFill>
                  <a:srgbClr val="767171"/>
                </a:solidFill>
                <a:latin typeface="Arial Rounded MT Bold" panose="020F0704030504030204" pitchFamily="34" charset="0"/>
              </a:endParaRPr>
            </a:p>
          </p:txBody>
        </p:sp>
      </p:grpSp>
    </p:spTree>
    <p:extLst>
      <p:ext uri="{BB962C8B-B14F-4D97-AF65-F5344CB8AC3E}">
        <p14:creationId xmlns:p14="http://schemas.microsoft.com/office/powerpoint/2010/main" val="222807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350"/>
                                        <p:tgtEl>
                                          <p:spTgt spid="18"/>
                                        </p:tgtEl>
                                      </p:cBhvr>
                                    </p:animEffect>
                                  </p:childTnLst>
                                </p:cTn>
                              </p:par>
                            </p:childTnLst>
                          </p:cTn>
                        </p:par>
                        <p:par>
                          <p:cTn id="8" fill="hold">
                            <p:stCondLst>
                              <p:cond delay="350"/>
                            </p:stCondLst>
                            <p:childTnLst>
                              <p:par>
                                <p:cTn id="9" presetID="49" presetClass="entr" presetSubtype="0" decel="100000"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p:cTn id="11" dur="400" fill="hold"/>
                                        <p:tgtEl>
                                          <p:spTgt spid="50"/>
                                        </p:tgtEl>
                                        <p:attrNameLst>
                                          <p:attrName>ppt_w</p:attrName>
                                        </p:attrNameLst>
                                      </p:cBhvr>
                                      <p:tavLst>
                                        <p:tav tm="0">
                                          <p:val>
                                            <p:fltVal val="0"/>
                                          </p:val>
                                        </p:tav>
                                        <p:tav tm="100000">
                                          <p:val>
                                            <p:strVal val="#ppt_w"/>
                                          </p:val>
                                        </p:tav>
                                      </p:tavLst>
                                    </p:anim>
                                    <p:anim calcmode="lin" valueType="num">
                                      <p:cBhvr>
                                        <p:cTn id="12" dur="400" fill="hold"/>
                                        <p:tgtEl>
                                          <p:spTgt spid="50"/>
                                        </p:tgtEl>
                                        <p:attrNameLst>
                                          <p:attrName>ppt_h</p:attrName>
                                        </p:attrNameLst>
                                      </p:cBhvr>
                                      <p:tavLst>
                                        <p:tav tm="0">
                                          <p:val>
                                            <p:fltVal val="0"/>
                                          </p:val>
                                        </p:tav>
                                        <p:tav tm="100000">
                                          <p:val>
                                            <p:strVal val="#ppt_h"/>
                                          </p:val>
                                        </p:tav>
                                      </p:tavLst>
                                    </p:anim>
                                    <p:anim calcmode="lin" valueType="num">
                                      <p:cBhvr>
                                        <p:cTn id="13" dur="400" fill="hold"/>
                                        <p:tgtEl>
                                          <p:spTgt spid="50"/>
                                        </p:tgtEl>
                                        <p:attrNameLst>
                                          <p:attrName>style.rotation</p:attrName>
                                        </p:attrNameLst>
                                      </p:cBhvr>
                                      <p:tavLst>
                                        <p:tav tm="0">
                                          <p:val>
                                            <p:fltVal val="360"/>
                                          </p:val>
                                        </p:tav>
                                        <p:tav tm="100000">
                                          <p:val>
                                            <p:fltVal val="0"/>
                                          </p:val>
                                        </p:tav>
                                      </p:tavLst>
                                    </p:anim>
                                    <p:animEffect transition="in" filter="fade">
                                      <p:cBhvr>
                                        <p:cTn id="14" dur="400"/>
                                        <p:tgtEl>
                                          <p:spTgt spid="50"/>
                                        </p:tgtEl>
                                      </p:cBhvr>
                                    </p:animEffect>
                                  </p:childTnLst>
                                </p:cTn>
                              </p:par>
                            </p:childTnLst>
                          </p:cTn>
                        </p:par>
                        <p:par>
                          <p:cTn id="15" fill="hold">
                            <p:stCondLst>
                              <p:cond delay="750"/>
                            </p:stCondLst>
                            <p:childTnLst>
                              <p:par>
                                <p:cTn id="16" presetID="22" presetClass="entr" presetSubtype="1"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250"/>
                                        <p:tgtEl>
                                          <p:spTgt spid="19"/>
                                        </p:tgtEl>
                                      </p:cBhvr>
                                    </p:animEffect>
                                  </p:childTnLst>
                                </p:cTn>
                              </p:par>
                            </p:childTnLst>
                          </p:cTn>
                        </p:par>
                        <p:par>
                          <p:cTn id="19" fill="hold">
                            <p:stCondLst>
                              <p:cond delay="1000"/>
                            </p:stCondLst>
                            <p:childTnLst>
                              <p:par>
                                <p:cTn id="20" presetID="22" presetClass="entr" presetSubtype="1" fill="hold" nodeType="after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wipe(up)">
                                      <p:cBhvr>
                                        <p:cTn id="22" dur="360"/>
                                        <p:tgtEl>
                                          <p:spTgt spid="75"/>
                                        </p:tgtEl>
                                      </p:cBhvr>
                                    </p:animEffect>
                                  </p:childTnLst>
                                </p:cTn>
                              </p:par>
                            </p:childTnLst>
                          </p:cTn>
                        </p:par>
                        <p:par>
                          <p:cTn id="23" fill="hold">
                            <p:stCondLst>
                              <p:cond delay="1360"/>
                            </p:stCondLst>
                            <p:childTnLst>
                              <p:par>
                                <p:cTn id="24" presetID="49" presetClass="entr" presetSubtype="0" decel="100000" fill="hold" nodeType="after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p:cTn id="26" dur="400" fill="hold"/>
                                        <p:tgtEl>
                                          <p:spTgt spid="55"/>
                                        </p:tgtEl>
                                        <p:attrNameLst>
                                          <p:attrName>ppt_w</p:attrName>
                                        </p:attrNameLst>
                                      </p:cBhvr>
                                      <p:tavLst>
                                        <p:tav tm="0">
                                          <p:val>
                                            <p:fltVal val="0"/>
                                          </p:val>
                                        </p:tav>
                                        <p:tav tm="100000">
                                          <p:val>
                                            <p:strVal val="#ppt_w"/>
                                          </p:val>
                                        </p:tav>
                                      </p:tavLst>
                                    </p:anim>
                                    <p:anim calcmode="lin" valueType="num">
                                      <p:cBhvr>
                                        <p:cTn id="27" dur="400" fill="hold"/>
                                        <p:tgtEl>
                                          <p:spTgt spid="55"/>
                                        </p:tgtEl>
                                        <p:attrNameLst>
                                          <p:attrName>ppt_h</p:attrName>
                                        </p:attrNameLst>
                                      </p:cBhvr>
                                      <p:tavLst>
                                        <p:tav tm="0">
                                          <p:val>
                                            <p:fltVal val="0"/>
                                          </p:val>
                                        </p:tav>
                                        <p:tav tm="100000">
                                          <p:val>
                                            <p:strVal val="#ppt_h"/>
                                          </p:val>
                                        </p:tav>
                                      </p:tavLst>
                                    </p:anim>
                                    <p:anim calcmode="lin" valueType="num">
                                      <p:cBhvr>
                                        <p:cTn id="28" dur="400" fill="hold"/>
                                        <p:tgtEl>
                                          <p:spTgt spid="55"/>
                                        </p:tgtEl>
                                        <p:attrNameLst>
                                          <p:attrName>style.rotation</p:attrName>
                                        </p:attrNameLst>
                                      </p:cBhvr>
                                      <p:tavLst>
                                        <p:tav tm="0">
                                          <p:val>
                                            <p:fltVal val="360"/>
                                          </p:val>
                                        </p:tav>
                                        <p:tav tm="100000">
                                          <p:val>
                                            <p:fltVal val="0"/>
                                          </p:val>
                                        </p:tav>
                                      </p:tavLst>
                                    </p:anim>
                                    <p:animEffect transition="in" filter="fade">
                                      <p:cBhvr>
                                        <p:cTn id="29" dur="400"/>
                                        <p:tgtEl>
                                          <p:spTgt spid="55"/>
                                        </p:tgtEl>
                                      </p:cBhvr>
                                    </p:animEffect>
                                  </p:childTnLst>
                                </p:cTn>
                              </p:par>
                            </p:childTnLst>
                          </p:cTn>
                        </p:par>
                        <p:par>
                          <p:cTn id="30" fill="hold">
                            <p:stCondLst>
                              <p:cond delay="1760"/>
                            </p:stCondLst>
                            <p:childTnLst>
                              <p:par>
                                <p:cTn id="31" presetID="22" presetClass="entr" presetSubtype="4" fill="hold"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down)">
                                      <p:cBhvr>
                                        <p:cTn id="33" dur="250"/>
                                        <p:tgtEl>
                                          <p:spTgt spid="43"/>
                                        </p:tgtEl>
                                      </p:cBhvr>
                                    </p:animEffect>
                                  </p:childTnLst>
                                </p:cTn>
                              </p:par>
                            </p:childTnLst>
                          </p:cTn>
                        </p:par>
                        <p:par>
                          <p:cTn id="34" fill="hold">
                            <p:stCondLst>
                              <p:cond delay="2010"/>
                            </p:stCondLst>
                            <p:childTnLst>
                              <p:par>
                                <p:cTn id="35" presetID="22" presetClass="entr" presetSubtype="4" fill="hold" nodeType="after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wipe(down)">
                                      <p:cBhvr>
                                        <p:cTn id="37" dur="360"/>
                                        <p:tgtEl>
                                          <p:spTgt spid="79"/>
                                        </p:tgtEl>
                                      </p:cBhvr>
                                    </p:animEffect>
                                  </p:childTnLst>
                                </p:cTn>
                              </p:par>
                            </p:childTnLst>
                          </p:cTn>
                        </p:par>
                        <p:par>
                          <p:cTn id="38" fill="hold">
                            <p:stCondLst>
                              <p:cond delay="2370"/>
                            </p:stCondLst>
                            <p:childTnLst>
                              <p:par>
                                <p:cTn id="39" presetID="49" presetClass="entr" presetSubtype="0" decel="100000" fill="hold" nodeType="after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400" fill="hold"/>
                                        <p:tgtEl>
                                          <p:spTgt spid="60"/>
                                        </p:tgtEl>
                                        <p:attrNameLst>
                                          <p:attrName>ppt_w</p:attrName>
                                        </p:attrNameLst>
                                      </p:cBhvr>
                                      <p:tavLst>
                                        <p:tav tm="0">
                                          <p:val>
                                            <p:fltVal val="0"/>
                                          </p:val>
                                        </p:tav>
                                        <p:tav tm="100000">
                                          <p:val>
                                            <p:strVal val="#ppt_w"/>
                                          </p:val>
                                        </p:tav>
                                      </p:tavLst>
                                    </p:anim>
                                    <p:anim calcmode="lin" valueType="num">
                                      <p:cBhvr>
                                        <p:cTn id="42" dur="400" fill="hold"/>
                                        <p:tgtEl>
                                          <p:spTgt spid="60"/>
                                        </p:tgtEl>
                                        <p:attrNameLst>
                                          <p:attrName>ppt_h</p:attrName>
                                        </p:attrNameLst>
                                      </p:cBhvr>
                                      <p:tavLst>
                                        <p:tav tm="0">
                                          <p:val>
                                            <p:fltVal val="0"/>
                                          </p:val>
                                        </p:tav>
                                        <p:tav tm="100000">
                                          <p:val>
                                            <p:strVal val="#ppt_h"/>
                                          </p:val>
                                        </p:tav>
                                      </p:tavLst>
                                    </p:anim>
                                    <p:anim calcmode="lin" valueType="num">
                                      <p:cBhvr>
                                        <p:cTn id="43" dur="400" fill="hold"/>
                                        <p:tgtEl>
                                          <p:spTgt spid="60"/>
                                        </p:tgtEl>
                                        <p:attrNameLst>
                                          <p:attrName>style.rotation</p:attrName>
                                        </p:attrNameLst>
                                      </p:cBhvr>
                                      <p:tavLst>
                                        <p:tav tm="0">
                                          <p:val>
                                            <p:fltVal val="360"/>
                                          </p:val>
                                        </p:tav>
                                        <p:tav tm="100000">
                                          <p:val>
                                            <p:fltVal val="0"/>
                                          </p:val>
                                        </p:tav>
                                      </p:tavLst>
                                    </p:anim>
                                    <p:animEffect transition="in" filter="fade">
                                      <p:cBhvr>
                                        <p:cTn id="44" dur="400"/>
                                        <p:tgtEl>
                                          <p:spTgt spid="60"/>
                                        </p:tgtEl>
                                      </p:cBhvr>
                                    </p:animEffect>
                                  </p:childTnLst>
                                </p:cTn>
                              </p:par>
                            </p:childTnLst>
                          </p:cTn>
                        </p:par>
                        <p:par>
                          <p:cTn id="45" fill="hold">
                            <p:stCondLst>
                              <p:cond delay="2770"/>
                            </p:stCondLst>
                            <p:childTnLst>
                              <p:par>
                                <p:cTn id="46" presetID="22" presetClass="entr" presetSubtype="1" fill="hold"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up)">
                                      <p:cBhvr>
                                        <p:cTn id="48" dur="250"/>
                                        <p:tgtEl>
                                          <p:spTgt spid="25"/>
                                        </p:tgtEl>
                                      </p:cBhvr>
                                    </p:animEffect>
                                  </p:childTnLst>
                                </p:cTn>
                              </p:par>
                            </p:childTnLst>
                          </p:cTn>
                        </p:par>
                        <p:par>
                          <p:cTn id="49" fill="hold">
                            <p:stCondLst>
                              <p:cond delay="3020"/>
                            </p:stCondLst>
                            <p:childTnLst>
                              <p:par>
                                <p:cTn id="50" presetID="22" presetClass="entr" presetSubtype="1" fill="hold" nodeType="afterEffect">
                                  <p:stCondLst>
                                    <p:cond delay="0"/>
                                  </p:stCondLst>
                                  <p:childTnLst>
                                    <p:set>
                                      <p:cBhvr>
                                        <p:cTn id="51" dur="1" fill="hold">
                                          <p:stCondLst>
                                            <p:cond delay="0"/>
                                          </p:stCondLst>
                                        </p:cTn>
                                        <p:tgtEl>
                                          <p:spTgt spid="93"/>
                                        </p:tgtEl>
                                        <p:attrNameLst>
                                          <p:attrName>style.visibility</p:attrName>
                                        </p:attrNameLst>
                                      </p:cBhvr>
                                      <p:to>
                                        <p:strVal val="visible"/>
                                      </p:to>
                                    </p:set>
                                    <p:animEffect transition="in" filter="wipe(up)">
                                      <p:cBhvr>
                                        <p:cTn id="52" dur="360"/>
                                        <p:tgtEl>
                                          <p:spTgt spid="93"/>
                                        </p:tgtEl>
                                      </p:cBhvr>
                                    </p:animEffect>
                                  </p:childTnLst>
                                </p:cTn>
                              </p:par>
                            </p:childTnLst>
                          </p:cTn>
                        </p:par>
                        <p:par>
                          <p:cTn id="53" fill="hold">
                            <p:stCondLst>
                              <p:cond delay="3380"/>
                            </p:stCondLst>
                            <p:childTnLst>
                              <p:par>
                                <p:cTn id="54" presetID="49" presetClass="entr" presetSubtype="0" decel="100000" fill="hold" nodeType="afterEffect">
                                  <p:stCondLst>
                                    <p:cond delay="0"/>
                                  </p:stCondLst>
                                  <p:childTnLst>
                                    <p:set>
                                      <p:cBhvr>
                                        <p:cTn id="55" dur="1" fill="hold">
                                          <p:stCondLst>
                                            <p:cond delay="0"/>
                                          </p:stCondLst>
                                        </p:cTn>
                                        <p:tgtEl>
                                          <p:spTgt spid="65"/>
                                        </p:tgtEl>
                                        <p:attrNameLst>
                                          <p:attrName>style.visibility</p:attrName>
                                        </p:attrNameLst>
                                      </p:cBhvr>
                                      <p:to>
                                        <p:strVal val="visible"/>
                                      </p:to>
                                    </p:set>
                                    <p:anim calcmode="lin" valueType="num">
                                      <p:cBhvr>
                                        <p:cTn id="56" dur="400" fill="hold"/>
                                        <p:tgtEl>
                                          <p:spTgt spid="65"/>
                                        </p:tgtEl>
                                        <p:attrNameLst>
                                          <p:attrName>ppt_w</p:attrName>
                                        </p:attrNameLst>
                                      </p:cBhvr>
                                      <p:tavLst>
                                        <p:tav tm="0">
                                          <p:val>
                                            <p:fltVal val="0"/>
                                          </p:val>
                                        </p:tav>
                                        <p:tav tm="100000">
                                          <p:val>
                                            <p:strVal val="#ppt_w"/>
                                          </p:val>
                                        </p:tav>
                                      </p:tavLst>
                                    </p:anim>
                                    <p:anim calcmode="lin" valueType="num">
                                      <p:cBhvr>
                                        <p:cTn id="57" dur="400" fill="hold"/>
                                        <p:tgtEl>
                                          <p:spTgt spid="65"/>
                                        </p:tgtEl>
                                        <p:attrNameLst>
                                          <p:attrName>ppt_h</p:attrName>
                                        </p:attrNameLst>
                                      </p:cBhvr>
                                      <p:tavLst>
                                        <p:tav tm="0">
                                          <p:val>
                                            <p:fltVal val="0"/>
                                          </p:val>
                                        </p:tav>
                                        <p:tav tm="100000">
                                          <p:val>
                                            <p:strVal val="#ppt_h"/>
                                          </p:val>
                                        </p:tav>
                                      </p:tavLst>
                                    </p:anim>
                                    <p:anim calcmode="lin" valueType="num">
                                      <p:cBhvr>
                                        <p:cTn id="58" dur="400" fill="hold"/>
                                        <p:tgtEl>
                                          <p:spTgt spid="65"/>
                                        </p:tgtEl>
                                        <p:attrNameLst>
                                          <p:attrName>style.rotation</p:attrName>
                                        </p:attrNameLst>
                                      </p:cBhvr>
                                      <p:tavLst>
                                        <p:tav tm="0">
                                          <p:val>
                                            <p:fltVal val="360"/>
                                          </p:val>
                                        </p:tav>
                                        <p:tav tm="100000">
                                          <p:val>
                                            <p:fltVal val="0"/>
                                          </p:val>
                                        </p:tav>
                                      </p:tavLst>
                                    </p:anim>
                                    <p:animEffect transition="in" filter="fade">
                                      <p:cBhvr>
                                        <p:cTn id="59" dur="400"/>
                                        <p:tgtEl>
                                          <p:spTgt spid="65"/>
                                        </p:tgtEl>
                                      </p:cBhvr>
                                    </p:animEffect>
                                  </p:childTnLst>
                                </p:cTn>
                              </p:par>
                            </p:childTnLst>
                          </p:cTn>
                        </p:par>
                        <p:par>
                          <p:cTn id="60" fill="hold">
                            <p:stCondLst>
                              <p:cond delay="3780"/>
                            </p:stCondLst>
                            <p:childTnLst>
                              <p:par>
                                <p:cTn id="61" presetID="22" presetClass="entr" presetSubtype="4" fill="hold" nodeType="after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wipe(down)">
                                      <p:cBhvr>
                                        <p:cTn id="63" dur="250"/>
                                        <p:tgtEl>
                                          <p:spTgt spid="37"/>
                                        </p:tgtEl>
                                      </p:cBhvr>
                                    </p:animEffect>
                                  </p:childTnLst>
                                </p:cTn>
                              </p:par>
                            </p:childTnLst>
                          </p:cTn>
                        </p:par>
                        <p:par>
                          <p:cTn id="64" fill="hold">
                            <p:stCondLst>
                              <p:cond delay="4030"/>
                            </p:stCondLst>
                            <p:childTnLst>
                              <p:par>
                                <p:cTn id="65" presetID="22" presetClass="entr" presetSubtype="4" fill="hold" nodeType="afterEffect">
                                  <p:stCondLst>
                                    <p:cond delay="0"/>
                                  </p:stCondLst>
                                  <p:childTnLst>
                                    <p:set>
                                      <p:cBhvr>
                                        <p:cTn id="66" dur="1" fill="hold">
                                          <p:stCondLst>
                                            <p:cond delay="0"/>
                                          </p:stCondLst>
                                        </p:cTn>
                                        <p:tgtEl>
                                          <p:spTgt spid="97"/>
                                        </p:tgtEl>
                                        <p:attrNameLst>
                                          <p:attrName>style.visibility</p:attrName>
                                        </p:attrNameLst>
                                      </p:cBhvr>
                                      <p:to>
                                        <p:strVal val="visible"/>
                                      </p:to>
                                    </p:set>
                                    <p:animEffect transition="in" filter="wipe(down)">
                                      <p:cBhvr>
                                        <p:cTn id="67" dur="360"/>
                                        <p:tgtEl>
                                          <p:spTgt spid="97"/>
                                        </p:tgtEl>
                                      </p:cBhvr>
                                    </p:animEffect>
                                  </p:childTnLst>
                                </p:cTn>
                              </p:par>
                            </p:childTnLst>
                          </p:cTn>
                        </p:par>
                        <p:par>
                          <p:cTn id="68" fill="hold">
                            <p:stCondLst>
                              <p:cond delay="4390"/>
                            </p:stCondLst>
                            <p:childTnLst>
                              <p:par>
                                <p:cTn id="69" presetID="49" presetClass="entr" presetSubtype="0" decel="100000" fill="hold" nodeType="afterEffect">
                                  <p:stCondLst>
                                    <p:cond delay="0"/>
                                  </p:stCondLst>
                                  <p:childTnLst>
                                    <p:set>
                                      <p:cBhvr>
                                        <p:cTn id="70" dur="1" fill="hold">
                                          <p:stCondLst>
                                            <p:cond delay="0"/>
                                          </p:stCondLst>
                                        </p:cTn>
                                        <p:tgtEl>
                                          <p:spTgt spid="70"/>
                                        </p:tgtEl>
                                        <p:attrNameLst>
                                          <p:attrName>style.visibility</p:attrName>
                                        </p:attrNameLst>
                                      </p:cBhvr>
                                      <p:to>
                                        <p:strVal val="visible"/>
                                      </p:to>
                                    </p:set>
                                    <p:anim calcmode="lin" valueType="num">
                                      <p:cBhvr>
                                        <p:cTn id="71" dur="400" fill="hold"/>
                                        <p:tgtEl>
                                          <p:spTgt spid="70"/>
                                        </p:tgtEl>
                                        <p:attrNameLst>
                                          <p:attrName>ppt_w</p:attrName>
                                        </p:attrNameLst>
                                      </p:cBhvr>
                                      <p:tavLst>
                                        <p:tav tm="0">
                                          <p:val>
                                            <p:fltVal val="0"/>
                                          </p:val>
                                        </p:tav>
                                        <p:tav tm="100000">
                                          <p:val>
                                            <p:strVal val="#ppt_w"/>
                                          </p:val>
                                        </p:tav>
                                      </p:tavLst>
                                    </p:anim>
                                    <p:anim calcmode="lin" valueType="num">
                                      <p:cBhvr>
                                        <p:cTn id="72" dur="400" fill="hold"/>
                                        <p:tgtEl>
                                          <p:spTgt spid="70"/>
                                        </p:tgtEl>
                                        <p:attrNameLst>
                                          <p:attrName>ppt_h</p:attrName>
                                        </p:attrNameLst>
                                      </p:cBhvr>
                                      <p:tavLst>
                                        <p:tav tm="0">
                                          <p:val>
                                            <p:fltVal val="0"/>
                                          </p:val>
                                        </p:tav>
                                        <p:tav tm="100000">
                                          <p:val>
                                            <p:strVal val="#ppt_h"/>
                                          </p:val>
                                        </p:tav>
                                      </p:tavLst>
                                    </p:anim>
                                    <p:anim calcmode="lin" valueType="num">
                                      <p:cBhvr>
                                        <p:cTn id="73" dur="400" fill="hold"/>
                                        <p:tgtEl>
                                          <p:spTgt spid="70"/>
                                        </p:tgtEl>
                                        <p:attrNameLst>
                                          <p:attrName>style.rotation</p:attrName>
                                        </p:attrNameLst>
                                      </p:cBhvr>
                                      <p:tavLst>
                                        <p:tav tm="0">
                                          <p:val>
                                            <p:fltVal val="360"/>
                                          </p:val>
                                        </p:tav>
                                        <p:tav tm="100000">
                                          <p:val>
                                            <p:fltVal val="0"/>
                                          </p:val>
                                        </p:tav>
                                      </p:tavLst>
                                    </p:anim>
                                    <p:animEffect transition="in" filter="fade">
                                      <p:cBhvr>
                                        <p:cTn id="74" dur="400"/>
                                        <p:tgtEl>
                                          <p:spTgt spid="70"/>
                                        </p:tgtEl>
                                      </p:cBhvr>
                                    </p:animEffect>
                                  </p:childTnLst>
                                </p:cTn>
                              </p:par>
                            </p:childTnLst>
                          </p:cTn>
                        </p:par>
                        <p:par>
                          <p:cTn id="75" fill="hold">
                            <p:stCondLst>
                              <p:cond delay="4790"/>
                            </p:stCondLst>
                            <p:childTnLst>
                              <p:par>
                                <p:cTn id="76" presetID="22" presetClass="entr" presetSubtype="1" fill="hold"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wipe(up)">
                                      <p:cBhvr>
                                        <p:cTn id="78" dur="250"/>
                                        <p:tgtEl>
                                          <p:spTgt spid="31"/>
                                        </p:tgtEl>
                                      </p:cBhvr>
                                    </p:animEffect>
                                  </p:childTnLst>
                                </p:cTn>
                              </p:par>
                            </p:childTnLst>
                          </p:cTn>
                        </p:par>
                        <p:par>
                          <p:cTn id="79" fill="hold">
                            <p:stCondLst>
                              <p:cond delay="5040"/>
                            </p:stCondLst>
                            <p:childTnLst>
                              <p:par>
                                <p:cTn id="80" presetID="22" presetClass="entr" presetSubtype="1" fill="hold" nodeType="afterEffect">
                                  <p:stCondLst>
                                    <p:cond delay="0"/>
                                  </p:stCondLst>
                                  <p:childTnLst>
                                    <p:set>
                                      <p:cBhvr>
                                        <p:cTn id="81" dur="1" fill="hold">
                                          <p:stCondLst>
                                            <p:cond delay="0"/>
                                          </p:stCondLst>
                                        </p:cTn>
                                        <p:tgtEl>
                                          <p:spTgt spid="101"/>
                                        </p:tgtEl>
                                        <p:attrNameLst>
                                          <p:attrName>style.visibility</p:attrName>
                                        </p:attrNameLst>
                                      </p:cBhvr>
                                      <p:to>
                                        <p:strVal val="visible"/>
                                      </p:to>
                                    </p:set>
                                    <p:animEffect transition="in" filter="wipe(up)">
                                      <p:cBhvr>
                                        <p:cTn id="82" dur="360"/>
                                        <p:tgtEl>
                                          <p:spTgt spid="101"/>
                                        </p:tgtEl>
                                      </p:cBhvr>
                                    </p:animEffect>
                                  </p:childTnLst>
                                </p:cTn>
                              </p:par>
                            </p:childTnLst>
                          </p:cTn>
                        </p:par>
                        <p:par>
                          <p:cTn id="83" fill="hold">
                            <p:stCondLst>
                              <p:cond delay="5400"/>
                            </p:stCondLst>
                            <p:childTnLst>
                              <p:par>
                                <p:cTn id="84" presetID="49" presetClass="entr" presetSubtype="0" decel="100000" fill="hold" nodeType="afterEffect">
                                  <p:stCondLst>
                                    <p:cond delay="0"/>
                                  </p:stCondLst>
                                  <p:childTnLst>
                                    <p:set>
                                      <p:cBhvr>
                                        <p:cTn id="85" dur="1" fill="hold">
                                          <p:stCondLst>
                                            <p:cond delay="0"/>
                                          </p:stCondLst>
                                        </p:cTn>
                                        <p:tgtEl>
                                          <p:spTgt spid="111"/>
                                        </p:tgtEl>
                                        <p:attrNameLst>
                                          <p:attrName>style.visibility</p:attrName>
                                        </p:attrNameLst>
                                      </p:cBhvr>
                                      <p:to>
                                        <p:strVal val="visible"/>
                                      </p:to>
                                    </p:set>
                                    <p:anim calcmode="lin" valueType="num">
                                      <p:cBhvr>
                                        <p:cTn id="86" dur="400" fill="hold"/>
                                        <p:tgtEl>
                                          <p:spTgt spid="111"/>
                                        </p:tgtEl>
                                        <p:attrNameLst>
                                          <p:attrName>ppt_w</p:attrName>
                                        </p:attrNameLst>
                                      </p:cBhvr>
                                      <p:tavLst>
                                        <p:tav tm="0">
                                          <p:val>
                                            <p:fltVal val="0"/>
                                          </p:val>
                                        </p:tav>
                                        <p:tav tm="100000">
                                          <p:val>
                                            <p:strVal val="#ppt_w"/>
                                          </p:val>
                                        </p:tav>
                                      </p:tavLst>
                                    </p:anim>
                                    <p:anim calcmode="lin" valueType="num">
                                      <p:cBhvr>
                                        <p:cTn id="87" dur="400" fill="hold"/>
                                        <p:tgtEl>
                                          <p:spTgt spid="111"/>
                                        </p:tgtEl>
                                        <p:attrNameLst>
                                          <p:attrName>ppt_h</p:attrName>
                                        </p:attrNameLst>
                                      </p:cBhvr>
                                      <p:tavLst>
                                        <p:tav tm="0">
                                          <p:val>
                                            <p:fltVal val="0"/>
                                          </p:val>
                                        </p:tav>
                                        <p:tav tm="100000">
                                          <p:val>
                                            <p:strVal val="#ppt_h"/>
                                          </p:val>
                                        </p:tav>
                                      </p:tavLst>
                                    </p:anim>
                                    <p:anim calcmode="lin" valueType="num">
                                      <p:cBhvr>
                                        <p:cTn id="88" dur="400" fill="hold"/>
                                        <p:tgtEl>
                                          <p:spTgt spid="111"/>
                                        </p:tgtEl>
                                        <p:attrNameLst>
                                          <p:attrName>style.rotation</p:attrName>
                                        </p:attrNameLst>
                                      </p:cBhvr>
                                      <p:tavLst>
                                        <p:tav tm="0">
                                          <p:val>
                                            <p:fltVal val="360"/>
                                          </p:val>
                                        </p:tav>
                                        <p:tav tm="100000">
                                          <p:val>
                                            <p:fltVal val="0"/>
                                          </p:val>
                                        </p:tav>
                                      </p:tavLst>
                                    </p:anim>
                                    <p:animEffect transition="in" filter="fade">
                                      <p:cBhvr>
                                        <p:cTn id="89" dur="400"/>
                                        <p:tgtEl>
                                          <p:spTgt spid="111"/>
                                        </p:tgtEl>
                                      </p:cBhvr>
                                    </p:animEffect>
                                  </p:childTnLst>
                                </p:cTn>
                              </p:par>
                            </p:childTnLst>
                          </p:cTn>
                        </p:par>
                        <p:par>
                          <p:cTn id="90" fill="hold">
                            <p:stCondLst>
                              <p:cond delay="5800"/>
                            </p:stCondLst>
                            <p:childTnLst>
                              <p:par>
                                <p:cTn id="91" presetID="22" presetClass="entr" presetSubtype="4" fill="hold" nodeType="afterEffect">
                                  <p:stCondLst>
                                    <p:cond delay="0"/>
                                  </p:stCondLst>
                                  <p:childTnLst>
                                    <p:set>
                                      <p:cBhvr>
                                        <p:cTn id="92" dur="1" fill="hold">
                                          <p:stCondLst>
                                            <p:cond delay="0"/>
                                          </p:stCondLst>
                                        </p:cTn>
                                        <p:tgtEl>
                                          <p:spTgt spid="105"/>
                                        </p:tgtEl>
                                        <p:attrNameLst>
                                          <p:attrName>style.visibility</p:attrName>
                                        </p:attrNameLst>
                                      </p:cBhvr>
                                      <p:to>
                                        <p:strVal val="visible"/>
                                      </p:to>
                                    </p:set>
                                    <p:animEffect transition="in" filter="wipe(down)">
                                      <p:cBhvr>
                                        <p:cTn id="93" dur="250"/>
                                        <p:tgtEl>
                                          <p:spTgt spid="105"/>
                                        </p:tgtEl>
                                      </p:cBhvr>
                                    </p:animEffect>
                                  </p:childTnLst>
                                </p:cTn>
                              </p:par>
                            </p:childTnLst>
                          </p:cTn>
                        </p:par>
                        <p:par>
                          <p:cTn id="94" fill="hold">
                            <p:stCondLst>
                              <p:cond delay="6050"/>
                            </p:stCondLst>
                            <p:childTnLst>
                              <p:par>
                                <p:cTn id="95" presetID="22" presetClass="entr" presetSubtype="4" fill="hold" nodeType="afterEffect">
                                  <p:stCondLst>
                                    <p:cond delay="0"/>
                                  </p:stCondLst>
                                  <p:childTnLst>
                                    <p:set>
                                      <p:cBhvr>
                                        <p:cTn id="96" dur="1" fill="hold">
                                          <p:stCondLst>
                                            <p:cond delay="0"/>
                                          </p:stCondLst>
                                        </p:cTn>
                                        <p:tgtEl>
                                          <p:spTgt spid="116"/>
                                        </p:tgtEl>
                                        <p:attrNameLst>
                                          <p:attrName>style.visibility</p:attrName>
                                        </p:attrNameLst>
                                      </p:cBhvr>
                                      <p:to>
                                        <p:strVal val="visible"/>
                                      </p:to>
                                    </p:set>
                                    <p:animEffect transition="in" filter="wipe(down)">
                                      <p:cBhvr>
                                        <p:cTn id="97" dur="36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93A49992-84C4-4875-BB20-77AD33A108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062"/>
          <a:stretch/>
        </p:blipFill>
        <p:spPr>
          <a:xfrm>
            <a:off x="4968245" y="2697202"/>
            <a:ext cx="5699756" cy="4168639"/>
          </a:xfrm>
          <a:prstGeom prst="rect">
            <a:avLst/>
          </a:prstGeom>
        </p:spPr>
      </p:pic>
      <p:sp>
        <p:nvSpPr>
          <p:cNvPr id="2" name="标题 1"/>
          <p:cNvSpPr>
            <a:spLocks noGrp="1"/>
          </p:cNvSpPr>
          <p:nvPr>
            <p:ph type="title"/>
          </p:nvPr>
        </p:nvSpPr>
        <p:spPr/>
        <p:txBody>
          <a:bodyPr>
            <a:normAutofit/>
          </a:bodyPr>
          <a:lstStyle/>
          <a:p>
            <a:r>
              <a:rPr lang="zh-CN" altLang="en-US" sz="2000" dirty="0"/>
              <a:t>资本主义</a:t>
            </a:r>
            <a:r>
              <a:rPr lang="en-US" altLang="zh-CN" sz="2000" dirty="0"/>
              <a:t>/</a:t>
            </a:r>
            <a:r>
              <a:rPr lang="zh-CN" altLang="en-US" sz="2000" dirty="0"/>
              <a:t>工业化社会</a:t>
            </a:r>
            <a:br>
              <a:rPr lang="en-US" altLang="zh-CN" sz="2000" dirty="0"/>
            </a:br>
            <a:r>
              <a:rPr lang="en-US" altLang="zh-CN" sz="2000" dirty="0"/>
              <a:t>1750-1945</a:t>
            </a:r>
            <a:endParaRPr lang="zh-CN" altLang="en-US" sz="2000" dirty="0"/>
          </a:p>
        </p:txBody>
      </p:sp>
      <p:grpSp>
        <p:nvGrpSpPr>
          <p:cNvPr id="4" name="组合 3"/>
          <p:cNvGrpSpPr/>
          <p:nvPr/>
        </p:nvGrpSpPr>
        <p:grpSpPr>
          <a:xfrm>
            <a:off x="4052887" y="3321845"/>
            <a:ext cx="984578" cy="947367"/>
            <a:chOff x="3098703" y="1576433"/>
            <a:chExt cx="1198470" cy="1198470"/>
          </a:xfrm>
        </p:grpSpPr>
        <p:sp>
          <p:nvSpPr>
            <p:cNvPr id="5" name="椭圆 4"/>
            <p:cNvSpPr/>
            <p:nvPr/>
          </p:nvSpPr>
          <p:spPr>
            <a:xfrm>
              <a:off x="3098703" y="1576433"/>
              <a:ext cx="1198470" cy="119847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椭圆 4"/>
            <p:cNvSpPr/>
            <p:nvPr/>
          </p:nvSpPr>
          <p:spPr>
            <a:xfrm>
              <a:off x="3274215" y="1751945"/>
              <a:ext cx="847446" cy="84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954" tIns="10954" rIns="10954" bIns="10954" numCol="1" spcCol="1270" anchor="ctr" anchorCtr="0">
              <a:noAutofit/>
            </a:bodyPr>
            <a:lstStyle/>
            <a:p>
              <a:pPr defTabSz="766759">
                <a:lnSpc>
                  <a:spcPct val="90000"/>
                </a:lnSpc>
                <a:spcBef>
                  <a:spcPct val="0"/>
                </a:spcBef>
                <a:spcAft>
                  <a:spcPct val="35000"/>
                </a:spcAft>
              </a:pPr>
              <a:r>
                <a:rPr lang="zh-CN" altLang="en-US" sz="1725" dirty="0"/>
                <a:t>科技</a:t>
              </a:r>
              <a:endParaRPr lang="en-US" altLang="zh-CN" sz="1725" dirty="0"/>
            </a:p>
            <a:p>
              <a:pPr defTabSz="766759">
                <a:lnSpc>
                  <a:spcPct val="90000"/>
                </a:lnSpc>
                <a:spcBef>
                  <a:spcPct val="0"/>
                </a:spcBef>
                <a:spcAft>
                  <a:spcPct val="35000"/>
                </a:spcAft>
              </a:pPr>
              <a:r>
                <a:rPr lang="zh-CN" altLang="en-US" sz="1725" dirty="0"/>
                <a:t>社会</a:t>
              </a:r>
              <a:endParaRPr lang="en-US" altLang="zh-CN" sz="1725" dirty="0"/>
            </a:p>
            <a:p>
              <a:pPr defTabSz="766759">
                <a:lnSpc>
                  <a:spcPct val="90000"/>
                </a:lnSpc>
                <a:spcBef>
                  <a:spcPct val="0"/>
                </a:spcBef>
                <a:spcAft>
                  <a:spcPct val="35000"/>
                </a:spcAft>
              </a:pPr>
              <a:r>
                <a:rPr lang="zh-CN" altLang="en-US" sz="1725" dirty="0"/>
                <a:t>教育</a:t>
              </a:r>
              <a:endParaRPr lang="en-US" altLang="zh-CN" sz="1725" dirty="0"/>
            </a:p>
          </p:txBody>
        </p:sp>
      </p:grpSp>
      <p:sp>
        <p:nvSpPr>
          <p:cNvPr id="7" name="文本框 6"/>
          <p:cNvSpPr txBox="1"/>
          <p:nvPr/>
        </p:nvSpPr>
        <p:spPr>
          <a:xfrm>
            <a:off x="3417094" y="3300413"/>
            <a:ext cx="721519" cy="1061829"/>
          </a:xfrm>
          <a:prstGeom prst="rect">
            <a:avLst/>
          </a:prstGeom>
          <a:noFill/>
        </p:spPr>
        <p:txBody>
          <a:bodyPr wrap="square" rtlCol="0">
            <a:spAutoFit/>
          </a:bodyPr>
          <a:lstStyle/>
          <a:p>
            <a:r>
              <a:rPr lang="zh-CN" altLang="en-US" sz="2100" dirty="0"/>
              <a:t>知识</a:t>
            </a:r>
            <a:endParaRPr lang="en-US" altLang="zh-CN" sz="2100" dirty="0"/>
          </a:p>
          <a:p>
            <a:r>
              <a:rPr lang="zh-CN" altLang="en-US" sz="2100" dirty="0"/>
              <a:t>信息</a:t>
            </a:r>
            <a:endParaRPr lang="en-US" altLang="zh-CN" sz="2100" dirty="0"/>
          </a:p>
          <a:p>
            <a:r>
              <a:rPr lang="zh-CN" altLang="en-US" sz="2100" dirty="0"/>
              <a:t>符号</a:t>
            </a:r>
          </a:p>
        </p:txBody>
      </p:sp>
      <p:grpSp>
        <p:nvGrpSpPr>
          <p:cNvPr id="9" name="组合 8"/>
          <p:cNvGrpSpPr/>
          <p:nvPr/>
        </p:nvGrpSpPr>
        <p:grpSpPr>
          <a:xfrm>
            <a:off x="5976865" y="2188275"/>
            <a:ext cx="898853" cy="898853"/>
            <a:chOff x="4658564" y="16572"/>
            <a:chExt cx="1198470" cy="1198470"/>
          </a:xfrm>
        </p:grpSpPr>
        <p:sp>
          <p:nvSpPr>
            <p:cNvPr id="10" name="椭圆 9"/>
            <p:cNvSpPr/>
            <p:nvPr/>
          </p:nvSpPr>
          <p:spPr>
            <a:xfrm>
              <a:off x="4658564" y="16572"/>
              <a:ext cx="1198470" cy="1198470"/>
            </a:xfrm>
            <a:prstGeom prst="ellipse">
              <a:avLst/>
            </a:pr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椭圆 4"/>
            <p:cNvSpPr/>
            <p:nvPr/>
          </p:nvSpPr>
          <p:spPr>
            <a:xfrm>
              <a:off x="4834076" y="192084"/>
              <a:ext cx="847446" cy="84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954" tIns="10954" rIns="10954" bIns="10954" numCol="1" spcCol="1270" anchor="ctr" anchorCtr="0">
              <a:noAutofit/>
            </a:bodyPr>
            <a:lstStyle/>
            <a:p>
              <a:pPr defTabSz="766759">
                <a:lnSpc>
                  <a:spcPct val="90000"/>
                </a:lnSpc>
                <a:spcBef>
                  <a:spcPct val="0"/>
                </a:spcBef>
                <a:spcAft>
                  <a:spcPct val="35000"/>
                </a:spcAft>
              </a:pPr>
              <a:r>
                <a:rPr lang="zh-CN" altLang="en-US" sz="1725" dirty="0"/>
                <a:t>政府</a:t>
              </a:r>
            </a:p>
          </p:txBody>
        </p:sp>
      </p:grpSp>
      <p:sp>
        <p:nvSpPr>
          <p:cNvPr id="12" name="文本框 11"/>
          <p:cNvSpPr txBox="1"/>
          <p:nvPr/>
        </p:nvSpPr>
        <p:spPr>
          <a:xfrm>
            <a:off x="8202775" y="3321845"/>
            <a:ext cx="1836574" cy="923330"/>
          </a:xfrm>
          <a:prstGeom prst="rect">
            <a:avLst/>
          </a:prstGeom>
          <a:noFill/>
        </p:spPr>
        <p:txBody>
          <a:bodyPr wrap="square" rtlCol="0">
            <a:spAutoFit/>
          </a:bodyPr>
          <a:lstStyle/>
          <a:p>
            <a:r>
              <a:rPr lang="zh-CN" altLang="en-US" dirty="0"/>
              <a:t>工业</a:t>
            </a:r>
            <a:endParaRPr lang="en-US" altLang="zh-CN" dirty="0"/>
          </a:p>
          <a:p>
            <a:r>
              <a:rPr lang="zh-CN" altLang="en-US" dirty="0"/>
              <a:t>商贸</a:t>
            </a:r>
            <a:endParaRPr lang="en-US" altLang="zh-CN" dirty="0"/>
          </a:p>
          <a:p>
            <a:r>
              <a:rPr lang="zh-CN" altLang="en-US" dirty="0"/>
              <a:t>农业</a:t>
            </a:r>
            <a:endParaRPr lang="en-US" altLang="zh-CN" dirty="0"/>
          </a:p>
        </p:txBody>
      </p:sp>
      <p:grpSp>
        <p:nvGrpSpPr>
          <p:cNvPr id="13" name="组合 12"/>
          <p:cNvGrpSpPr/>
          <p:nvPr/>
        </p:nvGrpSpPr>
        <p:grpSpPr>
          <a:xfrm>
            <a:off x="7303924" y="3346101"/>
            <a:ext cx="898853" cy="898853"/>
            <a:chOff x="6218425" y="1576433"/>
            <a:chExt cx="1198470" cy="1198470"/>
          </a:xfrm>
        </p:grpSpPr>
        <p:sp>
          <p:nvSpPr>
            <p:cNvPr id="14" name="椭圆 13"/>
            <p:cNvSpPr/>
            <p:nvPr/>
          </p:nvSpPr>
          <p:spPr>
            <a:xfrm>
              <a:off x="6218425" y="1576433"/>
              <a:ext cx="1198470" cy="1198470"/>
            </a:xfrm>
            <a:prstGeom prst="ellipse">
              <a:avLst/>
            </a:pr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椭圆 4"/>
            <p:cNvSpPr/>
            <p:nvPr/>
          </p:nvSpPr>
          <p:spPr>
            <a:xfrm>
              <a:off x="6393937" y="1751945"/>
              <a:ext cx="847446" cy="84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954" tIns="10954" rIns="10954" bIns="10954" numCol="1" spcCol="1270" anchor="ctr" anchorCtr="0">
              <a:noAutofit/>
            </a:bodyPr>
            <a:lstStyle/>
            <a:p>
              <a:pPr defTabSz="766759">
                <a:lnSpc>
                  <a:spcPct val="90000"/>
                </a:lnSpc>
                <a:spcBef>
                  <a:spcPct val="0"/>
                </a:spcBef>
                <a:spcAft>
                  <a:spcPct val="35000"/>
                </a:spcAft>
              </a:pPr>
              <a:r>
                <a:rPr lang="zh-CN" altLang="en-US" dirty="0"/>
                <a:t>资本</a:t>
              </a:r>
              <a:endParaRPr lang="en-US" altLang="zh-CN" dirty="0"/>
            </a:p>
            <a:p>
              <a:pPr defTabSz="766759">
                <a:lnSpc>
                  <a:spcPct val="90000"/>
                </a:lnSpc>
                <a:spcBef>
                  <a:spcPct val="0"/>
                </a:spcBef>
                <a:spcAft>
                  <a:spcPct val="35000"/>
                </a:spcAft>
              </a:pPr>
              <a:r>
                <a:rPr lang="en-US" altLang="zh-CN" dirty="0"/>
                <a:t>/</a:t>
              </a:r>
              <a:r>
                <a:rPr lang="zh-CN" altLang="en-US" dirty="0"/>
                <a:t>资源</a:t>
              </a:r>
            </a:p>
          </p:txBody>
        </p:sp>
      </p:grpSp>
      <p:sp>
        <p:nvSpPr>
          <p:cNvPr id="16" name="文本框 15"/>
          <p:cNvSpPr txBox="1"/>
          <p:nvPr/>
        </p:nvSpPr>
        <p:spPr>
          <a:xfrm>
            <a:off x="6801234" y="2337962"/>
            <a:ext cx="721519" cy="646331"/>
          </a:xfrm>
          <a:prstGeom prst="rect">
            <a:avLst/>
          </a:prstGeom>
          <a:noFill/>
        </p:spPr>
        <p:txBody>
          <a:bodyPr wrap="square" rtlCol="0">
            <a:spAutoFit/>
          </a:bodyPr>
          <a:lstStyle/>
          <a:p>
            <a:r>
              <a:rPr lang="zh-CN" altLang="en-US" dirty="0"/>
              <a:t>民选</a:t>
            </a:r>
            <a:endParaRPr lang="en-US" altLang="zh-CN" dirty="0"/>
          </a:p>
          <a:p>
            <a:r>
              <a:rPr lang="zh-CN" altLang="en-US" dirty="0"/>
              <a:t>独裁</a:t>
            </a:r>
            <a:endParaRPr lang="en-US" altLang="zh-CN" dirty="0"/>
          </a:p>
        </p:txBody>
      </p:sp>
      <p:pic>
        <p:nvPicPr>
          <p:cNvPr id="17" name="Picture 2" descr="http://pic39.nipic.com/20140326/2531170_092307416000_2.jpg"/>
          <p:cNvPicPr>
            <a:picLocks noChangeAspect="1" noChangeArrowheads="1"/>
          </p:cNvPicPr>
          <p:nvPr/>
        </p:nvPicPr>
        <p:blipFill rotWithShape="1">
          <a:blip r:embed="rId4">
            <a:extLst>
              <a:ext uri="{28A0092B-C50C-407E-A947-70E740481C1C}">
                <a14:useLocalDpi xmlns:a14="http://schemas.microsoft.com/office/drawing/2010/main" val="0"/>
              </a:ext>
            </a:extLst>
          </a:blip>
          <a:srcRect l="31928" t="38173" r="30572" b="37259"/>
          <a:stretch/>
        </p:blipFill>
        <p:spPr bwMode="auto">
          <a:xfrm>
            <a:off x="5274129" y="4691497"/>
            <a:ext cx="1643742" cy="78451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grpSp>
        <p:nvGrpSpPr>
          <p:cNvPr id="18" name="组合 17"/>
          <p:cNvGrpSpPr/>
          <p:nvPr/>
        </p:nvGrpSpPr>
        <p:grpSpPr>
          <a:xfrm>
            <a:off x="7369742" y="4585933"/>
            <a:ext cx="767218" cy="792344"/>
            <a:chOff x="4669721" y="3136294"/>
            <a:chExt cx="1198469" cy="1198470"/>
          </a:xfrm>
        </p:grpSpPr>
        <p:sp>
          <p:nvSpPr>
            <p:cNvPr id="19" name="椭圆 18"/>
            <p:cNvSpPr/>
            <p:nvPr/>
          </p:nvSpPr>
          <p:spPr>
            <a:xfrm>
              <a:off x="4669721" y="3136294"/>
              <a:ext cx="1198469" cy="1198470"/>
            </a:xfrm>
            <a:prstGeom prst="ellipse">
              <a:avLst/>
            </a:prstGeom>
            <a:solidFill>
              <a:schemeClr val="accent4">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椭圆 4"/>
            <p:cNvSpPr/>
            <p:nvPr/>
          </p:nvSpPr>
          <p:spPr>
            <a:xfrm>
              <a:off x="4834076" y="3311806"/>
              <a:ext cx="847446" cy="84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954" tIns="10954" rIns="10954" bIns="10954" numCol="1" spcCol="1270" anchor="ctr" anchorCtr="0">
              <a:noAutofit/>
            </a:bodyPr>
            <a:lstStyle/>
            <a:p>
              <a:pPr defTabSz="766759">
                <a:lnSpc>
                  <a:spcPct val="90000"/>
                </a:lnSpc>
                <a:spcBef>
                  <a:spcPct val="0"/>
                </a:spcBef>
                <a:spcAft>
                  <a:spcPct val="35000"/>
                </a:spcAft>
              </a:pPr>
              <a:r>
                <a:rPr lang="zh-CN" altLang="en-US" sz="1725" dirty="0"/>
                <a:t>土地</a:t>
              </a:r>
            </a:p>
          </p:txBody>
        </p:sp>
      </p:grpSp>
      <p:cxnSp>
        <p:nvCxnSpPr>
          <p:cNvPr id="22" name="直接箭头连接符 21"/>
          <p:cNvCxnSpPr>
            <a:stCxn id="5" idx="0"/>
            <a:endCxn id="10" idx="2"/>
          </p:cNvCxnSpPr>
          <p:nvPr/>
        </p:nvCxnSpPr>
        <p:spPr>
          <a:xfrm flipV="1">
            <a:off x="4545177" y="2637702"/>
            <a:ext cx="1431689" cy="684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上弧形箭头 25"/>
          <p:cNvSpPr/>
          <p:nvPr/>
        </p:nvSpPr>
        <p:spPr>
          <a:xfrm>
            <a:off x="4402931" y="1553277"/>
            <a:ext cx="4200525" cy="1668555"/>
          </a:xfrm>
          <a:prstGeom prst="curved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endParaRPr>
          </a:p>
        </p:txBody>
      </p:sp>
      <p:cxnSp>
        <p:nvCxnSpPr>
          <p:cNvPr id="30" name="直接箭头连接符 29"/>
          <p:cNvCxnSpPr>
            <a:stCxn id="5" idx="6"/>
            <a:endCxn id="14" idx="2"/>
          </p:cNvCxnSpPr>
          <p:nvPr/>
        </p:nvCxnSpPr>
        <p:spPr>
          <a:xfrm flipV="1">
            <a:off x="5037466" y="3795528"/>
            <a:ext cx="226645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a:endCxn id="14" idx="0"/>
          </p:cNvCxnSpPr>
          <p:nvPr/>
        </p:nvCxnSpPr>
        <p:spPr>
          <a:xfrm>
            <a:off x="6875718" y="2598950"/>
            <a:ext cx="877632" cy="747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a:stCxn id="5" idx="4"/>
            <a:endCxn id="17" idx="1"/>
          </p:cNvCxnSpPr>
          <p:nvPr/>
        </p:nvCxnSpPr>
        <p:spPr>
          <a:xfrm>
            <a:off x="4545177" y="4269211"/>
            <a:ext cx="728953" cy="814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下弧形箭头 37"/>
          <p:cNvSpPr/>
          <p:nvPr/>
        </p:nvSpPr>
        <p:spPr>
          <a:xfrm rot="20310277">
            <a:off x="6807027" y="4545178"/>
            <a:ext cx="2085096" cy="789877"/>
          </a:xfrm>
          <a:prstGeom prst="curvedUp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endParaRPr>
          </a:p>
        </p:txBody>
      </p:sp>
      <p:cxnSp>
        <p:nvCxnSpPr>
          <p:cNvPr id="42" name="直接箭头连接符 41"/>
          <p:cNvCxnSpPr>
            <a:stCxn id="10" idx="4"/>
          </p:cNvCxnSpPr>
          <p:nvPr/>
        </p:nvCxnSpPr>
        <p:spPr>
          <a:xfrm>
            <a:off x="6426292" y="3087129"/>
            <a:ext cx="0" cy="160436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4" name="组合 43"/>
          <p:cNvGrpSpPr/>
          <p:nvPr/>
        </p:nvGrpSpPr>
        <p:grpSpPr>
          <a:xfrm>
            <a:off x="6067737" y="3456689"/>
            <a:ext cx="699775" cy="684155"/>
            <a:chOff x="4658564" y="1576433"/>
            <a:chExt cx="1198470" cy="1198470"/>
          </a:xfrm>
        </p:grpSpPr>
        <p:sp>
          <p:nvSpPr>
            <p:cNvPr id="45" name="椭圆 44"/>
            <p:cNvSpPr/>
            <p:nvPr/>
          </p:nvSpPr>
          <p:spPr>
            <a:xfrm>
              <a:off x="4658564" y="1576433"/>
              <a:ext cx="1198470" cy="1198470"/>
            </a:xfrm>
            <a:prstGeom prst="ellipse">
              <a:avLst/>
            </a:prstGeom>
            <a:solidFill>
              <a:schemeClr val="bg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6" name="椭圆 4"/>
            <p:cNvSpPr/>
            <p:nvPr/>
          </p:nvSpPr>
          <p:spPr>
            <a:xfrm>
              <a:off x="4834076" y="1751945"/>
              <a:ext cx="847446" cy="84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defTabSz="900109">
                <a:lnSpc>
                  <a:spcPct val="90000"/>
                </a:lnSpc>
                <a:spcBef>
                  <a:spcPct val="0"/>
                </a:spcBef>
                <a:spcAft>
                  <a:spcPct val="35000"/>
                </a:spcAft>
              </a:pPr>
              <a:r>
                <a:rPr lang="zh-CN" altLang="en-US" sz="1500" dirty="0"/>
                <a:t>传媒</a:t>
              </a:r>
            </a:p>
          </p:txBody>
        </p:sp>
      </p:grpSp>
      <p:sp>
        <p:nvSpPr>
          <p:cNvPr id="3" name="AutoShape 2" descr="相关图片">
            <a:extLst>
              <a:ext uri="{FF2B5EF4-FFF2-40B4-BE49-F238E27FC236}">
                <a16:creationId xmlns:a16="http://schemas.microsoft.com/office/drawing/2014/main" id="{7BCB2E8F-254E-4DB1-97E2-EE6BDE9F03C9}"/>
              </a:ext>
            </a:extLst>
          </p:cNvPr>
          <p:cNvSpPr>
            <a:spLocks noChangeAspect="1" noChangeArrowheads="1"/>
          </p:cNvSpPr>
          <p:nvPr/>
        </p:nvSpPr>
        <p:spPr bwMode="auto">
          <a:xfrm>
            <a:off x="5988844" y="3321844"/>
            <a:ext cx="214313" cy="2143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294" tIns="32147" rIns="64294" bIns="32147" numCol="1" anchor="t" anchorCtr="0" compatLnSpc="1">
            <a:prstTxWarp prst="textNoShape">
              <a:avLst/>
            </a:prstTxWarp>
          </a:bodyPr>
          <a:lstStyle/>
          <a:p>
            <a:endParaRPr lang="zh-CN" altLang="en-US" sz="1266"/>
          </a:p>
        </p:txBody>
      </p:sp>
    </p:spTree>
    <p:extLst>
      <p:ext uri="{BB962C8B-B14F-4D97-AF65-F5344CB8AC3E}">
        <p14:creationId xmlns:p14="http://schemas.microsoft.com/office/powerpoint/2010/main" val="1198187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1">
            <a:extLst>
              <a:ext uri="{FF2B5EF4-FFF2-40B4-BE49-F238E27FC236}">
                <a16:creationId xmlns:a16="http://schemas.microsoft.com/office/drawing/2014/main" id="{95081A27-39A6-4EAA-AE5F-FC4233B24E3E}"/>
              </a:ext>
            </a:extLst>
          </p:cNvPr>
          <p:cNvSpPr>
            <a:spLocks noGrp="1"/>
          </p:cNvSpPr>
          <p:nvPr>
            <p:ph type="body" sz="quarter" idx="10"/>
          </p:nvPr>
        </p:nvSpPr>
        <p:spPr>
          <a:xfrm>
            <a:off x="216000" y="392980"/>
            <a:ext cx="6557333" cy="416571"/>
          </a:xfrm>
        </p:spPr>
        <p:txBody>
          <a:bodyPr>
            <a:noAutofit/>
          </a:bodyPr>
          <a:lstStyle/>
          <a:p>
            <a:r>
              <a:rPr lang="zh-CN" altLang="en-US" sz="1800" dirty="0"/>
              <a:t>后工业社会</a:t>
            </a:r>
            <a:endParaRPr lang="en-US" altLang="zh-CN" sz="1800" dirty="0"/>
          </a:p>
        </p:txBody>
      </p:sp>
      <p:sp>
        <p:nvSpPr>
          <p:cNvPr id="6" name="文本占位符 2">
            <a:extLst>
              <a:ext uri="{FF2B5EF4-FFF2-40B4-BE49-F238E27FC236}">
                <a16:creationId xmlns:a16="http://schemas.microsoft.com/office/drawing/2014/main" id="{BB9B4AA0-3886-432C-872C-F2D3EC937348}"/>
              </a:ext>
            </a:extLst>
          </p:cNvPr>
          <p:cNvSpPr>
            <a:spLocks noGrp="1"/>
          </p:cNvSpPr>
          <p:nvPr>
            <p:ph type="body" sz="quarter" idx="11"/>
          </p:nvPr>
        </p:nvSpPr>
        <p:spPr>
          <a:xfrm>
            <a:off x="216000" y="712620"/>
            <a:ext cx="11353148" cy="503437"/>
          </a:xfrm>
        </p:spPr>
        <p:txBody>
          <a:bodyPr>
            <a:normAutofit/>
          </a:bodyPr>
          <a:lstStyle/>
          <a:p>
            <a:r>
              <a:rPr lang="en-US" altLang="zh-CN" dirty="0"/>
              <a:t>1945-2006</a:t>
            </a:r>
            <a:endParaRPr lang="zh-CN" altLang="en-US" dirty="0"/>
          </a:p>
        </p:txBody>
      </p:sp>
      <p:pic>
        <p:nvPicPr>
          <p:cNvPr id="90" name="图片 89">
            <a:extLst>
              <a:ext uri="{FF2B5EF4-FFF2-40B4-BE49-F238E27FC236}">
                <a16:creationId xmlns:a16="http://schemas.microsoft.com/office/drawing/2014/main" id="{B26FB581-5453-4A40-9F21-3C21342729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366"/>
          <a:stretch/>
        </p:blipFill>
        <p:spPr>
          <a:xfrm>
            <a:off x="3337343" y="2088320"/>
            <a:ext cx="3595973" cy="3223220"/>
          </a:xfrm>
          <a:prstGeom prst="rect">
            <a:avLst/>
          </a:prstGeom>
        </p:spPr>
      </p:pic>
      <p:graphicFrame>
        <p:nvGraphicFramePr>
          <p:cNvPr id="91" name="内容占位符 3">
            <a:extLst>
              <a:ext uri="{FF2B5EF4-FFF2-40B4-BE49-F238E27FC236}">
                <a16:creationId xmlns:a16="http://schemas.microsoft.com/office/drawing/2014/main" id="{B7DC0B11-4AFC-4CC1-83E9-674134F38BF7}"/>
              </a:ext>
            </a:extLst>
          </p:cNvPr>
          <p:cNvGraphicFramePr>
            <a:graphicFrameLocks/>
          </p:cNvGraphicFramePr>
          <p:nvPr>
            <p:extLst>
              <p:ext uri="{D42A27DB-BD31-4B8C-83A1-F6EECF244321}">
                <p14:modId xmlns:p14="http://schemas.microsoft.com/office/powerpoint/2010/main" val="853667781"/>
              </p:ext>
            </p:extLst>
          </p:nvPr>
        </p:nvGraphicFramePr>
        <p:xfrm>
          <a:off x="2152650" y="1685990"/>
          <a:ext cx="7886700" cy="37969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92" name="组合 91">
            <a:extLst>
              <a:ext uri="{FF2B5EF4-FFF2-40B4-BE49-F238E27FC236}">
                <a16:creationId xmlns:a16="http://schemas.microsoft.com/office/drawing/2014/main" id="{082BB6EA-9D61-4624-A63B-1006FD9D1774}"/>
              </a:ext>
            </a:extLst>
          </p:cNvPr>
          <p:cNvGrpSpPr/>
          <p:nvPr/>
        </p:nvGrpSpPr>
        <p:grpSpPr>
          <a:xfrm>
            <a:off x="3838302" y="2358544"/>
            <a:ext cx="857794" cy="857794"/>
            <a:chOff x="2247848" y="1641896"/>
            <a:chExt cx="1143725" cy="1143725"/>
          </a:xfrm>
        </p:grpSpPr>
        <p:sp>
          <p:nvSpPr>
            <p:cNvPr id="93" name="椭圆 92">
              <a:extLst>
                <a:ext uri="{FF2B5EF4-FFF2-40B4-BE49-F238E27FC236}">
                  <a16:creationId xmlns:a16="http://schemas.microsoft.com/office/drawing/2014/main" id="{423ABFB4-0290-48FA-A3F1-0C442DB20DE2}"/>
                </a:ext>
              </a:extLst>
            </p:cNvPr>
            <p:cNvSpPr/>
            <p:nvPr/>
          </p:nvSpPr>
          <p:spPr>
            <a:xfrm>
              <a:off x="2247848" y="1641896"/>
              <a:ext cx="1143725" cy="114372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4" name="椭圆 4">
              <a:extLst>
                <a:ext uri="{FF2B5EF4-FFF2-40B4-BE49-F238E27FC236}">
                  <a16:creationId xmlns:a16="http://schemas.microsoft.com/office/drawing/2014/main" id="{2FAD8ACC-1E32-4F57-8EA9-C8B7243874E9}"/>
                </a:ext>
              </a:extLst>
            </p:cNvPr>
            <p:cNvSpPr/>
            <p:nvPr/>
          </p:nvSpPr>
          <p:spPr>
            <a:xfrm>
              <a:off x="2415343" y="1809391"/>
              <a:ext cx="808735" cy="8087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813" tIns="23813" rIns="23813" bIns="23813" numCol="1" spcCol="1270" anchor="ctr" anchorCtr="0">
              <a:noAutofit/>
            </a:bodyPr>
            <a:lstStyle/>
            <a:p>
              <a:pPr defTabSz="833434">
                <a:lnSpc>
                  <a:spcPct val="90000"/>
                </a:lnSpc>
                <a:spcBef>
                  <a:spcPct val="0"/>
                </a:spcBef>
                <a:spcAft>
                  <a:spcPct val="35000"/>
                </a:spcAft>
              </a:pPr>
              <a:r>
                <a:rPr lang="zh-CN" altLang="en-US" sz="1875" dirty="0"/>
                <a:t>科技</a:t>
              </a:r>
            </a:p>
          </p:txBody>
        </p:sp>
      </p:grpSp>
      <p:grpSp>
        <p:nvGrpSpPr>
          <p:cNvPr id="95" name="组合 94">
            <a:extLst>
              <a:ext uri="{FF2B5EF4-FFF2-40B4-BE49-F238E27FC236}">
                <a16:creationId xmlns:a16="http://schemas.microsoft.com/office/drawing/2014/main" id="{5F53C8E1-F48D-49EC-BBC1-4711A96DCDCC}"/>
              </a:ext>
            </a:extLst>
          </p:cNvPr>
          <p:cNvGrpSpPr/>
          <p:nvPr/>
        </p:nvGrpSpPr>
        <p:grpSpPr>
          <a:xfrm>
            <a:off x="4167188" y="4543426"/>
            <a:ext cx="832182" cy="808258"/>
            <a:chOff x="2247848" y="1641896"/>
            <a:chExt cx="1143725" cy="1143725"/>
          </a:xfrm>
        </p:grpSpPr>
        <p:sp>
          <p:nvSpPr>
            <p:cNvPr id="96" name="椭圆 95">
              <a:extLst>
                <a:ext uri="{FF2B5EF4-FFF2-40B4-BE49-F238E27FC236}">
                  <a16:creationId xmlns:a16="http://schemas.microsoft.com/office/drawing/2014/main" id="{2E00279D-FD91-4247-A4DD-4209F5628C00}"/>
                </a:ext>
              </a:extLst>
            </p:cNvPr>
            <p:cNvSpPr/>
            <p:nvPr/>
          </p:nvSpPr>
          <p:spPr>
            <a:xfrm>
              <a:off x="2247848" y="1641896"/>
              <a:ext cx="1143725" cy="114372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7" name="椭圆 4">
              <a:extLst>
                <a:ext uri="{FF2B5EF4-FFF2-40B4-BE49-F238E27FC236}">
                  <a16:creationId xmlns:a16="http://schemas.microsoft.com/office/drawing/2014/main" id="{0AFDDB1A-5DAE-4EE4-81F4-DA02668FBFBD}"/>
                </a:ext>
              </a:extLst>
            </p:cNvPr>
            <p:cNvSpPr/>
            <p:nvPr/>
          </p:nvSpPr>
          <p:spPr>
            <a:xfrm>
              <a:off x="2415343" y="1809391"/>
              <a:ext cx="808735" cy="8087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813" tIns="23813" rIns="23813" bIns="23813" numCol="1" spcCol="1270" anchor="ctr" anchorCtr="0">
              <a:noAutofit/>
            </a:bodyPr>
            <a:lstStyle/>
            <a:p>
              <a:pPr defTabSz="833434">
                <a:lnSpc>
                  <a:spcPct val="90000"/>
                </a:lnSpc>
                <a:spcBef>
                  <a:spcPct val="0"/>
                </a:spcBef>
                <a:spcAft>
                  <a:spcPct val="35000"/>
                </a:spcAft>
              </a:pPr>
              <a:r>
                <a:rPr lang="zh-CN" altLang="en-US" sz="1875" dirty="0"/>
                <a:t>教育</a:t>
              </a:r>
            </a:p>
          </p:txBody>
        </p:sp>
      </p:grpSp>
      <p:sp>
        <p:nvSpPr>
          <p:cNvPr id="98" name="文本框 97">
            <a:extLst>
              <a:ext uri="{FF2B5EF4-FFF2-40B4-BE49-F238E27FC236}">
                <a16:creationId xmlns:a16="http://schemas.microsoft.com/office/drawing/2014/main" id="{1FE4E98B-ABE2-4D7F-85D5-075C293808C2}"/>
              </a:ext>
            </a:extLst>
          </p:cNvPr>
          <p:cNvSpPr txBox="1"/>
          <p:nvPr/>
        </p:nvSpPr>
        <p:spPr>
          <a:xfrm>
            <a:off x="2705939" y="3189513"/>
            <a:ext cx="721519" cy="1061829"/>
          </a:xfrm>
          <a:prstGeom prst="rect">
            <a:avLst/>
          </a:prstGeom>
          <a:noFill/>
        </p:spPr>
        <p:txBody>
          <a:bodyPr wrap="square" rtlCol="0">
            <a:spAutoFit/>
          </a:bodyPr>
          <a:lstStyle/>
          <a:p>
            <a:r>
              <a:rPr lang="zh-CN" altLang="en-US" sz="2100" dirty="0"/>
              <a:t>知识</a:t>
            </a:r>
            <a:endParaRPr lang="en-US" altLang="zh-CN" sz="2100" dirty="0"/>
          </a:p>
          <a:p>
            <a:r>
              <a:rPr lang="zh-CN" altLang="en-US" sz="2100" dirty="0"/>
              <a:t>信息</a:t>
            </a:r>
            <a:endParaRPr lang="en-US" altLang="zh-CN" sz="2100" dirty="0"/>
          </a:p>
          <a:p>
            <a:r>
              <a:rPr lang="zh-CN" altLang="en-US" sz="2100" dirty="0"/>
              <a:t>符号</a:t>
            </a:r>
          </a:p>
        </p:txBody>
      </p:sp>
      <p:sp>
        <p:nvSpPr>
          <p:cNvPr id="99" name="下弧形箭头 11">
            <a:extLst>
              <a:ext uri="{FF2B5EF4-FFF2-40B4-BE49-F238E27FC236}">
                <a16:creationId xmlns:a16="http://schemas.microsoft.com/office/drawing/2014/main" id="{D02F7543-71F1-4B02-90BD-87E7A5F5CF57}"/>
              </a:ext>
            </a:extLst>
          </p:cNvPr>
          <p:cNvSpPr/>
          <p:nvPr/>
        </p:nvSpPr>
        <p:spPr>
          <a:xfrm rot="1330313">
            <a:off x="3556061" y="4646477"/>
            <a:ext cx="2028825" cy="73217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endParaRPr>
          </a:p>
        </p:txBody>
      </p:sp>
      <p:pic>
        <p:nvPicPr>
          <p:cNvPr id="100" name="Picture 2" descr="http://pic39.nipic.com/20140326/2531170_092307416000_2.jpg">
            <a:extLst>
              <a:ext uri="{FF2B5EF4-FFF2-40B4-BE49-F238E27FC236}">
                <a16:creationId xmlns:a16="http://schemas.microsoft.com/office/drawing/2014/main" id="{E4996763-8D2D-448C-80AA-001D82299A8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1928" t="38173" r="30572" b="37259"/>
          <a:stretch/>
        </p:blipFill>
        <p:spPr bwMode="auto">
          <a:xfrm>
            <a:off x="5552735" y="4661792"/>
            <a:ext cx="1643742" cy="784512"/>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组合 100">
            <a:extLst>
              <a:ext uri="{FF2B5EF4-FFF2-40B4-BE49-F238E27FC236}">
                <a16:creationId xmlns:a16="http://schemas.microsoft.com/office/drawing/2014/main" id="{543352F7-0AB5-4CA4-ABEC-A8B4949DB026}"/>
              </a:ext>
            </a:extLst>
          </p:cNvPr>
          <p:cNvGrpSpPr/>
          <p:nvPr/>
        </p:nvGrpSpPr>
        <p:grpSpPr>
          <a:xfrm>
            <a:off x="7638350" y="2358544"/>
            <a:ext cx="857794" cy="857794"/>
            <a:chOff x="2247848" y="1641896"/>
            <a:chExt cx="1143725" cy="1143725"/>
          </a:xfrm>
        </p:grpSpPr>
        <p:sp>
          <p:nvSpPr>
            <p:cNvPr id="102" name="椭圆 101">
              <a:extLst>
                <a:ext uri="{FF2B5EF4-FFF2-40B4-BE49-F238E27FC236}">
                  <a16:creationId xmlns:a16="http://schemas.microsoft.com/office/drawing/2014/main" id="{BA73FC85-1DC9-4052-A4B5-63C6512B6DC8}"/>
                </a:ext>
              </a:extLst>
            </p:cNvPr>
            <p:cNvSpPr/>
            <p:nvPr/>
          </p:nvSpPr>
          <p:spPr>
            <a:xfrm>
              <a:off x="2247848" y="1641896"/>
              <a:ext cx="1143725" cy="114372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3" name="椭圆 4">
              <a:extLst>
                <a:ext uri="{FF2B5EF4-FFF2-40B4-BE49-F238E27FC236}">
                  <a16:creationId xmlns:a16="http://schemas.microsoft.com/office/drawing/2014/main" id="{36AFBA3C-0574-414A-8F36-5658EAC56C1A}"/>
                </a:ext>
              </a:extLst>
            </p:cNvPr>
            <p:cNvSpPr/>
            <p:nvPr/>
          </p:nvSpPr>
          <p:spPr>
            <a:xfrm>
              <a:off x="2415343" y="1809391"/>
              <a:ext cx="808735" cy="8087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813" tIns="23813" rIns="23813" bIns="23813" numCol="1" spcCol="1270" anchor="ctr" anchorCtr="0">
              <a:noAutofit/>
            </a:bodyPr>
            <a:lstStyle/>
            <a:p>
              <a:pPr defTabSz="833434">
                <a:lnSpc>
                  <a:spcPct val="90000"/>
                </a:lnSpc>
                <a:spcBef>
                  <a:spcPct val="0"/>
                </a:spcBef>
                <a:spcAft>
                  <a:spcPct val="35000"/>
                </a:spcAft>
              </a:pPr>
              <a:r>
                <a:rPr lang="zh-CN" altLang="en-US" dirty="0"/>
                <a:t>制造</a:t>
              </a:r>
            </a:p>
          </p:txBody>
        </p:sp>
      </p:grpSp>
      <p:grpSp>
        <p:nvGrpSpPr>
          <p:cNvPr id="104" name="组合 103">
            <a:extLst>
              <a:ext uri="{FF2B5EF4-FFF2-40B4-BE49-F238E27FC236}">
                <a16:creationId xmlns:a16="http://schemas.microsoft.com/office/drawing/2014/main" id="{5BCC59C4-9B4C-4905-AED7-F2F8BB284F3D}"/>
              </a:ext>
            </a:extLst>
          </p:cNvPr>
          <p:cNvGrpSpPr/>
          <p:nvPr/>
        </p:nvGrpSpPr>
        <p:grpSpPr>
          <a:xfrm>
            <a:off x="7663961" y="4204306"/>
            <a:ext cx="832182" cy="808258"/>
            <a:chOff x="2247848" y="1641896"/>
            <a:chExt cx="1143725" cy="1143725"/>
          </a:xfrm>
        </p:grpSpPr>
        <p:sp>
          <p:nvSpPr>
            <p:cNvPr id="105" name="椭圆 104">
              <a:extLst>
                <a:ext uri="{FF2B5EF4-FFF2-40B4-BE49-F238E27FC236}">
                  <a16:creationId xmlns:a16="http://schemas.microsoft.com/office/drawing/2014/main" id="{0FB320CC-BBC8-4345-AED5-56F12E317C5A}"/>
                </a:ext>
              </a:extLst>
            </p:cNvPr>
            <p:cNvSpPr/>
            <p:nvPr/>
          </p:nvSpPr>
          <p:spPr>
            <a:xfrm>
              <a:off x="2247848" y="1641896"/>
              <a:ext cx="1143725" cy="114372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6" name="椭圆 4">
              <a:extLst>
                <a:ext uri="{FF2B5EF4-FFF2-40B4-BE49-F238E27FC236}">
                  <a16:creationId xmlns:a16="http://schemas.microsoft.com/office/drawing/2014/main" id="{F46B528D-AAB5-4356-9DE1-A52FD5CDC03F}"/>
                </a:ext>
              </a:extLst>
            </p:cNvPr>
            <p:cNvSpPr/>
            <p:nvPr/>
          </p:nvSpPr>
          <p:spPr>
            <a:xfrm>
              <a:off x="2415343" y="1809391"/>
              <a:ext cx="808735" cy="8087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813" tIns="23813" rIns="23813" bIns="23813" numCol="1" spcCol="1270" anchor="ctr" anchorCtr="0">
              <a:noAutofit/>
            </a:bodyPr>
            <a:lstStyle/>
            <a:p>
              <a:pPr defTabSz="833434">
                <a:lnSpc>
                  <a:spcPct val="90000"/>
                </a:lnSpc>
                <a:spcBef>
                  <a:spcPct val="0"/>
                </a:spcBef>
                <a:spcAft>
                  <a:spcPct val="35000"/>
                </a:spcAft>
              </a:pPr>
              <a:r>
                <a:rPr lang="zh-CN" altLang="en-US" dirty="0"/>
                <a:t>农业</a:t>
              </a:r>
              <a:endParaRPr lang="en-US" altLang="zh-CN" dirty="0"/>
            </a:p>
            <a:p>
              <a:pPr defTabSz="833434">
                <a:lnSpc>
                  <a:spcPct val="90000"/>
                </a:lnSpc>
                <a:spcBef>
                  <a:spcPct val="0"/>
                </a:spcBef>
                <a:spcAft>
                  <a:spcPct val="35000"/>
                </a:spcAft>
              </a:pPr>
              <a:r>
                <a:rPr lang="en-US" altLang="zh-CN" dirty="0"/>
                <a:t>5%</a:t>
              </a:r>
              <a:endParaRPr lang="zh-CN" altLang="en-US" dirty="0"/>
            </a:p>
          </p:txBody>
        </p:sp>
      </p:grpSp>
      <p:sp>
        <p:nvSpPr>
          <p:cNvPr id="107" name="文本框 106">
            <a:extLst>
              <a:ext uri="{FF2B5EF4-FFF2-40B4-BE49-F238E27FC236}">
                <a16:creationId xmlns:a16="http://schemas.microsoft.com/office/drawing/2014/main" id="{90B8B6E1-C0B6-479A-8161-BCCA3BBBB705}"/>
              </a:ext>
            </a:extLst>
          </p:cNvPr>
          <p:cNvSpPr txBox="1"/>
          <p:nvPr/>
        </p:nvSpPr>
        <p:spPr>
          <a:xfrm>
            <a:off x="8963627" y="3038976"/>
            <a:ext cx="952833" cy="1338828"/>
          </a:xfrm>
          <a:prstGeom prst="rect">
            <a:avLst/>
          </a:prstGeom>
          <a:noFill/>
        </p:spPr>
        <p:txBody>
          <a:bodyPr wrap="square" rtlCol="0">
            <a:spAutoFit/>
          </a:bodyPr>
          <a:lstStyle/>
          <a:p>
            <a:r>
              <a:rPr lang="zh-CN" altLang="en-US" sz="2700" b="1" dirty="0"/>
              <a:t>资本</a:t>
            </a:r>
            <a:endParaRPr lang="en-US" altLang="zh-CN" sz="2700" b="1" dirty="0"/>
          </a:p>
          <a:p>
            <a:r>
              <a:rPr lang="zh-CN" altLang="en-US" sz="2700" b="1" dirty="0"/>
              <a:t>资源</a:t>
            </a:r>
            <a:endParaRPr lang="en-US" altLang="zh-CN" sz="2700" b="1" dirty="0"/>
          </a:p>
          <a:p>
            <a:r>
              <a:rPr lang="zh-CN" altLang="en-US" sz="2700" b="1" dirty="0"/>
              <a:t>市场</a:t>
            </a:r>
          </a:p>
        </p:txBody>
      </p:sp>
      <p:sp>
        <p:nvSpPr>
          <p:cNvPr id="108" name="右大括号 107">
            <a:extLst>
              <a:ext uri="{FF2B5EF4-FFF2-40B4-BE49-F238E27FC236}">
                <a16:creationId xmlns:a16="http://schemas.microsoft.com/office/drawing/2014/main" id="{72394F28-612A-481E-B508-A1B9125E5167}"/>
              </a:ext>
            </a:extLst>
          </p:cNvPr>
          <p:cNvSpPr/>
          <p:nvPr/>
        </p:nvSpPr>
        <p:spPr>
          <a:xfrm>
            <a:off x="8596313" y="2678906"/>
            <a:ext cx="292894" cy="2100263"/>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700"/>
          </a:p>
        </p:txBody>
      </p:sp>
      <p:grpSp>
        <p:nvGrpSpPr>
          <p:cNvPr id="109" name="组合 108">
            <a:extLst>
              <a:ext uri="{FF2B5EF4-FFF2-40B4-BE49-F238E27FC236}">
                <a16:creationId xmlns:a16="http://schemas.microsoft.com/office/drawing/2014/main" id="{703218F7-0E02-4604-B366-A9A651CAE820}"/>
              </a:ext>
            </a:extLst>
          </p:cNvPr>
          <p:cNvGrpSpPr/>
          <p:nvPr/>
        </p:nvGrpSpPr>
        <p:grpSpPr>
          <a:xfrm>
            <a:off x="6967619" y="3516620"/>
            <a:ext cx="599914" cy="339112"/>
            <a:chOff x="3461130" y="2441604"/>
            <a:chExt cx="799885" cy="452150"/>
          </a:xfrm>
        </p:grpSpPr>
        <p:sp>
          <p:nvSpPr>
            <p:cNvPr id="110" name="右箭头 25">
              <a:extLst>
                <a:ext uri="{FF2B5EF4-FFF2-40B4-BE49-F238E27FC236}">
                  <a16:creationId xmlns:a16="http://schemas.microsoft.com/office/drawing/2014/main" id="{853F8065-199E-470D-954C-1FAED5A6598B}"/>
                </a:ext>
              </a:extLst>
            </p:cNvPr>
            <p:cNvSpPr/>
            <p:nvPr/>
          </p:nvSpPr>
          <p:spPr>
            <a:xfrm>
              <a:off x="3461130" y="2441604"/>
              <a:ext cx="799885" cy="452150"/>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1" name="右箭头 4">
              <a:extLst>
                <a:ext uri="{FF2B5EF4-FFF2-40B4-BE49-F238E27FC236}">
                  <a16:creationId xmlns:a16="http://schemas.microsoft.com/office/drawing/2014/main" id="{20111D6E-6E58-4CDD-A001-B5E651BC3531}"/>
                </a:ext>
              </a:extLst>
            </p:cNvPr>
            <p:cNvSpPr/>
            <p:nvPr/>
          </p:nvSpPr>
          <p:spPr>
            <a:xfrm rot="10800000">
              <a:off x="3461130" y="2532034"/>
              <a:ext cx="664240" cy="271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633409">
                <a:lnSpc>
                  <a:spcPct val="90000"/>
                </a:lnSpc>
                <a:spcBef>
                  <a:spcPct val="0"/>
                </a:spcBef>
                <a:spcAft>
                  <a:spcPct val="35000"/>
                </a:spcAft>
              </a:pPr>
              <a:endParaRPr lang="zh-CN" altLang="en-US" sz="1425"/>
            </a:p>
          </p:txBody>
        </p:sp>
      </p:grpSp>
      <p:cxnSp>
        <p:nvCxnSpPr>
          <p:cNvPr id="112" name="直接箭头连接符 111">
            <a:extLst>
              <a:ext uri="{FF2B5EF4-FFF2-40B4-BE49-F238E27FC236}">
                <a16:creationId xmlns:a16="http://schemas.microsoft.com/office/drawing/2014/main" id="{11B1A284-3958-46FF-98FB-4E1C450DDFE9}"/>
              </a:ext>
            </a:extLst>
          </p:cNvPr>
          <p:cNvCxnSpPr/>
          <p:nvPr/>
        </p:nvCxnSpPr>
        <p:spPr>
          <a:xfrm>
            <a:off x="4717526" y="2794583"/>
            <a:ext cx="2871437" cy="0"/>
          </a:xfrm>
          <a:prstGeom prst="straightConnector1">
            <a:avLst/>
          </a:prstGeom>
          <a:ln>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13" name="组合 112">
            <a:extLst>
              <a:ext uri="{FF2B5EF4-FFF2-40B4-BE49-F238E27FC236}">
                <a16:creationId xmlns:a16="http://schemas.microsoft.com/office/drawing/2014/main" id="{25ECFF25-15FA-4CB3-A759-6BF8887978AE}"/>
              </a:ext>
            </a:extLst>
          </p:cNvPr>
          <p:cNvGrpSpPr/>
          <p:nvPr/>
        </p:nvGrpSpPr>
        <p:grpSpPr>
          <a:xfrm>
            <a:off x="5926445" y="2886579"/>
            <a:ext cx="339112" cy="302934"/>
            <a:chOff x="5031724" y="3478448"/>
            <a:chExt cx="452150" cy="403912"/>
          </a:xfrm>
        </p:grpSpPr>
        <p:sp>
          <p:nvSpPr>
            <p:cNvPr id="114" name="右箭头 31">
              <a:extLst>
                <a:ext uri="{FF2B5EF4-FFF2-40B4-BE49-F238E27FC236}">
                  <a16:creationId xmlns:a16="http://schemas.microsoft.com/office/drawing/2014/main" id="{D9547682-EDB1-4A2C-877F-B21B447FAC0F}"/>
                </a:ext>
              </a:extLst>
            </p:cNvPr>
            <p:cNvSpPr/>
            <p:nvPr/>
          </p:nvSpPr>
          <p:spPr>
            <a:xfrm rot="5400000">
              <a:off x="5055843" y="3454329"/>
              <a:ext cx="403912" cy="452150"/>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5" name="右箭头 4">
              <a:extLst>
                <a:ext uri="{FF2B5EF4-FFF2-40B4-BE49-F238E27FC236}">
                  <a16:creationId xmlns:a16="http://schemas.microsoft.com/office/drawing/2014/main" id="{0F6BF328-A631-49CD-AB8C-4F97A5C0463F}"/>
                </a:ext>
              </a:extLst>
            </p:cNvPr>
            <p:cNvSpPr/>
            <p:nvPr/>
          </p:nvSpPr>
          <p:spPr>
            <a:xfrm rot="5400000">
              <a:off x="5116430" y="3484172"/>
              <a:ext cx="282738" cy="271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633409">
                <a:lnSpc>
                  <a:spcPct val="90000"/>
                </a:lnSpc>
                <a:spcBef>
                  <a:spcPct val="0"/>
                </a:spcBef>
                <a:spcAft>
                  <a:spcPct val="35000"/>
                </a:spcAft>
              </a:pPr>
              <a:endParaRPr lang="zh-CN" altLang="en-US" sz="1425"/>
            </a:p>
          </p:txBody>
        </p:sp>
      </p:grpSp>
      <p:sp>
        <p:nvSpPr>
          <p:cNvPr id="116" name="下弧形箭头 36">
            <a:extLst>
              <a:ext uri="{FF2B5EF4-FFF2-40B4-BE49-F238E27FC236}">
                <a16:creationId xmlns:a16="http://schemas.microsoft.com/office/drawing/2014/main" id="{CF672C42-2556-4704-B7A9-AAEBCDD25B7A}"/>
              </a:ext>
            </a:extLst>
          </p:cNvPr>
          <p:cNvSpPr/>
          <p:nvPr/>
        </p:nvSpPr>
        <p:spPr>
          <a:xfrm rot="19880670">
            <a:off x="7193243" y="4599128"/>
            <a:ext cx="2115412" cy="64599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endParaRPr>
          </a:p>
        </p:txBody>
      </p:sp>
    </p:spTree>
    <p:extLst>
      <p:ext uri="{BB962C8B-B14F-4D97-AF65-F5344CB8AC3E}">
        <p14:creationId xmlns:p14="http://schemas.microsoft.com/office/powerpoint/2010/main" val="1225420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1">
            <a:extLst>
              <a:ext uri="{FF2B5EF4-FFF2-40B4-BE49-F238E27FC236}">
                <a16:creationId xmlns:a16="http://schemas.microsoft.com/office/drawing/2014/main" id="{95081A27-39A6-4EAA-AE5F-FC4233B24E3E}"/>
              </a:ext>
            </a:extLst>
          </p:cNvPr>
          <p:cNvSpPr>
            <a:spLocks noGrp="1"/>
          </p:cNvSpPr>
          <p:nvPr>
            <p:ph type="body" sz="quarter" idx="10"/>
          </p:nvPr>
        </p:nvSpPr>
        <p:spPr>
          <a:xfrm>
            <a:off x="216000" y="392980"/>
            <a:ext cx="6557333" cy="416571"/>
          </a:xfrm>
        </p:spPr>
        <p:txBody>
          <a:bodyPr>
            <a:noAutofit/>
          </a:bodyPr>
          <a:lstStyle/>
          <a:p>
            <a:r>
              <a:rPr lang="zh-CN" altLang="en-US" sz="1800" dirty="0"/>
              <a:t>数字智能社会</a:t>
            </a:r>
            <a:endParaRPr lang="en-US" altLang="zh-CN" sz="1800" dirty="0"/>
          </a:p>
        </p:txBody>
      </p:sp>
      <p:sp>
        <p:nvSpPr>
          <p:cNvPr id="6" name="文本占位符 2">
            <a:extLst>
              <a:ext uri="{FF2B5EF4-FFF2-40B4-BE49-F238E27FC236}">
                <a16:creationId xmlns:a16="http://schemas.microsoft.com/office/drawing/2014/main" id="{BB9B4AA0-3886-432C-872C-F2D3EC937348}"/>
              </a:ext>
            </a:extLst>
          </p:cNvPr>
          <p:cNvSpPr>
            <a:spLocks noGrp="1"/>
          </p:cNvSpPr>
          <p:nvPr>
            <p:ph type="body" sz="quarter" idx="11"/>
          </p:nvPr>
        </p:nvSpPr>
        <p:spPr>
          <a:xfrm>
            <a:off x="216000" y="712620"/>
            <a:ext cx="11353148" cy="503437"/>
          </a:xfrm>
        </p:spPr>
        <p:txBody>
          <a:bodyPr>
            <a:normAutofit/>
          </a:bodyPr>
          <a:lstStyle/>
          <a:p>
            <a:r>
              <a:rPr lang="en-US" altLang="zh-CN" dirty="0"/>
              <a:t>2006-2017</a:t>
            </a:r>
            <a:endParaRPr lang="zh-CN" altLang="en-US" dirty="0"/>
          </a:p>
        </p:txBody>
      </p:sp>
      <p:pic>
        <p:nvPicPr>
          <p:cNvPr id="13" name="图片 12">
            <a:extLst>
              <a:ext uri="{FF2B5EF4-FFF2-40B4-BE49-F238E27FC236}">
                <a16:creationId xmlns:a16="http://schemas.microsoft.com/office/drawing/2014/main" id="{B35286A3-3567-4105-A972-CB70458CA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7882" y="1642377"/>
            <a:ext cx="2610327" cy="2610327"/>
          </a:xfrm>
          <a:prstGeom prst="rect">
            <a:avLst/>
          </a:prstGeom>
        </p:spPr>
      </p:pic>
      <p:pic>
        <p:nvPicPr>
          <p:cNvPr id="14" name="图片 13">
            <a:extLst>
              <a:ext uri="{FF2B5EF4-FFF2-40B4-BE49-F238E27FC236}">
                <a16:creationId xmlns:a16="http://schemas.microsoft.com/office/drawing/2014/main" id="{A9C3FA98-050B-44FD-A4B6-EA3478D92B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3260" y="3975851"/>
            <a:ext cx="2434200" cy="2434200"/>
          </a:xfrm>
          <a:prstGeom prst="ellipse">
            <a:avLst/>
          </a:prstGeom>
          <a:ln>
            <a:noFill/>
          </a:ln>
          <a:effectLst>
            <a:softEdge rad="112500"/>
          </a:effectLst>
        </p:spPr>
      </p:pic>
      <p:pic>
        <p:nvPicPr>
          <p:cNvPr id="19" name="图片 18">
            <a:extLst>
              <a:ext uri="{FF2B5EF4-FFF2-40B4-BE49-F238E27FC236}">
                <a16:creationId xmlns:a16="http://schemas.microsoft.com/office/drawing/2014/main" id="{319E610B-D3AD-4F27-952B-2AAF76D0EB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0366"/>
          <a:stretch/>
        </p:blipFill>
        <p:spPr>
          <a:xfrm>
            <a:off x="3581178" y="2344909"/>
            <a:ext cx="2501637" cy="2242321"/>
          </a:xfrm>
          <a:prstGeom prst="rect">
            <a:avLst/>
          </a:prstGeom>
          <a:ln>
            <a:noFill/>
          </a:ln>
          <a:effectLst/>
        </p:spPr>
      </p:pic>
      <p:graphicFrame>
        <p:nvGraphicFramePr>
          <p:cNvPr id="21" name="内容占位符 3">
            <a:extLst>
              <a:ext uri="{FF2B5EF4-FFF2-40B4-BE49-F238E27FC236}">
                <a16:creationId xmlns:a16="http://schemas.microsoft.com/office/drawing/2014/main" id="{67AE2994-42CB-4B5E-A560-DBDF1C5F18B2}"/>
              </a:ext>
            </a:extLst>
          </p:cNvPr>
          <p:cNvGraphicFramePr>
            <a:graphicFrameLocks/>
          </p:cNvGraphicFramePr>
          <p:nvPr>
            <p:extLst>
              <p:ext uri="{D42A27DB-BD31-4B8C-83A1-F6EECF244321}">
                <p14:modId xmlns:p14="http://schemas.microsoft.com/office/powerpoint/2010/main" val="1891652647"/>
              </p:ext>
            </p:extLst>
          </p:nvPr>
        </p:nvGraphicFramePr>
        <p:xfrm>
          <a:off x="2152650" y="1693069"/>
          <a:ext cx="7886700" cy="37969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23" name="组合 22">
            <a:extLst>
              <a:ext uri="{FF2B5EF4-FFF2-40B4-BE49-F238E27FC236}">
                <a16:creationId xmlns:a16="http://schemas.microsoft.com/office/drawing/2014/main" id="{68499D48-FDCE-47E2-8AA0-89DF9D854248}"/>
              </a:ext>
            </a:extLst>
          </p:cNvPr>
          <p:cNvGrpSpPr/>
          <p:nvPr/>
        </p:nvGrpSpPr>
        <p:grpSpPr>
          <a:xfrm>
            <a:off x="3838302" y="2358544"/>
            <a:ext cx="857794" cy="857794"/>
            <a:chOff x="2247848" y="1641896"/>
            <a:chExt cx="1143725" cy="1143725"/>
          </a:xfrm>
        </p:grpSpPr>
        <p:sp>
          <p:nvSpPr>
            <p:cNvPr id="25" name="椭圆 24">
              <a:extLst>
                <a:ext uri="{FF2B5EF4-FFF2-40B4-BE49-F238E27FC236}">
                  <a16:creationId xmlns:a16="http://schemas.microsoft.com/office/drawing/2014/main" id="{46EE4CC5-3C36-4D18-B562-6DE6EBEFD2C9}"/>
                </a:ext>
              </a:extLst>
            </p:cNvPr>
            <p:cNvSpPr/>
            <p:nvPr/>
          </p:nvSpPr>
          <p:spPr>
            <a:xfrm>
              <a:off x="2247848" y="1641896"/>
              <a:ext cx="1143725" cy="114372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椭圆 4">
              <a:extLst>
                <a:ext uri="{FF2B5EF4-FFF2-40B4-BE49-F238E27FC236}">
                  <a16:creationId xmlns:a16="http://schemas.microsoft.com/office/drawing/2014/main" id="{010BD8A0-850C-46CA-9650-4A02976B20FB}"/>
                </a:ext>
              </a:extLst>
            </p:cNvPr>
            <p:cNvSpPr/>
            <p:nvPr/>
          </p:nvSpPr>
          <p:spPr>
            <a:xfrm>
              <a:off x="2415343" y="1809391"/>
              <a:ext cx="808735" cy="8087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813" tIns="23813" rIns="23813" bIns="23813" numCol="1" spcCol="1270" anchor="ctr" anchorCtr="0">
              <a:noAutofit/>
            </a:bodyPr>
            <a:lstStyle/>
            <a:p>
              <a:pPr defTabSz="833434">
                <a:lnSpc>
                  <a:spcPct val="90000"/>
                </a:lnSpc>
                <a:spcBef>
                  <a:spcPct val="0"/>
                </a:spcBef>
                <a:spcAft>
                  <a:spcPct val="35000"/>
                </a:spcAft>
              </a:pPr>
              <a:r>
                <a:rPr lang="zh-CN" altLang="en-US" sz="1875" dirty="0"/>
                <a:t>科技</a:t>
              </a:r>
            </a:p>
          </p:txBody>
        </p:sp>
      </p:grpSp>
      <p:grpSp>
        <p:nvGrpSpPr>
          <p:cNvPr id="28" name="组合 27">
            <a:extLst>
              <a:ext uri="{FF2B5EF4-FFF2-40B4-BE49-F238E27FC236}">
                <a16:creationId xmlns:a16="http://schemas.microsoft.com/office/drawing/2014/main" id="{F624D99C-7080-4508-ACB1-FB3238B52AF9}"/>
              </a:ext>
            </a:extLst>
          </p:cNvPr>
          <p:cNvGrpSpPr/>
          <p:nvPr/>
        </p:nvGrpSpPr>
        <p:grpSpPr>
          <a:xfrm>
            <a:off x="4167188" y="4543426"/>
            <a:ext cx="832182" cy="808258"/>
            <a:chOff x="2247848" y="1641896"/>
            <a:chExt cx="1143725" cy="1143725"/>
          </a:xfrm>
        </p:grpSpPr>
        <p:sp>
          <p:nvSpPr>
            <p:cNvPr id="30" name="椭圆 29">
              <a:extLst>
                <a:ext uri="{FF2B5EF4-FFF2-40B4-BE49-F238E27FC236}">
                  <a16:creationId xmlns:a16="http://schemas.microsoft.com/office/drawing/2014/main" id="{7372E6B9-B206-4663-9C0E-FEB5C77438BE}"/>
                </a:ext>
              </a:extLst>
            </p:cNvPr>
            <p:cNvSpPr/>
            <p:nvPr/>
          </p:nvSpPr>
          <p:spPr>
            <a:xfrm>
              <a:off x="2247848" y="1641896"/>
              <a:ext cx="1143725" cy="114372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椭圆 4">
              <a:extLst>
                <a:ext uri="{FF2B5EF4-FFF2-40B4-BE49-F238E27FC236}">
                  <a16:creationId xmlns:a16="http://schemas.microsoft.com/office/drawing/2014/main" id="{676CC4CD-7F9F-4B93-9A92-BA5CEF097BE8}"/>
                </a:ext>
              </a:extLst>
            </p:cNvPr>
            <p:cNvSpPr/>
            <p:nvPr/>
          </p:nvSpPr>
          <p:spPr>
            <a:xfrm>
              <a:off x="2415343" y="1809391"/>
              <a:ext cx="808735" cy="8087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813" tIns="23813" rIns="23813" bIns="23813" numCol="1" spcCol="1270" anchor="ctr" anchorCtr="0">
              <a:noAutofit/>
            </a:bodyPr>
            <a:lstStyle/>
            <a:p>
              <a:pPr defTabSz="833434">
                <a:lnSpc>
                  <a:spcPct val="90000"/>
                </a:lnSpc>
                <a:spcBef>
                  <a:spcPct val="0"/>
                </a:spcBef>
                <a:spcAft>
                  <a:spcPct val="35000"/>
                </a:spcAft>
              </a:pPr>
              <a:r>
                <a:rPr lang="zh-CN" altLang="en-US" sz="1875" dirty="0"/>
                <a:t>教育</a:t>
              </a:r>
            </a:p>
          </p:txBody>
        </p:sp>
      </p:grpSp>
      <p:sp>
        <p:nvSpPr>
          <p:cNvPr id="32" name="文本框 31">
            <a:extLst>
              <a:ext uri="{FF2B5EF4-FFF2-40B4-BE49-F238E27FC236}">
                <a16:creationId xmlns:a16="http://schemas.microsoft.com/office/drawing/2014/main" id="{4487242F-EDCF-488C-843C-60598D00392B}"/>
              </a:ext>
            </a:extLst>
          </p:cNvPr>
          <p:cNvSpPr txBox="1"/>
          <p:nvPr/>
        </p:nvSpPr>
        <p:spPr>
          <a:xfrm>
            <a:off x="2744739" y="3190493"/>
            <a:ext cx="721519" cy="1061829"/>
          </a:xfrm>
          <a:prstGeom prst="rect">
            <a:avLst/>
          </a:prstGeom>
          <a:noFill/>
        </p:spPr>
        <p:txBody>
          <a:bodyPr wrap="square" rtlCol="0">
            <a:spAutoFit/>
          </a:bodyPr>
          <a:lstStyle/>
          <a:p>
            <a:r>
              <a:rPr lang="zh-CN" altLang="en-US" sz="2100" dirty="0"/>
              <a:t>知识</a:t>
            </a:r>
            <a:endParaRPr lang="en-US" altLang="zh-CN" sz="2100" dirty="0"/>
          </a:p>
          <a:p>
            <a:r>
              <a:rPr lang="zh-CN" altLang="en-US" sz="2100" dirty="0"/>
              <a:t>信息</a:t>
            </a:r>
            <a:endParaRPr lang="en-US" altLang="zh-CN" sz="2100" dirty="0"/>
          </a:p>
          <a:p>
            <a:r>
              <a:rPr lang="zh-CN" altLang="en-US" sz="2100" dirty="0"/>
              <a:t>符号</a:t>
            </a:r>
          </a:p>
        </p:txBody>
      </p:sp>
      <p:sp>
        <p:nvSpPr>
          <p:cNvPr id="33" name="下弧形箭头 11">
            <a:extLst>
              <a:ext uri="{FF2B5EF4-FFF2-40B4-BE49-F238E27FC236}">
                <a16:creationId xmlns:a16="http://schemas.microsoft.com/office/drawing/2014/main" id="{724A0E14-A444-4AF4-AE58-275F9831ABAF}"/>
              </a:ext>
            </a:extLst>
          </p:cNvPr>
          <p:cNvSpPr/>
          <p:nvPr/>
        </p:nvSpPr>
        <p:spPr>
          <a:xfrm rot="1330313">
            <a:off x="3556061" y="4646477"/>
            <a:ext cx="2028825" cy="73217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endParaRPr>
          </a:p>
        </p:txBody>
      </p:sp>
      <p:pic>
        <p:nvPicPr>
          <p:cNvPr id="34" name="Picture 2" descr="http://pic39.nipic.com/20140326/2531170_092307416000_2.jpg">
            <a:extLst>
              <a:ext uri="{FF2B5EF4-FFF2-40B4-BE49-F238E27FC236}">
                <a16:creationId xmlns:a16="http://schemas.microsoft.com/office/drawing/2014/main" id="{B66A916F-4222-41AA-B3B2-B06F44FAB9C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1928" t="38173" r="30572" b="37259"/>
          <a:stretch/>
        </p:blipFill>
        <p:spPr bwMode="auto">
          <a:xfrm>
            <a:off x="5552735" y="4661792"/>
            <a:ext cx="1643742" cy="78451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组合 34">
            <a:extLst>
              <a:ext uri="{FF2B5EF4-FFF2-40B4-BE49-F238E27FC236}">
                <a16:creationId xmlns:a16="http://schemas.microsoft.com/office/drawing/2014/main" id="{7011EEC8-C521-434D-B72A-9AB5E0BB041C}"/>
              </a:ext>
            </a:extLst>
          </p:cNvPr>
          <p:cNvGrpSpPr/>
          <p:nvPr/>
        </p:nvGrpSpPr>
        <p:grpSpPr>
          <a:xfrm>
            <a:off x="7638350" y="2358544"/>
            <a:ext cx="857794" cy="857794"/>
            <a:chOff x="2247848" y="1641896"/>
            <a:chExt cx="1143725" cy="1143725"/>
          </a:xfrm>
        </p:grpSpPr>
        <p:sp>
          <p:nvSpPr>
            <p:cNvPr id="36" name="椭圆 35">
              <a:extLst>
                <a:ext uri="{FF2B5EF4-FFF2-40B4-BE49-F238E27FC236}">
                  <a16:creationId xmlns:a16="http://schemas.microsoft.com/office/drawing/2014/main" id="{7E515AFB-62B0-485E-9942-9754486C07B4}"/>
                </a:ext>
              </a:extLst>
            </p:cNvPr>
            <p:cNvSpPr/>
            <p:nvPr/>
          </p:nvSpPr>
          <p:spPr>
            <a:xfrm>
              <a:off x="2247848" y="1641896"/>
              <a:ext cx="1143725" cy="114372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椭圆 4">
              <a:extLst>
                <a:ext uri="{FF2B5EF4-FFF2-40B4-BE49-F238E27FC236}">
                  <a16:creationId xmlns:a16="http://schemas.microsoft.com/office/drawing/2014/main" id="{18F8F517-8A9C-4FFC-BADD-6365F9055ABA}"/>
                </a:ext>
              </a:extLst>
            </p:cNvPr>
            <p:cNvSpPr/>
            <p:nvPr/>
          </p:nvSpPr>
          <p:spPr>
            <a:xfrm>
              <a:off x="2415343" y="1809391"/>
              <a:ext cx="808735" cy="8087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813" tIns="23813" rIns="23813" bIns="23813" numCol="1" spcCol="1270" anchor="ctr" anchorCtr="0">
              <a:noAutofit/>
            </a:bodyPr>
            <a:lstStyle/>
            <a:p>
              <a:pPr defTabSz="833434">
                <a:lnSpc>
                  <a:spcPct val="90000"/>
                </a:lnSpc>
                <a:spcBef>
                  <a:spcPct val="0"/>
                </a:spcBef>
                <a:spcAft>
                  <a:spcPct val="35000"/>
                </a:spcAft>
              </a:pPr>
              <a:r>
                <a:rPr lang="zh-CN" altLang="en-US" dirty="0"/>
                <a:t>实物</a:t>
              </a:r>
            </a:p>
          </p:txBody>
        </p:sp>
      </p:grpSp>
      <p:grpSp>
        <p:nvGrpSpPr>
          <p:cNvPr id="38" name="组合 37">
            <a:extLst>
              <a:ext uri="{FF2B5EF4-FFF2-40B4-BE49-F238E27FC236}">
                <a16:creationId xmlns:a16="http://schemas.microsoft.com/office/drawing/2014/main" id="{282FEEEF-EEAA-43D8-9E9E-0E188220202A}"/>
              </a:ext>
            </a:extLst>
          </p:cNvPr>
          <p:cNvGrpSpPr/>
          <p:nvPr/>
        </p:nvGrpSpPr>
        <p:grpSpPr>
          <a:xfrm>
            <a:off x="7663961" y="4204306"/>
            <a:ext cx="832182" cy="808258"/>
            <a:chOff x="2247848" y="1641896"/>
            <a:chExt cx="1143725" cy="1143725"/>
          </a:xfrm>
        </p:grpSpPr>
        <p:sp>
          <p:nvSpPr>
            <p:cNvPr id="39" name="椭圆 38">
              <a:extLst>
                <a:ext uri="{FF2B5EF4-FFF2-40B4-BE49-F238E27FC236}">
                  <a16:creationId xmlns:a16="http://schemas.microsoft.com/office/drawing/2014/main" id="{B4495CC5-8AA0-416B-8FCC-A334ABE13178}"/>
                </a:ext>
              </a:extLst>
            </p:cNvPr>
            <p:cNvSpPr/>
            <p:nvPr/>
          </p:nvSpPr>
          <p:spPr>
            <a:xfrm>
              <a:off x="2247848" y="1641896"/>
              <a:ext cx="1143725" cy="114372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椭圆 4">
              <a:extLst>
                <a:ext uri="{FF2B5EF4-FFF2-40B4-BE49-F238E27FC236}">
                  <a16:creationId xmlns:a16="http://schemas.microsoft.com/office/drawing/2014/main" id="{BDB46F76-B7CB-4611-8AB4-02C6814D42F4}"/>
                </a:ext>
              </a:extLst>
            </p:cNvPr>
            <p:cNvSpPr/>
            <p:nvPr/>
          </p:nvSpPr>
          <p:spPr>
            <a:xfrm>
              <a:off x="2415343" y="1809391"/>
              <a:ext cx="808735" cy="8087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813" tIns="23813" rIns="23813" bIns="23813" numCol="1" spcCol="1270" anchor="ctr" anchorCtr="0">
              <a:noAutofit/>
            </a:bodyPr>
            <a:lstStyle/>
            <a:p>
              <a:pPr defTabSz="833434">
                <a:lnSpc>
                  <a:spcPct val="90000"/>
                </a:lnSpc>
                <a:spcBef>
                  <a:spcPct val="0"/>
                </a:spcBef>
                <a:spcAft>
                  <a:spcPct val="35000"/>
                </a:spcAft>
              </a:pPr>
              <a:r>
                <a:rPr lang="zh-CN" altLang="en-US" dirty="0"/>
                <a:t>社群</a:t>
              </a:r>
              <a:endParaRPr lang="en-US" altLang="zh-CN" dirty="0"/>
            </a:p>
          </p:txBody>
        </p:sp>
      </p:grpSp>
      <p:sp>
        <p:nvSpPr>
          <p:cNvPr id="41" name="文本框 40">
            <a:extLst>
              <a:ext uri="{FF2B5EF4-FFF2-40B4-BE49-F238E27FC236}">
                <a16:creationId xmlns:a16="http://schemas.microsoft.com/office/drawing/2014/main" id="{38FC2F50-B378-41DD-8830-D5746E5A2643}"/>
              </a:ext>
            </a:extLst>
          </p:cNvPr>
          <p:cNvSpPr txBox="1"/>
          <p:nvPr/>
        </p:nvSpPr>
        <p:spPr>
          <a:xfrm>
            <a:off x="9007794" y="3074302"/>
            <a:ext cx="1097193" cy="1338828"/>
          </a:xfrm>
          <a:prstGeom prst="rect">
            <a:avLst/>
          </a:prstGeom>
          <a:noFill/>
        </p:spPr>
        <p:txBody>
          <a:bodyPr wrap="square" rtlCol="0">
            <a:spAutoFit/>
          </a:bodyPr>
          <a:lstStyle/>
          <a:p>
            <a:r>
              <a:rPr lang="zh-CN" altLang="en-US" sz="2700" b="1" dirty="0"/>
              <a:t>流量时长数据</a:t>
            </a:r>
          </a:p>
        </p:txBody>
      </p:sp>
      <p:sp>
        <p:nvSpPr>
          <p:cNvPr id="42" name="右大括号 41">
            <a:extLst>
              <a:ext uri="{FF2B5EF4-FFF2-40B4-BE49-F238E27FC236}">
                <a16:creationId xmlns:a16="http://schemas.microsoft.com/office/drawing/2014/main" id="{350965D5-70DE-4D7F-8971-9CA8601B476D}"/>
              </a:ext>
            </a:extLst>
          </p:cNvPr>
          <p:cNvSpPr/>
          <p:nvPr/>
        </p:nvSpPr>
        <p:spPr>
          <a:xfrm>
            <a:off x="8596313" y="2678906"/>
            <a:ext cx="292894" cy="2100263"/>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700"/>
          </a:p>
        </p:txBody>
      </p:sp>
      <p:grpSp>
        <p:nvGrpSpPr>
          <p:cNvPr id="43" name="组合 42">
            <a:extLst>
              <a:ext uri="{FF2B5EF4-FFF2-40B4-BE49-F238E27FC236}">
                <a16:creationId xmlns:a16="http://schemas.microsoft.com/office/drawing/2014/main" id="{E95E3542-C1A0-41F3-967B-5D26A3C8DFBC}"/>
              </a:ext>
            </a:extLst>
          </p:cNvPr>
          <p:cNvGrpSpPr/>
          <p:nvPr/>
        </p:nvGrpSpPr>
        <p:grpSpPr>
          <a:xfrm>
            <a:off x="6967619" y="3516620"/>
            <a:ext cx="599914" cy="339112"/>
            <a:chOff x="3461130" y="2441604"/>
            <a:chExt cx="799885" cy="452150"/>
          </a:xfrm>
        </p:grpSpPr>
        <p:sp>
          <p:nvSpPr>
            <p:cNvPr id="44" name="右箭头 25">
              <a:extLst>
                <a:ext uri="{FF2B5EF4-FFF2-40B4-BE49-F238E27FC236}">
                  <a16:creationId xmlns:a16="http://schemas.microsoft.com/office/drawing/2014/main" id="{0792CA19-EE45-4D8A-A9EC-B72958B61B9A}"/>
                </a:ext>
              </a:extLst>
            </p:cNvPr>
            <p:cNvSpPr/>
            <p:nvPr/>
          </p:nvSpPr>
          <p:spPr>
            <a:xfrm>
              <a:off x="3461130" y="2441604"/>
              <a:ext cx="799885" cy="452150"/>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5" name="右箭头 4">
              <a:extLst>
                <a:ext uri="{FF2B5EF4-FFF2-40B4-BE49-F238E27FC236}">
                  <a16:creationId xmlns:a16="http://schemas.microsoft.com/office/drawing/2014/main" id="{BD0C4C1B-9612-4C0C-91E1-9CEAE824E3F4}"/>
                </a:ext>
              </a:extLst>
            </p:cNvPr>
            <p:cNvSpPr/>
            <p:nvPr/>
          </p:nvSpPr>
          <p:spPr>
            <a:xfrm rot="10800000">
              <a:off x="3461130" y="2532034"/>
              <a:ext cx="664240" cy="271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633409">
                <a:lnSpc>
                  <a:spcPct val="90000"/>
                </a:lnSpc>
                <a:spcBef>
                  <a:spcPct val="0"/>
                </a:spcBef>
                <a:spcAft>
                  <a:spcPct val="35000"/>
                </a:spcAft>
              </a:pPr>
              <a:endParaRPr lang="zh-CN" altLang="en-US" sz="1425"/>
            </a:p>
          </p:txBody>
        </p:sp>
      </p:grpSp>
      <p:cxnSp>
        <p:nvCxnSpPr>
          <p:cNvPr id="46" name="直接箭头连接符 45">
            <a:extLst>
              <a:ext uri="{FF2B5EF4-FFF2-40B4-BE49-F238E27FC236}">
                <a16:creationId xmlns:a16="http://schemas.microsoft.com/office/drawing/2014/main" id="{E44497A4-2B6B-4589-BE6E-0CAD46F797FA}"/>
              </a:ext>
            </a:extLst>
          </p:cNvPr>
          <p:cNvCxnSpPr/>
          <p:nvPr/>
        </p:nvCxnSpPr>
        <p:spPr>
          <a:xfrm>
            <a:off x="4717526" y="2794583"/>
            <a:ext cx="2871437" cy="0"/>
          </a:xfrm>
          <a:prstGeom prst="straightConnector1">
            <a:avLst/>
          </a:prstGeom>
          <a:ln>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47" name="组合 46">
            <a:extLst>
              <a:ext uri="{FF2B5EF4-FFF2-40B4-BE49-F238E27FC236}">
                <a16:creationId xmlns:a16="http://schemas.microsoft.com/office/drawing/2014/main" id="{47626760-1931-41A2-9F33-B9A8A8EF34C9}"/>
              </a:ext>
            </a:extLst>
          </p:cNvPr>
          <p:cNvGrpSpPr/>
          <p:nvPr/>
        </p:nvGrpSpPr>
        <p:grpSpPr>
          <a:xfrm>
            <a:off x="5926445" y="2886579"/>
            <a:ext cx="339112" cy="302934"/>
            <a:chOff x="5031724" y="3478448"/>
            <a:chExt cx="452150" cy="403912"/>
          </a:xfrm>
        </p:grpSpPr>
        <p:sp>
          <p:nvSpPr>
            <p:cNvPr id="48" name="右箭头 31">
              <a:extLst>
                <a:ext uri="{FF2B5EF4-FFF2-40B4-BE49-F238E27FC236}">
                  <a16:creationId xmlns:a16="http://schemas.microsoft.com/office/drawing/2014/main" id="{915C530E-C440-4AB6-8573-2B1BBD1580B8}"/>
                </a:ext>
              </a:extLst>
            </p:cNvPr>
            <p:cNvSpPr/>
            <p:nvPr/>
          </p:nvSpPr>
          <p:spPr>
            <a:xfrm rot="5400000">
              <a:off x="5055843" y="3454329"/>
              <a:ext cx="403912" cy="452150"/>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9" name="右箭头 4">
              <a:extLst>
                <a:ext uri="{FF2B5EF4-FFF2-40B4-BE49-F238E27FC236}">
                  <a16:creationId xmlns:a16="http://schemas.microsoft.com/office/drawing/2014/main" id="{1EEBCD4F-86CE-47BB-A3CA-921A43F774B6}"/>
                </a:ext>
              </a:extLst>
            </p:cNvPr>
            <p:cNvSpPr/>
            <p:nvPr/>
          </p:nvSpPr>
          <p:spPr>
            <a:xfrm rot="5400000">
              <a:off x="5116430" y="3484172"/>
              <a:ext cx="282738" cy="271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633409">
                <a:lnSpc>
                  <a:spcPct val="90000"/>
                </a:lnSpc>
                <a:spcBef>
                  <a:spcPct val="0"/>
                </a:spcBef>
                <a:spcAft>
                  <a:spcPct val="35000"/>
                </a:spcAft>
              </a:pPr>
              <a:endParaRPr lang="zh-CN" altLang="en-US" sz="1425"/>
            </a:p>
          </p:txBody>
        </p:sp>
      </p:grpSp>
      <p:sp>
        <p:nvSpPr>
          <p:cNvPr id="50" name="下弧形箭头 36">
            <a:extLst>
              <a:ext uri="{FF2B5EF4-FFF2-40B4-BE49-F238E27FC236}">
                <a16:creationId xmlns:a16="http://schemas.microsoft.com/office/drawing/2014/main" id="{5F2714AA-DFC3-4E41-B605-D441E8B211D6}"/>
              </a:ext>
            </a:extLst>
          </p:cNvPr>
          <p:cNvSpPr/>
          <p:nvPr/>
        </p:nvSpPr>
        <p:spPr>
          <a:xfrm rot="19880670">
            <a:off x="7193243" y="4599128"/>
            <a:ext cx="2115412" cy="64599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endParaRPr>
          </a:p>
        </p:txBody>
      </p:sp>
      <p:sp>
        <p:nvSpPr>
          <p:cNvPr id="51" name="流程图: 摘录 50">
            <a:extLst>
              <a:ext uri="{FF2B5EF4-FFF2-40B4-BE49-F238E27FC236}">
                <a16:creationId xmlns:a16="http://schemas.microsoft.com/office/drawing/2014/main" id="{9F661B83-ABAF-4B5A-8369-3968965C268C}"/>
              </a:ext>
            </a:extLst>
          </p:cNvPr>
          <p:cNvSpPr/>
          <p:nvPr/>
        </p:nvSpPr>
        <p:spPr>
          <a:xfrm>
            <a:off x="5808398" y="3205998"/>
            <a:ext cx="1225761" cy="1018201"/>
          </a:xfrm>
          <a:prstGeom prst="flowChartExtra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zh-CN" altLang="en-US" dirty="0"/>
              <a:t>社交媒体</a:t>
            </a:r>
            <a:endParaRPr lang="en-US" altLang="zh-CN" dirty="0"/>
          </a:p>
          <a:p>
            <a:pPr algn="ctr"/>
            <a:endParaRPr lang="zh-CN" altLang="en-US" dirty="0"/>
          </a:p>
        </p:txBody>
      </p:sp>
      <p:sp>
        <p:nvSpPr>
          <p:cNvPr id="52" name="流程图: 合并 51">
            <a:extLst>
              <a:ext uri="{FF2B5EF4-FFF2-40B4-BE49-F238E27FC236}">
                <a16:creationId xmlns:a16="http://schemas.microsoft.com/office/drawing/2014/main" id="{6C4A9DB8-E94E-43E9-A3AD-570EECD8FD30}"/>
              </a:ext>
            </a:extLst>
          </p:cNvPr>
          <p:cNvSpPr/>
          <p:nvPr/>
        </p:nvSpPr>
        <p:spPr>
          <a:xfrm>
            <a:off x="5132885" y="3216337"/>
            <a:ext cx="1198453" cy="1032074"/>
          </a:xfrm>
          <a:prstGeom prst="flowChartMerge">
            <a:avLst/>
          </a:prstGeom>
          <a:solidFill>
            <a:srgbClr val="FF7C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ltLang="zh-CN" dirty="0"/>
          </a:p>
          <a:p>
            <a:pPr algn="ctr"/>
            <a:r>
              <a:rPr lang="zh-CN" altLang="en-US" dirty="0"/>
              <a:t>大众媒体</a:t>
            </a:r>
          </a:p>
        </p:txBody>
      </p:sp>
      <p:grpSp>
        <p:nvGrpSpPr>
          <p:cNvPr id="53" name="组合 52">
            <a:extLst>
              <a:ext uri="{FF2B5EF4-FFF2-40B4-BE49-F238E27FC236}">
                <a16:creationId xmlns:a16="http://schemas.microsoft.com/office/drawing/2014/main" id="{88962C3B-826D-42CE-8DFB-E8CBE62EC079}"/>
              </a:ext>
            </a:extLst>
          </p:cNvPr>
          <p:cNvGrpSpPr/>
          <p:nvPr/>
        </p:nvGrpSpPr>
        <p:grpSpPr>
          <a:xfrm rot="10800000">
            <a:off x="5926445" y="4216223"/>
            <a:ext cx="339112" cy="302934"/>
            <a:chOff x="5031724" y="3478448"/>
            <a:chExt cx="452150" cy="403912"/>
          </a:xfrm>
        </p:grpSpPr>
        <p:sp>
          <p:nvSpPr>
            <p:cNvPr id="54" name="右箭头 38">
              <a:extLst>
                <a:ext uri="{FF2B5EF4-FFF2-40B4-BE49-F238E27FC236}">
                  <a16:creationId xmlns:a16="http://schemas.microsoft.com/office/drawing/2014/main" id="{6BD92096-E332-4841-ABCE-2623E9E7FD50}"/>
                </a:ext>
              </a:extLst>
            </p:cNvPr>
            <p:cNvSpPr/>
            <p:nvPr/>
          </p:nvSpPr>
          <p:spPr>
            <a:xfrm rot="5400000">
              <a:off x="5055843" y="3454329"/>
              <a:ext cx="403912" cy="452150"/>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5" name="右箭头 4">
              <a:extLst>
                <a:ext uri="{FF2B5EF4-FFF2-40B4-BE49-F238E27FC236}">
                  <a16:creationId xmlns:a16="http://schemas.microsoft.com/office/drawing/2014/main" id="{2F945AAA-753B-4B74-B5B6-E97C2D7C6645}"/>
                </a:ext>
              </a:extLst>
            </p:cNvPr>
            <p:cNvSpPr/>
            <p:nvPr/>
          </p:nvSpPr>
          <p:spPr>
            <a:xfrm rot="5400000">
              <a:off x="5116430" y="3484172"/>
              <a:ext cx="282738" cy="271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633409">
                <a:lnSpc>
                  <a:spcPct val="90000"/>
                </a:lnSpc>
                <a:spcBef>
                  <a:spcPct val="0"/>
                </a:spcBef>
                <a:spcAft>
                  <a:spcPct val="35000"/>
                </a:spcAft>
              </a:pPr>
              <a:endParaRPr lang="zh-CN" altLang="en-US" sz="1425"/>
            </a:p>
          </p:txBody>
        </p:sp>
      </p:grpSp>
      <p:sp>
        <p:nvSpPr>
          <p:cNvPr id="2" name="矩形 1">
            <a:extLst>
              <a:ext uri="{FF2B5EF4-FFF2-40B4-BE49-F238E27FC236}">
                <a16:creationId xmlns:a16="http://schemas.microsoft.com/office/drawing/2014/main" id="{2C8E6569-F4BE-4FF9-A6F1-CB9AFA0E9FD1}"/>
              </a:ext>
            </a:extLst>
          </p:cNvPr>
          <p:cNvSpPr/>
          <p:nvPr/>
        </p:nvSpPr>
        <p:spPr>
          <a:xfrm>
            <a:off x="8329396" y="6068419"/>
            <a:ext cx="877163" cy="341632"/>
          </a:xfrm>
          <a:prstGeom prst="rect">
            <a:avLst/>
          </a:prstGeom>
        </p:spPr>
        <p:txBody>
          <a:bodyPr wrap="none">
            <a:spAutoFit/>
          </a:bodyPr>
          <a:lstStyle/>
          <a:p>
            <a:pPr defTabSz="833434">
              <a:lnSpc>
                <a:spcPct val="90000"/>
              </a:lnSpc>
              <a:spcBef>
                <a:spcPct val="0"/>
              </a:spcBef>
              <a:spcAft>
                <a:spcPct val="35000"/>
              </a:spcAft>
            </a:pPr>
            <a:r>
              <a:rPr lang="zh-CN" altLang="en-US" dirty="0"/>
              <a:t>新零售</a:t>
            </a:r>
          </a:p>
        </p:txBody>
      </p:sp>
    </p:spTree>
    <p:extLst>
      <p:ext uri="{BB962C8B-B14F-4D97-AF65-F5344CB8AC3E}">
        <p14:creationId xmlns:p14="http://schemas.microsoft.com/office/powerpoint/2010/main" val="332888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7C21850-FE2D-4B4C-A45E-4F4A47AB2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2360"/>
            <a:ext cx="12192000" cy="9062720"/>
          </a:xfrm>
          <a:prstGeom prst="rect">
            <a:avLst/>
          </a:prstGeom>
        </p:spPr>
      </p:pic>
      <p:sp>
        <p:nvSpPr>
          <p:cNvPr id="8" name="矩形 7">
            <a:extLst>
              <a:ext uri="{FF2B5EF4-FFF2-40B4-BE49-F238E27FC236}">
                <a16:creationId xmlns:a16="http://schemas.microsoft.com/office/drawing/2014/main" id="{037AEEB9-6AE6-475E-A491-5308F8500103}"/>
              </a:ext>
            </a:extLst>
          </p:cNvPr>
          <p:cNvSpPr/>
          <p:nvPr/>
        </p:nvSpPr>
        <p:spPr>
          <a:xfrm>
            <a:off x="-495300" y="-1268412"/>
            <a:ext cx="13182600" cy="9321799"/>
          </a:xfrm>
          <a:prstGeom prst="rect">
            <a:avLst/>
          </a:prstGeom>
          <a:solidFill>
            <a:schemeClr val="tx2">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2" name="标题 1">
            <a:extLst>
              <a:ext uri="{FF2B5EF4-FFF2-40B4-BE49-F238E27FC236}">
                <a16:creationId xmlns:a16="http://schemas.microsoft.com/office/drawing/2014/main" id="{0751139D-E381-4D74-B172-434680743750}"/>
              </a:ext>
            </a:extLst>
          </p:cNvPr>
          <p:cNvSpPr>
            <a:spLocks noGrp="1"/>
          </p:cNvSpPr>
          <p:nvPr>
            <p:ph type="title"/>
          </p:nvPr>
        </p:nvSpPr>
        <p:spPr/>
        <p:txBody>
          <a:bodyPr/>
          <a:lstStyle/>
          <a:p>
            <a:r>
              <a:rPr lang="zh-CN" altLang="en-US" dirty="0">
                <a:solidFill>
                  <a:schemeClr val="bg1"/>
                </a:solidFill>
              </a:rPr>
              <a:t>用图片加文字的形式来表现</a:t>
            </a:r>
          </a:p>
        </p:txBody>
      </p:sp>
      <p:sp>
        <p:nvSpPr>
          <p:cNvPr id="3" name="内容占位符 2">
            <a:extLst>
              <a:ext uri="{FF2B5EF4-FFF2-40B4-BE49-F238E27FC236}">
                <a16:creationId xmlns:a16="http://schemas.microsoft.com/office/drawing/2014/main" id="{88D44474-ECB4-4B74-8373-1B2D13E42365}"/>
              </a:ext>
            </a:extLst>
          </p:cNvPr>
          <p:cNvSpPr>
            <a:spLocks noGrp="1"/>
          </p:cNvSpPr>
          <p:nvPr>
            <p:ph sz="half" idx="1"/>
          </p:nvPr>
        </p:nvSpPr>
        <p:spPr/>
        <p:txBody>
          <a:bodyPr/>
          <a:lstStyle/>
          <a:p>
            <a:r>
              <a:rPr lang="en-US" altLang="zh-CN" dirty="0"/>
              <a:t>Cool</a:t>
            </a:r>
            <a:r>
              <a:rPr lang="zh-CN" altLang="en-US" dirty="0"/>
              <a:t>流行的事物人</a:t>
            </a:r>
            <a:endParaRPr lang="en-US" altLang="zh-CN" dirty="0"/>
          </a:p>
          <a:p>
            <a:r>
              <a:rPr lang="zh-CN" altLang="en-US" dirty="0"/>
              <a:t>属于你的自我表达与行动</a:t>
            </a:r>
            <a:endParaRPr lang="en-US" altLang="zh-CN" dirty="0"/>
          </a:p>
          <a:p>
            <a:r>
              <a:rPr lang="zh-CN" altLang="en-US" dirty="0"/>
              <a:t>下一个去实现的梦想</a:t>
            </a:r>
            <a:endParaRPr lang="en-US" altLang="zh-CN" dirty="0"/>
          </a:p>
          <a:p>
            <a:r>
              <a:rPr lang="zh-CN" altLang="en-US" dirty="0"/>
              <a:t>特别的偶像</a:t>
            </a:r>
            <a:endParaRPr lang="en-US" altLang="zh-CN" dirty="0"/>
          </a:p>
          <a:p>
            <a:endParaRPr lang="en-US" altLang="zh-CN" dirty="0"/>
          </a:p>
          <a:p>
            <a:endParaRPr lang="en-US" altLang="zh-CN" dirty="0"/>
          </a:p>
          <a:p>
            <a:endParaRPr lang="en-US" altLang="zh-CN" dirty="0"/>
          </a:p>
          <a:p>
            <a:pPr marL="0" indent="0">
              <a:buNone/>
            </a:pPr>
            <a:endParaRPr lang="en-US" altLang="zh-CN" dirty="0"/>
          </a:p>
          <a:p>
            <a:pPr marL="0" indent="0">
              <a:buNone/>
            </a:pPr>
            <a:endParaRPr lang="zh-CN" altLang="en-US" dirty="0"/>
          </a:p>
          <a:p>
            <a:endParaRPr lang="zh-CN" altLang="en-US" dirty="0"/>
          </a:p>
        </p:txBody>
      </p:sp>
      <p:sp>
        <p:nvSpPr>
          <p:cNvPr id="4" name="内容占位符 3">
            <a:extLst>
              <a:ext uri="{FF2B5EF4-FFF2-40B4-BE49-F238E27FC236}">
                <a16:creationId xmlns:a16="http://schemas.microsoft.com/office/drawing/2014/main" id="{C8D106BD-2555-4273-AC19-6EE6704EED48}"/>
              </a:ext>
            </a:extLst>
          </p:cNvPr>
          <p:cNvSpPr>
            <a:spLocks noGrp="1"/>
          </p:cNvSpPr>
          <p:nvPr>
            <p:ph sz="half" idx="2"/>
          </p:nvPr>
        </p:nvSpPr>
        <p:spPr/>
        <p:txBody>
          <a:bodyPr/>
          <a:lstStyle/>
          <a:p>
            <a:r>
              <a:rPr lang="zh-CN" altLang="en-US" dirty="0"/>
              <a:t>影视剧</a:t>
            </a:r>
            <a:endParaRPr lang="en-US" altLang="zh-CN" dirty="0"/>
          </a:p>
          <a:p>
            <a:r>
              <a:rPr lang="en-US" altLang="zh-CN" dirty="0"/>
              <a:t>PEST</a:t>
            </a:r>
            <a:r>
              <a:rPr lang="zh-CN" altLang="en-US" dirty="0"/>
              <a:t>明星与名人</a:t>
            </a:r>
            <a:endParaRPr lang="en-US" altLang="zh-CN" dirty="0"/>
          </a:p>
          <a:p>
            <a:r>
              <a:rPr lang="zh-CN" altLang="en-US" dirty="0"/>
              <a:t>社交热点与自我形象</a:t>
            </a:r>
            <a:endParaRPr lang="en-US" altLang="zh-CN" dirty="0"/>
          </a:p>
          <a:p>
            <a:r>
              <a:rPr lang="zh-CN" altLang="en-US" dirty="0"/>
              <a:t>二次元</a:t>
            </a:r>
            <a:r>
              <a:rPr lang="en-US" altLang="zh-CN" dirty="0"/>
              <a:t>ACGN</a:t>
            </a:r>
          </a:p>
          <a:p>
            <a:r>
              <a:rPr lang="zh-CN" altLang="en-US" dirty="0"/>
              <a:t>旅行不同城市和地方</a:t>
            </a:r>
            <a:endParaRPr lang="en-US" altLang="zh-CN" dirty="0"/>
          </a:p>
          <a:p>
            <a:r>
              <a:rPr lang="zh-CN" altLang="en-US" dirty="0"/>
              <a:t>人生挑战与记忆</a:t>
            </a:r>
            <a:endParaRPr lang="en-US" altLang="zh-CN" dirty="0"/>
          </a:p>
          <a:p>
            <a:r>
              <a:rPr lang="zh-CN" altLang="en-US" dirty="0"/>
              <a:t>游戏</a:t>
            </a:r>
          </a:p>
        </p:txBody>
      </p:sp>
      <p:sp>
        <p:nvSpPr>
          <p:cNvPr id="5" name="矩形 4">
            <a:extLst>
              <a:ext uri="{FF2B5EF4-FFF2-40B4-BE49-F238E27FC236}">
                <a16:creationId xmlns:a16="http://schemas.microsoft.com/office/drawing/2014/main" id="{EC24BBBC-BA63-4D83-8703-FEE28186BD54}"/>
              </a:ext>
            </a:extLst>
          </p:cNvPr>
          <p:cNvSpPr/>
          <p:nvPr/>
        </p:nvSpPr>
        <p:spPr>
          <a:xfrm>
            <a:off x="3048000" y="5665569"/>
            <a:ext cx="6096000" cy="369332"/>
          </a:xfrm>
          <a:prstGeom prst="rect">
            <a:avLst/>
          </a:prstGeom>
        </p:spPr>
        <p:txBody>
          <a:bodyPr>
            <a:spAutoFit/>
          </a:bodyPr>
          <a:lstStyle/>
          <a:p>
            <a:r>
              <a:rPr lang="en-US" altLang="zh-CN" dirty="0"/>
              <a:t>Reach/Research/Resonance</a:t>
            </a:r>
            <a:r>
              <a:rPr lang="zh-CN" altLang="en-US" dirty="0"/>
              <a:t>千禧一代</a:t>
            </a:r>
          </a:p>
        </p:txBody>
      </p:sp>
    </p:spTree>
    <p:extLst>
      <p:ext uri="{BB962C8B-B14F-4D97-AF65-F5344CB8AC3E}">
        <p14:creationId xmlns:p14="http://schemas.microsoft.com/office/powerpoint/2010/main" val="297590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1">
            <a:extLst>
              <a:ext uri="{FF2B5EF4-FFF2-40B4-BE49-F238E27FC236}">
                <a16:creationId xmlns:a16="http://schemas.microsoft.com/office/drawing/2014/main" id="{95081A27-39A6-4EAA-AE5F-FC4233B24E3E}"/>
              </a:ext>
            </a:extLst>
          </p:cNvPr>
          <p:cNvSpPr>
            <a:spLocks noGrp="1"/>
          </p:cNvSpPr>
          <p:nvPr>
            <p:ph type="body" sz="quarter" idx="10"/>
          </p:nvPr>
        </p:nvSpPr>
        <p:spPr>
          <a:xfrm>
            <a:off x="216000" y="392980"/>
            <a:ext cx="6557333" cy="416571"/>
          </a:xfrm>
        </p:spPr>
        <p:txBody>
          <a:bodyPr>
            <a:noAutofit/>
          </a:bodyPr>
          <a:lstStyle/>
          <a:p>
            <a:r>
              <a:rPr lang="en-US" altLang="zh-CN" sz="1800" dirty="0"/>
              <a:t>Transportation Imagery</a:t>
            </a:r>
          </a:p>
        </p:txBody>
      </p:sp>
      <p:sp>
        <p:nvSpPr>
          <p:cNvPr id="6" name="文本占位符 2">
            <a:extLst>
              <a:ext uri="{FF2B5EF4-FFF2-40B4-BE49-F238E27FC236}">
                <a16:creationId xmlns:a16="http://schemas.microsoft.com/office/drawing/2014/main" id="{BB9B4AA0-3886-432C-872C-F2D3EC937348}"/>
              </a:ext>
            </a:extLst>
          </p:cNvPr>
          <p:cNvSpPr>
            <a:spLocks noGrp="1"/>
          </p:cNvSpPr>
          <p:nvPr>
            <p:ph type="body" sz="quarter" idx="11"/>
          </p:nvPr>
        </p:nvSpPr>
        <p:spPr>
          <a:xfrm>
            <a:off x="216000" y="712620"/>
            <a:ext cx="11353148" cy="503437"/>
          </a:xfrm>
        </p:spPr>
        <p:txBody>
          <a:bodyPr>
            <a:normAutofit/>
          </a:bodyPr>
          <a:lstStyle/>
          <a:p>
            <a:r>
              <a:rPr lang="zh-CN" altLang="en-US" dirty="0"/>
              <a:t>消费心态研究方法</a:t>
            </a:r>
          </a:p>
        </p:txBody>
      </p:sp>
      <p:sp>
        <p:nvSpPr>
          <p:cNvPr id="14" name="Rectangle 3">
            <a:extLst>
              <a:ext uri="{FF2B5EF4-FFF2-40B4-BE49-F238E27FC236}">
                <a16:creationId xmlns:a16="http://schemas.microsoft.com/office/drawing/2014/main" id="{1478F360-4005-44FF-A782-002FBAE43B6D}"/>
              </a:ext>
            </a:extLst>
          </p:cNvPr>
          <p:cNvSpPr txBox="1">
            <a:spLocks noChangeArrowheads="1"/>
          </p:cNvSpPr>
          <p:nvPr/>
        </p:nvSpPr>
        <p:spPr>
          <a:xfrm>
            <a:off x="2386194" y="1752600"/>
            <a:ext cx="8053206" cy="15263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800" b="1" dirty="0">
                <a:ea typeface="宋体" panose="02010600030101010101" pitchFamily="2" charset="-122"/>
              </a:rPr>
              <a:t>AIO</a:t>
            </a:r>
            <a:r>
              <a:rPr lang="zh-CN" altLang="en-US" sz="1800" b="1" dirty="0">
                <a:ea typeface="宋体" panose="02010600030101010101" pitchFamily="2" charset="-122"/>
              </a:rPr>
              <a:t>方法</a:t>
            </a:r>
            <a:r>
              <a:rPr lang="zh-CN" altLang="en-US" sz="1800" dirty="0">
                <a:ea typeface="宋体" panose="02010600030101010101" pitchFamily="2" charset="-122"/>
              </a:rPr>
              <a:t>：基本思路是通过消费者的活动（</a:t>
            </a:r>
            <a:r>
              <a:rPr lang="en-US" altLang="zh-CN" sz="1800" dirty="0">
                <a:ea typeface="宋体" panose="02010600030101010101" pitchFamily="2" charset="-122"/>
              </a:rPr>
              <a:t>Activities</a:t>
            </a:r>
            <a:r>
              <a:rPr lang="zh-CN" altLang="en-US" sz="1800" dirty="0">
                <a:ea typeface="宋体" panose="02010600030101010101" pitchFamily="2" charset="-122"/>
              </a:rPr>
              <a:t>）、兴趣（</a:t>
            </a:r>
            <a:r>
              <a:rPr lang="en-US" altLang="zh-CN" sz="1800" dirty="0">
                <a:ea typeface="宋体" panose="02010600030101010101" pitchFamily="2" charset="-122"/>
              </a:rPr>
              <a:t>Interests</a:t>
            </a:r>
            <a:r>
              <a:rPr lang="zh-CN" altLang="en-US" sz="1800" dirty="0">
                <a:ea typeface="宋体" panose="02010600030101010101" pitchFamily="2" charset="-122"/>
              </a:rPr>
              <a:t>）和意见（</a:t>
            </a:r>
            <a:r>
              <a:rPr lang="en-US" altLang="zh-CN" sz="1800" dirty="0">
                <a:ea typeface="宋体" panose="02010600030101010101" pitchFamily="2" charset="-122"/>
              </a:rPr>
              <a:t>Opinions</a:t>
            </a:r>
            <a:r>
              <a:rPr lang="zh-CN" altLang="en-US" sz="1800" dirty="0">
                <a:ea typeface="宋体" panose="02010600030101010101" pitchFamily="2" charset="-122"/>
              </a:rPr>
              <a:t>）来描述消费者的生活方式 。</a:t>
            </a:r>
          </a:p>
          <a:p>
            <a:r>
              <a:rPr lang="en-US" altLang="zh-CN" sz="1800" b="1" dirty="0">
                <a:ea typeface="宋体" panose="02010600030101010101" pitchFamily="2" charset="-122"/>
              </a:rPr>
              <a:t>VALS</a:t>
            </a:r>
            <a:r>
              <a:rPr lang="zh-CN" altLang="en-US" sz="1800" b="1" dirty="0">
                <a:ea typeface="宋体" panose="02010600030101010101" pitchFamily="2" charset="-122"/>
              </a:rPr>
              <a:t>方法</a:t>
            </a:r>
            <a:r>
              <a:rPr lang="zh-CN" altLang="en-US" sz="1800" dirty="0">
                <a:ea typeface="宋体" panose="02010600030101010101" pitchFamily="2" charset="-122"/>
              </a:rPr>
              <a:t>：将详尽的人口统计数据与</a:t>
            </a:r>
            <a:r>
              <a:rPr lang="en-US" altLang="zh-CN" sz="1800" dirty="0">
                <a:ea typeface="宋体" panose="02010600030101010101" pitchFamily="2" charset="-122"/>
              </a:rPr>
              <a:t>AIO</a:t>
            </a:r>
            <a:r>
              <a:rPr lang="zh-CN" altLang="en-US" sz="1800" dirty="0">
                <a:ea typeface="宋体" panose="02010600030101010101" pitchFamily="2" charset="-122"/>
              </a:rPr>
              <a:t>陈述结合在一起对生活方式进行测量和分类的方法。</a:t>
            </a:r>
          </a:p>
          <a:p>
            <a:endParaRPr lang="zh-CN" altLang="en-US" sz="1800" dirty="0">
              <a:ea typeface="宋体" panose="02010600030101010101" pitchFamily="2" charset="-122"/>
            </a:endParaRPr>
          </a:p>
          <a:p>
            <a:pPr>
              <a:defRPr/>
            </a:pPr>
            <a:endParaRPr lang="en-US" sz="1800" dirty="0"/>
          </a:p>
        </p:txBody>
      </p:sp>
      <p:pic>
        <p:nvPicPr>
          <p:cNvPr id="15" name="图片 14">
            <a:extLst>
              <a:ext uri="{FF2B5EF4-FFF2-40B4-BE49-F238E27FC236}">
                <a16:creationId xmlns:a16="http://schemas.microsoft.com/office/drawing/2014/main" id="{9598C682-E395-4EEA-BCE7-D036AA090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6194" y="3428314"/>
            <a:ext cx="3746319" cy="2784764"/>
          </a:xfrm>
          <a:prstGeom prst="rect">
            <a:avLst/>
          </a:prstGeom>
        </p:spPr>
      </p:pic>
      <p:sp>
        <p:nvSpPr>
          <p:cNvPr id="16" name="内容占位符 2">
            <a:extLst>
              <a:ext uri="{FF2B5EF4-FFF2-40B4-BE49-F238E27FC236}">
                <a16:creationId xmlns:a16="http://schemas.microsoft.com/office/drawing/2014/main" id="{C8DDB689-2EF2-435C-B3B8-3684403BC25F}"/>
              </a:ext>
            </a:extLst>
          </p:cNvPr>
          <p:cNvSpPr txBox="1">
            <a:spLocks/>
          </p:cNvSpPr>
          <p:nvPr/>
        </p:nvSpPr>
        <p:spPr>
          <a:xfrm>
            <a:off x="6250277" y="3428314"/>
            <a:ext cx="2975494" cy="26291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US" altLang="zh-CN" sz="1800" dirty="0"/>
              <a:t>Cool</a:t>
            </a:r>
            <a:r>
              <a:rPr lang="zh-CN" altLang="en-US" sz="1800" dirty="0"/>
              <a:t>流行的事物人</a:t>
            </a:r>
            <a:endParaRPr lang="en-US" altLang="zh-CN" sz="1800" dirty="0"/>
          </a:p>
          <a:p>
            <a:pPr marL="342900" indent="-342900">
              <a:buFont typeface="+mj-lt"/>
              <a:buAutoNum type="arabicPeriod"/>
            </a:pPr>
            <a:r>
              <a:rPr lang="zh-CN" altLang="en-US" sz="1800" dirty="0"/>
              <a:t>属于自我的表达与行动</a:t>
            </a:r>
            <a:endParaRPr lang="en-US" altLang="zh-CN" sz="1800" dirty="0"/>
          </a:p>
          <a:p>
            <a:pPr marL="342900" indent="-342900">
              <a:buFont typeface="+mj-lt"/>
              <a:buAutoNum type="arabicPeriod"/>
            </a:pPr>
            <a:r>
              <a:rPr lang="zh-CN" altLang="en-US" sz="1800" dirty="0"/>
              <a:t>下一个去实现的梦想</a:t>
            </a:r>
            <a:endParaRPr lang="en-US" altLang="zh-CN" sz="1800" dirty="0"/>
          </a:p>
          <a:p>
            <a:pPr marL="342900" indent="-342900">
              <a:buFont typeface="+mj-lt"/>
              <a:buAutoNum type="arabicPeriod"/>
            </a:pPr>
            <a:r>
              <a:rPr lang="zh-CN" altLang="en-US" sz="1800" dirty="0"/>
              <a:t>特别的偶像</a:t>
            </a:r>
            <a:endParaRPr lang="en-US" altLang="zh-CN" sz="1800" dirty="0"/>
          </a:p>
          <a:p>
            <a:endParaRPr lang="en-US" altLang="zh-CN" sz="1800" dirty="0"/>
          </a:p>
          <a:p>
            <a:endParaRPr lang="en-US" altLang="zh-CN" sz="1800" dirty="0"/>
          </a:p>
          <a:p>
            <a:endParaRPr lang="en-US" altLang="zh-CN" sz="1800" dirty="0"/>
          </a:p>
          <a:p>
            <a:pPr marL="0" indent="0">
              <a:buFont typeface="Arial" panose="020B0604020202020204" pitchFamily="34" charset="0"/>
              <a:buNone/>
            </a:pPr>
            <a:endParaRPr lang="en-US" altLang="zh-CN" sz="1800" dirty="0"/>
          </a:p>
          <a:p>
            <a:pPr marL="0" indent="0">
              <a:buFont typeface="Arial" panose="020B0604020202020204" pitchFamily="34" charset="0"/>
              <a:buNone/>
            </a:pPr>
            <a:endParaRPr lang="zh-CN" altLang="en-US" sz="1800" dirty="0"/>
          </a:p>
          <a:p>
            <a:endParaRPr lang="zh-CN" altLang="en-US" sz="1800" dirty="0"/>
          </a:p>
        </p:txBody>
      </p:sp>
      <p:sp>
        <p:nvSpPr>
          <p:cNvPr id="17" name="内容占位符 3">
            <a:extLst>
              <a:ext uri="{FF2B5EF4-FFF2-40B4-BE49-F238E27FC236}">
                <a16:creationId xmlns:a16="http://schemas.microsoft.com/office/drawing/2014/main" id="{249337BB-D6D0-4AE5-AA78-0C7A0D82005F}"/>
              </a:ext>
            </a:extLst>
          </p:cNvPr>
          <p:cNvSpPr txBox="1">
            <a:spLocks/>
          </p:cNvSpPr>
          <p:nvPr/>
        </p:nvSpPr>
        <p:spPr>
          <a:xfrm>
            <a:off x="9108931" y="3392488"/>
            <a:ext cx="2975494" cy="26291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800" dirty="0"/>
              <a:t>影视剧</a:t>
            </a:r>
            <a:endParaRPr lang="en-US" altLang="zh-CN" sz="1800" dirty="0"/>
          </a:p>
          <a:p>
            <a:r>
              <a:rPr lang="en-US" altLang="zh-CN" sz="1800" dirty="0"/>
              <a:t>PEST</a:t>
            </a:r>
            <a:r>
              <a:rPr lang="zh-CN" altLang="en-US" sz="1800" dirty="0"/>
              <a:t>明星与名人</a:t>
            </a:r>
            <a:endParaRPr lang="en-US" altLang="zh-CN" sz="1800" dirty="0"/>
          </a:p>
          <a:p>
            <a:r>
              <a:rPr lang="zh-CN" altLang="en-US" sz="1800" dirty="0"/>
              <a:t>社交热点与自我形象</a:t>
            </a:r>
            <a:endParaRPr lang="en-US" altLang="zh-CN" sz="1800" dirty="0"/>
          </a:p>
          <a:p>
            <a:r>
              <a:rPr lang="zh-CN" altLang="en-US" sz="1800" dirty="0"/>
              <a:t>二次元</a:t>
            </a:r>
            <a:r>
              <a:rPr lang="en-US" altLang="zh-CN" sz="1800" dirty="0"/>
              <a:t>ACGN</a:t>
            </a:r>
          </a:p>
          <a:p>
            <a:r>
              <a:rPr lang="zh-CN" altLang="en-US" sz="1800" dirty="0"/>
              <a:t>旅行不同城市和地方</a:t>
            </a:r>
            <a:endParaRPr lang="en-US" altLang="zh-CN" sz="1800" dirty="0"/>
          </a:p>
          <a:p>
            <a:r>
              <a:rPr lang="zh-CN" altLang="en-US" sz="1800" dirty="0"/>
              <a:t>人生挑战与记忆</a:t>
            </a:r>
            <a:endParaRPr lang="en-US" altLang="zh-CN" sz="1800" dirty="0"/>
          </a:p>
          <a:p>
            <a:r>
              <a:rPr lang="zh-CN" altLang="en-US" sz="1800" dirty="0"/>
              <a:t>游戏</a:t>
            </a:r>
          </a:p>
        </p:txBody>
      </p:sp>
    </p:spTree>
    <p:extLst>
      <p:ext uri="{BB962C8B-B14F-4D97-AF65-F5344CB8AC3E}">
        <p14:creationId xmlns:p14="http://schemas.microsoft.com/office/powerpoint/2010/main" val="1267412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1">
            <a:extLst>
              <a:ext uri="{FF2B5EF4-FFF2-40B4-BE49-F238E27FC236}">
                <a16:creationId xmlns:a16="http://schemas.microsoft.com/office/drawing/2014/main" id="{95081A27-39A6-4EAA-AE5F-FC4233B24E3E}"/>
              </a:ext>
            </a:extLst>
          </p:cNvPr>
          <p:cNvSpPr>
            <a:spLocks noGrp="1"/>
          </p:cNvSpPr>
          <p:nvPr>
            <p:ph type="body" sz="quarter" idx="10"/>
          </p:nvPr>
        </p:nvSpPr>
        <p:spPr>
          <a:xfrm>
            <a:off x="216000" y="392980"/>
            <a:ext cx="6557333" cy="416571"/>
          </a:xfrm>
        </p:spPr>
        <p:txBody>
          <a:bodyPr>
            <a:noAutofit/>
          </a:bodyPr>
          <a:lstStyle/>
          <a:p>
            <a:r>
              <a:rPr lang="en-US" altLang="zh-CN" sz="1800" dirty="0"/>
              <a:t>Lifestyle Dimensions</a:t>
            </a:r>
          </a:p>
        </p:txBody>
      </p:sp>
      <p:sp>
        <p:nvSpPr>
          <p:cNvPr id="6" name="文本占位符 2">
            <a:extLst>
              <a:ext uri="{FF2B5EF4-FFF2-40B4-BE49-F238E27FC236}">
                <a16:creationId xmlns:a16="http://schemas.microsoft.com/office/drawing/2014/main" id="{BB9B4AA0-3886-432C-872C-F2D3EC937348}"/>
              </a:ext>
            </a:extLst>
          </p:cNvPr>
          <p:cNvSpPr>
            <a:spLocks noGrp="1"/>
          </p:cNvSpPr>
          <p:nvPr>
            <p:ph type="body" sz="quarter" idx="11"/>
          </p:nvPr>
        </p:nvSpPr>
        <p:spPr>
          <a:xfrm>
            <a:off x="216000" y="712620"/>
            <a:ext cx="11353148" cy="503437"/>
          </a:xfrm>
        </p:spPr>
        <p:txBody>
          <a:bodyPr>
            <a:normAutofit/>
          </a:bodyPr>
          <a:lstStyle/>
          <a:p>
            <a:r>
              <a:rPr lang="zh-CN" altLang="en-US" dirty="0"/>
              <a:t>生活方式维度</a:t>
            </a:r>
          </a:p>
        </p:txBody>
      </p:sp>
      <p:graphicFrame>
        <p:nvGraphicFramePr>
          <p:cNvPr id="7" name="Group 71">
            <a:extLst>
              <a:ext uri="{FF2B5EF4-FFF2-40B4-BE49-F238E27FC236}">
                <a16:creationId xmlns:a16="http://schemas.microsoft.com/office/drawing/2014/main" id="{80C05D2C-D6EF-46DE-940D-45224F7D2147}"/>
              </a:ext>
            </a:extLst>
          </p:cNvPr>
          <p:cNvGraphicFramePr>
            <a:graphicFrameLocks noGrp="1"/>
          </p:cNvGraphicFramePr>
          <p:nvPr>
            <p:extLst>
              <p:ext uri="{D42A27DB-BD31-4B8C-83A1-F6EECF244321}">
                <p14:modId xmlns:p14="http://schemas.microsoft.com/office/powerpoint/2010/main" val="3404100949"/>
              </p:ext>
            </p:extLst>
          </p:nvPr>
        </p:nvGraphicFramePr>
        <p:xfrm>
          <a:off x="1981200" y="1371600"/>
          <a:ext cx="8229600" cy="4759326"/>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476250">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en-US" altLang="zh-CN" sz="1800" b="1" i="0" u="none" strike="noStrike" cap="none" normalizeH="0" baseline="0" dirty="0">
                          <a:ln>
                            <a:noFill/>
                          </a:ln>
                          <a:solidFill>
                            <a:schemeClr val="bg1"/>
                          </a:solidFill>
                          <a:effectLst/>
                          <a:latin typeface="Arial" charset="0"/>
                          <a:ea typeface="宋体" pitchFamily="2" charset="-122"/>
                        </a:rPr>
                        <a:t>Activities</a:t>
                      </a:r>
                    </a:p>
                  </a:txBody>
                  <a:tcPr marT="91440" marB="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99"/>
                    </a:solid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en-US" altLang="zh-CN" sz="1800" b="1" i="0" u="none" strike="noStrike" cap="none" normalizeH="0" baseline="0" dirty="0">
                          <a:ln>
                            <a:noFill/>
                          </a:ln>
                          <a:solidFill>
                            <a:schemeClr val="bg1"/>
                          </a:solidFill>
                          <a:effectLst/>
                          <a:latin typeface="Arial" charset="0"/>
                          <a:ea typeface="宋体" pitchFamily="2" charset="-122"/>
                        </a:rPr>
                        <a:t>Interests</a:t>
                      </a:r>
                    </a:p>
                  </a:txBody>
                  <a:tcPr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99"/>
                    </a:solid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en-US" altLang="zh-CN" sz="1800" b="1" i="0" u="none" strike="noStrike" cap="none" normalizeH="0" baseline="0" dirty="0">
                          <a:ln>
                            <a:noFill/>
                          </a:ln>
                          <a:solidFill>
                            <a:schemeClr val="bg1"/>
                          </a:solidFill>
                          <a:effectLst/>
                          <a:latin typeface="Arial" charset="0"/>
                          <a:ea typeface="宋体" pitchFamily="2" charset="-122"/>
                        </a:rPr>
                        <a:t>Opinions</a:t>
                      </a:r>
                    </a:p>
                  </a:txBody>
                  <a:tcPr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99"/>
                    </a:solid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en-US" altLang="zh-CN" sz="1800" b="1" i="0" u="none" strike="noStrike" cap="none" normalizeH="0" baseline="0" dirty="0">
                          <a:ln>
                            <a:noFill/>
                          </a:ln>
                          <a:solidFill>
                            <a:schemeClr val="bg1"/>
                          </a:solidFill>
                          <a:effectLst/>
                          <a:latin typeface="Arial" charset="0"/>
                          <a:ea typeface="宋体" pitchFamily="2" charset="-122"/>
                        </a:rPr>
                        <a:t>Demographic</a:t>
                      </a:r>
                    </a:p>
                  </a:txBody>
                  <a:tcPr marT="91440" marB="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99"/>
                    </a:solidFill>
                  </a:tcPr>
                </a:tc>
                <a:extLst>
                  <a:ext uri="{0D108BD9-81ED-4DB2-BD59-A6C34878D82A}">
                    <a16:rowId xmlns:a16="http://schemas.microsoft.com/office/drawing/2014/main" val="10000"/>
                  </a:ext>
                </a:extLst>
              </a:tr>
              <a:tr h="476250">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dirty="0">
                          <a:ln>
                            <a:noFill/>
                          </a:ln>
                          <a:solidFill>
                            <a:schemeClr val="tx1"/>
                          </a:solidFill>
                          <a:effectLst/>
                          <a:latin typeface="Arial" charset="0"/>
                          <a:ea typeface="宋体" pitchFamily="2" charset="-122"/>
                        </a:rPr>
                        <a:t>工作</a:t>
                      </a:r>
                      <a:endParaRPr kumimoji="0" lang="en-US" altLang="zh-CN" sz="1600" b="1" i="0" u="none" strike="noStrike" cap="none" normalizeH="0" baseline="0" dirty="0">
                        <a:ln>
                          <a:noFill/>
                        </a:ln>
                        <a:solidFill>
                          <a:schemeClr val="tx1"/>
                        </a:solidFill>
                        <a:effectLst/>
                        <a:latin typeface="Arial" charset="0"/>
                        <a:ea typeface="宋体" pitchFamily="2" charset="-122"/>
                      </a:endParaRPr>
                    </a:p>
                  </a:txBody>
                  <a:tcPr marT="91440" marB="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a:ln>
                            <a:noFill/>
                          </a:ln>
                          <a:solidFill>
                            <a:schemeClr val="tx1"/>
                          </a:solidFill>
                          <a:effectLst/>
                          <a:latin typeface="Arial" charset="0"/>
                          <a:ea typeface="宋体" pitchFamily="2" charset="-122"/>
                        </a:rPr>
                        <a:t>家人</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a:ln>
                            <a:noFill/>
                          </a:ln>
                          <a:solidFill>
                            <a:schemeClr val="tx1"/>
                          </a:solidFill>
                          <a:effectLst/>
                          <a:latin typeface="Arial" charset="0"/>
                          <a:ea typeface="宋体" pitchFamily="2" charset="-122"/>
                        </a:rPr>
                        <a:t>自我</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a:ln>
                            <a:noFill/>
                          </a:ln>
                          <a:solidFill>
                            <a:schemeClr val="tx1"/>
                          </a:solidFill>
                          <a:effectLst/>
                          <a:latin typeface="Arial" charset="0"/>
                          <a:ea typeface="宋体" pitchFamily="2" charset="-122"/>
                        </a:rPr>
                        <a:t>年龄</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4663">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dirty="0">
                          <a:ln>
                            <a:noFill/>
                          </a:ln>
                          <a:solidFill>
                            <a:schemeClr val="tx1"/>
                          </a:solidFill>
                          <a:effectLst/>
                          <a:latin typeface="Arial" charset="0"/>
                          <a:ea typeface="宋体" pitchFamily="2" charset="-122"/>
                        </a:rPr>
                        <a:t>爱好</a:t>
                      </a:r>
                      <a:endParaRPr kumimoji="0" lang="en-US" altLang="zh-CN" sz="1600" b="1" i="0" u="none" strike="noStrike" cap="none" normalizeH="0" baseline="0" dirty="0">
                        <a:ln>
                          <a:noFill/>
                        </a:ln>
                        <a:solidFill>
                          <a:schemeClr val="tx1"/>
                        </a:solidFill>
                        <a:effectLst/>
                        <a:latin typeface="Arial" charset="0"/>
                        <a:ea typeface="宋体" pitchFamily="2" charset="-122"/>
                      </a:endParaRPr>
                    </a:p>
                  </a:txBody>
                  <a:tcPr marT="91440" marB="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a:ln>
                            <a:noFill/>
                          </a:ln>
                          <a:solidFill>
                            <a:schemeClr val="tx1"/>
                          </a:solidFill>
                          <a:effectLst/>
                          <a:latin typeface="Arial" charset="0"/>
                          <a:ea typeface="宋体" pitchFamily="2" charset="-122"/>
                        </a:rPr>
                        <a:t>家</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a:ln>
                            <a:noFill/>
                          </a:ln>
                          <a:solidFill>
                            <a:schemeClr val="tx1"/>
                          </a:solidFill>
                          <a:effectLst/>
                          <a:latin typeface="Arial" charset="0"/>
                          <a:ea typeface="宋体" pitchFamily="2" charset="-122"/>
                        </a:rPr>
                        <a:t>社会问题</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a:ln>
                            <a:noFill/>
                          </a:ln>
                          <a:solidFill>
                            <a:schemeClr val="tx1"/>
                          </a:solidFill>
                          <a:effectLst/>
                          <a:latin typeface="Arial" charset="0"/>
                          <a:ea typeface="宋体" pitchFamily="2" charset="-122"/>
                        </a:rPr>
                        <a:t>教育</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6250">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dirty="0">
                          <a:ln>
                            <a:noFill/>
                          </a:ln>
                          <a:solidFill>
                            <a:schemeClr val="tx1"/>
                          </a:solidFill>
                          <a:effectLst/>
                          <a:latin typeface="Arial" charset="0"/>
                          <a:ea typeface="宋体" pitchFamily="2" charset="-122"/>
                        </a:rPr>
                        <a:t>社交活动</a:t>
                      </a:r>
                      <a:endParaRPr kumimoji="0" lang="en-US" altLang="zh-CN" sz="1600" b="1" i="0" u="none" strike="noStrike" cap="none" normalizeH="0" baseline="0" dirty="0">
                        <a:ln>
                          <a:noFill/>
                        </a:ln>
                        <a:solidFill>
                          <a:schemeClr val="tx1"/>
                        </a:solidFill>
                        <a:effectLst/>
                        <a:latin typeface="Arial" charset="0"/>
                        <a:ea typeface="宋体" pitchFamily="2" charset="-122"/>
                      </a:endParaRPr>
                    </a:p>
                  </a:txBody>
                  <a:tcPr marT="91440" marB="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a:ln>
                            <a:noFill/>
                          </a:ln>
                          <a:solidFill>
                            <a:schemeClr val="tx1"/>
                          </a:solidFill>
                          <a:effectLst/>
                          <a:latin typeface="Arial" charset="0"/>
                          <a:ea typeface="宋体" pitchFamily="2" charset="-122"/>
                        </a:rPr>
                        <a:t>工作</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a:ln>
                            <a:noFill/>
                          </a:ln>
                          <a:solidFill>
                            <a:schemeClr val="tx1"/>
                          </a:solidFill>
                          <a:effectLst/>
                          <a:latin typeface="Arial" charset="0"/>
                          <a:ea typeface="宋体" pitchFamily="2" charset="-122"/>
                        </a:rPr>
                        <a:t>政治</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a:ln>
                            <a:noFill/>
                          </a:ln>
                          <a:solidFill>
                            <a:schemeClr val="tx1"/>
                          </a:solidFill>
                          <a:effectLst/>
                          <a:latin typeface="Arial" charset="0"/>
                          <a:ea typeface="宋体" pitchFamily="2" charset="-122"/>
                        </a:rPr>
                        <a:t>收入</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6250">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dirty="0">
                          <a:ln>
                            <a:noFill/>
                          </a:ln>
                          <a:solidFill>
                            <a:schemeClr val="tx1"/>
                          </a:solidFill>
                          <a:effectLst/>
                          <a:latin typeface="Arial" charset="0"/>
                          <a:ea typeface="宋体" pitchFamily="2" charset="-122"/>
                        </a:rPr>
                        <a:t>假期</a:t>
                      </a:r>
                      <a:endParaRPr kumimoji="0" lang="en-US" altLang="zh-CN" sz="1600" b="1" i="0" u="none" strike="noStrike" cap="none" normalizeH="0" baseline="0" dirty="0">
                        <a:ln>
                          <a:noFill/>
                        </a:ln>
                        <a:solidFill>
                          <a:schemeClr val="tx1"/>
                        </a:solidFill>
                        <a:effectLst/>
                        <a:latin typeface="Arial" charset="0"/>
                        <a:ea typeface="宋体" pitchFamily="2" charset="-122"/>
                      </a:endParaRPr>
                    </a:p>
                  </a:txBody>
                  <a:tcPr marT="91440" marB="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dirty="0">
                          <a:ln>
                            <a:noFill/>
                          </a:ln>
                          <a:solidFill>
                            <a:schemeClr val="tx1"/>
                          </a:solidFill>
                          <a:effectLst/>
                          <a:latin typeface="Arial" charset="0"/>
                          <a:ea typeface="宋体" pitchFamily="2" charset="-122"/>
                        </a:rPr>
                        <a:t>社团</a:t>
                      </a:r>
                      <a:endParaRPr kumimoji="0" lang="en-US" altLang="zh-CN" sz="1600" b="1" i="0" u="none" strike="noStrike" cap="none" normalizeH="0" baseline="0" dirty="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a:ln>
                            <a:noFill/>
                          </a:ln>
                          <a:solidFill>
                            <a:schemeClr val="tx1"/>
                          </a:solidFill>
                          <a:effectLst/>
                          <a:latin typeface="Arial" charset="0"/>
                          <a:ea typeface="宋体" pitchFamily="2" charset="-122"/>
                        </a:rPr>
                        <a:t>商业</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a:ln>
                            <a:noFill/>
                          </a:ln>
                          <a:solidFill>
                            <a:schemeClr val="tx1"/>
                          </a:solidFill>
                          <a:effectLst/>
                          <a:latin typeface="Arial" charset="0"/>
                          <a:ea typeface="宋体" pitchFamily="2" charset="-122"/>
                        </a:rPr>
                        <a:t>工作</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6250">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a:ln>
                            <a:noFill/>
                          </a:ln>
                          <a:solidFill>
                            <a:schemeClr val="tx1"/>
                          </a:solidFill>
                          <a:effectLst/>
                          <a:latin typeface="Arial" charset="0"/>
                          <a:ea typeface="宋体" pitchFamily="2" charset="-122"/>
                        </a:rPr>
                        <a:t>娱乐</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91440" marB="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dirty="0">
                          <a:ln>
                            <a:noFill/>
                          </a:ln>
                          <a:solidFill>
                            <a:schemeClr val="tx1"/>
                          </a:solidFill>
                          <a:effectLst/>
                          <a:latin typeface="Arial" charset="0"/>
                          <a:ea typeface="宋体" pitchFamily="2" charset="-122"/>
                        </a:rPr>
                        <a:t>娱乐</a:t>
                      </a:r>
                      <a:endParaRPr kumimoji="0" lang="en-US" altLang="zh-CN" sz="1600" b="1" i="0" u="none" strike="noStrike" cap="none" normalizeH="0" baseline="0" dirty="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a:ln>
                            <a:noFill/>
                          </a:ln>
                          <a:solidFill>
                            <a:schemeClr val="tx1"/>
                          </a:solidFill>
                          <a:effectLst/>
                          <a:latin typeface="Arial" charset="0"/>
                          <a:ea typeface="宋体" pitchFamily="2" charset="-122"/>
                        </a:rPr>
                        <a:t>经济</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a:ln>
                            <a:noFill/>
                          </a:ln>
                          <a:solidFill>
                            <a:schemeClr val="tx1"/>
                          </a:solidFill>
                          <a:effectLst/>
                          <a:latin typeface="Arial" charset="0"/>
                          <a:ea typeface="宋体" pitchFamily="2" charset="-122"/>
                        </a:rPr>
                        <a:t>家庭规模</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76250">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a:ln>
                            <a:noFill/>
                          </a:ln>
                          <a:solidFill>
                            <a:schemeClr val="tx1"/>
                          </a:solidFill>
                          <a:effectLst/>
                          <a:latin typeface="Arial" charset="0"/>
                          <a:ea typeface="宋体" pitchFamily="2" charset="-122"/>
                        </a:rPr>
                        <a:t>俱乐部成员</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91440" marB="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dirty="0">
                          <a:ln>
                            <a:noFill/>
                          </a:ln>
                          <a:solidFill>
                            <a:schemeClr val="tx1"/>
                          </a:solidFill>
                          <a:effectLst/>
                          <a:latin typeface="Arial" charset="0"/>
                          <a:ea typeface="宋体" pitchFamily="2" charset="-122"/>
                        </a:rPr>
                        <a:t>时尚</a:t>
                      </a:r>
                      <a:endParaRPr kumimoji="0" lang="en-US" altLang="zh-CN" sz="1600" b="1" i="0" u="none" strike="noStrike" cap="none" normalizeH="0" baseline="0" dirty="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a:ln>
                            <a:noFill/>
                          </a:ln>
                          <a:solidFill>
                            <a:schemeClr val="tx1"/>
                          </a:solidFill>
                          <a:effectLst/>
                          <a:latin typeface="Arial" charset="0"/>
                          <a:ea typeface="宋体" pitchFamily="2" charset="-122"/>
                        </a:rPr>
                        <a:t>教育</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a:ln>
                            <a:noFill/>
                          </a:ln>
                          <a:solidFill>
                            <a:schemeClr val="tx1"/>
                          </a:solidFill>
                          <a:effectLst/>
                          <a:latin typeface="Arial" charset="0"/>
                          <a:ea typeface="宋体" pitchFamily="2" charset="-122"/>
                        </a:rPr>
                        <a:t>住处</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4663">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a:ln>
                            <a:noFill/>
                          </a:ln>
                          <a:solidFill>
                            <a:schemeClr val="tx1"/>
                          </a:solidFill>
                          <a:effectLst/>
                          <a:latin typeface="Arial" charset="0"/>
                          <a:ea typeface="宋体" pitchFamily="2" charset="-122"/>
                        </a:rPr>
                        <a:t>社团</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91440" marB="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dirty="0">
                          <a:ln>
                            <a:noFill/>
                          </a:ln>
                          <a:solidFill>
                            <a:schemeClr val="tx1"/>
                          </a:solidFill>
                          <a:effectLst/>
                          <a:latin typeface="Arial" charset="0"/>
                          <a:ea typeface="宋体" pitchFamily="2" charset="-122"/>
                        </a:rPr>
                        <a:t>食物</a:t>
                      </a:r>
                      <a:endParaRPr kumimoji="0" lang="en-US" altLang="zh-CN" sz="1600" b="1" i="0" u="none" strike="noStrike" cap="none" normalizeH="0" baseline="0" dirty="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dirty="0">
                          <a:ln>
                            <a:noFill/>
                          </a:ln>
                          <a:solidFill>
                            <a:schemeClr val="tx1"/>
                          </a:solidFill>
                          <a:effectLst/>
                          <a:latin typeface="Arial" charset="0"/>
                          <a:ea typeface="宋体" pitchFamily="2" charset="-122"/>
                        </a:rPr>
                        <a:t>产品</a:t>
                      </a:r>
                      <a:endParaRPr kumimoji="0" lang="en-US" altLang="zh-CN" sz="1600" b="1" i="0" u="none" strike="noStrike" cap="none" normalizeH="0" baseline="0" dirty="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a:ln>
                            <a:noFill/>
                          </a:ln>
                          <a:solidFill>
                            <a:schemeClr val="tx1"/>
                          </a:solidFill>
                          <a:effectLst/>
                          <a:latin typeface="Arial" charset="0"/>
                          <a:ea typeface="宋体" pitchFamily="2" charset="-122"/>
                        </a:rPr>
                        <a:t>地理</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76250">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a:ln>
                            <a:noFill/>
                          </a:ln>
                          <a:solidFill>
                            <a:schemeClr val="tx1"/>
                          </a:solidFill>
                          <a:effectLst/>
                          <a:latin typeface="Arial" charset="0"/>
                          <a:ea typeface="宋体" pitchFamily="2" charset="-122"/>
                        </a:rPr>
                        <a:t>购物</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91440" marB="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a:ln>
                            <a:noFill/>
                          </a:ln>
                          <a:solidFill>
                            <a:schemeClr val="tx1"/>
                          </a:solidFill>
                          <a:effectLst/>
                          <a:latin typeface="Arial" charset="0"/>
                          <a:ea typeface="宋体" pitchFamily="2" charset="-122"/>
                        </a:rPr>
                        <a:t>媒体</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dirty="0">
                          <a:ln>
                            <a:noFill/>
                          </a:ln>
                          <a:solidFill>
                            <a:schemeClr val="tx1"/>
                          </a:solidFill>
                          <a:effectLst/>
                          <a:latin typeface="Arial" charset="0"/>
                          <a:ea typeface="宋体" pitchFamily="2" charset="-122"/>
                        </a:rPr>
                        <a:t>未来</a:t>
                      </a:r>
                      <a:endParaRPr kumimoji="0" lang="en-US" altLang="zh-CN" sz="1600" b="1" i="0" u="none" strike="noStrike" cap="none" normalizeH="0" baseline="0" dirty="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a:ln>
                            <a:noFill/>
                          </a:ln>
                          <a:solidFill>
                            <a:schemeClr val="tx1"/>
                          </a:solidFill>
                          <a:effectLst/>
                          <a:latin typeface="Arial" charset="0"/>
                          <a:ea typeface="宋体" pitchFamily="2" charset="-122"/>
                        </a:rPr>
                        <a:t>城市规模</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76250">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a:ln>
                            <a:noFill/>
                          </a:ln>
                          <a:solidFill>
                            <a:schemeClr val="tx1"/>
                          </a:solidFill>
                          <a:effectLst/>
                          <a:latin typeface="Arial" charset="0"/>
                          <a:ea typeface="宋体" pitchFamily="2" charset="-122"/>
                        </a:rPr>
                        <a:t>运动</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91440" marB="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a:ln>
                            <a:noFill/>
                          </a:ln>
                          <a:solidFill>
                            <a:schemeClr val="tx1"/>
                          </a:solidFill>
                          <a:effectLst/>
                          <a:latin typeface="Arial" charset="0"/>
                          <a:ea typeface="宋体" pitchFamily="2" charset="-122"/>
                        </a:rPr>
                        <a:t>成就</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dirty="0">
                          <a:ln>
                            <a:noFill/>
                          </a:ln>
                          <a:solidFill>
                            <a:schemeClr val="tx1"/>
                          </a:solidFill>
                          <a:effectLst/>
                          <a:latin typeface="Arial" charset="0"/>
                          <a:ea typeface="宋体" pitchFamily="2" charset="-122"/>
                        </a:rPr>
                        <a:t>文化</a:t>
                      </a:r>
                      <a:endParaRPr kumimoji="0" lang="en-US" altLang="zh-CN" sz="1600" b="1" i="0" u="none" strike="noStrike" cap="none" normalizeH="0" baseline="0" dirty="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zh-CN" altLang="en-US" sz="1600" b="1" i="0" u="none" strike="noStrike" cap="none" normalizeH="0" baseline="0" dirty="0">
                          <a:ln>
                            <a:noFill/>
                          </a:ln>
                          <a:solidFill>
                            <a:schemeClr val="tx1"/>
                          </a:solidFill>
                          <a:effectLst/>
                          <a:latin typeface="Arial" charset="0"/>
                          <a:ea typeface="宋体" pitchFamily="2" charset="-122"/>
                        </a:rPr>
                        <a:t>生命阶段</a:t>
                      </a:r>
                      <a:endParaRPr kumimoji="0" lang="en-US" altLang="zh-CN" sz="1600" b="1" i="0" u="none" strike="noStrike" cap="none" normalizeH="0" baseline="0" dirty="0">
                        <a:ln>
                          <a:noFill/>
                        </a:ln>
                        <a:solidFill>
                          <a:schemeClr val="tx1"/>
                        </a:solidFill>
                        <a:effectLst/>
                        <a:latin typeface="Arial" charset="0"/>
                        <a:ea typeface="宋体" pitchFamily="2" charset="-122"/>
                      </a:endParaRPr>
                    </a:p>
                  </a:txBody>
                  <a:tcPr marT="91440" marB="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079157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E3F26E-9671-4E04-B6F3-B558320781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Freeform 124"/>
          <p:cNvSpPr>
            <a:spLocks/>
          </p:cNvSpPr>
          <p:nvPr/>
        </p:nvSpPr>
        <p:spPr bwMode="auto">
          <a:xfrm flipV="1">
            <a:off x="-382090" y="-2263775"/>
            <a:ext cx="8531143" cy="11419307"/>
          </a:xfrm>
          <a:custGeom>
            <a:avLst/>
            <a:gdLst>
              <a:gd name="T0" fmla="*/ 7757 w 12170"/>
              <a:gd name="T1" fmla="*/ 7420 h 7580"/>
              <a:gd name="T2" fmla="*/ 12110 w 12170"/>
              <a:gd name="T3" fmla="*/ 6671 h 7580"/>
              <a:gd name="T4" fmla="*/ 12132 w 12170"/>
              <a:gd name="T5" fmla="*/ 9 h 7580"/>
              <a:gd name="T6" fmla="*/ 11890 w 12170"/>
              <a:gd name="T7" fmla="*/ 0 h 7580"/>
              <a:gd name="T8" fmla="*/ 6046 w 12170"/>
              <a:gd name="T9" fmla="*/ 1955 h 7580"/>
              <a:gd name="T10" fmla="*/ 0 w 12170"/>
              <a:gd name="T11" fmla="*/ 3249 h 7580"/>
              <a:gd name="T12" fmla="*/ 1812 w 12170"/>
              <a:gd name="T13" fmla="*/ 4546 h 7580"/>
              <a:gd name="T14" fmla="*/ 7757 w 12170"/>
              <a:gd name="T15" fmla="*/ 7420 h 75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70" h="7580">
                <a:moveTo>
                  <a:pt x="7757" y="7420"/>
                </a:moveTo>
                <a:cubicBezTo>
                  <a:pt x="9250" y="7580"/>
                  <a:pt x="10711" y="7137"/>
                  <a:pt x="12110" y="6671"/>
                </a:cubicBezTo>
                <a:cubicBezTo>
                  <a:pt x="12170" y="4453"/>
                  <a:pt x="12127" y="2229"/>
                  <a:pt x="12132" y="9"/>
                </a:cubicBezTo>
                <a:cubicBezTo>
                  <a:pt x="12072" y="6"/>
                  <a:pt x="11950" y="2"/>
                  <a:pt x="11890" y="0"/>
                </a:cubicBezTo>
                <a:cubicBezTo>
                  <a:pt x="9823" y="179"/>
                  <a:pt x="7889" y="1050"/>
                  <a:pt x="6046" y="1955"/>
                </a:cubicBezTo>
                <a:cubicBezTo>
                  <a:pt x="4244" y="3006"/>
                  <a:pt x="2089" y="3697"/>
                  <a:pt x="0" y="3249"/>
                </a:cubicBezTo>
                <a:cubicBezTo>
                  <a:pt x="595" y="3694"/>
                  <a:pt x="1227" y="4090"/>
                  <a:pt x="1812" y="4546"/>
                </a:cubicBezTo>
                <a:cubicBezTo>
                  <a:pt x="3641" y="5748"/>
                  <a:pt x="5474" y="7273"/>
                  <a:pt x="7757" y="7420"/>
                </a:cubicBezTo>
              </a:path>
            </a:pathLst>
          </a:custGeom>
          <a:gradFill>
            <a:gsLst>
              <a:gs pos="0">
                <a:srgbClr val="058FD5">
                  <a:alpha val="0"/>
                </a:srgbClr>
              </a:gs>
              <a:gs pos="50000">
                <a:srgbClr val="027EC3">
                  <a:alpha val="24000"/>
                </a:srgbClr>
              </a:gs>
              <a:gs pos="100000">
                <a:srgbClr val="036EB3">
                  <a:alpha val="37000"/>
                </a:srgbClr>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1">
              <a:latin typeface="微软雅黑" panose="020B0503020204020204" pitchFamily="34" charset="-122"/>
              <a:ea typeface="微软雅黑" panose="020B0503020204020204" pitchFamily="34" charset="-122"/>
            </a:endParaRPr>
          </a:p>
        </p:txBody>
      </p:sp>
      <p:sp>
        <p:nvSpPr>
          <p:cNvPr id="25" name="矩形 24"/>
          <p:cNvSpPr/>
          <p:nvPr/>
        </p:nvSpPr>
        <p:spPr>
          <a:xfrm>
            <a:off x="3617760" y="2874172"/>
            <a:ext cx="540000" cy="540000"/>
          </a:xfrm>
          <a:prstGeom prst="rect">
            <a:avLst/>
          </a:prstGeom>
          <a:solidFill>
            <a:srgbClr val="0BA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1</a:t>
            </a:r>
            <a:endParaRPr lang="zh-CN" altLang="en-US" b="1" dirty="0">
              <a:latin typeface="微软雅黑" panose="020B0503020204020204" pitchFamily="34" charset="-122"/>
              <a:ea typeface="微软雅黑" panose="020B0503020204020204" pitchFamily="34" charset="-122"/>
            </a:endParaRPr>
          </a:p>
        </p:txBody>
      </p:sp>
      <p:sp>
        <p:nvSpPr>
          <p:cNvPr id="26" name="矩形 25"/>
          <p:cNvSpPr/>
          <p:nvPr/>
        </p:nvSpPr>
        <p:spPr>
          <a:xfrm>
            <a:off x="3602252" y="3755626"/>
            <a:ext cx="540000" cy="540000"/>
          </a:xfrm>
          <a:prstGeom prst="rect">
            <a:avLst/>
          </a:prstGeom>
          <a:solidFill>
            <a:srgbClr val="6FB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2</a:t>
            </a:r>
            <a:endParaRPr lang="zh-CN" altLang="en-US" b="1" dirty="0">
              <a:latin typeface="微软雅黑" panose="020B0503020204020204" pitchFamily="34" charset="-122"/>
              <a:ea typeface="微软雅黑" panose="020B0503020204020204" pitchFamily="34" charset="-122"/>
            </a:endParaRPr>
          </a:p>
        </p:txBody>
      </p:sp>
      <p:sp>
        <p:nvSpPr>
          <p:cNvPr id="27" name="矩形 26"/>
          <p:cNvSpPr/>
          <p:nvPr/>
        </p:nvSpPr>
        <p:spPr>
          <a:xfrm>
            <a:off x="3617760" y="4639643"/>
            <a:ext cx="540000" cy="540000"/>
          </a:xfrm>
          <a:prstGeom prst="rect">
            <a:avLst/>
          </a:prstGeom>
          <a:solidFill>
            <a:srgbClr val="24A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3</a:t>
            </a:r>
            <a:endParaRPr lang="zh-CN" altLang="en-US" b="1" dirty="0">
              <a:latin typeface="微软雅黑" panose="020B0503020204020204" pitchFamily="34" charset="-122"/>
              <a:ea typeface="微软雅黑" panose="020B0503020204020204" pitchFamily="34" charset="-122"/>
            </a:endParaRPr>
          </a:p>
        </p:txBody>
      </p:sp>
      <p:sp>
        <p:nvSpPr>
          <p:cNvPr id="29" name="矩形 28"/>
          <p:cNvSpPr/>
          <p:nvPr/>
        </p:nvSpPr>
        <p:spPr>
          <a:xfrm>
            <a:off x="4422329" y="3840960"/>
            <a:ext cx="3698448"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千禧一代传播价值与媒介要素赋能</a:t>
            </a:r>
          </a:p>
        </p:txBody>
      </p:sp>
      <p:sp>
        <p:nvSpPr>
          <p:cNvPr id="30" name="矩形 29"/>
          <p:cNvSpPr/>
          <p:nvPr/>
        </p:nvSpPr>
        <p:spPr>
          <a:xfrm>
            <a:off x="4422329" y="4724977"/>
            <a:ext cx="2151551"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新世纪广告定义</a:t>
            </a:r>
            <a:r>
              <a:rPr lang="en-US" altLang="zh-CN" b="1" dirty="0">
                <a:solidFill>
                  <a:schemeClr val="bg1"/>
                </a:solidFill>
                <a:latin typeface="微软雅黑" panose="020B0503020204020204" pitchFamily="34" charset="-122"/>
                <a:ea typeface="微软雅黑" panose="020B0503020204020204" pitchFamily="34" charset="-122"/>
              </a:rPr>
              <a:t>2.0</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1" name="矩形 178"/>
          <p:cNvSpPr/>
          <p:nvPr/>
        </p:nvSpPr>
        <p:spPr>
          <a:xfrm>
            <a:off x="3617760" y="1959377"/>
            <a:ext cx="946461" cy="400110"/>
          </a:xfrm>
          <a:custGeom>
            <a:avLst/>
            <a:gdLst>
              <a:gd name="connsiteX0" fmla="*/ 0 w 1210589"/>
              <a:gd name="connsiteY0" fmla="*/ 0 h 707886"/>
              <a:gd name="connsiteX1" fmla="*/ 1210589 w 1210589"/>
              <a:gd name="connsiteY1" fmla="*/ 0 h 707886"/>
              <a:gd name="connsiteX2" fmla="*/ 1210589 w 1210589"/>
              <a:gd name="connsiteY2" fmla="*/ 707886 h 707886"/>
              <a:gd name="connsiteX3" fmla="*/ 0 w 1210589"/>
              <a:gd name="connsiteY3" fmla="*/ 707886 h 707886"/>
              <a:gd name="connsiteX4" fmla="*/ 0 w 1210589"/>
              <a:gd name="connsiteY4" fmla="*/ 0 h 707886"/>
              <a:gd name="connsiteX0" fmla="*/ 0 w 1285540"/>
              <a:gd name="connsiteY0" fmla="*/ 78699 h 786585"/>
              <a:gd name="connsiteX1" fmla="*/ 1285540 w 1285540"/>
              <a:gd name="connsiteY1" fmla="*/ 0 h 786585"/>
              <a:gd name="connsiteX2" fmla="*/ 1210589 w 1285540"/>
              <a:gd name="connsiteY2" fmla="*/ 786585 h 786585"/>
              <a:gd name="connsiteX3" fmla="*/ 0 w 1285540"/>
              <a:gd name="connsiteY3" fmla="*/ 786585 h 786585"/>
              <a:gd name="connsiteX4" fmla="*/ 0 w 1285540"/>
              <a:gd name="connsiteY4" fmla="*/ 78699 h 786585"/>
              <a:gd name="connsiteX0" fmla="*/ 0 w 1285540"/>
              <a:gd name="connsiteY0" fmla="*/ 78699 h 786585"/>
              <a:gd name="connsiteX1" fmla="*/ 1285540 w 1285540"/>
              <a:gd name="connsiteY1" fmla="*/ 0 h 786585"/>
              <a:gd name="connsiteX2" fmla="*/ 1191851 w 1285540"/>
              <a:gd name="connsiteY2" fmla="*/ 692897 h 786585"/>
              <a:gd name="connsiteX3" fmla="*/ 0 w 1285540"/>
              <a:gd name="connsiteY3" fmla="*/ 786585 h 786585"/>
              <a:gd name="connsiteX4" fmla="*/ 0 w 1285540"/>
              <a:gd name="connsiteY4" fmla="*/ 78699 h 786585"/>
              <a:gd name="connsiteX0" fmla="*/ 0 w 1285540"/>
              <a:gd name="connsiteY0" fmla="*/ 138660 h 786585"/>
              <a:gd name="connsiteX1" fmla="*/ 1285540 w 1285540"/>
              <a:gd name="connsiteY1" fmla="*/ 0 h 786585"/>
              <a:gd name="connsiteX2" fmla="*/ 1191851 w 1285540"/>
              <a:gd name="connsiteY2" fmla="*/ 692897 h 786585"/>
              <a:gd name="connsiteX3" fmla="*/ 0 w 1285540"/>
              <a:gd name="connsiteY3" fmla="*/ 786585 h 786585"/>
              <a:gd name="connsiteX4" fmla="*/ 0 w 1285540"/>
              <a:gd name="connsiteY4" fmla="*/ 138660 h 786585"/>
              <a:gd name="connsiteX0" fmla="*/ 11242 w 1285540"/>
              <a:gd name="connsiteY0" fmla="*/ 74951 h 786585"/>
              <a:gd name="connsiteX1" fmla="*/ 1285540 w 1285540"/>
              <a:gd name="connsiteY1" fmla="*/ 0 h 786585"/>
              <a:gd name="connsiteX2" fmla="*/ 1191851 w 1285540"/>
              <a:gd name="connsiteY2" fmla="*/ 692897 h 786585"/>
              <a:gd name="connsiteX3" fmla="*/ 0 w 1285540"/>
              <a:gd name="connsiteY3" fmla="*/ 786585 h 786585"/>
              <a:gd name="connsiteX4" fmla="*/ 11242 w 1285540"/>
              <a:gd name="connsiteY4" fmla="*/ 74951 h 786585"/>
              <a:gd name="connsiteX0" fmla="*/ 0 w 1274298"/>
              <a:gd name="connsiteY0" fmla="*/ 74951 h 805322"/>
              <a:gd name="connsiteX1" fmla="*/ 1274298 w 1274298"/>
              <a:gd name="connsiteY1" fmla="*/ 0 h 805322"/>
              <a:gd name="connsiteX2" fmla="*/ 1180609 w 1274298"/>
              <a:gd name="connsiteY2" fmla="*/ 692897 h 805322"/>
              <a:gd name="connsiteX3" fmla="*/ 3748 w 1274298"/>
              <a:gd name="connsiteY3" fmla="*/ 805322 h 805322"/>
              <a:gd name="connsiteX4" fmla="*/ 0 w 1274298"/>
              <a:gd name="connsiteY4" fmla="*/ 74951 h 805322"/>
              <a:gd name="connsiteX0" fmla="*/ 0 w 1274298"/>
              <a:gd name="connsiteY0" fmla="*/ 74951 h 805322"/>
              <a:gd name="connsiteX1" fmla="*/ 1274298 w 1274298"/>
              <a:gd name="connsiteY1" fmla="*/ 0 h 805322"/>
              <a:gd name="connsiteX2" fmla="*/ 1274298 w 1274298"/>
              <a:gd name="connsiteY2" fmla="*/ 561733 h 805322"/>
              <a:gd name="connsiteX3" fmla="*/ 3748 w 1274298"/>
              <a:gd name="connsiteY3" fmla="*/ 805322 h 805322"/>
              <a:gd name="connsiteX4" fmla="*/ 0 w 1274298"/>
              <a:gd name="connsiteY4" fmla="*/ 74951 h 805322"/>
              <a:gd name="connsiteX0" fmla="*/ 0 w 1274298"/>
              <a:gd name="connsiteY0" fmla="*/ 74951 h 752857"/>
              <a:gd name="connsiteX1" fmla="*/ 1274298 w 1274298"/>
              <a:gd name="connsiteY1" fmla="*/ 0 h 752857"/>
              <a:gd name="connsiteX2" fmla="*/ 1274298 w 1274298"/>
              <a:gd name="connsiteY2" fmla="*/ 561733 h 752857"/>
              <a:gd name="connsiteX3" fmla="*/ 33728 w 1274298"/>
              <a:gd name="connsiteY3" fmla="*/ 752857 h 752857"/>
              <a:gd name="connsiteX4" fmla="*/ 0 w 1274298"/>
              <a:gd name="connsiteY4" fmla="*/ 74951 h 752857"/>
              <a:gd name="connsiteX0" fmla="*/ 0 w 1274298"/>
              <a:gd name="connsiteY0" fmla="*/ 74951 h 752857"/>
              <a:gd name="connsiteX1" fmla="*/ 1274298 w 1274298"/>
              <a:gd name="connsiteY1" fmla="*/ 0 h 752857"/>
              <a:gd name="connsiteX2" fmla="*/ 1274298 w 1274298"/>
              <a:gd name="connsiteY2" fmla="*/ 561733 h 752857"/>
              <a:gd name="connsiteX3" fmla="*/ 11243 w 1274298"/>
              <a:gd name="connsiteY3" fmla="*/ 752857 h 752857"/>
              <a:gd name="connsiteX4" fmla="*/ 0 w 1274298"/>
              <a:gd name="connsiteY4" fmla="*/ 74951 h 752857"/>
              <a:gd name="connsiteX0" fmla="*/ 0 w 1334773"/>
              <a:gd name="connsiteY0" fmla="*/ 74952 h 752857"/>
              <a:gd name="connsiteX1" fmla="*/ 1334773 w 1334773"/>
              <a:gd name="connsiteY1" fmla="*/ 0 h 752857"/>
              <a:gd name="connsiteX2" fmla="*/ 1334773 w 1334773"/>
              <a:gd name="connsiteY2" fmla="*/ 561733 h 752857"/>
              <a:gd name="connsiteX3" fmla="*/ 71718 w 1334773"/>
              <a:gd name="connsiteY3" fmla="*/ 752857 h 752857"/>
              <a:gd name="connsiteX4" fmla="*/ 0 w 1334773"/>
              <a:gd name="connsiteY4" fmla="*/ 74952 h 752857"/>
              <a:gd name="connsiteX0" fmla="*/ 0 w 1334773"/>
              <a:gd name="connsiteY0" fmla="*/ 74952 h 752857"/>
              <a:gd name="connsiteX1" fmla="*/ 1334773 w 1334773"/>
              <a:gd name="connsiteY1" fmla="*/ 0 h 752857"/>
              <a:gd name="connsiteX2" fmla="*/ 1334773 w 1334773"/>
              <a:gd name="connsiteY2" fmla="*/ 561733 h 752857"/>
              <a:gd name="connsiteX3" fmla="*/ 71718 w 1334773"/>
              <a:gd name="connsiteY3" fmla="*/ 752857 h 752857"/>
              <a:gd name="connsiteX4" fmla="*/ 0 w 1334773"/>
              <a:gd name="connsiteY4" fmla="*/ 74952 h 752857"/>
              <a:gd name="connsiteX0" fmla="*/ 0 w 1285294"/>
              <a:gd name="connsiteY0" fmla="*/ 74952 h 752857"/>
              <a:gd name="connsiteX1" fmla="*/ 1285294 w 1285294"/>
              <a:gd name="connsiteY1" fmla="*/ 0 h 752857"/>
              <a:gd name="connsiteX2" fmla="*/ 1285294 w 1285294"/>
              <a:gd name="connsiteY2" fmla="*/ 561733 h 752857"/>
              <a:gd name="connsiteX3" fmla="*/ 22239 w 1285294"/>
              <a:gd name="connsiteY3" fmla="*/ 752857 h 752857"/>
              <a:gd name="connsiteX4" fmla="*/ 0 w 1285294"/>
              <a:gd name="connsiteY4" fmla="*/ 74952 h 752857"/>
              <a:gd name="connsiteX0" fmla="*/ 8521 w 1263055"/>
              <a:gd name="connsiteY0" fmla="*/ 74952 h 752857"/>
              <a:gd name="connsiteX1" fmla="*/ 1263055 w 1263055"/>
              <a:gd name="connsiteY1" fmla="*/ 0 h 752857"/>
              <a:gd name="connsiteX2" fmla="*/ 1263055 w 1263055"/>
              <a:gd name="connsiteY2" fmla="*/ 561733 h 752857"/>
              <a:gd name="connsiteX3" fmla="*/ 0 w 1263055"/>
              <a:gd name="connsiteY3" fmla="*/ 752857 h 752857"/>
              <a:gd name="connsiteX4" fmla="*/ 8521 w 1263055"/>
              <a:gd name="connsiteY4" fmla="*/ 74952 h 752857"/>
              <a:gd name="connsiteX0" fmla="*/ 8521 w 1263055"/>
              <a:gd name="connsiteY0" fmla="*/ 139141 h 817046"/>
              <a:gd name="connsiteX1" fmla="*/ 1259210 w 1263055"/>
              <a:gd name="connsiteY1" fmla="*/ 0 h 817046"/>
              <a:gd name="connsiteX2" fmla="*/ 1263055 w 1263055"/>
              <a:gd name="connsiteY2" fmla="*/ 625922 h 817046"/>
              <a:gd name="connsiteX3" fmla="*/ 0 w 1263055"/>
              <a:gd name="connsiteY3" fmla="*/ 817046 h 817046"/>
              <a:gd name="connsiteX4" fmla="*/ 8521 w 1263055"/>
              <a:gd name="connsiteY4" fmla="*/ 139141 h 817046"/>
              <a:gd name="connsiteX0" fmla="*/ 8521 w 1259256"/>
              <a:gd name="connsiteY0" fmla="*/ 139141 h 817046"/>
              <a:gd name="connsiteX1" fmla="*/ 1259210 w 1259256"/>
              <a:gd name="connsiteY1" fmla="*/ 0 h 817046"/>
              <a:gd name="connsiteX2" fmla="*/ 1236142 w 1259256"/>
              <a:gd name="connsiteY2" fmla="*/ 601234 h 817046"/>
              <a:gd name="connsiteX3" fmla="*/ 0 w 1259256"/>
              <a:gd name="connsiteY3" fmla="*/ 817046 h 817046"/>
              <a:gd name="connsiteX4" fmla="*/ 8521 w 1259256"/>
              <a:gd name="connsiteY4" fmla="*/ 139141 h 817046"/>
              <a:gd name="connsiteX0" fmla="*/ 832 w 1259256"/>
              <a:gd name="connsiteY0" fmla="*/ 139141 h 817046"/>
              <a:gd name="connsiteX1" fmla="*/ 1259210 w 1259256"/>
              <a:gd name="connsiteY1" fmla="*/ 0 h 817046"/>
              <a:gd name="connsiteX2" fmla="*/ 1236142 w 1259256"/>
              <a:gd name="connsiteY2" fmla="*/ 601234 h 817046"/>
              <a:gd name="connsiteX3" fmla="*/ 0 w 1259256"/>
              <a:gd name="connsiteY3" fmla="*/ 817046 h 817046"/>
              <a:gd name="connsiteX4" fmla="*/ 832 w 1259256"/>
              <a:gd name="connsiteY4" fmla="*/ 139141 h 817046"/>
              <a:gd name="connsiteX0" fmla="*/ 832 w 1259580"/>
              <a:gd name="connsiteY0" fmla="*/ 139141 h 817046"/>
              <a:gd name="connsiteX1" fmla="*/ 1259210 w 1259580"/>
              <a:gd name="connsiteY1" fmla="*/ 0 h 817046"/>
              <a:gd name="connsiteX2" fmla="*/ 1259212 w 1259580"/>
              <a:gd name="connsiteY2" fmla="*/ 601234 h 817046"/>
              <a:gd name="connsiteX3" fmla="*/ 0 w 1259580"/>
              <a:gd name="connsiteY3" fmla="*/ 817046 h 817046"/>
              <a:gd name="connsiteX4" fmla="*/ 832 w 1259580"/>
              <a:gd name="connsiteY4" fmla="*/ 139141 h 817046"/>
              <a:gd name="connsiteX0" fmla="*/ 832 w 1259212"/>
              <a:gd name="connsiteY0" fmla="*/ 163829 h 841734"/>
              <a:gd name="connsiteX1" fmla="*/ 1255365 w 1259212"/>
              <a:gd name="connsiteY1" fmla="*/ 0 h 841734"/>
              <a:gd name="connsiteX2" fmla="*/ 1259212 w 1259212"/>
              <a:gd name="connsiteY2" fmla="*/ 625922 h 841734"/>
              <a:gd name="connsiteX3" fmla="*/ 0 w 1259212"/>
              <a:gd name="connsiteY3" fmla="*/ 841734 h 841734"/>
              <a:gd name="connsiteX4" fmla="*/ 832 w 1259212"/>
              <a:gd name="connsiteY4" fmla="*/ 163829 h 841734"/>
              <a:gd name="connsiteX0" fmla="*/ 832 w 1255447"/>
              <a:gd name="connsiteY0" fmla="*/ 163829 h 841734"/>
              <a:gd name="connsiteX1" fmla="*/ 1255365 w 1255447"/>
              <a:gd name="connsiteY1" fmla="*/ 0 h 841734"/>
              <a:gd name="connsiteX2" fmla="*/ 1243832 w 1255447"/>
              <a:gd name="connsiteY2" fmla="*/ 625921 h 841734"/>
              <a:gd name="connsiteX3" fmla="*/ 0 w 1255447"/>
              <a:gd name="connsiteY3" fmla="*/ 841734 h 841734"/>
              <a:gd name="connsiteX4" fmla="*/ 832 w 1255447"/>
              <a:gd name="connsiteY4" fmla="*/ 163829 h 841734"/>
              <a:gd name="connsiteX0" fmla="*/ 3 w 1269999"/>
              <a:gd name="connsiteY0" fmla="*/ 94702 h 841734"/>
              <a:gd name="connsiteX1" fmla="*/ 1269917 w 1269999"/>
              <a:gd name="connsiteY1" fmla="*/ 0 h 841734"/>
              <a:gd name="connsiteX2" fmla="*/ 1258384 w 1269999"/>
              <a:gd name="connsiteY2" fmla="*/ 625921 h 841734"/>
              <a:gd name="connsiteX3" fmla="*/ 14552 w 1269999"/>
              <a:gd name="connsiteY3" fmla="*/ 841734 h 841734"/>
              <a:gd name="connsiteX4" fmla="*/ 3 w 1269999"/>
              <a:gd name="connsiteY4" fmla="*/ 94702 h 841734"/>
              <a:gd name="connsiteX0" fmla="*/ 3 w 1258384"/>
              <a:gd name="connsiteY0" fmla="*/ 889 h 747921"/>
              <a:gd name="connsiteX1" fmla="*/ 1250692 w 1258384"/>
              <a:gd name="connsiteY1" fmla="*/ 0 h 747921"/>
              <a:gd name="connsiteX2" fmla="*/ 1258384 w 1258384"/>
              <a:gd name="connsiteY2" fmla="*/ 532108 h 747921"/>
              <a:gd name="connsiteX3" fmla="*/ 14552 w 1258384"/>
              <a:gd name="connsiteY3" fmla="*/ 747921 h 747921"/>
              <a:gd name="connsiteX4" fmla="*/ 3 w 1258384"/>
              <a:gd name="connsiteY4" fmla="*/ 889 h 747921"/>
              <a:gd name="connsiteX0" fmla="*/ 3 w 1258384"/>
              <a:gd name="connsiteY0" fmla="*/ 60140 h 807172"/>
              <a:gd name="connsiteX1" fmla="*/ 1250693 w 1258384"/>
              <a:gd name="connsiteY1" fmla="*/ 0 h 807172"/>
              <a:gd name="connsiteX2" fmla="*/ 1258384 w 1258384"/>
              <a:gd name="connsiteY2" fmla="*/ 591359 h 807172"/>
              <a:gd name="connsiteX3" fmla="*/ 14552 w 1258384"/>
              <a:gd name="connsiteY3" fmla="*/ 807172 h 807172"/>
              <a:gd name="connsiteX4" fmla="*/ 3 w 1258384"/>
              <a:gd name="connsiteY4" fmla="*/ 60140 h 807172"/>
              <a:gd name="connsiteX0" fmla="*/ 3 w 1250747"/>
              <a:gd name="connsiteY0" fmla="*/ 60140 h 807172"/>
              <a:gd name="connsiteX1" fmla="*/ 1250693 w 1250747"/>
              <a:gd name="connsiteY1" fmla="*/ 0 h 807172"/>
              <a:gd name="connsiteX2" fmla="*/ 1231470 w 1250747"/>
              <a:gd name="connsiteY2" fmla="*/ 581484 h 807172"/>
              <a:gd name="connsiteX3" fmla="*/ 14552 w 1250747"/>
              <a:gd name="connsiteY3" fmla="*/ 807172 h 807172"/>
              <a:gd name="connsiteX4" fmla="*/ 3 w 1250747"/>
              <a:gd name="connsiteY4" fmla="*/ 60140 h 807172"/>
              <a:gd name="connsiteX0" fmla="*/ 14 w 1250758"/>
              <a:gd name="connsiteY0" fmla="*/ 60140 h 807172"/>
              <a:gd name="connsiteX1" fmla="*/ 1250704 w 1250758"/>
              <a:gd name="connsiteY1" fmla="*/ 0 h 807172"/>
              <a:gd name="connsiteX2" fmla="*/ 1231481 w 1250758"/>
              <a:gd name="connsiteY2" fmla="*/ 581484 h 807172"/>
              <a:gd name="connsiteX3" fmla="*/ 3029 w 1250758"/>
              <a:gd name="connsiteY3" fmla="*/ 807172 h 807172"/>
              <a:gd name="connsiteX4" fmla="*/ 14 w 1250758"/>
              <a:gd name="connsiteY4" fmla="*/ 60140 h 807172"/>
              <a:gd name="connsiteX0" fmla="*/ 15 w 1231482"/>
              <a:gd name="connsiteY0" fmla="*/ 112645 h 859677"/>
              <a:gd name="connsiteX1" fmla="*/ 1226175 w 1231482"/>
              <a:gd name="connsiteY1" fmla="*/ 0 h 859677"/>
              <a:gd name="connsiteX2" fmla="*/ 1231482 w 1231482"/>
              <a:gd name="connsiteY2" fmla="*/ 633989 h 859677"/>
              <a:gd name="connsiteX3" fmla="*/ 3030 w 1231482"/>
              <a:gd name="connsiteY3" fmla="*/ 859677 h 859677"/>
              <a:gd name="connsiteX4" fmla="*/ 15 w 1231482"/>
              <a:gd name="connsiteY4" fmla="*/ 112645 h 859677"/>
              <a:gd name="connsiteX0" fmla="*/ 15 w 1226229"/>
              <a:gd name="connsiteY0" fmla="*/ 112645 h 859677"/>
              <a:gd name="connsiteX1" fmla="*/ 1226175 w 1226229"/>
              <a:gd name="connsiteY1" fmla="*/ 0 h 859677"/>
              <a:gd name="connsiteX2" fmla="*/ 1206951 w 1226229"/>
              <a:gd name="connsiteY2" fmla="*/ 602486 h 859677"/>
              <a:gd name="connsiteX3" fmla="*/ 3030 w 1226229"/>
              <a:gd name="connsiteY3" fmla="*/ 859677 h 859677"/>
              <a:gd name="connsiteX4" fmla="*/ 15 w 1226229"/>
              <a:gd name="connsiteY4" fmla="*/ 112645 h 859677"/>
              <a:gd name="connsiteX0" fmla="*/ 4 w 1226218"/>
              <a:gd name="connsiteY0" fmla="*/ 112645 h 859677"/>
              <a:gd name="connsiteX1" fmla="*/ 1226164 w 1226218"/>
              <a:gd name="connsiteY1" fmla="*/ 0 h 859677"/>
              <a:gd name="connsiteX2" fmla="*/ 1206940 w 1226218"/>
              <a:gd name="connsiteY2" fmla="*/ 602486 h 859677"/>
              <a:gd name="connsiteX3" fmla="*/ 19373 w 1226218"/>
              <a:gd name="connsiteY3" fmla="*/ 859677 h 859677"/>
              <a:gd name="connsiteX4" fmla="*/ 4 w 1226218"/>
              <a:gd name="connsiteY4" fmla="*/ 112645 h 859677"/>
              <a:gd name="connsiteX0" fmla="*/ 4 w 1226218"/>
              <a:gd name="connsiteY0" fmla="*/ 112645 h 817672"/>
              <a:gd name="connsiteX1" fmla="*/ 1226164 w 1226218"/>
              <a:gd name="connsiteY1" fmla="*/ 0 h 817672"/>
              <a:gd name="connsiteX2" fmla="*/ 1206940 w 1226218"/>
              <a:gd name="connsiteY2" fmla="*/ 602486 h 817672"/>
              <a:gd name="connsiteX3" fmla="*/ 11195 w 1226218"/>
              <a:gd name="connsiteY3" fmla="*/ 817672 h 817672"/>
              <a:gd name="connsiteX4" fmla="*/ 4 w 1226218"/>
              <a:gd name="connsiteY4" fmla="*/ 112645 h 817672"/>
              <a:gd name="connsiteX0" fmla="*/ 4 w 1226219"/>
              <a:gd name="connsiteY0" fmla="*/ 186152 h 891179"/>
              <a:gd name="connsiteX1" fmla="*/ 1226165 w 1226219"/>
              <a:gd name="connsiteY1" fmla="*/ 0 h 891179"/>
              <a:gd name="connsiteX2" fmla="*/ 1206940 w 1226219"/>
              <a:gd name="connsiteY2" fmla="*/ 675993 h 891179"/>
              <a:gd name="connsiteX3" fmla="*/ 11195 w 1226219"/>
              <a:gd name="connsiteY3" fmla="*/ 891179 h 891179"/>
              <a:gd name="connsiteX4" fmla="*/ 4 w 1226219"/>
              <a:gd name="connsiteY4" fmla="*/ 186152 h 891179"/>
              <a:gd name="connsiteX0" fmla="*/ 4 w 1206940"/>
              <a:gd name="connsiteY0" fmla="*/ 70640 h 775667"/>
              <a:gd name="connsiteX1" fmla="*/ 1201633 w 1206940"/>
              <a:gd name="connsiteY1" fmla="*/ 0 h 775667"/>
              <a:gd name="connsiteX2" fmla="*/ 1206940 w 1206940"/>
              <a:gd name="connsiteY2" fmla="*/ 560481 h 775667"/>
              <a:gd name="connsiteX3" fmla="*/ 11195 w 1206940"/>
              <a:gd name="connsiteY3" fmla="*/ 775667 h 775667"/>
              <a:gd name="connsiteX4" fmla="*/ 4 w 1206940"/>
              <a:gd name="connsiteY4" fmla="*/ 70640 h 775667"/>
              <a:gd name="connsiteX0" fmla="*/ 2 w 1223293"/>
              <a:gd name="connsiteY0" fmla="*/ 0 h 862541"/>
              <a:gd name="connsiteX1" fmla="*/ 1217986 w 1223293"/>
              <a:gd name="connsiteY1" fmla="*/ 86874 h 862541"/>
              <a:gd name="connsiteX2" fmla="*/ 1223293 w 1223293"/>
              <a:gd name="connsiteY2" fmla="*/ 647355 h 862541"/>
              <a:gd name="connsiteX3" fmla="*/ 27548 w 1223293"/>
              <a:gd name="connsiteY3" fmla="*/ 862541 h 862541"/>
              <a:gd name="connsiteX4" fmla="*/ 2 w 1223293"/>
              <a:gd name="connsiteY4" fmla="*/ 0 h 862541"/>
              <a:gd name="connsiteX0" fmla="*/ 5 w 1207168"/>
              <a:gd name="connsiteY0" fmla="*/ 0 h 878074"/>
              <a:gd name="connsiteX1" fmla="*/ 1201861 w 1207168"/>
              <a:gd name="connsiteY1" fmla="*/ 102407 h 878074"/>
              <a:gd name="connsiteX2" fmla="*/ 1207168 w 1207168"/>
              <a:gd name="connsiteY2" fmla="*/ 662888 h 878074"/>
              <a:gd name="connsiteX3" fmla="*/ 11423 w 1207168"/>
              <a:gd name="connsiteY3" fmla="*/ 878074 h 878074"/>
              <a:gd name="connsiteX4" fmla="*/ 5 w 1207168"/>
              <a:gd name="connsiteY4" fmla="*/ 0 h 878074"/>
              <a:gd name="connsiteX0" fmla="*/ 5 w 1201916"/>
              <a:gd name="connsiteY0" fmla="*/ 0 h 878074"/>
              <a:gd name="connsiteX1" fmla="*/ 1201861 w 1201916"/>
              <a:gd name="connsiteY1" fmla="*/ 102407 h 878074"/>
              <a:gd name="connsiteX2" fmla="*/ 1182977 w 1201916"/>
              <a:gd name="connsiteY2" fmla="*/ 662888 h 878074"/>
              <a:gd name="connsiteX3" fmla="*/ 11423 w 1201916"/>
              <a:gd name="connsiteY3" fmla="*/ 878074 h 878074"/>
              <a:gd name="connsiteX4" fmla="*/ 5 w 1201916"/>
              <a:gd name="connsiteY4" fmla="*/ 0 h 878074"/>
              <a:gd name="connsiteX0" fmla="*/ 5 w 1201982"/>
              <a:gd name="connsiteY0" fmla="*/ 0 h 878074"/>
              <a:gd name="connsiteX1" fmla="*/ 1201861 w 1201982"/>
              <a:gd name="connsiteY1" fmla="*/ 102407 h 878074"/>
              <a:gd name="connsiteX2" fmla="*/ 1195073 w 1201982"/>
              <a:gd name="connsiteY2" fmla="*/ 662888 h 878074"/>
              <a:gd name="connsiteX3" fmla="*/ 11423 w 1201982"/>
              <a:gd name="connsiteY3" fmla="*/ 878074 h 878074"/>
              <a:gd name="connsiteX4" fmla="*/ 5 w 1201982"/>
              <a:gd name="connsiteY4" fmla="*/ 0 h 878074"/>
              <a:gd name="connsiteX0" fmla="*/ 5 w 1201861"/>
              <a:gd name="connsiteY0" fmla="*/ 0 h 878074"/>
              <a:gd name="connsiteX1" fmla="*/ 1201861 w 1201861"/>
              <a:gd name="connsiteY1" fmla="*/ 102407 h 878074"/>
              <a:gd name="connsiteX2" fmla="*/ 1195073 w 1201861"/>
              <a:gd name="connsiteY2" fmla="*/ 662888 h 878074"/>
              <a:gd name="connsiteX3" fmla="*/ 11423 w 1201861"/>
              <a:gd name="connsiteY3" fmla="*/ 878074 h 878074"/>
              <a:gd name="connsiteX4" fmla="*/ 5 w 1201861"/>
              <a:gd name="connsiteY4" fmla="*/ 0 h 878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861" h="878074">
                <a:moveTo>
                  <a:pt x="5" y="0"/>
                </a:moveTo>
                <a:lnTo>
                  <a:pt x="1201861" y="102407"/>
                </a:lnTo>
                <a:cubicBezTo>
                  <a:pt x="1199598" y="289234"/>
                  <a:pt x="1197336" y="476061"/>
                  <a:pt x="1195073" y="662888"/>
                </a:cubicBezTo>
                <a:lnTo>
                  <a:pt x="11423" y="878074"/>
                </a:lnTo>
                <a:cubicBezTo>
                  <a:pt x="11700" y="652106"/>
                  <a:pt x="-272" y="225968"/>
                  <a:pt x="5" y="0"/>
                </a:cubicBezTo>
                <a:close/>
              </a:path>
            </a:pathLst>
          </a:custGeom>
          <a:solidFill>
            <a:srgbClr val="0D7EDA"/>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主题</a:t>
            </a:r>
            <a:endParaRPr lang="en-US" altLang="zh-CN" sz="2000" dirty="0">
              <a:solidFill>
                <a:schemeClr val="bg1"/>
              </a:solidFill>
              <a:latin typeface="微软雅黑" panose="020B0503020204020204" pitchFamily="34" charset="-122"/>
              <a:ea typeface="微软雅黑" panose="020B0503020204020204" pitchFamily="34" charset="-122"/>
            </a:endParaRPr>
          </a:p>
        </p:txBody>
      </p:sp>
      <p:sp>
        <p:nvSpPr>
          <p:cNvPr id="32" name="矩形 31"/>
          <p:cNvSpPr/>
          <p:nvPr/>
        </p:nvSpPr>
        <p:spPr>
          <a:xfrm>
            <a:off x="5680461" y="1884566"/>
            <a:ext cx="3013967" cy="461665"/>
          </a:xfrm>
          <a:prstGeom prst="rect">
            <a:avLst/>
          </a:prstGeom>
        </p:spPr>
        <p:txBody>
          <a:bodyPr wrap="none">
            <a:spAutoFit/>
          </a:bodyPr>
          <a:lstStyle/>
          <a:p>
            <a:pPr>
              <a:lnSpc>
                <a:spcPct val="120000"/>
              </a:lnSpc>
            </a:pPr>
            <a:r>
              <a:rPr lang="zh-CN" altLang="en-US" sz="2000" b="1" dirty="0">
                <a:solidFill>
                  <a:schemeClr val="bg1"/>
                </a:solidFill>
                <a:latin typeface="+mj-ea"/>
              </a:rPr>
              <a:t>品牌与广告 </a:t>
            </a:r>
            <a:r>
              <a:rPr lang="en-US" altLang="zh-CN" sz="2000" b="1" dirty="0">
                <a:solidFill>
                  <a:schemeClr val="bg1"/>
                </a:solidFill>
                <a:latin typeface="+mj-ea"/>
              </a:rPr>
              <a:t>Session Three</a:t>
            </a:r>
            <a:endParaRPr lang="zh-CN" altLang="zh-CN" sz="1400" b="1" dirty="0">
              <a:solidFill>
                <a:schemeClr val="bg1"/>
              </a:solidFill>
              <a:latin typeface="+mj-ea"/>
            </a:endParaRPr>
          </a:p>
        </p:txBody>
      </p:sp>
      <p:sp>
        <p:nvSpPr>
          <p:cNvPr id="50" name="矩形 49"/>
          <p:cNvSpPr/>
          <p:nvPr/>
        </p:nvSpPr>
        <p:spPr>
          <a:xfrm>
            <a:off x="3617760" y="2529314"/>
            <a:ext cx="5688000" cy="45719"/>
          </a:xfrm>
          <a:prstGeom prst="rect">
            <a:avLst/>
          </a:prstGeom>
          <a:solidFill>
            <a:srgbClr val="0F7E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51" name="矩形 50">
            <a:extLst>
              <a:ext uri="{FF2B5EF4-FFF2-40B4-BE49-F238E27FC236}">
                <a16:creationId xmlns:a16="http://schemas.microsoft.com/office/drawing/2014/main" id="{86037A22-D2E7-43CC-A7A9-74FCC28F3A23}"/>
              </a:ext>
            </a:extLst>
          </p:cNvPr>
          <p:cNvSpPr/>
          <p:nvPr/>
        </p:nvSpPr>
        <p:spPr>
          <a:xfrm>
            <a:off x="7943848" y="3840960"/>
            <a:ext cx="2723823" cy="369332"/>
          </a:xfrm>
          <a:prstGeom prst="rect">
            <a:avLst/>
          </a:prstGeom>
        </p:spPr>
        <p:txBody>
          <a:bodyPr wrap="none">
            <a:spAutoFit/>
          </a:bodyPr>
          <a:lstStyle/>
          <a:p>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训练游戏：传输意象</a:t>
            </a:r>
            <a:r>
              <a:rPr lang="en-US" altLang="zh-CN" b="1" dirty="0">
                <a:solidFill>
                  <a:schemeClr val="bg1"/>
                </a:solidFill>
                <a:latin typeface="微软雅黑" panose="020B0503020204020204" pitchFamily="34" charset="-122"/>
                <a:ea typeface="微软雅黑" panose="020B0503020204020204" pitchFamily="34" charset="-122"/>
              </a:rPr>
              <a:t>】</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49AB92E0-7924-4244-90E0-96FCD30A0505}"/>
              </a:ext>
            </a:extLst>
          </p:cNvPr>
          <p:cNvSpPr/>
          <p:nvPr/>
        </p:nvSpPr>
        <p:spPr>
          <a:xfrm>
            <a:off x="4428355" y="2979195"/>
            <a:ext cx="2989023"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广告业创新：朝向品牌传播</a:t>
            </a:r>
          </a:p>
        </p:txBody>
      </p:sp>
    </p:spTree>
    <p:extLst>
      <p:ext uri="{BB962C8B-B14F-4D97-AF65-F5344CB8AC3E}">
        <p14:creationId xmlns:p14="http://schemas.microsoft.com/office/powerpoint/2010/main" val="607678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33AAAB3-C0CD-43ED-8541-56EF69D1EE7B}"/>
              </a:ext>
            </a:extLst>
          </p:cNvPr>
          <p:cNvSpPr>
            <a:spLocks noGrp="1"/>
          </p:cNvSpPr>
          <p:nvPr>
            <p:ph type="body" sz="quarter" idx="10"/>
          </p:nvPr>
        </p:nvSpPr>
        <p:spPr/>
        <p:txBody>
          <a:bodyPr>
            <a:normAutofit lnSpcReduction="10000"/>
          </a:bodyPr>
          <a:lstStyle/>
          <a:p>
            <a:r>
              <a:rPr lang="en-US" altLang="zh-CN" dirty="0"/>
              <a:t>Neo fashion</a:t>
            </a:r>
            <a:endParaRPr lang="zh-CN" altLang="en-US" dirty="0"/>
          </a:p>
        </p:txBody>
      </p:sp>
      <p:sp>
        <p:nvSpPr>
          <p:cNvPr id="3" name="文本占位符 2">
            <a:extLst>
              <a:ext uri="{FF2B5EF4-FFF2-40B4-BE49-F238E27FC236}">
                <a16:creationId xmlns:a16="http://schemas.microsoft.com/office/drawing/2014/main" id="{BB27F7AF-061A-4B76-8F34-F375C9643E42}"/>
              </a:ext>
            </a:extLst>
          </p:cNvPr>
          <p:cNvSpPr>
            <a:spLocks noGrp="1"/>
          </p:cNvSpPr>
          <p:nvPr>
            <p:ph type="body" sz="quarter" idx="11"/>
          </p:nvPr>
        </p:nvSpPr>
        <p:spPr/>
        <p:txBody>
          <a:bodyPr/>
          <a:lstStyle/>
          <a:p>
            <a:r>
              <a:rPr lang="zh-CN" altLang="en-US" dirty="0"/>
              <a:t>暴走漫画</a:t>
            </a:r>
          </a:p>
        </p:txBody>
      </p:sp>
      <p:pic>
        <p:nvPicPr>
          <p:cNvPr id="6" name="图片 5">
            <a:extLst>
              <a:ext uri="{FF2B5EF4-FFF2-40B4-BE49-F238E27FC236}">
                <a16:creationId xmlns:a16="http://schemas.microsoft.com/office/drawing/2014/main" id="{52BA832D-6438-442B-87F7-4F301D659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9199"/>
            <a:ext cx="6289865" cy="4171950"/>
          </a:xfrm>
          <a:prstGeom prst="rect">
            <a:avLst/>
          </a:prstGeom>
        </p:spPr>
      </p:pic>
      <p:pic>
        <p:nvPicPr>
          <p:cNvPr id="8" name="图片 7">
            <a:extLst>
              <a:ext uri="{FF2B5EF4-FFF2-40B4-BE49-F238E27FC236}">
                <a16:creationId xmlns:a16="http://schemas.microsoft.com/office/drawing/2014/main" id="{9C85BB3B-E67A-4FEB-BC45-D0F7630162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7743" y="1539199"/>
            <a:ext cx="6667500" cy="4171950"/>
          </a:xfrm>
          <a:prstGeom prst="rect">
            <a:avLst/>
          </a:prstGeom>
        </p:spPr>
      </p:pic>
    </p:spTree>
    <p:extLst>
      <p:ext uri="{BB962C8B-B14F-4D97-AF65-F5344CB8AC3E}">
        <p14:creationId xmlns:p14="http://schemas.microsoft.com/office/powerpoint/2010/main" val="1041577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蹦极"/>
          <p:cNvPicPr>
            <a:picLocks noChangeAspect="1"/>
          </p:cNvPicPr>
          <p:nvPr/>
        </p:nvPicPr>
        <p:blipFill>
          <a:blip r:embed="rId3"/>
          <a:srcRect t="22564" b="3951"/>
          <a:stretch>
            <a:fillRect/>
          </a:stretch>
        </p:blipFill>
        <p:spPr>
          <a:xfrm>
            <a:off x="-133350" y="0"/>
            <a:ext cx="6268085" cy="6858000"/>
          </a:xfrm>
          <a:prstGeom prst="rect">
            <a:avLst/>
          </a:prstGeom>
        </p:spPr>
      </p:pic>
      <p:sp>
        <p:nvSpPr>
          <p:cNvPr id="7" name="文本框 6"/>
          <p:cNvSpPr txBox="1"/>
          <p:nvPr/>
        </p:nvSpPr>
        <p:spPr>
          <a:xfrm>
            <a:off x="6687026" y="196293"/>
            <a:ext cx="4465955" cy="646331"/>
          </a:xfrm>
          <a:prstGeom prst="rect">
            <a:avLst/>
          </a:prstGeom>
          <a:noFill/>
          <a:ln>
            <a:noFill/>
          </a:ln>
        </p:spPr>
        <p:txBody>
          <a:bodyPr wrap="square" rtlCol="0">
            <a:spAutoFit/>
          </a:bodyPr>
          <a:lstStyle/>
          <a:p>
            <a:r>
              <a:rPr lang="zh-CN" altLang="en-US" dirty="0">
                <a:latin typeface="微软雅黑" panose="020B0503020204020204" charset="-122"/>
                <a:ea typeface="微软雅黑" panose="020B0503020204020204" charset="-122"/>
              </a:rPr>
              <a:t>提前在有勇气跳下去的年纪体验一把真实的失重。算是人生的</a:t>
            </a:r>
            <a:r>
              <a:rPr lang="zh-CN" altLang="en-US" b="1" dirty="0">
                <a:latin typeface="微软雅黑" panose="020B0503020204020204" charset="-122"/>
                <a:ea typeface="微软雅黑" panose="020B0503020204020204" charset="-122"/>
              </a:rPr>
              <a:t>小演习</a:t>
            </a:r>
            <a:r>
              <a:rPr lang="zh-CN" altLang="en-US" dirty="0">
                <a:latin typeface="微软雅黑" panose="020B0503020204020204" charset="-122"/>
                <a:ea typeface="微软雅黑" panose="020B0503020204020204" charset="-122"/>
              </a:rPr>
              <a:t>吧。</a:t>
            </a:r>
          </a:p>
        </p:txBody>
      </p:sp>
      <p:grpSp>
        <p:nvGrpSpPr>
          <p:cNvPr id="16" name="组合 15">
            <a:extLst>
              <a:ext uri="{FF2B5EF4-FFF2-40B4-BE49-F238E27FC236}">
                <a16:creationId xmlns:a16="http://schemas.microsoft.com/office/drawing/2014/main" id="{BAB50C47-55C9-48CD-8EC0-8A9C131D8B40}"/>
              </a:ext>
            </a:extLst>
          </p:cNvPr>
          <p:cNvGrpSpPr>
            <a:grpSpLocks noChangeAspect="1"/>
          </p:cNvGrpSpPr>
          <p:nvPr/>
        </p:nvGrpSpPr>
        <p:grpSpPr>
          <a:xfrm>
            <a:off x="1321219" y="-1673646"/>
            <a:ext cx="9516562" cy="3681573"/>
            <a:chOff x="-1732553" y="1164212"/>
            <a:chExt cx="3106960" cy="1265055"/>
          </a:xfrm>
        </p:grpSpPr>
        <p:sp>
          <p:nvSpPr>
            <p:cNvPr id="17" name="Freeform 124">
              <a:extLst>
                <a:ext uri="{FF2B5EF4-FFF2-40B4-BE49-F238E27FC236}">
                  <a16:creationId xmlns:a16="http://schemas.microsoft.com/office/drawing/2014/main" id="{2B74C336-D05E-4A95-A0CD-8F5649E5E4B1}"/>
                </a:ext>
              </a:extLst>
            </p:cNvPr>
            <p:cNvSpPr>
              <a:spLocks/>
            </p:cNvSpPr>
            <p:nvPr/>
          </p:nvSpPr>
          <p:spPr bwMode="auto">
            <a:xfrm flipV="1">
              <a:off x="-656301" y="1164212"/>
              <a:ext cx="2030708" cy="1265055"/>
            </a:xfrm>
            <a:custGeom>
              <a:avLst/>
              <a:gdLst>
                <a:gd name="T0" fmla="*/ 7757 w 12170"/>
                <a:gd name="T1" fmla="*/ 7420 h 7580"/>
                <a:gd name="T2" fmla="*/ 12110 w 12170"/>
                <a:gd name="T3" fmla="*/ 6671 h 7580"/>
                <a:gd name="T4" fmla="*/ 12132 w 12170"/>
                <a:gd name="T5" fmla="*/ 9 h 7580"/>
                <a:gd name="T6" fmla="*/ 11890 w 12170"/>
                <a:gd name="T7" fmla="*/ 0 h 7580"/>
                <a:gd name="T8" fmla="*/ 6046 w 12170"/>
                <a:gd name="T9" fmla="*/ 1955 h 7580"/>
                <a:gd name="T10" fmla="*/ 0 w 12170"/>
                <a:gd name="T11" fmla="*/ 3249 h 7580"/>
                <a:gd name="T12" fmla="*/ 1812 w 12170"/>
                <a:gd name="T13" fmla="*/ 4546 h 7580"/>
                <a:gd name="T14" fmla="*/ 7757 w 12170"/>
                <a:gd name="T15" fmla="*/ 7420 h 75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70" h="7580">
                  <a:moveTo>
                    <a:pt x="7757" y="7420"/>
                  </a:moveTo>
                  <a:cubicBezTo>
                    <a:pt x="9250" y="7580"/>
                    <a:pt x="10711" y="7137"/>
                    <a:pt x="12110" y="6671"/>
                  </a:cubicBezTo>
                  <a:cubicBezTo>
                    <a:pt x="12170" y="4453"/>
                    <a:pt x="12127" y="2229"/>
                    <a:pt x="12132" y="9"/>
                  </a:cubicBezTo>
                  <a:cubicBezTo>
                    <a:pt x="12072" y="6"/>
                    <a:pt x="11950" y="2"/>
                    <a:pt x="11890" y="0"/>
                  </a:cubicBezTo>
                  <a:cubicBezTo>
                    <a:pt x="9823" y="179"/>
                    <a:pt x="7889" y="1050"/>
                    <a:pt x="6046" y="1955"/>
                  </a:cubicBezTo>
                  <a:cubicBezTo>
                    <a:pt x="4244" y="3006"/>
                    <a:pt x="2089" y="3697"/>
                    <a:pt x="0" y="3249"/>
                  </a:cubicBezTo>
                  <a:cubicBezTo>
                    <a:pt x="595" y="3694"/>
                    <a:pt x="1227" y="4090"/>
                    <a:pt x="1812" y="4546"/>
                  </a:cubicBezTo>
                  <a:cubicBezTo>
                    <a:pt x="3641" y="5748"/>
                    <a:pt x="5474" y="7273"/>
                    <a:pt x="7757" y="7420"/>
                  </a:cubicBezTo>
                </a:path>
              </a:pathLst>
            </a:custGeom>
            <a:gradFill>
              <a:gsLst>
                <a:gs pos="0">
                  <a:srgbClr val="058FD5">
                    <a:alpha val="0"/>
                  </a:srgbClr>
                </a:gs>
                <a:gs pos="50000">
                  <a:srgbClr val="027EC3">
                    <a:alpha val="24000"/>
                  </a:srgbClr>
                </a:gs>
                <a:gs pos="100000">
                  <a:srgbClr val="036EB3">
                    <a:alpha val="37000"/>
                  </a:srgbClr>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任意多边形 49">
              <a:extLst>
                <a:ext uri="{FF2B5EF4-FFF2-40B4-BE49-F238E27FC236}">
                  <a16:creationId xmlns:a16="http://schemas.microsoft.com/office/drawing/2014/main" id="{AD83B112-FB6E-43FA-A2AA-C943796785B2}"/>
                </a:ext>
              </a:extLst>
            </p:cNvPr>
            <p:cNvSpPr/>
            <p:nvPr/>
          </p:nvSpPr>
          <p:spPr>
            <a:xfrm>
              <a:off x="-1732553" y="1574618"/>
              <a:ext cx="1378541" cy="633126"/>
            </a:xfrm>
            <a:custGeom>
              <a:avLst/>
              <a:gdLst>
                <a:gd name="connsiteX0" fmla="*/ 334978 w 1378541"/>
                <a:gd name="connsiteY0" fmla="*/ 22538 h 633126"/>
                <a:gd name="connsiteX1" fmla="*/ 334939 w 1378541"/>
                <a:gd name="connsiteY1" fmla="*/ 22540 h 633126"/>
                <a:gd name="connsiteX2" fmla="*/ 343726 w 1378541"/>
                <a:gd name="connsiteY2" fmla="*/ 35348 h 633126"/>
                <a:gd name="connsiteX3" fmla="*/ 343755 w 1378541"/>
                <a:gd name="connsiteY3" fmla="*/ 35362 h 633126"/>
                <a:gd name="connsiteX4" fmla="*/ 316306 w 1378541"/>
                <a:gd name="connsiteY4" fmla="*/ 0 h 633126"/>
                <a:gd name="connsiteX5" fmla="*/ 354608 w 1378541"/>
                <a:gd name="connsiteY5" fmla="*/ 21181 h 633126"/>
                <a:gd name="connsiteX6" fmla="*/ 388341 w 1378541"/>
                <a:gd name="connsiteY6" fmla="*/ 47994 h 633126"/>
                <a:gd name="connsiteX7" fmla="*/ 388581 w 1378541"/>
                <a:gd name="connsiteY7" fmla="*/ 48040 h 633126"/>
                <a:gd name="connsiteX8" fmla="*/ 746106 w 1378541"/>
                <a:gd name="connsiteY8" fmla="*/ 164340 h 633126"/>
                <a:gd name="connsiteX9" fmla="*/ 871153 w 1378541"/>
                <a:gd name="connsiteY9" fmla="*/ 172918 h 633126"/>
                <a:gd name="connsiteX10" fmla="*/ 872044 w 1378541"/>
                <a:gd name="connsiteY10" fmla="*/ 172759 h 633126"/>
                <a:gd name="connsiteX11" fmla="*/ 1378541 w 1378541"/>
                <a:gd name="connsiteY11" fmla="*/ 95615 h 633126"/>
                <a:gd name="connsiteX12" fmla="*/ 1076244 w 1378541"/>
                <a:gd name="connsiteY12" fmla="*/ 312185 h 633126"/>
                <a:gd name="connsiteX13" fmla="*/ 936107 w 1378541"/>
                <a:gd name="connsiteY13" fmla="*/ 397678 h 633126"/>
                <a:gd name="connsiteX14" fmla="*/ 923225 w 1378541"/>
                <a:gd name="connsiteY14" fmla="*/ 398117 h 633126"/>
                <a:gd name="connsiteX15" fmla="*/ 923094 w 1378541"/>
                <a:gd name="connsiteY15" fmla="*/ 398189 h 633126"/>
                <a:gd name="connsiteX16" fmla="*/ 936507 w 1378541"/>
                <a:gd name="connsiteY16" fmla="*/ 397733 h 633126"/>
                <a:gd name="connsiteX17" fmla="*/ 600671 w 1378541"/>
                <a:gd name="connsiteY17" fmla="*/ 573747 h 633126"/>
                <a:gd name="connsiteX18" fmla="*/ 570595 w 1378541"/>
                <a:gd name="connsiteY18" fmla="*/ 577201 h 633126"/>
                <a:gd name="connsiteX19" fmla="*/ 568173 w 1378541"/>
                <a:gd name="connsiteY19" fmla="*/ 578001 h 633126"/>
                <a:gd name="connsiteX20" fmla="*/ 600384 w 1378541"/>
                <a:gd name="connsiteY20" fmla="*/ 574293 h 633126"/>
                <a:gd name="connsiteX21" fmla="*/ 46898 w 1378541"/>
                <a:gd name="connsiteY21" fmla="*/ 512857 h 633126"/>
                <a:gd name="connsiteX22" fmla="*/ 6220 w 1378541"/>
                <a:gd name="connsiteY22" fmla="*/ 331554 h 633126"/>
                <a:gd name="connsiteX23" fmla="*/ 312138 w 1378541"/>
                <a:gd name="connsiteY23" fmla="*/ 1669 h 63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8541" h="633126">
                  <a:moveTo>
                    <a:pt x="334978" y="22538"/>
                  </a:moveTo>
                  <a:lnTo>
                    <a:pt x="334939" y="22540"/>
                  </a:lnTo>
                  <a:lnTo>
                    <a:pt x="343726" y="35348"/>
                  </a:lnTo>
                  <a:lnTo>
                    <a:pt x="343755" y="35362"/>
                  </a:lnTo>
                  <a:close/>
                  <a:moveTo>
                    <a:pt x="316306" y="0"/>
                  </a:moveTo>
                  <a:cubicBezTo>
                    <a:pt x="328809" y="7095"/>
                    <a:pt x="342063" y="13648"/>
                    <a:pt x="354608" y="21181"/>
                  </a:cubicBezTo>
                  <a:lnTo>
                    <a:pt x="388341" y="47994"/>
                  </a:lnTo>
                  <a:lnTo>
                    <a:pt x="388581" y="48040"/>
                  </a:lnTo>
                  <a:cubicBezTo>
                    <a:pt x="497799" y="112732"/>
                    <a:pt x="620450" y="148988"/>
                    <a:pt x="746106" y="164340"/>
                  </a:cubicBezTo>
                  <a:lnTo>
                    <a:pt x="871153" y="172918"/>
                  </a:lnTo>
                  <a:lnTo>
                    <a:pt x="872044" y="172759"/>
                  </a:lnTo>
                  <a:cubicBezTo>
                    <a:pt x="1042878" y="162072"/>
                    <a:pt x="1210209" y="122999"/>
                    <a:pt x="1378541" y="95615"/>
                  </a:cubicBezTo>
                  <a:cubicBezTo>
                    <a:pt x="1280945" y="171757"/>
                    <a:pt x="1175508" y="237880"/>
                    <a:pt x="1076244" y="312185"/>
                  </a:cubicBezTo>
                  <a:cubicBezTo>
                    <a:pt x="1027363" y="336564"/>
                    <a:pt x="984154" y="372631"/>
                    <a:pt x="936107" y="397678"/>
                  </a:cubicBezTo>
                  <a:lnTo>
                    <a:pt x="923225" y="398117"/>
                  </a:lnTo>
                  <a:lnTo>
                    <a:pt x="923094" y="398189"/>
                  </a:lnTo>
                  <a:lnTo>
                    <a:pt x="936507" y="397733"/>
                  </a:lnTo>
                  <a:cubicBezTo>
                    <a:pt x="831297" y="466804"/>
                    <a:pt x="722079" y="537710"/>
                    <a:pt x="600671" y="573747"/>
                  </a:cubicBezTo>
                  <a:lnTo>
                    <a:pt x="570595" y="577201"/>
                  </a:lnTo>
                  <a:lnTo>
                    <a:pt x="568173" y="578001"/>
                  </a:lnTo>
                  <a:lnTo>
                    <a:pt x="600384" y="574293"/>
                  </a:lnTo>
                  <a:cubicBezTo>
                    <a:pt x="425336" y="643576"/>
                    <a:pt x="178434" y="681806"/>
                    <a:pt x="46898" y="512857"/>
                  </a:cubicBezTo>
                  <a:cubicBezTo>
                    <a:pt x="13222" y="460937"/>
                    <a:pt x="-12285" y="393491"/>
                    <a:pt x="6220" y="331554"/>
                  </a:cubicBezTo>
                  <a:cubicBezTo>
                    <a:pt x="42063" y="177129"/>
                    <a:pt x="181935" y="75626"/>
                    <a:pt x="312138" y="1669"/>
                  </a:cubicBezTo>
                  <a:close/>
                </a:path>
              </a:pathLst>
            </a:custGeom>
            <a:gradFill flip="none" rotWithShape="1">
              <a:gsLst>
                <a:gs pos="0">
                  <a:srgbClr val="058FD5">
                    <a:alpha val="0"/>
                  </a:srgbClr>
                </a:gs>
                <a:gs pos="50000">
                  <a:srgbClr val="027EC3">
                    <a:alpha val="38000"/>
                  </a:srgbClr>
                </a:gs>
                <a:gs pos="100000">
                  <a:srgbClr val="036EB3">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0" name="图片 19">
            <a:extLst>
              <a:ext uri="{FF2B5EF4-FFF2-40B4-BE49-F238E27FC236}">
                <a16:creationId xmlns:a16="http://schemas.microsoft.com/office/drawing/2014/main" id="{35BD7563-CF2B-438A-97FB-821B194C0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 y="1695041"/>
            <a:ext cx="8260734" cy="5162959"/>
          </a:xfrm>
          <a:prstGeom prst="rect">
            <a:avLst/>
          </a:prstGeom>
        </p:spPr>
      </p:pic>
      <p:sp>
        <p:nvSpPr>
          <p:cNvPr id="10" name="矩形 9">
            <a:extLst>
              <a:ext uri="{FF2B5EF4-FFF2-40B4-BE49-F238E27FC236}">
                <a16:creationId xmlns:a16="http://schemas.microsoft.com/office/drawing/2014/main" id="{0ABB64F7-D3D0-4B7C-AEDC-8DD9BFB725B4}"/>
              </a:ext>
            </a:extLst>
          </p:cNvPr>
          <p:cNvSpPr/>
          <p:nvPr/>
        </p:nvSpPr>
        <p:spPr>
          <a:xfrm>
            <a:off x="5973561" y="6335188"/>
            <a:ext cx="6687026" cy="400110"/>
          </a:xfrm>
          <a:prstGeom prst="rect">
            <a:avLst/>
          </a:prstGeom>
        </p:spPr>
        <p:txBody>
          <a:bodyPr wrap="square">
            <a:spAutoFit/>
          </a:bodyPr>
          <a:lstStyle/>
          <a:p>
            <a:r>
              <a:rPr lang="zh-CN" altLang="en-US" sz="2000" b="1" dirty="0">
                <a:latin typeface="微软雅黑" panose="020B0503020204020204" pitchFamily="34" charset="-122"/>
                <a:ea typeface="微软雅黑" panose="020B0503020204020204" pitchFamily="34" charset="-122"/>
              </a:rPr>
              <a:t>在毫不奇迹的残酷漂流中，我选择了我的记忆和生活。</a:t>
            </a:r>
            <a:endParaRPr lang="zh-CN" altLang="en-US" sz="2000" b="1" dirty="0"/>
          </a:p>
        </p:txBody>
      </p:sp>
      <p:sp>
        <p:nvSpPr>
          <p:cNvPr id="2" name="矩形 1">
            <a:extLst>
              <a:ext uri="{FF2B5EF4-FFF2-40B4-BE49-F238E27FC236}">
                <a16:creationId xmlns:a16="http://schemas.microsoft.com/office/drawing/2014/main" id="{2A6928AB-E054-4DC1-B387-6CA496E8BEC9}"/>
              </a:ext>
            </a:extLst>
          </p:cNvPr>
          <p:cNvSpPr/>
          <p:nvPr/>
        </p:nvSpPr>
        <p:spPr>
          <a:xfrm>
            <a:off x="6687026" y="1972108"/>
            <a:ext cx="5323999" cy="646331"/>
          </a:xfrm>
          <a:prstGeom prst="rect">
            <a:avLst/>
          </a:prstGeom>
        </p:spPr>
        <p:txBody>
          <a:bodyPr wrap="square">
            <a:spAutoFit/>
          </a:bodyPr>
          <a:lstStyle/>
          <a:p>
            <a:r>
              <a:rPr lang="zh-CN" altLang="en-US" dirty="0">
                <a:solidFill>
                  <a:srgbClr val="C00000"/>
                </a:solidFill>
                <a:latin typeface="微软雅黑" panose="020B0503020204020204" pitchFamily="34" charset="-122"/>
                <a:ea typeface="微软雅黑" panose="020B0503020204020204" pitchFamily="34" charset="-122"/>
              </a:rPr>
              <a:t>玩游戏，对我来说，是一种灵魂的旅行，体验不同的人生，去往肉体无法到达的地方。</a:t>
            </a:r>
            <a:endParaRPr lang="zh-CN" altLang="en-US" dirty="0">
              <a:solidFill>
                <a:srgbClr val="C00000"/>
              </a:solidFill>
            </a:endParaRPr>
          </a:p>
        </p:txBody>
      </p:sp>
      <p:sp>
        <p:nvSpPr>
          <p:cNvPr id="8" name="矩形 7">
            <a:extLst>
              <a:ext uri="{FF2B5EF4-FFF2-40B4-BE49-F238E27FC236}">
                <a16:creationId xmlns:a16="http://schemas.microsoft.com/office/drawing/2014/main" id="{107FE5F5-9A38-41DC-AA5D-C5330879429B}"/>
              </a:ext>
            </a:extLst>
          </p:cNvPr>
          <p:cNvSpPr/>
          <p:nvPr/>
        </p:nvSpPr>
        <p:spPr>
          <a:xfrm>
            <a:off x="6687026" y="2818665"/>
            <a:ext cx="6096000" cy="369332"/>
          </a:xfrm>
          <a:prstGeom prst="rect">
            <a:avLst/>
          </a:prstGeom>
        </p:spPr>
        <p:txBody>
          <a:bodyPr>
            <a:spAutoFit/>
          </a:bodyPr>
          <a:lstStyle/>
          <a:p>
            <a:r>
              <a:rPr lang="zh-CN" altLang="en-US" dirty="0">
                <a:solidFill>
                  <a:srgbClr val="2C4E8C"/>
                </a:solidFill>
                <a:latin typeface="微软雅黑" panose="020B0503020204020204" pitchFamily="34" charset="-122"/>
                <a:ea typeface="微软雅黑" panose="020B0503020204020204" pitchFamily="34" charset="-122"/>
              </a:rPr>
              <a:t>没看到龙族终章</a:t>
            </a:r>
            <a:r>
              <a:rPr lang="en-US" altLang="zh-CN" dirty="0">
                <a:solidFill>
                  <a:srgbClr val="2C4E8C"/>
                </a:solidFill>
                <a:latin typeface="微软雅黑" panose="020B0503020204020204" pitchFamily="34" charset="-122"/>
                <a:ea typeface="微软雅黑" panose="020B0503020204020204" pitchFamily="34" charset="-122"/>
              </a:rPr>
              <a:t>/</a:t>
            </a:r>
            <a:r>
              <a:rPr lang="zh-CN" altLang="en-US" dirty="0">
                <a:solidFill>
                  <a:srgbClr val="2C4E8C"/>
                </a:solidFill>
                <a:latin typeface="微软雅黑" panose="020B0503020204020204" pitchFamily="34" charset="-122"/>
                <a:ea typeface="微软雅黑" panose="020B0503020204020204" pitchFamily="34" charset="-122"/>
              </a:rPr>
              <a:t>柯南结尾</a:t>
            </a:r>
            <a:r>
              <a:rPr lang="en-US" altLang="zh-CN" dirty="0">
                <a:solidFill>
                  <a:srgbClr val="2C4E8C"/>
                </a:solidFill>
                <a:latin typeface="微软雅黑" panose="020B0503020204020204" pitchFamily="34" charset="-122"/>
                <a:ea typeface="微软雅黑" panose="020B0503020204020204" pitchFamily="34" charset="-122"/>
              </a:rPr>
              <a:t>boss</a:t>
            </a:r>
            <a:r>
              <a:rPr lang="zh-CN" altLang="en-US" dirty="0">
                <a:solidFill>
                  <a:srgbClr val="2C4E8C"/>
                </a:solidFill>
                <a:latin typeface="微软雅黑" panose="020B0503020204020204" pitchFamily="34" charset="-122"/>
                <a:ea typeface="微软雅黑" panose="020B0503020204020204" pitchFamily="34" charset="-122"/>
              </a:rPr>
              <a:t>我是不会放弃的。</a:t>
            </a:r>
            <a:endParaRPr lang="zh-CN" altLang="en-US" dirty="0">
              <a:solidFill>
                <a:srgbClr val="2C4E8C"/>
              </a:solidFill>
            </a:endParaRPr>
          </a:p>
        </p:txBody>
      </p:sp>
      <p:sp>
        <p:nvSpPr>
          <p:cNvPr id="9" name="矩形 8">
            <a:extLst>
              <a:ext uri="{FF2B5EF4-FFF2-40B4-BE49-F238E27FC236}">
                <a16:creationId xmlns:a16="http://schemas.microsoft.com/office/drawing/2014/main" id="{91159683-951E-40D8-AB43-D048206BF587}"/>
              </a:ext>
            </a:extLst>
          </p:cNvPr>
          <p:cNvSpPr/>
          <p:nvPr/>
        </p:nvSpPr>
        <p:spPr>
          <a:xfrm>
            <a:off x="6687026" y="5717238"/>
            <a:ext cx="6096000" cy="369332"/>
          </a:xfrm>
          <a:prstGeom prst="rect">
            <a:avLst/>
          </a:prstGeom>
        </p:spPr>
        <p:txBody>
          <a:bodyPr>
            <a:spAutoFit/>
          </a:bodyPr>
          <a:lstStyle/>
          <a:p>
            <a:r>
              <a:rPr lang="zh-CN" altLang="en-US" dirty="0">
                <a:solidFill>
                  <a:srgbClr val="7030A0"/>
                </a:solidFill>
                <a:latin typeface="微软雅黑" panose="020B0503020204020204" pitchFamily="34" charset="-122"/>
                <a:ea typeface="微软雅黑" panose="020B0503020204020204" pitchFamily="34" charset="-122"/>
              </a:rPr>
              <a:t>伟大的灵魂都是雌雄同体的。</a:t>
            </a:r>
            <a:r>
              <a:rPr lang="en-US" altLang="zh-CN" dirty="0">
                <a:solidFill>
                  <a:srgbClr val="7030A0"/>
                </a:solidFill>
                <a:latin typeface="微软雅黑" panose="020B0503020204020204" pitchFamily="34" charset="-122"/>
                <a:ea typeface="微软雅黑" panose="020B0503020204020204" pitchFamily="34" charset="-122"/>
              </a:rPr>
              <a:t>——</a:t>
            </a:r>
            <a:r>
              <a:rPr lang="zh-CN" altLang="en-US" dirty="0">
                <a:solidFill>
                  <a:srgbClr val="7030A0"/>
                </a:solidFill>
                <a:latin typeface="微软雅黑" panose="020B0503020204020204" pitchFamily="34" charset="-122"/>
                <a:ea typeface="微软雅黑" panose="020B0503020204020204" pitchFamily="34" charset="-122"/>
              </a:rPr>
              <a:t>弗吉尼亚 伍尔夫</a:t>
            </a:r>
            <a:endParaRPr lang="zh-CN" altLang="en-US" dirty="0">
              <a:solidFill>
                <a:srgbClr val="7030A0"/>
              </a:solidFill>
            </a:endParaRPr>
          </a:p>
        </p:txBody>
      </p:sp>
      <p:sp>
        <p:nvSpPr>
          <p:cNvPr id="11" name="矩形 10">
            <a:extLst>
              <a:ext uri="{FF2B5EF4-FFF2-40B4-BE49-F238E27FC236}">
                <a16:creationId xmlns:a16="http://schemas.microsoft.com/office/drawing/2014/main" id="{BD3A04CC-10BF-4DBD-8B0A-828AACA3583D}"/>
              </a:ext>
            </a:extLst>
          </p:cNvPr>
          <p:cNvSpPr/>
          <p:nvPr/>
        </p:nvSpPr>
        <p:spPr>
          <a:xfrm>
            <a:off x="6687026" y="4028751"/>
            <a:ext cx="6096000" cy="369332"/>
          </a:xfrm>
          <a:prstGeom prst="rect">
            <a:avLst/>
          </a:prstGeom>
        </p:spPr>
        <p:txBody>
          <a:bodyPr>
            <a:spAutoFit/>
          </a:bodyPr>
          <a:lstStyle/>
          <a:p>
            <a:r>
              <a:rPr lang="zh-CN" altLang="en-US" dirty="0">
                <a:solidFill>
                  <a:srgbClr val="92D050"/>
                </a:solidFill>
                <a:latin typeface="微软雅黑" panose="020B0503020204020204" pitchFamily="34" charset="-122"/>
                <a:ea typeface="微软雅黑" panose="020B0503020204020204" pitchFamily="34" charset="-122"/>
              </a:rPr>
              <a:t>不一样的眼界、心境与自由。</a:t>
            </a:r>
            <a:endParaRPr lang="zh-CN" altLang="en-US" dirty="0">
              <a:solidFill>
                <a:srgbClr val="92D050"/>
              </a:solidFill>
            </a:endParaRPr>
          </a:p>
        </p:txBody>
      </p:sp>
      <p:sp>
        <p:nvSpPr>
          <p:cNvPr id="12" name="矩形 11">
            <a:extLst>
              <a:ext uri="{FF2B5EF4-FFF2-40B4-BE49-F238E27FC236}">
                <a16:creationId xmlns:a16="http://schemas.microsoft.com/office/drawing/2014/main" id="{F2E28748-C40A-4BEC-BD9C-A1DBBF1E77B8}"/>
              </a:ext>
            </a:extLst>
          </p:cNvPr>
          <p:cNvSpPr/>
          <p:nvPr/>
        </p:nvSpPr>
        <p:spPr>
          <a:xfrm>
            <a:off x="6687026" y="3388223"/>
            <a:ext cx="3868103" cy="369332"/>
          </a:xfrm>
          <a:prstGeom prst="rect">
            <a:avLst/>
          </a:prstGeom>
        </p:spPr>
        <p:txBody>
          <a:bodyPr wrap="square">
            <a:spAutoFit/>
          </a:bodyPr>
          <a:lstStyle/>
          <a:p>
            <a:r>
              <a:rPr lang="zh-CN" altLang="en-US" dirty="0">
                <a:solidFill>
                  <a:srgbClr val="FFC000"/>
                </a:solidFill>
                <a:latin typeface="微软雅黑" panose="020B0503020204020204" pitchFamily="34" charset="-122"/>
                <a:ea typeface="微软雅黑" panose="020B0503020204020204" pitchFamily="34" charset="-122"/>
              </a:rPr>
              <a:t>真实不做作。</a:t>
            </a:r>
            <a:endParaRPr lang="zh-CN" altLang="en-US" dirty="0">
              <a:solidFill>
                <a:srgbClr val="FFC000"/>
              </a:solidFill>
            </a:endParaRPr>
          </a:p>
        </p:txBody>
      </p:sp>
      <p:sp>
        <p:nvSpPr>
          <p:cNvPr id="13" name="矩形 12">
            <a:extLst>
              <a:ext uri="{FF2B5EF4-FFF2-40B4-BE49-F238E27FC236}">
                <a16:creationId xmlns:a16="http://schemas.microsoft.com/office/drawing/2014/main" id="{C8E4EB0A-E7FB-41DA-BD3E-4EA3A8521C44}"/>
              </a:ext>
            </a:extLst>
          </p:cNvPr>
          <p:cNvSpPr/>
          <p:nvPr/>
        </p:nvSpPr>
        <p:spPr>
          <a:xfrm>
            <a:off x="6687026" y="5193201"/>
            <a:ext cx="6096000" cy="369332"/>
          </a:xfrm>
          <a:prstGeom prst="rect">
            <a:avLst/>
          </a:prstGeom>
        </p:spPr>
        <p:txBody>
          <a:bodyPr>
            <a:spAutoFit/>
          </a:bodyPr>
          <a:lstStyle/>
          <a:p>
            <a:r>
              <a:rPr lang="zh-CN" altLang="en-US" dirty="0">
                <a:solidFill>
                  <a:srgbClr val="002060"/>
                </a:solidFill>
                <a:latin typeface="微软雅黑" panose="020B0503020204020204" pitchFamily="34" charset="-122"/>
                <a:ea typeface="微软雅黑" panose="020B0503020204020204" pitchFamily="34" charset="-122"/>
              </a:rPr>
              <a:t>快于科技世界的缓行者。</a:t>
            </a:r>
            <a:endParaRPr lang="zh-CN" altLang="en-US" dirty="0">
              <a:solidFill>
                <a:srgbClr val="002060"/>
              </a:solidFill>
            </a:endParaRPr>
          </a:p>
        </p:txBody>
      </p:sp>
      <p:sp>
        <p:nvSpPr>
          <p:cNvPr id="14" name="矩形 13">
            <a:extLst>
              <a:ext uri="{FF2B5EF4-FFF2-40B4-BE49-F238E27FC236}">
                <a16:creationId xmlns:a16="http://schemas.microsoft.com/office/drawing/2014/main" id="{7ED6AEE3-A507-44FC-A766-611663F806D5}"/>
              </a:ext>
            </a:extLst>
          </p:cNvPr>
          <p:cNvSpPr/>
          <p:nvPr/>
        </p:nvSpPr>
        <p:spPr>
          <a:xfrm>
            <a:off x="6687026" y="4590619"/>
            <a:ext cx="6096000" cy="369332"/>
          </a:xfrm>
          <a:prstGeom prst="rect">
            <a:avLst/>
          </a:prstGeom>
        </p:spPr>
        <p:txBody>
          <a:bodyPr>
            <a:spAutoFit/>
          </a:bodyPr>
          <a:lstStyle/>
          <a:p>
            <a:r>
              <a:rPr lang="zh-CN" altLang="en-US" dirty="0">
                <a:solidFill>
                  <a:srgbClr val="00B0F0"/>
                </a:solidFill>
                <a:latin typeface="微软雅黑" panose="020B0503020204020204" pitchFamily="34" charset="-122"/>
                <a:ea typeface="微软雅黑" panose="020B0503020204020204" pitchFamily="34" charset="-122"/>
              </a:rPr>
              <a:t>社会我鹿哥，人狠话不多！</a:t>
            </a:r>
            <a:endParaRPr lang="zh-CN" altLang="en-US" dirty="0">
              <a:solidFill>
                <a:srgbClr val="00B0F0"/>
              </a:solidFill>
            </a:endParaRPr>
          </a:p>
        </p:txBody>
      </p:sp>
      <p:sp>
        <p:nvSpPr>
          <p:cNvPr id="5" name="矩形 4">
            <a:extLst>
              <a:ext uri="{FF2B5EF4-FFF2-40B4-BE49-F238E27FC236}">
                <a16:creationId xmlns:a16="http://schemas.microsoft.com/office/drawing/2014/main" id="{CB0806B7-06E2-4F6C-A16D-FF70759F40A9}"/>
              </a:ext>
            </a:extLst>
          </p:cNvPr>
          <p:cNvSpPr/>
          <p:nvPr/>
        </p:nvSpPr>
        <p:spPr>
          <a:xfrm>
            <a:off x="6687026" y="1113820"/>
            <a:ext cx="5394138" cy="646331"/>
          </a:xfrm>
          <a:prstGeom prst="rect">
            <a:avLst/>
          </a:prstGeom>
        </p:spPr>
        <p:txBody>
          <a:bodyPr wrap="square">
            <a:spAutoFit/>
          </a:bodyPr>
          <a:lstStyle/>
          <a:p>
            <a:r>
              <a:rPr lang="zh-CN" altLang="en-US" dirty="0">
                <a:solidFill>
                  <a:schemeClr val="accent2">
                    <a:lumMod val="75000"/>
                  </a:schemeClr>
                </a:solidFill>
                <a:latin typeface="微软雅黑" panose="020B0503020204020204" charset="-122"/>
                <a:ea typeface="微软雅黑" panose="020B0503020204020204" charset="-122"/>
              </a:rPr>
              <a:t>他感叹的是几百年前的老玩意儿，为何设计得如此精巧，并想用自己的双手，让它恢复当年的光辉。</a:t>
            </a:r>
          </a:p>
        </p:txBody>
      </p:sp>
    </p:spTree>
    <p:extLst>
      <p:ext uri="{BB962C8B-B14F-4D97-AF65-F5344CB8AC3E}">
        <p14:creationId xmlns:p14="http://schemas.microsoft.com/office/powerpoint/2010/main" val="298606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6" name="Group 466"/>
          <p:cNvGrpSpPr/>
          <p:nvPr/>
        </p:nvGrpSpPr>
        <p:grpSpPr>
          <a:xfrm>
            <a:off x="2652763" y="2615692"/>
            <a:ext cx="2643072" cy="2940108"/>
            <a:chOff x="0" y="0"/>
            <a:chExt cx="7048191" cy="7840288"/>
          </a:xfrm>
        </p:grpSpPr>
        <p:sp>
          <p:nvSpPr>
            <p:cNvPr id="462" name="Shape 462"/>
            <p:cNvSpPr/>
            <p:nvPr/>
          </p:nvSpPr>
          <p:spPr>
            <a:xfrm flipH="1">
              <a:off x="3450193" y="182"/>
              <a:ext cx="3185368" cy="784010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247" y="0"/>
                  </a:lnTo>
                  <a:lnTo>
                    <a:pt x="21600" y="21600"/>
                  </a:lnTo>
                  <a:close/>
                </a:path>
              </a:pathLst>
            </a:custGeom>
            <a:gradFill flip="none" rotWithShape="1">
              <a:gsLst>
                <a:gs pos="0">
                  <a:srgbClr val="FFFEFE"/>
                </a:gs>
                <a:gs pos="28000">
                  <a:srgbClr val="F1975A"/>
                </a:gs>
                <a:gs pos="69000">
                  <a:srgbClr val="CF6219"/>
                </a:gs>
                <a:gs pos="85000">
                  <a:srgbClr val="C55A11"/>
                </a:gs>
                <a:gs pos="100000">
                  <a:srgbClr val="97450D"/>
                </a:gs>
              </a:gsLst>
              <a:lin ang="16200000" scaled="0"/>
            </a:gradFill>
            <a:ln w="12700" cap="flat">
              <a:noFill/>
              <a:miter lim="400000"/>
            </a:ln>
            <a:effectLst/>
          </p:spPr>
          <p:txBody>
            <a:bodyPr wrap="square" lIns="0" tIns="0" rIns="0" bIns="0" numCol="1" anchor="ctr">
              <a:noAutofit/>
            </a:bodyPr>
            <a:lstStyle/>
            <a:p>
              <a:pPr defTabSz="914400">
                <a:defRPr>
                  <a:solidFill>
                    <a:srgbClr val="FFFFFF"/>
                  </a:solidFill>
                  <a:latin typeface="微软雅黑 Light"/>
                  <a:ea typeface="微软雅黑 Light"/>
                  <a:cs typeface="微软雅黑 Light"/>
                  <a:sym typeface="微软雅黑 Light"/>
                </a:defRPr>
              </a:pPr>
              <a:endParaRPr sz="675">
                <a:solidFill>
                  <a:prstClr val="white"/>
                </a:solidFill>
                <a:latin typeface="微软雅黑 Light"/>
                <a:ea typeface="微软雅黑 Light"/>
                <a:sym typeface="微软雅黑 Light"/>
              </a:endParaRPr>
            </a:p>
          </p:txBody>
        </p:sp>
        <p:sp>
          <p:nvSpPr>
            <p:cNvPr id="463" name="Shape 463"/>
            <p:cNvSpPr/>
            <p:nvPr/>
          </p:nvSpPr>
          <p:spPr>
            <a:xfrm>
              <a:off x="412629" y="0"/>
              <a:ext cx="3185368" cy="78401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247" y="0"/>
                  </a:lnTo>
                  <a:lnTo>
                    <a:pt x="21600" y="21600"/>
                  </a:lnTo>
                  <a:close/>
                </a:path>
              </a:pathLst>
            </a:custGeom>
            <a:gradFill flip="none" rotWithShape="1">
              <a:gsLst>
                <a:gs pos="0">
                  <a:srgbClr val="FFFEFE"/>
                </a:gs>
                <a:gs pos="28000">
                  <a:srgbClr val="F1975A"/>
                </a:gs>
                <a:gs pos="69000">
                  <a:srgbClr val="CF6219"/>
                </a:gs>
                <a:gs pos="85000">
                  <a:srgbClr val="C55A11"/>
                </a:gs>
                <a:gs pos="100000">
                  <a:srgbClr val="97450D"/>
                </a:gs>
              </a:gsLst>
              <a:lin ang="16200000" scaled="0"/>
            </a:gradFill>
            <a:ln w="12700" cap="flat">
              <a:noFill/>
              <a:miter lim="400000"/>
            </a:ln>
            <a:effectLst/>
          </p:spPr>
          <p:txBody>
            <a:bodyPr wrap="square" lIns="0" tIns="0" rIns="0" bIns="0" numCol="1" anchor="ctr">
              <a:noAutofit/>
            </a:bodyPr>
            <a:lstStyle/>
            <a:p>
              <a:pPr defTabSz="914400">
                <a:defRPr>
                  <a:solidFill>
                    <a:srgbClr val="FFFFFF"/>
                  </a:solidFill>
                  <a:latin typeface="微软雅黑 Light"/>
                  <a:ea typeface="微软雅黑 Light"/>
                  <a:cs typeface="微软雅黑 Light"/>
                  <a:sym typeface="微软雅黑 Light"/>
                </a:defRPr>
              </a:pPr>
              <a:endParaRPr sz="675">
                <a:solidFill>
                  <a:prstClr val="white"/>
                </a:solidFill>
                <a:latin typeface="微软雅黑 Light"/>
                <a:ea typeface="微软雅黑 Light"/>
                <a:sym typeface="微软雅黑 Light"/>
              </a:endParaRPr>
            </a:p>
          </p:txBody>
        </p:sp>
        <p:sp>
          <p:nvSpPr>
            <p:cNvPr id="464" name="Shape 464"/>
            <p:cNvSpPr/>
            <p:nvPr/>
          </p:nvSpPr>
          <p:spPr>
            <a:xfrm flipV="1">
              <a:off x="-1" y="22757"/>
              <a:ext cx="3185368" cy="7789238"/>
            </a:xfrm>
            <a:prstGeom prst="line">
              <a:avLst/>
            </a:prstGeom>
            <a:noFill/>
            <a:ln w="57150" cap="flat">
              <a:solidFill>
                <a:srgbClr val="DA7E40"/>
              </a:solidFill>
              <a:prstDash val="solid"/>
              <a:bevel/>
              <a:tailEnd type="triangle" w="med" len="med"/>
            </a:ln>
            <a:effectLst/>
          </p:spPr>
          <p:txBody>
            <a:bodyPr wrap="square" lIns="0" tIns="0" rIns="0" bIns="0" numCol="1" anchor="t">
              <a:noAutofit/>
            </a:bodyPr>
            <a:lstStyle/>
            <a:p>
              <a:pPr defTabSz="171450">
                <a:defRPr sz="1200">
                  <a:latin typeface="+mj-lt"/>
                  <a:ea typeface="+mj-ea"/>
                  <a:cs typeface="+mj-cs"/>
                  <a:sym typeface="Helvetica"/>
                </a:defRPr>
              </a:pPr>
              <a:endParaRPr sz="450">
                <a:solidFill>
                  <a:prstClr val="white"/>
                </a:solidFill>
                <a:latin typeface="Calibri Light" panose="020F0302020204030204"/>
                <a:sym typeface="Helvetica"/>
              </a:endParaRPr>
            </a:p>
          </p:txBody>
        </p:sp>
        <p:sp>
          <p:nvSpPr>
            <p:cNvPr id="465" name="Shape 465"/>
            <p:cNvSpPr/>
            <p:nvPr/>
          </p:nvSpPr>
          <p:spPr>
            <a:xfrm>
              <a:off x="3844192" y="4052"/>
              <a:ext cx="3203999" cy="7807943"/>
            </a:xfrm>
            <a:prstGeom prst="line">
              <a:avLst/>
            </a:prstGeom>
            <a:noFill/>
            <a:ln w="76200" cap="flat">
              <a:solidFill>
                <a:srgbClr val="44A3D7"/>
              </a:solidFill>
              <a:prstDash val="solid"/>
              <a:bevel/>
              <a:tailEnd type="triangle" w="med" len="med"/>
            </a:ln>
            <a:effectLst/>
          </p:spPr>
          <p:txBody>
            <a:bodyPr wrap="square" lIns="0" tIns="0" rIns="0" bIns="0" numCol="1" anchor="t">
              <a:noAutofit/>
            </a:bodyPr>
            <a:lstStyle/>
            <a:p>
              <a:pPr defTabSz="171450">
                <a:defRPr sz="1200">
                  <a:latin typeface="+mj-lt"/>
                  <a:ea typeface="+mj-ea"/>
                  <a:cs typeface="+mj-cs"/>
                  <a:sym typeface="Helvetica"/>
                </a:defRPr>
              </a:pPr>
              <a:endParaRPr sz="450">
                <a:solidFill>
                  <a:prstClr val="white"/>
                </a:solidFill>
                <a:latin typeface="Calibri Light" panose="020F0302020204030204"/>
                <a:sym typeface="Helvetica"/>
              </a:endParaRPr>
            </a:p>
          </p:txBody>
        </p:sp>
      </p:grpSp>
      <p:sp>
        <p:nvSpPr>
          <p:cNvPr id="467" name="Shape 467"/>
          <p:cNvSpPr/>
          <p:nvPr/>
        </p:nvSpPr>
        <p:spPr>
          <a:xfrm>
            <a:off x="5772236" y="4138855"/>
            <a:ext cx="4499703" cy="1416874"/>
          </a:xfrm>
          <a:prstGeom prst="rect">
            <a:avLst/>
          </a:prstGeom>
          <a:solidFill>
            <a:srgbClr val="F4AD7D">
              <a:alpha val="60000"/>
            </a:srgbClr>
          </a:solidFill>
          <a:ln w="12700">
            <a:miter lim="400000"/>
          </a:ln>
        </p:spPr>
        <p:txBody>
          <a:bodyPr lIns="0" tIns="0" rIns="0" bIns="0" anchor="ctr"/>
          <a:lstStyle/>
          <a:p>
            <a:pPr defTabSz="914400">
              <a:defRPr>
                <a:solidFill>
                  <a:srgbClr val="FFFFFF"/>
                </a:solidFill>
                <a:latin typeface="微软雅黑 Light"/>
                <a:ea typeface="微软雅黑 Light"/>
                <a:cs typeface="微软雅黑 Light"/>
                <a:sym typeface="微软雅黑 Light"/>
              </a:defRPr>
            </a:pPr>
            <a:endParaRPr sz="675">
              <a:solidFill>
                <a:prstClr val="white"/>
              </a:solidFill>
              <a:latin typeface="微软雅黑 Light"/>
              <a:ea typeface="微软雅黑 Light"/>
              <a:sym typeface="微软雅黑 Light"/>
            </a:endParaRPr>
          </a:p>
        </p:txBody>
      </p:sp>
      <p:sp>
        <p:nvSpPr>
          <p:cNvPr id="468" name="Shape 468"/>
          <p:cNvSpPr/>
          <p:nvPr/>
        </p:nvSpPr>
        <p:spPr>
          <a:xfrm>
            <a:off x="5772236" y="2561462"/>
            <a:ext cx="4499703" cy="1577394"/>
          </a:xfrm>
          <a:prstGeom prst="rect">
            <a:avLst/>
          </a:prstGeom>
          <a:solidFill>
            <a:srgbClr val="BF5710">
              <a:alpha val="74902"/>
            </a:srgbClr>
          </a:solidFill>
          <a:ln w="12700">
            <a:miter lim="400000"/>
          </a:ln>
        </p:spPr>
        <p:txBody>
          <a:bodyPr lIns="0" tIns="0" rIns="0" bIns="0" anchor="ctr"/>
          <a:lstStyle/>
          <a:p>
            <a:pPr defTabSz="914400">
              <a:defRPr>
                <a:solidFill>
                  <a:srgbClr val="FFFFFF"/>
                </a:solidFill>
                <a:latin typeface="微软雅黑 Light"/>
                <a:ea typeface="微软雅黑 Light"/>
                <a:cs typeface="微软雅黑 Light"/>
                <a:sym typeface="微软雅黑 Light"/>
              </a:defRPr>
            </a:pPr>
            <a:endParaRPr sz="675">
              <a:solidFill>
                <a:prstClr val="white"/>
              </a:solidFill>
              <a:latin typeface="微软雅黑 Light"/>
              <a:ea typeface="微软雅黑 Light"/>
              <a:sym typeface="微软雅黑 Light"/>
            </a:endParaRPr>
          </a:p>
        </p:txBody>
      </p:sp>
      <p:sp>
        <p:nvSpPr>
          <p:cNvPr id="469" name="Shape 469"/>
          <p:cNvSpPr/>
          <p:nvPr/>
        </p:nvSpPr>
        <p:spPr>
          <a:xfrm>
            <a:off x="4938625" y="4138856"/>
            <a:ext cx="6534001" cy="0"/>
          </a:xfrm>
          <a:prstGeom prst="line">
            <a:avLst/>
          </a:prstGeom>
          <a:ln w="28575">
            <a:solidFill>
              <a:srgbClr val="F19A23"/>
            </a:solidFill>
          </a:ln>
        </p:spPr>
        <p:txBody>
          <a:bodyPr lIns="0" tIns="0" rIns="0" bIns="0"/>
          <a:lstStyle/>
          <a:p>
            <a:pPr defTabSz="171450">
              <a:defRPr sz="1200">
                <a:latin typeface="+mj-lt"/>
                <a:ea typeface="+mj-ea"/>
                <a:cs typeface="+mj-cs"/>
                <a:sym typeface="Helvetica"/>
              </a:defRPr>
            </a:pPr>
            <a:endParaRPr sz="450">
              <a:solidFill>
                <a:prstClr val="white"/>
              </a:solidFill>
              <a:latin typeface="Calibri Light" panose="020F0302020204030204"/>
              <a:sym typeface="Helvetica"/>
            </a:endParaRPr>
          </a:p>
        </p:txBody>
      </p:sp>
      <p:sp>
        <p:nvSpPr>
          <p:cNvPr id="470" name="Shape 470"/>
          <p:cNvSpPr/>
          <p:nvPr/>
        </p:nvSpPr>
        <p:spPr>
          <a:xfrm>
            <a:off x="5815529" y="2608405"/>
            <a:ext cx="4499703" cy="1488867"/>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marL="342900" indent="-342900" defTabSz="914400">
              <a:buClr>
                <a:srgbClr val="FFFFFF"/>
              </a:buClr>
              <a:buSzPct val="100000"/>
              <a:buFont typeface="Wingdings"/>
              <a:buChar char="●"/>
              <a:defRPr sz="1800"/>
            </a:pPr>
            <a:r>
              <a:rPr lang="en-US" altLang="zh-CN" sz="1350" dirty="0">
                <a:solidFill>
                  <a:prstClr val="white"/>
                </a:solidFill>
                <a:latin typeface="Arial"/>
                <a:ea typeface="Arial"/>
                <a:cs typeface="Arial"/>
                <a:sym typeface="Arial"/>
              </a:rPr>
              <a:t>Destiny granted value chosen</a:t>
            </a:r>
          </a:p>
          <a:p>
            <a:pPr marL="342900" indent="-342900" defTabSz="914400">
              <a:buClr>
                <a:srgbClr val="FFFFFF"/>
              </a:buClr>
              <a:buSzPct val="100000"/>
              <a:buFont typeface="Wingdings"/>
              <a:buChar char="●"/>
              <a:defRPr sz="1800"/>
            </a:pPr>
            <a:r>
              <a:rPr lang="en-US" altLang="zh-CN" sz="1350" dirty="0">
                <a:solidFill>
                  <a:prstClr val="white"/>
                </a:solidFill>
                <a:latin typeface="Arial"/>
                <a:ea typeface="Arial"/>
                <a:cs typeface="Arial"/>
                <a:sym typeface="Arial"/>
              </a:rPr>
              <a:t>Share the pride</a:t>
            </a:r>
          </a:p>
          <a:p>
            <a:pPr marL="342900" indent="-342900" defTabSz="914400">
              <a:buClr>
                <a:srgbClr val="FFFFFF"/>
              </a:buClr>
              <a:buSzPct val="100000"/>
              <a:buFont typeface="Wingdings"/>
              <a:buChar char="●"/>
              <a:defRPr sz="1800"/>
            </a:pPr>
            <a:r>
              <a:rPr lang="en-US" altLang="zh-CN" sz="1350" dirty="0">
                <a:solidFill>
                  <a:prstClr val="white"/>
                </a:solidFill>
                <a:latin typeface="Arial"/>
                <a:ea typeface="Arial"/>
                <a:cs typeface="Arial"/>
                <a:sym typeface="Arial"/>
              </a:rPr>
              <a:t>Utilize word-of-mouth</a:t>
            </a:r>
          </a:p>
          <a:p>
            <a:pPr marL="342900" indent="-342900" defTabSz="914400">
              <a:buClr>
                <a:srgbClr val="FFFFFF"/>
              </a:buClr>
              <a:buSzPct val="100000"/>
              <a:buFont typeface="Wingdings"/>
              <a:buChar char="●"/>
              <a:defRPr sz="1800"/>
            </a:pPr>
            <a:endParaRPr lang="en-US" altLang="zh-CN" sz="1350" dirty="0">
              <a:solidFill>
                <a:prstClr val="white"/>
              </a:solidFill>
              <a:latin typeface="Arial"/>
              <a:ea typeface="Arial"/>
              <a:cs typeface="Arial"/>
              <a:sym typeface="Arial"/>
            </a:endParaRPr>
          </a:p>
          <a:p>
            <a:pPr marL="342900" indent="-342900" defTabSz="914400">
              <a:buClr>
                <a:srgbClr val="FFFFFF"/>
              </a:buClr>
              <a:buSzPct val="100000"/>
              <a:buFont typeface="Wingdings"/>
              <a:buChar char="●"/>
              <a:defRPr sz="1800"/>
            </a:pPr>
            <a:r>
              <a:rPr lang="en-US" altLang="zh-CN" sz="1350" dirty="0">
                <a:solidFill>
                  <a:prstClr val="white"/>
                </a:solidFill>
                <a:latin typeface="Arial"/>
                <a:ea typeface="Arial"/>
                <a:cs typeface="Arial"/>
                <a:sym typeface="Arial"/>
              </a:rPr>
              <a:t>Encourage trials and experiential interaction</a:t>
            </a:r>
          </a:p>
          <a:p>
            <a:pPr marL="342900" indent="-342900" defTabSz="914400">
              <a:buClr>
                <a:srgbClr val="FFFFFF"/>
              </a:buClr>
              <a:buSzPct val="100000"/>
              <a:buFont typeface="Wingdings"/>
              <a:buChar char="●"/>
              <a:defRPr sz="1800"/>
            </a:pPr>
            <a:r>
              <a:rPr sz="1350" dirty="0">
                <a:solidFill>
                  <a:prstClr val="white"/>
                </a:solidFill>
                <a:latin typeface="Arial"/>
                <a:ea typeface="Arial"/>
                <a:cs typeface="Arial"/>
                <a:sym typeface="Arial"/>
              </a:rPr>
              <a:t>Emotional communication</a:t>
            </a:r>
          </a:p>
          <a:p>
            <a:pPr marL="342900" indent="-342900" defTabSz="914400">
              <a:buClr>
                <a:srgbClr val="FFFFFF"/>
              </a:buClr>
              <a:buSzPct val="100000"/>
              <a:buFont typeface="Wingdings"/>
              <a:buChar char="●"/>
              <a:defRPr sz="1800"/>
            </a:pPr>
            <a:r>
              <a:rPr lang="en-US" altLang="zh-CN" sz="1350" dirty="0">
                <a:solidFill>
                  <a:prstClr val="white"/>
                </a:solidFill>
                <a:latin typeface="Arial"/>
                <a:ea typeface="Arial"/>
                <a:cs typeface="Arial"/>
                <a:sym typeface="Arial"/>
              </a:rPr>
              <a:t>Behavior drives attitude</a:t>
            </a:r>
            <a:endParaRPr sz="1350" dirty="0">
              <a:solidFill>
                <a:prstClr val="white"/>
              </a:solidFill>
              <a:latin typeface="Arial"/>
              <a:ea typeface="Arial"/>
              <a:cs typeface="Arial"/>
              <a:sym typeface="Arial"/>
            </a:endParaRPr>
          </a:p>
        </p:txBody>
      </p:sp>
      <p:sp>
        <p:nvSpPr>
          <p:cNvPr id="471" name="Shape 471"/>
          <p:cNvSpPr/>
          <p:nvPr/>
        </p:nvSpPr>
        <p:spPr>
          <a:xfrm>
            <a:off x="5829960" y="4518357"/>
            <a:ext cx="4499703" cy="657870"/>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marL="342900" indent="-342900" defTabSz="914400">
              <a:buClr>
                <a:srgbClr val="FFFFFF"/>
              </a:buClr>
              <a:buSzPct val="100000"/>
              <a:buFont typeface="Wingdings"/>
              <a:buChar char="●"/>
              <a:defRPr sz="1800"/>
            </a:pPr>
            <a:r>
              <a:rPr sz="1350" dirty="0">
                <a:solidFill>
                  <a:prstClr val="white"/>
                </a:solidFill>
                <a:latin typeface="Arial"/>
                <a:ea typeface="Arial"/>
                <a:cs typeface="Arial"/>
                <a:sym typeface="Arial"/>
              </a:rPr>
              <a:t>Focused on product functionality</a:t>
            </a:r>
          </a:p>
          <a:p>
            <a:pPr marL="342900" indent="-342900" defTabSz="914400">
              <a:buClr>
                <a:srgbClr val="FFFFFF"/>
              </a:buClr>
              <a:buSzPct val="100000"/>
              <a:buFont typeface="Wingdings"/>
              <a:buChar char="●"/>
              <a:defRPr sz="1800"/>
            </a:pPr>
            <a:r>
              <a:rPr lang="en-US" altLang="zh-CN" sz="1350" dirty="0">
                <a:solidFill>
                  <a:prstClr val="white"/>
                </a:solidFill>
                <a:latin typeface="Arial"/>
                <a:ea typeface="Arial"/>
                <a:cs typeface="Arial"/>
                <a:sym typeface="Arial"/>
              </a:rPr>
              <a:t>Deep Individuality</a:t>
            </a:r>
          </a:p>
          <a:p>
            <a:pPr marL="342900" indent="-342900" defTabSz="914400">
              <a:buClr>
                <a:srgbClr val="FFFFFF"/>
              </a:buClr>
              <a:buSzPct val="100000"/>
              <a:buFont typeface="Wingdings"/>
              <a:buChar char="●"/>
              <a:defRPr sz="1800"/>
            </a:pPr>
            <a:r>
              <a:rPr sz="1350" dirty="0">
                <a:solidFill>
                  <a:prstClr val="white"/>
                </a:solidFill>
                <a:latin typeface="Arial"/>
                <a:ea typeface="Arial"/>
                <a:cs typeface="Arial"/>
                <a:sym typeface="Arial"/>
              </a:rPr>
              <a:t>Highly tangible benefits</a:t>
            </a:r>
          </a:p>
        </p:txBody>
      </p:sp>
      <p:sp>
        <p:nvSpPr>
          <p:cNvPr id="472" name="Shape 472"/>
          <p:cNvSpPr/>
          <p:nvPr/>
        </p:nvSpPr>
        <p:spPr>
          <a:xfrm>
            <a:off x="4305684" y="2561462"/>
            <a:ext cx="6534001" cy="0"/>
          </a:xfrm>
          <a:prstGeom prst="line">
            <a:avLst/>
          </a:prstGeom>
          <a:ln w="28575">
            <a:solidFill>
              <a:srgbClr val="F19A23"/>
            </a:solidFill>
          </a:ln>
        </p:spPr>
        <p:txBody>
          <a:bodyPr lIns="0" tIns="0" rIns="0" bIns="0"/>
          <a:lstStyle/>
          <a:p>
            <a:pPr defTabSz="171450">
              <a:defRPr sz="1200">
                <a:latin typeface="+mj-lt"/>
                <a:ea typeface="+mj-ea"/>
                <a:cs typeface="+mj-cs"/>
                <a:sym typeface="Helvetica"/>
              </a:defRPr>
            </a:pPr>
            <a:endParaRPr sz="450">
              <a:solidFill>
                <a:prstClr val="white"/>
              </a:solidFill>
              <a:latin typeface="Calibri Light" panose="020F0302020204030204"/>
              <a:sym typeface="Helvetica"/>
            </a:endParaRPr>
          </a:p>
        </p:txBody>
      </p:sp>
      <p:sp>
        <p:nvSpPr>
          <p:cNvPr id="473" name="Shape 473"/>
          <p:cNvSpPr/>
          <p:nvPr/>
        </p:nvSpPr>
        <p:spPr>
          <a:xfrm>
            <a:off x="5555663" y="5555729"/>
            <a:ext cx="6534001" cy="0"/>
          </a:xfrm>
          <a:prstGeom prst="line">
            <a:avLst/>
          </a:prstGeom>
          <a:ln w="28575">
            <a:solidFill>
              <a:srgbClr val="F19A23"/>
            </a:solidFill>
          </a:ln>
        </p:spPr>
        <p:txBody>
          <a:bodyPr lIns="0" tIns="0" rIns="0" bIns="0"/>
          <a:lstStyle/>
          <a:p>
            <a:pPr defTabSz="171450">
              <a:defRPr sz="1200">
                <a:latin typeface="+mj-lt"/>
                <a:ea typeface="+mj-ea"/>
                <a:cs typeface="+mj-cs"/>
                <a:sym typeface="Helvetica"/>
              </a:defRPr>
            </a:pPr>
            <a:endParaRPr sz="450">
              <a:solidFill>
                <a:prstClr val="white"/>
              </a:solidFill>
              <a:latin typeface="Calibri Light" panose="020F0302020204030204"/>
              <a:sym typeface="Helvetica"/>
            </a:endParaRPr>
          </a:p>
        </p:txBody>
      </p:sp>
      <p:sp>
        <p:nvSpPr>
          <p:cNvPr id="474" name="Shape 474"/>
          <p:cNvSpPr/>
          <p:nvPr/>
        </p:nvSpPr>
        <p:spPr>
          <a:xfrm>
            <a:off x="1697800" y="5339204"/>
            <a:ext cx="1233488" cy="450121"/>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defRPr sz="3600">
                <a:solidFill>
                  <a:srgbClr val="FFFFFF"/>
                </a:solidFill>
                <a:latin typeface="Arial"/>
                <a:ea typeface="Arial"/>
                <a:cs typeface="Arial"/>
                <a:sym typeface="Arial"/>
              </a:defRPr>
            </a:lvl1pPr>
          </a:lstStyle>
          <a:p>
            <a:pPr defTabSz="914400">
              <a:defRPr sz="1800">
                <a:solidFill>
                  <a:srgbClr val="000000"/>
                </a:solidFill>
              </a:defRPr>
            </a:pPr>
            <a:r>
              <a:rPr sz="1350" dirty="0">
                <a:solidFill>
                  <a:prstClr val="white"/>
                </a:solidFill>
              </a:rPr>
              <a:t>Functional Benefits</a:t>
            </a:r>
          </a:p>
        </p:txBody>
      </p:sp>
      <p:sp>
        <p:nvSpPr>
          <p:cNvPr id="475" name="Shape 475"/>
          <p:cNvSpPr/>
          <p:nvPr/>
        </p:nvSpPr>
        <p:spPr>
          <a:xfrm>
            <a:off x="3597687" y="5715693"/>
            <a:ext cx="808649" cy="450121"/>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defRPr sz="3600">
                <a:solidFill>
                  <a:srgbClr val="FFFFFF"/>
                </a:solidFill>
                <a:latin typeface="Arial"/>
                <a:ea typeface="Arial"/>
                <a:cs typeface="Arial"/>
                <a:sym typeface="Arial"/>
              </a:defRPr>
            </a:lvl1pPr>
          </a:lstStyle>
          <a:p>
            <a:pPr defTabSz="914400">
              <a:defRPr sz="1800">
                <a:solidFill>
                  <a:srgbClr val="000000"/>
                </a:solidFill>
              </a:defRPr>
            </a:pPr>
            <a:r>
              <a:rPr sz="1350" dirty="0">
                <a:solidFill>
                  <a:prstClr val="white"/>
                </a:solidFill>
              </a:rPr>
              <a:t>Base Needs</a:t>
            </a:r>
          </a:p>
        </p:txBody>
      </p:sp>
      <p:sp>
        <p:nvSpPr>
          <p:cNvPr id="476" name="Shape 476"/>
          <p:cNvSpPr/>
          <p:nvPr/>
        </p:nvSpPr>
        <p:spPr>
          <a:xfrm>
            <a:off x="1696305" y="4003585"/>
            <a:ext cx="855762" cy="450121"/>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defRPr sz="3600">
                <a:solidFill>
                  <a:srgbClr val="FFFFFF"/>
                </a:solidFill>
                <a:latin typeface="Arial"/>
                <a:ea typeface="Arial"/>
                <a:cs typeface="Arial"/>
                <a:sym typeface="Arial"/>
              </a:defRPr>
            </a:lvl1pPr>
          </a:lstStyle>
          <a:p>
            <a:pPr defTabSz="914400">
              <a:defRPr sz="1800">
                <a:solidFill>
                  <a:srgbClr val="000000"/>
                </a:solidFill>
              </a:defRPr>
            </a:pPr>
            <a:r>
              <a:rPr sz="1350" dirty="0">
                <a:solidFill>
                  <a:prstClr val="white"/>
                </a:solidFill>
              </a:rPr>
              <a:t>Emotional Value</a:t>
            </a:r>
          </a:p>
        </p:txBody>
      </p:sp>
      <p:sp>
        <p:nvSpPr>
          <p:cNvPr id="477" name="Shape 477"/>
          <p:cNvSpPr/>
          <p:nvPr/>
        </p:nvSpPr>
        <p:spPr>
          <a:xfrm>
            <a:off x="3250019" y="2192053"/>
            <a:ext cx="1955741" cy="265455"/>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lvl1pPr>
              <a:defRPr sz="4000">
                <a:solidFill>
                  <a:srgbClr val="FFFFFF"/>
                </a:solidFill>
                <a:latin typeface="Arial"/>
                <a:ea typeface="Arial"/>
                <a:cs typeface="Arial"/>
                <a:sym typeface="Arial"/>
              </a:defRPr>
            </a:lvl1pPr>
          </a:lstStyle>
          <a:p>
            <a:pPr defTabSz="914400">
              <a:defRPr sz="1800">
                <a:solidFill>
                  <a:srgbClr val="000000"/>
                </a:solidFill>
              </a:defRPr>
            </a:pPr>
            <a:r>
              <a:rPr sz="1500" dirty="0">
                <a:solidFill>
                  <a:prstClr val="white"/>
                </a:solidFill>
              </a:rPr>
              <a:t>Ne</a:t>
            </a:r>
            <a:r>
              <a:rPr lang="en-US" altLang="zh-CN" sz="1500" dirty="0">
                <a:solidFill>
                  <a:prstClr val="white"/>
                </a:solidFill>
              </a:rPr>
              <a:t>o</a:t>
            </a:r>
            <a:r>
              <a:rPr sz="1500" dirty="0">
                <a:solidFill>
                  <a:prstClr val="white"/>
                </a:solidFill>
              </a:rPr>
              <a:t> Hierarchy</a:t>
            </a:r>
          </a:p>
        </p:txBody>
      </p:sp>
      <p:sp>
        <p:nvSpPr>
          <p:cNvPr id="478" name="Shape 478"/>
          <p:cNvSpPr/>
          <p:nvPr/>
        </p:nvSpPr>
        <p:spPr>
          <a:xfrm>
            <a:off x="6764864" y="2193087"/>
            <a:ext cx="2881523" cy="265455"/>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lvl1pPr>
              <a:defRPr sz="4000">
                <a:solidFill>
                  <a:srgbClr val="FFFFFF"/>
                </a:solidFill>
                <a:latin typeface="Arial"/>
                <a:ea typeface="Arial"/>
                <a:cs typeface="Arial"/>
                <a:sym typeface="Arial"/>
              </a:defRPr>
            </a:lvl1pPr>
          </a:lstStyle>
          <a:p>
            <a:pPr defTabSz="914400">
              <a:defRPr sz="1800">
                <a:solidFill>
                  <a:srgbClr val="000000"/>
                </a:solidFill>
              </a:defRPr>
            </a:pPr>
            <a:r>
              <a:rPr sz="1500">
                <a:solidFill>
                  <a:prstClr val="white"/>
                </a:solidFill>
              </a:rPr>
              <a:t>Communications Methodology</a:t>
            </a:r>
          </a:p>
        </p:txBody>
      </p:sp>
      <p:sp>
        <p:nvSpPr>
          <p:cNvPr id="479" name="Shape 479"/>
          <p:cNvSpPr/>
          <p:nvPr/>
        </p:nvSpPr>
        <p:spPr>
          <a:xfrm>
            <a:off x="1735123" y="1094322"/>
            <a:ext cx="9263946" cy="419346"/>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lgn="l">
              <a:defRPr sz="6600">
                <a:solidFill>
                  <a:srgbClr val="FFFFFF"/>
                </a:solidFill>
                <a:latin typeface="Arial Black"/>
                <a:ea typeface="Arial Black"/>
                <a:cs typeface="Arial Black"/>
                <a:sym typeface="Arial Black"/>
              </a:defRPr>
            </a:lvl1pPr>
          </a:lstStyle>
          <a:p>
            <a:pPr defTabSz="914400">
              <a:defRPr sz="1800">
                <a:solidFill>
                  <a:srgbClr val="000000"/>
                </a:solidFill>
              </a:defRPr>
            </a:pPr>
            <a:r>
              <a:rPr sz="2475" dirty="0">
                <a:solidFill>
                  <a:prstClr val="white"/>
                </a:solidFill>
              </a:rPr>
              <a:t>Looking for brands that provide </a:t>
            </a:r>
            <a:r>
              <a:rPr lang="en-US" altLang="zh-CN" sz="2475" dirty="0">
                <a:solidFill>
                  <a:prstClr val="white"/>
                </a:solidFill>
              </a:rPr>
              <a:t>self-expression</a:t>
            </a:r>
            <a:r>
              <a:rPr sz="2475" dirty="0">
                <a:solidFill>
                  <a:prstClr val="white"/>
                </a:solidFill>
              </a:rPr>
              <a:t> value</a:t>
            </a:r>
          </a:p>
        </p:txBody>
      </p:sp>
      <p:grpSp>
        <p:nvGrpSpPr>
          <p:cNvPr id="41" name="组合 40"/>
          <p:cNvGrpSpPr>
            <a:grpSpLocks noChangeAspect="1"/>
          </p:cNvGrpSpPr>
          <p:nvPr/>
        </p:nvGrpSpPr>
        <p:grpSpPr>
          <a:xfrm>
            <a:off x="1151438" y="-1675502"/>
            <a:ext cx="9516562" cy="3681573"/>
            <a:chOff x="-1732553" y="1164212"/>
            <a:chExt cx="3106960" cy="1265055"/>
          </a:xfrm>
        </p:grpSpPr>
        <p:sp>
          <p:nvSpPr>
            <p:cNvPr id="42" name="Freeform 124"/>
            <p:cNvSpPr>
              <a:spLocks/>
            </p:cNvSpPr>
            <p:nvPr/>
          </p:nvSpPr>
          <p:spPr bwMode="auto">
            <a:xfrm flipV="1">
              <a:off x="-656301" y="1164212"/>
              <a:ext cx="2030708" cy="1265055"/>
            </a:xfrm>
            <a:custGeom>
              <a:avLst/>
              <a:gdLst>
                <a:gd name="T0" fmla="*/ 7757 w 12170"/>
                <a:gd name="T1" fmla="*/ 7420 h 7580"/>
                <a:gd name="T2" fmla="*/ 12110 w 12170"/>
                <a:gd name="T3" fmla="*/ 6671 h 7580"/>
                <a:gd name="T4" fmla="*/ 12132 w 12170"/>
                <a:gd name="T5" fmla="*/ 9 h 7580"/>
                <a:gd name="T6" fmla="*/ 11890 w 12170"/>
                <a:gd name="T7" fmla="*/ 0 h 7580"/>
                <a:gd name="T8" fmla="*/ 6046 w 12170"/>
                <a:gd name="T9" fmla="*/ 1955 h 7580"/>
                <a:gd name="T10" fmla="*/ 0 w 12170"/>
                <a:gd name="T11" fmla="*/ 3249 h 7580"/>
                <a:gd name="T12" fmla="*/ 1812 w 12170"/>
                <a:gd name="T13" fmla="*/ 4546 h 7580"/>
                <a:gd name="T14" fmla="*/ 7757 w 12170"/>
                <a:gd name="T15" fmla="*/ 7420 h 75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70" h="7580">
                  <a:moveTo>
                    <a:pt x="7757" y="7420"/>
                  </a:moveTo>
                  <a:cubicBezTo>
                    <a:pt x="9250" y="7580"/>
                    <a:pt x="10711" y="7137"/>
                    <a:pt x="12110" y="6671"/>
                  </a:cubicBezTo>
                  <a:cubicBezTo>
                    <a:pt x="12170" y="4453"/>
                    <a:pt x="12127" y="2229"/>
                    <a:pt x="12132" y="9"/>
                  </a:cubicBezTo>
                  <a:cubicBezTo>
                    <a:pt x="12072" y="6"/>
                    <a:pt x="11950" y="2"/>
                    <a:pt x="11890" y="0"/>
                  </a:cubicBezTo>
                  <a:cubicBezTo>
                    <a:pt x="9823" y="179"/>
                    <a:pt x="7889" y="1050"/>
                    <a:pt x="6046" y="1955"/>
                  </a:cubicBezTo>
                  <a:cubicBezTo>
                    <a:pt x="4244" y="3006"/>
                    <a:pt x="2089" y="3697"/>
                    <a:pt x="0" y="3249"/>
                  </a:cubicBezTo>
                  <a:cubicBezTo>
                    <a:pt x="595" y="3694"/>
                    <a:pt x="1227" y="4090"/>
                    <a:pt x="1812" y="4546"/>
                  </a:cubicBezTo>
                  <a:cubicBezTo>
                    <a:pt x="3641" y="5748"/>
                    <a:pt x="5474" y="7273"/>
                    <a:pt x="7757" y="7420"/>
                  </a:cubicBezTo>
                </a:path>
              </a:pathLst>
            </a:custGeom>
            <a:gradFill>
              <a:gsLst>
                <a:gs pos="0">
                  <a:srgbClr val="058FD5">
                    <a:alpha val="0"/>
                  </a:srgbClr>
                </a:gs>
                <a:gs pos="50000">
                  <a:srgbClr val="027EC3">
                    <a:alpha val="24000"/>
                  </a:srgbClr>
                </a:gs>
                <a:gs pos="100000">
                  <a:srgbClr val="036EB3">
                    <a:alpha val="37000"/>
                  </a:srgbClr>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zh-CN" altLang="en-US">
                <a:solidFill>
                  <a:prstClr val="black"/>
                </a:solidFill>
                <a:latin typeface="Calibri" panose="020F0502020204030204"/>
                <a:ea typeface="宋体" panose="02010600030101010101" pitchFamily="2" charset="-122"/>
              </a:endParaRPr>
            </a:p>
          </p:txBody>
        </p:sp>
        <p:sp>
          <p:nvSpPr>
            <p:cNvPr id="43" name="任意多边形 42"/>
            <p:cNvSpPr/>
            <p:nvPr/>
          </p:nvSpPr>
          <p:spPr>
            <a:xfrm>
              <a:off x="-1732553" y="1574618"/>
              <a:ext cx="1378541" cy="633126"/>
            </a:xfrm>
            <a:custGeom>
              <a:avLst/>
              <a:gdLst>
                <a:gd name="connsiteX0" fmla="*/ 334978 w 1378541"/>
                <a:gd name="connsiteY0" fmla="*/ 22538 h 633126"/>
                <a:gd name="connsiteX1" fmla="*/ 334939 w 1378541"/>
                <a:gd name="connsiteY1" fmla="*/ 22540 h 633126"/>
                <a:gd name="connsiteX2" fmla="*/ 343726 w 1378541"/>
                <a:gd name="connsiteY2" fmla="*/ 35348 h 633126"/>
                <a:gd name="connsiteX3" fmla="*/ 343755 w 1378541"/>
                <a:gd name="connsiteY3" fmla="*/ 35362 h 633126"/>
                <a:gd name="connsiteX4" fmla="*/ 316306 w 1378541"/>
                <a:gd name="connsiteY4" fmla="*/ 0 h 633126"/>
                <a:gd name="connsiteX5" fmla="*/ 354608 w 1378541"/>
                <a:gd name="connsiteY5" fmla="*/ 21181 h 633126"/>
                <a:gd name="connsiteX6" fmla="*/ 388341 w 1378541"/>
                <a:gd name="connsiteY6" fmla="*/ 47994 h 633126"/>
                <a:gd name="connsiteX7" fmla="*/ 388581 w 1378541"/>
                <a:gd name="connsiteY7" fmla="*/ 48040 h 633126"/>
                <a:gd name="connsiteX8" fmla="*/ 746106 w 1378541"/>
                <a:gd name="connsiteY8" fmla="*/ 164340 h 633126"/>
                <a:gd name="connsiteX9" fmla="*/ 871153 w 1378541"/>
                <a:gd name="connsiteY9" fmla="*/ 172918 h 633126"/>
                <a:gd name="connsiteX10" fmla="*/ 872044 w 1378541"/>
                <a:gd name="connsiteY10" fmla="*/ 172759 h 633126"/>
                <a:gd name="connsiteX11" fmla="*/ 1378541 w 1378541"/>
                <a:gd name="connsiteY11" fmla="*/ 95615 h 633126"/>
                <a:gd name="connsiteX12" fmla="*/ 1076244 w 1378541"/>
                <a:gd name="connsiteY12" fmla="*/ 312185 h 633126"/>
                <a:gd name="connsiteX13" fmla="*/ 936107 w 1378541"/>
                <a:gd name="connsiteY13" fmla="*/ 397678 h 633126"/>
                <a:gd name="connsiteX14" fmla="*/ 923225 w 1378541"/>
                <a:gd name="connsiteY14" fmla="*/ 398117 h 633126"/>
                <a:gd name="connsiteX15" fmla="*/ 923094 w 1378541"/>
                <a:gd name="connsiteY15" fmla="*/ 398189 h 633126"/>
                <a:gd name="connsiteX16" fmla="*/ 936507 w 1378541"/>
                <a:gd name="connsiteY16" fmla="*/ 397733 h 633126"/>
                <a:gd name="connsiteX17" fmla="*/ 600671 w 1378541"/>
                <a:gd name="connsiteY17" fmla="*/ 573747 h 633126"/>
                <a:gd name="connsiteX18" fmla="*/ 570595 w 1378541"/>
                <a:gd name="connsiteY18" fmla="*/ 577201 h 633126"/>
                <a:gd name="connsiteX19" fmla="*/ 568173 w 1378541"/>
                <a:gd name="connsiteY19" fmla="*/ 578001 h 633126"/>
                <a:gd name="connsiteX20" fmla="*/ 600384 w 1378541"/>
                <a:gd name="connsiteY20" fmla="*/ 574293 h 633126"/>
                <a:gd name="connsiteX21" fmla="*/ 46898 w 1378541"/>
                <a:gd name="connsiteY21" fmla="*/ 512857 h 633126"/>
                <a:gd name="connsiteX22" fmla="*/ 6220 w 1378541"/>
                <a:gd name="connsiteY22" fmla="*/ 331554 h 633126"/>
                <a:gd name="connsiteX23" fmla="*/ 312138 w 1378541"/>
                <a:gd name="connsiteY23" fmla="*/ 1669 h 63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8541" h="633126">
                  <a:moveTo>
                    <a:pt x="334978" y="22538"/>
                  </a:moveTo>
                  <a:lnTo>
                    <a:pt x="334939" y="22540"/>
                  </a:lnTo>
                  <a:lnTo>
                    <a:pt x="343726" y="35348"/>
                  </a:lnTo>
                  <a:lnTo>
                    <a:pt x="343755" y="35362"/>
                  </a:lnTo>
                  <a:close/>
                  <a:moveTo>
                    <a:pt x="316306" y="0"/>
                  </a:moveTo>
                  <a:cubicBezTo>
                    <a:pt x="328809" y="7095"/>
                    <a:pt x="342063" y="13648"/>
                    <a:pt x="354608" y="21181"/>
                  </a:cubicBezTo>
                  <a:lnTo>
                    <a:pt x="388341" y="47994"/>
                  </a:lnTo>
                  <a:lnTo>
                    <a:pt x="388581" y="48040"/>
                  </a:lnTo>
                  <a:cubicBezTo>
                    <a:pt x="497799" y="112732"/>
                    <a:pt x="620450" y="148988"/>
                    <a:pt x="746106" y="164340"/>
                  </a:cubicBezTo>
                  <a:lnTo>
                    <a:pt x="871153" y="172918"/>
                  </a:lnTo>
                  <a:lnTo>
                    <a:pt x="872044" y="172759"/>
                  </a:lnTo>
                  <a:cubicBezTo>
                    <a:pt x="1042878" y="162072"/>
                    <a:pt x="1210209" y="122999"/>
                    <a:pt x="1378541" y="95615"/>
                  </a:cubicBezTo>
                  <a:cubicBezTo>
                    <a:pt x="1280945" y="171757"/>
                    <a:pt x="1175508" y="237880"/>
                    <a:pt x="1076244" y="312185"/>
                  </a:cubicBezTo>
                  <a:cubicBezTo>
                    <a:pt x="1027363" y="336564"/>
                    <a:pt x="984154" y="372631"/>
                    <a:pt x="936107" y="397678"/>
                  </a:cubicBezTo>
                  <a:lnTo>
                    <a:pt x="923225" y="398117"/>
                  </a:lnTo>
                  <a:lnTo>
                    <a:pt x="923094" y="398189"/>
                  </a:lnTo>
                  <a:lnTo>
                    <a:pt x="936507" y="397733"/>
                  </a:lnTo>
                  <a:cubicBezTo>
                    <a:pt x="831297" y="466804"/>
                    <a:pt x="722079" y="537710"/>
                    <a:pt x="600671" y="573747"/>
                  </a:cubicBezTo>
                  <a:lnTo>
                    <a:pt x="570595" y="577201"/>
                  </a:lnTo>
                  <a:lnTo>
                    <a:pt x="568173" y="578001"/>
                  </a:lnTo>
                  <a:lnTo>
                    <a:pt x="600384" y="574293"/>
                  </a:lnTo>
                  <a:cubicBezTo>
                    <a:pt x="425336" y="643576"/>
                    <a:pt x="178434" y="681806"/>
                    <a:pt x="46898" y="512857"/>
                  </a:cubicBezTo>
                  <a:cubicBezTo>
                    <a:pt x="13222" y="460937"/>
                    <a:pt x="-12285" y="393491"/>
                    <a:pt x="6220" y="331554"/>
                  </a:cubicBezTo>
                  <a:cubicBezTo>
                    <a:pt x="42063" y="177129"/>
                    <a:pt x="181935" y="75626"/>
                    <a:pt x="312138" y="1669"/>
                  </a:cubicBezTo>
                  <a:close/>
                </a:path>
              </a:pathLst>
            </a:custGeom>
            <a:gradFill flip="none" rotWithShape="1">
              <a:gsLst>
                <a:gs pos="0">
                  <a:srgbClr val="058FD5">
                    <a:alpha val="0"/>
                  </a:srgbClr>
                </a:gs>
                <a:gs pos="50000">
                  <a:srgbClr val="027EC3">
                    <a:alpha val="38000"/>
                  </a:srgbClr>
                </a:gs>
                <a:gs pos="100000">
                  <a:srgbClr val="036EB3">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panose="020F0502020204030204"/>
                <a:ea typeface="宋体" panose="02010600030101010101" pitchFamily="2" charset="-122"/>
              </a:endParaRPr>
            </a:p>
          </p:txBody>
        </p:sp>
      </p:grpSp>
      <p:sp>
        <p:nvSpPr>
          <p:cNvPr id="23" name="Shape 476">
            <a:extLst>
              <a:ext uri="{FF2B5EF4-FFF2-40B4-BE49-F238E27FC236}">
                <a16:creationId xmlns:a16="http://schemas.microsoft.com/office/drawing/2014/main" id="{81411E3D-57B5-489E-AE24-58E4F2247D78}"/>
              </a:ext>
            </a:extLst>
          </p:cNvPr>
          <p:cNvSpPr/>
          <p:nvPr/>
        </p:nvSpPr>
        <p:spPr>
          <a:xfrm>
            <a:off x="1697659" y="2668930"/>
            <a:ext cx="1298769" cy="450121"/>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spAutoFit/>
          </a:bodyPr>
          <a:lstStyle>
            <a:lvl1pPr>
              <a:defRPr sz="3600">
                <a:solidFill>
                  <a:srgbClr val="FFFFFF"/>
                </a:solidFill>
                <a:latin typeface="Arial"/>
                <a:ea typeface="Arial"/>
                <a:cs typeface="Arial"/>
                <a:sym typeface="Arial"/>
              </a:defRPr>
            </a:lvl1pPr>
          </a:lstStyle>
          <a:p>
            <a:pPr defTabSz="914400">
              <a:defRPr sz="1800">
                <a:solidFill>
                  <a:srgbClr val="000000"/>
                </a:solidFill>
              </a:defRPr>
            </a:pPr>
            <a:r>
              <a:rPr lang="en-US" altLang="zh-CN" sz="1350" dirty="0">
                <a:solidFill>
                  <a:prstClr val="white"/>
                </a:solidFill>
              </a:rPr>
              <a:t>Self-expression</a:t>
            </a:r>
          </a:p>
          <a:p>
            <a:pPr defTabSz="914400">
              <a:defRPr sz="1800">
                <a:solidFill>
                  <a:srgbClr val="000000"/>
                </a:solidFill>
              </a:defRPr>
            </a:pPr>
            <a:r>
              <a:rPr lang="en-US" altLang="zh-CN" sz="1350" dirty="0">
                <a:solidFill>
                  <a:prstClr val="white"/>
                </a:solidFill>
              </a:rPr>
              <a:t>Value</a:t>
            </a:r>
            <a:endParaRPr sz="1350" dirty="0">
              <a:solidFill>
                <a:prstClr val="white"/>
              </a:solidFill>
            </a:endParaRPr>
          </a:p>
        </p:txBody>
      </p:sp>
    </p:spTree>
    <p:extLst>
      <p:ext uri="{BB962C8B-B14F-4D97-AF65-F5344CB8AC3E}">
        <p14:creationId xmlns:p14="http://schemas.microsoft.com/office/powerpoint/2010/main" val="1626362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正方形/長方形 1"/>
          <p:cNvSpPr>
            <a:spLocks noChangeArrowheads="1"/>
          </p:cNvSpPr>
          <p:nvPr/>
        </p:nvSpPr>
        <p:spPr bwMode="auto">
          <a:xfrm>
            <a:off x="2124075" y="1963739"/>
            <a:ext cx="7932738"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043" tIns="40522" rIns="81043" bIns="40522">
            <a:spAutoFit/>
          </a:bodyPr>
          <a:lstStyle>
            <a:lvl1pPr defTabSz="404813">
              <a:defRPr sz="2400">
                <a:solidFill>
                  <a:schemeClr val="tx1"/>
                </a:solidFill>
                <a:latin typeface="Arial" panose="020B0604020202020204" pitchFamily="34" charset="0"/>
                <a:ea typeface="宋体" panose="02010600030101010101" pitchFamily="2" charset="-122"/>
              </a:defRPr>
            </a:lvl1pPr>
            <a:lvl2pPr marL="742950" indent="-285750" defTabSz="404813">
              <a:defRPr sz="2400">
                <a:solidFill>
                  <a:schemeClr val="tx1"/>
                </a:solidFill>
                <a:latin typeface="Arial" panose="020B0604020202020204" pitchFamily="34" charset="0"/>
                <a:ea typeface="宋体" panose="02010600030101010101" pitchFamily="2" charset="-122"/>
              </a:defRPr>
            </a:lvl2pPr>
            <a:lvl3pPr marL="1143000" indent="-228600" defTabSz="404813">
              <a:defRPr sz="2400">
                <a:solidFill>
                  <a:schemeClr val="tx1"/>
                </a:solidFill>
                <a:latin typeface="Arial" panose="020B0604020202020204" pitchFamily="34" charset="0"/>
                <a:ea typeface="宋体" panose="02010600030101010101" pitchFamily="2" charset="-122"/>
              </a:defRPr>
            </a:lvl3pPr>
            <a:lvl4pPr marL="1600200" indent="-228600" defTabSz="404813">
              <a:defRPr sz="2400">
                <a:solidFill>
                  <a:schemeClr val="tx1"/>
                </a:solidFill>
                <a:latin typeface="Arial" panose="020B0604020202020204" pitchFamily="34" charset="0"/>
                <a:ea typeface="宋体" panose="02010600030101010101" pitchFamily="2" charset="-122"/>
              </a:defRPr>
            </a:lvl4pPr>
            <a:lvl5pPr marL="2057400" indent="-228600" defTabSz="404813">
              <a:defRPr sz="2400">
                <a:solidFill>
                  <a:schemeClr val="tx1"/>
                </a:solidFill>
                <a:latin typeface="Arial" panose="020B0604020202020204" pitchFamily="34" charset="0"/>
                <a:ea typeface="宋体" panose="02010600030101010101" pitchFamily="2" charset="-122"/>
              </a:defRPr>
            </a:lvl5pPr>
            <a:lvl6pPr marL="2514600" indent="-228600" defTabSz="404813"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404813"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404813"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404813"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zh-CN" altLang="en-US" sz="4400" b="1" dirty="0">
                <a:solidFill>
                  <a:srgbClr val="376092"/>
                </a:solidFill>
                <a:latin typeface="Calibri" panose="020F0502020204030204" pitchFamily="34" charset="0"/>
                <a:ea typeface="黑体" panose="02010609060101010101" pitchFamily="49" charset="-122"/>
              </a:rPr>
              <a:t>社交媒体把消费者推上了舞台。</a:t>
            </a:r>
            <a:endParaRPr lang="en-US" altLang="ja-JP" sz="4400" b="1" dirty="0">
              <a:solidFill>
                <a:srgbClr val="376092"/>
              </a:solidFill>
              <a:latin typeface="Calibri" panose="020F0502020204030204" pitchFamily="34" charset="0"/>
              <a:ea typeface="黑体" panose="02010609060101010101" pitchFamily="49" charset="-122"/>
            </a:endParaRPr>
          </a:p>
          <a:p>
            <a:pPr eaLnBrk="1" hangingPunct="1"/>
            <a:endParaRPr lang="en-US" altLang="ja-JP" sz="4400" b="1" dirty="0">
              <a:solidFill>
                <a:srgbClr val="376092"/>
              </a:solidFill>
              <a:latin typeface="Calibri" panose="020F0502020204030204" pitchFamily="34" charset="0"/>
              <a:ea typeface="黑体" panose="02010609060101010101" pitchFamily="49" charset="-122"/>
            </a:endParaRPr>
          </a:p>
          <a:p>
            <a:pPr eaLnBrk="1" hangingPunct="1"/>
            <a:r>
              <a:rPr lang="zh-CN" altLang="en-US" sz="4400" b="1" dirty="0">
                <a:solidFill>
                  <a:srgbClr val="376092"/>
                </a:solidFill>
                <a:latin typeface="Calibri" panose="020F0502020204030204" pitchFamily="34" charset="0"/>
                <a:ea typeface="黑体" panose="02010609060101010101" pitchFamily="49" charset="-122"/>
              </a:rPr>
              <a:t>他们已成为和我们一起创作舞台的</a:t>
            </a:r>
            <a:r>
              <a:rPr lang="en-US" altLang="ja-JP" sz="4400" b="1" dirty="0">
                <a:solidFill>
                  <a:srgbClr val="376092"/>
                </a:solidFill>
                <a:latin typeface="Calibri" panose="020F0502020204030204" pitchFamily="34" charset="0"/>
                <a:ea typeface="黑体" panose="02010609060101010101" pitchFamily="49" charset="-122"/>
              </a:rPr>
              <a:t>Actor</a:t>
            </a:r>
            <a:r>
              <a:rPr lang="ja-JP" altLang="en-US" sz="4400" b="1" dirty="0">
                <a:solidFill>
                  <a:srgbClr val="376092"/>
                </a:solidFill>
                <a:latin typeface="Calibri" panose="020F0502020204030204" pitchFamily="34" charset="0"/>
                <a:ea typeface="黑体" panose="02010609060101010101" pitchFamily="49" charset="-122"/>
              </a:rPr>
              <a:t>。</a:t>
            </a:r>
            <a:endParaRPr lang="en-US" altLang="ja-JP" sz="4400" b="1" dirty="0">
              <a:solidFill>
                <a:srgbClr val="376092"/>
              </a:solidFill>
              <a:latin typeface="Calibri" panose="020F0502020204030204" pitchFamily="34" charset="0"/>
              <a:ea typeface="黑体" panose="02010609060101010101" pitchFamily="49" charset="-122"/>
            </a:endParaRPr>
          </a:p>
        </p:txBody>
      </p:sp>
    </p:spTree>
    <p:extLst>
      <p:ext uri="{BB962C8B-B14F-4D97-AF65-F5344CB8AC3E}">
        <p14:creationId xmlns:p14="http://schemas.microsoft.com/office/powerpoint/2010/main" val="2990218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B03BF116-96CB-4CB7-866D-E666C84AADBD}"/>
              </a:ext>
            </a:extLst>
          </p:cNvPr>
          <p:cNvGrpSpPr/>
          <p:nvPr/>
        </p:nvGrpSpPr>
        <p:grpSpPr>
          <a:xfrm>
            <a:off x="3903210" y="140552"/>
            <a:ext cx="7917435" cy="6622054"/>
            <a:chOff x="2172929" y="117305"/>
            <a:chExt cx="7917435" cy="6622054"/>
          </a:xfrm>
          <a:blipFill>
            <a:blip r:embed="rId3"/>
            <a:stretch>
              <a:fillRect/>
            </a:stretch>
          </a:blipFill>
        </p:grpSpPr>
        <p:sp>
          <p:nvSpPr>
            <p:cNvPr id="48" name="等腰三角形 47">
              <a:extLst>
                <a:ext uri="{FF2B5EF4-FFF2-40B4-BE49-F238E27FC236}">
                  <a16:creationId xmlns:a16="http://schemas.microsoft.com/office/drawing/2014/main" id="{FE9755AC-E5FC-4FBE-BA6B-3BF0604271E1}"/>
                </a:ext>
              </a:extLst>
            </p:cNvPr>
            <p:cNvSpPr/>
            <p:nvPr/>
          </p:nvSpPr>
          <p:spPr>
            <a:xfrm rot="10800000">
              <a:off x="4162737" y="117305"/>
              <a:ext cx="3923071" cy="3281516"/>
            </a:xfrm>
            <a:prstGeom prst="triangle">
              <a:avLst>
                <a:gd name="adj" fmla="val 49827"/>
              </a:avLst>
            </a:prstGeom>
            <a:grp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p>
          </p:txBody>
        </p:sp>
        <p:sp>
          <p:nvSpPr>
            <p:cNvPr id="49" name="等腰三角形 48">
              <a:extLst>
                <a:ext uri="{FF2B5EF4-FFF2-40B4-BE49-F238E27FC236}">
                  <a16:creationId xmlns:a16="http://schemas.microsoft.com/office/drawing/2014/main" id="{82DD513E-28E2-45A4-8130-D659D2DCE520}"/>
                </a:ext>
              </a:extLst>
            </p:cNvPr>
            <p:cNvSpPr/>
            <p:nvPr/>
          </p:nvSpPr>
          <p:spPr>
            <a:xfrm>
              <a:off x="5143506" y="154189"/>
              <a:ext cx="1961536" cy="1607569"/>
            </a:xfrm>
            <a:prstGeom prst="triangle">
              <a:avLst>
                <a:gd name="adj" fmla="val 49477"/>
              </a:avLst>
            </a:prstGeom>
            <a:grp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50" name="文本框 49">
              <a:extLst>
                <a:ext uri="{FF2B5EF4-FFF2-40B4-BE49-F238E27FC236}">
                  <a16:creationId xmlns:a16="http://schemas.microsoft.com/office/drawing/2014/main" id="{C8884B74-5251-497F-980E-6DC3049C58A1}"/>
                </a:ext>
              </a:extLst>
            </p:cNvPr>
            <p:cNvSpPr txBox="1"/>
            <p:nvPr/>
          </p:nvSpPr>
          <p:spPr>
            <a:xfrm rot="10800000">
              <a:off x="5719921" y="966656"/>
              <a:ext cx="808702" cy="646331"/>
            </a:xfrm>
            <a:prstGeom prst="rect">
              <a:avLst/>
            </a:prstGeom>
            <a:grpFill/>
          </p:spPr>
          <p:txBody>
            <a:bodyPr wrap="square" rtlCol="0">
              <a:spAutoFit/>
            </a:bodyPr>
            <a:lstStyle/>
            <a:p>
              <a:pPr algn="ctr"/>
              <a:r>
                <a:rPr lang="en-US" altLang="zh-CN" b="1" dirty="0">
                  <a:solidFill>
                    <a:schemeClr val="bg1"/>
                  </a:solidFill>
                </a:rPr>
                <a:t>02</a:t>
              </a:r>
            </a:p>
            <a:p>
              <a:r>
                <a:rPr lang="en-US" altLang="zh-CN" b="1" dirty="0">
                  <a:solidFill>
                    <a:schemeClr val="bg1"/>
                  </a:solidFill>
                </a:rPr>
                <a:t>what</a:t>
              </a:r>
              <a:endParaRPr lang="zh-CN" altLang="en-US" b="1" dirty="0">
                <a:solidFill>
                  <a:schemeClr val="bg1"/>
                </a:solidFill>
              </a:endParaRPr>
            </a:p>
          </p:txBody>
        </p:sp>
        <p:sp>
          <p:nvSpPr>
            <p:cNvPr id="51" name="等腰三角形 50">
              <a:extLst>
                <a:ext uri="{FF2B5EF4-FFF2-40B4-BE49-F238E27FC236}">
                  <a16:creationId xmlns:a16="http://schemas.microsoft.com/office/drawing/2014/main" id="{216F6F25-1D3F-4537-8254-B220B6A1F525}"/>
                </a:ext>
              </a:extLst>
            </p:cNvPr>
            <p:cNvSpPr/>
            <p:nvPr/>
          </p:nvSpPr>
          <p:spPr>
            <a:xfrm rot="10800000">
              <a:off x="2174159" y="3446767"/>
              <a:ext cx="3923071" cy="3281516"/>
            </a:xfrm>
            <a:prstGeom prst="triangle">
              <a:avLst>
                <a:gd name="adj" fmla="val 49827"/>
              </a:avLst>
            </a:prstGeom>
            <a:grp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p>
          </p:txBody>
        </p:sp>
        <p:sp>
          <p:nvSpPr>
            <p:cNvPr id="52" name="等腰三角形 51">
              <a:extLst>
                <a:ext uri="{FF2B5EF4-FFF2-40B4-BE49-F238E27FC236}">
                  <a16:creationId xmlns:a16="http://schemas.microsoft.com/office/drawing/2014/main" id="{4CEE4E50-770A-4312-B0B2-C8279F5839F2}"/>
                </a:ext>
              </a:extLst>
            </p:cNvPr>
            <p:cNvSpPr/>
            <p:nvPr/>
          </p:nvSpPr>
          <p:spPr>
            <a:xfrm>
              <a:off x="3168444" y="3479950"/>
              <a:ext cx="1962760" cy="1607575"/>
            </a:xfrm>
            <a:prstGeom prst="triangle">
              <a:avLst>
                <a:gd name="adj" fmla="val 49477"/>
              </a:avLst>
            </a:prstGeom>
            <a:grp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53" name="文本框 52">
              <a:extLst>
                <a:ext uri="{FF2B5EF4-FFF2-40B4-BE49-F238E27FC236}">
                  <a16:creationId xmlns:a16="http://schemas.microsoft.com/office/drawing/2014/main" id="{0713B0C6-ABA9-4F4F-913E-C4F887A65AFD}"/>
                </a:ext>
              </a:extLst>
            </p:cNvPr>
            <p:cNvSpPr txBox="1"/>
            <p:nvPr/>
          </p:nvSpPr>
          <p:spPr>
            <a:xfrm rot="3616545">
              <a:off x="3782950" y="4192544"/>
              <a:ext cx="913893" cy="646331"/>
            </a:xfrm>
            <a:prstGeom prst="rect">
              <a:avLst/>
            </a:prstGeom>
            <a:grpFill/>
          </p:spPr>
          <p:txBody>
            <a:bodyPr wrap="square" rtlCol="0">
              <a:spAutoFit/>
            </a:bodyPr>
            <a:lstStyle/>
            <a:p>
              <a:pPr algn="ctr"/>
              <a:r>
                <a:rPr lang="en-US" altLang="zh-CN" b="1" dirty="0">
                  <a:solidFill>
                    <a:schemeClr val="bg1"/>
                  </a:solidFill>
                </a:rPr>
                <a:t>06</a:t>
              </a:r>
            </a:p>
            <a:p>
              <a:pPr algn="ctr"/>
              <a:r>
                <a:rPr lang="en-US" altLang="zh-CN" b="1" dirty="0">
                  <a:solidFill>
                    <a:schemeClr val="bg1"/>
                  </a:solidFill>
                </a:rPr>
                <a:t>How</a:t>
              </a:r>
              <a:endParaRPr lang="zh-CN" altLang="en-US" b="1" dirty="0">
                <a:solidFill>
                  <a:schemeClr val="bg1"/>
                </a:solidFill>
              </a:endParaRPr>
            </a:p>
          </p:txBody>
        </p:sp>
        <p:sp>
          <p:nvSpPr>
            <p:cNvPr id="54" name="等腰三角形 53">
              <a:extLst>
                <a:ext uri="{FF2B5EF4-FFF2-40B4-BE49-F238E27FC236}">
                  <a16:creationId xmlns:a16="http://schemas.microsoft.com/office/drawing/2014/main" id="{358AA604-DF7F-47F2-B50C-4B10C46FDB66}"/>
                </a:ext>
              </a:extLst>
            </p:cNvPr>
            <p:cNvSpPr/>
            <p:nvPr/>
          </p:nvSpPr>
          <p:spPr>
            <a:xfrm>
              <a:off x="2172929" y="132072"/>
              <a:ext cx="3923071" cy="3281516"/>
            </a:xfrm>
            <a:prstGeom prst="triangle">
              <a:avLst>
                <a:gd name="adj" fmla="val 49827"/>
              </a:avLst>
            </a:prstGeom>
            <a:grp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p>
          </p:txBody>
        </p:sp>
        <p:sp>
          <p:nvSpPr>
            <p:cNvPr id="55" name="等腰三角形 54">
              <a:extLst>
                <a:ext uri="{FF2B5EF4-FFF2-40B4-BE49-F238E27FC236}">
                  <a16:creationId xmlns:a16="http://schemas.microsoft.com/office/drawing/2014/main" id="{937203DA-5046-43EC-9E84-AF7D094F615B}"/>
                </a:ext>
              </a:extLst>
            </p:cNvPr>
            <p:cNvSpPr/>
            <p:nvPr/>
          </p:nvSpPr>
          <p:spPr>
            <a:xfrm rot="10800000">
              <a:off x="3153696" y="1783886"/>
              <a:ext cx="1962760" cy="1607575"/>
            </a:xfrm>
            <a:prstGeom prst="triangle">
              <a:avLst>
                <a:gd name="adj" fmla="val 49477"/>
              </a:avLst>
            </a:prstGeom>
            <a:grp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56" name="文本框 55">
              <a:extLst>
                <a:ext uri="{FF2B5EF4-FFF2-40B4-BE49-F238E27FC236}">
                  <a16:creationId xmlns:a16="http://schemas.microsoft.com/office/drawing/2014/main" id="{1C8CFB7A-291D-43F1-A1B4-51BD2E4004A0}"/>
                </a:ext>
              </a:extLst>
            </p:cNvPr>
            <p:cNvSpPr txBox="1"/>
            <p:nvPr/>
          </p:nvSpPr>
          <p:spPr>
            <a:xfrm rot="7114387">
              <a:off x="3730114" y="1968698"/>
              <a:ext cx="808702" cy="646331"/>
            </a:xfrm>
            <a:prstGeom prst="rect">
              <a:avLst/>
            </a:prstGeom>
            <a:grpFill/>
            <a:ln>
              <a:solidFill>
                <a:srgbClr val="0070C0"/>
              </a:solidFill>
            </a:ln>
          </p:spPr>
          <p:txBody>
            <a:bodyPr wrap="square" rtlCol="0">
              <a:spAutoFit/>
            </a:bodyPr>
            <a:lstStyle/>
            <a:p>
              <a:pPr algn="ctr"/>
              <a:r>
                <a:rPr lang="en-US" altLang="zh-CN" b="1" dirty="0">
                  <a:solidFill>
                    <a:schemeClr val="bg1"/>
                  </a:solidFill>
                </a:rPr>
                <a:t>01</a:t>
              </a:r>
            </a:p>
            <a:p>
              <a:r>
                <a:rPr lang="en-US" altLang="zh-CN" b="1" dirty="0">
                  <a:solidFill>
                    <a:schemeClr val="bg1"/>
                  </a:solidFill>
                </a:rPr>
                <a:t>Who</a:t>
              </a:r>
              <a:endParaRPr lang="zh-CN" altLang="en-US" b="1" dirty="0">
                <a:solidFill>
                  <a:schemeClr val="bg1"/>
                </a:solidFill>
              </a:endParaRPr>
            </a:p>
          </p:txBody>
        </p:sp>
        <p:sp>
          <p:nvSpPr>
            <p:cNvPr id="57" name="等腰三角形 56">
              <a:extLst>
                <a:ext uri="{FF2B5EF4-FFF2-40B4-BE49-F238E27FC236}">
                  <a16:creationId xmlns:a16="http://schemas.microsoft.com/office/drawing/2014/main" id="{12C73F31-E1E0-475B-B62B-66C09CF404C2}"/>
                </a:ext>
              </a:extLst>
            </p:cNvPr>
            <p:cNvSpPr/>
            <p:nvPr/>
          </p:nvSpPr>
          <p:spPr>
            <a:xfrm>
              <a:off x="6167293" y="132064"/>
              <a:ext cx="3923071" cy="3281516"/>
            </a:xfrm>
            <a:prstGeom prst="triangle">
              <a:avLst>
                <a:gd name="adj" fmla="val 49827"/>
              </a:avLst>
            </a:prstGeom>
            <a:grpFill/>
            <a:ln>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p>
          </p:txBody>
        </p:sp>
        <p:sp>
          <p:nvSpPr>
            <p:cNvPr id="58" name="等腰三角形 57">
              <a:extLst>
                <a:ext uri="{FF2B5EF4-FFF2-40B4-BE49-F238E27FC236}">
                  <a16:creationId xmlns:a16="http://schemas.microsoft.com/office/drawing/2014/main" id="{4D5CC5F4-3CE1-4783-823E-6E3195914C5A}"/>
                </a:ext>
              </a:extLst>
            </p:cNvPr>
            <p:cNvSpPr/>
            <p:nvPr/>
          </p:nvSpPr>
          <p:spPr>
            <a:xfrm rot="10800000">
              <a:off x="7149284" y="1806006"/>
              <a:ext cx="1961536" cy="1607569"/>
            </a:xfrm>
            <a:prstGeom prst="triangle">
              <a:avLst>
                <a:gd name="adj" fmla="val 49477"/>
              </a:avLst>
            </a:prstGeom>
            <a:grpFill/>
            <a:ln>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59" name="文本框 58">
              <a:extLst>
                <a:ext uri="{FF2B5EF4-FFF2-40B4-BE49-F238E27FC236}">
                  <a16:creationId xmlns:a16="http://schemas.microsoft.com/office/drawing/2014/main" id="{912BB588-B0E6-4E87-BD74-8C367232DAE4}"/>
                </a:ext>
              </a:extLst>
            </p:cNvPr>
            <p:cNvSpPr txBox="1"/>
            <p:nvPr/>
          </p:nvSpPr>
          <p:spPr>
            <a:xfrm>
              <a:off x="7590967" y="1289814"/>
              <a:ext cx="1219306" cy="369332"/>
            </a:xfrm>
            <a:prstGeom prst="rect">
              <a:avLst/>
            </a:prstGeom>
            <a:grpFill/>
          </p:spPr>
          <p:txBody>
            <a:bodyPr wrap="square" rtlCol="0">
              <a:spAutoFit/>
            </a:bodyPr>
            <a:lstStyle/>
            <a:p>
              <a:r>
                <a:rPr lang="en-US" altLang="zh-CN" b="1" dirty="0">
                  <a:solidFill>
                    <a:schemeClr val="bg1"/>
                  </a:solidFill>
                </a:rPr>
                <a:t>When</a:t>
              </a:r>
              <a:endParaRPr lang="zh-CN" altLang="en-US" b="1" dirty="0">
                <a:solidFill>
                  <a:schemeClr val="bg1"/>
                </a:solidFill>
              </a:endParaRPr>
            </a:p>
          </p:txBody>
        </p:sp>
        <p:sp>
          <p:nvSpPr>
            <p:cNvPr id="60" name="文本框 59">
              <a:extLst>
                <a:ext uri="{FF2B5EF4-FFF2-40B4-BE49-F238E27FC236}">
                  <a16:creationId xmlns:a16="http://schemas.microsoft.com/office/drawing/2014/main" id="{0F95D391-4716-4ACA-A398-0EFE0D22343A}"/>
                </a:ext>
              </a:extLst>
            </p:cNvPr>
            <p:cNvSpPr txBox="1"/>
            <p:nvPr/>
          </p:nvSpPr>
          <p:spPr>
            <a:xfrm rot="14136346">
              <a:off x="7690730" y="1962176"/>
              <a:ext cx="808702" cy="646331"/>
            </a:xfrm>
            <a:prstGeom prst="rect">
              <a:avLst/>
            </a:prstGeom>
            <a:grpFill/>
          </p:spPr>
          <p:txBody>
            <a:bodyPr wrap="square" rtlCol="0">
              <a:spAutoFit/>
            </a:bodyPr>
            <a:lstStyle/>
            <a:p>
              <a:pPr algn="ctr"/>
              <a:r>
                <a:rPr lang="en-US" altLang="zh-CN" b="1" dirty="0">
                  <a:solidFill>
                    <a:schemeClr val="bg1"/>
                  </a:solidFill>
                </a:rPr>
                <a:t>03</a:t>
              </a:r>
            </a:p>
            <a:p>
              <a:r>
                <a:rPr lang="en-US" altLang="zh-CN" b="1" dirty="0">
                  <a:solidFill>
                    <a:schemeClr val="bg1"/>
                  </a:solidFill>
                </a:rPr>
                <a:t>When</a:t>
              </a:r>
              <a:endParaRPr lang="zh-CN" altLang="en-US" b="1" dirty="0">
                <a:solidFill>
                  <a:schemeClr val="bg1"/>
                </a:solidFill>
              </a:endParaRPr>
            </a:p>
          </p:txBody>
        </p:sp>
        <p:sp>
          <p:nvSpPr>
            <p:cNvPr id="61" name="等腰三角形 60">
              <a:extLst>
                <a:ext uri="{FF2B5EF4-FFF2-40B4-BE49-F238E27FC236}">
                  <a16:creationId xmlns:a16="http://schemas.microsoft.com/office/drawing/2014/main" id="{715C215F-6BAC-4ABD-BB57-A66783EFA8EB}"/>
                </a:ext>
              </a:extLst>
            </p:cNvPr>
            <p:cNvSpPr/>
            <p:nvPr/>
          </p:nvSpPr>
          <p:spPr>
            <a:xfrm>
              <a:off x="4162737" y="3457843"/>
              <a:ext cx="3923071" cy="3281516"/>
            </a:xfrm>
            <a:prstGeom prst="triangle">
              <a:avLst>
                <a:gd name="adj" fmla="val 49827"/>
              </a:avLst>
            </a:prstGeom>
            <a:grpFill/>
            <a:ln>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p>
          </p:txBody>
        </p:sp>
        <p:sp>
          <p:nvSpPr>
            <p:cNvPr id="62" name="等腰三角形 61">
              <a:extLst>
                <a:ext uri="{FF2B5EF4-FFF2-40B4-BE49-F238E27FC236}">
                  <a16:creationId xmlns:a16="http://schemas.microsoft.com/office/drawing/2014/main" id="{2B2FCDB1-704C-4D12-88EC-3BF275B8EE8C}"/>
                </a:ext>
              </a:extLst>
            </p:cNvPr>
            <p:cNvSpPr/>
            <p:nvPr/>
          </p:nvSpPr>
          <p:spPr>
            <a:xfrm rot="10800000">
              <a:off x="5129980" y="5131784"/>
              <a:ext cx="1961536" cy="1607570"/>
            </a:xfrm>
            <a:prstGeom prst="triangle">
              <a:avLst>
                <a:gd name="adj" fmla="val 49477"/>
              </a:avLst>
            </a:prstGeom>
            <a:grpFill/>
            <a:ln>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63" name="文本框 62">
              <a:extLst>
                <a:ext uri="{FF2B5EF4-FFF2-40B4-BE49-F238E27FC236}">
                  <a16:creationId xmlns:a16="http://schemas.microsoft.com/office/drawing/2014/main" id="{CA90E96A-15CE-4BF3-8C8C-9A4CA6901CCF}"/>
                </a:ext>
              </a:extLst>
            </p:cNvPr>
            <p:cNvSpPr txBox="1"/>
            <p:nvPr/>
          </p:nvSpPr>
          <p:spPr>
            <a:xfrm>
              <a:off x="5719921" y="5385417"/>
              <a:ext cx="808702" cy="646331"/>
            </a:xfrm>
            <a:prstGeom prst="rect">
              <a:avLst/>
            </a:prstGeom>
            <a:grpFill/>
            <a:ln>
              <a:solidFill>
                <a:srgbClr val="7030A0"/>
              </a:solidFill>
            </a:ln>
          </p:spPr>
          <p:txBody>
            <a:bodyPr wrap="square" rtlCol="0">
              <a:spAutoFit/>
            </a:bodyPr>
            <a:lstStyle/>
            <a:p>
              <a:pPr algn="ctr"/>
              <a:r>
                <a:rPr lang="en-US" altLang="zh-CN" b="1" dirty="0">
                  <a:solidFill>
                    <a:schemeClr val="bg1"/>
                  </a:solidFill>
                </a:rPr>
                <a:t>05</a:t>
              </a:r>
            </a:p>
            <a:p>
              <a:pPr algn="ctr"/>
              <a:r>
                <a:rPr lang="en-US" altLang="zh-CN" b="1" dirty="0">
                  <a:solidFill>
                    <a:schemeClr val="bg1"/>
                  </a:solidFill>
                </a:rPr>
                <a:t>Why</a:t>
              </a:r>
              <a:endParaRPr lang="zh-CN" altLang="en-US" b="1" dirty="0">
                <a:solidFill>
                  <a:schemeClr val="bg1"/>
                </a:solidFill>
              </a:endParaRPr>
            </a:p>
          </p:txBody>
        </p:sp>
        <p:sp>
          <p:nvSpPr>
            <p:cNvPr id="64" name="等腰三角形 63">
              <a:extLst>
                <a:ext uri="{FF2B5EF4-FFF2-40B4-BE49-F238E27FC236}">
                  <a16:creationId xmlns:a16="http://schemas.microsoft.com/office/drawing/2014/main" id="{327C3BBE-A0AB-4427-9DF5-FFCA034F693A}"/>
                </a:ext>
              </a:extLst>
            </p:cNvPr>
            <p:cNvSpPr/>
            <p:nvPr/>
          </p:nvSpPr>
          <p:spPr>
            <a:xfrm rot="10800000">
              <a:off x="6152545" y="3451762"/>
              <a:ext cx="3923071" cy="3281516"/>
            </a:xfrm>
            <a:prstGeom prst="triangle">
              <a:avLst>
                <a:gd name="adj" fmla="val 49827"/>
              </a:avLst>
            </a:prstGeom>
            <a:grp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p>
          </p:txBody>
        </p:sp>
        <p:sp>
          <p:nvSpPr>
            <p:cNvPr id="65" name="等腰三角形 64">
              <a:extLst>
                <a:ext uri="{FF2B5EF4-FFF2-40B4-BE49-F238E27FC236}">
                  <a16:creationId xmlns:a16="http://schemas.microsoft.com/office/drawing/2014/main" id="{0FE029B0-74C2-41BF-9906-123472B25C9C}"/>
                </a:ext>
              </a:extLst>
            </p:cNvPr>
            <p:cNvSpPr/>
            <p:nvPr/>
          </p:nvSpPr>
          <p:spPr>
            <a:xfrm>
              <a:off x="7133924" y="3464363"/>
              <a:ext cx="1961536" cy="1594959"/>
            </a:xfrm>
            <a:prstGeom prst="triangle">
              <a:avLst>
                <a:gd name="adj" fmla="val 49477"/>
              </a:avLst>
            </a:prstGeom>
            <a:grp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66" name="文本框 65">
              <a:extLst>
                <a:ext uri="{FF2B5EF4-FFF2-40B4-BE49-F238E27FC236}">
                  <a16:creationId xmlns:a16="http://schemas.microsoft.com/office/drawing/2014/main" id="{DF6428AA-70E0-43FF-A356-EBFD442109F7}"/>
                </a:ext>
              </a:extLst>
            </p:cNvPr>
            <p:cNvSpPr txBox="1"/>
            <p:nvPr/>
          </p:nvSpPr>
          <p:spPr>
            <a:xfrm rot="18053038">
              <a:off x="7631257" y="4175788"/>
              <a:ext cx="950653" cy="646331"/>
            </a:xfrm>
            <a:prstGeom prst="rect">
              <a:avLst/>
            </a:prstGeom>
            <a:grpFill/>
            <a:ln>
              <a:solidFill>
                <a:srgbClr val="00B0F0"/>
              </a:solidFill>
            </a:ln>
          </p:spPr>
          <p:txBody>
            <a:bodyPr wrap="square" rtlCol="0">
              <a:spAutoFit/>
            </a:bodyPr>
            <a:lstStyle/>
            <a:p>
              <a:pPr algn="ctr"/>
              <a:r>
                <a:rPr lang="en-US" altLang="zh-CN" b="1" dirty="0">
                  <a:solidFill>
                    <a:schemeClr val="bg1"/>
                  </a:solidFill>
                </a:rPr>
                <a:t>04</a:t>
              </a:r>
            </a:p>
            <a:p>
              <a:pPr algn="ctr"/>
              <a:r>
                <a:rPr lang="en-US" altLang="zh-CN" b="1" dirty="0">
                  <a:solidFill>
                    <a:schemeClr val="bg1"/>
                  </a:solidFill>
                </a:rPr>
                <a:t>Where</a:t>
              </a:r>
              <a:endParaRPr lang="zh-CN" altLang="en-US" b="1" dirty="0">
                <a:solidFill>
                  <a:schemeClr val="bg1"/>
                </a:solidFill>
              </a:endParaRPr>
            </a:p>
          </p:txBody>
        </p:sp>
        <p:sp>
          <p:nvSpPr>
            <p:cNvPr id="67" name="文本框 66">
              <a:extLst>
                <a:ext uri="{FF2B5EF4-FFF2-40B4-BE49-F238E27FC236}">
                  <a16:creationId xmlns:a16="http://schemas.microsoft.com/office/drawing/2014/main" id="{BCD48919-A137-45B5-B7E4-5705C8833A8D}"/>
                </a:ext>
              </a:extLst>
            </p:cNvPr>
            <p:cNvSpPr txBox="1"/>
            <p:nvPr/>
          </p:nvSpPr>
          <p:spPr>
            <a:xfrm>
              <a:off x="7578909" y="990516"/>
              <a:ext cx="910782" cy="646331"/>
            </a:xfrm>
            <a:prstGeom prst="rect">
              <a:avLst/>
            </a:prstGeom>
            <a:grpFill/>
          </p:spPr>
          <p:txBody>
            <a:bodyPr wrap="square" rtlCol="0">
              <a:spAutoFit/>
            </a:bodyPr>
            <a:lstStyle/>
            <a:p>
              <a:r>
                <a:rPr lang="zh-CN" altLang="en-US" dirty="0"/>
                <a:t>体脂下降</a:t>
              </a:r>
              <a:r>
                <a:rPr lang="en-US" altLang="zh-CN" dirty="0"/>
                <a:t>10%</a:t>
              </a:r>
              <a:endParaRPr lang="zh-CN" altLang="en-US" dirty="0"/>
            </a:p>
          </p:txBody>
        </p:sp>
        <p:sp>
          <p:nvSpPr>
            <p:cNvPr id="68" name="文本框 67">
              <a:extLst>
                <a:ext uri="{FF2B5EF4-FFF2-40B4-BE49-F238E27FC236}">
                  <a16:creationId xmlns:a16="http://schemas.microsoft.com/office/drawing/2014/main" id="{DEE82330-8517-4220-9C6A-F2F8FF809B1B}"/>
                </a:ext>
              </a:extLst>
            </p:cNvPr>
            <p:cNvSpPr txBox="1"/>
            <p:nvPr/>
          </p:nvSpPr>
          <p:spPr>
            <a:xfrm>
              <a:off x="8728964" y="2686756"/>
              <a:ext cx="814166" cy="646331"/>
            </a:xfrm>
            <a:prstGeom prst="rect">
              <a:avLst/>
            </a:prstGeom>
            <a:grpFill/>
          </p:spPr>
          <p:txBody>
            <a:bodyPr wrap="square" rtlCol="0">
              <a:spAutoFit/>
            </a:bodyPr>
            <a:lstStyle/>
            <a:p>
              <a:r>
                <a:rPr lang="zh-CN" altLang="en-US" dirty="0"/>
                <a:t>国民青春</a:t>
              </a:r>
            </a:p>
          </p:txBody>
        </p:sp>
        <p:sp>
          <p:nvSpPr>
            <p:cNvPr id="69" name="文本框 68">
              <a:extLst>
                <a:ext uri="{FF2B5EF4-FFF2-40B4-BE49-F238E27FC236}">
                  <a16:creationId xmlns:a16="http://schemas.microsoft.com/office/drawing/2014/main" id="{67CB8D81-737B-4953-929C-26A58C9886E0}"/>
                </a:ext>
              </a:extLst>
            </p:cNvPr>
            <p:cNvSpPr txBox="1"/>
            <p:nvPr/>
          </p:nvSpPr>
          <p:spPr>
            <a:xfrm>
              <a:off x="6605098" y="3684931"/>
              <a:ext cx="1315514" cy="369332"/>
            </a:xfrm>
            <a:prstGeom prst="rect">
              <a:avLst/>
            </a:prstGeom>
            <a:grpFill/>
          </p:spPr>
          <p:txBody>
            <a:bodyPr wrap="square" rtlCol="0">
              <a:spAutoFit/>
            </a:bodyPr>
            <a:lstStyle/>
            <a:p>
              <a:r>
                <a:rPr lang="en-US" altLang="zh-CN" dirty="0" err="1"/>
                <a:t>livehouse</a:t>
              </a:r>
              <a:endParaRPr lang="zh-CN" altLang="en-US" dirty="0"/>
            </a:p>
          </p:txBody>
        </p:sp>
        <p:sp>
          <p:nvSpPr>
            <p:cNvPr id="70" name="文本框 69">
              <a:extLst>
                <a:ext uri="{FF2B5EF4-FFF2-40B4-BE49-F238E27FC236}">
                  <a16:creationId xmlns:a16="http://schemas.microsoft.com/office/drawing/2014/main" id="{5C11D59C-2A84-4E6A-ABD9-BD1855EFC09F}"/>
                </a:ext>
              </a:extLst>
            </p:cNvPr>
            <p:cNvSpPr txBox="1"/>
            <p:nvPr/>
          </p:nvSpPr>
          <p:spPr>
            <a:xfrm>
              <a:off x="3654634" y="1105148"/>
              <a:ext cx="957031" cy="369332"/>
            </a:xfrm>
            <a:prstGeom prst="rect">
              <a:avLst/>
            </a:prstGeom>
            <a:grpFill/>
          </p:spPr>
          <p:txBody>
            <a:bodyPr wrap="square" rtlCol="0">
              <a:spAutoFit/>
            </a:bodyPr>
            <a:lstStyle/>
            <a:p>
              <a:r>
                <a:rPr lang="zh-CN" altLang="en-US" dirty="0"/>
                <a:t>渊井镝</a:t>
              </a:r>
            </a:p>
          </p:txBody>
        </p:sp>
        <p:sp>
          <p:nvSpPr>
            <p:cNvPr id="71" name="文本框 70">
              <a:extLst>
                <a:ext uri="{FF2B5EF4-FFF2-40B4-BE49-F238E27FC236}">
                  <a16:creationId xmlns:a16="http://schemas.microsoft.com/office/drawing/2014/main" id="{BE2304D3-18AE-4D55-96F8-7251B3E4E0CE}"/>
                </a:ext>
              </a:extLst>
            </p:cNvPr>
            <p:cNvSpPr txBox="1"/>
            <p:nvPr/>
          </p:nvSpPr>
          <p:spPr>
            <a:xfrm>
              <a:off x="4679662" y="2737483"/>
              <a:ext cx="910782" cy="369332"/>
            </a:xfrm>
            <a:prstGeom prst="rect">
              <a:avLst/>
            </a:prstGeom>
            <a:grpFill/>
          </p:spPr>
          <p:txBody>
            <a:bodyPr wrap="square" rtlCol="0">
              <a:spAutoFit/>
            </a:bodyPr>
            <a:lstStyle/>
            <a:p>
              <a:r>
                <a:rPr lang="zh-CN" altLang="en-US" dirty="0"/>
                <a:t>起灵</a:t>
              </a:r>
            </a:p>
          </p:txBody>
        </p:sp>
        <p:sp>
          <p:nvSpPr>
            <p:cNvPr id="72" name="文本框 71">
              <a:extLst>
                <a:ext uri="{FF2B5EF4-FFF2-40B4-BE49-F238E27FC236}">
                  <a16:creationId xmlns:a16="http://schemas.microsoft.com/office/drawing/2014/main" id="{EF445A07-2174-41CA-BC93-6A814A7BFCAA}"/>
                </a:ext>
              </a:extLst>
            </p:cNvPr>
            <p:cNvSpPr txBox="1"/>
            <p:nvPr/>
          </p:nvSpPr>
          <p:spPr>
            <a:xfrm>
              <a:off x="2717819" y="2606816"/>
              <a:ext cx="910782" cy="646331"/>
            </a:xfrm>
            <a:prstGeom prst="rect">
              <a:avLst/>
            </a:prstGeom>
            <a:grpFill/>
          </p:spPr>
          <p:txBody>
            <a:bodyPr wrap="square" rtlCol="0">
              <a:spAutoFit/>
            </a:bodyPr>
            <a:lstStyle/>
            <a:p>
              <a:r>
                <a:rPr lang="zh-CN" altLang="en-US" dirty="0"/>
                <a:t>东野圭吾</a:t>
              </a:r>
            </a:p>
          </p:txBody>
        </p:sp>
        <p:sp>
          <p:nvSpPr>
            <p:cNvPr id="73" name="文本框 72">
              <a:extLst>
                <a:ext uri="{FF2B5EF4-FFF2-40B4-BE49-F238E27FC236}">
                  <a16:creationId xmlns:a16="http://schemas.microsoft.com/office/drawing/2014/main" id="{00B3F9BF-4658-4B86-B45D-77B76BCA50DE}"/>
                </a:ext>
              </a:extLst>
            </p:cNvPr>
            <p:cNvSpPr txBox="1"/>
            <p:nvPr/>
          </p:nvSpPr>
          <p:spPr>
            <a:xfrm>
              <a:off x="6581280" y="324004"/>
              <a:ext cx="1155617" cy="646331"/>
            </a:xfrm>
            <a:prstGeom prst="rect">
              <a:avLst/>
            </a:prstGeom>
            <a:grpFill/>
          </p:spPr>
          <p:txBody>
            <a:bodyPr wrap="square" rtlCol="0">
              <a:spAutoFit/>
            </a:bodyPr>
            <a:lstStyle/>
            <a:p>
              <a:r>
                <a:rPr lang="zh-CN" altLang="en-US" dirty="0"/>
                <a:t>中国有嘻哈</a:t>
              </a:r>
            </a:p>
          </p:txBody>
        </p:sp>
        <p:sp>
          <p:nvSpPr>
            <p:cNvPr id="74" name="文本框 73">
              <a:extLst>
                <a:ext uri="{FF2B5EF4-FFF2-40B4-BE49-F238E27FC236}">
                  <a16:creationId xmlns:a16="http://schemas.microsoft.com/office/drawing/2014/main" id="{3D568AC1-0FD4-4341-9DF2-90D9B977B342}"/>
                </a:ext>
              </a:extLst>
            </p:cNvPr>
            <p:cNvSpPr txBox="1"/>
            <p:nvPr/>
          </p:nvSpPr>
          <p:spPr>
            <a:xfrm>
              <a:off x="4680373" y="428645"/>
              <a:ext cx="1097904" cy="369332"/>
            </a:xfrm>
            <a:prstGeom prst="rect">
              <a:avLst/>
            </a:prstGeom>
            <a:grpFill/>
          </p:spPr>
          <p:txBody>
            <a:bodyPr wrap="square" rtlCol="0">
              <a:spAutoFit/>
            </a:bodyPr>
            <a:lstStyle/>
            <a:p>
              <a:r>
                <a:rPr lang="zh-CN" altLang="en-US" dirty="0"/>
                <a:t>戏精</a:t>
              </a:r>
            </a:p>
          </p:txBody>
        </p:sp>
        <p:sp>
          <p:nvSpPr>
            <p:cNvPr id="75" name="文本框 74">
              <a:extLst>
                <a:ext uri="{FF2B5EF4-FFF2-40B4-BE49-F238E27FC236}">
                  <a16:creationId xmlns:a16="http://schemas.microsoft.com/office/drawing/2014/main" id="{2D9853FF-7E03-49A3-91C6-EFC101051AA6}"/>
                </a:ext>
              </a:extLst>
            </p:cNvPr>
            <p:cNvSpPr txBox="1"/>
            <p:nvPr/>
          </p:nvSpPr>
          <p:spPr>
            <a:xfrm>
              <a:off x="5797618" y="2075629"/>
              <a:ext cx="910782" cy="369332"/>
            </a:xfrm>
            <a:prstGeom prst="rect">
              <a:avLst/>
            </a:prstGeom>
            <a:grpFill/>
          </p:spPr>
          <p:txBody>
            <a:bodyPr wrap="square" rtlCol="0">
              <a:spAutoFit/>
            </a:bodyPr>
            <a:lstStyle/>
            <a:p>
              <a:r>
                <a:rPr lang="zh-CN" altLang="en-US" dirty="0"/>
                <a:t>极光</a:t>
              </a:r>
            </a:p>
          </p:txBody>
        </p:sp>
        <p:sp>
          <p:nvSpPr>
            <p:cNvPr id="76" name="文本框 75">
              <a:extLst>
                <a:ext uri="{FF2B5EF4-FFF2-40B4-BE49-F238E27FC236}">
                  <a16:creationId xmlns:a16="http://schemas.microsoft.com/office/drawing/2014/main" id="{C2886F3B-344C-43B9-A5F3-68767630AEE2}"/>
                </a:ext>
              </a:extLst>
            </p:cNvPr>
            <p:cNvSpPr txBox="1"/>
            <p:nvPr/>
          </p:nvSpPr>
          <p:spPr>
            <a:xfrm>
              <a:off x="6673821" y="2758832"/>
              <a:ext cx="1117220" cy="369332"/>
            </a:xfrm>
            <a:prstGeom prst="rect">
              <a:avLst/>
            </a:prstGeom>
            <a:grpFill/>
          </p:spPr>
          <p:txBody>
            <a:bodyPr wrap="square" rtlCol="0">
              <a:spAutoFit/>
            </a:bodyPr>
            <a:lstStyle/>
            <a:p>
              <a:r>
                <a:rPr lang="zh-CN" altLang="en-US" dirty="0"/>
                <a:t>跳伞时</a:t>
              </a:r>
            </a:p>
          </p:txBody>
        </p:sp>
        <p:sp>
          <p:nvSpPr>
            <p:cNvPr id="77" name="文本框 76">
              <a:extLst>
                <a:ext uri="{FF2B5EF4-FFF2-40B4-BE49-F238E27FC236}">
                  <a16:creationId xmlns:a16="http://schemas.microsoft.com/office/drawing/2014/main" id="{1847506D-F433-45E0-9CB6-810123D7CBD5}"/>
                </a:ext>
              </a:extLst>
            </p:cNvPr>
            <p:cNvSpPr txBox="1"/>
            <p:nvPr/>
          </p:nvSpPr>
          <p:spPr>
            <a:xfrm>
              <a:off x="8672850" y="3740477"/>
              <a:ext cx="1117220" cy="369332"/>
            </a:xfrm>
            <a:prstGeom prst="rect">
              <a:avLst/>
            </a:prstGeom>
            <a:grpFill/>
          </p:spPr>
          <p:txBody>
            <a:bodyPr wrap="square" rtlCol="0">
              <a:spAutoFit/>
            </a:bodyPr>
            <a:lstStyle/>
            <a:p>
              <a:r>
                <a:rPr lang="zh-CN" altLang="en-US" dirty="0"/>
                <a:t>女生神坑</a:t>
              </a:r>
            </a:p>
          </p:txBody>
        </p:sp>
        <p:sp>
          <p:nvSpPr>
            <p:cNvPr id="78" name="文本框 77">
              <a:extLst>
                <a:ext uri="{FF2B5EF4-FFF2-40B4-BE49-F238E27FC236}">
                  <a16:creationId xmlns:a16="http://schemas.microsoft.com/office/drawing/2014/main" id="{19224823-F2BD-4B9C-9627-A783DE76761F}"/>
                </a:ext>
              </a:extLst>
            </p:cNvPr>
            <p:cNvSpPr txBox="1"/>
            <p:nvPr/>
          </p:nvSpPr>
          <p:spPr>
            <a:xfrm>
              <a:off x="7642010" y="5423991"/>
              <a:ext cx="1117220" cy="369332"/>
            </a:xfrm>
            <a:prstGeom prst="rect">
              <a:avLst/>
            </a:prstGeom>
            <a:grpFill/>
          </p:spPr>
          <p:txBody>
            <a:bodyPr wrap="square" rtlCol="0">
              <a:spAutoFit/>
            </a:bodyPr>
            <a:lstStyle/>
            <a:p>
              <a:r>
                <a:rPr lang="zh-CN" altLang="en-US" dirty="0"/>
                <a:t>明日世界</a:t>
              </a:r>
            </a:p>
          </p:txBody>
        </p:sp>
        <p:sp>
          <p:nvSpPr>
            <p:cNvPr id="79" name="文本框 78">
              <a:extLst>
                <a:ext uri="{FF2B5EF4-FFF2-40B4-BE49-F238E27FC236}">
                  <a16:creationId xmlns:a16="http://schemas.microsoft.com/office/drawing/2014/main" id="{8D546E13-3F89-4667-9F62-2002939AE8EE}"/>
                </a:ext>
              </a:extLst>
            </p:cNvPr>
            <p:cNvSpPr txBox="1"/>
            <p:nvPr/>
          </p:nvSpPr>
          <p:spPr>
            <a:xfrm>
              <a:off x="5694399" y="4409107"/>
              <a:ext cx="1117220" cy="369332"/>
            </a:xfrm>
            <a:prstGeom prst="rect">
              <a:avLst/>
            </a:prstGeom>
            <a:grpFill/>
          </p:spPr>
          <p:txBody>
            <a:bodyPr wrap="square" rtlCol="0">
              <a:spAutoFit/>
            </a:bodyPr>
            <a:lstStyle/>
            <a:p>
              <a:r>
                <a:rPr lang="zh-CN" altLang="en-US" dirty="0"/>
                <a:t>最强王者</a:t>
              </a:r>
            </a:p>
          </p:txBody>
        </p:sp>
        <p:sp>
          <p:nvSpPr>
            <p:cNvPr id="80" name="文本框 79">
              <a:extLst>
                <a:ext uri="{FF2B5EF4-FFF2-40B4-BE49-F238E27FC236}">
                  <a16:creationId xmlns:a16="http://schemas.microsoft.com/office/drawing/2014/main" id="{49927C07-4438-4844-913E-4A0206F6350D}"/>
                </a:ext>
              </a:extLst>
            </p:cNvPr>
            <p:cNvSpPr txBox="1"/>
            <p:nvPr/>
          </p:nvSpPr>
          <p:spPr>
            <a:xfrm>
              <a:off x="6706766" y="6024028"/>
              <a:ext cx="1097904" cy="646331"/>
            </a:xfrm>
            <a:prstGeom prst="rect">
              <a:avLst/>
            </a:prstGeom>
            <a:grpFill/>
          </p:spPr>
          <p:txBody>
            <a:bodyPr wrap="square" rtlCol="0">
              <a:spAutoFit/>
            </a:bodyPr>
            <a:lstStyle/>
            <a:p>
              <a:r>
                <a:rPr lang="en-US" altLang="zh-CN" dirty="0"/>
                <a:t>Bamboo</a:t>
              </a:r>
              <a:r>
                <a:rPr lang="zh-CN" altLang="en-US" dirty="0"/>
                <a:t>‘</a:t>
              </a:r>
              <a:r>
                <a:rPr lang="en-US" altLang="zh-CN" dirty="0"/>
                <a:t>s Look</a:t>
              </a:r>
              <a:endParaRPr lang="zh-CN" altLang="en-US" dirty="0"/>
            </a:p>
          </p:txBody>
        </p:sp>
        <p:sp>
          <p:nvSpPr>
            <p:cNvPr id="81" name="文本框 80">
              <a:extLst>
                <a:ext uri="{FF2B5EF4-FFF2-40B4-BE49-F238E27FC236}">
                  <a16:creationId xmlns:a16="http://schemas.microsoft.com/office/drawing/2014/main" id="{7D30FACA-0B92-46A0-86D1-7C6D18AE0C7E}"/>
                </a:ext>
              </a:extLst>
            </p:cNvPr>
            <p:cNvSpPr txBox="1"/>
            <p:nvPr/>
          </p:nvSpPr>
          <p:spPr>
            <a:xfrm>
              <a:off x="4731587" y="6064927"/>
              <a:ext cx="1132046" cy="369332"/>
            </a:xfrm>
            <a:prstGeom prst="rect">
              <a:avLst/>
            </a:prstGeom>
            <a:grpFill/>
          </p:spPr>
          <p:txBody>
            <a:bodyPr wrap="square" rtlCol="0">
              <a:spAutoFit/>
            </a:bodyPr>
            <a:lstStyle/>
            <a:p>
              <a:r>
                <a:rPr lang="zh-CN" altLang="en-US" dirty="0"/>
                <a:t>纹身</a:t>
              </a:r>
            </a:p>
          </p:txBody>
        </p:sp>
        <p:sp>
          <p:nvSpPr>
            <p:cNvPr id="82" name="文本框 81">
              <a:extLst>
                <a:ext uri="{FF2B5EF4-FFF2-40B4-BE49-F238E27FC236}">
                  <a16:creationId xmlns:a16="http://schemas.microsoft.com/office/drawing/2014/main" id="{6428D57D-0876-458C-A789-21C7471CC23F}"/>
                </a:ext>
              </a:extLst>
            </p:cNvPr>
            <p:cNvSpPr txBox="1"/>
            <p:nvPr/>
          </p:nvSpPr>
          <p:spPr>
            <a:xfrm>
              <a:off x="4661419" y="3748805"/>
              <a:ext cx="1117220" cy="369332"/>
            </a:xfrm>
            <a:prstGeom prst="rect">
              <a:avLst/>
            </a:prstGeom>
            <a:grpFill/>
          </p:spPr>
          <p:txBody>
            <a:bodyPr wrap="square" rtlCol="0">
              <a:spAutoFit/>
            </a:bodyPr>
            <a:lstStyle/>
            <a:p>
              <a:r>
                <a:rPr lang="zh-CN" altLang="en-US" dirty="0"/>
                <a:t>糖果色</a:t>
              </a:r>
            </a:p>
          </p:txBody>
        </p:sp>
        <p:sp>
          <p:nvSpPr>
            <p:cNvPr id="83" name="文本框 82">
              <a:extLst>
                <a:ext uri="{FF2B5EF4-FFF2-40B4-BE49-F238E27FC236}">
                  <a16:creationId xmlns:a16="http://schemas.microsoft.com/office/drawing/2014/main" id="{7393E894-83FE-4CA1-9823-F3C99F989B7E}"/>
                </a:ext>
              </a:extLst>
            </p:cNvPr>
            <p:cNvSpPr txBox="1"/>
            <p:nvPr/>
          </p:nvSpPr>
          <p:spPr>
            <a:xfrm>
              <a:off x="3670608" y="5381562"/>
              <a:ext cx="1117220" cy="369332"/>
            </a:xfrm>
            <a:prstGeom prst="rect">
              <a:avLst/>
            </a:prstGeom>
            <a:grpFill/>
          </p:spPr>
          <p:txBody>
            <a:bodyPr wrap="square" rtlCol="0">
              <a:spAutoFit/>
            </a:bodyPr>
            <a:lstStyle/>
            <a:p>
              <a:r>
                <a:rPr lang="en-US" altLang="zh-CN" dirty="0"/>
                <a:t>Deserve</a:t>
              </a:r>
              <a:endParaRPr lang="zh-CN" altLang="en-US" dirty="0"/>
            </a:p>
          </p:txBody>
        </p:sp>
        <p:sp>
          <p:nvSpPr>
            <p:cNvPr id="84" name="文本框 83">
              <a:extLst>
                <a:ext uri="{FF2B5EF4-FFF2-40B4-BE49-F238E27FC236}">
                  <a16:creationId xmlns:a16="http://schemas.microsoft.com/office/drawing/2014/main" id="{46250650-E3FC-4C6F-9AF5-724644E892F5}"/>
                </a:ext>
              </a:extLst>
            </p:cNvPr>
            <p:cNvSpPr txBox="1"/>
            <p:nvPr/>
          </p:nvSpPr>
          <p:spPr>
            <a:xfrm>
              <a:off x="2722278" y="3773987"/>
              <a:ext cx="1117220" cy="646331"/>
            </a:xfrm>
            <a:prstGeom prst="rect">
              <a:avLst/>
            </a:prstGeom>
            <a:grpFill/>
          </p:spPr>
          <p:txBody>
            <a:bodyPr wrap="square" rtlCol="0">
              <a:spAutoFit/>
            </a:bodyPr>
            <a:lstStyle/>
            <a:p>
              <a:r>
                <a:rPr lang="zh-CN" altLang="en-US" dirty="0"/>
                <a:t>不入世 不还俗</a:t>
              </a:r>
            </a:p>
          </p:txBody>
        </p:sp>
      </p:grpSp>
      <p:sp>
        <p:nvSpPr>
          <p:cNvPr id="43" name="文本框 42">
            <a:extLst>
              <a:ext uri="{FF2B5EF4-FFF2-40B4-BE49-F238E27FC236}">
                <a16:creationId xmlns:a16="http://schemas.microsoft.com/office/drawing/2014/main" id="{EFCEE144-B26F-4EC2-B97A-CDFB74159893}"/>
              </a:ext>
            </a:extLst>
          </p:cNvPr>
          <p:cNvSpPr txBox="1"/>
          <p:nvPr/>
        </p:nvSpPr>
        <p:spPr>
          <a:xfrm>
            <a:off x="1509364" y="1131095"/>
            <a:ext cx="1915531" cy="1107996"/>
          </a:xfrm>
          <a:prstGeom prst="rect">
            <a:avLst/>
          </a:prstGeom>
          <a:solidFill>
            <a:srgbClr val="0070C0"/>
          </a:solidFill>
        </p:spPr>
        <p:txBody>
          <a:bodyPr wrap="square" rtlCol="0">
            <a:spAutoFit/>
          </a:bodyPr>
          <a:lstStyle/>
          <a:p>
            <a:pPr>
              <a:defRPr/>
            </a:pPr>
            <a:r>
              <a:rPr lang="zh-CN" altLang="en-US" sz="6600" spc="-300" dirty="0">
                <a:solidFill>
                  <a:srgbClr val="F8DC55"/>
                </a:solidFill>
                <a:latin typeface="方正清刻本悦宋简体" panose="02000000000000000000" pitchFamily="2" charset="-122"/>
                <a:ea typeface="方正清刻本悦宋简体" panose="02000000000000000000" pitchFamily="2" charset="-122"/>
              </a:rPr>
              <a:t>趣</a:t>
            </a:r>
            <a:r>
              <a:rPr lang="zh-CN" altLang="en-US" sz="6600" spc="-300" dirty="0">
                <a:solidFill>
                  <a:schemeClr val="bg1"/>
                </a:solidFill>
                <a:latin typeface="方正清刻本悦宋简体" panose="02000000000000000000" pitchFamily="2" charset="-122"/>
                <a:ea typeface="方正清刻本悦宋简体" panose="02000000000000000000" pitchFamily="2" charset="-122"/>
              </a:rPr>
              <a:t>浪</a:t>
            </a:r>
            <a:endParaRPr lang="en-US" altLang="zh-CN" sz="6600" spc="-300" dirty="0">
              <a:solidFill>
                <a:schemeClr val="bg1"/>
              </a:solidFill>
              <a:latin typeface="方正清刻本悦宋简体" panose="02000000000000000000" pitchFamily="2" charset="-122"/>
              <a:ea typeface="方正清刻本悦宋简体" panose="02000000000000000000" pitchFamily="2" charset="-122"/>
            </a:endParaRPr>
          </a:p>
        </p:txBody>
      </p:sp>
      <p:sp>
        <p:nvSpPr>
          <p:cNvPr id="44" name="文本框 43">
            <a:extLst>
              <a:ext uri="{FF2B5EF4-FFF2-40B4-BE49-F238E27FC236}">
                <a16:creationId xmlns:a16="http://schemas.microsoft.com/office/drawing/2014/main" id="{02416160-EFDD-4A74-98D0-188804F9AE7B}"/>
              </a:ext>
            </a:extLst>
          </p:cNvPr>
          <p:cNvSpPr txBox="1"/>
          <p:nvPr/>
        </p:nvSpPr>
        <p:spPr>
          <a:xfrm>
            <a:off x="-45217" y="2897581"/>
            <a:ext cx="1877437" cy="1107996"/>
          </a:xfrm>
          <a:prstGeom prst="rect">
            <a:avLst/>
          </a:prstGeom>
          <a:noFill/>
        </p:spPr>
        <p:txBody>
          <a:bodyPr wrap="square" rtlCol="0">
            <a:spAutoFit/>
          </a:bodyPr>
          <a:lstStyle/>
          <a:p>
            <a:pPr defTabSz="914400">
              <a:defRPr/>
            </a:pPr>
            <a:r>
              <a:rPr lang="zh-CN" altLang="en-US" sz="6600" dirty="0">
                <a:solidFill>
                  <a:srgbClr val="DB125A"/>
                </a:solidFill>
                <a:latin typeface="方正清刻本悦宋简体" panose="02000000000000000000" pitchFamily="2" charset="-122"/>
                <a:ea typeface="方正清刻本悦宋简体" panose="02000000000000000000" pitchFamily="2" charset="-122"/>
              </a:rPr>
              <a:t>爱</a:t>
            </a:r>
            <a:r>
              <a:rPr lang="zh-CN" altLang="en-US" sz="6600" dirty="0">
                <a:latin typeface="方正清刻本悦宋简体" panose="02000000000000000000" pitchFamily="2" charset="-122"/>
                <a:ea typeface="方正清刻本悦宋简体" panose="02000000000000000000" pitchFamily="2" charset="-122"/>
              </a:rPr>
              <a:t>宠</a:t>
            </a:r>
            <a:endParaRPr lang="en-US" altLang="zh-CN" sz="6600" dirty="0">
              <a:solidFill>
                <a:srgbClr val="DB125A"/>
              </a:solidFill>
              <a:latin typeface="方正清刻本悦宋简体" panose="02000000000000000000" pitchFamily="2" charset="-122"/>
              <a:ea typeface="方正清刻本悦宋简体" panose="02000000000000000000" pitchFamily="2" charset="-122"/>
            </a:endParaRPr>
          </a:p>
        </p:txBody>
      </p:sp>
      <p:sp>
        <p:nvSpPr>
          <p:cNvPr id="45" name="文本框 44">
            <a:extLst>
              <a:ext uri="{FF2B5EF4-FFF2-40B4-BE49-F238E27FC236}">
                <a16:creationId xmlns:a16="http://schemas.microsoft.com/office/drawing/2014/main" id="{6357A92F-1413-4AC6-A580-6BF89E9A4D89}"/>
              </a:ext>
            </a:extLst>
          </p:cNvPr>
          <p:cNvSpPr txBox="1"/>
          <p:nvPr/>
        </p:nvSpPr>
        <p:spPr>
          <a:xfrm>
            <a:off x="1493734" y="4616709"/>
            <a:ext cx="1915531" cy="1107996"/>
          </a:xfrm>
          <a:prstGeom prst="rect">
            <a:avLst/>
          </a:prstGeom>
          <a:solidFill>
            <a:srgbClr val="F8E04A"/>
          </a:solidFill>
        </p:spPr>
        <p:txBody>
          <a:bodyPr wrap="square" rtlCol="0">
            <a:spAutoFit/>
          </a:bodyPr>
          <a:lstStyle/>
          <a:p>
            <a:pPr>
              <a:defRPr/>
            </a:pPr>
            <a:r>
              <a:rPr lang="zh-CN" altLang="en-US" sz="6600" spc="-300" dirty="0">
                <a:latin typeface="方正清刻本悦宋简体" panose="02000000000000000000" pitchFamily="2" charset="-122"/>
                <a:ea typeface="方正清刻本悦宋简体" panose="02000000000000000000" pitchFamily="2" charset="-122"/>
              </a:rPr>
              <a:t>驭</a:t>
            </a:r>
            <a:r>
              <a:rPr lang="zh-CN" altLang="en-US" sz="6600" spc="-300" dirty="0">
                <a:solidFill>
                  <a:srgbClr val="7030A0"/>
                </a:solidFill>
                <a:latin typeface="方正清刻本悦宋简体" panose="02000000000000000000" pitchFamily="2" charset="-122"/>
                <a:ea typeface="方正清刻本悦宋简体" panose="02000000000000000000" pitchFamily="2" charset="-122"/>
              </a:rPr>
              <a:t>神</a:t>
            </a:r>
            <a:endParaRPr lang="en-US" altLang="zh-CN" sz="6600" spc="-300" dirty="0">
              <a:solidFill>
                <a:srgbClr val="00B0F0"/>
              </a:solidFill>
              <a:latin typeface="方正清刻本悦宋简体" panose="02000000000000000000" pitchFamily="2" charset="-122"/>
              <a:ea typeface="方正清刻本悦宋简体" panose="02000000000000000000" pitchFamily="2" charset="-122"/>
            </a:endParaRPr>
          </a:p>
        </p:txBody>
      </p:sp>
      <p:sp>
        <p:nvSpPr>
          <p:cNvPr id="46" name="箭头: 右 45">
            <a:extLst>
              <a:ext uri="{FF2B5EF4-FFF2-40B4-BE49-F238E27FC236}">
                <a16:creationId xmlns:a16="http://schemas.microsoft.com/office/drawing/2014/main" id="{FFB2492C-7F33-4AE5-A7F1-147B9C54D73A}"/>
              </a:ext>
            </a:extLst>
          </p:cNvPr>
          <p:cNvSpPr/>
          <p:nvPr/>
        </p:nvSpPr>
        <p:spPr>
          <a:xfrm>
            <a:off x="846797" y="2369273"/>
            <a:ext cx="1325134" cy="646331"/>
          </a:xfrm>
          <a:prstGeom prst="rightArrow">
            <a:avLst/>
          </a:prstGeom>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47" name="箭头: 右 46">
            <a:extLst>
              <a:ext uri="{FF2B5EF4-FFF2-40B4-BE49-F238E27FC236}">
                <a16:creationId xmlns:a16="http://schemas.microsoft.com/office/drawing/2014/main" id="{1E3B3894-7BBA-48BC-8EF8-199E1D56FF9C}"/>
              </a:ext>
            </a:extLst>
          </p:cNvPr>
          <p:cNvSpPr/>
          <p:nvPr/>
        </p:nvSpPr>
        <p:spPr>
          <a:xfrm>
            <a:off x="831167" y="3834882"/>
            <a:ext cx="1325134" cy="646331"/>
          </a:xfrm>
          <a:prstGeom prst="rightArrow">
            <a:avLst/>
          </a:prstGeom>
          <a:ln>
            <a:solidFill>
              <a:srgbClr val="F8E04A"/>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681078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sz="half" idx="2"/>
            <p:extLst>
              <p:ext uri="{D42A27DB-BD31-4B8C-83A1-F6EECF244321}">
                <p14:modId xmlns:p14="http://schemas.microsoft.com/office/powerpoint/2010/main" val="1293899274"/>
              </p:ext>
            </p:extLst>
          </p:nvPr>
        </p:nvGraphicFramePr>
        <p:xfrm>
          <a:off x="3947984" y="1229498"/>
          <a:ext cx="4038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 name="Rectangle 3"/>
          <p:cNvSpPr txBox="1">
            <a:spLocks noChangeArrowheads="1"/>
          </p:cNvSpPr>
          <p:nvPr/>
        </p:nvSpPr>
        <p:spPr>
          <a:xfrm>
            <a:off x="8585886" y="3226964"/>
            <a:ext cx="1804086" cy="5310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rPr>
              <a:t>共鸣：</a:t>
            </a:r>
            <a:endParaRPr lang="en-US" altLang="zh-CN" sz="1800" b="1" dirty="0">
              <a:solidFill>
                <a:schemeClr val="tx1">
                  <a:lumMod val="65000"/>
                  <a:lumOff val="35000"/>
                </a:schemeClr>
              </a:solidFill>
              <a:latin typeface="微软雅黑" panose="020B0503020204020204" pitchFamily="34" charset="-122"/>
              <a:ea typeface="微软雅黑" panose="020B0503020204020204" pitchFamily="34" charset="-122"/>
            </a:endParaRPr>
          </a:p>
          <a:p>
            <a:pPr marL="0" indent="0">
              <a:lnSpc>
                <a:spcPct val="80000"/>
              </a:lnSpc>
              <a:buNone/>
            </a:pPr>
            <a:r>
              <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rPr>
              <a:t>感动、酷、启发</a:t>
            </a:r>
          </a:p>
        </p:txBody>
      </p:sp>
      <p:sp>
        <p:nvSpPr>
          <p:cNvPr id="33" name="Rectangle 3"/>
          <p:cNvSpPr txBox="1">
            <a:spLocks noChangeArrowheads="1"/>
          </p:cNvSpPr>
          <p:nvPr/>
        </p:nvSpPr>
        <p:spPr>
          <a:xfrm>
            <a:off x="2165522" y="3226964"/>
            <a:ext cx="1416909" cy="5310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rPr>
              <a:t>惊叹：</a:t>
            </a:r>
            <a:endParaRPr lang="en-US" altLang="zh-CN" sz="1800" b="1" dirty="0">
              <a:solidFill>
                <a:schemeClr val="tx1">
                  <a:lumMod val="65000"/>
                  <a:lumOff val="35000"/>
                </a:schemeClr>
              </a:solidFill>
              <a:latin typeface="微软雅黑" panose="020B0503020204020204" pitchFamily="34" charset="-122"/>
              <a:ea typeface="微软雅黑" panose="020B0503020204020204" pitchFamily="34" charset="-122"/>
            </a:endParaRPr>
          </a:p>
          <a:p>
            <a:pPr marL="0" indent="0">
              <a:lnSpc>
                <a:spcPct val="80000"/>
              </a:lnSpc>
              <a:buNone/>
            </a:pPr>
            <a:r>
              <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rPr>
              <a:t>太</a:t>
            </a:r>
            <a:r>
              <a:rPr lang="en-US" altLang="zh-CN" sz="1800" b="1"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4" name="Rectangle 3"/>
          <p:cNvSpPr txBox="1">
            <a:spLocks noChangeArrowheads="1"/>
          </p:cNvSpPr>
          <p:nvPr/>
        </p:nvSpPr>
        <p:spPr>
          <a:xfrm>
            <a:off x="5518322" y="298414"/>
            <a:ext cx="897924" cy="5310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rPr>
              <a:t>积极促进的情感</a:t>
            </a:r>
          </a:p>
        </p:txBody>
      </p:sp>
      <p:sp>
        <p:nvSpPr>
          <p:cNvPr id="35" name="Rectangle 3"/>
          <p:cNvSpPr txBox="1">
            <a:spLocks noChangeArrowheads="1"/>
          </p:cNvSpPr>
          <p:nvPr/>
        </p:nvSpPr>
        <p:spPr>
          <a:xfrm>
            <a:off x="5518322" y="5890004"/>
            <a:ext cx="897924" cy="5310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rPr>
              <a:t>消极或者中立的情感</a:t>
            </a:r>
          </a:p>
        </p:txBody>
      </p:sp>
    </p:spTree>
    <p:extLst>
      <p:ext uri="{BB962C8B-B14F-4D97-AF65-F5344CB8AC3E}">
        <p14:creationId xmlns:p14="http://schemas.microsoft.com/office/powerpoint/2010/main" val="928295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7DD3030-A579-46AF-A919-4BFD559ACB09}"/>
              </a:ext>
            </a:extLst>
          </p:cNvPr>
          <p:cNvSpPr>
            <a:spLocks noGrp="1"/>
          </p:cNvSpPr>
          <p:nvPr>
            <p:ph type="body" sz="quarter" idx="10"/>
          </p:nvPr>
        </p:nvSpPr>
        <p:spPr/>
        <p:txBody>
          <a:bodyPr>
            <a:normAutofit/>
          </a:bodyPr>
          <a:lstStyle/>
          <a:p>
            <a:r>
              <a:rPr lang="zh-CN" altLang="en-US" sz="2000" dirty="0"/>
              <a:t>广告起源与发展</a:t>
            </a:r>
          </a:p>
        </p:txBody>
      </p:sp>
      <p:sp>
        <p:nvSpPr>
          <p:cNvPr id="3" name="文本占位符 2">
            <a:extLst>
              <a:ext uri="{FF2B5EF4-FFF2-40B4-BE49-F238E27FC236}">
                <a16:creationId xmlns:a16="http://schemas.microsoft.com/office/drawing/2014/main" id="{D1C1DAE4-1CDF-4DB8-93E5-780EC3379A8E}"/>
              </a:ext>
            </a:extLst>
          </p:cNvPr>
          <p:cNvSpPr>
            <a:spLocks noGrp="1"/>
          </p:cNvSpPr>
          <p:nvPr>
            <p:ph type="body" sz="quarter" idx="11"/>
          </p:nvPr>
        </p:nvSpPr>
        <p:spPr/>
        <p:txBody>
          <a:bodyPr/>
          <a:lstStyle/>
          <a:p>
            <a:r>
              <a:rPr lang="en-US" altLang="zh-CN" dirty="0"/>
              <a:t>……</a:t>
            </a:r>
            <a:endParaRPr lang="zh-CN" altLang="en-US" dirty="0"/>
          </a:p>
        </p:txBody>
      </p:sp>
      <p:sp>
        <p:nvSpPr>
          <p:cNvPr id="6" name="标题 2">
            <a:extLst>
              <a:ext uri="{FF2B5EF4-FFF2-40B4-BE49-F238E27FC236}">
                <a16:creationId xmlns:a16="http://schemas.microsoft.com/office/drawing/2014/main" id="{3A87C7FF-00AC-47D8-8EAA-7644B0760148}"/>
              </a:ext>
            </a:extLst>
          </p:cNvPr>
          <p:cNvSpPr txBox="1">
            <a:spLocks/>
          </p:cNvSpPr>
          <p:nvPr/>
        </p:nvSpPr>
        <p:spPr bwMode="auto">
          <a:xfrm>
            <a:off x="886691" y="1355561"/>
            <a:ext cx="10901027" cy="50261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zh-CN" sz="1800" dirty="0"/>
              <a:t>Daniel Starch</a:t>
            </a:r>
            <a:r>
              <a:rPr lang="zh-CN" altLang="zh-CN" sz="1800" dirty="0"/>
              <a:t>（</a:t>
            </a:r>
            <a:r>
              <a:rPr lang="en-US" altLang="zh-CN" sz="1800" dirty="0"/>
              <a:t>1923</a:t>
            </a:r>
            <a:r>
              <a:rPr lang="zh-CN" altLang="zh-CN" sz="1800" dirty="0"/>
              <a:t>）</a:t>
            </a:r>
            <a:r>
              <a:rPr lang="en-US" altLang="zh-CN" sz="1800" dirty="0"/>
              <a:t>“</a:t>
            </a:r>
            <a:r>
              <a:rPr lang="zh-CN" altLang="zh-CN" sz="1800" b="1" dirty="0"/>
              <a:t>印刷形态的推销术</a:t>
            </a:r>
            <a:r>
              <a:rPr lang="en-US" altLang="zh-CN" sz="1800" dirty="0"/>
              <a:t>”</a:t>
            </a:r>
            <a:r>
              <a:rPr lang="zh-CN" altLang="zh-CN" sz="1800" dirty="0"/>
              <a:t>（</a:t>
            </a:r>
            <a:r>
              <a:rPr lang="en-US" altLang="zh-CN" sz="1800" dirty="0"/>
              <a:t>Richards and Curran 2002; Nan and Faber 2004</a:t>
            </a:r>
            <a:r>
              <a:rPr lang="zh-CN" altLang="zh-CN" sz="1800" dirty="0"/>
              <a:t>）</a:t>
            </a:r>
            <a:r>
              <a:rPr lang="zh-CN" altLang="en-US" sz="1800" dirty="0"/>
              <a:t>；</a:t>
            </a:r>
            <a:endParaRPr lang="en-US" altLang="zh-CN" sz="1800" dirty="0"/>
          </a:p>
          <a:p>
            <a:pPr>
              <a:lnSpc>
                <a:spcPct val="150000"/>
              </a:lnSpc>
            </a:pPr>
            <a:r>
              <a:rPr lang="zh-CN" altLang="zh-CN" sz="1800" dirty="0"/>
              <a:t>一般认为，促销创意</a:t>
            </a:r>
            <a:r>
              <a:rPr lang="en-US" altLang="zh-CN" sz="1800" dirty="0"/>
              <a:t>, </a:t>
            </a:r>
            <a:r>
              <a:rPr lang="zh-CN" altLang="zh-CN" sz="1800" dirty="0"/>
              <a:t>品牌</a:t>
            </a:r>
            <a:r>
              <a:rPr lang="en-US" altLang="zh-CN" sz="1800" dirty="0"/>
              <a:t>, </a:t>
            </a:r>
            <a:r>
              <a:rPr lang="zh-CN" altLang="zh-CN" sz="1800" dirty="0"/>
              <a:t>政治或活动事件有着很多种类</a:t>
            </a:r>
            <a:r>
              <a:rPr lang="en-US" altLang="zh-CN" sz="1800" dirty="0"/>
              <a:t>, </a:t>
            </a:r>
            <a:r>
              <a:rPr lang="zh-CN" altLang="zh-CN" sz="1800" dirty="0"/>
              <a:t>广告主要涉及专业级创意的商业广告</a:t>
            </a:r>
            <a:r>
              <a:rPr lang="en-US" altLang="zh-CN" sz="1800" dirty="0"/>
              <a:t>Commercial</a:t>
            </a:r>
            <a:r>
              <a:rPr lang="zh-CN" altLang="zh-CN" sz="1800" dirty="0"/>
              <a:t>（意味着电视或视频）或广告</a:t>
            </a:r>
            <a:r>
              <a:rPr lang="en-US" altLang="zh-CN" sz="1800" dirty="0"/>
              <a:t>Advertisement</a:t>
            </a:r>
            <a:r>
              <a:rPr lang="zh-CN" altLang="zh-CN" sz="1800" dirty="0"/>
              <a:t>（意味着印刷或线上展示广告）。</a:t>
            </a:r>
            <a:endParaRPr lang="en-US" altLang="zh-CN" sz="1800" dirty="0"/>
          </a:p>
          <a:p>
            <a:pPr>
              <a:lnSpc>
                <a:spcPct val="150000"/>
              </a:lnSpc>
            </a:pPr>
            <a:r>
              <a:rPr lang="en-US" altLang="zh-CN" sz="1800" dirty="0"/>
              <a:t>Agency</a:t>
            </a:r>
            <a:r>
              <a:rPr lang="zh-CN" altLang="zh-CN" sz="1800" dirty="0"/>
              <a:t>，本意是某一类别专家级机构与职业化中介组织，出现在强盛的大众媒介与品牌主之间，创造性地履行专业级策划与信息分发，协助品牌去触达并说服消费者，并且位处商业供应链流程的“</a:t>
            </a:r>
            <a:r>
              <a:rPr lang="zh-CN" altLang="zh-CN" sz="1800" b="1" dirty="0"/>
              <a:t>优势端</a:t>
            </a:r>
            <a:r>
              <a:rPr lang="zh-CN" altLang="zh-CN" sz="1800" dirty="0"/>
              <a:t>”。</a:t>
            </a:r>
            <a:endParaRPr lang="en-US" altLang="zh-CN" sz="1800" dirty="0"/>
          </a:p>
          <a:p>
            <a:pPr>
              <a:lnSpc>
                <a:spcPct val="150000"/>
              </a:lnSpc>
            </a:pPr>
            <a:r>
              <a:rPr lang="en-US" altLang="zh-CN" sz="1800" dirty="0">
                <a:cs typeface="Times New Roman" panose="02020603050405020304" pitchFamily="18" charset="0"/>
              </a:rPr>
              <a:t>“</a:t>
            </a:r>
            <a:r>
              <a:rPr lang="zh-CN" altLang="zh-CN" sz="1800" b="1" dirty="0">
                <a:cs typeface="Times New Roman" panose="02020603050405020304" pitchFamily="18" charset="0"/>
              </a:rPr>
              <a:t>由确认的赞助者，通过大众媒介来劝服和影响受众的非人际传播</a:t>
            </a:r>
            <a:r>
              <a:rPr lang="zh-CN" altLang="zh-CN" sz="1600" b="1" dirty="0">
                <a:latin typeface="Times New Roman" panose="02020603050405020304" pitchFamily="18" charset="0"/>
                <a:cs typeface="Times New Roman" panose="02020603050405020304" pitchFamily="18" charset="0"/>
              </a:rPr>
              <a:t>活动</a:t>
            </a:r>
            <a:r>
              <a:rPr lang="en-US" altLang="zh-CN" sz="1800" dirty="0">
                <a:latin typeface="等线" panose="02010600030101010101" pitchFamily="2" charset="-122"/>
                <a:cs typeface="Times New Roman" panose="02020603050405020304" pitchFamily="18" charset="0"/>
              </a:rPr>
              <a:t>”</a:t>
            </a:r>
            <a:r>
              <a:rPr lang="zh-CN" altLang="zh-CN" sz="1800" dirty="0">
                <a:cs typeface="Times New Roman" panose="02020603050405020304" pitchFamily="18" charset="0"/>
              </a:rPr>
              <a:t> （</a:t>
            </a:r>
            <a:r>
              <a:rPr lang="en-US" altLang="zh-CN" sz="1800" dirty="0">
                <a:cs typeface="Times New Roman" panose="02020603050405020304" pitchFamily="18" charset="0"/>
              </a:rPr>
              <a:t>Nan and Faber 2004</a:t>
            </a:r>
            <a:r>
              <a:rPr lang="zh-CN" altLang="zh-CN" sz="1800" dirty="0">
                <a:cs typeface="Times New Roman" panose="02020603050405020304" pitchFamily="18" charset="0"/>
              </a:rPr>
              <a:t>）。</a:t>
            </a:r>
            <a:endParaRPr lang="zh-CN" altLang="zh-CN" sz="1800" dirty="0"/>
          </a:p>
          <a:p>
            <a:pPr>
              <a:lnSpc>
                <a:spcPct val="150000"/>
              </a:lnSpc>
            </a:pPr>
            <a:endParaRPr lang="en-US" altLang="zh-CN" sz="1800" dirty="0"/>
          </a:p>
        </p:txBody>
      </p:sp>
      <p:sp>
        <p:nvSpPr>
          <p:cNvPr id="4" name="文本框 3">
            <a:extLst>
              <a:ext uri="{FF2B5EF4-FFF2-40B4-BE49-F238E27FC236}">
                <a16:creationId xmlns:a16="http://schemas.microsoft.com/office/drawing/2014/main" id="{7DA89AA0-A261-4098-B6B8-9B7CA1E1E8E3}"/>
              </a:ext>
            </a:extLst>
          </p:cNvPr>
          <p:cNvSpPr txBox="1"/>
          <p:nvPr/>
        </p:nvSpPr>
        <p:spPr>
          <a:xfrm>
            <a:off x="5129260" y="4193308"/>
            <a:ext cx="1714885" cy="369332"/>
          </a:xfrm>
          <a:prstGeom prst="rect">
            <a:avLst/>
          </a:prstGeom>
          <a:noFill/>
          <a:ln>
            <a:solidFill>
              <a:schemeClr val="tx1"/>
            </a:solidFill>
          </a:ln>
        </p:spPr>
        <p:txBody>
          <a:bodyPr wrap="square" rtlCol="0">
            <a:spAutoFit/>
          </a:bodyPr>
          <a:lstStyle/>
          <a:p>
            <a:pPr algn="ctr"/>
            <a:r>
              <a:rPr lang="en-US" altLang="zh-CN" dirty="0"/>
              <a:t>Agency</a:t>
            </a:r>
            <a:endParaRPr lang="zh-CN" altLang="en-US" dirty="0"/>
          </a:p>
        </p:txBody>
      </p:sp>
      <p:sp>
        <p:nvSpPr>
          <p:cNvPr id="10" name="文本框 9">
            <a:extLst>
              <a:ext uri="{FF2B5EF4-FFF2-40B4-BE49-F238E27FC236}">
                <a16:creationId xmlns:a16="http://schemas.microsoft.com/office/drawing/2014/main" id="{0E72C493-2124-40C5-86A0-2F2E2626A74D}"/>
              </a:ext>
            </a:extLst>
          </p:cNvPr>
          <p:cNvSpPr txBox="1"/>
          <p:nvPr/>
        </p:nvSpPr>
        <p:spPr>
          <a:xfrm>
            <a:off x="2483043" y="4858392"/>
            <a:ext cx="1644073" cy="369332"/>
          </a:xfrm>
          <a:prstGeom prst="rect">
            <a:avLst/>
          </a:prstGeom>
          <a:noFill/>
          <a:ln>
            <a:solidFill>
              <a:schemeClr val="tx1"/>
            </a:solidFill>
          </a:ln>
        </p:spPr>
        <p:txBody>
          <a:bodyPr wrap="square" rtlCol="0">
            <a:spAutoFit/>
          </a:bodyPr>
          <a:lstStyle/>
          <a:p>
            <a:pPr algn="ctr"/>
            <a:r>
              <a:rPr lang="en-US" altLang="zh-CN" dirty="0"/>
              <a:t>Brand</a:t>
            </a:r>
            <a:endParaRPr lang="zh-CN" altLang="en-US" dirty="0"/>
          </a:p>
        </p:txBody>
      </p:sp>
      <p:sp>
        <p:nvSpPr>
          <p:cNvPr id="11" name="文本框 10">
            <a:extLst>
              <a:ext uri="{FF2B5EF4-FFF2-40B4-BE49-F238E27FC236}">
                <a16:creationId xmlns:a16="http://schemas.microsoft.com/office/drawing/2014/main" id="{E8C2981D-1561-427F-9895-346040F5CBB8}"/>
              </a:ext>
            </a:extLst>
          </p:cNvPr>
          <p:cNvSpPr txBox="1"/>
          <p:nvPr/>
        </p:nvSpPr>
        <p:spPr>
          <a:xfrm>
            <a:off x="8269624" y="4858392"/>
            <a:ext cx="1644073" cy="369332"/>
          </a:xfrm>
          <a:prstGeom prst="rect">
            <a:avLst/>
          </a:prstGeom>
          <a:noFill/>
          <a:ln>
            <a:solidFill>
              <a:schemeClr val="tx1"/>
            </a:solidFill>
          </a:ln>
        </p:spPr>
        <p:txBody>
          <a:bodyPr wrap="square" rtlCol="0">
            <a:spAutoFit/>
          </a:bodyPr>
          <a:lstStyle/>
          <a:p>
            <a:pPr algn="ctr"/>
            <a:r>
              <a:rPr lang="en-US" altLang="zh-CN" dirty="0"/>
              <a:t>Media</a:t>
            </a:r>
            <a:endParaRPr lang="zh-CN" altLang="en-US" dirty="0"/>
          </a:p>
        </p:txBody>
      </p:sp>
      <p:sp>
        <p:nvSpPr>
          <p:cNvPr id="12" name="文本框 11">
            <a:extLst>
              <a:ext uri="{FF2B5EF4-FFF2-40B4-BE49-F238E27FC236}">
                <a16:creationId xmlns:a16="http://schemas.microsoft.com/office/drawing/2014/main" id="{3D12E89C-DAF2-4B02-8767-C05331738D33}"/>
              </a:ext>
            </a:extLst>
          </p:cNvPr>
          <p:cNvSpPr txBox="1"/>
          <p:nvPr/>
        </p:nvSpPr>
        <p:spPr>
          <a:xfrm>
            <a:off x="5129260" y="5611033"/>
            <a:ext cx="1714885" cy="646331"/>
          </a:xfrm>
          <a:prstGeom prst="rect">
            <a:avLst/>
          </a:prstGeom>
          <a:noFill/>
          <a:ln>
            <a:solidFill>
              <a:schemeClr val="tx1"/>
            </a:solidFill>
          </a:ln>
        </p:spPr>
        <p:txBody>
          <a:bodyPr wrap="square" rtlCol="0">
            <a:spAutoFit/>
          </a:bodyPr>
          <a:lstStyle/>
          <a:p>
            <a:pPr algn="ctr"/>
            <a:r>
              <a:rPr lang="en-US" altLang="zh-CN" dirty="0"/>
              <a:t>Audience/</a:t>
            </a:r>
          </a:p>
          <a:p>
            <a:pPr algn="ctr"/>
            <a:r>
              <a:rPr lang="en-US" altLang="zh-CN" dirty="0"/>
              <a:t>Consumer</a:t>
            </a:r>
            <a:endParaRPr lang="zh-CN" altLang="en-US" dirty="0"/>
          </a:p>
        </p:txBody>
      </p:sp>
      <p:cxnSp>
        <p:nvCxnSpPr>
          <p:cNvPr id="7" name="直接箭头连接符 6">
            <a:extLst>
              <a:ext uri="{FF2B5EF4-FFF2-40B4-BE49-F238E27FC236}">
                <a16:creationId xmlns:a16="http://schemas.microsoft.com/office/drawing/2014/main" id="{1051A2FD-A606-43E9-91A4-5451A53C00BB}"/>
              </a:ext>
            </a:extLst>
          </p:cNvPr>
          <p:cNvCxnSpPr>
            <a:stCxn id="10" idx="0"/>
            <a:endCxn id="4" idx="1"/>
          </p:cNvCxnSpPr>
          <p:nvPr/>
        </p:nvCxnSpPr>
        <p:spPr>
          <a:xfrm flipV="1">
            <a:off x="3305080" y="4377974"/>
            <a:ext cx="1824180" cy="48041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B406CA34-1078-42DD-B289-B97E63152AE8}"/>
              </a:ext>
            </a:extLst>
          </p:cNvPr>
          <p:cNvCxnSpPr>
            <a:cxnSpLocks/>
            <a:endCxn id="4" idx="3"/>
          </p:cNvCxnSpPr>
          <p:nvPr/>
        </p:nvCxnSpPr>
        <p:spPr>
          <a:xfrm flipH="1" flipV="1">
            <a:off x="6844145" y="4377974"/>
            <a:ext cx="2244437" cy="48041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D4830070-6E82-472C-97E5-FB3A9C301218}"/>
              </a:ext>
            </a:extLst>
          </p:cNvPr>
          <p:cNvCxnSpPr>
            <a:cxnSpLocks/>
            <a:stCxn id="10" idx="2"/>
            <a:endCxn id="12" idx="1"/>
          </p:cNvCxnSpPr>
          <p:nvPr/>
        </p:nvCxnSpPr>
        <p:spPr>
          <a:xfrm>
            <a:off x="3305080" y="5227724"/>
            <a:ext cx="1824180" cy="7064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2DE1420D-141E-49AC-B646-6432D8792DC7}"/>
              </a:ext>
            </a:extLst>
          </p:cNvPr>
          <p:cNvCxnSpPr>
            <a:cxnSpLocks/>
            <a:stCxn id="12" idx="3"/>
            <a:endCxn id="11" idx="2"/>
          </p:cNvCxnSpPr>
          <p:nvPr/>
        </p:nvCxnSpPr>
        <p:spPr>
          <a:xfrm flipV="1">
            <a:off x="6844145" y="5227724"/>
            <a:ext cx="2247516" cy="7064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5345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7DD3030-A579-46AF-A919-4BFD559ACB09}"/>
              </a:ext>
            </a:extLst>
          </p:cNvPr>
          <p:cNvSpPr>
            <a:spLocks noGrp="1"/>
          </p:cNvSpPr>
          <p:nvPr>
            <p:ph type="body" sz="quarter" idx="10"/>
          </p:nvPr>
        </p:nvSpPr>
        <p:spPr/>
        <p:txBody>
          <a:bodyPr>
            <a:normAutofit/>
          </a:bodyPr>
          <a:lstStyle/>
          <a:p>
            <a:r>
              <a:rPr lang="en-US" altLang="zh-CN" sz="2000" dirty="0"/>
              <a:t>HOE</a:t>
            </a:r>
            <a:r>
              <a:rPr lang="zh-CN" altLang="en-US" sz="2000" dirty="0"/>
              <a:t>理论</a:t>
            </a:r>
          </a:p>
        </p:txBody>
      </p:sp>
      <p:sp>
        <p:nvSpPr>
          <p:cNvPr id="3" name="文本占位符 2">
            <a:extLst>
              <a:ext uri="{FF2B5EF4-FFF2-40B4-BE49-F238E27FC236}">
                <a16:creationId xmlns:a16="http://schemas.microsoft.com/office/drawing/2014/main" id="{D1C1DAE4-1CDF-4DB8-93E5-780EC3379A8E}"/>
              </a:ext>
            </a:extLst>
          </p:cNvPr>
          <p:cNvSpPr>
            <a:spLocks noGrp="1"/>
          </p:cNvSpPr>
          <p:nvPr>
            <p:ph type="body" sz="quarter" idx="11"/>
          </p:nvPr>
        </p:nvSpPr>
        <p:spPr/>
        <p:txBody>
          <a:bodyPr/>
          <a:lstStyle/>
          <a:p>
            <a:r>
              <a:rPr lang="en-US" altLang="zh-CN" dirty="0"/>
              <a:t>……</a:t>
            </a:r>
            <a:endParaRPr lang="zh-CN" altLang="en-US" dirty="0"/>
          </a:p>
        </p:txBody>
      </p:sp>
      <p:pic>
        <p:nvPicPr>
          <p:cNvPr id="5" name="图片 4">
            <a:extLst>
              <a:ext uri="{FF2B5EF4-FFF2-40B4-BE49-F238E27FC236}">
                <a16:creationId xmlns:a16="http://schemas.microsoft.com/office/drawing/2014/main" id="{067C2673-2F54-406A-B8A9-48D3560A7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993" y="851994"/>
            <a:ext cx="9336389" cy="5968620"/>
          </a:xfrm>
          <a:prstGeom prst="rect">
            <a:avLst/>
          </a:prstGeom>
        </p:spPr>
      </p:pic>
    </p:spTree>
    <p:extLst>
      <p:ext uri="{BB962C8B-B14F-4D97-AF65-F5344CB8AC3E}">
        <p14:creationId xmlns:p14="http://schemas.microsoft.com/office/powerpoint/2010/main" val="20284201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7DD3030-A579-46AF-A919-4BFD559ACB09}"/>
              </a:ext>
            </a:extLst>
          </p:cNvPr>
          <p:cNvSpPr>
            <a:spLocks noGrp="1"/>
          </p:cNvSpPr>
          <p:nvPr>
            <p:ph type="body" sz="quarter" idx="10"/>
          </p:nvPr>
        </p:nvSpPr>
        <p:spPr/>
        <p:txBody>
          <a:bodyPr>
            <a:normAutofit/>
          </a:bodyPr>
          <a:lstStyle/>
          <a:p>
            <a:r>
              <a:rPr lang="zh-CN" altLang="en-US" sz="2000" dirty="0"/>
              <a:t>广告起源与发展</a:t>
            </a:r>
          </a:p>
        </p:txBody>
      </p:sp>
      <p:sp>
        <p:nvSpPr>
          <p:cNvPr id="3" name="文本占位符 2">
            <a:extLst>
              <a:ext uri="{FF2B5EF4-FFF2-40B4-BE49-F238E27FC236}">
                <a16:creationId xmlns:a16="http://schemas.microsoft.com/office/drawing/2014/main" id="{D1C1DAE4-1CDF-4DB8-93E5-780EC3379A8E}"/>
              </a:ext>
            </a:extLst>
          </p:cNvPr>
          <p:cNvSpPr>
            <a:spLocks noGrp="1"/>
          </p:cNvSpPr>
          <p:nvPr>
            <p:ph type="body" sz="quarter" idx="11"/>
          </p:nvPr>
        </p:nvSpPr>
        <p:spPr/>
        <p:txBody>
          <a:bodyPr/>
          <a:lstStyle/>
          <a:p>
            <a:r>
              <a:rPr lang="en-US" altLang="zh-CN" dirty="0"/>
              <a:t>……</a:t>
            </a:r>
            <a:endParaRPr lang="zh-CN" altLang="en-US" dirty="0"/>
          </a:p>
        </p:txBody>
      </p:sp>
      <p:sp>
        <p:nvSpPr>
          <p:cNvPr id="6" name="标题 2">
            <a:extLst>
              <a:ext uri="{FF2B5EF4-FFF2-40B4-BE49-F238E27FC236}">
                <a16:creationId xmlns:a16="http://schemas.microsoft.com/office/drawing/2014/main" id="{3A87C7FF-00AC-47D8-8EAA-7644B0760148}"/>
              </a:ext>
            </a:extLst>
          </p:cNvPr>
          <p:cNvSpPr txBox="1">
            <a:spLocks/>
          </p:cNvSpPr>
          <p:nvPr/>
        </p:nvSpPr>
        <p:spPr bwMode="auto">
          <a:xfrm>
            <a:off x="886691" y="1355561"/>
            <a:ext cx="10901027" cy="50261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50000"/>
              </a:lnSpc>
              <a:buFont typeface="Arial" panose="020B0604020202020204" pitchFamily="34" charset="0"/>
              <a:buChar char="•"/>
            </a:pPr>
            <a:r>
              <a:rPr lang="zh-CN" altLang="zh-CN" sz="1800" b="1" dirty="0"/>
              <a:t>营销</a:t>
            </a:r>
            <a:r>
              <a:rPr lang="zh-CN" altLang="zh-CN" sz="1800" dirty="0"/>
              <a:t>是指促进品牌所做的，产品，价格，地点，促销的“营销</a:t>
            </a:r>
            <a:r>
              <a:rPr lang="en-US" altLang="zh-CN" sz="1800" dirty="0"/>
              <a:t>4P</a:t>
            </a:r>
            <a:r>
              <a:rPr lang="zh-CN" altLang="zh-CN" sz="1800" dirty="0"/>
              <a:t>组合。</a:t>
            </a:r>
            <a:endParaRPr lang="en-US" altLang="zh-CN" sz="1800" dirty="0"/>
          </a:p>
          <a:p>
            <a:pPr marL="342900" indent="-342900">
              <a:lnSpc>
                <a:spcPct val="150000"/>
              </a:lnSpc>
              <a:buFont typeface="Arial" panose="020B0604020202020204" pitchFamily="34" charset="0"/>
              <a:buChar char="•"/>
            </a:pPr>
            <a:r>
              <a:rPr lang="zh-CN" altLang="zh-CN" sz="1800" b="1" dirty="0"/>
              <a:t>公共关系</a:t>
            </a:r>
            <a:r>
              <a:rPr lang="zh-CN" altLang="zh-CN" sz="1800" dirty="0"/>
              <a:t>侧重于公司与公众之间进行的管理活动，以加强长期的相互了解，善意和支持（</a:t>
            </a:r>
            <a:r>
              <a:rPr lang="en-US" altLang="zh-CN" sz="1800" dirty="0"/>
              <a:t>Smith</a:t>
            </a:r>
            <a:r>
              <a:rPr lang="zh-CN" altLang="zh-CN" sz="1800" dirty="0"/>
              <a:t>，</a:t>
            </a:r>
            <a:r>
              <a:rPr lang="en-US" altLang="zh-CN" sz="1800" dirty="0"/>
              <a:t>2002</a:t>
            </a:r>
            <a:r>
              <a:rPr lang="zh-CN" altLang="en-US" sz="1800" dirty="0"/>
              <a:t>）</a:t>
            </a:r>
            <a:r>
              <a:rPr lang="zh-CN" altLang="zh-CN" sz="1800" dirty="0"/>
              <a:t>。品牌讯息关涉到公共关系，例如，新闻稿发布在媒体上，但不涉入到媒体所载携的付费广告</a:t>
            </a:r>
            <a:r>
              <a:rPr lang="zh-CN" altLang="en-US" sz="1800" dirty="0"/>
              <a:t>（</a:t>
            </a:r>
            <a:r>
              <a:rPr lang="en-US" altLang="zh-CN" sz="1800" dirty="0"/>
              <a:t>Wilcox and Cameron</a:t>
            </a:r>
            <a:r>
              <a:rPr lang="zh-CN" altLang="zh-CN" sz="1800" dirty="0"/>
              <a:t>，</a:t>
            </a:r>
            <a:r>
              <a:rPr lang="en-US" altLang="zh-CN" sz="1800" dirty="0"/>
              <a:t>2010</a:t>
            </a:r>
            <a:r>
              <a:rPr lang="zh-CN" altLang="zh-CN" sz="1800" dirty="0"/>
              <a:t>） </a:t>
            </a:r>
            <a:endParaRPr lang="en-US" altLang="zh-CN" sz="1800" dirty="0"/>
          </a:p>
          <a:p>
            <a:pPr marL="342900" indent="-342900">
              <a:lnSpc>
                <a:spcPct val="150000"/>
              </a:lnSpc>
              <a:buFont typeface="Arial" panose="020B0604020202020204" pitchFamily="34" charset="0"/>
              <a:buChar char="•"/>
            </a:pPr>
            <a:r>
              <a:rPr lang="zh-CN" altLang="zh-CN" sz="1800" b="1" dirty="0"/>
              <a:t>销售促进</a:t>
            </a:r>
            <a:r>
              <a:rPr lang="zh-CN" altLang="zh-CN" sz="1800" dirty="0"/>
              <a:t>是组织用来临时改变产品或服务的感知价值的激励措施（</a:t>
            </a:r>
            <a:r>
              <a:rPr lang="en-US" altLang="zh-CN" sz="1800" dirty="0"/>
              <a:t>Schultz</a:t>
            </a:r>
            <a:r>
              <a:rPr lang="zh-CN" altLang="zh-CN" sz="1800" dirty="0"/>
              <a:t>，</a:t>
            </a:r>
            <a:r>
              <a:rPr lang="en-US" altLang="zh-CN" sz="1800" dirty="0"/>
              <a:t>Robinson and </a:t>
            </a:r>
            <a:r>
              <a:rPr lang="en-US" altLang="zh-CN" sz="1800" dirty="0" err="1"/>
              <a:t>Petrison</a:t>
            </a:r>
            <a:r>
              <a:rPr lang="zh-CN" altLang="zh-CN" sz="1800" dirty="0"/>
              <a:t>，</a:t>
            </a:r>
            <a:r>
              <a:rPr lang="en-US" altLang="zh-CN" sz="1800" dirty="0"/>
              <a:t>1998</a:t>
            </a:r>
            <a:r>
              <a:rPr lang="zh-CN" altLang="zh-CN" sz="1800" dirty="0"/>
              <a:t>）。优惠券，竞赛，奖赏或价格折扣都是销售促进活动。销售促进活动可能针对消费者或零售机构。</a:t>
            </a:r>
            <a:endParaRPr lang="en-US" altLang="zh-CN" sz="1800" dirty="0"/>
          </a:p>
          <a:p>
            <a:pPr marL="342900" indent="-342900">
              <a:lnSpc>
                <a:spcPct val="150000"/>
              </a:lnSpc>
              <a:buFont typeface="Arial" panose="020B0604020202020204" pitchFamily="34" charset="0"/>
              <a:buChar char="•"/>
            </a:pPr>
            <a:r>
              <a:rPr lang="zh-CN" altLang="zh-CN" sz="1800" b="1" dirty="0"/>
              <a:t>人员销售</a:t>
            </a:r>
            <a:r>
              <a:rPr lang="zh-CN" altLang="zh-CN" sz="1800" dirty="0"/>
              <a:t>是第四种类型的促销活动，涉及到面对面说服来销售产品（</a:t>
            </a:r>
            <a:r>
              <a:rPr lang="en-US" altLang="zh-CN" sz="1800" dirty="0"/>
              <a:t>Anderson</a:t>
            </a:r>
            <a:r>
              <a:rPr lang="zh-CN" altLang="zh-CN" sz="1800" dirty="0"/>
              <a:t>，</a:t>
            </a:r>
            <a:r>
              <a:rPr lang="en-US" altLang="zh-CN" sz="1800" dirty="0"/>
              <a:t>Dubinsky and Mehta</a:t>
            </a:r>
            <a:r>
              <a:rPr lang="zh-CN" altLang="zh-CN" sz="1800" dirty="0"/>
              <a:t>，</a:t>
            </a:r>
            <a:r>
              <a:rPr lang="en-US" altLang="zh-CN" sz="1800" dirty="0"/>
              <a:t>2007</a:t>
            </a:r>
            <a:r>
              <a:rPr lang="zh-CN" altLang="zh-CN" sz="1800" dirty="0"/>
              <a:t>），如在汽车销售员或门到门家庭拜访演示，比起传统广告讯息来说，目标对象更明确，同时也更费成本。</a:t>
            </a:r>
            <a:endParaRPr lang="zh-CN" altLang="en-US" sz="1800" dirty="0"/>
          </a:p>
          <a:p>
            <a:pPr>
              <a:lnSpc>
                <a:spcPct val="150000"/>
              </a:lnSpc>
            </a:pPr>
            <a:endParaRPr lang="zh-CN" altLang="zh-CN" sz="1400" dirty="0"/>
          </a:p>
          <a:p>
            <a:pPr>
              <a:lnSpc>
                <a:spcPct val="150000"/>
              </a:lnSpc>
            </a:pPr>
            <a:endParaRPr lang="en-US" altLang="zh-CN" sz="1500" dirty="0"/>
          </a:p>
        </p:txBody>
      </p:sp>
    </p:spTree>
    <p:extLst>
      <p:ext uri="{BB962C8B-B14F-4D97-AF65-F5344CB8AC3E}">
        <p14:creationId xmlns:p14="http://schemas.microsoft.com/office/powerpoint/2010/main" val="2946858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7DD3030-A579-46AF-A919-4BFD559ACB09}"/>
              </a:ext>
            </a:extLst>
          </p:cNvPr>
          <p:cNvSpPr>
            <a:spLocks noGrp="1"/>
          </p:cNvSpPr>
          <p:nvPr>
            <p:ph type="body" sz="quarter" idx="10"/>
          </p:nvPr>
        </p:nvSpPr>
        <p:spPr/>
        <p:txBody>
          <a:bodyPr>
            <a:normAutofit/>
          </a:bodyPr>
          <a:lstStyle/>
          <a:p>
            <a:r>
              <a:rPr lang="zh-CN" altLang="en-US" sz="2000" dirty="0"/>
              <a:t>经典广告定义</a:t>
            </a:r>
          </a:p>
        </p:txBody>
      </p:sp>
      <p:sp>
        <p:nvSpPr>
          <p:cNvPr id="3" name="文本占位符 2">
            <a:extLst>
              <a:ext uri="{FF2B5EF4-FFF2-40B4-BE49-F238E27FC236}">
                <a16:creationId xmlns:a16="http://schemas.microsoft.com/office/drawing/2014/main" id="{D1C1DAE4-1CDF-4DB8-93E5-780EC3379A8E}"/>
              </a:ext>
            </a:extLst>
          </p:cNvPr>
          <p:cNvSpPr>
            <a:spLocks noGrp="1"/>
          </p:cNvSpPr>
          <p:nvPr>
            <p:ph type="body" sz="quarter" idx="11"/>
          </p:nvPr>
        </p:nvSpPr>
        <p:spPr/>
        <p:txBody>
          <a:bodyPr/>
          <a:lstStyle/>
          <a:p>
            <a:r>
              <a:rPr lang="en-US" altLang="zh-CN" dirty="0"/>
              <a:t>advertising</a:t>
            </a:r>
            <a:endParaRPr lang="zh-CN" altLang="en-US" dirty="0"/>
          </a:p>
        </p:txBody>
      </p:sp>
      <p:graphicFrame>
        <p:nvGraphicFramePr>
          <p:cNvPr id="5" name="表格 4">
            <a:extLst>
              <a:ext uri="{FF2B5EF4-FFF2-40B4-BE49-F238E27FC236}">
                <a16:creationId xmlns:a16="http://schemas.microsoft.com/office/drawing/2014/main" id="{E0589EF5-663B-4ABB-988E-FE88A68C3D25}"/>
              </a:ext>
            </a:extLst>
          </p:cNvPr>
          <p:cNvGraphicFramePr>
            <a:graphicFrameLocks noGrp="1"/>
          </p:cNvGraphicFramePr>
          <p:nvPr>
            <p:extLst>
              <p:ext uri="{D42A27DB-BD31-4B8C-83A1-F6EECF244321}">
                <p14:modId xmlns:p14="http://schemas.microsoft.com/office/powerpoint/2010/main" val="2776449541"/>
              </p:ext>
            </p:extLst>
          </p:nvPr>
        </p:nvGraphicFramePr>
        <p:xfrm>
          <a:off x="1016000" y="1034474"/>
          <a:ext cx="10123056" cy="5579560"/>
        </p:xfrm>
        <a:graphic>
          <a:graphicData uri="http://schemas.openxmlformats.org/drawingml/2006/table">
            <a:tbl>
              <a:tblPr firstRow="1" firstCol="1" bandRow="1">
                <a:tableStyleId>{5C22544A-7EE6-4342-B048-85BDC9FD1C3A}</a:tableStyleId>
              </a:tblPr>
              <a:tblGrid>
                <a:gridCol w="1427837">
                  <a:extLst>
                    <a:ext uri="{9D8B030D-6E8A-4147-A177-3AD203B41FA5}">
                      <a16:colId xmlns:a16="http://schemas.microsoft.com/office/drawing/2014/main" val="919585077"/>
                    </a:ext>
                  </a:extLst>
                </a:gridCol>
                <a:gridCol w="1214234">
                  <a:extLst>
                    <a:ext uri="{9D8B030D-6E8A-4147-A177-3AD203B41FA5}">
                      <a16:colId xmlns:a16="http://schemas.microsoft.com/office/drawing/2014/main" val="563135905"/>
                    </a:ext>
                  </a:extLst>
                </a:gridCol>
                <a:gridCol w="1015685">
                  <a:extLst>
                    <a:ext uri="{9D8B030D-6E8A-4147-A177-3AD203B41FA5}">
                      <a16:colId xmlns:a16="http://schemas.microsoft.com/office/drawing/2014/main" val="714825885"/>
                    </a:ext>
                  </a:extLst>
                </a:gridCol>
                <a:gridCol w="1321035">
                  <a:extLst>
                    <a:ext uri="{9D8B030D-6E8A-4147-A177-3AD203B41FA5}">
                      <a16:colId xmlns:a16="http://schemas.microsoft.com/office/drawing/2014/main" val="1599894903"/>
                    </a:ext>
                  </a:extLst>
                </a:gridCol>
                <a:gridCol w="1814900">
                  <a:extLst>
                    <a:ext uri="{9D8B030D-6E8A-4147-A177-3AD203B41FA5}">
                      <a16:colId xmlns:a16="http://schemas.microsoft.com/office/drawing/2014/main" val="3884190817"/>
                    </a:ext>
                  </a:extLst>
                </a:gridCol>
                <a:gridCol w="1602014">
                  <a:extLst>
                    <a:ext uri="{9D8B030D-6E8A-4147-A177-3AD203B41FA5}">
                      <a16:colId xmlns:a16="http://schemas.microsoft.com/office/drawing/2014/main" val="2987417406"/>
                    </a:ext>
                  </a:extLst>
                </a:gridCol>
                <a:gridCol w="1602731">
                  <a:extLst>
                    <a:ext uri="{9D8B030D-6E8A-4147-A177-3AD203B41FA5}">
                      <a16:colId xmlns:a16="http://schemas.microsoft.com/office/drawing/2014/main" val="388512288"/>
                    </a:ext>
                  </a:extLst>
                </a:gridCol>
                <a:gridCol w="124620">
                  <a:extLst>
                    <a:ext uri="{9D8B030D-6E8A-4147-A177-3AD203B41FA5}">
                      <a16:colId xmlns:a16="http://schemas.microsoft.com/office/drawing/2014/main" val="1208067761"/>
                    </a:ext>
                  </a:extLst>
                </a:gridCol>
              </a:tblGrid>
              <a:tr h="240547">
                <a:tc>
                  <a:txBody>
                    <a:bodyPr/>
                    <a:lstStyle/>
                    <a:p>
                      <a:pPr algn="just">
                        <a:lnSpc>
                          <a:spcPct val="150000"/>
                        </a:lnSpc>
                        <a:spcAft>
                          <a:spcPts val="0"/>
                        </a:spcAft>
                      </a:pPr>
                      <a:r>
                        <a:rPr lang="zh-CN" sz="1400" kern="100" dirty="0">
                          <a:effectLst/>
                        </a:rPr>
                        <a:t>文献</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400" kern="100" dirty="0">
                          <a:effectLst/>
                        </a:rPr>
                        <a:t>来源</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400" kern="100" dirty="0">
                          <a:effectLst/>
                        </a:rPr>
                        <a:t>讯息</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400" kern="100" dirty="0">
                          <a:effectLst/>
                        </a:rPr>
                        <a:t>渠道</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400" kern="100" dirty="0">
                          <a:effectLst/>
                        </a:rPr>
                        <a:t>效果</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400" kern="100" dirty="0">
                          <a:effectLst/>
                        </a:rPr>
                        <a:t>媒介与否</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gridSpan="2">
                  <a:txBody>
                    <a:bodyPr/>
                    <a:lstStyle/>
                    <a:p>
                      <a:pPr algn="just">
                        <a:lnSpc>
                          <a:spcPct val="150000"/>
                        </a:lnSpc>
                        <a:spcAft>
                          <a:spcPts val="0"/>
                        </a:spcAft>
                      </a:pPr>
                      <a:r>
                        <a:rPr lang="zh-CN" sz="1400" kern="100" dirty="0">
                          <a:effectLst/>
                        </a:rPr>
                        <a:t>目标</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hMerge="1">
                  <a:txBody>
                    <a:bodyPr/>
                    <a:lstStyle/>
                    <a:p>
                      <a:endParaRPr lang="zh-CN" altLang="en-US"/>
                    </a:p>
                  </a:txBody>
                  <a:tcPr/>
                </a:tc>
                <a:extLst>
                  <a:ext uri="{0D108BD9-81ED-4DB2-BD59-A6C34878D82A}">
                    <a16:rowId xmlns:a16="http://schemas.microsoft.com/office/drawing/2014/main" val="1187441442"/>
                  </a:ext>
                </a:extLst>
              </a:tr>
              <a:tr h="240547">
                <a:tc>
                  <a:txBody>
                    <a:bodyPr/>
                    <a:lstStyle/>
                    <a:p>
                      <a:pPr algn="just">
                        <a:lnSpc>
                          <a:spcPct val="150000"/>
                        </a:lnSpc>
                        <a:spcAft>
                          <a:spcPts val="0"/>
                        </a:spcAft>
                      </a:pPr>
                      <a:r>
                        <a:rPr lang="en-US" sz="1050" kern="100">
                          <a:effectLst/>
                        </a:rPr>
                        <a:t>AMA</a:t>
                      </a:r>
                      <a:r>
                        <a:rPr lang="zh-CN" sz="1050" kern="100">
                          <a:effectLst/>
                        </a:rPr>
                        <a:t>（</a:t>
                      </a:r>
                      <a:r>
                        <a:rPr lang="en-US" sz="1050" kern="100">
                          <a:effectLst/>
                        </a:rPr>
                        <a:t>1960</a:t>
                      </a:r>
                      <a:r>
                        <a:rPr lang="zh-CN"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可识别的赞助人</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付费</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非人际讯息</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gridSpan="2">
                  <a:txBody>
                    <a:bodyPr/>
                    <a:lstStyle/>
                    <a:p>
                      <a:pPr algn="just">
                        <a:lnSpc>
                          <a:spcPct val="150000"/>
                        </a:lnSpc>
                        <a:spcAft>
                          <a:spcPts val="0"/>
                        </a:spcAft>
                      </a:pPr>
                      <a:r>
                        <a:rPr lang="en-US" sz="1050" kern="100" dirty="0">
                          <a:effectLst/>
                        </a:rPr>
                        <a:t>-</a:t>
                      </a:r>
                      <a:endParaRPr lang="zh-CN" sz="12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hMerge="1">
                  <a:txBody>
                    <a:bodyPr/>
                    <a:lstStyle/>
                    <a:p>
                      <a:endParaRPr lang="zh-CN" altLang="en-US"/>
                    </a:p>
                  </a:txBody>
                  <a:tcPr/>
                </a:tc>
                <a:extLst>
                  <a:ext uri="{0D108BD9-81ED-4DB2-BD59-A6C34878D82A}">
                    <a16:rowId xmlns:a16="http://schemas.microsoft.com/office/drawing/2014/main" val="2207635020"/>
                  </a:ext>
                </a:extLst>
              </a:tr>
              <a:tr h="320729">
                <a:tc>
                  <a:txBody>
                    <a:bodyPr/>
                    <a:lstStyle/>
                    <a:p>
                      <a:pPr algn="just">
                        <a:lnSpc>
                          <a:spcPct val="150000"/>
                        </a:lnSpc>
                        <a:spcAft>
                          <a:spcPts val="0"/>
                        </a:spcAft>
                      </a:pPr>
                      <a:r>
                        <a:rPr lang="en-US" sz="1050" kern="100">
                          <a:effectLst/>
                        </a:rPr>
                        <a:t>Dunn</a:t>
                      </a:r>
                      <a:r>
                        <a:rPr lang="zh-CN" sz="1050" kern="100">
                          <a:effectLst/>
                        </a:rPr>
                        <a:t>（</a:t>
                      </a:r>
                      <a:r>
                        <a:rPr lang="en-US" sz="1050" kern="100">
                          <a:effectLst/>
                        </a:rPr>
                        <a:t>1969</a:t>
                      </a:r>
                      <a:r>
                        <a:rPr lang="zh-CN"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spcAft>
                          <a:spcPts val="0"/>
                        </a:spcAft>
                      </a:pPr>
                      <a:r>
                        <a:rPr lang="zh-CN" sz="1050" kern="100">
                          <a:effectLst/>
                        </a:rPr>
                        <a:t>确认的营业机构、非营利组织和个人</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付费</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通过多种媒体</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非人际讯息</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gridSpan="2">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hMerge="1">
                  <a:txBody>
                    <a:bodyPr/>
                    <a:lstStyle/>
                    <a:p>
                      <a:endParaRPr lang="zh-CN" altLang="en-US"/>
                    </a:p>
                  </a:txBody>
                  <a:tcPr/>
                </a:tc>
                <a:extLst>
                  <a:ext uri="{0D108BD9-81ED-4DB2-BD59-A6C34878D82A}">
                    <a16:rowId xmlns:a16="http://schemas.microsoft.com/office/drawing/2014/main" val="1302239692"/>
                  </a:ext>
                </a:extLst>
              </a:tr>
              <a:tr h="240547">
                <a:tc>
                  <a:txBody>
                    <a:bodyPr/>
                    <a:lstStyle/>
                    <a:p>
                      <a:pPr algn="just">
                        <a:lnSpc>
                          <a:spcPct val="150000"/>
                        </a:lnSpc>
                        <a:spcAft>
                          <a:spcPts val="0"/>
                        </a:spcAft>
                      </a:pPr>
                      <a:r>
                        <a:rPr lang="en-US" sz="1050" kern="100">
                          <a:effectLst/>
                        </a:rPr>
                        <a:t>Cohen</a:t>
                      </a:r>
                      <a:r>
                        <a:rPr lang="zh-CN" sz="1050" kern="100">
                          <a:effectLst/>
                        </a:rPr>
                        <a:t>（</a:t>
                      </a:r>
                      <a:r>
                        <a:rPr lang="en-US" sz="1050" kern="100">
                          <a:effectLst/>
                        </a:rPr>
                        <a:t>1972</a:t>
                      </a:r>
                      <a:r>
                        <a:rPr lang="zh-CN"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确认的赞助者</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付费</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非人际表达和促销</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gridSpan="2">
                  <a:txBody>
                    <a:bodyPr/>
                    <a:lstStyle/>
                    <a:p>
                      <a:pPr algn="just">
                        <a:lnSpc>
                          <a:spcPct val="150000"/>
                        </a:lnSpc>
                        <a:spcAft>
                          <a:spcPts val="0"/>
                        </a:spcAft>
                      </a:pPr>
                      <a:r>
                        <a:rPr lang="zh-CN" sz="1050" kern="100">
                          <a:effectLst/>
                        </a:rPr>
                        <a:t>想法、货物或服务</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hMerge="1">
                  <a:txBody>
                    <a:bodyPr/>
                    <a:lstStyle/>
                    <a:p>
                      <a:endParaRPr lang="zh-CN" altLang="en-US"/>
                    </a:p>
                  </a:txBody>
                  <a:tcPr/>
                </a:tc>
                <a:extLst>
                  <a:ext uri="{0D108BD9-81ED-4DB2-BD59-A6C34878D82A}">
                    <a16:rowId xmlns:a16="http://schemas.microsoft.com/office/drawing/2014/main" val="3438925821"/>
                  </a:ext>
                </a:extLst>
              </a:tr>
              <a:tr h="240547">
                <a:tc>
                  <a:txBody>
                    <a:bodyPr/>
                    <a:lstStyle/>
                    <a:p>
                      <a:pPr algn="just">
                        <a:lnSpc>
                          <a:spcPct val="150000"/>
                        </a:lnSpc>
                        <a:spcAft>
                          <a:spcPts val="0"/>
                        </a:spcAft>
                      </a:pPr>
                      <a:r>
                        <a:rPr lang="en-US" sz="1050" kern="100">
                          <a:effectLst/>
                        </a:rPr>
                        <a:t>Kaufman</a:t>
                      </a:r>
                      <a:r>
                        <a:rPr lang="zh-CN" sz="1050" kern="100">
                          <a:effectLst/>
                        </a:rPr>
                        <a:t>（</a:t>
                      </a:r>
                      <a:r>
                        <a:rPr lang="en-US" sz="1050" kern="100">
                          <a:effectLst/>
                        </a:rPr>
                        <a:t>1980</a:t>
                      </a:r>
                      <a:r>
                        <a:rPr lang="zh-CN"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确认的赞助者</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付费</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非人际表达</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gridSpan="2">
                  <a:txBody>
                    <a:bodyPr/>
                    <a:lstStyle/>
                    <a:p>
                      <a:pPr algn="just">
                        <a:lnSpc>
                          <a:spcPct val="150000"/>
                        </a:lnSpc>
                        <a:spcAft>
                          <a:spcPts val="0"/>
                        </a:spcAft>
                      </a:pPr>
                      <a:r>
                        <a:rPr lang="zh-CN" sz="1050" kern="100">
                          <a:effectLst/>
                        </a:rPr>
                        <a:t>货物、服务或想法</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hMerge="1">
                  <a:txBody>
                    <a:bodyPr/>
                    <a:lstStyle/>
                    <a:p>
                      <a:endParaRPr lang="zh-CN" altLang="en-US"/>
                    </a:p>
                  </a:txBody>
                  <a:tcPr/>
                </a:tc>
                <a:extLst>
                  <a:ext uri="{0D108BD9-81ED-4DB2-BD59-A6C34878D82A}">
                    <a16:rowId xmlns:a16="http://schemas.microsoft.com/office/drawing/2014/main" val="1248346963"/>
                  </a:ext>
                </a:extLst>
              </a:tr>
              <a:tr h="240547">
                <a:tc>
                  <a:txBody>
                    <a:bodyPr/>
                    <a:lstStyle/>
                    <a:p>
                      <a:pPr algn="just">
                        <a:lnSpc>
                          <a:spcPct val="150000"/>
                        </a:lnSpc>
                        <a:spcAft>
                          <a:spcPts val="0"/>
                        </a:spcAft>
                      </a:pPr>
                      <a:r>
                        <a:rPr lang="en-US" sz="1050" kern="100">
                          <a:effectLst/>
                        </a:rPr>
                        <a:t>Bolen</a:t>
                      </a:r>
                      <a:r>
                        <a:rPr lang="zh-CN" sz="1050" kern="100">
                          <a:effectLst/>
                        </a:rPr>
                        <a:t>（</a:t>
                      </a:r>
                      <a:r>
                        <a:rPr lang="en-US" sz="1050" kern="100">
                          <a:effectLst/>
                        </a:rPr>
                        <a:t>1981</a:t>
                      </a:r>
                      <a:r>
                        <a:rPr lang="zh-CN"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确认的赞助者</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通知和说服</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非人际的控制形式</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gridSpan="2">
                  <a:txBody>
                    <a:bodyPr/>
                    <a:lstStyle/>
                    <a:p>
                      <a:pPr algn="just">
                        <a:lnSpc>
                          <a:spcPct val="150000"/>
                        </a:lnSpc>
                        <a:spcAft>
                          <a:spcPts val="0"/>
                        </a:spcAft>
                      </a:pPr>
                      <a:r>
                        <a:rPr lang="zh-CN" sz="1050" kern="100">
                          <a:effectLst/>
                        </a:rPr>
                        <a:t>想法、货物或服务</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hMerge="1">
                  <a:txBody>
                    <a:bodyPr/>
                    <a:lstStyle/>
                    <a:p>
                      <a:endParaRPr lang="zh-CN" altLang="en-US"/>
                    </a:p>
                  </a:txBody>
                  <a:tcPr/>
                </a:tc>
                <a:extLst>
                  <a:ext uri="{0D108BD9-81ED-4DB2-BD59-A6C34878D82A}">
                    <a16:rowId xmlns:a16="http://schemas.microsoft.com/office/drawing/2014/main" val="2899017290"/>
                  </a:ext>
                </a:extLst>
              </a:tr>
              <a:tr h="240547">
                <a:tc>
                  <a:txBody>
                    <a:bodyPr/>
                    <a:lstStyle/>
                    <a:p>
                      <a:pPr algn="just">
                        <a:lnSpc>
                          <a:spcPct val="150000"/>
                        </a:lnSpc>
                        <a:spcAft>
                          <a:spcPts val="0"/>
                        </a:spcAft>
                      </a:pPr>
                      <a:r>
                        <a:rPr lang="en-US" sz="1050" kern="100">
                          <a:effectLst/>
                        </a:rPr>
                        <a:t>Dunn &amp; Barban</a:t>
                      </a:r>
                      <a:r>
                        <a:rPr lang="zh-CN" sz="1050" kern="100">
                          <a:effectLst/>
                        </a:rPr>
                        <a:t>（</a:t>
                      </a:r>
                      <a:r>
                        <a:rPr lang="en-US" sz="1050" kern="100">
                          <a:effectLst/>
                        </a:rPr>
                        <a:t>1986</a:t>
                      </a:r>
                      <a:r>
                        <a:rPr lang="zh-CN"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确认的赞助者</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付费</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通过大众媒体渠道</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说服</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非人际讯息</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gridSpan="2">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hMerge="1">
                  <a:txBody>
                    <a:bodyPr/>
                    <a:lstStyle/>
                    <a:p>
                      <a:endParaRPr lang="zh-CN" altLang="en-US"/>
                    </a:p>
                  </a:txBody>
                  <a:tcPr/>
                </a:tc>
                <a:extLst>
                  <a:ext uri="{0D108BD9-81ED-4DB2-BD59-A6C34878D82A}">
                    <a16:rowId xmlns:a16="http://schemas.microsoft.com/office/drawing/2014/main" val="3777191506"/>
                  </a:ext>
                </a:extLst>
              </a:tr>
              <a:tr h="240547">
                <a:tc>
                  <a:txBody>
                    <a:bodyPr/>
                    <a:lstStyle/>
                    <a:p>
                      <a:pPr algn="just">
                        <a:lnSpc>
                          <a:spcPct val="150000"/>
                        </a:lnSpc>
                        <a:spcAft>
                          <a:spcPts val="0"/>
                        </a:spcAft>
                      </a:pPr>
                      <a:r>
                        <a:rPr lang="en-US" sz="1050" kern="100">
                          <a:effectLst/>
                        </a:rPr>
                        <a:t>Bovee and Thill</a:t>
                      </a:r>
                      <a:r>
                        <a:rPr lang="zh-CN" sz="1050" kern="100">
                          <a:effectLst/>
                        </a:rPr>
                        <a:t>（</a:t>
                      </a:r>
                      <a:r>
                        <a:rPr lang="en-US" sz="1050" kern="100">
                          <a:effectLst/>
                        </a:rPr>
                        <a:t>1992</a:t>
                      </a:r>
                      <a:r>
                        <a:rPr lang="zh-CN"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确认的赞助者</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通过多种媒体</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说服的</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信息的非人际传播</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gridSpan="2">
                  <a:txBody>
                    <a:bodyPr/>
                    <a:lstStyle/>
                    <a:p>
                      <a:pPr algn="just">
                        <a:lnSpc>
                          <a:spcPct val="150000"/>
                        </a:lnSpc>
                        <a:spcAft>
                          <a:spcPts val="0"/>
                        </a:spcAft>
                      </a:pPr>
                      <a:r>
                        <a:rPr lang="zh-CN" sz="1050" kern="100">
                          <a:effectLst/>
                        </a:rPr>
                        <a:t>产品、服务或想法</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hMerge="1">
                  <a:txBody>
                    <a:bodyPr/>
                    <a:lstStyle/>
                    <a:p>
                      <a:endParaRPr lang="zh-CN" altLang="en-US"/>
                    </a:p>
                  </a:txBody>
                  <a:tcPr/>
                </a:tc>
                <a:extLst>
                  <a:ext uri="{0D108BD9-81ED-4DB2-BD59-A6C34878D82A}">
                    <a16:rowId xmlns:a16="http://schemas.microsoft.com/office/drawing/2014/main" val="2026782400"/>
                  </a:ext>
                </a:extLst>
              </a:tr>
              <a:tr h="240547">
                <a:tc>
                  <a:txBody>
                    <a:bodyPr/>
                    <a:lstStyle/>
                    <a:p>
                      <a:pPr algn="just">
                        <a:lnSpc>
                          <a:spcPct val="150000"/>
                        </a:lnSpc>
                        <a:spcAft>
                          <a:spcPts val="0"/>
                        </a:spcAft>
                      </a:pPr>
                      <a:r>
                        <a:rPr lang="en-US" sz="1050" kern="100">
                          <a:effectLst/>
                        </a:rPr>
                        <a:t>Aren</a:t>
                      </a:r>
                      <a:r>
                        <a:rPr lang="zh-CN" sz="1050" kern="100">
                          <a:effectLst/>
                        </a:rPr>
                        <a:t>（</a:t>
                      </a:r>
                      <a:r>
                        <a:rPr lang="en-US" sz="1050" kern="100">
                          <a:effectLst/>
                        </a:rPr>
                        <a:t>1996</a:t>
                      </a:r>
                      <a:r>
                        <a:rPr lang="zh-CN"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确认的赞助者</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付费</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通过多种媒体</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说服的</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非人际传播</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gridSpan="2">
                  <a:txBody>
                    <a:bodyPr/>
                    <a:lstStyle/>
                    <a:p>
                      <a:pPr algn="just">
                        <a:lnSpc>
                          <a:spcPct val="150000"/>
                        </a:lnSpc>
                        <a:spcAft>
                          <a:spcPts val="0"/>
                        </a:spcAft>
                      </a:pPr>
                      <a:r>
                        <a:rPr lang="zh-CN" sz="1050" kern="100">
                          <a:effectLst/>
                        </a:rPr>
                        <a:t>产品（货物和服务）或想法</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hMerge="1">
                  <a:txBody>
                    <a:bodyPr/>
                    <a:lstStyle/>
                    <a:p>
                      <a:endParaRPr lang="zh-CN" altLang="en-US"/>
                    </a:p>
                  </a:txBody>
                  <a:tcPr/>
                </a:tc>
                <a:extLst>
                  <a:ext uri="{0D108BD9-81ED-4DB2-BD59-A6C34878D82A}">
                    <a16:rowId xmlns:a16="http://schemas.microsoft.com/office/drawing/2014/main" val="3264009594"/>
                  </a:ext>
                </a:extLst>
              </a:tr>
              <a:tr h="240547">
                <a:tc>
                  <a:txBody>
                    <a:bodyPr/>
                    <a:lstStyle/>
                    <a:p>
                      <a:pPr algn="just">
                        <a:lnSpc>
                          <a:spcPct val="150000"/>
                        </a:lnSpc>
                        <a:spcAft>
                          <a:spcPts val="0"/>
                        </a:spcAft>
                      </a:pPr>
                      <a:r>
                        <a:rPr lang="en-US" sz="1050" kern="100">
                          <a:effectLst/>
                        </a:rPr>
                        <a:t>Bearden et al.</a:t>
                      </a:r>
                      <a:r>
                        <a:rPr lang="zh-CN" sz="1050" kern="100">
                          <a:effectLst/>
                        </a:rPr>
                        <a:t>（</a:t>
                      </a:r>
                      <a:r>
                        <a:rPr lang="en-US" sz="1050" kern="100">
                          <a:effectLst/>
                        </a:rPr>
                        <a:t>1998</a:t>
                      </a:r>
                      <a:r>
                        <a:rPr lang="zh-CN"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确认的赞助者</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付费</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通过多种媒体</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促进接受货、服务、人</a:t>
                      </a:r>
                      <a:r>
                        <a:rPr lang="en-US" sz="1050" kern="100">
                          <a:effectLst/>
                        </a:rPr>
                        <a:t>/</a:t>
                      </a:r>
                      <a:r>
                        <a:rPr lang="zh-CN" sz="1050" kern="100">
                          <a:effectLst/>
                        </a:rPr>
                        <a:t>想法</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非人际</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gridSpan="2">
                  <a:txBody>
                    <a:bodyPr/>
                    <a:lstStyle/>
                    <a:p>
                      <a:pPr algn="just">
                        <a:lnSpc>
                          <a:spcPct val="150000"/>
                        </a:lnSpc>
                        <a:spcAft>
                          <a:spcPts val="0"/>
                        </a:spcAft>
                      </a:pPr>
                      <a:r>
                        <a:rPr lang="zh-CN" sz="1050" kern="100">
                          <a:effectLst/>
                        </a:rPr>
                        <a:t>货物、服务、人或想法</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hMerge="1">
                  <a:txBody>
                    <a:bodyPr/>
                    <a:lstStyle/>
                    <a:p>
                      <a:endParaRPr lang="zh-CN" altLang="en-US"/>
                    </a:p>
                  </a:txBody>
                  <a:tcPr/>
                </a:tc>
                <a:extLst>
                  <a:ext uri="{0D108BD9-81ED-4DB2-BD59-A6C34878D82A}">
                    <a16:rowId xmlns:a16="http://schemas.microsoft.com/office/drawing/2014/main" val="3858094853"/>
                  </a:ext>
                </a:extLst>
              </a:tr>
              <a:tr h="240547">
                <a:tc>
                  <a:txBody>
                    <a:bodyPr/>
                    <a:lstStyle/>
                    <a:p>
                      <a:pPr algn="just">
                        <a:lnSpc>
                          <a:spcPct val="150000"/>
                        </a:lnSpc>
                        <a:spcAft>
                          <a:spcPts val="0"/>
                        </a:spcAft>
                      </a:pPr>
                      <a:r>
                        <a:rPr lang="en-US" sz="1050" kern="100">
                          <a:effectLst/>
                        </a:rPr>
                        <a:t>Belch and Belch</a:t>
                      </a:r>
                      <a:r>
                        <a:rPr lang="zh-CN" sz="1050" kern="100">
                          <a:effectLst/>
                        </a:rPr>
                        <a:t>（</a:t>
                      </a:r>
                      <a:r>
                        <a:rPr lang="en-US" sz="1050" kern="100">
                          <a:effectLst/>
                        </a:rPr>
                        <a:t>1998</a:t>
                      </a:r>
                      <a:r>
                        <a:rPr lang="zh-CN"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确认的赞助者</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付费</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非人际传播</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gridSpan="2">
                  <a:txBody>
                    <a:bodyPr/>
                    <a:lstStyle/>
                    <a:p>
                      <a:pPr algn="just">
                        <a:lnSpc>
                          <a:spcPct val="150000"/>
                        </a:lnSpc>
                        <a:spcAft>
                          <a:spcPts val="0"/>
                        </a:spcAft>
                      </a:pPr>
                      <a:r>
                        <a:rPr lang="zh-CN" sz="1050" kern="100">
                          <a:effectLst/>
                        </a:rPr>
                        <a:t>组织、产品、服务或想法</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hMerge="1">
                  <a:txBody>
                    <a:bodyPr/>
                    <a:lstStyle/>
                    <a:p>
                      <a:endParaRPr lang="zh-CN" altLang="en-US"/>
                    </a:p>
                  </a:txBody>
                  <a:tcPr/>
                </a:tc>
                <a:extLst>
                  <a:ext uri="{0D108BD9-81ED-4DB2-BD59-A6C34878D82A}">
                    <a16:rowId xmlns:a16="http://schemas.microsoft.com/office/drawing/2014/main" val="1166933189"/>
                  </a:ext>
                </a:extLst>
              </a:tr>
              <a:tr h="240547">
                <a:tc>
                  <a:txBody>
                    <a:bodyPr/>
                    <a:lstStyle/>
                    <a:p>
                      <a:pPr algn="just">
                        <a:lnSpc>
                          <a:spcPct val="150000"/>
                        </a:lnSpc>
                        <a:spcAft>
                          <a:spcPts val="0"/>
                        </a:spcAft>
                      </a:pPr>
                      <a:r>
                        <a:rPr lang="en-US" sz="1050" kern="100">
                          <a:effectLst/>
                        </a:rPr>
                        <a:t>Wells et al.</a:t>
                      </a:r>
                      <a:r>
                        <a:rPr lang="zh-CN" sz="1050" kern="100">
                          <a:effectLst/>
                        </a:rPr>
                        <a:t>（</a:t>
                      </a:r>
                      <a:r>
                        <a:rPr lang="en-US" sz="1050" kern="100">
                          <a:effectLst/>
                        </a:rPr>
                        <a:t>1998</a:t>
                      </a:r>
                      <a:r>
                        <a:rPr lang="zh-CN"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确认的赞助者</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付费</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使用大众媒体</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说服或影响一个受众</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非人际传播</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gridSpan="2">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hMerge="1">
                  <a:txBody>
                    <a:bodyPr/>
                    <a:lstStyle/>
                    <a:p>
                      <a:endParaRPr lang="zh-CN" altLang="en-US"/>
                    </a:p>
                  </a:txBody>
                  <a:tcPr/>
                </a:tc>
                <a:extLst>
                  <a:ext uri="{0D108BD9-81ED-4DB2-BD59-A6C34878D82A}">
                    <a16:rowId xmlns:a16="http://schemas.microsoft.com/office/drawing/2014/main" val="3055442063"/>
                  </a:ext>
                </a:extLst>
              </a:tr>
              <a:tr h="320729">
                <a:tc>
                  <a:txBody>
                    <a:bodyPr/>
                    <a:lstStyle/>
                    <a:p>
                      <a:pPr algn="just">
                        <a:spcAft>
                          <a:spcPts val="0"/>
                        </a:spcAft>
                      </a:pPr>
                      <a:r>
                        <a:rPr lang="en-US" sz="1050" kern="100">
                          <a:effectLst/>
                        </a:rPr>
                        <a:t>Perreault &amp; McCarthy</a:t>
                      </a:r>
                      <a:r>
                        <a:rPr lang="zh-CN" sz="1050" kern="100">
                          <a:effectLst/>
                        </a:rPr>
                        <a:t>（</a:t>
                      </a:r>
                      <a:r>
                        <a:rPr lang="en-US" sz="1050" kern="100">
                          <a:effectLst/>
                        </a:rPr>
                        <a:t>1999</a:t>
                      </a:r>
                      <a:r>
                        <a:rPr lang="zh-CN"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确认的赞助者</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付费</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非人际演示</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gridSpan="2">
                  <a:txBody>
                    <a:bodyPr/>
                    <a:lstStyle/>
                    <a:p>
                      <a:pPr algn="just">
                        <a:lnSpc>
                          <a:spcPct val="150000"/>
                        </a:lnSpc>
                        <a:spcAft>
                          <a:spcPts val="0"/>
                        </a:spcAft>
                      </a:pPr>
                      <a:r>
                        <a:rPr lang="zh-CN" sz="1050" kern="100">
                          <a:effectLst/>
                        </a:rPr>
                        <a:t>想法、货物或服务</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hMerge="1">
                  <a:txBody>
                    <a:bodyPr/>
                    <a:lstStyle/>
                    <a:p>
                      <a:endParaRPr lang="zh-CN" altLang="en-US"/>
                    </a:p>
                  </a:txBody>
                  <a:tcPr/>
                </a:tc>
                <a:extLst>
                  <a:ext uri="{0D108BD9-81ED-4DB2-BD59-A6C34878D82A}">
                    <a16:rowId xmlns:a16="http://schemas.microsoft.com/office/drawing/2014/main" val="1309577276"/>
                  </a:ext>
                </a:extLst>
              </a:tr>
              <a:tr h="320729">
                <a:tc>
                  <a:txBody>
                    <a:bodyPr/>
                    <a:lstStyle/>
                    <a:p>
                      <a:pPr algn="just">
                        <a:spcAft>
                          <a:spcPts val="0"/>
                        </a:spcAft>
                      </a:pPr>
                      <a:r>
                        <a:rPr lang="en-US" sz="1050" kern="100">
                          <a:effectLst/>
                        </a:rPr>
                        <a:t>Zikmund and d’Amico</a:t>
                      </a:r>
                      <a:r>
                        <a:rPr lang="zh-CN" sz="1050" kern="100">
                          <a:effectLst/>
                        </a:rPr>
                        <a:t>（</a:t>
                      </a:r>
                      <a:r>
                        <a:rPr lang="en-US" sz="1050" kern="100">
                          <a:effectLst/>
                        </a:rPr>
                        <a:t>1999</a:t>
                      </a:r>
                      <a:r>
                        <a:rPr lang="zh-CN"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确认的赞助者</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付费</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非人际媒介携带</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信息的或说服务的</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非人际媒介</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gridSpan="2">
                  <a:txBody>
                    <a:bodyPr/>
                    <a:lstStyle/>
                    <a:p>
                      <a:pPr algn="just">
                        <a:lnSpc>
                          <a:spcPct val="150000"/>
                        </a:lnSpc>
                        <a:spcAft>
                          <a:spcPts val="0"/>
                        </a:spcAft>
                      </a:pPr>
                      <a:r>
                        <a:rPr lang="zh-CN" sz="1050" kern="100">
                          <a:effectLst/>
                        </a:rPr>
                        <a:t>组织或产品</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hMerge="1">
                  <a:txBody>
                    <a:bodyPr/>
                    <a:lstStyle/>
                    <a:p>
                      <a:endParaRPr lang="zh-CN" altLang="en-US"/>
                    </a:p>
                  </a:txBody>
                  <a:tcPr/>
                </a:tc>
                <a:extLst>
                  <a:ext uri="{0D108BD9-81ED-4DB2-BD59-A6C34878D82A}">
                    <a16:rowId xmlns:a16="http://schemas.microsoft.com/office/drawing/2014/main" val="594535576"/>
                  </a:ext>
                </a:extLst>
              </a:tr>
              <a:tr h="320729">
                <a:tc>
                  <a:txBody>
                    <a:bodyPr/>
                    <a:lstStyle/>
                    <a:p>
                      <a:pPr algn="just">
                        <a:spcAft>
                          <a:spcPts val="0"/>
                        </a:spcAft>
                      </a:pPr>
                      <a:r>
                        <a:rPr lang="en-US" sz="1050" kern="100">
                          <a:effectLst/>
                        </a:rPr>
                        <a:t>Vanden Bergh and Katz</a:t>
                      </a:r>
                      <a:r>
                        <a:rPr lang="zh-CN" sz="1050" kern="100">
                          <a:effectLst/>
                        </a:rPr>
                        <a:t>（</a:t>
                      </a:r>
                      <a:r>
                        <a:rPr lang="en-US" sz="1050" kern="100">
                          <a:effectLst/>
                        </a:rPr>
                        <a:t>2000</a:t>
                      </a:r>
                      <a:r>
                        <a:rPr lang="zh-CN"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确认的赞助者</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付费</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影响一个受众</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非人际传播</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产品、服务或想法</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spcAft>
                          <a:spcPts val="0"/>
                        </a:spcAft>
                      </a:pPr>
                      <a:r>
                        <a:rPr lang="zh-CN" sz="1200" kern="100">
                          <a:effectLst/>
                        </a:rPr>
                        <a:t> </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044085179"/>
                  </a:ext>
                </a:extLst>
              </a:tr>
              <a:tr h="320729">
                <a:tc>
                  <a:txBody>
                    <a:bodyPr/>
                    <a:lstStyle/>
                    <a:p>
                      <a:pPr algn="just">
                        <a:spcAft>
                          <a:spcPts val="0"/>
                        </a:spcAft>
                      </a:pPr>
                      <a:r>
                        <a:rPr lang="en-US" sz="1050" kern="100">
                          <a:effectLst/>
                        </a:rPr>
                        <a:t>Armstrong and Kolter</a:t>
                      </a:r>
                      <a:r>
                        <a:rPr lang="zh-CN" sz="1050" kern="100">
                          <a:effectLst/>
                        </a:rPr>
                        <a:t>（</a:t>
                      </a:r>
                      <a:r>
                        <a:rPr lang="en-US" sz="1050" kern="100">
                          <a:effectLst/>
                        </a:rPr>
                        <a:t>2000</a:t>
                      </a:r>
                      <a:r>
                        <a:rPr lang="zh-CN"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确认的赞助者</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付费</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非人际表达和促销</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想法、货物或服务</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spcAft>
                          <a:spcPts val="0"/>
                        </a:spcAft>
                      </a:pPr>
                      <a:r>
                        <a:rPr lang="zh-CN" sz="1200" kern="100">
                          <a:effectLst/>
                        </a:rPr>
                        <a:t> </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330136668"/>
                  </a:ext>
                </a:extLst>
              </a:tr>
              <a:tr h="240547">
                <a:tc>
                  <a:txBody>
                    <a:bodyPr/>
                    <a:lstStyle/>
                    <a:p>
                      <a:pPr algn="just">
                        <a:lnSpc>
                          <a:spcPct val="150000"/>
                        </a:lnSpc>
                        <a:spcAft>
                          <a:spcPts val="0"/>
                        </a:spcAft>
                      </a:pPr>
                      <a:r>
                        <a:rPr lang="en-US" sz="1050" kern="100">
                          <a:effectLst/>
                        </a:rPr>
                        <a:t>Zinkota et al.</a:t>
                      </a:r>
                      <a:r>
                        <a:rPr lang="zh-CN" sz="1050" kern="100">
                          <a:effectLst/>
                        </a:rPr>
                        <a:t>（</a:t>
                      </a:r>
                      <a:r>
                        <a:rPr lang="en-US" sz="1050" kern="100">
                          <a:effectLst/>
                        </a:rPr>
                        <a:t>2000</a:t>
                      </a:r>
                      <a:r>
                        <a:rPr lang="zh-CN"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确认的赞助者</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付费</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大众传播</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非人际传播</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spcAft>
                          <a:spcPts val="0"/>
                        </a:spcAft>
                      </a:pPr>
                      <a:r>
                        <a:rPr lang="zh-CN" sz="1200" kern="100">
                          <a:effectLst/>
                        </a:rPr>
                        <a:t> </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3525096861"/>
                  </a:ext>
                </a:extLst>
              </a:tr>
              <a:tr h="240547">
                <a:tc>
                  <a:txBody>
                    <a:bodyPr/>
                    <a:lstStyle/>
                    <a:p>
                      <a:pPr algn="just">
                        <a:lnSpc>
                          <a:spcPct val="150000"/>
                        </a:lnSpc>
                        <a:spcAft>
                          <a:spcPts val="0"/>
                        </a:spcAft>
                      </a:pPr>
                      <a:r>
                        <a:rPr lang="en-US" sz="1050" kern="100">
                          <a:effectLst/>
                        </a:rPr>
                        <a:t>Lamb et al.</a:t>
                      </a:r>
                      <a:r>
                        <a:rPr lang="zh-CN" sz="1050" kern="100">
                          <a:effectLst/>
                        </a:rPr>
                        <a:t>（</a:t>
                      </a:r>
                      <a:r>
                        <a:rPr lang="en-US" sz="1050" kern="100">
                          <a:effectLst/>
                        </a:rPr>
                        <a:t>2000</a:t>
                      </a:r>
                      <a:r>
                        <a:rPr lang="zh-CN"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营销者</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付费</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单向大众传播</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非个人的</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产品或组织</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spcAft>
                          <a:spcPts val="0"/>
                        </a:spcAft>
                      </a:pPr>
                      <a:r>
                        <a:rPr lang="zh-CN" sz="1200" kern="100">
                          <a:effectLst/>
                        </a:rPr>
                        <a:t> </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6246647"/>
                  </a:ext>
                </a:extLst>
              </a:tr>
              <a:tr h="240547">
                <a:tc>
                  <a:txBody>
                    <a:bodyPr/>
                    <a:lstStyle/>
                    <a:p>
                      <a:pPr algn="just">
                        <a:lnSpc>
                          <a:spcPct val="150000"/>
                        </a:lnSpc>
                        <a:spcAft>
                          <a:spcPts val="0"/>
                        </a:spcAft>
                      </a:pPr>
                      <a:r>
                        <a:rPr lang="en-US" sz="1050" kern="100">
                          <a:effectLst/>
                        </a:rPr>
                        <a:t>O’Guinn et al.</a:t>
                      </a:r>
                      <a:r>
                        <a:rPr lang="zh-CN" sz="1050" kern="100">
                          <a:effectLst/>
                        </a:rPr>
                        <a:t>（</a:t>
                      </a:r>
                      <a:r>
                        <a:rPr lang="en-US" sz="1050" kern="100">
                          <a:effectLst/>
                        </a:rPr>
                        <a:t>2000</a:t>
                      </a:r>
                      <a:r>
                        <a:rPr lang="zh-CN"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付费</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大众媒介尝试</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说服</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gridSpan="2">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hMerge="1">
                  <a:txBody>
                    <a:bodyPr/>
                    <a:lstStyle/>
                    <a:p>
                      <a:endParaRPr lang="zh-CN" altLang="en-US"/>
                    </a:p>
                  </a:txBody>
                  <a:tcPr/>
                </a:tc>
                <a:extLst>
                  <a:ext uri="{0D108BD9-81ED-4DB2-BD59-A6C34878D82A}">
                    <a16:rowId xmlns:a16="http://schemas.microsoft.com/office/drawing/2014/main" val="3741881557"/>
                  </a:ext>
                </a:extLst>
              </a:tr>
              <a:tr h="240547">
                <a:tc>
                  <a:txBody>
                    <a:bodyPr/>
                    <a:lstStyle/>
                    <a:p>
                      <a:pPr algn="just">
                        <a:lnSpc>
                          <a:spcPct val="150000"/>
                        </a:lnSpc>
                        <a:spcAft>
                          <a:spcPts val="0"/>
                        </a:spcAft>
                      </a:pPr>
                      <a:r>
                        <a:rPr lang="en-US" sz="1050" kern="100">
                          <a:effectLst/>
                        </a:rPr>
                        <a:t>Leckenby and Li</a:t>
                      </a:r>
                      <a:r>
                        <a:rPr lang="zh-CN" sz="1050" kern="100">
                          <a:effectLst/>
                        </a:rPr>
                        <a:t>（</a:t>
                      </a:r>
                      <a:r>
                        <a:rPr lang="en-US" sz="1050" kern="100">
                          <a:effectLst/>
                        </a:rPr>
                        <a:t>2000</a:t>
                      </a:r>
                      <a:r>
                        <a:rPr lang="zh-CN"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确认的赞助者</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付费或未付费</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通过媒介途径</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消费者和广告主双向行动</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gridSpan="2">
                  <a:txBody>
                    <a:bodyPr/>
                    <a:lstStyle/>
                    <a:p>
                      <a:pPr algn="just">
                        <a:lnSpc>
                          <a:spcPct val="150000"/>
                        </a:lnSpc>
                        <a:spcAft>
                          <a:spcPts val="0"/>
                        </a:spcAft>
                      </a:pPr>
                      <a:r>
                        <a:rPr lang="zh-CN" sz="1050" kern="100">
                          <a:effectLst/>
                        </a:rPr>
                        <a:t>产品、服务和想法</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hMerge="1">
                  <a:txBody>
                    <a:bodyPr/>
                    <a:lstStyle/>
                    <a:p>
                      <a:endParaRPr lang="zh-CN" altLang="en-US"/>
                    </a:p>
                  </a:txBody>
                  <a:tcPr/>
                </a:tc>
                <a:extLst>
                  <a:ext uri="{0D108BD9-81ED-4DB2-BD59-A6C34878D82A}">
                    <a16:rowId xmlns:a16="http://schemas.microsoft.com/office/drawing/2014/main" val="244652744"/>
                  </a:ext>
                </a:extLst>
              </a:tr>
              <a:tr h="320729">
                <a:tc>
                  <a:txBody>
                    <a:bodyPr/>
                    <a:lstStyle/>
                    <a:p>
                      <a:pPr algn="just">
                        <a:spcAft>
                          <a:spcPts val="0"/>
                        </a:spcAft>
                      </a:pPr>
                      <a:r>
                        <a:rPr lang="en-US" sz="1050" kern="100">
                          <a:effectLst/>
                        </a:rPr>
                        <a:t>Richards and Curran</a:t>
                      </a:r>
                      <a:r>
                        <a:rPr lang="zh-CN" sz="1050" kern="100">
                          <a:effectLst/>
                        </a:rPr>
                        <a:t>（</a:t>
                      </a:r>
                      <a:r>
                        <a:rPr lang="en-US" sz="1050" kern="100">
                          <a:effectLst/>
                        </a:rPr>
                        <a:t>2002</a:t>
                      </a:r>
                      <a:r>
                        <a:rPr lang="zh-CN"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确认的来源</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付费</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en-US" sz="1050" kern="100">
                          <a:effectLst/>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spcAft>
                          <a:spcPts val="0"/>
                        </a:spcAft>
                      </a:pPr>
                      <a:r>
                        <a:rPr lang="zh-CN" sz="1050" kern="100">
                          <a:effectLst/>
                        </a:rPr>
                        <a:t>说服接收者采取行动当下或未来</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a:txBody>
                    <a:bodyPr/>
                    <a:lstStyle/>
                    <a:p>
                      <a:pPr algn="just">
                        <a:lnSpc>
                          <a:spcPct val="150000"/>
                        </a:lnSpc>
                        <a:spcAft>
                          <a:spcPts val="0"/>
                        </a:spcAft>
                      </a:pPr>
                      <a:r>
                        <a:rPr lang="zh-CN" sz="1050" kern="100">
                          <a:effectLst/>
                        </a:rPr>
                        <a:t>传播的媒介形式</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gridSpan="2">
                  <a:txBody>
                    <a:bodyPr/>
                    <a:lstStyle/>
                    <a:p>
                      <a:pPr algn="just">
                        <a:lnSpc>
                          <a:spcPct val="150000"/>
                        </a:lnSpc>
                        <a:spcAft>
                          <a:spcPts val="0"/>
                        </a:spcAft>
                      </a:pPr>
                      <a:r>
                        <a:rPr lang="en-US" sz="1050" kern="100" dirty="0">
                          <a:effectLst/>
                        </a:rPr>
                        <a:t>-</a:t>
                      </a:r>
                      <a:endParaRPr lang="zh-CN" sz="12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3063" marR="63063" marT="0" marB="0"/>
                </a:tc>
                <a:tc hMerge="1">
                  <a:txBody>
                    <a:bodyPr/>
                    <a:lstStyle/>
                    <a:p>
                      <a:endParaRPr lang="zh-CN" altLang="en-US"/>
                    </a:p>
                  </a:txBody>
                  <a:tcPr/>
                </a:tc>
                <a:extLst>
                  <a:ext uri="{0D108BD9-81ED-4DB2-BD59-A6C34878D82A}">
                    <a16:rowId xmlns:a16="http://schemas.microsoft.com/office/drawing/2014/main" val="1315389100"/>
                  </a:ext>
                </a:extLst>
              </a:tr>
            </a:tbl>
          </a:graphicData>
        </a:graphic>
      </p:graphicFrame>
      <p:sp>
        <p:nvSpPr>
          <p:cNvPr id="4" name="矩形 3">
            <a:extLst>
              <a:ext uri="{FF2B5EF4-FFF2-40B4-BE49-F238E27FC236}">
                <a16:creationId xmlns:a16="http://schemas.microsoft.com/office/drawing/2014/main" id="{BA2501E6-938A-4B16-9ADB-C0E1BAD46B5C}"/>
              </a:ext>
            </a:extLst>
          </p:cNvPr>
          <p:cNvSpPr/>
          <p:nvPr/>
        </p:nvSpPr>
        <p:spPr>
          <a:xfrm>
            <a:off x="1016000" y="6567053"/>
            <a:ext cx="10067636" cy="276999"/>
          </a:xfrm>
          <a:prstGeom prst="rect">
            <a:avLst/>
          </a:prstGeom>
        </p:spPr>
        <p:txBody>
          <a:bodyPr wrap="square">
            <a:spAutoFit/>
          </a:bodyPr>
          <a:lstStyle/>
          <a:p>
            <a:pPr algn="just">
              <a:spcAft>
                <a:spcPts val="0"/>
              </a:spcAft>
            </a:pPr>
            <a:r>
              <a:rPr lang="zh-CN" altLang="zh-CN" sz="1200" dirty="0">
                <a:latin typeface="+mj-lt"/>
                <a:ea typeface="+mj-ea"/>
                <a:cs typeface="+mj-cs"/>
              </a:rPr>
              <a:t>来源：图表引自</a:t>
            </a:r>
            <a:r>
              <a:rPr lang="en-US" altLang="zh-CN" sz="1200" dirty="0" err="1">
                <a:latin typeface="+mj-lt"/>
                <a:ea typeface="+mj-ea"/>
                <a:cs typeface="+mj-cs"/>
              </a:rPr>
              <a:t>Joonghwa</a:t>
            </a:r>
            <a:r>
              <a:rPr lang="en-US" altLang="zh-CN" sz="1200" dirty="0">
                <a:latin typeface="+mj-lt"/>
                <a:ea typeface="+mj-ea"/>
                <a:cs typeface="+mj-cs"/>
              </a:rPr>
              <a:t> Lee</a:t>
            </a:r>
            <a:r>
              <a:rPr lang="zh-CN" altLang="zh-CN" sz="1200" dirty="0">
                <a:latin typeface="+mj-lt"/>
                <a:ea typeface="+mj-ea"/>
                <a:cs typeface="+mj-cs"/>
              </a:rPr>
              <a:t>（副教授</a:t>
            </a:r>
            <a:r>
              <a:rPr lang="en-US" altLang="zh-CN" sz="1200" dirty="0">
                <a:latin typeface="+mj-lt"/>
                <a:ea typeface="+mj-ea"/>
                <a:cs typeface="+mj-cs"/>
              </a:rPr>
              <a:t>, </a:t>
            </a:r>
            <a:r>
              <a:rPr lang="zh-CN" altLang="zh-CN" sz="1200" dirty="0">
                <a:latin typeface="+mj-lt"/>
                <a:ea typeface="+mj-ea"/>
                <a:cs typeface="+mj-cs"/>
              </a:rPr>
              <a:t>密苏里新闻学院）和</a:t>
            </a:r>
            <a:r>
              <a:rPr lang="en-US" altLang="zh-CN" sz="1200" dirty="0">
                <a:latin typeface="+mj-lt"/>
                <a:ea typeface="+mj-ea"/>
                <a:cs typeface="+mj-cs"/>
              </a:rPr>
              <a:t>Chang </a:t>
            </a:r>
            <a:r>
              <a:rPr lang="en-US" altLang="zh-CN" sz="1200" dirty="0" err="1">
                <a:latin typeface="+mj-lt"/>
                <a:ea typeface="+mj-ea"/>
                <a:cs typeface="+mj-cs"/>
              </a:rPr>
              <a:t>Dae</a:t>
            </a:r>
            <a:r>
              <a:rPr lang="en-US" altLang="zh-CN" sz="1200" dirty="0">
                <a:latin typeface="+mj-lt"/>
                <a:ea typeface="+mj-ea"/>
                <a:cs typeface="+mj-cs"/>
              </a:rPr>
              <a:t> Ham</a:t>
            </a:r>
            <a:r>
              <a:rPr lang="zh-CN" altLang="zh-CN" sz="1200" dirty="0">
                <a:latin typeface="+mj-lt"/>
                <a:ea typeface="+mj-ea"/>
                <a:cs typeface="+mj-cs"/>
              </a:rPr>
              <a:t>（副教授</a:t>
            </a:r>
            <a:r>
              <a:rPr lang="en-US" altLang="zh-CN" sz="1200" dirty="0">
                <a:latin typeface="+mj-lt"/>
                <a:ea typeface="+mj-ea"/>
                <a:cs typeface="+mj-cs"/>
              </a:rPr>
              <a:t>, </a:t>
            </a:r>
            <a:r>
              <a:rPr lang="zh-CN" altLang="zh-CN" sz="1200" dirty="0">
                <a:latin typeface="+mj-lt"/>
                <a:ea typeface="+mj-ea"/>
                <a:cs typeface="+mj-cs"/>
              </a:rPr>
              <a:t>伊利诺伊大学）研究报告，转引自</a:t>
            </a:r>
            <a:r>
              <a:rPr lang="en-US" altLang="zh-CN" sz="1200" dirty="0">
                <a:latin typeface="+mj-lt"/>
                <a:ea typeface="+mj-ea"/>
                <a:cs typeface="+mj-cs"/>
              </a:rPr>
              <a:t>Thorson and Rodgers</a:t>
            </a:r>
            <a:r>
              <a:rPr lang="zh-CN" altLang="zh-CN" sz="1200" dirty="0">
                <a:latin typeface="+mj-lt"/>
                <a:ea typeface="+mj-ea"/>
                <a:cs typeface="+mj-cs"/>
              </a:rPr>
              <a:t>（</a:t>
            </a:r>
            <a:r>
              <a:rPr lang="en-US" altLang="zh-CN" sz="1200" dirty="0">
                <a:latin typeface="+mj-lt"/>
                <a:ea typeface="+mj-ea"/>
                <a:cs typeface="+mj-cs"/>
              </a:rPr>
              <a:t>2012</a:t>
            </a:r>
            <a:r>
              <a:rPr lang="zh-CN" altLang="zh-CN" sz="1200" dirty="0">
                <a:latin typeface="+mj-lt"/>
                <a:ea typeface="+mj-ea"/>
                <a:cs typeface="+mj-cs"/>
              </a:rPr>
              <a:t>）</a:t>
            </a:r>
          </a:p>
        </p:txBody>
      </p:sp>
    </p:spTree>
    <p:extLst>
      <p:ext uri="{BB962C8B-B14F-4D97-AF65-F5344CB8AC3E}">
        <p14:creationId xmlns:p14="http://schemas.microsoft.com/office/powerpoint/2010/main" val="3656447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1">
            <a:extLst>
              <a:ext uri="{FF2B5EF4-FFF2-40B4-BE49-F238E27FC236}">
                <a16:creationId xmlns:a16="http://schemas.microsoft.com/office/drawing/2014/main" id="{95081A27-39A6-4EAA-AE5F-FC4233B24E3E}"/>
              </a:ext>
            </a:extLst>
          </p:cNvPr>
          <p:cNvSpPr>
            <a:spLocks noGrp="1"/>
          </p:cNvSpPr>
          <p:nvPr>
            <p:ph type="body" sz="quarter" idx="10"/>
          </p:nvPr>
        </p:nvSpPr>
        <p:spPr>
          <a:xfrm>
            <a:off x="216000" y="392980"/>
            <a:ext cx="6557333" cy="416571"/>
          </a:xfrm>
        </p:spPr>
        <p:txBody>
          <a:bodyPr>
            <a:noAutofit/>
          </a:bodyPr>
          <a:lstStyle/>
          <a:p>
            <a:r>
              <a:rPr lang="en-US" altLang="zh-CN" sz="1800" dirty="0"/>
              <a:t>To be an advert agent</a:t>
            </a:r>
          </a:p>
        </p:txBody>
      </p:sp>
      <p:sp>
        <p:nvSpPr>
          <p:cNvPr id="6" name="文本占位符 2">
            <a:extLst>
              <a:ext uri="{FF2B5EF4-FFF2-40B4-BE49-F238E27FC236}">
                <a16:creationId xmlns:a16="http://schemas.microsoft.com/office/drawing/2014/main" id="{BB9B4AA0-3886-432C-872C-F2D3EC937348}"/>
              </a:ext>
            </a:extLst>
          </p:cNvPr>
          <p:cNvSpPr>
            <a:spLocks noGrp="1"/>
          </p:cNvSpPr>
          <p:nvPr>
            <p:ph type="body" sz="quarter" idx="11"/>
          </p:nvPr>
        </p:nvSpPr>
        <p:spPr>
          <a:xfrm>
            <a:off x="216000" y="712620"/>
            <a:ext cx="11353148" cy="503437"/>
          </a:xfrm>
        </p:spPr>
        <p:txBody>
          <a:bodyPr>
            <a:normAutofit/>
          </a:bodyPr>
          <a:lstStyle/>
          <a:p>
            <a:r>
              <a:rPr lang="zh-CN" altLang="en-US" dirty="0"/>
              <a:t>“不同于总统广告人时代”</a:t>
            </a:r>
          </a:p>
        </p:txBody>
      </p:sp>
      <p:sp>
        <p:nvSpPr>
          <p:cNvPr id="7" name="文本占位符 3">
            <a:extLst>
              <a:ext uri="{FF2B5EF4-FFF2-40B4-BE49-F238E27FC236}">
                <a16:creationId xmlns:a16="http://schemas.microsoft.com/office/drawing/2014/main" id="{FE41C258-6089-4128-98FC-FB15C98E21FA}"/>
              </a:ext>
            </a:extLst>
          </p:cNvPr>
          <p:cNvSpPr txBox="1">
            <a:spLocks/>
          </p:cNvSpPr>
          <p:nvPr/>
        </p:nvSpPr>
        <p:spPr>
          <a:xfrm>
            <a:off x="839788" y="1138237"/>
            <a:ext cx="4304706" cy="47307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zh-CN" altLang="en-US" sz="2000" dirty="0"/>
          </a:p>
        </p:txBody>
      </p:sp>
      <p:sp>
        <p:nvSpPr>
          <p:cNvPr id="2" name="矩形 1">
            <a:extLst>
              <a:ext uri="{FF2B5EF4-FFF2-40B4-BE49-F238E27FC236}">
                <a16:creationId xmlns:a16="http://schemas.microsoft.com/office/drawing/2014/main" id="{4ECCEDE6-5B5C-43F5-B536-BCE598983C28}"/>
              </a:ext>
            </a:extLst>
          </p:cNvPr>
          <p:cNvSpPr/>
          <p:nvPr/>
        </p:nvSpPr>
        <p:spPr>
          <a:xfrm>
            <a:off x="1121134" y="1311473"/>
            <a:ext cx="9947082" cy="3416320"/>
          </a:xfrm>
          <a:prstGeom prst="rect">
            <a:avLst/>
          </a:prstGeom>
        </p:spPr>
        <p:txBody>
          <a:bodyPr wrap="square">
            <a:spAutoFit/>
          </a:bodyPr>
          <a:lstStyle/>
          <a:p>
            <a:pPr defTabSz="945307">
              <a:defRPr/>
            </a:pPr>
            <a:r>
              <a:rPr lang="en-US" altLang="zh-CN" sz="2400" dirty="0"/>
              <a:t>That was a time before modern communications technology made it very easy for </a:t>
            </a:r>
            <a:r>
              <a:rPr lang="en-US" altLang="zh-CN" sz="2400" dirty="0">
                <a:solidFill>
                  <a:srgbClr val="FF0000"/>
                </a:solidFill>
              </a:rPr>
              <a:t>knowledge of higher standards to spread naturally</a:t>
            </a:r>
            <a:r>
              <a:rPr lang="en-US" altLang="zh-CN" sz="2400" dirty="0"/>
              <a:t>, and a time of much </a:t>
            </a:r>
            <a:r>
              <a:rPr lang="en-US" altLang="zh-CN" sz="2400" dirty="0">
                <a:solidFill>
                  <a:srgbClr val="FF0000"/>
                </a:solidFill>
              </a:rPr>
              <a:t>less</a:t>
            </a:r>
            <a:r>
              <a:rPr lang="en-US" altLang="zh-CN" sz="2400" dirty="0"/>
              <a:t> </a:t>
            </a:r>
            <a:r>
              <a:rPr lang="en-US" altLang="zh-CN" sz="2400" dirty="0">
                <a:solidFill>
                  <a:srgbClr val="FF0000"/>
                </a:solidFill>
              </a:rPr>
              <a:t>dangerous advertising</a:t>
            </a:r>
            <a:r>
              <a:rPr lang="en-US" altLang="zh-CN" sz="2400" dirty="0"/>
              <a:t>. Advertisers today literally use brain scanners to design adverts that manipulate people most effectively. See: </a:t>
            </a:r>
            <a:r>
              <a:rPr lang="en-US" altLang="zh-CN" sz="2400" dirty="0">
                <a:hlinkClick r:id="rId3"/>
              </a:rPr>
              <a:t>https://en.wikipedia.org/wiki/Neuromarketing</a:t>
            </a:r>
            <a:r>
              <a:rPr lang="en-US" altLang="zh-CN" sz="2400" dirty="0"/>
              <a:t> And advertisers have the ability to test and refine their ads far beyond what advertisers of Roosevelt's time could do, using tracking that would be considered stalker behavior if an individual did it. If advertising reverted to 1930s level there'd be </a:t>
            </a:r>
            <a:r>
              <a:rPr lang="en-US" altLang="zh-CN" sz="2400" dirty="0">
                <a:solidFill>
                  <a:srgbClr val="FF0000"/>
                </a:solidFill>
              </a:rPr>
              <a:t>much less need to defend yourself from it</a:t>
            </a:r>
            <a:r>
              <a:rPr lang="en-US" altLang="zh-CN" sz="2400" dirty="0"/>
              <a:t>. </a:t>
            </a:r>
            <a:endParaRPr lang="zh-CN" altLang="en-US" sz="2400" dirty="0">
              <a:solidFill>
                <a:srgbClr val="3D464D"/>
              </a:solidFill>
              <a:latin typeface="PingFang SC"/>
            </a:endParaRPr>
          </a:p>
        </p:txBody>
      </p:sp>
      <p:pic>
        <p:nvPicPr>
          <p:cNvPr id="8" name="图片 7">
            <a:extLst>
              <a:ext uri="{FF2B5EF4-FFF2-40B4-BE49-F238E27FC236}">
                <a16:creationId xmlns:a16="http://schemas.microsoft.com/office/drawing/2014/main" id="{09838A21-C285-4ADD-BB93-1BC5CB64F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4675" y="4699323"/>
            <a:ext cx="3073179" cy="2039030"/>
          </a:xfrm>
          <a:prstGeom prst="rect">
            <a:avLst/>
          </a:prstGeom>
        </p:spPr>
      </p:pic>
    </p:spTree>
    <p:extLst>
      <p:ext uri="{BB962C8B-B14F-4D97-AF65-F5344CB8AC3E}">
        <p14:creationId xmlns:p14="http://schemas.microsoft.com/office/powerpoint/2010/main" val="4505887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7DD3030-A579-46AF-A919-4BFD559ACB09}"/>
              </a:ext>
            </a:extLst>
          </p:cNvPr>
          <p:cNvSpPr>
            <a:spLocks noGrp="1"/>
          </p:cNvSpPr>
          <p:nvPr>
            <p:ph type="body" sz="quarter" idx="10"/>
          </p:nvPr>
        </p:nvSpPr>
        <p:spPr/>
        <p:txBody>
          <a:bodyPr>
            <a:normAutofit/>
          </a:bodyPr>
          <a:lstStyle/>
          <a:p>
            <a:r>
              <a:rPr lang="zh-CN" altLang="en-US" sz="2000" dirty="0"/>
              <a:t>品牌协同创意的新构架</a:t>
            </a:r>
          </a:p>
        </p:txBody>
      </p:sp>
      <p:sp>
        <p:nvSpPr>
          <p:cNvPr id="3" name="文本占位符 2">
            <a:extLst>
              <a:ext uri="{FF2B5EF4-FFF2-40B4-BE49-F238E27FC236}">
                <a16:creationId xmlns:a16="http://schemas.microsoft.com/office/drawing/2014/main" id="{D1C1DAE4-1CDF-4DB8-93E5-780EC3379A8E}"/>
              </a:ext>
            </a:extLst>
          </p:cNvPr>
          <p:cNvSpPr>
            <a:spLocks noGrp="1"/>
          </p:cNvSpPr>
          <p:nvPr>
            <p:ph type="body" sz="quarter" idx="11"/>
          </p:nvPr>
        </p:nvSpPr>
        <p:spPr/>
        <p:txBody>
          <a:bodyPr/>
          <a:lstStyle/>
          <a:p>
            <a:r>
              <a:rPr lang="zh-CN" altLang="en-US" dirty="0"/>
              <a:t>消费者王朝</a:t>
            </a:r>
            <a:r>
              <a:rPr lang="en-US" altLang="zh-CN" dirty="0"/>
              <a:t>——</a:t>
            </a:r>
            <a:r>
              <a:rPr lang="zh-CN" altLang="en-US" dirty="0">
                <a:solidFill>
                  <a:srgbClr val="000000"/>
                </a:solidFill>
                <a:latin typeface="微软雅黑" panose="020B0503020204020204" pitchFamily="34" charset="-122"/>
                <a:ea typeface="微软雅黑" panose="020B0503020204020204" pitchFamily="34" charset="-122"/>
              </a:rPr>
              <a:t>普拉哈拉德（</a:t>
            </a:r>
            <a:r>
              <a:rPr lang="en-US" altLang="zh-CN" dirty="0">
                <a:solidFill>
                  <a:srgbClr val="000000"/>
                </a:solidFill>
                <a:latin typeface="微软雅黑" panose="020B0503020204020204" pitchFamily="34" charset="-122"/>
                <a:ea typeface="微软雅黑" panose="020B0503020204020204" pitchFamily="34" charset="-122"/>
              </a:rPr>
              <a:t>2005</a:t>
            </a:r>
            <a:r>
              <a:rPr lang="zh-CN" altLang="en-US" dirty="0">
                <a:solidFill>
                  <a:srgbClr val="000000"/>
                </a:solidFill>
                <a:latin typeface="微软雅黑" panose="020B0503020204020204" pitchFamily="34" charset="-122"/>
                <a:ea typeface="微软雅黑" panose="020B0503020204020204" pitchFamily="34" charset="-122"/>
              </a:rPr>
              <a:t>）</a:t>
            </a:r>
            <a:endParaRPr lang="zh-CN" altLang="en-US" dirty="0"/>
          </a:p>
        </p:txBody>
      </p:sp>
      <p:sp>
        <p:nvSpPr>
          <p:cNvPr id="7" name="Text Box 4">
            <a:extLst>
              <a:ext uri="{FF2B5EF4-FFF2-40B4-BE49-F238E27FC236}">
                <a16:creationId xmlns:a16="http://schemas.microsoft.com/office/drawing/2014/main" id="{1965A889-8D2E-4F81-A990-9597CAC4D9FD}"/>
              </a:ext>
            </a:extLst>
          </p:cNvPr>
          <p:cNvSpPr txBox="1">
            <a:spLocks noChangeArrowheads="1"/>
          </p:cNvSpPr>
          <p:nvPr/>
        </p:nvSpPr>
        <p:spPr bwMode="auto">
          <a:xfrm>
            <a:off x="1524001" y="2428876"/>
            <a:ext cx="17494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前提</a:t>
            </a:r>
          </a:p>
          <a:p>
            <a:pPr algn="ctr"/>
            <a:r>
              <a:rPr lang="zh-CN" altLang="en-US" sz="1600" dirty="0">
                <a:sym typeface="Arial" panose="020B0604020202020204" pitchFamily="34" charset="0"/>
              </a:rPr>
              <a:t>（Premise）</a:t>
            </a:r>
          </a:p>
        </p:txBody>
      </p:sp>
      <p:sp>
        <p:nvSpPr>
          <p:cNvPr id="8" name="Text Box 5">
            <a:extLst>
              <a:ext uri="{FF2B5EF4-FFF2-40B4-BE49-F238E27FC236}">
                <a16:creationId xmlns:a16="http://schemas.microsoft.com/office/drawing/2014/main" id="{A6D59B1B-C5DF-405D-98B1-7C90331057E0}"/>
              </a:ext>
            </a:extLst>
          </p:cNvPr>
          <p:cNvSpPr txBox="1">
            <a:spLocks noChangeArrowheads="1"/>
          </p:cNvSpPr>
          <p:nvPr/>
        </p:nvSpPr>
        <p:spPr bwMode="auto">
          <a:xfrm>
            <a:off x="1524001" y="4117976"/>
            <a:ext cx="17494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含义</a:t>
            </a:r>
            <a:r>
              <a:rPr lang="zh-CN" altLang="en-US" sz="1600" dirty="0">
                <a:sym typeface="Arial" panose="020B0604020202020204" pitchFamily="34" charset="0"/>
              </a:rPr>
              <a:t>（Implication）</a:t>
            </a:r>
          </a:p>
        </p:txBody>
      </p:sp>
      <p:sp>
        <p:nvSpPr>
          <p:cNvPr id="9" name="Text Box 6">
            <a:extLst>
              <a:ext uri="{FF2B5EF4-FFF2-40B4-BE49-F238E27FC236}">
                <a16:creationId xmlns:a16="http://schemas.microsoft.com/office/drawing/2014/main" id="{179B8E5B-90AC-486C-905C-FE6D1066BB60}"/>
              </a:ext>
            </a:extLst>
          </p:cNvPr>
          <p:cNvSpPr txBox="1">
            <a:spLocks noChangeArrowheads="1"/>
          </p:cNvSpPr>
          <p:nvPr/>
        </p:nvSpPr>
        <p:spPr bwMode="auto">
          <a:xfrm>
            <a:off x="1524000" y="5367339"/>
            <a:ext cx="17780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CN" altLang="en-US" b="1" dirty="0">
                <a:solidFill>
                  <a:srgbClr val="000000"/>
                </a:solidFill>
                <a:latin typeface="微软雅黑" panose="020B0503020204020204" pitchFamily="34" charset="-122"/>
                <a:ea typeface="微软雅黑" panose="020B0503020204020204" pitchFamily="34" charset="-122"/>
              </a:rPr>
              <a:t>表现</a:t>
            </a:r>
            <a:r>
              <a:rPr lang="zh-CN" altLang="en-US" sz="1600" dirty="0"/>
              <a:t>（Manifestation）</a:t>
            </a:r>
          </a:p>
        </p:txBody>
      </p:sp>
      <p:sp>
        <p:nvSpPr>
          <p:cNvPr id="10" name="Rectangle 7">
            <a:extLst>
              <a:ext uri="{FF2B5EF4-FFF2-40B4-BE49-F238E27FC236}">
                <a16:creationId xmlns:a16="http://schemas.microsoft.com/office/drawing/2014/main" id="{1BD2C08C-FD81-4FF2-B12E-559AF323E511}"/>
              </a:ext>
            </a:extLst>
          </p:cNvPr>
          <p:cNvSpPr>
            <a:spLocks noChangeArrowheads="1"/>
          </p:cNvSpPr>
          <p:nvPr/>
        </p:nvSpPr>
        <p:spPr bwMode="auto">
          <a:xfrm>
            <a:off x="3503614" y="2276476"/>
            <a:ext cx="1728787" cy="874713"/>
          </a:xfrm>
          <a:prstGeom prst="rect">
            <a:avLst/>
          </a:prstGeom>
          <a:solidFill>
            <a:srgbClr val="002060"/>
          </a:solidFill>
          <a:ln w="9525" cmpd="sng">
            <a:solidFill>
              <a:schemeClr val="tx1"/>
            </a:solidFill>
            <a:miter lim="800000"/>
            <a:headEnd/>
            <a:tailEnd/>
          </a:ln>
          <a:effectLst/>
        </p:spPr>
        <p:txBody>
          <a:bodyPr anchor="ctr"/>
          <a:lstStyle/>
          <a:p>
            <a:pPr algn="ctr"/>
            <a:r>
              <a:rPr lang="zh-CN" altLang="en-US" dirty="0">
                <a:solidFill>
                  <a:schemeClr val="bg1"/>
                </a:solidFill>
              </a:rPr>
              <a:t>价值乃消费者与企业共创</a:t>
            </a:r>
          </a:p>
        </p:txBody>
      </p:sp>
      <p:sp>
        <p:nvSpPr>
          <p:cNvPr id="11" name="Rectangle 8">
            <a:extLst>
              <a:ext uri="{FF2B5EF4-FFF2-40B4-BE49-F238E27FC236}">
                <a16:creationId xmlns:a16="http://schemas.microsoft.com/office/drawing/2014/main" id="{B40D3D16-4F73-431F-8B03-AC64D448445A}"/>
              </a:ext>
            </a:extLst>
          </p:cNvPr>
          <p:cNvSpPr>
            <a:spLocks noChangeArrowheads="1"/>
          </p:cNvSpPr>
          <p:nvPr/>
        </p:nvSpPr>
        <p:spPr bwMode="auto">
          <a:xfrm>
            <a:off x="5942013" y="2276476"/>
            <a:ext cx="1727200" cy="874713"/>
          </a:xfrm>
          <a:prstGeom prst="rect">
            <a:avLst/>
          </a:prstGeom>
          <a:solidFill>
            <a:srgbClr val="002060"/>
          </a:solidFill>
          <a:ln w="9525" cap="flat" cmpd="sng">
            <a:solidFill>
              <a:schemeClr val="tx1"/>
            </a:solidFill>
            <a:miter lim="800000"/>
            <a:headEnd/>
            <a:tailEnd/>
          </a:ln>
          <a:effectLst/>
        </p:spPr>
        <p:txBody>
          <a:bodyPr anchor="ctr"/>
          <a:lstStyle/>
          <a:p>
            <a:pPr algn="ctr"/>
            <a:r>
              <a:rPr lang="zh-CN" altLang="en-US" dirty="0">
                <a:solidFill>
                  <a:schemeClr val="bg1"/>
                </a:solidFill>
              </a:rPr>
              <a:t>共创的体验乃价值基础</a:t>
            </a:r>
          </a:p>
        </p:txBody>
      </p:sp>
      <p:sp>
        <p:nvSpPr>
          <p:cNvPr id="12" name="Rectangle 9">
            <a:extLst>
              <a:ext uri="{FF2B5EF4-FFF2-40B4-BE49-F238E27FC236}">
                <a16:creationId xmlns:a16="http://schemas.microsoft.com/office/drawing/2014/main" id="{6DF3C290-40E8-4C91-ADBE-B8ECD5E0A0F5}"/>
              </a:ext>
            </a:extLst>
          </p:cNvPr>
          <p:cNvSpPr>
            <a:spLocks noChangeArrowheads="1"/>
          </p:cNvSpPr>
          <p:nvPr/>
        </p:nvSpPr>
        <p:spPr bwMode="auto">
          <a:xfrm>
            <a:off x="8334375" y="2276476"/>
            <a:ext cx="1728788" cy="874713"/>
          </a:xfrm>
          <a:prstGeom prst="rect">
            <a:avLst/>
          </a:prstGeom>
          <a:solidFill>
            <a:srgbClr val="002060"/>
          </a:solidFill>
          <a:ln w="9525" cap="flat" cmpd="sng">
            <a:solidFill>
              <a:schemeClr val="tx1"/>
            </a:solidFill>
            <a:miter lim="800000"/>
            <a:headEnd/>
            <a:tailEnd/>
          </a:ln>
          <a:effectLst/>
        </p:spPr>
        <p:txBody>
          <a:bodyPr anchor="ctr"/>
          <a:lstStyle/>
          <a:p>
            <a:pPr algn="ctr"/>
            <a:r>
              <a:rPr lang="zh-CN" altLang="en-US" dirty="0">
                <a:solidFill>
                  <a:schemeClr val="bg1"/>
                </a:solidFill>
              </a:rPr>
              <a:t>个人乃共创体验之中心</a:t>
            </a:r>
          </a:p>
        </p:txBody>
      </p:sp>
      <p:sp>
        <p:nvSpPr>
          <p:cNvPr id="13" name="Rectangle 10">
            <a:extLst>
              <a:ext uri="{FF2B5EF4-FFF2-40B4-BE49-F238E27FC236}">
                <a16:creationId xmlns:a16="http://schemas.microsoft.com/office/drawing/2014/main" id="{50F69A9F-207A-4F5E-8A14-C197D690ECC7}"/>
              </a:ext>
            </a:extLst>
          </p:cNvPr>
          <p:cNvSpPr>
            <a:spLocks noChangeArrowheads="1"/>
          </p:cNvSpPr>
          <p:nvPr/>
        </p:nvSpPr>
        <p:spPr bwMode="auto">
          <a:xfrm>
            <a:off x="3497263" y="3775076"/>
            <a:ext cx="1727200" cy="873125"/>
          </a:xfrm>
          <a:prstGeom prst="rect">
            <a:avLst/>
          </a:prstGeom>
          <a:solidFill>
            <a:srgbClr val="002060"/>
          </a:solidFill>
          <a:ln w="9525" cap="flat" cmpd="sng">
            <a:solidFill>
              <a:schemeClr val="tx1"/>
            </a:solidFill>
            <a:miter lim="800000"/>
            <a:headEnd/>
            <a:tailEnd/>
          </a:ln>
          <a:effectLst/>
        </p:spPr>
        <p:txBody>
          <a:bodyPr anchor="ctr"/>
          <a:lstStyle/>
          <a:p>
            <a:pPr algn="ctr"/>
            <a:r>
              <a:rPr lang="zh-CN" altLang="en-US" dirty="0">
                <a:solidFill>
                  <a:schemeClr val="bg1"/>
                </a:solidFill>
              </a:rPr>
              <a:t>消费者与企业的互动乃价值共创的途径</a:t>
            </a:r>
          </a:p>
        </p:txBody>
      </p:sp>
      <p:sp>
        <p:nvSpPr>
          <p:cNvPr id="14" name="Rectangle 11">
            <a:extLst>
              <a:ext uri="{FF2B5EF4-FFF2-40B4-BE49-F238E27FC236}">
                <a16:creationId xmlns:a16="http://schemas.microsoft.com/office/drawing/2014/main" id="{EAF9625E-95E9-4B04-AFD3-A01AD999CB6F}"/>
              </a:ext>
            </a:extLst>
          </p:cNvPr>
          <p:cNvSpPr>
            <a:spLocks noChangeArrowheads="1"/>
          </p:cNvSpPr>
          <p:nvPr/>
        </p:nvSpPr>
        <p:spPr bwMode="auto">
          <a:xfrm>
            <a:off x="5934075" y="3775076"/>
            <a:ext cx="1728788" cy="873125"/>
          </a:xfrm>
          <a:prstGeom prst="rect">
            <a:avLst/>
          </a:prstGeom>
          <a:solidFill>
            <a:srgbClr val="002060"/>
          </a:solidFill>
          <a:ln w="9525" cap="flat" cmpd="sng">
            <a:solidFill>
              <a:schemeClr val="tx1"/>
            </a:solidFill>
            <a:miter lim="800000"/>
            <a:headEnd/>
            <a:tailEnd/>
          </a:ln>
          <a:effectLst/>
        </p:spPr>
        <p:txBody>
          <a:bodyPr anchor="ctr"/>
          <a:lstStyle/>
          <a:p>
            <a:pPr algn="ctr"/>
            <a:r>
              <a:rPr lang="zh-CN" altLang="en-US" dirty="0">
                <a:solidFill>
                  <a:schemeClr val="bg1"/>
                </a:solidFill>
              </a:rPr>
              <a:t>通过</a:t>
            </a:r>
            <a:r>
              <a:rPr lang="zh-CN" altLang="en-US" b="1" dirty="0">
                <a:solidFill>
                  <a:schemeClr val="bg1"/>
                </a:solidFill>
              </a:rPr>
              <a:t>混合互动</a:t>
            </a:r>
            <a:r>
              <a:rPr lang="zh-CN" altLang="en-US" dirty="0">
                <a:solidFill>
                  <a:schemeClr val="bg1"/>
                </a:solidFill>
              </a:rPr>
              <a:t>实现共创体验的多样性</a:t>
            </a:r>
          </a:p>
        </p:txBody>
      </p:sp>
      <p:sp>
        <p:nvSpPr>
          <p:cNvPr id="15" name="Rectangle 12">
            <a:extLst>
              <a:ext uri="{FF2B5EF4-FFF2-40B4-BE49-F238E27FC236}">
                <a16:creationId xmlns:a16="http://schemas.microsoft.com/office/drawing/2014/main" id="{3F927D0E-2E04-46E9-ADFC-D7F4B9E8C920}"/>
              </a:ext>
            </a:extLst>
          </p:cNvPr>
          <p:cNvSpPr>
            <a:spLocks noChangeArrowheads="1"/>
          </p:cNvSpPr>
          <p:nvPr/>
        </p:nvSpPr>
        <p:spPr bwMode="auto">
          <a:xfrm>
            <a:off x="8328025" y="3775076"/>
            <a:ext cx="1727200" cy="873125"/>
          </a:xfrm>
          <a:prstGeom prst="rect">
            <a:avLst/>
          </a:prstGeom>
          <a:solidFill>
            <a:srgbClr val="002060"/>
          </a:solidFill>
          <a:ln w="9525" cap="flat" cmpd="sng">
            <a:solidFill>
              <a:schemeClr val="tx1"/>
            </a:solidFill>
            <a:miter lim="800000"/>
            <a:headEnd/>
            <a:tailEnd/>
          </a:ln>
          <a:effectLst/>
        </p:spPr>
        <p:txBody>
          <a:bodyPr anchor="ctr"/>
          <a:lstStyle/>
          <a:p>
            <a:pPr algn="ctr"/>
            <a:r>
              <a:rPr lang="zh-CN" altLang="en-US" dirty="0">
                <a:solidFill>
                  <a:schemeClr val="bg1"/>
                </a:solidFill>
              </a:rPr>
              <a:t>共创体验的个性化</a:t>
            </a:r>
          </a:p>
        </p:txBody>
      </p:sp>
      <p:sp>
        <p:nvSpPr>
          <p:cNvPr id="16" name="Rectangle 13">
            <a:extLst>
              <a:ext uri="{FF2B5EF4-FFF2-40B4-BE49-F238E27FC236}">
                <a16:creationId xmlns:a16="http://schemas.microsoft.com/office/drawing/2014/main" id="{17690B3E-5D2A-4FDC-B8F7-C7A2A38A9B76}"/>
              </a:ext>
            </a:extLst>
          </p:cNvPr>
          <p:cNvSpPr>
            <a:spLocks noChangeArrowheads="1"/>
          </p:cNvSpPr>
          <p:nvPr/>
        </p:nvSpPr>
        <p:spPr bwMode="auto">
          <a:xfrm>
            <a:off x="3497263" y="5243513"/>
            <a:ext cx="1727200" cy="874712"/>
          </a:xfrm>
          <a:prstGeom prst="rect">
            <a:avLst/>
          </a:prstGeom>
          <a:solidFill>
            <a:srgbClr val="002060"/>
          </a:solidFill>
          <a:ln w="9525" cap="flat" cmpd="sng">
            <a:solidFill>
              <a:schemeClr val="tx1"/>
            </a:solidFill>
            <a:miter lim="800000"/>
            <a:headEnd/>
            <a:tailEnd/>
          </a:ln>
          <a:effectLst/>
        </p:spPr>
        <p:txBody>
          <a:bodyPr anchor="ctr"/>
          <a:lstStyle/>
          <a:p>
            <a:pPr algn="ctr"/>
            <a:r>
              <a:rPr lang="zh-CN" altLang="en-US" dirty="0">
                <a:solidFill>
                  <a:schemeClr val="bg1"/>
                </a:solidFill>
              </a:rPr>
              <a:t>聚焦消费者与企业互动</a:t>
            </a:r>
            <a:r>
              <a:rPr lang="zh-CN" altLang="en-US" u="sng" dirty="0">
                <a:solidFill>
                  <a:schemeClr val="bg1"/>
                </a:solidFill>
              </a:rPr>
              <a:t>质量</a:t>
            </a:r>
          </a:p>
        </p:txBody>
      </p:sp>
      <p:sp>
        <p:nvSpPr>
          <p:cNvPr id="17" name="Rectangle 14">
            <a:extLst>
              <a:ext uri="{FF2B5EF4-FFF2-40B4-BE49-F238E27FC236}">
                <a16:creationId xmlns:a16="http://schemas.microsoft.com/office/drawing/2014/main" id="{21A46A4E-0E22-4D58-8C8E-1DFDFC84D10E}"/>
              </a:ext>
            </a:extLst>
          </p:cNvPr>
          <p:cNvSpPr>
            <a:spLocks noChangeArrowheads="1"/>
          </p:cNvSpPr>
          <p:nvPr/>
        </p:nvSpPr>
        <p:spPr bwMode="auto">
          <a:xfrm>
            <a:off x="5934075" y="5243513"/>
            <a:ext cx="1728788" cy="874712"/>
          </a:xfrm>
          <a:prstGeom prst="rect">
            <a:avLst/>
          </a:prstGeom>
          <a:solidFill>
            <a:srgbClr val="002060"/>
          </a:solidFill>
          <a:ln w="9525" cap="flat" cmpd="sng">
            <a:solidFill>
              <a:schemeClr val="tx1"/>
            </a:solidFill>
            <a:miter lim="800000"/>
            <a:headEnd/>
            <a:tailEnd/>
          </a:ln>
          <a:effectLst/>
        </p:spPr>
        <p:txBody>
          <a:bodyPr anchor="ctr"/>
          <a:lstStyle/>
          <a:p>
            <a:pPr algn="ctr"/>
            <a:r>
              <a:rPr lang="zh-CN" altLang="en-US" dirty="0">
                <a:solidFill>
                  <a:schemeClr val="bg1"/>
                </a:solidFill>
              </a:rPr>
              <a:t>聚焦</a:t>
            </a:r>
            <a:r>
              <a:rPr lang="zh-CN" altLang="en-US" b="1" u="sng" dirty="0">
                <a:solidFill>
                  <a:schemeClr val="bg1"/>
                </a:solidFill>
              </a:rPr>
              <a:t>创新</a:t>
            </a:r>
            <a:r>
              <a:rPr lang="zh-CN" altLang="en-US" u="sng" dirty="0">
                <a:solidFill>
                  <a:schemeClr val="bg1"/>
                </a:solidFill>
              </a:rPr>
              <a:t>体</a:t>
            </a:r>
            <a:r>
              <a:rPr lang="zh-CN" altLang="en-US" dirty="0">
                <a:solidFill>
                  <a:schemeClr val="bg1"/>
                </a:solidFill>
              </a:rPr>
              <a:t>验氛围</a:t>
            </a:r>
          </a:p>
        </p:txBody>
      </p:sp>
      <p:sp>
        <p:nvSpPr>
          <p:cNvPr id="18" name="Rectangle 15">
            <a:extLst>
              <a:ext uri="{FF2B5EF4-FFF2-40B4-BE49-F238E27FC236}">
                <a16:creationId xmlns:a16="http://schemas.microsoft.com/office/drawing/2014/main" id="{19B91BC4-E097-47CF-ACFB-C6299C2456CE}"/>
              </a:ext>
            </a:extLst>
          </p:cNvPr>
          <p:cNvSpPr>
            <a:spLocks noChangeArrowheads="1"/>
          </p:cNvSpPr>
          <p:nvPr/>
        </p:nvSpPr>
        <p:spPr bwMode="auto">
          <a:xfrm>
            <a:off x="8328025" y="5243513"/>
            <a:ext cx="1727200" cy="874712"/>
          </a:xfrm>
          <a:prstGeom prst="rect">
            <a:avLst/>
          </a:prstGeom>
          <a:solidFill>
            <a:srgbClr val="002060"/>
          </a:solidFill>
          <a:ln w="9525" cap="flat" cmpd="sng">
            <a:solidFill>
              <a:schemeClr val="tx1"/>
            </a:solidFill>
            <a:miter lim="800000"/>
            <a:headEnd/>
            <a:tailEnd/>
          </a:ln>
          <a:effectLst/>
        </p:spPr>
        <p:txBody>
          <a:bodyPr anchor="ctr"/>
          <a:lstStyle/>
          <a:p>
            <a:pPr algn="ctr"/>
            <a:r>
              <a:rPr lang="zh-CN" altLang="en-US" dirty="0">
                <a:solidFill>
                  <a:schemeClr val="bg1"/>
                </a:solidFill>
              </a:rPr>
              <a:t>聚焦</a:t>
            </a:r>
            <a:r>
              <a:rPr lang="zh-CN" altLang="en-US" u="sng" dirty="0">
                <a:solidFill>
                  <a:schemeClr val="bg1"/>
                </a:solidFill>
              </a:rPr>
              <a:t>体验感受</a:t>
            </a:r>
          </a:p>
        </p:txBody>
      </p:sp>
      <p:cxnSp>
        <p:nvCxnSpPr>
          <p:cNvPr id="19" name="AutoShape 16">
            <a:extLst>
              <a:ext uri="{FF2B5EF4-FFF2-40B4-BE49-F238E27FC236}">
                <a16:creationId xmlns:a16="http://schemas.microsoft.com/office/drawing/2014/main" id="{31024291-12F4-4B57-AAD7-7D5484E2AD7F}"/>
              </a:ext>
            </a:extLst>
          </p:cNvPr>
          <p:cNvCxnSpPr>
            <a:cxnSpLocks noChangeShapeType="1"/>
            <a:stCxn id="10" idx="3"/>
            <a:endCxn id="11" idx="1"/>
          </p:cNvCxnSpPr>
          <p:nvPr/>
        </p:nvCxnSpPr>
        <p:spPr bwMode="auto">
          <a:xfrm>
            <a:off x="5232401" y="2714625"/>
            <a:ext cx="709613" cy="0"/>
          </a:xfrm>
          <a:prstGeom prst="straightConnector1">
            <a:avLst/>
          </a:prstGeom>
          <a:noFill/>
          <a:ln w="15875" cap="flat" cmpd="sng">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17">
            <a:extLst>
              <a:ext uri="{FF2B5EF4-FFF2-40B4-BE49-F238E27FC236}">
                <a16:creationId xmlns:a16="http://schemas.microsoft.com/office/drawing/2014/main" id="{B1CC2A66-DDA9-4FBC-9615-EEC59AA5AD8B}"/>
              </a:ext>
            </a:extLst>
          </p:cNvPr>
          <p:cNvCxnSpPr>
            <a:cxnSpLocks noChangeShapeType="1"/>
            <a:stCxn id="10" idx="2"/>
            <a:endCxn id="13" idx="0"/>
          </p:cNvCxnSpPr>
          <p:nvPr/>
        </p:nvCxnSpPr>
        <p:spPr bwMode="auto">
          <a:xfrm flipH="1">
            <a:off x="4360864" y="3151189"/>
            <a:ext cx="7937" cy="623887"/>
          </a:xfrm>
          <a:prstGeom prst="straightConnector1">
            <a:avLst/>
          </a:prstGeom>
          <a:noFill/>
          <a:ln w="15875" cap="flat" cmpd="sng">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18">
            <a:extLst>
              <a:ext uri="{FF2B5EF4-FFF2-40B4-BE49-F238E27FC236}">
                <a16:creationId xmlns:a16="http://schemas.microsoft.com/office/drawing/2014/main" id="{DDDA4B74-FA46-4D4C-B0AD-08B42A49111A}"/>
              </a:ext>
            </a:extLst>
          </p:cNvPr>
          <p:cNvCxnSpPr>
            <a:cxnSpLocks noChangeShapeType="1"/>
            <a:stCxn id="11" idx="3"/>
            <a:endCxn id="12" idx="1"/>
          </p:cNvCxnSpPr>
          <p:nvPr/>
        </p:nvCxnSpPr>
        <p:spPr bwMode="auto">
          <a:xfrm>
            <a:off x="7669213" y="2714625"/>
            <a:ext cx="665162" cy="0"/>
          </a:xfrm>
          <a:prstGeom prst="straightConnector1">
            <a:avLst/>
          </a:prstGeom>
          <a:noFill/>
          <a:ln w="15875" cap="flat" cmpd="sng">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19">
            <a:extLst>
              <a:ext uri="{FF2B5EF4-FFF2-40B4-BE49-F238E27FC236}">
                <a16:creationId xmlns:a16="http://schemas.microsoft.com/office/drawing/2014/main" id="{A8534AD4-E2E2-45BC-B5F5-97CCCEDFCED8}"/>
              </a:ext>
            </a:extLst>
          </p:cNvPr>
          <p:cNvCxnSpPr>
            <a:cxnSpLocks noChangeShapeType="1"/>
            <a:stCxn id="11" idx="2"/>
            <a:endCxn id="14" idx="0"/>
          </p:cNvCxnSpPr>
          <p:nvPr/>
        </p:nvCxnSpPr>
        <p:spPr bwMode="auto">
          <a:xfrm flipH="1">
            <a:off x="6799263" y="3151189"/>
            <a:ext cx="6350" cy="623887"/>
          </a:xfrm>
          <a:prstGeom prst="straightConnector1">
            <a:avLst/>
          </a:prstGeom>
          <a:noFill/>
          <a:ln w="15875" cap="flat" cmpd="sng">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20">
            <a:extLst>
              <a:ext uri="{FF2B5EF4-FFF2-40B4-BE49-F238E27FC236}">
                <a16:creationId xmlns:a16="http://schemas.microsoft.com/office/drawing/2014/main" id="{606FF06F-27FF-4A29-86AD-BC92EEBECB96}"/>
              </a:ext>
            </a:extLst>
          </p:cNvPr>
          <p:cNvCxnSpPr>
            <a:cxnSpLocks noChangeShapeType="1"/>
          </p:cNvCxnSpPr>
          <p:nvPr/>
        </p:nvCxnSpPr>
        <p:spPr bwMode="auto">
          <a:xfrm>
            <a:off x="9120188" y="3151188"/>
            <a:ext cx="0" cy="609600"/>
          </a:xfrm>
          <a:prstGeom prst="straightConnector1">
            <a:avLst/>
          </a:prstGeom>
          <a:noFill/>
          <a:ln w="15875" cap="flat" cmpd="sng">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21">
            <a:extLst>
              <a:ext uri="{FF2B5EF4-FFF2-40B4-BE49-F238E27FC236}">
                <a16:creationId xmlns:a16="http://schemas.microsoft.com/office/drawing/2014/main" id="{800FAD10-ABA9-4351-8100-B16C44737E9E}"/>
              </a:ext>
            </a:extLst>
          </p:cNvPr>
          <p:cNvCxnSpPr>
            <a:cxnSpLocks noChangeShapeType="1"/>
            <a:stCxn id="13" idx="3"/>
            <a:endCxn id="14" idx="1"/>
          </p:cNvCxnSpPr>
          <p:nvPr/>
        </p:nvCxnSpPr>
        <p:spPr bwMode="auto">
          <a:xfrm>
            <a:off x="5224463" y="4211638"/>
            <a:ext cx="709612" cy="0"/>
          </a:xfrm>
          <a:prstGeom prst="straightConnector1">
            <a:avLst/>
          </a:prstGeom>
          <a:noFill/>
          <a:ln w="15875" cap="flat" cmpd="sng">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22">
            <a:extLst>
              <a:ext uri="{FF2B5EF4-FFF2-40B4-BE49-F238E27FC236}">
                <a16:creationId xmlns:a16="http://schemas.microsoft.com/office/drawing/2014/main" id="{E41960F7-0485-4DC4-A688-E13A05F03234}"/>
              </a:ext>
            </a:extLst>
          </p:cNvPr>
          <p:cNvCxnSpPr>
            <a:cxnSpLocks noChangeShapeType="1"/>
            <a:stCxn id="14" idx="3"/>
            <a:endCxn id="15" idx="1"/>
          </p:cNvCxnSpPr>
          <p:nvPr/>
        </p:nvCxnSpPr>
        <p:spPr bwMode="auto">
          <a:xfrm>
            <a:off x="7662863" y="4211638"/>
            <a:ext cx="665162" cy="0"/>
          </a:xfrm>
          <a:prstGeom prst="straightConnector1">
            <a:avLst/>
          </a:prstGeom>
          <a:noFill/>
          <a:ln w="15875" cap="flat" cmpd="sng">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23">
            <a:extLst>
              <a:ext uri="{FF2B5EF4-FFF2-40B4-BE49-F238E27FC236}">
                <a16:creationId xmlns:a16="http://schemas.microsoft.com/office/drawing/2014/main" id="{AAA36C29-64D7-46BD-AD8D-3B133D400096}"/>
              </a:ext>
            </a:extLst>
          </p:cNvPr>
          <p:cNvCxnSpPr>
            <a:cxnSpLocks noChangeShapeType="1"/>
            <a:stCxn id="13" idx="2"/>
            <a:endCxn id="16" idx="0"/>
          </p:cNvCxnSpPr>
          <p:nvPr/>
        </p:nvCxnSpPr>
        <p:spPr bwMode="auto">
          <a:xfrm>
            <a:off x="4360863" y="4648201"/>
            <a:ext cx="0" cy="595313"/>
          </a:xfrm>
          <a:prstGeom prst="straightConnector1">
            <a:avLst/>
          </a:prstGeom>
          <a:noFill/>
          <a:ln w="15875" cap="flat" cmpd="sng">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24">
            <a:extLst>
              <a:ext uri="{FF2B5EF4-FFF2-40B4-BE49-F238E27FC236}">
                <a16:creationId xmlns:a16="http://schemas.microsoft.com/office/drawing/2014/main" id="{865ACC77-E3D2-4918-AECE-26E3EBBD921C}"/>
              </a:ext>
            </a:extLst>
          </p:cNvPr>
          <p:cNvCxnSpPr>
            <a:cxnSpLocks noChangeShapeType="1"/>
            <a:stCxn id="14" idx="2"/>
          </p:cNvCxnSpPr>
          <p:nvPr/>
        </p:nvCxnSpPr>
        <p:spPr bwMode="auto">
          <a:xfrm>
            <a:off x="6799263" y="4648201"/>
            <a:ext cx="6350" cy="595313"/>
          </a:xfrm>
          <a:prstGeom prst="straightConnector1">
            <a:avLst/>
          </a:prstGeom>
          <a:noFill/>
          <a:ln w="15875" cap="flat" cmpd="sng">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25">
            <a:extLst>
              <a:ext uri="{FF2B5EF4-FFF2-40B4-BE49-F238E27FC236}">
                <a16:creationId xmlns:a16="http://schemas.microsoft.com/office/drawing/2014/main" id="{D3F35DB7-70DE-4AF4-BD4A-342B6788FD81}"/>
              </a:ext>
            </a:extLst>
          </p:cNvPr>
          <p:cNvCxnSpPr>
            <a:cxnSpLocks noChangeShapeType="1"/>
            <a:stCxn id="15" idx="2"/>
            <a:endCxn id="18" idx="0"/>
          </p:cNvCxnSpPr>
          <p:nvPr/>
        </p:nvCxnSpPr>
        <p:spPr bwMode="auto">
          <a:xfrm>
            <a:off x="9191625" y="4648201"/>
            <a:ext cx="0" cy="595313"/>
          </a:xfrm>
          <a:prstGeom prst="straightConnector1">
            <a:avLst/>
          </a:prstGeom>
          <a:noFill/>
          <a:ln w="15875" cap="flat" cmpd="sng">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26">
            <a:extLst>
              <a:ext uri="{FF2B5EF4-FFF2-40B4-BE49-F238E27FC236}">
                <a16:creationId xmlns:a16="http://schemas.microsoft.com/office/drawing/2014/main" id="{DCF3EE3B-7C0D-4BF9-8045-39B1B9A0E8F7}"/>
              </a:ext>
            </a:extLst>
          </p:cNvPr>
          <p:cNvCxnSpPr>
            <a:cxnSpLocks noChangeShapeType="1"/>
            <a:stCxn id="16" idx="3"/>
            <a:endCxn id="17" idx="1"/>
          </p:cNvCxnSpPr>
          <p:nvPr/>
        </p:nvCxnSpPr>
        <p:spPr bwMode="auto">
          <a:xfrm>
            <a:off x="5224463" y="5680075"/>
            <a:ext cx="709612" cy="0"/>
          </a:xfrm>
          <a:prstGeom prst="straightConnector1">
            <a:avLst/>
          </a:prstGeom>
          <a:noFill/>
          <a:ln w="15875" cap="flat" cmpd="sng">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27">
            <a:extLst>
              <a:ext uri="{FF2B5EF4-FFF2-40B4-BE49-F238E27FC236}">
                <a16:creationId xmlns:a16="http://schemas.microsoft.com/office/drawing/2014/main" id="{FC9FAD24-B33D-4722-8E44-270F16365291}"/>
              </a:ext>
            </a:extLst>
          </p:cNvPr>
          <p:cNvCxnSpPr>
            <a:cxnSpLocks noChangeShapeType="1"/>
            <a:stCxn id="17" idx="3"/>
            <a:endCxn id="18" idx="1"/>
          </p:cNvCxnSpPr>
          <p:nvPr/>
        </p:nvCxnSpPr>
        <p:spPr bwMode="auto">
          <a:xfrm>
            <a:off x="7662863" y="5680075"/>
            <a:ext cx="665162" cy="0"/>
          </a:xfrm>
          <a:prstGeom prst="straightConnector1">
            <a:avLst/>
          </a:prstGeom>
          <a:noFill/>
          <a:ln w="15875" cap="flat" cmpd="sng">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46951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asted-image.pdf"/>
          <p:cNvPicPr/>
          <p:nvPr/>
        </p:nvPicPr>
        <p:blipFill>
          <a:blip r:embed="rId2"/>
          <a:stretch>
            <a:fillRect/>
          </a:stretch>
        </p:blipFill>
        <p:spPr>
          <a:xfrm>
            <a:off x="2224981" y="700981"/>
            <a:ext cx="7884914" cy="5598914"/>
          </a:xfrm>
          <a:prstGeom prst="rect">
            <a:avLst/>
          </a:prstGeom>
          <a:ln w="12700">
            <a:miter lim="400000"/>
          </a:ln>
        </p:spPr>
      </p:pic>
    </p:spTree>
    <p:extLst>
      <p:ext uri="{BB962C8B-B14F-4D97-AF65-F5344CB8AC3E}">
        <p14:creationId xmlns:p14="http://schemas.microsoft.com/office/powerpoint/2010/main" val="854862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hape 52"/>
          <p:cNvSpPr/>
          <p:nvPr/>
        </p:nvSpPr>
        <p:spPr>
          <a:xfrm>
            <a:off x="2434828" y="1160859"/>
            <a:ext cx="3668881" cy="2259630"/>
          </a:xfrm>
          <a:prstGeom prst="rect">
            <a:avLst/>
          </a:prstGeom>
          <a:solidFill>
            <a:srgbClr val="9F5C30"/>
          </a:solidFill>
          <a:ln w="12700">
            <a:solidFill/>
            <a:miter lim="400000"/>
          </a:ln>
          <a:effectLst>
            <a:outerShdw blurRad="50800" dist="25400" dir="5400000" rotWithShape="0">
              <a:srgbClr val="000000">
                <a:alpha val="40000"/>
              </a:srgbClr>
            </a:outerShdw>
          </a:effectLst>
          <a:extLst>
            <a:ext uri="{C572A759-6A51-4108-AA02-DFA0A04FC94B}">
              <ma14:wrappingTextBoxFlag xmlns:ma14="http://schemas.microsoft.com/office/mac/drawingml/2011/main" xmlns="" val="1"/>
            </a:ext>
          </a:extLst>
        </p:spPr>
        <p:txBody>
          <a:bodyPr lIns="0" tIns="0" rIns="0" bIns="0" anchor="ctr"/>
          <a:lstStyle>
            <a:lvl1pPr>
              <a:defRPr>
                <a:solidFill>
                  <a:srgbClr val="FFFFFF"/>
                </a:solidFill>
              </a:defRPr>
            </a:lvl1pPr>
          </a:lstStyle>
          <a:p>
            <a:pPr lvl="0">
              <a:defRPr sz="1800">
                <a:solidFill>
                  <a:srgbClr val="000000"/>
                </a:solidFill>
              </a:defRPr>
            </a:pPr>
            <a:r>
              <a:rPr lang="en-US" altLang="zh-CN" sz="2531" b="1" dirty="0"/>
              <a:t>			</a:t>
            </a:r>
            <a:r>
              <a:rPr sz="2531" b="1" dirty="0">
                <a:solidFill>
                  <a:schemeClr val="bg1"/>
                </a:solidFill>
              </a:rPr>
              <a:t>Think</a:t>
            </a:r>
            <a:endParaRPr lang="en-US" sz="2531" b="1" dirty="0">
              <a:solidFill>
                <a:schemeClr val="bg1"/>
              </a:solidFill>
            </a:endParaRPr>
          </a:p>
        </p:txBody>
      </p:sp>
      <p:sp>
        <p:nvSpPr>
          <p:cNvPr id="53" name="Shape 53"/>
          <p:cNvSpPr/>
          <p:nvPr/>
        </p:nvSpPr>
        <p:spPr>
          <a:xfrm>
            <a:off x="6104930" y="1160859"/>
            <a:ext cx="3668881" cy="2259630"/>
          </a:xfrm>
          <a:prstGeom prst="rect">
            <a:avLst/>
          </a:prstGeom>
          <a:solidFill>
            <a:srgbClr val="656837"/>
          </a:solid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a:solidFill>
                  <a:srgbClr val="FFFFFF"/>
                </a:solidFill>
              </a:defRPr>
            </a:lvl1pPr>
          </a:lstStyle>
          <a:p>
            <a:pPr lvl="0">
              <a:defRPr sz="1800">
                <a:solidFill>
                  <a:srgbClr val="000000"/>
                </a:solidFill>
              </a:defRPr>
            </a:pPr>
            <a:r>
              <a:rPr lang="en-US" altLang="zh-CN" sz="2531" b="1" dirty="0"/>
              <a:t>			</a:t>
            </a:r>
            <a:r>
              <a:rPr sz="2531" b="1" dirty="0">
                <a:solidFill>
                  <a:schemeClr val="bg1"/>
                </a:solidFill>
              </a:rPr>
              <a:t>Work</a:t>
            </a:r>
          </a:p>
        </p:txBody>
      </p:sp>
      <p:sp>
        <p:nvSpPr>
          <p:cNvPr id="54" name="Shape 54"/>
          <p:cNvSpPr/>
          <p:nvPr/>
        </p:nvSpPr>
        <p:spPr>
          <a:xfrm>
            <a:off x="6104930" y="3420070"/>
            <a:ext cx="3668881" cy="2259630"/>
          </a:xfrm>
          <a:prstGeom prst="rect">
            <a:avLst/>
          </a:prstGeom>
          <a:solidFill>
            <a:srgbClr val="DCCAB0"/>
          </a:solidFill>
          <a:ln w="12700">
            <a:solidFill/>
            <a:miter lim="400000"/>
          </a:ln>
          <a:effectLst>
            <a:outerShdw blurRad="50800" dist="25400" dir="5400000" rotWithShape="0">
              <a:srgbClr val="000000">
                <a:alpha val="40000"/>
              </a:srgbClr>
            </a:outerShdw>
          </a:effectLst>
          <a:extLst>
            <a:ext uri="{C572A759-6A51-4108-AA02-DFA0A04FC94B}">
              <ma14:wrappingTextBoxFlag xmlns:ma14="http://schemas.microsoft.com/office/mac/drawingml/2011/main" xmlns="" val="1"/>
            </a:ext>
          </a:extLst>
        </p:spPr>
        <p:txBody>
          <a:bodyPr lIns="0" tIns="0" rIns="0" bIns="0" anchor="ctr"/>
          <a:lstStyle>
            <a:lvl1pPr>
              <a:defRPr>
                <a:solidFill>
                  <a:srgbClr val="FFFFFF"/>
                </a:solidFill>
              </a:defRPr>
            </a:lvl1pPr>
          </a:lstStyle>
          <a:p>
            <a:pPr lvl="0">
              <a:defRPr sz="1800">
                <a:solidFill>
                  <a:srgbClr val="000000"/>
                </a:solidFill>
              </a:defRPr>
            </a:pPr>
            <a:r>
              <a:rPr lang="en-US" altLang="zh-CN" sz="2531" b="1" dirty="0"/>
              <a:t>			</a:t>
            </a:r>
            <a:r>
              <a:rPr sz="2531" b="1" dirty="0"/>
              <a:t>Restore</a:t>
            </a:r>
          </a:p>
        </p:txBody>
      </p:sp>
      <p:sp>
        <p:nvSpPr>
          <p:cNvPr id="55" name="Shape 55"/>
          <p:cNvSpPr/>
          <p:nvPr/>
        </p:nvSpPr>
        <p:spPr>
          <a:xfrm>
            <a:off x="2434828" y="3420070"/>
            <a:ext cx="3668881" cy="2259630"/>
          </a:xfrm>
          <a:prstGeom prst="rect">
            <a:avLst/>
          </a:prstGeom>
          <a:gradFill>
            <a:gsLst>
              <a:gs pos="0">
                <a:srgbClr val="AD584F"/>
              </a:gs>
              <a:gs pos="100000">
                <a:srgbClr val="763A34"/>
              </a:gs>
            </a:gsLst>
            <a:lin ang="5400000"/>
          </a:gradFill>
          <a:ln w="12700">
            <a:miter lim="400000"/>
          </a:ln>
          <a:extLst>
            <a:ext uri="{C572A759-6A51-4108-AA02-DFA0A04FC94B}">
              <ma14:wrappingTextBoxFlag xmlns:ma14="http://schemas.microsoft.com/office/mac/drawingml/2011/main" xmlns="" val="1"/>
            </a:ext>
          </a:extLst>
        </p:spPr>
        <p:txBody>
          <a:bodyPr lIns="35719" tIns="35719" rIns="35719" bIns="35719" anchor="ctr"/>
          <a:lstStyle/>
          <a:p>
            <a:pPr lvl="0">
              <a:defRPr sz="1800"/>
            </a:pPr>
            <a:r>
              <a:rPr lang="en-US" altLang="zh-CN" sz="2531" b="1" dirty="0">
                <a:solidFill>
                  <a:srgbClr val="FFFFFF"/>
                </a:solidFill>
              </a:rPr>
              <a:t>			</a:t>
            </a:r>
            <a:r>
              <a:rPr sz="2531" b="1" dirty="0">
                <a:solidFill>
                  <a:srgbClr val="FFFFFF"/>
                </a:solidFill>
              </a:rPr>
              <a:t>Leisure</a:t>
            </a:r>
          </a:p>
          <a:p>
            <a:pPr lvl="0">
              <a:defRPr sz="1800"/>
            </a:pPr>
            <a:r>
              <a:rPr sz="1406" dirty="0" err="1">
                <a:solidFill>
                  <a:srgbClr val="FFFFFF"/>
                </a:solidFill>
              </a:rPr>
              <a:t>TV、PC、Mobile</a:t>
            </a:r>
            <a:endParaRPr sz="1406" dirty="0">
              <a:solidFill>
                <a:srgbClr val="FFFFFF"/>
              </a:solidFill>
            </a:endParaRPr>
          </a:p>
          <a:p>
            <a:pPr lvl="0">
              <a:defRPr sz="1800"/>
            </a:pPr>
            <a:r>
              <a:rPr sz="1406" dirty="0" err="1">
                <a:solidFill>
                  <a:srgbClr val="FFFFFF"/>
                </a:solidFill>
              </a:rPr>
              <a:t>Social，Entertainment</a:t>
            </a:r>
            <a:endParaRPr sz="1406" dirty="0">
              <a:solidFill>
                <a:srgbClr val="FFFFFF"/>
              </a:solidFill>
            </a:endParaRPr>
          </a:p>
        </p:txBody>
      </p:sp>
      <p:sp>
        <p:nvSpPr>
          <p:cNvPr id="56" name="Shape 56"/>
          <p:cNvSpPr/>
          <p:nvPr/>
        </p:nvSpPr>
        <p:spPr>
          <a:xfrm>
            <a:off x="5218291" y="2556036"/>
            <a:ext cx="1755416" cy="17289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2A1AB"/>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a:solidFill>
                  <a:srgbClr val="FFFFFF"/>
                </a:solidFill>
              </a:defRPr>
            </a:lvl1pPr>
          </a:lstStyle>
          <a:p>
            <a:pPr lvl="0">
              <a:defRPr sz="1800">
                <a:solidFill>
                  <a:srgbClr val="000000"/>
                </a:solidFill>
              </a:defRPr>
            </a:pPr>
            <a:r>
              <a:rPr lang="en-US" altLang="zh-CN" sz="2531" dirty="0"/>
              <a:t>	</a:t>
            </a:r>
            <a:r>
              <a:rPr sz="2531" dirty="0"/>
              <a:t>People</a:t>
            </a:r>
          </a:p>
        </p:txBody>
      </p:sp>
      <p:sp>
        <p:nvSpPr>
          <p:cNvPr id="2" name="文本框 1"/>
          <p:cNvSpPr txBox="1"/>
          <p:nvPr/>
        </p:nvSpPr>
        <p:spPr>
          <a:xfrm>
            <a:off x="4626319" y="1908149"/>
            <a:ext cx="1183946" cy="76463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lang="en-US" altLang="zh-CN" sz="2250" i="1" dirty="0">
                <a:solidFill>
                  <a:srgbClr val="FFFF00"/>
                </a:solidFill>
                <a:sym typeface="Helvetica Neue Light"/>
              </a:rPr>
              <a:t>Share</a:t>
            </a:r>
          </a:p>
          <a:p>
            <a:pPr algn="ctr" defTabSz="410751" latinLnBrk="1" hangingPunct="0"/>
            <a:r>
              <a:rPr lang="en-US" altLang="zh-CN" sz="2250" i="1" dirty="0">
                <a:solidFill>
                  <a:srgbClr val="FFFF00"/>
                </a:solidFill>
              </a:rPr>
              <a:t>Search</a:t>
            </a:r>
            <a:endParaRPr lang="zh-CN" altLang="en-US" sz="2250" i="1" dirty="0">
              <a:solidFill>
                <a:srgbClr val="FFFF00"/>
              </a:solidFill>
              <a:sym typeface="Helvetica Neue Light"/>
            </a:endParaRPr>
          </a:p>
        </p:txBody>
      </p:sp>
      <p:sp>
        <p:nvSpPr>
          <p:cNvPr id="8" name="文本框 7"/>
          <p:cNvSpPr txBox="1"/>
          <p:nvPr/>
        </p:nvSpPr>
        <p:spPr>
          <a:xfrm>
            <a:off x="2702733" y="1908149"/>
            <a:ext cx="1183946" cy="76463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lang="zh-CN" altLang="en-US" sz="2250" i="1" dirty="0">
                <a:solidFill>
                  <a:srgbClr val="FFC000"/>
                </a:solidFill>
                <a:sym typeface="Helvetica Neue Light"/>
              </a:rPr>
              <a:t>知识</a:t>
            </a:r>
            <a:endParaRPr lang="en-US" altLang="zh-CN" sz="2250" i="1" dirty="0">
              <a:solidFill>
                <a:srgbClr val="FFC000"/>
              </a:solidFill>
              <a:sym typeface="Helvetica Neue Light"/>
            </a:endParaRPr>
          </a:p>
          <a:p>
            <a:pPr algn="ctr" defTabSz="410751" latinLnBrk="1" hangingPunct="0"/>
            <a:r>
              <a:rPr lang="zh-CN" altLang="en-US" sz="2250" i="1" dirty="0">
                <a:solidFill>
                  <a:srgbClr val="FFC000"/>
                </a:solidFill>
              </a:rPr>
              <a:t>信息</a:t>
            </a:r>
            <a:endParaRPr lang="zh-CN" altLang="en-US" sz="2250" i="1" dirty="0">
              <a:solidFill>
                <a:srgbClr val="FFC000"/>
              </a:solidFill>
              <a:sym typeface="Helvetica Neue Light"/>
            </a:endParaRPr>
          </a:p>
        </p:txBody>
      </p:sp>
      <p:sp>
        <p:nvSpPr>
          <p:cNvPr id="3" name="上箭头 2"/>
          <p:cNvSpPr/>
          <p:nvPr/>
        </p:nvSpPr>
        <p:spPr>
          <a:xfrm>
            <a:off x="2702733" y="2055984"/>
            <a:ext cx="287478" cy="533029"/>
          </a:xfrm>
          <a:prstGeom prst="upArrow">
            <a:avLst/>
          </a:prstGeom>
          <a:solidFill>
            <a:srgbClr val="FFC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endParaRPr lang="zh-CN" altLang="en-US" sz="2531">
              <a:ln>
                <a:solidFill>
                  <a:sysClr val="windowText" lastClr="000000"/>
                </a:solidFill>
              </a:ln>
              <a:solidFill>
                <a:srgbClr val="FFFF00"/>
              </a:solidFill>
              <a:sym typeface="Helvetica Neue Light"/>
            </a:endParaRPr>
          </a:p>
        </p:txBody>
      </p:sp>
      <p:sp>
        <p:nvSpPr>
          <p:cNvPr id="10" name="文本框 9"/>
          <p:cNvSpPr txBox="1"/>
          <p:nvPr/>
        </p:nvSpPr>
        <p:spPr>
          <a:xfrm>
            <a:off x="2702733" y="4891722"/>
            <a:ext cx="3196377" cy="6781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lang="zh-CN" altLang="en-US" sz="1969" i="1" dirty="0">
                <a:solidFill>
                  <a:srgbClr val="FFFF00"/>
                </a:solidFill>
                <a:sym typeface="Helvetica Neue Light"/>
              </a:rPr>
              <a:t>（</a:t>
            </a:r>
            <a:r>
              <a:rPr lang="en-US" altLang="zh-CN" sz="1969" i="1" dirty="0">
                <a:solidFill>
                  <a:srgbClr val="FFFF00"/>
                </a:solidFill>
                <a:sym typeface="Helvetica Neue Light"/>
              </a:rPr>
              <a:t>Media &amp; Social Media</a:t>
            </a:r>
            <a:r>
              <a:rPr lang="zh-CN" altLang="en-US" sz="1969" i="1" dirty="0">
                <a:solidFill>
                  <a:srgbClr val="FFFF00"/>
                </a:solidFill>
                <a:sym typeface="Helvetica Neue Light"/>
              </a:rPr>
              <a:t>）</a:t>
            </a:r>
            <a:endParaRPr lang="en-US" altLang="zh-CN" sz="1969" i="1" dirty="0">
              <a:solidFill>
                <a:srgbClr val="FFFF00"/>
              </a:solidFill>
              <a:sym typeface="Helvetica Neue Light"/>
            </a:endParaRPr>
          </a:p>
          <a:p>
            <a:pPr algn="ctr" defTabSz="410751" latinLnBrk="1" hangingPunct="0"/>
            <a:r>
              <a:rPr lang="en-US" altLang="zh-CN" sz="1969" i="1" dirty="0">
                <a:solidFill>
                  <a:srgbClr val="FFFF00"/>
                </a:solidFill>
                <a:sym typeface="Helvetica Neue Light"/>
              </a:rPr>
              <a:t>Online &amp; Offline</a:t>
            </a:r>
            <a:endParaRPr lang="zh-CN" altLang="en-US" sz="1969" i="1" dirty="0">
              <a:solidFill>
                <a:srgbClr val="FFFF00"/>
              </a:solidFill>
              <a:sym typeface="Helvetica Neue Light"/>
            </a:endParaRPr>
          </a:p>
        </p:txBody>
      </p:sp>
      <p:sp>
        <p:nvSpPr>
          <p:cNvPr id="11" name="文本框 10"/>
          <p:cNvSpPr txBox="1"/>
          <p:nvPr/>
        </p:nvSpPr>
        <p:spPr>
          <a:xfrm>
            <a:off x="6859783" y="2487363"/>
            <a:ext cx="2422762" cy="4617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rtl="0" latinLnBrk="1" hangingPunct="0"/>
            <a:r>
              <a:rPr lang="en-US" altLang="zh-CN" sz="1266" i="1" dirty="0">
                <a:solidFill>
                  <a:srgbClr val="FFFF00"/>
                </a:solidFill>
                <a:sym typeface="Helvetica Neue Light"/>
              </a:rPr>
              <a:t>MPB- </a:t>
            </a:r>
            <a:r>
              <a:rPr lang="en-US" altLang="zh-CN" sz="1266" i="1" dirty="0">
                <a:solidFill>
                  <a:srgbClr val="FFFF00"/>
                </a:solidFill>
              </a:rPr>
              <a:t>Media Publication</a:t>
            </a:r>
          </a:p>
          <a:p>
            <a:pPr rtl="0" latinLnBrk="1" hangingPunct="0"/>
            <a:r>
              <a:rPr lang="en-US" altLang="zh-CN" sz="1266" i="1" dirty="0">
                <a:solidFill>
                  <a:srgbClr val="FFFF00"/>
                </a:solidFill>
              </a:rPr>
              <a:t> of Business</a:t>
            </a:r>
            <a:endParaRPr lang="zh-CN" altLang="en-US" sz="1266" i="1" dirty="0">
              <a:solidFill>
                <a:srgbClr val="FFFF00"/>
              </a:solidFill>
              <a:sym typeface="Helvetica Neue Light"/>
            </a:endParaRPr>
          </a:p>
        </p:txBody>
      </p:sp>
      <p:sp>
        <p:nvSpPr>
          <p:cNvPr id="5" name="空心弧 4"/>
          <p:cNvSpPr/>
          <p:nvPr/>
        </p:nvSpPr>
        <p:spPr>
          <a:xfrm rot="15399610">
            <a:off x="4791872" y="2396405"/>
            <a:ext cx="2183383" cy="2150440"/>
          </a:xfrm>
          <a:prstGeom prst="blockArc">
            <a:avLst/>
          </a:prstGeom>
          <a:solidFill>
            <a:srgbClr val="00B0F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endParaRPr lang="zh-CN" altLang="en-US" sz="2531" dirty="0">
              <a:solidFill>
                <a:srgbClr val="FFFFFF"/>
              </a:solidFill>
              <a:sym typeface="Helvetica Neue Light"/>
            </a:endParaRPr>
          </a:p>
        </p:txBody>
      </p:sp>
      <p:sp>
        <p:nvSpPr>
          <p:cNvPr id="6" name="矩形 5"/>
          <p:cNvSpPr/>
          <p:nvPr/>
        </p:nvSpPr>
        <p:spPr>
          <a:xfrm rot="19054941">
            <a:off x="4331955" y="3179177"/>
            <a:ext cx="1147944" cy="649249"/>
          </a:xfrm>
          <a:prstGeom prst="rect">
            <a:avLst/>
          </a:prstGeom>
          <a:noFill/>
        </p:spPr>
        <p:txBody>
          <a:bodyPr wrap="none" lIns="64294" tIns="32147" rIns="64294" bIns="32147">
            <a:spAutoFit/>
          </a:bodyPr>
          <a:lstStyle/>
          <a:p>
            <a:pPr algn="ctr"/>
            <a:r>
              <a:rPr lang="en-US" altLang="zh-CN" sz="3797" dirty="0">
                <a:ln w="0"/>
                <a:solidFill>
                  <a:srgbClr val="FFFF00"/>
                </a:solidFill>
                <a:effectLst>
                  <a:outerShdw blurRad="38100" dist="19050" dir="2700000" algn="tl" rotWithShape="0">
                    <a:schemeClr val="dk1">
                      <a:alpha val="40000"/>
                    </a:schemeClr>
                  </a:outerShdw>
                </a:effectLst>
              </a:rPr>
              <a:t>DATA</a:t>
            </a:r>
            <a:endParaRPr lang="zh-CN" altLang="en-US" sz="3797" dirty="0">
              <a:ln w="0"/>
              <a:solidFill>
                <a:srgbClr val="FFFF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2563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3" grpId="0" animBg="1"/>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nvSpPr>
        <p:spPr>
          <a:xfrm>
            <a:off x="2166938" y="3178299"/>
            <a:ext cx="2328688" cy="1303909"/>
          </a:xfrm>
          <a:prstGeom prst="triangle">
            <a:avLst>
              <a:gd name="adj" fmla="val 50000"/>
            </a:avLst>
          </a:prstGeom>
          <a:solidFill>
            <a:srgbClr val="00B0F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lang="en-US" altLang="zh-CN" sz="2531" dirty="0">
                <a:solidFill>
                  <a:srgbClr val="FFFFFF"/>
                </a:solidFill>
                <a:sym typeface="Helvetica Neue Light"/>
              </a:rPr>
              <a:t>Maslow</a:t>
            </a:r>
          </a:p>
          <a:p>
            <a:pPr algn="ctr" defTabSz="410751" latinLnBrk="1" hangingPunct="0"/>
            <a:endParaRPr lang="en-US" altLang="zh-CN" sz="1266" dirty="0">
              <a:solidFill>
                <a:srgbClr val="FFFFFF"/>
              </a:solidFill>
            </a:endParaRPr>
          </a:p>
        </p:txBody>
      </p:sp>
      <p:sp>
        <p:nvSpPr>
          <p:cNvPr id="3" name="右箭头 2"/>
          <p:cNvSpPr/>
          <p:nvPr/>
        </p:nvSpPr>
        <p:spPr>
          <a:xfrm>
            <a:off x="4283927" y="3597162"/>
            <a:ext cx="831115" cy="916953"/>
          </a:xfrm>
          <a:prstGeom prst="rightArrow">
            <a:avLst/>
          </a:prstGeom>
          <a:solidFill>
            <a:schemeClr val="bg1"/>
          </a:solidFill>
          <a:ln w="12700" cap="flat">
            <a:solidFill>
              <a:schemeClr val="accent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endParaRPr lang="zh-CN" altLang="en-US" sz="2531">
              <a:solidFill>
                <a:srgbClr val="FFFFFF"/>
              </a:solidFill>
              <a:sym typeface="Helvetica Neue Light"/>
            </a:endParaRPr>
          </a:p>
        </p:txBody>
      </p:sp>
      <p:pic>
        <p:nvPicPr>
          <p:cNvPr id="5" name="Picture 2" descr="http://pic39.nipic.com/20140326/2531170_092307416000_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928" t="38173" r="30572" b="37259"/>
          <a:stretch/>
        </p:blipFill>
        <p:spPr bwMode="auto">
          <a:xfrm>
            <a:off x="6461527" y="4675686"/>
            <a:ext cx="1541008" cy="735481"/>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7904149" y="4673348"/>
            <a:ext cx="1808188" cy="649249"/>
          </a:xfrm>
          <a:prstGeom prst="rect">
            <a:avLst/>
          </a:prstGeom>
          <a:noFill/>
        </p:spPr>
        <p:txBody>
          <a:bodyPr wrap="none" lIns="64294" tIns="32147" rIns="64294" bIns="32147">
            <a:spAutoFit/>
          </a:bodyPr>
          <a:lstStyle/>
          <a:p>
            <a:pPr algn="ctr"/>
            <a:r>
              <a:rPr lang="en-US" altLang="zh-CN" sz="3797" dirty="0">
                <a:ln w="0"/>
                <a:solidFill>
                  <a:srgbClr val="FF0000"/>
                </a:solidFill>
                <a:effectLst>
                  <a:reflection blurRad="6350" stA="53000" endA="300" endPos="35500" dir="5400000" sy="-90000" algn="bl" rotWithShape="0"/>
                </a:effectLst>
              </a:rPr>
              <a:t>Demand</a:t>
            </a:r>
            <a:endParaRPr lang="zh-CN" altLang="en-US" sz="3797" dirty="0">
              <a:ln w="0"/>
              <a:solidFill>
                <a:srgbClr val="FF0000"/>
              </a:solidFill>
              <a:effectLst>
                <a:reflection blurRad="6350" stA="53000" endA="300" endPos="35500" dir="5400000" sy="-90000" algn="bl" rotWithShape="0"/>
              </a:effectLst>
            </a:endParaRPr>
          </a:p>
        </p:txBody>
      </p:sp>
      <p:sp>
        <p:nvSpPr>
          <p:cNvPr id="8" name="矩形 7"/>
          <p:cNvSpPr/>
          <p:nvPr/>
        </p:nvSpPr>
        <p:spPr>
          <a:xfrm>
            <a:off x="5895958" y="2006623"/>
            <a:ext cx="2672143" cy="649249"/>
          </a:xfrm>
          <a:prstGeom prst="rect">
            <a:avLst/>
          </a:prstGeom>
          <a:noFill/>
        </p:spPr>
        <p:txBody>
          <a:bodyPr wrap="none" lIns="64294" tIns="32147" rIns="64294" bIns="32147">
            <a:spAutoFit/>
          </a:bodyPr>
          <a:lstStyle/>
          <a:p>
            <a:pPr algn="ctr"/>
            <a:r>
              <a:rPr lang="en-US" altLang="zh-CN" sz="3797" b="1" dirty="0">
                <a:ln w="6600">
                  <a:solidFill>
                    <a:schemeClr val="accent2"/>
                  </a:solidFill>
                  <a:prstDash val="solid"/>
                </a:ln>
                <a:solidFill>
                  <a:srgbClr val="FFFFFF"/>
                </a:solidFill>
                <a:effectLst>
                  <a:outerShdw dist="38100" dir="2700000" algn="tl" rotWithShape="0">
                    <a:schemeClr val="accent2"/>
                  </a:outerShdw>
                </a:effectLst>
              </a:rPr>
              <a:t>Information.</a:t>
            </a:r>
            <a:endParaRPr lang="zh-CN" altLang="en-US" sz="3797"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0" name="椭圆 9"/>
          <p:cNvSpPr/>
          <p:nvPr/>
        </p:nvSpPr>
        <p:spPr>
          <a:xfrm>
            <a:off x="6202534" y="3731088"/>
            <a:ext cx="1694089" cy="649099"/>
          </a:xfrm>
          <a:prstGeom prst="ellipse">
            <a:avLst/>
          </a:prstGeom>
          <a:solidFill>
            <a:srgbClr val="FF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lang="en-US" altLang="zh-CN" sz="2531" dirty="0">
                <a:solidFill>
                  <a:srgbClr val="FFFFFF"/>
                </a:solidFill>
                <a:sym typeface="Helvetica Neue Light"/>
              </a:rPr>
              <a:t>Media</a:t>
            </a:r>
            <a:endParaRPr lang="zh-CN" altLang="en-US" sz="2531" dirty="0">
              <a:solidFill>
                <a:srgbClr val="FFFFFF"/>
              </a:solidFill>
              <a:sym typeface="Helvetica Neue Light"/>
            </a:endParaRPr>
          </a:p>
        </p:txBody>
      </p:sp>
      <p:sp>
        <p:nvSpPr>
          <p:cNvPr id="11" name="文本框 10"/>
          <p:cNvSpPr txBox="1"/>
          <p:nvPr/>
        </p:nvSpPr>
        <p:spPr>
          <a:xfrm>
            <a:off x="9874749" y="4249779"/>
            <a:ext cx="1132794" cy="158729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rtl="0" latinLnBrk="1" hangingPunct="0"/>
            <a:r>
              <a:rPr lang="zh-CN" altLang="en-US" sz="1969" dirty="0">
                <a:solidFill>
                  <a:srgbClr val="000000"/>
                </a:solidFill>
              </a:rPr>
              <a:t>知识</a:t>
            </a:r>
            <a:endParaRPr lang="en-US" altLang="zh-CN" sz="1969" dirty="0">
              <a:solidFill>
                <a:srgbClr val="000000"/>
              </a:solidFill>
              <a:sym typeface="Helvetica Neue Light"/>
            </a:endParaRPr>
          </a:p>
          <a:p>
            <a:pPr rtl="0" latinLnBrk="1" hangingPunct="0"/>
            <a:endParaRPr lang="en-US" altLang="zh-CN" sz="1969" dirty="0">
              <a:solidFill>
                <a:srgbClr val="000000"/>
              </a:solidFill>
              <a:sym typeface="Helvetica Neue Light"/>
            </a:endParaRPr>
          </a:p>
          <a:p>
            <a:pPr rtl="0" latinLnBrk="1" hangingPunct="0"/>
            <a:r>
              <a:rPr lang="zh-CN" altLang="en-US" sz="1969" dirty="0">
                <a:solidFill>
                  <a:srgbClr val="000000"/>
                </a:solidFill>
              </a:rPr>
              <a:t>情感</a:t>
            </a:r>
            <a:endParaRPr lang="en-US" altLang="zh-CN" sz="1969" dirty="0">
              <a:solidFill>
                <a:srgbClr val="000000"/>
              </a:solidFill>
            </a:endParaRPr>
          </a:p>
          <a:p>
            <a:pPr algn="ctr" defTabSz="410751" latinLnBrk="1" hangingPunct="0"/>
            <a:endParaRPr lang="en-US" altLang="zh-CN" sz="1969" dirty="0">
              <a:solidFill>
                <a:srgbClr val="000000"/>
              </a:solidFill>
              <a:sym typeface="Helvetica Neue Light"/>
            </a:endParaRPr>
          </a:p>
          <a:p>
            <a:pPr rtl="0" latinLnBrk="1" hangingPunct="0"/>
            <a:r>
              <a:rPr lang="zh-CN" altLang="en-US" sz="1969" dirty="0">
                <a:solidFill>
                  <a:srgbClr val="000000"/>
                </a:solidFill>
              </a:rPr>
              <a:t>制造</a:t>
            </a:r>
            <a:endParaRPr lang="en-US" altLang="zh-CN" sz="1969" dirty="0">
              <a:solidFill>
                <a:srgbClr val="000000"/>
              </a:solidFill>
              <a:sym typeface="Helvetica Neue Light"/>
            </a:endParaRPr>
          </a:p>
        </p:txBody>
      </p:sp>
      <p:sp>
        <p:nvSpPr>
          <p:cNvPr id="12" name="文本框 11">
            <a:extLst>
              <a:ext uri="{FF2B5EF4-FFF2-40B4-BE49-F238E27FC236}">
                <a16:creationId xmlns:a16="http://schemas.microsoft.com/office/drawing/2014/main" id="{474C939F-CB01-4E95-8936-4847E74A7221}"/>
              </a:ext>
            </a:extLst>
          </p:cNvPr>
          <p:cNvSpPr txBox="1"/>
          <p:nvPr/>
        </p:nvSpPr>
        <p:spPr>
          <a:xfrm>
            <a:off x="9874749" y="2859493"/>
            <a:ext cx="1132794" cy="349135"/>
          </a:xfrm>
          <a:prstGeom prst="rect">
            <a:avLst/>
          </a:prstGeom>
          <a:solidFill>
            <a:srgbClr val="FFC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lang="zh-CN" altLang="en-US" dirty="0">
                <a:solidFill>
                  <a:srgbClr val="000000"/>
                </a:solidFill>
                <a:sym typeface="Helvetica Neue Light"/>
              </a:rPr>
              <a:t>精神联结</a:t>
            </a:r>
            <a:endParaRPr lang="en-US" altLang="zh-CN" dirty="0">
              <a:solidFill>
                <a:srgbClr val="000000"/>
              </a:solidFill>
              <a:sym typeface="Helvetica Neue Light"/>
            </a:endParaRPr>
          </a:p>
        </p:txBody>
      </p:sp>
      <p:sp>
        <p:nvSpPr>
          <p:cNvPr id="7" name="箭头: 上弧形 6">
            <a:extLst>
              <a:ext uri="{FF2B5EF4-FFF2-40B4-BE49-F238E27FC236}">
                <a16:creationId xmlns:a16="http://schemas.microsoft.com/office/drawing/2014/main" id="{D5A10FEB-9272-4C89-8D6E-1D5D2590B289}"/>
              </a:ext>
            </a:extLst>
          </p:cNvPr>
          <p:cNvSpPr/>
          <p:nvPr/>
        </p:nvSpPr>
        <p:spPr>
          <a:xfrm>
            <a:off x="5509097" y="2655872"/>
            <a:ext cx="3445867" cy="1840608"/>
          </a:xfrm>
          <a:prstGeom prst="curved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936025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7DD3030-A579-46AF-A919-4BFD559ACB09}"/>
              </a:ext>
            </a:extLst>
          </p:cNvPr>
          <p:cNvSpPr>
            <a:spLocks noGrp="1"/>
          </p:cNvSpPr>
          <p:nvPr>
            <p:ph type="body" sz="quarter" idx="10"/>
          </p:nvPr>
        </p:nvSpPr>
        <p:spPr/>
        <p:txBody>
          <a:bodyPr>
            <a:normAutofit/>
          </a:bodyPr>
          <a:lstStyle/>
          <a:p>
            <a:r>
              <a:rPr lang="zh-CN" altLang="en-US" sz="2000" dirty="0"/>
              <a:t>前提条件的变更</a:t>
            </a:r>
          </a:p>
        </p:txBody>
      </p:sp>
      <p:sp>
        <p:nvSpPr>
          <p:cNvPr id="3" name="文本占位符 2">
            <a:extLst>
              <a:ext uri="{FF2B5EF4-FFF2-40B4-BE49-F238E27FC236}">
                <a16:creationId xmlns:a16="http://schemas.microsoft.com/office/drawing/2014/main" id="{D1C1DAE4-1CDF-4DB8-93E5-780EC3379A8E}"/>
              </a:ext>
            </a:extLst>
          </p:cNvPr>
          <p:cNvSpPr>
            <a:spLocks noGrp="1"/>
          </p:cNvSpPr>
          <p:nvPr>
            <p:ph type="body" sz="quarter" idx="11"/>
          </p:nvPr>
        </p:nvSpPr>
        <p:spPr/>
        <p:txBody>
          <a:bodyPr>
            <a:normAutofit/>
          </a:bodyPr>
          <a:lstStyle/>
          <a:p>
            <a:r>
              <a:rPr lang="en-US" altLang="zh-CN" dirty="0"/>
              <a:t>Assumption</a:t>
            </a:r>
            <a:endParaRPr lang="zh-CN" altLang="en-US" dirty="0"/>
          </a:p>
        </p:txBody>
      </p:sp>
      <p:sp>
        <p:nvSpPr>
          <p:cNvPr id="6" name="标题 2">
            <a:extLst>
              <a:ext uri="{FF2B5EF4-FFF2-40B4-BE49-F238E27FC236}">
                <a16:creationId xmlns:a16="http://schemas.microsoft.com/office/drawing/2014/main" id="{3A87C7FF-00AC-47D8-8EAA-7644B0760148}"/>
              </a:ext>
            </a:extLst>
          </p:cNvPr>
          <p:cNvSpPr txBox="1">
            <a:spLocks/>
          </p:cNvSpPr>
          <p:nvPr/>
        </p:nvSpPr>
        <p:spPr bwMode="auto">
          <a:xfrm>
            <a:off x="886691" y="1355561"/>
            <a:ext cx="10901027" cy="50261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lnSpc>
                <a:spcPct val="125000"/>
              </a:lnSpc>
              <a:spcAft>
                <a:spcPts val="600"/>
              </a:spcAft>
              <a:buFont typeface="Arial" panose="020B0604020202020204" pitchFamily="34" charset="0"/>
              <a:buChar char="•"/>
            </a:pPr>
            <a:endParaRPr lang="en-US" altLang="zh-CN" sz="1800" kern="100" dirty="0">
              <a:latin typeface="等线" panose="02010600030101010101" pitchFamily="2" charset="-122"/>
              <a:cs typeface="Times New Roman" panose="02020603050405020304" pitchFamily="18" charset="0"/>
            </a:endParaRPr>
          </a:p>
          <a:p>
            <a:pPr marL="285750" indent="-285750" algn="just">
              <a:lnSpc>
                <a:spcPct val="125000"/>
              </a:lnSpc>
              <a:spcAft>
                <a:spcPts val="600"/>
              </a:spcAft>
              <a:buFont typeface="Arial" panose="020B0604020202020204" pitchFamily="34" charset="0"/>
              <a:buChar char="•"/>
            </a:pPr>
            <a:r>
              <a:rPr lang="zh-CN" altLang="zh-CN" sz="1800" b="1" kern="100" dirty="0">
                <a:latin typeface="等线" panose="02010600030101010101" pitchFamily="2" charset="-122"/>
                <a:cs typeface="Times New Roman" panose="02020603050405020304" pitchFamily="18" charset="0"/>
              </a:rPr>
              <a:t>当代社交媒体赋权的消费者升级。</a:t>
            </a:r>
            <a:r>
              <a:rPr lang="zh-CN" altLang="zh-CN" sz="1800" kern="100" dirty="0">
                <a:latin typeface="等线" panose="02010600030101010101" pitchFamily="2" charset="-122"/>
                <a:cs typeface="Times New Roman" panose="02020603050405020304" pitchFamily="18" charset="0"/>
              </a:rPr>
              <a:t>以往消费者媒体使用，第一目的是新闻、教育、娱乐、监测环境和连结社会，第二目的是接受广告商业信息</a:t>
            </a:r>
            <a:r>
              <a:rPr lang="zh-CN" altLang="en-US" sz="1800" kern="100" dirty="0">
                <a:latin typeface="等线" panose="02010600030101010101" pitchFamily="2" charset="-122"/>
                <a:cs typeface="Times New Roman" panose="02020603050405020304" pitchFamily="18" charset="0"/>
              </a:rPr>
              <a:t>。*</a:t>
            </a:r>
            <a:endParaRPr lang="en-US" altLang="zh-CN" sz="1800" kern="100" dirty="0">
              <a:latin typeface="等线" panose="02010600030101010101" pitchFamily="2" charset="-122"/>
              <a:cs typeface="Times New Roman" panose="02020603050405020304" pitchFamily="18" charset="0"/>
            </a:endParaRPr>
          </a:p>
          <a:p>
            <a:pPr marL="285750" indent="-285750" algn="just">
              <a:lnSpc>
                <a:spcPct val="125000"/>
              </a:lnSpc>
              <a:spcAft>
                <a:spcPts val="600"/>
              </a:spcAft>
              <a:buFont typeface="Arial" panose="020B0604020202020204" pitchFamily="34" charset="0"/>
              <a:buChar char="•"/>
            </a:pPr>
            <a:r>
              <a:rPr lang="zh-CN" altLang="zh-CN" sz="1800" b="1" kern="100" dirty="0">
                <a:latin typeface="等线" panose="02010600030101010101" pitchFamily="2" charset="-122"/>
                <a:cs typeface="Times New Roman" panose="02020603050405020304" pitchFamily="18" charset="0"/>
              </a:rPr>
              <a:t>新媒体的人际传播趋势极为显著。</a:t>
            </a:r>
            <a:r>
              <a:rPr lang="zh-CN" altLang="zh-CN" sz="1800" kern="100" dirty="0">
                <a:latin typeface="等线" panose="02010600030101010101" pitchFamily="2" charset="-122"/>
                <a:cs typeface="Times New Roman" panose="02020603050405020304" pitchFamily="18" charset="0"/>
              </a:rPr>
              <a:t>社交媒体上人际传播效果不亚于大众媒体，这从单个消费者媒体使用时长上已经毫无争议。</a:t>
            </a:r>
            <a:endParaRPr lang="en-US" altLang="zh-CN" sz="1800" kern="100" dirty="0">
              <a:latin typeface="等线" panose="02010600030101010101" pitchFamily="2" charset="-122"/>
              <a:cs typeface="Times New Roman" panose="02020603050405020304" pitchFamily="18" charset="0"/>
            </a:endParaRPr>
          </a:p>
          <a:p>
            <a:pPr marL="285750" indent="-285750" algn="just">
              <a:lnSpc>
                <a:spcPct val="125000"/>
              </a:lnSpc>
              <a:spcAft>
                <a:spcPts val="600"/>
              </a:spcAft>
              <a:buFont typeface="Arial" panose="020B0604020202020204" pitchFamily="34" charset="0"/>
              <a:buChar char="•"/>
            </a:pPr>
            <a:r>
              <a:rPr lang="zh-CN" altLang="zh-CN" sz="1800" b="1" kern="100" dirty="0">
                <a:latin typeface="等线" panose="02010600030101010101" pitchFamily="2" charset="-122"/>
                <a:cs typeface="Times New Roman" panose="02020603050405020304" pitchFamily="18" charset="0"/>
              </a:rPr>
              <a:t>用户媒体行为</a:t>
            </a:r>
            <a:r>
              <a:rPr lang="zh-CN" altLang="en-US" sz="1800" b="1" kern="100" dirty="0">
                <a:latin typeface="等线" panose="02010600030101010101" pitchFamily="2" charset="-122"/>
                <a:cs typeface="Times New Roman" panose="02020603050405020304" pitchFamily="18" charset="0"/>
              </a:rPr>
              <a:t>成为新</a:t>
            </a:r>
            <a:r>
              <a:rPr lang="zh-CN" altLang="zh-CN" sz="1800" b="1" kern="100" dirty="0">
                <a:latin typeface="等线" panose="02010600030101010101" pitchFamily="2" charset="-122"/>
                <a:cs typeface="Times New Roman" panose="02020603050405020304" pitchFamily="18" charset="0"/>
              </a:rPr>
              <a:t>基准。</a:t>
            </a:r>
            <a:r>
              <a:rPr lang="zh-CN" altLang="zh-CN" sz="1800" kern="100" dirty="0">
                <a:latin typeface="等线" panose="02010600030101010101" pitchFamily="2" charset="-122"/>
                <a:cs typeface="Times New Roman" panose="02020603050405020304" pitchFamily="18" charset="0"/>
              </a:rPr>
              <a:t>新定义不以购买媒体用户流量</a:t>
            </a:r>
            <a:r>
              <a:rPr lang="zh-CN" altLang="en-US" sz="1800" u="sng" kern="100" dirty="0">
                <a:latin typeface="等线" panose="02010600030101010101" pitchFamily="2" charset="-122"/>
                <a:cs typeface="Times New Roman" panose="02020603050405020304" pitchFamily="18" charset="0"/>
              </a:rPr>
              <a:t>夹带广告</a:t>
            </a:r>
            <a:r>
              <a:rPr lang="zh-CN" altLang="zh-CN" sz="1800" kern="100" dirty="0">
                <a:latin typeface="等线" panose="02010600030101010101" pitchFamily="2" charset="-122"/>
                <a:cs typeface="Times New Roman" panose="02020603050405020304" pitchFamily="18" charset="0"/>
              </a:rPr>
              <a:t>为中心，而是以有效用户媒体行为互动为重要职责。</a:t>
            </a:r>
          </a:p>
        </p:txBody>
      </p:sp>
    </p:spTree>
    <p:extLst>
      <p:ext uri="{BB962C8B-B14F-4D97-AF65-F5344CB8AC3E}">
        <p14:creationId xmlns:p14="http://schemas.microsoft.com/office/powerpoint/2010/main" val="40099062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7DD3030-A579-46AF-A919-4BFD559ACB09}"/>
              </a:ext>
            </a:extLst>
          </p:cNvPr>
          <p:cNvSpPr>
            <a:spLocks noGrp="1"/>
          </p:cNvSpPr>
          <p:nvPr>
            <p:ph type="body" sz="quarter" idx="10"/>
          </p:nvPr>
        </p:nvSpPr>
        <p:spPr/>
        <p:txBody>
          <a:bodyPr>
            <a:normAutofit/>
          </a:bodyPr>
          <a:lstStyle/>
          <a:p>
            <a:r>
              <a:rPr lang="en-US" altLang="zh-CN" sz="2000" dirty="0"/>
              <a:t>DIKW</a:t>
            </a:r>
            <a:r>
              <a:rPr lang="zh-CN" altLang="en-US" sz="2000" dirty="0"/>
              <a:t>模型</a:t>
            </a:r>
          </a:p>
        </p:txBody>
      </p:sp>
      <p:sp>
        <p:nvSpPr>
          <p:cNvPr id="3" name="文本占位符 2">
            <a:extLst>
              <a:ext uri="{FF2B5EF4-FFF2-40B4-BE49-F238E27FC236}">
                <a16:creationId xmlns:a16="http://schemas.microsoft.com/office/drawing/2014/main" id="{D1C1DAE4-1CDF-4DB8-93E5-780EC3379A8E}"/>
              </a:ext>
            </a:extLst>
          </p:cNvPr>
          <p:cNvSpPr>
            <a:spLocks noGrp="1"/>
          </p:cNvSpPr>
          <p:nvPr>
            <p:ph type="body" sz="quarter" idx="11"/>
          </p:nvPr>
        </p:nvSpPr>
        <p:spPr/>
        <p:txBody>
          <a:bodyPr>
            <a:normAutofit/>
          </a:bodyPr>
          <a:lstStyle/>
          <a:p>
            <a:r>
              <a:rPr lang="zh-CN" altLang="en-US" dirty="0"/>
              <a:t>信息流界面分析</a:t>
            </a:r>
          </a:p>
        </p:txBody>
      </p:sp>
      <p:graphicFrame>
        <p:nvGraphicFramePr>
          <p:cNvPr id="5" name="内容占位符 3">
            <a:extLst>
              <a:ext uri="{FF2B5EF4-FFF2-40B4-BE49-F238E27FC236}">
                <a16:creationId xmlns:a16="http://schemas.microsoft.com/office/drawing/2014/main" id="{74ABE1DA-55B0-47F7-970E-5AC584082795}"/>
              </a:ext>
            </a:extLst>
          </p:cNvPr>
          <p:cNvGraphicFramePr>
            <a:graphicFrameLocks/>
          </p:cNvGraphicFramePr>
          <p:nvPr>
            <p:extLst>
              <p:ext uri="{D42A27DB-BD31-4B8C-83A1-F6EECF244321}">
                <p14:modId xmlns:p14="http://schemas.microsoft.com/office/powerpoint/2010/main" val="2997560084"/>
              </p:ext>
            </p:extLst>
          </p:nvPr>
        </p:nvGraphicFramePr>
        <p:xfrm>
          <a:off x="2152650" y="1693069"/>
          <a:ext cx="7886700" cy="3796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文本框 6">
            <a:extLst>
              <a:ext uri="{FF2B5EF4-FFF2-40B4-BE49-F238E27FC236}">
                <a16:creationId xmlns:a16="http://schemas.microsoft.com/office/drawing/2014/main" id="{067D2616-BCC6-4C48-93FF-969071FD5A3C}"/>
              </a:ext>
            </a:extLst>
          </p:cNvPr>
          <p:cNvSpPr txBox="1"/>
          <p:nvPr/>
        </p:nvSpPr>
        <p:spPr>
          <a:xfrm>
            <a:off x="7261073" y="2288220"/>
            <a:ext cx="1434843" cy="308674"/>
          </a:xfrm>
          <a:prstGeom prst="rect">
            <a:avLst/>
          </a:prstGeom>
          <a:noFill/>
        </p:spPr>
        <p:txBody>
          <a:bodyPr wrap="square" rtlCol="0">
            <a:spAutoFit/>
          </a:bodyPr>
          <a:lstStyle/>
          <a:p>
            <a:r>
              <a:rPr lang="zh-CN" altLang="en-US" sz="1406" b="1" dirty="0"/>
              <a:t>计算每一个人的</a:t>
            </a:r>
          </a:p>
        </p:txBody>
      </p:sp>
      <p:grpSp>
        <p:nvGrpSpPr>
          <p:cNvPr id="8" name="组合 7">
            <a:extLst>
              <a:ext uri="{FF2B5EF4-FFF2-40B4-BE49-F238E27FC236}">
                <a16:creationId xmlns:a16="http://schemas.microsoft.com/office/drawing/2014/main" id="{7CA385F3-1175-4879-B3D6-6160653EF4E2}"/>
              </a:ext>
            </a:extLst>
          </p:cNvPr>
          <p:cNvGrpSpPr/>
          <p:nvPr/>
        </p:nvGrpSpPr>
        <p:grpSpPr>
          <a:xfrm>
            <a:off x="3189868" y="1886089"/>
            <a:ext cx="1077102" cy="1114005"/>
            <a:chOff x="4658564" y="1576433"/>
            <a:chExt cx="1198470" cy="1198470"/>
          </a:xfrm>
        </p:grpSpPr>
        <p:sp>
          <p:nvSpPr>
            <p:cNvPr id="9" name="椭圆 8">
              <a:extLst>
                <a:ext uri="{FF2B5EF4-FFF2-40B4-BE49-F238E27FC236}">
                  <a16:creationId xmlns:a16="http://schemas.microsoft.com/office/drawing/2014/main" id="{9A1F8967-61B8-488F-A753-2EF21E22993D}"/>
                </a:ext>
              </a:extLst>
            </p:cNvPr>
            <p:cNvSpPr/>
            <p:nvPr/>
          </p:nvSpPr>
          <p:spPr>
            <a:xfrm>
              <a:off x="4658564" y="1576433"/>
              <a:ext cx="1198470" cy="1198470"/>
            </a:xfrm>
            <a:prstGeom prst="ellipse">
              <a:avLst/>
            </a:prstGeom>
            <a:solidFill>
              <a:schemeClr val="bg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椭圆 4">
              <a:extLst>
                <a:ext uri="{FF2B5EF4-FFF2-40B4-BE49-F238E27FC236}">
                  <a16:creationId xmlns:a16="http://schemas.microsoft.com/office/drawing/2014/main" id="{32B7446C-E329-4DD1-8BFC-6E3E8DDAF03C}"/>
                </a:ext>
              </a:extLst>
            </p:cNvPr>
            <p:cNvSpPr/>
            <p:nvPr/>
          </p:nvSpPr>
          <p:spPr>
            <a:xfrm>
              <a:off x="4794320" y="1751945"/>
              <a:ext cx="972173" cy="84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defTabSz="900109">
                <a:lnSpc>
                  <a:spcPct val="90000"/>
                </a:lnSpc>
                <a:spcBef>
                  <a:spcPct val="0"/>
                </a:spcBef>
                <a:spcAft>
                  <a:spcPct val="35000"/>
                </a:spcAft>
              </a:pPr>
              <a:r>
                <a:rPr lang="zh-CN" altLang="en-US" sz="1687" dirty="0"/>
                <a:t>网络</a:t>
              </a:r>
              <a:endParaRPr lang="en-US" altLang="zh-CN" sz="1687" dirty="0"/>
            </a:p>
            <a:p>
              <a:pPr defTabSz="900109">
                <a:lnSpc>
                  <a:spcPct val="90000"/>
                </a:lnSpc>
                <a:spcBef>
                  <a:spcPct val="0"/>
                </a:spcBef>
                <a:spcAft>
                  <a:spcPct val="35000"/>
                </a:spcAft>
              </a:pPr>
              <a:r>
                <a:rPr lang="zh-CN" altLang="en-US" sz="1687" dirty="0"/>
                <a:t>食物</a:t>
              </a:r>
              <a:r>
                <a:rPr lang="en-US" altLang="zh-CN" sz="1687" dirty="0"/>
                <a:t>/</a:t>
              </a:r>
              <a:r>
                <a:rPr lang="zh-CN" altLang="en-US" sz="1687" dirty="0"/>
                <a:t>水</a:t>
              </a:r>
            </a:p>
          </p:txBody>
        </p:sp>
      </p:grpSp>
      <p:cxnSp>
        <p:nvCxnSpPr>
          <p:cNvPr id="11" name="直接连接符 10">
            <a:extLst>
              <a:ext uri="{FF2B5EF4-FFF2-40B4-BE49-F238E27FC236}">
                <a16:creationId xmlns:a16="http://schemas.microsoft.com/office/drawing/2014/main" id="{DD0AFF28-1442-43AE-B2E3-80D5A1A27776}"/>
              </a:ext>
            </a:extLst>
          </p:cNvPr>
          <p:cNvCxnSpPr/>
          <p:nvPr/>
        </p:nvCxnSpPr>
        <p:spPr>
          <a:xfrm flipV="1">
            <a:off x="3307869" y="2440900"/>
            <a:ext cx="836468" cy="51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asted-image.pdf">
            <a:extLst>
              <a:ext uri="{FF2B5EF4-FFF2-40B4-BE49-F238E27FC236}">
                <a16:creationId xmlns:a16="http://schemas.microsoft.com/office/drawing/2014/main" id="{1ACD2561-60B4-4B17-B442-9911BDD79317}"/>
              </a:ext>
            </a:extLst>
          </p:cNvPr>
          <p:cNvPicPr/>
          <p:nvPr/>
        </p:nvPicPr>
        <p:blipFill>
          <a:blip r:embed="rId8"/>
          <a:stretch>
            <a:fillRect/>
          </a:stretch>
        </p:blipFill>
        <p:spPr>
          <a:xfrm>
            <a:off x="5472860" y="1801547"/>
            <a:ext cx="1921886" cy="1285875"/>
          </a:xfrm>
          <a:prstGeom prst="rect">
            <a:avLst/>
          </a:prstGeom>
          <a:ln w="12700">
            <a:miter lim="400000"/>
          </a:ln>
        </p:spPr>
      </p:pic>
      <p:grpSp>
        <p:nvGrpSpPr>
          <p:cNvPr id="13" name="组合 12">
            <a:extLst>
              <a:ext uri="{FF2B5EF4-FFF2-40B4-BE49-F238E27FC236}">
                <a16:creationId xmlns:a16="http://schemas.microsoft.com/office/drawing/2014/main" id="{00D7DB83-9BDF-43E7-B745-D99462AF511C}"/>
              </a:ext>
            </a:extLst>
          </p:cNvPr>
          <p:cNvGrpSpPr/>
          <p:nvPr/>
        </p:nvGrpSpPr>
        <p:grpSpPr>
          <a:xfrm>
            <a:off x="8677124" y="1793706"/>
            <a:ext cx="1244394" cy="1285875"/>
            <a:chOff x="4658564" y="1576433"/>
            <a:chExt cx="1198470" cy="1198470"/>
          </a:xfrm>
        </p:grpSpPr>
        <p:sp>
          <p:nvSpPr>
            <p:cNvPr id="14" name="椭圆 13">
              <a:extLst>
                <a:ext uri="{FF2B5EF4-FFF2-40B4-BE49-F238E27FC236}">
                  <a16:creationId xmlns:a16="http://schemas.microsoft.com/office/drawing/2014/main" id="{41B4EAE5-284D-4B96-ABA4-B3D7B57E4A3F}"/>
                </a:ext>
              </a:extLst>
            </p:cNvPr>
            <p:cNvSpPr/>
            <p:nvPr/>
          </p:nvSpPr>
          <p:spPr>
            <a:xfrm>
              <a:off x="4658564" y="1576433"/>
              <a:ext cx="1198470" cy="1198470"/>
            </a:xfrm>
            <a:prstGeom prst="ellipse">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椭圆 4">
              <a:extLst>
                <a:ext uri="{FF2B5EF4-FFF2-40B4-BE49-F238E27FC236}">
                  <a16:creationId xmlns:a16="http://schemas.microsoft.com/office/drawing/2014/main" id="{8AF0B34E-D5EF-4B13-87A8-AD7DC06E5C57}"/>
                </a:ext>
              </a:extLst>
            </p:cNvPr>
            <p:cNvSpPr/>
            <p:nvPr/>
          </p:nvSpPr>
          <p:spPr>
            <a:xfrm>
              <a:off x="4794320" y="1751945"/>
              <a:ext cx="972173" cy="84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defTabSz="900109">
                <a:lnSpc>
                  <a:spcPct val="90000"/>
                </a:lnSpc>
                <a:spcBef>
                  <a:spcPct val="0"/>
                </a:spcBef>
                <a:spcAft>
                  <a:spcPct val="35000"/>
                </a:spcAft>
              </a:pPr>
              <a:r>
                <a:rPr lang="zh-CN" altLang="en-US" sz="1500" dirty="0"/>
                <a:t>媒体接触</a:t>
              </a:r>
              <a:r>
                <a:rPr lang="en-US" altLang="zh-CN" sz="1500" dirty="0"/>
                <a:t>Ci</a:t>
              </a:r>
            </a:p>
            <a:p>
              <a:pPr defTabSz="900109">
                <a:lnSpc>
                  <a:spcPct val="90000"/>
                </a:lnSpc>
                <a:spcBef>
                  <a:spcPct val="0"/>
                </a:spcBef>
                <a:spcAft>
                  <a:spcPct val="35000"/>
                </a:spcAft>
              </a:pPr>
              <a:r>
                <a:rPr lang="zh-CN" altLang="en-US" sz="1500" dirty="0"/>
                <a:t>注意力价值</a:t>
              </a:r>
            </a:p>
          </p:txBody>
        </p:sp>
      </p:grpSp>
      <p:cxnSp>
        <p:nvCxnSpPr>
          <p:cNvPr id="16" name="直接连接符 15">
            <a:extLst>
              <a:ext uri="{FF2B5EF4-FFF2-40B4-BE49-F238E27FC236}">
                <a16:creationId xmlns:a16="http://schemas.microsoft.com/office/drawing/2014/main" id="{D90338C2-0B3A-4C28-BD90-F4C0B6D1F651}"/>
              </a:ext>
            </a:extLst>
          </p:cNvPr>
          <p:cNvCxnSpPr/>
          <p:nvPr/>
        </p:nvCxnSpPr>
        <p:spPr>
          <a:xfrm flipV="1">
            <a:off x="8792616" y="2442763"/>
            <a:ext cx="1034892" cy="51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右箭头 2">
            <a:extLst>
              <a:ext uri="{FF2B5EF4-FFF2-40B4-BE49-F238E27FC236}">
                <a16:creationId xmlns:a16="http://schemas.microsoft.com/office/drawing/2014/main" id="{2047206A-4C0D-47F8-96D0-E6A77704E58B}"/>
              </a:ext>
            </a:extLst>
          </p:cNvPr>
          <p:cNvSpPr/>
          <p:nvPr/>
        </p:nvSpPr>
        <p:spPr>
          <a:xfrm>
            <a:off x="4422432" y="1982700"/>
            <a:ext cx="953728" cy="916953"/>
          </a:xfrm>
          <a:prstGeom prst="rightArrow">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endParaRPr lang="zh-CN" altLang="en-US" sz="2531">
              <a:solidFill>
                <a:srgbClr val="FFFFFF"/>
              </a:solidFill>
              <a:sym typeface="Helvetica Neue Light"/>
            </a:endParaRPr>
          </a:p>
        </p:txBody>
      </p:sp>
      <p:grpSp>
        <p:nvGrpSpPr>
          <p:cNvPr id="18" name="组合 17">
            <a:extLst>
              <a:ext uri="{FF2B5EF4-FFF2-40B4-BE49-F238E27FC236}">
                <a16:creationId xmlns:a16="http://schemas.microsoft.com/office/drawing/2014/main" id="{38FC035C-3854-40F2-9F0F-B2024C0D0B8C}"/>
              </a:ext>
            </a:extLst>
          </p:cNvPr>
          <p:cNvGrpSpPr/>
          <p:nvPr/>
        </p:nvGrpSpPr>
        <p:grpSpPr>
          <a:xfrm>
            <a:off x="4552427" y="4622209"/>
            <a:ext cx="916909" cy="885090"/>
            <a:chOff x="4658564" y="1576433"/>
            <a:chExt cx="1198470" cy="1198470"/>
          </a:xfrm>
          <a:solidFill>
            <a:srgbClr val="00B0F0"/>
          </a:solidFill>
        </p:grpSpPr>
        <p:sp>
          <p:nvSpPr>
            <p:cNvPr id="19" name="椭圆 18">
              <a:extLst>
                <a:ext uri="{FF2B5EF4-FFF2-40B4-BE49-F238E27FC236}">
                  <a16:creationId xmlns:a16="http://schemas.microsoft.com/office/drawing/2014/main" id="{D8EA36FC-E9BE-4F78-BC9B-74ACBDBD042E}"/>
                </a:ext>
              </a:extLst>
            </p:cNvPr>
            <p:cNvSpPr/>
            <p:nvPr/>
          </p:nvSpPr>
          <p:spPr>
            <a:xfrm>
              <a:off x="4658564" y="1576433"/>
              <a:ext cx="1198470" cy="1198470"/>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椭圆 4">
              <a:extLst>
                <a:ext uri="{FF2B5EF4-FFF2-40B4-BE49-F238E27FC236}">
                  <a16:creationId xmlns:a16="http://schemas.microsoft.com/office/drawing/2014/main" id="{222CE451-DE61-4930-AF10-A5BE317D184A}"/>
                </a:ext>
              </a:extLst>
            </p:cNvPr>
            <p:cNvSpPr/>
            <p:nvPr/>
          </p:nvSpPr>
          <p:spPr>
            <a:xfrm>
              <a:off x="4840531" y="1827216"/>
              <a:ext cx="864472" cy="72970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defTabSz="900109">
                <a:lnSpc>
                  <a:spcPct val="90000"/>
                </a:lnSpc>
                <a:spcBef>
                  <a:spcPct val="0"/>
                </a:spcBef>
                <a:spcAft>
                  <a:spcPct val="35000"/>
                </a:spcAft>
              </a:pPr>
              <a:r>
                <a:rPr lang="zh-CN" altLang="en-US" sz="1969" dirty="0"/>
                <a:t>品牌</a:t>
              </a:r>
            </a:p>
          </p:txBody>
        </p:sp>
      </p:grpSp>
      <p:grpSp>
        <p:nvGrpSpPr>
          <p:cNvPr id="21" name="组合 20">
            <a:extLst>
              <a:ext uri="{FF2B5EF4-FFF2-40B4-BE49-F238E27FC236}">
                <a16:creationId xmlns:a16="http://schemas.microsoft.com/office/drawing/2014/main" id="{23F5DB43-AD58-49F1-968E-89D9CC72D453}"/>
              </a:ext>
            </a:extLst>
          </p:cNvPr>
          <p:cNvGrpSpPr/>
          <p:nvPr/>
        </p:nvGrpSpPr>
        <p:grpSpPr>
          <a:xfrm>
            <a:off x="7391068" y="4618426"/>
            <a:ext cx="916909" cy="885090"/>
            <a:chOff x="4658564" y="1576433"/>
            <a:chExt cx="1198470" cy="1198470"/>
          </a:xfrm>
        </p:grpSpPr>
        <p:sp>
          <p:nvSpPr>
            <p:cNvPr id="22" name="椭圆 21">
              <a:extLst>
                <a:ext uri="{FF2B5EF4-FFF2-40B4-BE49-F238E27FC236}">
                  <a16:creationId xmlns:a16="http://schemas.microsoft.com/office/drawing/2014/main" id="{9050AB13-11D4-4216-BFF7-6D9253119E38}"/>
                </a:ext>
              </a:extLst>
            </p:cNvPr>
            <p:cNvSpPr/>
            <p:nvPr/>
          </p:nvSpPr>
          <p:spPr>
            <a:xfrm>
              <a:off x="4658564" y="1576433"/>
              <a:ext cx="1198470" cy="1198470"/>
            </a:xfrm>
            <a:prstGeom prst="ellipse">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椭圆 4">
              <a:extLst>
                <a:ext uri="{FF2B5EF4-FFF2-40B4-BE49-F238E27FC236}">
                  <a16:creationId xmlns:a16="http://schemas.microsoft.com/office/drawing/2014/main" id="{032FC3B9-D044-438F-AFE9-BFF7CD6EE771}"/>
                </a:ext>
              </a:extLst>
            </p:cNvPr>
            <p:cNvSpPr/>
            <p:nvPr/>
          </p:nvSpPr>
          <p:spPr>
            <a:xfrm>
              <a:off x="4794320" y="1751945"/>
              <a:ext cx="972173" cy="84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defTabSz="900109">
                <a:lnSpc>
                  <a:spcPct val="90000"/>
                </a:lnSpc>
                <a:spcBef>
                  <a:spcPct val="0"/>
                </a:spcBef>
                <a:spcAft>
                  <a:spcPct val="35000"/>
                </a:spcAft>
              </a:pPr>
              <a:r>
                <a:rPr lang="zh-CN" altLang="en-US" sz="1969" dirty="0"/>
                <a:t>人口</a:t>
              </a:r>
            </a:p>
          </p:txBody>
        </p:sp>
      </p:grpSp>
      <p:sp>
        <p:nvSpPr>
          <p:cNvPr id="24" name="矩形 23">
            <a:extLst>
              <a:ext uri="{FF2B5EF4-FFF2-40B4-BE49-F238E27FC236}">
                <a16:creationId xmlns:a16="http://schemas.microsoft.com/office/drawing/2014/main" id="{BE0CC978-DEC8-4874-A41E-F280F7DB646E}"/>
              </a:ext>
            </a:extLst>
          </p:cNvPr>
          <p:cNvSpPr/>
          <p:nvPr/>
        </p:nvSpPr>
        <p:spPr>
          <a:xfrm>
            <a:off x="5952917" y="4441363"/>
            <a:ext cx="933077" cy="1017234"/>
          </a:xfrm>
          <a:prstGeom prst="rect">
            <a:avLst/>
          </a:prstGeom>
          <a:noFill/>
        </p:spPr>
        <p:txBody>
          <a:bodyPr wrap="none" lIns="64294" tIns="32147" rIns="64294" bIns="32147">
            <a:spAutoFit/>
          </a:bodyPr>
          <a:lstStyle/>
          <a:p>
            <a:pPr algn="ctr"/>
            <a:r>
              <a:rPr lang="en-US" altLang="zh-CN" sz="3094" b="1" i="1" dirty="0">
                <a:ln w="0"/>
                <a:solidFill>
                  <a:srgbClr val="FF6600"/>
                </a:solidFill>
                <a:effectLst>
                  <a:reflection blurRad="6350" stA="53000" endA="300" endPos="35500" dir="5400000" sy="-90000" algn="bl" rotWithShape="0"/>
                </a:effectLst>
              </a:rPr>
              <a:t>Big</a:t>
            </a:r>
          </a:p>
          <a:p>
            <a:pPr algn="ctr"/>
            <a:r>
              <a:rPr lang="en-US" altLang="zh-CN" sz="3094" b="1" i="1" dirty="0">
                <a:ln w="0"/>
                <a:solidFill>
                  <a:srgbClr val="FF6600"/>
                </a:solidFill>
                <a:effectLst>
                  <a:reflection blurRad="6350" stA="53000" endA="300" endPos="35500" dir="5400000" sy="-90000" algn="bl" rotWithShape="0"/>
                </a:effectLst>
              </a:rPr>
              <a:t>Data</a:t>
            </a:r>
            <a:endParaRPr lang="zh-CN" altLang="en-US" sz="3094" b="1" i="1" dirty="0">
              <a:ln w="0"/>
              <a:solidFill>
                <a:srgbClr val="FF6600"/>
              </a:solidFill>
              <a:effectLst>
                <a:reflection blurRad="6350" stA="53000" endA="300" endPos="35500" dir="5400000" sy="-90000" algn="bl" rotWithShape="0"/>
              </a:effectLst>
            </a:endParaRPr>
          </a:p>
        </p:txBody>
      </p:sp>
      <p:sp>
        <p:nvSpPr>
          <p:cNvPr id="25" name="矩形 24">
            <a:extLst>
              <a:ext uri="{FF2B5EF4-FFF2-40B4-BE49-F238E27FC236}">
                <a16:creationId xmlns:a16="http://schemas.microsoft.com/office/drawing/2014/main" id="{56A4C0FA-2841-4579-804A-10CD104B8093}"/>
              </a:ext>
            </a:extLst>
          </p:cNvPr>
          <p:cNvSpPr/>
          <p:nvPr/>
        </p:nvSpPr>
        <p:spPr>
          <a:xfrm>
            <a:off x="3927068" y="3920946"/>
            <a:ext cx="1853159" cy="375167"/>
          </a:xfrm>
          <a:prstGeom prst="rect">
            <a:avLst/>
          </a:prstGeom>
          <a:solidFill>
            <a:schemeClr val="bg1">
              <a:alpha val="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lang="en-US" altLang="zh-CN" sz="1969" dirty="0">
                <a:sym typeface="Helvetica Neue Light"/>
              </a:rPr>
              <a:t>Communication</a:t>
            </a:r>
          </a:p>
        </p:txBody>
      </p:sp>
      <p:sp>
        <p:nvSpPr>
          <p:cNvPr id="26" name="矩形 25">
            <a:extLst>
              <a:ext uri="{FF2B5EF4-FFF2-40B4-BE49-F238E27FC236}">
                <a16:creationId xmlns:a16="http://schemas.microsoft.com/office/drawing/2014/main" id="{9B47775B-5707-4CD4-BA52-D78C14F00745}"/>
              </a:ext>
            </a:extLst>
          </p:cNvPr>
          <p:cNvSpPr/>
          <p:nvPr/>
        </p:nvSpPr>
        <p:spPr>
          <a:xfrm>
            <a:off x="6948471" y="4066228"/>
            <a:ext cx="1746943" cy="375167"/>
          </a:xfrm>
          <a:prstGeom prst="rect">
            <a:avLst/>
          </a:prstGeom>
          <a:solidFill>
            <a:schemeClr val="bg1">
              <a:alpha val="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lang="en-US" altLang="zh-CN" sz="1969" dirty="0">
                <a:sym typeface="Helvetica Neue Light"/>
              </a:rPr>
              <a:t>Awareness</a:t>
            </a:r>
          </a:p>
        </p:txBody>
      </p:sp>
      <p:sp>
        <p:nvSpPr>
          <p:cNvPr id="27" name="左大括号 26">
            <a:extLst>
              <a:ext uri="{FF2B5EF4-FFF2-40B4-BE49-F238E27FC236}">
                <a16:creationId xmlns:a16="http://schemas.microsoft.com/office/drawing/2014/main" id="{B8E3595E-5D4E-4DB6-97FF-65AD80F02562}"/>
              </a:ext>
            </a:extLst>
          </p:cNvPr>
          <p:cNvSpPr/>
          <p:nvPr/>
        </p:nvSpPr>
        <p:spPr>
          <a:xfrm>
            <a:off x="8408142" y="3924003"/>
            <a:ext cx="182329" cy="759083"/>
          </a:xfrm>
          <a:prstGeom prst="leftBrace">
            <a:avLst/>
          </a:prstGeom>
          <a:noFill/>
          <a:ln w="12700" cap="flat">
            <a:solidFill>
              <a:schemeClr val="tx1"/>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4293" tIns="32146" rIns="64293" bIns="32146" numCol="1" spcCol="38100" rtlCol="0" anchor="t">
            <a:noAutofit/>
          </a:bodyPr>
          <a:lstStyle/>
          <a:p>
            <a:pPr defTabSz="642915" latinLnBrk="1" hangingPunct="0"/>
            <a:endParaRPr lang="zh-CN" altLang="en-US" sz="1266">
              <a:solidFill>
                <a:srgbClr val="000000"/>
              </a:solidFill>
            </a:endParaRPr>
          </a:p>
        </p:txBody>
      </p:sp>
      <p:sp>
        <p:nvSpPr>
          <p:cNvPr id="28" name="矩形 27">
            <a:extLst>
              <a:ext uri="{FF2B5EF4-FFF2-40B4-BE49-F238E27FC236}">
                <a16:creationId xmlns:a16="http://schemas.microsoft.com/office/drawing/2014/main" id="{A5E625C3-E5B7-4522-868F-D36E51487C1F}"/>
              </a:ext>
            </a:extLst>
          </p:cNvPr>
          <p:cNvSpPr/>
          <p:nvPr/>
        </p:nvSpPr>
        <p:spPr>
          <a:xfrm>
            <a:off x="2859736" y="4786484"/>
            <a:ext cx="1273904" cy="375167"/>
          </a:xfrm>
          <a:prstGeom prst="rect">
            <a:avLst/>
          </a:prstGeom>
          <a:solidFill>
            <a:schemeClr val="bg1">
              <a:alpha val="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latinLnBrk="1" hangingPunct="0"/>
            <a:r>
              <a:rPr lang="en-US" altLang="zh-CN" sz="1969" dirty="0">
                <a:solidFill>
                  <a:srgbClr val="00B0F0"/>
                </a:solidFill>
                <a:sym typeface="Helvetica Neue Light"/>
              </a:rPr>
              <a:t>DIKW</a:t>
            </a:r>
            <a:r>
              <a:rPr lang="zh-CN" altLang="en-US" sz="1969" dirty="0">
                <a:solidFill>
                  <a:srgbClr val="00B0F0"/>
                </a:solidFill>
                <a:sym typeface="Helvetica Neue Light"/>
              </a:rPr>
              <a:t>模型</a:t>
            </a:r>
            <a:endParaRPr lang="en-US" altLang="zh-CN" sz="1969" dirty="0">
              <a:solidFill>
                <a:srgbClr val="00B0F0"/>
              </a:solidFill>
              <a:sym typeface="Helvetica Neue Light"/>
            </a:endParaRPr>
          </a:p>
        </p:txBody>
      </p:sp>
      <p:sp>
        <p:nvSpPr>
          <p:cNvPr id="29" name="矩形 28">
            <a:extLst>
              <a:ext uri="{FF2B5EF4-FFF2-40B4-BE49-F238E27FC236}">
                <a16:creationId xmlns:a16="http://schemas.microsoft.com/office/drawing/2014/main" id="{259CB6FC-42FA-4B5B-B762-E7BBC6C67231}"/>
              </a:ext>
            </a:extLst>
          </p:cNvPr>
          <p:cNvSpPr/>
          <p:nvPr/>
        </p:nvSpPr>
        <p:spPr>
          <a:xfrm>
            <a:off x="3907047" y="5579388"/>
            <a:ext cx="1746943" cy="375167"/>
          </a:xfrm>
          <a:prstGeom prst="rect">
            <a:avLst/>
          </a:prstGeom>
          <a:solidFill>
            <a:schemeClr val="bg1">
              <a:alpha val="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lang="en-US" altLang="zh-CN" sz="1969" dirty="0">
                <a:sym typeface="Helvetica Neue Light"/>
              </a:rPr>
              <a:t>Turnover</a:t>
            </a:r>
          </a:p>
        </p:txBody>
      </p:sp>
      <p:sp>
        <p:nvSpPr>
          <p:cNvPr id="30" name="矩形 29">
            <a:extLst>
              <a:ext uri="{FF2B5EF4-FFF2-40B4-BE49-F238E27FC236}">
                <a16:creationId xmlns:a16="http://schemas.microsoft.com/office/drawing/2014/main" id="{5E982BEE-C20B-40E2-9EF3-866E6A23E162}"/>
              </a:ext>
            </a:extLst>
          </p:cNvPr>
          <p:cNvSpPr/>
          <p:nvPr/>
        </p:nvSpPr>
        <p:spPr>
          <a:xfrm>
            <a:off x="6944688" y="5555846"/>
            <a:ext cx="1746943" cy="678199"/>
          </a:xfrm>
          <a:prstGeom prst="rect">
            <a:avLst/>
          </a:prstGeom>
          <a:solidFill>
            <a:schemeClr val="bg1">
              <a:alpha val="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lang="en-US" altLang="zh-CN" sz="1969" dirty="0">
                <a:sym typeface="Helvetica Neue Light"/>
              </a:rPr>
              <a:t>Purchase</a:t>
            </a:r>
          </a:p>
          <a:p>
            <a:pPr algn="ctr" defTabSz="410751" latinLnBrk="1" hangingPunct="0"/>
            <a:r>
              <a:rPr lang="en-US" altLang="zh-CN" sz="1969" dirty="0"/>
              <a:t>(Action)</a:t>
            </a:r>
            <a:endParaRPr lang="en-US" altLang="zh-CN" sz="1969" dirty="0">
              <a:sym typeface="Helvetica Neue Light"/>
            </a:endParaRPr>
          </a:p>
        </p:txBody>
      </p:sp>
      <p:sp>
        <p:nvSpPr>
          <p:cNvPr id="31" name="左大括号 30">
            <a:extLst>
              <a:ext uri="{FF2B5EF4-FFF2-40B4-BE49-F238E27FC236}">
                <a16:creationId xmlns:a16="http://schemas.microsoft.com/office/drawing/2014/main" id="{E4237A84-09E9-4971-9A1D-6D7AA3E4F1E5}"/>
              </a:ext>
            </a:extLst>
          </p:cNvPr>
          <p:cNvSpPr/>
          <p:nvPr/>
        </p:nvSpPr>
        <p:spPr>
          <a:xfrm>
            <a:off x="8403906" y="5605593"/>
            <a:ext cx="182329" cy="759083"/>
          </a:xfrm>
          <a:prstGeom prst="leftBrace">
            <a:avLst/>
          </a:prstGeom>
          <a:noFill/>
          <a:ln w="12700" cap="flat">
            <a:solidFill>
              <a:schemeClr val="tx1"/>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4293" tIns="32146" rIns="64293" bIns="32146" numCol="1" spcCol="38100" rtlCol="0" anchor="t">
            <a:noAutofit/>
          </a:bodyPr>
          <a:lstStyle/>
          <a:p>
            <a:pPr defTabSz="642915" latinLnBrk="1" hangingPunct="0"/>
            <a:endParaRPr lang="zh-CN" altLang="en-US" sz="1266">
              <a:solidFill>
                <a:srgbClr val="000000"/>
              </a:solidFill>
            </a:endParaRPr>
          </a:p>
        </p:txBody>
      </p:sp>
      <p:sp>
        <p:nvSpPr>
          <p:cNvPr id="32" name="矩形 31">
            <a:extLst>
              <a:ext uri="{FF2B5EF4-FFF2-40B4-BE49-F238E27FC236}">
                <a16:creationId xmlns:a16="http://schemas.microsoft.com/office/drawing/2014/main" id="{1044E7AF-35CA-4826-BBAD-964C4BA1308F}"/>
              </a:ext>
            </a:extLst>
          </p:cNvPr>
          <p:cNvSpPr/>
          <p:nvPr/>
        </p:nvSpPr>
        <p:spPr>
          <a:xfrm>
            <a:off x="8630199" y="5306856"/>
            <a:ext cx="1273904" cy="1284262"/>
          </a:xfrm>
          <a:prstGeom prst="rect">
            <a:avLst/>
          </a:prstGeom>
          <a:solidFill>
            <a:schemeClr val="bg1">
              <a:alpha val="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latinLnBrk="1" hangingPunct="0"/>
            <a:r>
              <a:rPr lang="en-US" altLang="zh-CN" sz="1969" dirty="0">
                <a:sym typeface="Helvetica Neue Light"/>
              </a:rPr>
              <a:t>Search</a:t>
            </a:r>
          </a:p>
          <a:p>
            <a:pPr defTabSz="410751" latinLnBrk="1" hangingPunct="0"/>
            <a:r>
              <a:rPr lang="en-US" altLang="zh-CN" sz="1969" dirty="0"/>
              <a:t>Share</a:t>
            </a:r>
          </a:p>
          <a:p>
            <a:pPr defTabSz="410751" latinLnBrk="1" hangingPunct="0"/>
            <a:r>
              <a:rPr lang="en-US" altLang="zh-CN" sz="1969" dirty="0">
                <a:sym typeface="Helvetica Neue Light"/>
              </a:rPr>
              <a:t>Think</a:t>
            </a:r>
          </a:p>
          <a:p>
            <a:pPr defTabSz="410751" latinLnBrk="1" hangingPunct="0"/>
            <a:r>
              <a:rPr lang="en-US" altLang="zh-CN" sz="1969" dirty="0"/>
              <a:t>Publish</a:t>
            </a:r>
            <a:endParaRPr lang="en-US" altLang="zh-CN" sz="1969" dirty="0">
              <a:sym typeface="Helvetica Neue Light"/>
            </a:endParaRPr>
          </a:p>
        </p:txBody>
      </p:sp>
      <p:sp>
        <p:nvSpPr>
          <p:cNvPr id="33" name="矩形 32">
            <a:extLst>
              <a:ext uri="{FF2B5EF4-FFF2-40B4-BE49-F238E27FC236}">
                <a16:creationId xmlns:a16="http://schemas.microsoft.com/office/drawing/2014/main" id="{4F661AA8-8352-4F91-BB5B-70AABDB72EF4}"/>
              </a:ext>
            </a:extLst>
          </p:cNvPr>
          <p:cNvSpPr/>
          <p:nvPr/>
        </p:nvSpPr>
        <p:spPr>
          <a:xfrm>
            <a:off x="8589754" y="3790254"/>
            <a:ext cx="1273904" cy="981231"/>
          </a:xfrm>
          <a:prstGeom prst="rect">
            <a:avLst/>
          </a:prstGeom>
          <a:solidFill>
            <a:schemeClr val="bg1">
              <a:alpha val="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latinLnBrk="1" hangingPunct="0"/>
            <a:r>
              <a:rPr lang="en-US" altLang="zh-CN" sz="1969" dirty="0">
                <a:sym typeface="Helvetica Neue Light"/>
              </a:rPr>
              <a:t>Attention</a:t>
            </a:r>
          </a:p>
          <a:p>
            <a:pPr defTabSz="410751" latinLnBrk="1" hangingPunct="0"/>
            <a:r>
              <a:rPr lang="en-US" altLang="zh-CN" sz="1969" dirty="0"/>
              <a:t>Interest</a:t>
            </a:r>
          </a:p>
          <a:p>
            <a:pPr defTabSz="410751" latinLnBrk="1" hangingPunct="0"/>
            <a:r>
              <a:rPr lang="en-US" altLang="zh-CN" sz="1969" dirty="0">
                <a:sym typeface="Helvetica Neue Light"/>
              </a:rPr>
              <a:t>Education</a:t>
            </a:r>
          </a:p>
        </p:txBody>
      </p:sp>
      <p:sp>
        <p:nvSpPr>
          <p:cNvPr id="34" name="矩形 33">
            <a:extLst>
              <a:ext uri="{FF2B5EF4-FFF2-40B4-BE49-F238E27FC236}">
                <a16:creationId xmlns:a16="http://schemas.microsoft.com/office/drawing/2014/main" id="{25AA2666-4C5F-4FE2-97EF-B9B9ED2AEF05}"/>
              </a:ext>
            </a:extLst>
          </p:cNvPr>
          <p:cNvSpPr/>
          <p:nvPr/>
        </p:nvSpPr>
        <p:spPr>
          <a:xfrm>
            <a:off x="5914277" y="3912398"/>
            <a:ext cx="931665" cy="403957"/>
          </a:xfrm>
          <a:prstGeom prst="rect">
            <a:avLst/>
          </a:prstGeom>
        </p:spPr>
        <p:txBody>
          <a:bodyPr wrap="none">
            <a:spAutoFit/>
          </a:bodyPr>
          <a:lstStyle/>
          <a:p>
            <a:pPr defTabSz="900109">
              <a:lnSpc>
                <a:spcPct val="90000"/>
              </a:lnSpc>
              <a:spcBef>
                <a:spcPct val="0"/>
              </a:spcBef>
              <a:spcAft>
                <a:spcPct val="35000"/>
              </a:spcAft>
            </a:pPr>
            <a:r>
              <a:rPr lang="en-US" altLang="zh-CN" sz="2250" dirty="0"/>
              <a:t>Media</a:t>
            </a:r>
            <a:endParaRPr lang="zh-CN" altLang="en-US" sz="2250" dirty="0"/>
          </a:p>
        </p:txBody>
      </p:sp>
      <p:sp>
        <p:nvSpPr>
          <p:cNvPr id="35" name="矩形 34">
            <a:extLst>
              <a:ext uri="{FF2B5EF4-FFF2-40B4-BE49-F238E27FC236}">
                <a16:creationId xmlns:a16="http://schemas.microsoft.com/office/drawing/2014/main" id="{987EC146-CF42-4E94-9497-19DCCE8C9EF6}"/>
              </a:ext>
            </a:extLst>
          </p:cNvPr>
          <p:cNvSpPr/>
          <p:nvPr/>
        </p:nvSpPr>
        <p:spPr>
          <a:xfrm>
            <a:off x="5949178" y="5846436"/>
            <a:ext cx="1031436" cy="403957"/>
          </a:xfrm>
          <a:prstGeom prst="rect">
            <a:avLst/>
          </a:prstGeom>
        </p:spPr>
        <p:txBody>
          <a:bodyPr wrap="none">
            <a:spAutoFit/>
          </a:bodyPr>
          <a:lstStyle/>
          <a:p>
            <a:pPr defTabSz="900109">
              <a:lnSpc>
                <a:spcPct val="90000"/>
              </a:lnSpc>
              <a:spcBef>
                <a:spcPct val="0"/>
              </a:spcBef>
              <a:spcAft>
                <a:spcPct val="35000"/>
              </a:spcAft>
            </a:pPr>
            <a:r>
              <a:rPr lang="en-US" altLang="zh-CN" sz="2250" dirty="0"/>
              <a:t>Market</a:t>
            </a:r>
            <a:endParaRPr lang="zh-CN" altLang="en-US" sz="2250" dirty="0"/>
          </a:p>
        </p:txBody>
      </p:sp>
      <p:sp>
        <p:nvSpPr>
          <p:cNvPr id="36" name="箭头: 上弧形 35">
            <a:extLst>
              <a:ext uri="{FF2B5EF4-FFF2-40B4-BE49-F238E27FC236}">
                <a16:creationId xmlns:a16="http://schemas.microsoft.com/office/drawing/2014/main" id="{DFFE4383-CD9B-4FB6-8095-CD553A8D817C}"/>
              </a:ext>
            </a:extLst>
          </p:cNvPr>
          <p:cNvSpPr/>
          <p:nvPr/>
        </p:nvSpPr>
        <p:spPr>
          <a:xfrm>
            <a:off x="5509098" y="3392488"/>
            <a:ext cx="1880890" cy="1414928"/>
          </a:xfrm>
          <a:prstGeom prst="curved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CN" altLang="en-US">
              <a:solidFill>
                <a:schemeClr val="tx1"/>
              </a:solidFill>
            </a:endParaRPr>
          </a:p>
        </p:txBody>
      </p:sp>
      <p:sp>
        <p:nvSpPr>
          <p:cNvPr id="37" name="箭头: 上弧形 36">
            <a:extLst>
              <a:ext uri="{FF2B5EF4-FFF2-40B4-BE49-F238E27FC236}">
                <a16:creationId xmlns:a16="http://schemas.microsoft.com/office/drawing/2014/main" id="{95ACBF2D-C6CD-462F-A2D8-F3D88161A3E2}"/>
              </a:ext>
            </a:extLst>
          </p:cNvPr>
          <p:cNvSpPr/>
          <p:nvPr/>
        </p:nvSpPr>
        <p:spPr>
          <a:xfrm rot="10800000" flipH="1">
            <a:off x="5527911" y="5161651"/>
            <a:ext cx="1897749" cy="1414928"/>
          </a:xfrm>
          <a:prstGeom prst="curved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503272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a:spLocks noGrp="1"/>
          </p:cNvSpPr>
          <p:nvPr>
            <p:ph type="title"/>
          </p:nvPr>
        </p:nvSpPr>
        <p:spPr>
          <a:prstGeom prst="rect">
            <a:avLst/>
          </a:prstGeom>
        </p:spPr>
        <p:txBody>
          <a:bodyPr>
            <a:normAutofit/>
          </a:bodyPr>
          <a:lstStyle/>
          <a:p>
            <a:pPr lvl="0">
              <a:defRPr sz="1800"/>
            </a:pPr>
            <a:r>
              <a:rPr sz="2000" dirty="0" err="1"/>
              <a:t>时间都去哪儿了</a:t>
            </a:r>
            <a:r>
              <a:rPr sz="2000" dirty="0"/>
              <a:t>？</a:t>
            </a:r>
          </a:p>
        </p:txBody>
      </p:sp>
      <p:sp>
        <p:nvSpPr>
          <p:cNvPr id="59" name="Shape 59"/>
          <p:cNvSpPr>
            <a:spLocks noGrp="1"/>
          </p:cNvSpPr>
          <p:nvPr>
            <p:ph type="body" idx="1"/>
          </p:nvPr>
        </p:nvSpPr>
        <p:spPr>
          <a:prstGeom prst="rect">
            <a:avLst/>
          </a:prstGeom>
        </p:spPr>
        <p:txBody>
          <a:bodyPr/>
          <a:lstStyle/>
          <a:p>
            <a:pPr lvl="0">
              <a:defRPr sz="1800">
                <a:solidFill>
                  <a:srgbClr val="000000"/>
                </a:solidFill>
              </a:defRPr>
            </a:pPr>
            <a:r>
              <a:rPr sz="1969" dirty="0" err="1">
                <a:solidFill>
                  <a:srgbClr val="747474"/>
                </a:solidFill>
              </a:rPr>
              <a:t>马克思劳动价值论，G－W</a:t>
            </a:r>
            <a:r>
              <a:rPr sz="1969" dirty="0">
                <a:solidFill>
                  <a:srgbClr val="747474"/>
                </a:solidFill>
              </a:rPr>
              <a:t>—（Labor）—W’－G’</a:t>
            </a:r>
          </a:p>
          <a:p>
            <a:pPr lvl="0">
              <a:defRPr sz="1800">
                <a:solidFill>
                  <a:srgbClr val="000000"/>
                </a:solidFill>
              </a:defRPr>
            </a:pPr>
            <a:r>
              <a:rPr sz="1969" dirty="0" err="1">
                <a:solidFill>
                  <a:srgbClr val="747474"/>
                </a:solidFill>
              </a:rPr>
              <a:t>传媒业雇佣劳动论，M</a:t>
            </a:r>
            <a:r>
              <a:rPr sz="1969" dirty="0">
                <a:solidFill>
                  <a:srgbClr val="747474"/>
                </a:solidFill>
              </a:rPr>
              <a:t>—C—（Leisure）—C’—M’</a:t>
            </a:r>
          </a:p>
          <a:p>
            <a:pPr lvl="0">
              <a:defRPr sz="1800">
                <a:solidFill>
                  <a:srgbClr val="000000"/>
                </a:solidFill>
              </a:defRPr>
            </a:pPr>
            <a:r>
              <a:rPr sz="1969" dirty="0" err="1">
                <a:solidFill>
                  <a:srgbClr val="747474"/>
                </a:solidFill>
              </a:rPr>
              <a:t>人的总时间Lifetime＝Labor＋Leisure（</a:t>
            </a:r>
            <a:r>
              <a:rPr sz="1266" dirty="0" err="1">
                <a:solidFill>
                  <a:srgbClr val="747474"/>
                </a:solidFill>
              </a:rPr>
              <a:t>信息社交性，享乐卷入</a:t>
            </a:r>
            <a:r>
              <a:rPr sz="1969" dirty="0">
                <a:solidFill>
                  <a:srgbClr val="747474"/>
                </a:solidFill>
              </a:rPr>
              <a:t>）</a:t>
            </a:r>
          </a:p>
          <a:p>
            <a:pPr lvl="0">
              <a:defRPr sz="1800">
                <a:solidFill>
                  <a:srgbClr val="000000"/>
                </a:solidFill>
              </a:defRPr>
            </a:pPr>
            <a:r>
              <a:rPr sz="1969" dirty="0" err="1">
                <a:solidFill>
                  <a:srgbClr val="747474"/>
                </a:solidFill>
              </a:rPr>
              <a:t>社交媒体</a:t>
            </a:r>
            <a:r>
              <a:rPr lang="zh-CN" altLang="en-US" sz="1969" dirty="0">
                <a:solidFill>
                  <a:srgbClr val="747474"/>
                </a:solidFill>
              </a:rPr>
              <a:t>：</a:t>
            </a:r>
            <a:endParaRPr lang="en-US" altLang="zh-CN" sz="1969" dirty="0">
              <a:solidFill>
                <a:srgbClr val="747474"/>
              </a:solidFill>
            </a:endParaRPr>
          </a:p>
          <a:p>
            <a:pPr lvl="0">
              <a:defRPr sz="1800">
                <a:solidFill>
                  <a:srgbClr val="000000"/>
                </a:solidFill>
              </a:defRPr>
            </a:pPr>
            <a:endParaRPr lang="en-US" altLang="zh-CN" sz="1969" dirty="0">
              <a:solidFill>
                <a:srgbClr val="747474"/>
              </a:solidFill>
            </a:endParaRPr>
          </a:p>
          <a:p>
            <a:pPr lvl="0">
              <a:defRPr sz="1800">
                <a:solidFill>
                  <a:srgbClr val="000000"/>
                </a:solidFill>
              </a:defRPr>
            </a:pPr>
            <a:endParaRPr lang="en-US" altLang="zh-CN" sz="1969" dirty="0">
              <a:solidFill>
                <a:srgbClr val="747474"/>
              </a:solidFill>
            </a:endParaRPr>
          </a:p>
          <a:p>
            <a:pPr lvl="0">
              <a:defRPr sz="1800">
                <a:solidFill>
                  <a:srgbClr val="000000"/>
                </a:solidFill>
              </a:defRPr>
            </a:pPr>
            <a:endParaRPr lang="en-US" altLang="zh-CN" sz="1969" dirty="0">
              <a:solidFill>
                <a:srgbClr val="747474"/>
              </a:solidFill>
            </a:endParaRPr>
          </a:p>
          <a:p>
            <a:pPr lvl="0">
              <a:defRPr sz="1800">
                <a:solidFill>
                  <a:srgbClr val="000000"/>
                </a:solidFill>
              </a:defRPr>
            </a:pPr>
            <a:endParaRPr lang="en-US" altLang="zh-CN" sz="1687" dirty="0"/>
          </a:p>
          <a:p>
            <a:pPr lvl="0">
              <a:defRPr sz="1800">
                <a:solidFill>
                  <a:srgbClr val="000000"/>
                </a:solidFill>
              </a:defRPr>
            </a:pPr>
            <a:r>
              <a:rPr sz="1687" dirty="0" err="1"/>
              <a:t>只收不发User底部时间成为“收视劳动力”的可转化价值对象</a:t>
            </a:r>
            <a:endParaRPr sz="1687" dirty="0"/>
          </a:p>
          <a:p>
            <a:pPr lvl="0">
              <a:defRPr sz="1800">
                <a:solidFill>
                  <a:srgbClr val="000000"/>
                </a:solidFill>
              </a:defRPr>
            </a:pPr>
            <a:r>
              <a:rPr sz="1687" dirty="0" err="1"/>
              <a:t>被大量有效订阅的KOL成为传播者，实现价值转化的关键创造步骤</a:t>
            </a:r>
            <a:endParaRPr sz="1687" dirty="0"/>
          </a:p>
        </p:txBody>
      </p:sp>
      <p:pic>
        <p:nvPicPr>
          <p:cNvPr id="60" name="pasted-image.pdf"/>
          <p:cNvPicPr/>
          <p:nvPr/>
        </p:nvPicPr>
        <p:blipFill>
          <a:blip r:embed="rId2"/>
          <a:stretch>
            <a:fillRect/>
          </a:stretch>
        </p:blipFill>
        <p:spPr>
          <a:xfrm>
            <a:off x="4274344" y="3754837"/>
            <a:ext cx="2496359" cy="726789"/>
          </a:xfrm>
          <a:prstGeom prst="rect">
            <a:avLst/>
          </a:prstGeom>
          <a:ln w="12700">
            <a:miter lim="400000"/>
          </a:ln>
        </p:spPr>
      </p:pic>
      <p:pic>
        <p:nvPicPr>
          <p:cNvPr id="61" name="pasted-image.pdf"/>
          <p:cNvPicPr/>
          <p:nvPr/>
        </p:nvPicPr>
        <p:blipFill>
          <a:blip r:embed="rId3"/>
          <a:stretch>
            <a:fillRect/>
          </a:stretch>
        </p:blipFill>
        <p:spPr>
          <a:xfrm>
            <a:off x="8265021" y="3449057"/>
            <a:ext cx="2131440" cy="1338347"/>
          </a:xfrm>
          <a:prstGeom prst="rect">
            <a:avLst/>
          </a:prstGeom>
          <a:ln w="12700">
            <a:miter lim="400000"/>
          </a:ln>
        </p:spPr>
      </p:pic>
    </p:spTree>
    <p:extLst>
      <p:ext uri="{BB962C8B-B14F-4D97-AF65-F5344CB8AC3E}">
        <p14:creationId xmlns:p14="http://schemas.microsoft.com/office/powerpoint/2010/main" val="3362546297"/>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C46960CB-5BDE-4246-B49F-CC11E1280755}"/>
              </a:ext>
            </a:extLst>
          </p:cNvPr>
          <p:cNvSpPr/>
          <p:nvPr/>
        </p:nvSpPr>
        <p:spPr>
          <a:xfrm flipH="1">
            <a:off x="6391573" y="1933104"/>
            <a:ext cx="3435903" cy="3654435"/>
          </a:xfrm>
          <a:prstGeom prst="rect">
            <a:avLst/>
          </a:prstGeom>
          <a:solidFill>
            <a:schemeClr val="accent2">
              <a:lumMod val="20000"/>
              <a:lumOff val="8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文本占位符 1">
            <a:extLst>
              <a:ext uri="{FF2B5EF4-FFF2-40B4-BE49-F238E27FC236}">
                <a16:creationId xmlns:a16="http://schemas.microsoft.com/office/drawing/2014/main" id="{95081A27-39A6-4EAA-AE5F-FC4233B24E3E}"/>
              </a:ext>
            </a:extLst>
          </p:cNvPr>
          <p:cNvSpPr>
            <a:spLocks noGrp="1"/>
          </p:cNvSpPr>
          <p:nvPr>
            <p:ph type="body" sz="quarter" idx="10"/>
          </p:nvPr>
        </p:nvSpPr>
        <p:spPr>
          <a:xfrm>
            <a:off x="216000" y="392980"/>
            <a:ext cx="6557333" cy="416571"/>
          </a:xfrm>
        </p:spPr>
        <p:txBody>
          <a:bodyPr>
            <a:noAutofit/>
          </a:bodyPr>
          <a:lstStyle/>
          <a:p>
            <a:r>
              <a:rPr lang="en-US" altLang="zh-CN" sz="1800" dirty="0"/>
              <a:t>Advertising of new generation</a:t>
            </a:r>
          </a:p>
        </p:txBody>
      </p:sp>
      <p:sp>
        <p:nvSpPr>
          <p:cNvPr id="6" name="文本占位符 2">
            <a:extLst>
              <a:ext uri="{FF2B5EF4-FFF2-40B4-BE49-F238E27FC236}">
                <a16:creationId xmlns:a16="http://schemas.microsoft.com/office/drawing/2014/main" id="{BB9B4AA0-3886-432C-872C-F2D3EC937348}"/>
              </a:ext>
            </a:extLst>
          </p:cNvPr>
          <p:cNvSpPr>
            <a:spLocks noGrp="1"/>
          </p:cNvSpPr>
          <p:nvPr>
            <p:ph type="body" sz="quarter" idx="11"/>
          </p:nvPr>
        </p:nvSpPr>
        <p:spPr>
          <a:xfrm>
            <a:off x="216000" y="712620"/>
            <a:ext cx="11353148" cy="503437"/>
          </a:xfrm>
        </p:spPr>
        <p:txBody>
          <a:bodyPr>
            <a:normAutofit/>
          </a:bodyPr>
          <a:lstStyle/>
          <a:p>
            <a:r>
              <a:rPr lang="zh-CN" altLang="en-US" dirty="0"/>
              <a:t>广告效用的升与降</a:t>
            </a:r>
          </a:p>
        </p:txBody>
      </p:sp>
      <p:graphicFrame>
        <p:nvGraphicFramePr>
          <p:cNvPr id="2" name="图示 1">
            <a:extLst>
              <a:ext uri="{FF2B5EF4-FFF2-40B4-BE49-F238E27FC236}">
                <a16:creationId xmlns:a16="http://schemas.microsoft.com/office/drawing/2014/main" id="{6C83F549-4E90-40FB-A7F0-B8B1A6AC68F4}"/>
              </a:ext>
            </a:extLst>
          </p:cNvPr>
          <p:cNvGraphicFramePr/>
          <p:nvPr>
            <p:extLst>
              <p:ext uri="{D42A27DB-BD31-4B8C-83A1-F6EECF244321}">
                <p14:modId xmlns:p14="http://schemas.microsoft.com/office/powerpoint/2010/main" val="206646200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7475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7DD3030-A579-46AF-A919-4BFD559ACB09}"/>
              </a:ext>
            </a:extLst>
          </p:cNvPr>
          <p:cNvSpPr>
            <a:spLocks noGrp="1"/>
          </p:cNvSpPr>
          <p:nvPr>
            <p:ph type="body" sz="quarter" idx="10"/>
          </p:nvPr>
        </p:nvSpPr>
        <p:spPr/>
        <p:txBody>
          <a:bodyPr>
            <a:normAutofit/>
          </a:bodyPr>
          <a:lstStyle/>
          <a:p>
            <a:r>
              <a:rPr lang="zh-CN" altLang="en-US" sz="2000" dirty="0"/>
              <a:t>营销进入</a:t>
            </a:r>
            <a:r>
              <a:rPr lang="en-US" altLang="zh-CN" sz="2000" dirty="0"/>
              <a:t>3.0</a:t>
            </a:r>
            <a:r>
              <a:rPr lang="zh-CN" altLang="en-US" sz="2000" dirty="0"/>
              <a:t>时代</a:t>
            </a:r>
          </a:p>
        </p:txBody>
      </p:sp>
      <p:sp>
        <p:nvSpPr>
          <p:cNvPr id="3" name="文本占位符 2">
            <a:extLst>
              <a:ext uri="{FF2B5EF4-FFF2-40B4-BE49-F238E27FC236}">
                <a16:creationId xmlns:a16="http://schemas.microsoft.com/office/drawing/2014/main" id="{D1C1DAE4-1CDF-4DB8-93E5-780EC3379A8E}"/>
              </a:ext>
            </a:extLst>
          </p:cNvPr>
          <p:cNvSpPr>
            <a:spLocks noGrp="1"/>
          </p:cNvSpPr>
          <p:nvPr>
            <p:ph type="body" sz="quarter" idx="11"/>
          </p:nvPr>
        </p:nvSpPr>
        <p:spPr>
          <a:xfrm>
            <a:off x="216000" y="712620"/>
            <a:ext cx="6557333" cy="323301"/>
          </a:xfrm>
        </p:spPr>
        <p:txBody>
          <a:bodyPr/>
          <a:lstStyle/>
          <a:p>
            <a:r>
              <a:rPr lang="en-US" altLang="zh-CN" dirty="0"/>
              <a:t>……</a:t>
            </a:r>
            <a:endParaRPr lang="zh-CN" altLang="en-US" dirty="0"/>
          </a:p>
        </p:txBody>
      </p:sp>
      <p:sp>
        <p:nvSpPr>
          <p:cNvPr id="5" name="内容占位符 2">
            <a:extLst>
              <a:ext uri="{FF2B5EF4-FFF2-40B4-BE49-F238E27FC236}">
                <a16:creationId xmlns:a16="http://schemas.microsoft.com/office/drawing/2014/main" id="{9ABFD2CF-C5A4-48C2-AFF7-9F6A81887733}"/>
              </a:ext>
            </a:extLst>
          </p:cNvPr>
          <p:cNvSpPr txBox="1">
            <a:spLocks/>
          </p:cNvSpPr>
          <p:nvPr/>
        </p:nvSpPr>
        <p:spPr>
          <a:xfrm>
            <a:off x="1062759" y="1355561"/>
            <a:ext cx="78867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zh-CN" altLang="en-US" sz="1800" dirty="0">
                <a:latin typeface="微软雅黑" panose="020B0503020204020204" pitchFamily="34" charset="-122"/>
                <a:ea typeface="微软雅黑" panose="020B0503020204020204" pitchFamily="34" charset="-122"/>
              </a:rPr>
              <a:t>我们正处在一个更为复杂的以消费者为中心的营销时代</a:t>
            </a:r>
          </a:p>
        </p:txBody>
      </p:sp>
      <p:graphicFrame>
        <p:nvGraphicFramePr>
          <p:cNvPr id="7" name="Group 79">
            <a:extLst>
              <a:ext uri="{FF2B5EF4-FFF2-40B4-BE49-F238E27FC236}">
                <a16:creationId xmlns:a16="http://schemas.microsoft.com/office/drawing/2014/main" id="{7EC81D0F-4FFA-4A1B-9634-6B05C5F6A948}"/>
              </a:ext>
            </a:extLst>
          </p:cNvPr>
          <p:cNvGraphicFramePr>
            <a:graphicFrameLocks/>
          </p:cNvGraphicFramePr>
          <p:nvPr/>
        </p:nvGraphicFramePr>
        <p:xfrm>
          <a:off x="1062759" y="2289502"/>
          <a:ext cx="7048724" cy="3353271"/>
        </p:xfrm>
        <a:graphic>
          <a:graphicData uri="http://schemas.openxmlformats.org/drawingml/2006/table">
            <a:tbl>
              <a:tblPr>
                <a:tableStyleId>{616DA210-FB5B-4158-B5E0-FEB733F419BA}</a:tableStyleId>
              </a:tblPr>
              <a:tblGrid>
                <a:gridCol w="1344882">
                  <a:extLst>
                    <a:ext uri="{9D8B030D-6E8A-4147-A177-3AD203B41FA5}">
                      <a16:colId xmlns:a16="http://schemas.microsoft.com/office/drawing/2014/main" val="20000"/>
                    </a:ext>
                  </a:extLst>
                </a:gridCol>
                <a:gridCol w="1829379">
                  <a:extLst>
                    <a:ext uri="{9D8B030D-6E8A-4147-A177-3AD203B41FA5}">
                      <a16:colId xmlns:a16="http://schemas.microsoft.com/office/drawing/2014/main" val="20001"/>
                    </a:ext>
                  </a:extLst>
                </a:gridCol>
                <a:gridCol w="1797191">
                  <a:extLst>
                    <a:ext uri="{9D8B030D-6E8A-4147-A177-3AD203B41FA5}">
                      <a16:colId xmlns:a16="http://schemas.microsoft.com/office/drawing/2014/main" val="20002"/>
                    </a:ext>
                  </a:extLst>
                </a:gridCol>
                <a:gridCol w="2077272">
                  <a:extLst>
                    <a:ext uri="{9D8B030D-6E8A-4147-A177-3AD203B41FA5}">
                      <a16:colId xmlns:a16="http://schemas.microsoft.com/office/drawing/2014/main" val="20003"/>
                    </a:ext>
                  </a:extLst>
                </a:gridCol>
              </a:tblGrid>
              <a:tr h="474404">
                <a:tc>
                  <a:txBody>
                    <a:bodyPr/>
                    <a:lstStyle/>
                    <a:p>
                      <a:pPr marL="0" marR="0" lvl="0" indent="0" algn="l"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endParaRPr kumimoji="0" lang="zh-CN" altLang="en-US" sz="13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90431" marR="90431" marT="33913" marB="33913" anchor="ctr" horzOverflow="overflow">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272C"/>
                    </a:solidFill>
                  </a:tcPr>
                </a:tc>
                <a:tc>
                  <a:txBody>
                    <a:bodyPr/>
                    <a:lstStyle/>
                    <a:p>
                      <a:pPr algn="ctr" fontAlgn="auto">
                        <a:spcBef>
                          <a:spcPts val="0"/>
                        </a:spcBef>
                        <a:spcAft>
                          <a:spcPts val="0"/>
                        </a:spcAft>
                        <a:defRPr/>
                      </a:pPr>
                      <a:r>
                        <a:rPr kumimoji="1" lang="zh-CN" altLang="en-US" sz="1200" b="1" u="none" dirty="0">
                          <a:solidFill>
                            <a:schemeClr val="bg1"/>
                          </a:solidFill>
                          <a:latin typeface="微软雅黑" pitchFamily="34" charset="-122"/>
                          <a:ea typeface="微软雅黑" pitchFamily="34" charset="-122"/>
                        </a:rPr>
                        <a:t>营销</a:t>
                      </a:r>
                      <a:r>
                        <a:rPr kumimoji="1" lang="en-US" altLang="zh-CN" sz="1200" b="1" u="none" dirty="0">
                          <a:solidFill>
                            <a:schemeClr val="bg1"/>
                          </a:solidFill>
                          <a:latin typeface="微软雅黑" pitchFamily="34" charset="-122"/>
                          <a:ea typeface="微软雅黑" pitchFamily="34" charset="-122"/>
                        </a:rPr>
                        <a:t>1.0</a:t>
                      </a:r>
                      <a:r>
                        <a:rPr kumimoji="1" lang="zh-CN" altLang="en-US" sz="1200" b="1" u="none" dirty="0">
                          <a:solidFill>
                            <a:schemeClr val="bg1"/>
                          </a:solidFill>
                          <a:latin typeface="微软雅黑" pitchFamily="34" charset="-122"/>
                          <a:ea typeface="微软雅黑" pitchFamily="34" charset="-122"/>
                        </a:rPr>
                        <a:t>时代</a:t>
                      </a:r>
                      <a:endParaRPr kumimoji="1" lang="en-US" altLang="zh-CN" sz="1200" b="1" u="none" dirty="0">
                        <a:solidFill>
                          <a:schemeClr val="bg1"/>
                        </a:solidFill>
                        <a:latin typeface="微软雅黑" pitchFamily="34" charset="-122"/>
                        <a:ea typeface="微软雅黑" pitchFamily="34" charset="-122"/>
                      </a:endParaRPr>
                    </a:p>
                    <a:p>
                      <a:pPr algn="ctr" fontAlgn="auto">
                        <a:spcBef>
                          <a:spcPts val="0"/>
                        </a:spcBef>
                        <a:spcAft>
                          <a:spcPts val="0"/>
                        </a:spcAft>
                        <a:defRPr/>
                      </a:pPr>
                      <a:r>
                        <a:rPr kumimoji="1" lang="zh-CN" altLang="en-US" sz="1100" u="none" dirty="0">
                          <a:solidFill>
                            <a:schemeClr val="bg1"/>
                          </a:solidFill>
                          <a:latin typeface="微软雅黑" pitchFamily="34" charset="-122"/>
                          <a:ea typeface="微软雅黑" pitchFamily="34" charset="-122"/>
                        </a:rPr>
                        <a:t>产品中心销售</a:t>
                      </a:r>
                    </a:p>
                  </a:txBody>
                  <a:tcPr marL="90431" marR="90431" marT="33913" marB="3391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defRPr/>
                      </a:pPr>
                      <a:r>
                        <a:rPr kumimoji="1" lang="zh-CN" altLang="en-US" sz="1200" b="1" u="none" dirty="0">
                          <a:solidFill>
                            <a:schemeClr val="bg1"/>
                          </a:solidFill>
                          <a:latin typeface="微软雅黑" pitchFamily="34" charset="-122"/>
                          <a:ea typeface="微软雅黑" pitchFamily="34" charset="-122"/>
                        </a:rPr>
                        <a:t>营销</a:t>
                      </a:r>
                      <a:r>
                        <a:rPr kumimoji="1" lang="en-US" altLang="zh-CN" sz="1200" b="1" u="none" dirty="0">
                          <a:solidFill>
                            <a:schemeClr val="bg1"/>
                          </a:solidFill>
                          <a:latin typeface="微软雅黑" pitchFamily="34" charset="-122"/>
                          <a:ea typeface="微软雅黑" pitchFamily="34" charset="-122"/>
                        </a:rPr>
                        <a:t>2.0</a:t>
                      </a:r>
                      <a:r>
                        <a:rPr kumimoji="1" lang="zh-CN" altLang="en-US" sz="1200" b="1" u="none" dirty="0">
                          <a:solidFill>
                            <a:schemeClr val="bg1"/>
                          </a:solidFill>
                          <a:latin typeface="微软雅黑" pitchFamily="34" charset="-122"/>
                          <a:ea typeface="微软雅黑" pitchFamily="34" charset="-122"/>
                        </a:rPr>
                        <a:t>时代</a:t>
                      </a:r>
                      <a:endParaRPr kumimoji="1" lang="en-US" altLang="zh-CN" sz="1200" b="1" u="none" dirty="0">
                        <a:solidFill>
                          <a:schemeClr val="bg1"/>
                        </a:solidFill>
                        <a:latin typeface="微软雅黑" pitchFamily="34" charset="-122"/>
                        <a:ea typeface="微软雅黑" pitchFamily="34" charset="-122"/>
                      </a:endParaRPr>
                    </a:p>
                    <a:p>
                      <a:pPr algn="ctr" fontAlgn="auto">
                        <a:spcBef>
                          <a:spcPts val="0"/>
                        </a:spcBef>
                        <a:spcAft>
                          <a:spcPts val="0"/>
                        </a:spcAft>
                        <a:defRPr/>
                      </a:pPr>
                      <a:r>
                        <a:rPr kumimoji="1" lang="zh-CN" altLang="en-US" sz="1100" u="none" dirty="0">
                          <a:solidFill>
                            <a:schemeClr val="bg1"/>
                          </a:solidFill>
                          <a:latin typeface="微软雅黑" pitchFamily="34" charset="-122"/>
                          <a:ea typeface="微软雅黑" pitchFamily="34" charset="-122"/>
                        </a:rPr>
                        <a:t>消费者定位营销</a:t>
                      </a:r>
                    </a:p>
                  </a:txBody>
                  <a:tcPr marL="90431" marR="90431" marT="33913" marB="3391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5000"/>
                      </a:schemeClr>
                    </a:solidFill>
                  </a:tcPr>
                </a:tc>
                <a:tc>
                  <a:txBody>
                    <a:bodyPr/>
                    <a:lstStyle/>
                    <a:p>
                      <a:pPr algn="ctr" fontAlgn="auto">
                        <a:spcBef>
                          <a:spcPts val="0"/>
                        </a:spcBef>
                        <a:spcAft>
                          <a:spcPts val="0"/>
                        </a:spcAft>
                        <a:defRPr/>
                      </a:pPr>
                      <a:r>
                        <a:rPr kumimoji="1" lang="zh-CN" altLang="en-US" sz="1200" b="1" u="none" dirty="0">
                          <a:solidFill>
                            <a:schemeClr val="bg1"/>
                          </a:solidFill>
                          <a:latin typeface="微软雅黑" pitchFamily="34" charset="-122"/>
                          <a:ea typeface="微软雅黑" pitchFamily="34" charset="-122"/>
                        </a:rPr>
                        <a:t>营销</a:t>
                      </a:r>
                      <a:r>
                        <a:rPr kumimoji="1" lang="en-US" altLang="zh-CN" sz="1200" b="1" u="none" dirty="0">
                          <a:solidFill>
                            <a:schemeClr val="bg1"/>
                          </a:solidFill>
                          <a:latin typeface="微软雅黑" pitchFamily="34" charset="-122"/>
                          <a:ea typeface="微软雅黑" pitchFamily="34" charset="-122"/>
                        </a:rPr>
                        <a:t>3.0</a:t>
                      </a:r>
                      <a:r>
                        <a:rPr kumimoji="1" lang="zh-CN" altLang="en-US" sz="1200" b="1" u="none" dirty="0">
                          <a:solidFill>
                            <a:schemeClr val="bg1"/>
                          </a:solidFill>
                          <a:latin typeface="微软雅黑" pitchFamily="34" charset="-122"/>
                          <a:ea typeface="微软雅黑" pitchFamily="34" charset="-122"/>
                        </a:rPr>
                        <a:t>时代</a:t>
                      </a:r>
                      <a:endParaRPr kumimoji="1" lang="en-US" altLang="zh-CN" sz="1200" b="1" u="none" dirty="0">
                        <a:solidFill>
                          <a:schemeClr val="bg1"/>
                        </a:solidFill>
                        <a:latin typeface="微软雅黑" pitchFamily="34" charset="-122"/>
                        <a:ea typeface="微软雅黑" pitchFamily="34" charset="-122"/>
                      </a:endParaRPr>
                    </a:p>
                    <a:p>
                      <a:pPr algn="ctr" fontAlgn="auto">
                        <a:spcBef>
                          <a:spcPts val="0"/>
                        </a:spcBef>
                        <a:spcAft>
                          <a:spcPts val="0"/>
                        </a:spcAft>
                        <a:defRPr/>
                      </a:pPr>
                      <a:r>
                        <a:rPr kumimoji="1" lang="zh-CN" altLang="en-US" sz="1100" u="none" dirty="0">
                          <a:solidFill>
                            <a:schemeClr val="bg1"/>
                          </a:solidFill>
                          <a:latin typeface="微软雅黑" pitchFamily="34" charset="-122"/>
                          <a:ea typeface="微软雅黑" pitchFamily="34" charset="-122"/>
                        </a:rPr>
                        <a:t>用户价值驱动营销</a:t>
                      </a:r>
                    </a:p>
                  </a:txBody>
                  <a:tcPr marL="90431" marR="90431" marT="33913" marB="33913" anchor="ctr" horzOverflow="overflow">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extLst>
                  <a:ext uri="{0D108BD9-81ED-4DB2-BD59-A6C34878D82A}">
                    <a16:rowId xmlns:a16="http://schemas.microsoft.com/office/drawing/2014/main" val="10000"/>
                  </a:ext>
                </a:extLst>
              </a:tr>
              <a:tr h="358784">
                <a:tc>
                  <a:txBody>
                    <a:bodyPr/>
                    <a:lstStyle/>
                    <a:p>
                      <a:pPr marL="0" marR="0" lvl="0" indent="0" algn="l"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b="1"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目标</a:t>
                      </a:r>
                      <a:endPar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90431" marR="90431" marT="33913" marB="33913" anchor="ctr" horzOverflow="overflow">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272C"/>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u="none" strike="noStrike" cap="none" normalizeH="0" baseline="0" dirty="0">
                          <a:ln>
                            <a:noFill/>
                          </a:ln>
                          <a:effectLst/>
                          <a:latin typeface="微软雅黑" panose="020B0503020204020204" pitchFamily="34" charset="-122"/>
                          <a:ea typeface="微软雅黑" panose="020B0503020204020204" pitchFamily="34" charset="-122"/>
                        </a:rPr>
                        <a:t>销售产品</a:t>
                      </a:r>
                      <a:endParaRPr kumimoji="0" lang="zh-CN" altLang="en-US" sz="11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0431" marR="90431" marT="33913" marB="3391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u="none" strike="noStrike" cap="none" normalizeH="0" baseline="0" dirty="0">
                          <a:ln>
                            <a:noFill/>
                          </a:ln>
                          <a:effectLst/>
                          <a:latin typeface="微软雅黑" panose="020B0503020204020204" pitchFamily="34" charset="-122"/>
                          <a:ea typeface="微软雅黑" panose="020B0503020204020204" pitchFamily="34" charset="-122"/>
                        </a:rPr>
                        <a:t>满足并维护消费者</a:t>
                      </a:r>
                      <a:endParaRPr kumimoji="0" lang="zh-CN" altLang="en-US" sz="11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0431" marR="90431" marT="33913" marB="3391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u="none" strike="noStrike" cap="none" normalizeH="0" baseline="0" dirty="0">
                          <a:ln>
                            <a:noFill/>
                          </a:ln>
                          <a:effectLst/>
                          <a:latin typeface="微软雅黑" panose="020B0503020204020204" pitchFamily="34" charset="-122"/>
                          <a:ea typeface="微软雅黑" panose="020B0503020204020204" pitchFamily="34" charset="-122"/>
                        </a:rPr>
                        <a:t>让人的生活变得更好</a:t>
                      </a:r>
                      <a:endParaRPr kumimoji="0" lang="zh-CN" altLang="en-US" sz="11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0431" marR="90431" marT="33913" marB="33913" anchor="ctr" horzOverflow="overflow">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323598">
                <a:tc>
                  <a:txBody>
                    <a:bodyPr/>
                    <a:lstStyle/>
                    <a:p>
                      <a:pPr marL="0" marR="0" lvl="0" indent="0" algn="l"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b="1"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推动力</a:t>
                      </a:r>
                      <a:endPar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90431" marR="90431" marT="33913" marB="33913" anchor="ctr" horzOverflow="overflow">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272C"/>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u="none" strike="noStrike" cap="none" normalizeH="0" baseline="0" dirty="0">
                          <a:ln>
                            <a:noFill/>
                          </a:ln>
                          <a:effectLst/>
                          <a:latin typeface="微软雅黑" panose="020B0503020204020204" pitchFamily="34" charset="-122"/>
                          <a:ea typeface="微软雅黑" panose="020B0503020204020204" pitchFamily="34" charset="-122"/>
                        </a:rPr>
                        <a:t>工业革命</a:t>
                      </a:r>
                      <a:endParaRPr kumimoji="0" lang="zh-CN" altLang="en-US" sz="11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0431" marR="90431" marT="33913" marB="3391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u="none" strike="noStrike" cap="none" normalizeH="0" baseline="0" dirty="0">
                          <a:ln>
                            <a:noFill/>
                          </a:ln>
                          <a:effectLst/>
                          <a:latin typeface="微软雅黑" panose="020B0503020204020204" pitchFamily="34" charset="-122"/>
                          <a:ea typeface="微软雅黑" panose="020B0503020204020204" pitchFamily="34" charset="-122"/>
                        </a:rPr>
                        <a:t>信息技术</a:t>
                      </a:r>
                      <a:endParaRPr kumimoji="0" lang="zh-CN" altLang="en-US" sz="11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0431" marR="90431" marT="33913" marB="3391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u="none" strike="noStrike" cap="none" normalizeH="0" baseline="0" dirty="0">
                          <a:ln>
                            <a:noFill/>
                          </a:ln>
                          <a:effectLst/>
                          <a:latin typeface="微软雅黑" panose="020B0503020204020204" pitchFamily="34" charset="-122"/>
                          <a:ea typeface="微软雅黑" panose="020B0503020204020204" pitchFamily="34" charset="-122"/>
                        </a:rPr>
                        <a:t>新浪潮的科技</a:t>
                      </a:r>
                      <a:endParaRPr kumimoji="0" lang="zh-CN" altLang="en-US" sz="11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0431" marR="90431" marT="33913" marB="33913" anchor="ctr" horzOverflow="overflow">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2"/>
                  </a:ext>
                </a:extLst>
              </a:tr>
              <a:tr h="514324">
                <a:tc>
                  <a:txBody>
                    <a:bodyPr/>
                    <a:lstStyle/>
                    <a:p>
                      <a:pPr marL="0" marR="0" lvl="0" indent="0" algn="l"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b="1"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看市场方式</a:t>
                      </a:r>
                      <a:endPar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90431" marR="90431" marT="33913" marB="33913" anchor="ctr" horzOverflow="overflow">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272C"/>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u="none" strike="noStrike" cap="none" normalizeH="0" baseline="0" dirty="0">
                          <a:ln>
                            <a:noFill/>
                          </a:ln>
                          <a:effectLst/>
                          <a:latin typeface="微软雅黑" panose="020B0503020204020204" pitchFamily="34" charset="-122"/>
                          <a:ea typeface="微软雅黑" panose="020B0503020204020204" pitchFamily="34" charset="-122"/>
                        </a:rPr>
                        <a:t>具有生理需求的</a:t>
                      </a:r>
                      <a:endParaRPr kumimoji="0" lang="en-US" altLang="zh-CN" sz="1100" u="none" strike="noStrike" cap="none" normalizeH="0" baseline="0" dirty="0">
                        <a:ln>
                          <a:noFill/>
                        </a:ln>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u="none" strike="noStrike" cap="none" normalizeH="0" baseline="0" dirty="0">
                          <a:ln>
                            <a:noFill/>
                          </a:ln>
                          <a:effectLst/>
                          <a:latin typeface="微软雅黑" panose="020B0503020204020204" pitchFamily="34" charset="-122"/>
                          <a:ea typeface="微软雅黑" panose="020B0503020204020204" pitchFamily="34" charset="-122"/>
                        </a:rPr>
                        <a:t>大众购买者</a:t>
                      </a:r>
                      <a:endParaRPr kumimoji="0" lang="zh-CN" altLang="en-US" sz="11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0431" marR="90431" marT="33913" marB="3391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u="none" strike="noStrike" cap="none" normalizeH="0" baseline="0" dirty="0">
                          <a:ln>
                            <a:noFill/>
                          </a:ln>
                          <a:effectLst/>
                          <a:latin typeface="微软雅黑" panose="020B0503020204020204" pitchFamily="34" charset="-122"/>
                          <a:ea typeface="微软雅黑" panose="020B0503020204020204" pitchFamily="34" charset="-122"/>
                        </a:rPr>
                        <a:t>有思想和选择能力的</a:t>
                      </a:r>
                      <a:endParaRPr kumimoji="0" lang="en-US" altLang="zh-CN" sz="1100" u="none" strike="noStrike" cap="none" normalizeH="0" baseline="0" dirty="0">
                        <a:ln>
                          <a:noFill/>
                        </a:ln>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u="none" strike="noStrike" cap="none" normalizeH="0" baseline="0" dirty="0">
                          <a:ln>
                            <a:noFill/>
                          </a:ln>
                          <a:effectLst/>
                          <a:latin typeface="微软雅黑" panose="020B0503020204020204" pitchFamily="34" charset="-122"/>
                          <a:ea typeface="微软雅黑" panose="020B0503020204020204" pitchFamily="34" charset="-122"/>
                        </a:rPr>
                        <a:t>聪明消费者</a:t>
                      </a:r>
                      <a:endParaRPr kumimoji="0" lang="zh-CN" altLang="en-US" sz="11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0431" marR="90431" marT="33913" marB="3391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u="none" strike="noStrike" cap="none" normalizeH="0" baseline="0" dirty="0">
                          <a:ln>
                            <a:noFill/>
                          </a:ln>
                          <a:effectLst/>
                          <a:latin typeface="微软雅黑" panose="020B0503020204020204" pitchFamily="34" charset="-122"/>
                          <a:ea typeface="微软雅黑" panose="020B0503020204020204" pitchFamily="34" charset="-122"/>
                        </a:rPr>
                        <a:t>具有独立思想、心灵</a:t>
                      </a:r>
                      <a:endParaRPr kumimoji="0" lang="en-US" altLang="zh-CN" sz="1100" u="none" strike="noStrike" cap="none" normalizeH="0" baseline="0" dirty="0">
                        <a:ln>
                          <a:noFill/>
                        </a:ln>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u="none" strike="noStrike" cap="none" normalizeH="0" baseline="0" dirty="0">
                          <a:ln>
                            <a:noFill/>
                          </a:ln>
                          <a:effectLst/>
                          <a:latin typeface="微软雅黑" panose="020B0503020204020204" pitchFamily="34" charset="-122"/>
                          <a:ea typeface="微软雅黑" panose="020B0503020204020204" pitchFamily="34" charset="-122"/>
                        </a:rPr>
                        <a:t>和精神的完整个人个体</a:t>
                      </a:r>
                      <a:endParaRPr kumimoji="0" lang="zh-CN" altLang="en-US" sz="11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0431" marR="90431" marT="33913" marB="33913" anchor="ctr" horzOverflow="overflow">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3"/>
                  </a:ext>
                </a:extLst>
              </a:tr>
              <a:tr h="323598">
                <a:tc>
                  <a:txBody>
                    <a:bodyPr/>
                    <a:lstStyle/>
                    <a:p>
                      <a:pPr marL="0" marR="0" lvl="0" indent="0" algn="l" defTabSz="914400" rtl="0" eaLnBrk="1" fontAlgn="base" latinLnBrk="0" hangingPunct="1">
                        <a:lnSpc>
                          <a:spcPct val="100000"/>
                        </a:lnSpc>
                        <a:spcBef>
                          <a:spcPct val="0"/>
                        </a:spcBef>
                        <a:spcAft>
                          <a:spcPct val="0"/>
                        </a:spcAft>
                        <a:buClr>
                          <a:schemeClr val="accent1"/>
                        </a:buClr>
                        <a:buSzPct val="105000"/>
                        <a:buFont typeface="Arial" pitchFamily="34" charset="0"/>
                        <a:buNone/>
                        <a:tabLst/>
                        <a:defRPr/>
                      </a:pPr>
                      <a:r>
                        <a:rPr kumimoji="0" lang="zh-CN" altLang="en-US" sz="1100" b="1"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营销概念</a:t>
                      </a:r>
                    </a:p>
                  </a:txBody>
                  <a:tcPr marL="90431" marR="90431" marT="33913" marB="33913" anchor="ctr" horzOverflow="overflow">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272C"/>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u="none" strike="noStrike" kern="1200" cap="none" normalizeH="0" baseline="0" dirty="0">
                          <a:ln>
                            <a:noFill/>
                          </a:ln>
                          <a:effectLst/>
                          <a:latin typeface="微软雅黑" panose="020B0503020204020204" pitchFamily="34" charset="-122"/>
                          <a:ea typeface="微软雅黑" panose="020B0503020204020204" pitchFamily="34" charset="-122"/>
                        </a:rPr>
                        <a:t>产品开发</a:t>
                      </a:r>
                      <a:endParaRPr kumimoji="0" lang="zh-CN" altLang="en-US" sz="1100" b="1"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mn-cs"/>
                      </a:endParaRPr>
                    </a:p>
                  </a:txBody>
                  <a:tcPr marL="90431" marR="90431" marT="33913" marB="3391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u="none" strike="noStrike" cap="none" normalizeH="0" baseline="0" dirty="0">
                          <a:ln>
                            <a:noFill/>
                          </a:ln>
                          <a:effectLst/>
                          <a:latin typeface="微软雅黑" panose="020B0503020204020204" pitchFamily="34" charset="-122"/>
                          <a:ea typeface="微软雅黑" panose="020B0503020204020204" pitchFamily="34" charset="-122"/>
                        </a:rPr>
                        <a:t>产品及</a:t>
                      </a:r>
                      <a:r>
                        <a:rPr kumimoji="0" lang="zh-CN" altLang="en-US" sz="1100" u="none" strike="noStrike" kern="1200" cap="none" normalizeH="0" baseline="0" dirty="0">
                          <a:ln>
                            <a:noFill/>
                          </a:ln>
                          <a:effectLst/>
                          <a:latin typeface="微软雅黑" panose="020B0503020204020204" pitchFamily="34" charset="-122"/>
                          <a:ea typeface="微软雅黑" panose="020B0503020204020204" pitchFamily="34" charset="-122"/>
                        </a:rPr>
                        <a:t>品牌差异化</a:t>
                      </a:r>
                      <a:endParaRPr kumimoji="0" lang="zh-CN" altLang="en-US" sz="1100" b="1"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mn-cs"/>
                      </a:endParaRPr>
                    </a:p>
                  </a:txBody>
                  <a:tcPr marL="90431" marR="90431" marT="33913" marB="3391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u="none" strike="noStrike" cap="none" normalizeH="0" baseline="0" dirty="0">
                          <a:ln>
                            <a:noFill/>
                          </a:ln>
                          <a:effectLst/>
                          <a:latin typeface="微软雅黑" panose="020B0503020204020204" pitchFamily="34" charset="-122"/>
                          <a:ea typeface="微软雅黑" panose="020B0503020204020204" pitchFamily="34" charset="-122"/>
                        </a:rPr>
                        <a:t>品牌价值主张</a:t>
                      </a:r>
                      <a:endParaRPr kumimoji="0" lang="zh-CN" altLang="en-US" sz="11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0431" marR="90431" marT="33913" marB="33913" anchor="ctr" horzOverflow="overflow">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4"/>
                  </a:ext>
                </a:extLst>
              </a:tr>
              <a:tr h="514324">
                <a:tc>
                  <a:txBody>
                    <a:bodyPr/>
                    <a:lstStyle/>
                    <a:p>
                      <a:pPr marL="0" marR="0" lvl="0" indent="0" algn="l" defTabSz="914400" rtl="0" eaLnBrk="1" fontAlgn="base" latinLnBrk="0" hangingPunct="1">
                        <a:lnSpc>
                          <a:spcPct val="100000"/>
                        </a:lnSpc>
                        <a:spcBef>
                          <a:spcPct val="0"/>
                        </a:spcBef>
                        <a:spcAft>
                          <a:spcPct val="0"/>
                        </a:spcAft>
                        <a:buClr>
                          <a:schemeClr val="accent1"/>
                        </a:buClr>
                        <a:buSzPct val="105000"/>
                        <a:buFont typeface="Arial" pitchFamily="34" charset="0"/>
                        <a:buNone/>
                        <a:tabLst/>
                        <a:defRPr/>
                      </a:pPr>
                      <a:r>
                        <a:rPr kumimoji="0" lang="zh-CN" altLang="en-US" sz="1100" b="1"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营销方针</a:t>
                      </a:r>
                    </a:p>
                  </a:txBody>
                  <a:tcPr marL="90431" marR="90431" marT="33913" marB="33913" anchor="ctr" horzOverflow="overflow">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272C"/>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u="none" strike="noStrike" cap="none" normalizeH="0" baseline="0" dirty="0">
                          <a:ln>
                            <a:noFill/>
                          </a:ln>
                          <a:effectLst/>
                          <a:latin typeface="微软雅黑" panose="020B0503020204020204" pitchFamily="34" charset="-122"/>
                          <a:ea typeface="微软雅黑" panose="020B0503020204020204" pitchFamily="34" charset="-122"/>
                        </a:rPr>
                        <a:t>产品细化</a:t>
                      </a:r>
                      <a:endParaRPr kumimoji="0" lang="zh-CN" alt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0431" marR="90431" marT="33913" marB="3391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u="none" strike="noStrike" cap="none" normalizeH="0" baseline="0" dirty="0">
                          <a:ln>
                            <a:noFill/>
                          </a:ln>
                          <a:effectLst/>
                          <a:latin typeface="微软雅黑" panose="020B0503020204020204" pitchFamily="34" charset="-122"/>
                          <a:ea typeface="微软雅黑" panose="020B0503020204020204" pitchFamily="34" charset="-122"/>
                        </a:rPr>
                        <a:t>企业和产品定位</a:t>
                      </a:r>
                      <a:endParaRPr kumimoji="0" lang="zh-CN" alt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0431" marR="90431" marT="33913" marB="3391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u="none" strike="noStrike" cap="none" normalizeH="0" baseline="0" dirty="0">
                          <a:ln>
                            <a:noFill/>
                          </a:ln>
                          <a:effectLst/>
                          <a:latin typeface="微软雅黑" panose="020B0503020204020204" pitchFamily="34" charset="-122"/>
                          <a:ea typeface="微软雅黑" panose="020B0503020204020204" pitchFamily="34" charset="-122"/>
                        </a:rPr>
                        <a:t>人格化使命</a:t>
                      </a:r>
                      <a:r>
                        <a:rPr kumimoji="0" lang="en-US" altLang="zh-CN" sz="1100" u="none" strike="noStrike" cap="none" normalizeH="0" baseline="0" dirty="0">
                          <a:ln>
                            <a:noFill/>
                          </a:ln>
                          <a:effectLst/>
                          <a:latin typeface="微软雅黑" panose="020B0503020204020204" pitchFamily="34" charset="-122"/>
                          <a:ea typeface="微软雅黑" panose="020B0503020204020204" pitchFamily="34" charset="-122"/>
                        </a:rPr>
                        <a:t>/</a:t>
                      </a:r>
                      <a:r>
                        <a:rPr kumimoji="0" lang="zh-CN" altLang="en-US" sz="1100" u="none" strike="noStrike" cap="none" normalizeH="0" baseline="0" dirty="0">
                          <a:ln>
                            <a:noFill/>
                          </a:ln>
                          <a:effectLst/>
                          <a:latin typeface="微软雅黑" panose="020B0503020204020204" pitchFamily="34" charset="-122"/>
                          <a:ea typeface="微软雅黑" panose="020B0503020204020204" pitchFamily="34" charset="-122"/>
                        </a:rPr>
                        <a:t>愿景</a:t>
                      </a:r>
                      <a:r>
                        <a:rPr kumimoji="0" lang="en-US" altLang="zh-CN" sz="1100" u="none" strike="noStrike" cap="none" normalizeH="0" baseline="0" dirty="0">
                          <a:ln>
                            <a:noFill/>
                          </a:ln>
                          <a:effectLst/>
                          <a:latin typeface="微软雅黑" panose="020B0503020204020204" pitchFamily="34" charset="-122"/>
                          <a:ea typeface="微软雅黑" panose="020B0503020204020204" pitchFamily="34" charset="-122"/>
                        </a:rPr>
                        <a:t>/</a:t>
                      </a:r>
                      <a:r>
                        <a:rPr kumimoji="0" lang="zh-CN" altLang="en-US" sz="1100" u="none" strike="noStrike" cap="none" normalizeH="0" baseline="0" dirty="0">
                          <a:ln>
                            <a:noFill/>
                          </a:ln>
                          <a:effectLst/>
                          <a:latin typeface="微软雅黑" panose="020B0503020204020204" pitchFamily="34" charset="-122"/>
                          <a:ea typeface="微软雅黑" panose="020B0503020204020204" pitchFamily="34" charset="-122"/>
                        </a:rPr>
                        <a:t>企业价值观</a:t>
                      </a:r>
                      <a:endParaRPr kumimoji="0" lang="zh-CN" alt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0431" marR="90431" marT="33913" marB="33913" anchor="ctr" horzOverflow="overflow">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5"/>
                  </a:ext>
                </a:extLst>
              </a:tr>
              <a:tr h="329915">
                <a:tc>
                  <a:txBody>
                    <a:bodyPr/>
                    <a:lstStyle/>
                    <a:p>
                      <a:pPr marL="0" marR="0" lvl="0" indent="0" algn="l" defTabSz="914400" rtl="0" eaLnBrk="1" fontAlgn="base" latinLnBrk="0" hangingPunct="1">
                        <a:lnSpc>
                          <a:spcPct val="100000"/>
                        </a:lnSpc>
                        <a:spcBef>
                          <a:spcPct val="0"/>
                        </a:spcBef>
                        <a:spcAft>
                          <a:spcPct val="0"/>
                        </a:spcAft>
                        <a:buClr>
                          <a:schemeClr val="accent1"/>
                        </a:buClr>
                        <a:buSzPct val="105000"/>
                        <a:buFont typeface="Arial" pitchFamily="34" charset="0"/>
                        <a:buNone/>
                        <a:tabLst/>
                        <a:defRPr/>
                      </a:pPr>
                      <a:r>
                        <a:rPr kumimoji="0" lang="zh-CN" altLang="en-US" sz="1100" b="1"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价值主张</a:t>
                      </a:r>
                    </a:p>
                  </a:txBody>
                  <a:tcPr marL="90431" marR="90431" marT="33913" marB="33913" anchor="ctr" horzOverflow="overflow">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272C"/>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u="none" strike="noStrike" kern="1200" cap="none" normalizeH="0" baseline="0" dirty="0">
                          <a:ln>
                            <a:noFill/>
                          </a:ln>
                          <a:effectLst/>
                          <a:latin typeface="微软雅黑" panose="020B0503020204020204" pitchFamily="34" charset="-122"/>
                          <a:ea typeface="微软雅黑" panose="020B0503020204020204" pitchFamily="34" charset="-122"/>
                        </a:rPr>
                        <a:t>功能性</a:t>
                      </a:r>
                      <a:endParaRPr kumimoji="0" lang="zh-CN" altLang="en-US" sz="1100" b="1"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mn-cs"/>
                      </a:endParaRPr>
                    </a:p>
                  </a:txBody>
                  <a:tcPr marL="90431" marR="90431" marT="33913" marB="3391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u="none" strike="noStrike" cap="none" normalizeH="0" baseline="0" dirty="0">
                          <a:ln>
                            <a:noFill/>
                          </a:ln>
                          <a:effectLst/>
                          <a:latin typeface="微软雅黑" panose="020B0503020204020204" pitchFamily="34" charset="-122"/>
                          <a:ea typeface="微软雅黑" panose="020B0503020204020204" pitchFamily="34" charset="-122"/>
                        </a:rPr>
                        <a:t>功能性和</a:t>
                      </a:r>
                      <a:r>
                        <a:rPr kumimoji="0" lang="zh-CN" altLang="en-US" sz="1100" u="none" strike="noStrike" kern="1200" cap="none" normalizeH="0" baseline="0" dirty="0">
                          <a:ln>
                            <a:noFill/>
                          </a:ln>
                          <a:effectLst/>
                          <a:latin typeface="微软雅黑" panose="020B0503020204020204" pitchFamily="34" charset="-122"/>
                          <a:ea typeface="微软雅黑" panose="020B0503020204020204" pitchFamily="34" charset="-122"/>
                        </a:rPr>
                        <a:t>情感化</a:t>
                      </a:r>
                      <a:endParaRPr kumimoji="0" lang="zh-CN" altLang="en-US" sz="1100" b="1"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mn-cs"/>
                      </a:endParaRPr>
                    </a:p>
                  </a:txBody>
                  <a:tcPr marL="90431" marR="90431" marT="33913" marB="3391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u="none" strike="noStrike" cap="none" normalizeH="0" baseline="0" dirty="0">
                          <a:ln>
                            <a:noFill/>
                          </a:ln>
                          <a:effectLst/>
                          <a:latin typeface="微软雅黑" panose="020B0503020204020204" pitchFamily="34" charset="-122"/>
                          <a:ea typeface="微软雅黑" panose="020B0503020204020204" pitchFamily="34" charset="-122"/>
                        </a:rPr>
                        <a:t>情感化和精神化</a:t>
                      </a:r>
                      <a:endParaRPr kumimoji="0" lang="zh-CN" altLang="en-US" sz="11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0431" marR="90431" marT="33913" marB="33913" anchor="ctr" horzOverflow="overflow">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6"/>
                  </a:ext>
                </a:extLst>
              </a:tr>
              <a:tr h="514324">
                <a:tc>
                  <a:txBody>
                    <a:bodyPr/>
                    <a:lstStyle/>
                    <a:p>
                      <a:pPr marL="0" marR="0" lvl="0" indent="0" algn="l"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b="1"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消费者互动</a:t>
                      </a:r>
                      <a:endPar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90431" marR="90431" marT="33913" marB="33913" anchor="ctr" horzOverflow="overflow">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272C"/>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u="none" strike="noStrike" cap="none" normalizeH="0" baseline="0" dirty="0">
                          <a:ln>
                            <a:noFill/>
                          </a:ln>
                          <a:effectLst/>
                          <a:latin typeface="微软雅黑" panose="020B0503020204020204" pitchFamily="34" charset="-122"/>
                          <a:ea typeface="微软雅黑" panose="020B0503020204020204" pitchFamily="34" charset="-122"/>
                        </a:rPr>
                        <a:t>一对多交易</a:t>
                      </a:r>
                      <a:endPar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90431" marR="90431" marT="33913" marB="3391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对消费者互动</a:t>
                      </a:r>
                      <a:endPar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90431" marR="90431" marT="33913" marB="3391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消费者和消费者</a:t>
                      </a:r>
                      <a:endParaRPr kumimoji="0" lang="en-US" altLang="zh-CN"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
                          <a:schemeClr val="accent1"/>
                        </a:buClr>
                        <a:buSzPct val="105000"/>
                        <a:buFont typeface="Arial" pitchFamily="34" charset="0"/>
                        <a:buNone/>
                        <a:tabLst/>
                      </a:pPr>
                      <a:r>
                        <a:rPr kumimoji="0" lang="zh-CN" alt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消费者与品牌互动</a:t>
                      </a:r>
                      <a:endPar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90431" marR="90431" marT="33913" marB="33913" anchor="ctr" horzOverflow="overflow">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7"/>
                  </a:ext>
                </a:extLst>
              </a:tr>
            </a:tbl>
          </a:graphicData>
        </a:graphic>
      </p:graphicFrame>
      <p:sp>
        <p:nvSpPr>
          <p:cNvPr id="8" name="文本框 7">
            <a:extLst>
              <a:ext uri="{FF2B5EF4-FFF2-40B4-BE49-F238E27FC236}">
                <a16:creationId xmlns:a16="http://schemas.microsoft.com/office/drawing/2014/main" id="{D54198F8-0A72-4301-8090-7B28E2223976}"/>
              </a:ext>
            </a:extLst>
          </p:cNvPr>
          <p:cNvSpPr txBox="1"/>
          <p:nvPr/>
        </p:nvSpPr>
        <p:spPr>
          <a:xfrm>
            <a:off x="2899138" y="1842956"/>
            <a:ext cx="773519" cy="438582"/>
          </a:xfrm>
          <a:prstGeom prst="rect">
            <a:avLst/>
          </a:prstGeom>
          <a:noFill/>
        </p:spPr>
        <p:txBody>
          <a:bodyPr wrap="square" rtlCol="0">
            <a:spAutoFit/>
          </a:bodyPr>
          <a:lstStyle/>
          <a:p>
            <a:pPr defTabSz="914400">
              <a:defRPr/>
            </a:pPr>
            <a:r>
              <a:rPr lang="en-US" altLang="zh-CN" sz="2250" dirty="0">
                <a:solidFill>
                  <a:srgbClr val="EE9820"/>
                </a:solidFill>
                <a:latin typeface="微软雅黑" panose="020B0503020204020204" pitchFamily="34" charset="-122"/>
                <a:ea typeface="微软雅黑" panose="020B0503020204020204" pitchFamily="34" charset="-122"/>
              </a:rPr>
              <a:t>1.0</a:t>
            </a:r>
            <a:endParaRPr lang="zh-CN" altLang="en-US" sz="2250" dirty="0">
              <a:solidFill>
                <a:srgbClr val="EE9820"/>
              </a:solidFill>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0355367B-330B-4DA2-8F3D-F824D911203A}"/>
              </a:ext>
            </a:extLst>
          </p:cNvPr>
          <p:cNvSpPr txBox="1"/>
          <p:nvPr/>
        </p:nvSpPr>
        <p:spPr>
          <a:xfrm>
            <a:off x="4670788" y="1842956"/>
            <a:ext cx="773519" cy="438582"/>
          </a:xfrm>
          <a:prstGeom prst="rect">
            <a:avLst/>
          </a:prstGeom>
          <a:noFill/>
        </p:spPr>
        <p:txBody>
          <a:bodyPr wrap="square" rtlCol="0">
            <a:spAutoFit/>
          </a:bodyPr>
          <a:lstStyle/>
          <a:p>
            <a:pPr defTabSz="914400">
              <a:defRPr/>
            </a:pPr>
            <a:r>
              <a:rPr lang="en-US" altLang="zh-CN" sz="2250" dirty="0">
                <a:solidFill>
                  <a:srgbClr val="EE9820"/>
                </a:solidFill>
                <a:latin typeface="微软雅黑" panose="020B0503020204020204" pitchFamily="34" charset="-122"/>
                <a:ea typeface="微软雅黑" panose="020B0503020204020204" pitchFamily="34" charset="-122"/>
              </a:rPr>
              <a:t>2.0</a:t>
            </a:r>
            <a:endParaRPr lang="zh-CN" altLang="en-US" sz="2250" dirty="0">
              <a:solidFill>
                <a:srgbClr val="EE9820"/>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949B2076-1F44-466B-89A8-1AE3FF91A465}"/>
              </a:ext>
            </a:extLst>
          </p:cNvPr>
          <p:cNvSpPr txBox="1"/>
          <p:nvPr/>
        </p:nvSpPr>
        <p:spPr>
          <a:xfrm>
            <a:off x="6649773" y="1838661"/>
            <a:ext cx="773519" cy="438582"/>
          </a:xfrm>
          <a:prstGeom prst="rect">
            <a:avLst/>
          </a:prstGeom>
          <a:noFill/>
        </p:spPr>
        <p:txBody>
          <a:bodyPr wrap="square" rtlCol="0">
            <a:spAutoFit/>
          </a:bodyPr>
          <a:lstStyle/>
          <a:p>
            <a:pPr defTabSz="914400">
              <a:defRPr/>
            </a:pPr>
            <a:r>
              <a:rPr lang="en-US" altLang="zh-CN" sz="2250" dirty="0">
                <a:solidFill>
                  <a:srgbClr val="EE9820"/>
                </a:solidFill>
                <a:latin typeface="微软雅黑" panose="020B0503020204020204" pitchFamily="34" charset="-122"/>
                <a:ea typeface="微软雅黑" panose="020B0503020204020204" pitchFamily="34" charset="-122"/>
              </a:rPr>
              <a:t>3.0</a:t>
            </a:r>
            <a:endParaRPr lang="zh-CN" altLang="en-US" sz="2250" dirty="0">
              <a:solidFill>
                <a:srgbClr val="EE9820"/>
              </a:solidFill>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5DA8022E-35E9-45F8-B54C-336483C64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8436" y="1885240"/>
            <a:ext cx="2532387" cy="3757533"/>
          </a:xfrm>
          <a:prstGeom prst="rect">
            <a:avLst/>
          </a:prstGeom>
        </p:spPr>
      </p:pic>
    </p:spTree>
    <p:extLst>
      <p:ext uri="{BB962C8B-B14F-4D97-AF65-F5344CB8AC3E}">
        <p14:creationId xmlns:p14="http://schemas.microsoft.com/office/powerpoint/2010/main" val="10587069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1">
            <a:extLst>
              <a:ext uri="{FF2B5EF4-FFF2-40B4-BE49-F238E27FC236}">
                <a16:creationId xmlns:a16="http://schemas.microsoft.com/office/drawing/2014/main" id="{95081A27-39A6-4EAA-AE5F-FC4233B24E3E}"/>
              </a:ext>
            </a:extLst>
          </p:cNvPr>
          <p:cNvSpPr>
            <a:spLocks noGrp="1"/>
          </p:cNvSpPr>
          <p:nvPr>
            <p:ph type="body" sz="quarter" idx="10"/>
          </p:nvPr>
        </p:nvSpPr>
        <p:spPr>
          <a:xfrm>
            <a:off x="216000" y="392980"/>
            <a:ext cx="6557333" cy="416571"/>
          </a:xfrm>
        </p:spPr>
        <p:txBody>
          <a:bodyPr>
            <a:noAutofit/>
          </a:bodyPr>
          <a:lstStyle/>
          <a:p>
            <a:r>
              <a:rPr lang="en-US" altLang="zh-CN" sz="1800" dirty="0"/>
              <a:t>Marketing of new generation</a:t>
            </a:r>
          </a:p>
        </p:txBody>
      </p:sp>
      <p:sp>
        <p:nvSpPr>
          <p:cNvPr id="6" name="文本占位符 2">
            <a:extLst>
              <a:ext uri="{FF2B5EF4-FFF2-40B4-BE49-F238E27FC236}">
                <a16:creationId xmlns:a16="http://schemas.microsoft.com/office/drawing/2014/main" id="{BB9B4AA0-3886-432C-872C-F2D3EC937348}"/>
              </a:ext>
            </a:extLst>
          </p:cNvPr>
          <p:cNvSpPr>
            <a:spLocks noGrp="1"/>
          </p:cNvSpPr>
          <p:nvPr>
            <p:ph type="body" sz="quarter" idx="11"/>
          </p:nvPr>
        </p:nvSpPr>
        <p:spPr>
          <a:xfrm>
            <a:off x="216000" y="712620"/>
            <a:ext cx="11353148" cy="503437"/>
          </a:xfrm>
        </p:spPr>
        <p:txBody>
          <a:bodyPr>
            <a:normAutofit/>
          </a:bodyPr>
          <a:lstStyle/>
          <a:p>
            <a:r>
              <a:rPr lang="zh-CN" altLang="en-US" dirty="0"/>
              <a:t>营销条件变化</a:t>
            </a:r>
          </a:p>
        </p:txBody>
      </p:sp>
      <p:sp>
        <p:nvSpPr>
          <p:cNvPr id="25" name="文本占位符 2">
            <a:extLst>
              <a:ext uri="{FF2B5EF4-FFF2-40B4-BE49-F238E27FC236}">
                <a16:creationId xmlns:a16="http://schemas.microsoft.com/office/drawing/2014/main" id="{8A9E5F08-90C1-4608-8794-8F7A13E87EE5}"/>
              </a:ext>
            </a:extLst>
          </p:cNvPr>
          <p:cNvSpPr txBox="1">
            <a:spLocks/>
          </p:cNvSpPr>
          <p:nvPr/>
        </p:nvSpPr>
        <p:spPr>
          <a:xfrm>
            <a:off x="687388" y="1231623"/>
            <a:ext cx="5157787" cy="43338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1" dirty="0"/>
              <a:t>Marketing Priorities</a:t>
            </a:r>
            <a:endParaRPr lang="zh-CN" altLang="en-US" sz="2000" b="1" dirty="0"/>
          </a:p>
        </p:txBody>
      </p:sp>
      <p:graphicFrame>
        <p:nvGraphicFramePr>
          <p:cNvPr id="28" name="内容占位符 7">
            <a:extLst>
              <a:ext uri="{FF2B5EF4-FFF2-40B4-BE49-F238E27FC236}">
                <a16:creationId xmlns:a16="http://schemas.microsoft.com/office/drawing/2014/main" id="{6A8917CD-B38D-4054-915F-5F5EF392107A}"/>
              </a:ext>
            </a:extLst>
          </p:cNvPr>
          <p:cNvGraphicFramePr>
            <a:graphicFrameLocks/>
          </p:cNvGraphicFramePr>
          <p:nvPr>
            <p:extLst>
              <p:ext uri="{D42A27DB-BD31-4B8C-83A1-F6EECF244321}">
                <p14:modId xmlns:p14="http://schemas.microsoft.com/office/powerpoint/2010/main" val="3172950628"/>
              </p:ext>
            </p:extLst>
          </p:nvPr>
        </p:nvGraphicFramePr>
        <p:xfrm>
          <a:off x="427469" y="1535697"/>
          <a:ext cx="5375564" cy="5075941"/>
        </p:xfrm>
        <a:graphic>
          <a:graphicData uri="http://schemas.openxmlformats.org/drawingml/2006/table">
            <a:tbl>
              <a:tblPr firstRow="1" bandRow="1">
                <a:tableStyleId>{5C22544A-7EE6-4342-B048-85BDC9FD1C3A}</a:tableStyleId>
              </a:tblPr>
              <a:tblGrid>
                <a:gridCol w="2336201">
                  <a:extLst>
                    <a:ext uri="{9D8B030D-6E8A-4147-A177-3AD203B41FA5}">
                      <a16:colId xmlns:a16="http://schemas.microsoft.com/office/drawing/2014/main" val="4162418612"/>
                    </a:ext>
                  </a:extLst>
                </a:gridCol>
                <a:gridCol w="3039363">
                  <a:extLst>
                    <a:ext uri="{9D8B030D-6E8A-4147-A177-3AD203B41FA5}">
                      <a16:colId xmlns:a16="http://schemas.microsoft.com/office/drawing/2014/main" val="3015460712"/>
                    </a:ext>
                  </a:extLst>
                </a:gridCol>
              </a:tblGrid>
              <a:tr h="383090">
                <a:tc>
                  <a:txBody>
                    <a:bodyPr/>
                    <a:lstStyle/>
                    <a:p>
                      <a:r>
                        <a:rPr lang="en-US" altLang="zh-CN" dirty="0"/>
                        <a:t>Past World</a:t>
                      </a:r>
                      <a:endParaRPr lang="zh-CN" altLang="en-US" dirty="0"/>
                    </a:p>
                  </a:txBody>
                  <a:tcPr/>
                </a:tc>
                <a:tc>
                  <a:txBody>
                    <a:bodyPr/>
                    <a:lstStyle/>
                    <a:p>
                      <a:r>
                        <a:rPr lang="en-US" altLang="zh-CN" dirty="0"/>
                        <a:t>New World</a:t>
                      </a:r>
                      <a:endParaRPr lang="zh-CN" altLang="en-US" dirty="0"/>
                    </a:p>
                  </a:txBody>
                  <a:tcPr>
                    <a:solidFill>
                      <a:schemeClr val="accent4">
                        <a:lumMod val="75000"/>
                      </a:schemeClr>
                    </a:solidFill>
                  </a:tcPr>
                </a:tc>
                <a:extLst>
                  <a:ext uri="{0D108BD9-81ED-4DB2-BD59-A6C34878D82A}">
                    <a16:rowId xmlns:a16="http://schemas.microsoft.com/office/drawing/2014/main" val="3486176877"/>
                  </a:ext>
                </a:extLst>
              </a:tr>
              <a:tr h="670407">
                <a:tc>
                  <a:txBody>
                    <a:bodyPr/>
                    <a:lstStyle/>
                    <a:p>
                      <a:r>
                        <a:rPr lang="en-US" altLang="zh-CN" dirty="0"/>
                        <a:t>Positioning</a:t>
                      </a:r>
                      <a:r>
                        <a:rPr lang="zh-CN" altLang="en-US" dirty="0"/>
                        <a:t>细分市场定位</a:t>
                      </a:r>
                    </a:p>
                  </a:txBody>
                  <a:tcPr/>
                </a:tc>
                <a:tc>
                  <a:txBody>
                    <a:bodyPr/>
                    <a:lstStyle/>
                    <a:p>
                      <a:r>
                        <a:rPr lang="en-US" altLang="zh-CN" dirty="0"/>
                        <a:t>Salience</a:t>
                      </a:r>
                      <a:r>
                        <a:rPr lang="zh-CN" altLang="en-US" dirty="0"/>
                        <a:t>品牌突显特征</a:t>
                      </a:r>
                    </a:p>
                  </a:txBody>
                  <a:tcPr>
                    <a:solidFill>
                      <a:srgbClr val="FFC000"/>
                    </a:solidFill>
                  </a:tcPr>
                </a:tc>
                <a:extLst>
                  <a:ext uri="{0D108BD9-81ED-4DB2-BD59-A6C34878D82A}">
                    <a16:rowId xmlns:a16="http://schemas.microsoft.com/office/drawing/2014/main" val="8924672"/>
                  </a:ext>
                </a:extLst>
              </a:tr>
              <a:tr h="383090">
                <a:tc>
                  <a:txBody>
                    <a:bodyPr/>
                    <a:lstStyle/>
                    <a:p>
                      <a:r>
                        <a:rPr lang="en-US" altLang="zh-CN" dirty="0"/>
                        <a:t>Differentiation</a:t>
                      </a:r>
                      <a:r>
                        <a:rPr lang="zh-CN" altLang="en-US" dirty="0"/>
                        <a:t>差异</a:t>
                      </a:r>
                    </a:p>
                  </a:txBody>
                  <a:tcPr/>
                </a:tc>
                <a:tc>
                  <a:txBody>
                    <a:bodyPr/>
                    <a:lstStyle/>
                    <a:p>
                      <a:r>
                        <a:rPr lang="en-US" altLang="zh-CN" dirty="0"/>
                        <a:t>Distinctiveness</a:t>
                      </a:r>
                      <a:r>
                        <a:rPr lang="zh-CN" altLang="en-US" dirty="0"/>
                        <a:t>独特性</a:t>
                      </a:r>
                    </a:p>
                  </a:txBody>
                  <a:tcPr>
                    <a:solidFill>
                      <a:srgbClr val="FFC000"/>
                    </a:solidFill>
                  </a:tcPr>
                </a:tc>
                <a:extLst>
                  <a:ext uri="{0D108BD9-81ED-4DB2-BD59-A6C34878D82A}">
                    <a16:rowId xmlns:a16="http://schemas.microsoft.com/office/drawing/2014/main" val="4154491010"/>
                  </a:ext>
                </a:extLst>
              </a:tr>
              <a:tr h="670407">
                <a:tc>
                  <a:txBody>
                    <a:bodyPr/>
                    <a:lstStyle/>
                    <a:p>
                      <a:r>
                        <a:rPr lang="en-US" altLang="zh-CN" dirty="0"/>
                        <a:t>USP</a:t>
                      </a:r>
                      <a:r>
                        <a:rPr lang="zh-CN" altLang="en-US" dirty="0"/>
                        <a:t>独特销售主张</a:t>
                      </a:r>
                    </a:p>
                  </a:txBody>
                  <a:tcPr/>
                </a:tc>
                <a:tc>
                  <a:txBody>
                    <a:bodyPr/>
                    <a:lstStyle/>
                    <a:p>
                      <a:r>
                        <a:rPr lang="en-US" altLang="zh-CN" dirty="0"/>
                        <a:t>Relevant associations</a:t>
                      </a:r>
                      <a:r>
                        <a:rPr lang="zh-CN" altLang="en-US" dirty="0"/>
                        <a:t>相关联想度</a:t>
                      </a:r>
                    </a:p>
                  </a:txBody>
                  <a:tcPr>
                    <a:solidFill>
                      <a:srgbClr val="FFC000"/>
                    </a:solidFill>
                  </a:tcPr>
                </a:tc>
                <a:extLst>
                  <a:ext uri="{0D108BD9-81ED-4DB2-BD59-A6C34878D82A}">
                    <a16:rowId xmlns:a16="http://schemas.microsoft.com/office/drawing/2014/main" val="2973951921"/>
                  </a:ext>
                </a:extLst>
              </a:tr>
              <a:tr h="957725">
                <a:tc>
                  <a:txBody>
                    <a:bodyPr/>
                    <a:lstStyle/>
                    <a:p>
                      <a:r>
                        <a:rPr lang="en-US" altLang="zh-CN" dirty="0"/>
                        <a:t>Persuasion</a:t>
                      </a:r>
                      <a:r>
                        <a:rPr lang="zh-CN" altLang="en-US" dirty="0"/>
                        <a:t>说服</a:t>
                      </a:r>
                    </a:p>
                  </a:txBody>
                  <a:tcPr/>
                </a:tc>
                <a:tc>
                  <a:txBody>
                    <a:bodyPr/>
                    <a:lstStyle/>
                    <a:p>
                      <a:r>
                        <a:rPr lang="en-US" altLang="zh-CN" dirty="0"/>
                        <a:t>Refreshing and building memory structures</a:t>
                      </a:r>
                      <a:r>
                        <a:rPr lang="zh-CN" altLang="en-US" dirty="0"/>
                        <a:t>不断刷新和建构顾客认知</a:t>
                      </a:r>
                    </a:p>
                  </a:txBody>
                  <a:tcPr>
                    <a:solidFill>
                      <a:srgbClr val="FFC000"/>
                    </a:solidFill>
                  </a:tcPr>
                </a:tc>
                <a:extLst>
                  <a:ext uri="{0D108BD9-81ED-4DB2-BD59-A6C34878D82A}">
                    <a16:rowId xmlns:a16="http://schemas.microsoft.com/office/drawing/2014/main" val="3868785298"/>
                  </a:ext>
                </a:extLst>
              </a:tr>
              <a:tr h="383090">
                <a:tc>
                  <a:txBody>
                    <a:bodyPr/>
                    <a:lstStyle/>
                    <a:p>
                      <a:r>
                        <a:rPr lang="en-US" altLang="zh-CN" dirty="0"/>
                        <a:t>Teaching</a:t>
                      </a:r>
                      <a:r>
                        <a:rPr lang="zh-CN" altLang="en-US" dirty="0"/>
                        <a:t>教育客户</a:t>
                      </a:r>
                    </a:p>
                  </a:txBody>
                  <a:tcPr/>
                </a:tc>
                <a:tc>
                  <a:txBody>
                    <a:bodyPr/>
                    <a:lstStyle/>
                    <a:p>
                      <a:r>
                        <a:rPr lang="en-US" altLang="zh-CN" dirty="0"/>
                        <a:t>Reaching</a:t>
                      </a:r>
                      <a:r>
                        <a:rPr lang="zh-CN" altLang="en-US" dirty="0"/>
                        <a:t>接触到客户</a:t>
                      </a:r>
                    </a:p>
                  </a:txBody>
                  <a:tcPr>
                    <a:solidFill>
                      <a:srgbClr val="FFC000"/>
                    </a:solidFill>
                  </a:tcPr>
                </a:tc>
                <a:extLst>
                  <a:ext uri="{0D108BD9-81ED-4DB2-BD59-A6C34878D82A}">
                    <a16:rowId xmlns:a16="http://schemas.microsoft.com/office/drawing/2014/main" val="1027262431"/>
                  </a:ext>
                </a:extLst>
              </a:tr>
              <a:tr h="957725">
                <a:tc>
                  <a:txBody>
                    <a:bodyPr/>
                    <a:lstStyle/>
                    <a:p>
                      <a:r>
                        <a:rPr lang="en-US" altLang="zh-CN" dirty="0"/>
                        <a:t>Price promotions win new customers</a:t>
                      </a:r>
                    </a:p>
                    <a:p>
                      <a:r>
                        <a:rPr lang="zh-CN" altLang="en-US" dirty="0"/>
                        <a:t>价格促销吸引新客</a:t>
                      </a:r>
                    </a:p>
                  </a:txBody>
                  <a:tcPr/>
                </a:tc>
                <a:tc>
                  <a:txBody>
                    <a:bodyPr/>
                    <a:lstStyle/>
                    <a:p>
                      <a:r>
                        <a:rPr lang="en-US" altLang="zh-CN" dirty="0"/>
                        <a:t>Price promotions reach existing loyal customers</a:t>
                      </a:r>
                    </a:p>
                    <a:p>
                      <a:r>
                        <a:rPr lang="zh-CN" altLang="en-US" dirty="0"/>
                        <a:t>价格促销吸引老客</a:t>
                      </a:r>
                    </a:p>
                  </a:txBody>
                  <a:tcPr>
                    <a:solidFill>
                      <a:srgbClr val="FFC000"/>
                    </a:solidFill>
                  </a:tcPr>
                </a:tc>
                <a:extLst>
                  <a:ext uri="{0D108BD9-81ED-4DB2-BD59-A6C34878D82A}">
                    <a16:rowId xmlns:a16="http://schemas.microsoft.com/office/drawing/2014/main" val="867602580"/>
                  </a:ext>
                </a:extLst>
              </a:tr>
              <a:tr h="670407">
                <a:tc>
                  <a:txBody>
                    <a:bodyPr/>
                    <a:lstStyle/>
                    <a:p>
                      <a:r>
                        <a:rPr lang="en-US" altLang="zh-CN" dirty="0"/>
                        <a:t>Compete on positioning</a:t>
                      </a:r>
                      <a:r>
                        <a:rPr lang="zh-CN" altLang="en-US" dirty="0"/>
                        <a:t>定位竞争</a:t>
                      </a:r>
                    </a:p>
                  </a:txBody>
                  <a:tcPr/>
                </a:tc>
                <a:tc>
                  <a:txBody>
                    <a:bodyPr/>
                    <a:lstStyle/>
                    <a:p>
                      <a:r>
                        <a:rPr lang="en-US" altLang="zh-CN" dirty="0"/>
                        <a:t>Compete with all brands in the category</a:t>
                      </a:r>
                      <a:r>
                        <a:rPr lang="zh-CN" altLang="en-US" dirty="0"/>
                        <a:t>品类竞争</a:t>
                      </a:r>
                    </a:p>
                  </a:txBody>
                  <a:tcPr>
                    <a:solidFill>
                      <a:srgbClr val="FFC000"/>
                    </a:solidFill>
                  </a:tcPr>
                </a:tc>
                <a:extLst>
                  <a:ext uri="{0D108BD9-81ED-4DB2-BD59-A6C34878D82A}">
                    <a16:rowId xmlns:a16="http://schemas.microsoft.com/office/drawing/2014/main" val="4010789827"/>
                  </a:ext>
                </a:extLst>
              </a:tr>
            </a:tbl>
          </a:graphicData>
        </a:graphic>
      </p:graphicFrame>
      <p:sp>
        <p:nvSpPr>
          <p:cNvPr id="29" name="文本占位符 2">
            <a:extLst>
              <a:ext uri="{FF2B5EF4-FFF2-40B4-BE49-F238E27FC236}">
                <a16:creationId xmlns:a16="http://schemas.microsoft.com/office/drawing/2014/main" id="{560B3B97-F552-4B22-9A57-68AE4966D6D9}"/>
              </a:ext>
            </a:extLst>
          </p:cNvPr>
          <p:cNvSpPr txBox="1">
            <a:spLocks/>
          </p:cNvSpPr>
          <p:nvPr/>
        </p:nvSpPr>
        <p:spPr>
          <a:xfrm>
            <a:off x="5943600" y="1159183"/>
            <a:ext cx="5157787" cy="43338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ltLang="zh-CN" sz="2000" dirty="0"/>
              <a:t>Consumer behavior</a:t>
            </a:r>
            <a:endParaRPr lang="zh-CN" altLang="en-US" sz="2000" dirty="0"/>
          </a:p>
        </p:txBody>
      </p:sp>
      <p:graphicFrame>
        <p:nvGraphicFramePr>
          <p:cNvPr id="30" name="内容占位符 7">
            <a:extLst>
              <a:ext uri="{FF2B5EF4-FFF2-40B4-BE49-F238E27FC236}">
                <a16:creationId xmlns:a16="http://schemas.microsoft.com/office/drawing/2014/main" id="{01C9EC15-17C9-49CC-9D68-1DD6E153C804}"/>
              </a:ext>
            </a:extLst>
          </p:cNvPr>
          <p:cNvGraphicFramePr>
            <a:graphicFrameLocks/>
          </p:cNvGraphicFramePr>
          <p:nvPr>
            <p:extLst>
              <p:ext uri="{D42A27DB-BD31-4B8C-83A1-F6EECF244321}">
                <p14:modId xmlns:p14="http://schemas.microsoft.com/office/powerpoint/2010/main" val="3569442286"/>
              </p:ext>
            </p:extLst>
          </p:nvPr>
        </p:nvGraphicFramePr>
        <p:xfrm>
          <a:off x="5943599" y="1535697"/>
          <a:ext cx="5951537" cy="5384098"/>
        </p:xfrm>
        <a:graphic>
          <a:graphicData uri="http://schemas.openxmlformats.org/drawingml/2006/table">
            <a:tbl>
              <a:tblPr firstRow="1" bandRow="1">
                <a:tableStyleId>{5C22544A-7EE6-4342-B048-85BDC9FD1C3A}</a:tableStyleId>
              </a:tblPr>
              <a:tblGrid>
                <a:gridCol w="2863668">
                  <a:extLst>
                    <a:ext uri="{9D8B030D-6E8A-4147-A177-3AD203B41FA5}">
                      <a16:colId xmlns:a16="http://schemas.microsoft.com/office/drawing/2014/main" val="4162418612"/>
                    </a:ext>
                  </a:extLst>
                </a:gridCol>
                <a:gridCol w="3087869">
                  <a:extLst>
                    <a:ext uri="{9D8B030D-6E8A-4147-A177-3AD203B41FA5}">
                      <a16:colId xmlns:a16="http://schemas.microsoft.com/office/drawing/2014/main" val="3015460712"/>
                    </a:ext>
                  </a:extLst>
                </a:gridCol>
              </a:tblGrid>
              <a:tr h="384408">
                <a:tc>
                  <a:txBody>
                    <a:bodyPr/>
                    <a:lstStyle/>
                    <a:p>
                      <a:r>
                        <a:rPr lang="en-US" altLang="zh-CN" dirty="0"/>
                        <a:t>Past World</a:t>
                      </a:r>
                      <a:endParaRPr lang="zh-CN" altLang="en-US" dirty="0"/>
                    </a:p>
                  </a:txBody>
                  <a:tcPr/>
                </a:tc>
                <a:tc>
                  <a:txBody>
                    <a:bodyPr/>
                    <a:lstStyle/>
                    <a:p>
                      <a:r>
                        <a:rPr lang="en-US" altLang="zh-CN" dirty="0"/>
                        <a:t>New World</a:t>
                      </a:r>
                      <a:endParaRPr lang="zh-CN" altLang="en-US" dirty="0"/>
                    </a:p>
                  </a:txBody>
                  <a:tcPr>
                    <a:solidFill>
                      <a:schemeClr val="accent4">
                        <a:lumMod val="75000"/>
                      </a:schemeClr>
                    </a:solidFill>
                  </a:tcPr>
                </a:tc>
                <a:extLst>
                  <a:ext uri="{0D108BD9-81ED-4DB2-BD59-A6C34878D82A}">
                    <a16:rowId xmlns:a16="http://schemas.microsoft.com/office/drawing/2014/main" val="3486176877"/>
                  </a:ext>
                </a:extLst>
              </a:tr>
              <a:tr h="384408">
                <a:tc>
                  <a:txBody>
                    <a:bodyPr/>
                    <a:lstStyle/>
                    <a:p>
                      <a:r>
                        <a:rPr lang="en-US" altLang="zh-CN" dirty="0"/>
                        <a:t>Attitude drives behavior</a:t>
                      </a:r>
                    </a:p>
                    <a:p>
                      <a:r>
                        <a:rPr lang="zh-CN" altLang="en-US" dirty="0"/>
                        <a:t>态度驱动行为</a:t>
                      </a:r>
                    </a:p>
                  </a:txBody>
                  <a:tcPr/>
                </a:tc>
                <a:tc>
                  <a:txBody>
                    <a:bodyPr/>
                    <a:lstStyle/>
                    <a:p>
                      <a:r>
                        <a:rPr lang="en-US" altLang="zh-CN" dirty="0"/>
                        <a:t>Behavior drives attitude</a:t>
                      </a:r>
                    </a:p>
                    <a:p>
                      <a:r>
                        <a:rPr lang="zh-CN" altLang="en-US" dirty="0"/>
                        <a:t>行为驱动态度</a:t>
                      </a:r>
                    </a:p>
                  </a:txBody>
                  <a:tcPr>
                    <a:solidFill>
                      <a:srgbClr val="FFC000"/>
                    </a:solidFill>
                  </a:tcPr>
                </a:tc>
                <a:extLst>
                  <a:ext uri="{0D108BD9-81ED-4DB2-BD59-A6C34878D82A}">
                    <a16:rowId xmlns:a16="http://schemas.microsoft.com/office/drawing/2014/main" val="8924672"/>
                  </a:ext>
                </a:extLst>
              </a:tr>
              <a:tr h="384408">
                <a:tc>
                  <a:txBody>
                    <a:bodyPr/>
                    <a:lstStyle/>
                    <a:p>
                      <a:r>
                        <a:rPr lang="en-US" altLang="zh-CN" dirty="0"/>
                        <a:t>Rational involved viewers</a:t>
                      </a:r>
                    </a:p>
                    <a:p>
                      <a:r>
                        <a:rPr lang="zh-CN" altLang="en-US" dirty="0"/>
                        <a:t>理智影响顾客</a:t>
                      </a:r>
                    </a:p>
                  </a:txBody>
                  <a:tcPr/>
                </a:tc>
                <a:tc>
                  <a:txBody>
                    <a:bodyPr/>
                    <a:lstStyle/>
                    <a:p>
                      <a:r>
                        <a:rPr lang="en-US" altLang="zh-CN" dirty="0"/>
                        <a:t>Emotional distracted viewers</a:t>
                      </a:r>
                    </a:p>
                    <a:p>
                      <a:r>
                        <a:rPr lang="zh-CN" altLang="en-US" dirty="0"/>
                        <a:t>感性吸引顾客</a:t>
                      </a:r>
                    </a:p>
                  </a:txBody>
                  <a:tcPr>
                    <a:solidFill>
                      <a:srgbClr val="FFC000"/>
                    </a:solidFill>
                  </a:tcPr>
                </a:tc>
                <a:extLst>
                  <a:ext uri="{0D108BD9-81ED-4DB2-BD59-A6C34878D82A}">
                    <a16:rowId xmlns:a16="http://schemas.microsoft.com/office/drawing/2014/main" val="1289751948"/>
                  </a:ext>
                </a:extLst>
              </a:tr>
              <a:tr h="486495">
                <a:tc>
                  <a:txBody>
                    <a:bodyPr/>
                    <a:lstStyle/>
                    <a:p>
                      <a:r>
                        <a:rPr lang="en-US" altLang="zh-CN" dirty="0"/>
                        <a:t>Involvement</a:t>
                      </a:r>
                      <a:r>
                        <a:rPr lang="zh-CN" altLang="en-US" dirty="0"/>
                        <a:t>让顾客涉入</a:t>
                      </a:r>
                    </a:p>
                  </a:txBody>
                  <a:tcPr/>
                </a:tc>
                <a:tc>
                  <a:txBody>
                    <a:bodyPr/>
                    <a:lstStyle/>
                    <a:p>
                      <a:r>
                        <a:rPr lang="en-US" altLang="zh-CN" dirty="0"/>
                        <a:t>Heuristics</a:t>
                      </a:r>
                      <a:r>
                        <a:rPr lang="zh-CN" altLang="en-US" dirty="0"/>
                        <a:t>启发顾客</a:t>
                      </a:r>
                    </a:p>
                  </a:txBody>
                  <a:tcPr>
                    <a:solidFill>
                      <a:srgbClr val="FFC000"/>
                    </a:solidFill>
                  </a:tcPr>
                </a:tc>
                <a:extLst>
                  <a:ext uri="{0D108BD9-81ED-4DB2-BD59-A6C34878D82A}">
                    <a16:rowId xmlns:a16="http://schemas.microsoft.com/office/drawing/2014/main" val="3868785298"/>
                  </a:ext>
                </a:extLst>
              </a:tr>
              <a:tr h="486495">
                <a:tc>
                  <a:txBody>
                    <a:bodyPr/>
                    <a:lstStyle/>
                    <a:p>
                      <a:r>
                        <a:rPr lang="en-US" altLang="zh-CN" dirty="0"/>
                        <a:t>Campaign bursts</a:t>
                      </a:r>
                      <a:r>
                        <a:rPr lang="zh-CN" altLang="en-US" dirty="0"/>
                        <a:t>战役投放</a:t>
                      </a:r>
                    </a:p>
                  </a:txBody>
                  <a:tcPr/>
                </a:tc>
                <a:tc>
                  <a:txBody>
                    <a:bodyPr/>
                    <a:lstStyle/>
                    <a:p>
                      <a:r>
                        <a:rPr lang="en-US" altLang="zh-CN" dirty="0"/>
                        <a:t>Continues presence</a:t>
                      </a:r>
                      <a:r>
                        <a:rPr lang="zh-CN" altLang="en-US" dirty="0"/>
                        <a:t>持续的品牌存在</a:t>
                      </a:r>
                    </a:p>
                  </a:txBody>
                  <a:tcPr>
                    <a:solidFill>
                      <a:srgbClr val="FFC000"/>
                    </a:solidFill>
                  </a:tcPr>
                </a:tc>
                <a:extLst>
                  <a:ext uri="{0D108BD9-81ED-4DB2-BD59-A6C34878D82A}">
                    <a16:rowId xmlns:a16="http://schemas.microsoft.com/office/drawing/2014/main" val="90520416"/>
                  </a:ext>
                </a:extLst>
              </a:tr>
              <a:tr h="672715">
                <a:tc>
                  <a:txBody>
                    <a:bodyPr/>
                    <a:lstStyle/>
                    <a:p>
                      <a:r>
                        <a:rPr lang="en-US" altLang="zh-CN" dirty="0"/>
                        <a:t>Message comprehension</a:t>
                      </a:r>
                      <a:r>
                        <a:rPr lang="zh-CN" altLang="en-US" dirty="0"/>
                        <a:t>讯息接受度</a:t>
                      </a:r>
                    </a:p>
                  </a:txBody>
                  <a:tcPr/>
                </a:tc>
                <a:tc>
                  <a:txBody>
                    <a:bodyPr/>
                    <a:lstStyle/>
                    <a:p>
                      <a:r>
                        <a:rPr lang="en-US" altLang="zh-CN" dirty="0"/>
                        <a:t>Getting noticed, emotional response</a:t>
                      </a:r>
                      <a:r>
                        <a:rPr lang="zh-CN" altLang="en-US" dirty="0"/>
                        <a:t>信息关注和情感回应</a:t>
                      </a:r>
                    </a:p>
                  </a:txBody>
                  <a:tcPr>
                    <a:solidFill>
                      <a:srgbClr val="FFC000"/>
                    </a:solidFill>
                  </a:tcPr>
                </a:tc>
                <a:extLst>
                  <a:ext uri="{0D108BD9-81ED-4DB2-BD59-A6C34878D82A}">
                    <a16:rowId xmlns:a16="http://schemas.microsoft.com/office/drawing/2014/main" val="2259970076"/>
                  </a:ext>
                </a:extLst>
              </a:tr>
              <a:tr h="486495">
                <a:tc>
                  <a:txBody>
                    <a:bodyPr/>
                    <a:lstStyle/>
                    <a:p>
                      <a:r>
                        <a:rPr lang="en-US" altLang="zh-CN" dirty="0"/>
                        <a:t>Deeply committed buyers</a:t>
                      </a:r>
                    </a:p>
                    <a:p>
                      <a:r>
                        <a:rPr lang="zh-CN" altLang="en-US" dirty="0"/>
                        <a:t>品牌死忠高度承诺</a:t>
                      </a:r>
                    </a:p>
                  </a:txBody>
                  <a:tcPr/>
                </a:tc>
                <a:tc>
                  <a:txBody>
                    <a:bodyPr/>
                    <a:lstStyle/>
                    <a:p>
                      <a:r>
                        <a:rPr lang="en-US" altLang="zh-CN" dirty="0"/>
                        <a:t>Uncaring cognitive misers</a:t>
                      </a:r>
                    </a:p>
                    <a:p>
                      <a:r>
                        <a:rPr lang="zh-CN" altLang="en-US" dirty="0"/>
                        <a:t>顾客并不在乎</a:t>
                      </a:r>
                      <a:r>
                        <a:rPr lang="en-US" altLang="zh-CN" dirty="0"/>
                        <a:t>/</a:t>
                      </a:r>
                      <a:r>
                        <a:rPr lang="zh-CN" altLang="en-US" dirty="0"/>
                        <a:t>漠不关心</a:t>
                      </a:r>
                    </a:p>
                  </a:txBody>
                  <a:tcPr>
                    <a:solidFill>
                      <a:srgbClr val="FFC000"/>
                    </a:solidFill>
                  </a:tcPr>
                </a:tc>
                <a:extLst>
                  <a:ext uri="{0D108BD9-81ED-4DB2-BD59-A6C34878D82A}">
                    <a16:rowId xmlns:a16="http://schemas.microsoft.com/office/drawing/2014/main" val="180660956"/>
                  </a:ext>
                </a:extLst>
              </a:tr>
              <a:tr h="486495">
                <a:tc>
                  <a:txBody>
                    <a:bodyPr/>
                    <a:lstStyle/>
                    <a:p>
                      <a:r>
                        <a:rPr lang="en-US" altLang="zh-CN" dirty="0"/>
                        <a:t>Brand </a:t>
                      </a:r>
                      <a:r>
                        <a:rPr lang="en-US" altLang="zh-CN" dirty="0" err="1"/>
                        <a:t>loyals</a:t>
                      </a:r>
                      <a:r>
                        <a:rPr lang="zh-CN" altLang="en-US" dirty="0"/>
                        <a:t>忠诚客户</a:t>
                      </a:r>
                    </a:p>
                  </a:txBody>
                  <a:tcPr/>
                </a:tc>
                <a:tc>
                  <a:txBody>
                    <a:bodyPr/>
                    <a:lstStyle/>
                    <a:p>
                      <a:r>
                        <a:rPr lang="en-US" altLang="zh-CN" dirty="0"/>
                        <a:t>Loyal switchers</a:t>
                      </a:r>
                      <a:r>
                        <a:rPr lang="zh-CN" altLang="en-US" dirty="0"/>
                        <a:t>忠诚品牌转换者</a:t>
                      </a:r>
                    </a:p>
                  </a:txBody>
                  <a:tcPr>
                    <a:solidFill>
                      <a:srgbClr val="FFC000"/>
                    </a:solidFill>
                  </a:tcPr>
                </a:tc>
                <a:extLst>
                  <a:ext uri="{0D108BD9-81ED-4DB2-BD59-A6C34878D82A}">
                    <a16:rowId xmlns:a16="http://schemas.microsoft.com/office/drawing/2014/main" val="836845723"/>
                  </a:ext>
                </a:extLst>
              </a:tr>
              <a:tr h="486495">
                <a:tc>
                  <a:txBody>
                    <a:bodyPr/>
                    <a:lstStyle/>
                    <a:p>
                      <a:r>
                        <a:rPr lang="en-US" altLang="zh-CN" dirty="0"/>
                        <a:t>Brand switchers</a:t>
                      </a:r>
                      <a:r>
                        <a:rPr lang="zh-CN" altLang="en-US" dirty="0"/>
                        <a:t>品牌转换者</a:t>
                      </a:r>
                    </a:p>
                  </a:txBody>
                  <a:tcPr/>
                </a:tc>
                <a:tc>
                  <a:txBody>
                    <a:bodyPr/>
                    <a:lstStyle/>
                    <a:p>
                      <a:r>
                        <a:rPr lang="en-US" altLang="zh-CN" dirty="0"/>
                        <a:t>Loyal switchers</a:t>
                      </a:r>
                      <a:r>
                        <a:rPr lang="zh-CN" altLang="en-US" dirty="0"/>
                        <a:t>忠诚品牌转换者</a:t>
                      </a:r>
                    </a:p>
                  </a:txBody>
                  <a:tcPr>
                    <a:solidFill>
                      <a:srgbClr val="FFC000"/>
                    </a:solidFill>
                  </a:tcPr>
                </a:tc>
                <a:extLst>
                  <a:ext uri="{0D108BD9-81ED-4DB2-BD59-A6C34878D82A}">
                    <a16:rowId xmlns:a16="http://schemas.microsoft.com/office/drawing/2014/main" val="4029440397"/>
                  </a:ext>
                </a:extLst>
              </a:tr>
            </a:tbl>
          </a:graphicData>
        </a:graphic>
      </p:graphicFrame>
      <p:sp>
        <p:nvSpPr>
          <p:cNvPr id="31" name="文本占位符 2">
            <a:extLst>
              <a:ext uri="{FF2B5EF4-FFF2-40B4-BE49-F238E27FC236}">
                <a16:creationId xmlns:a16="http://schemas.microsoft.com/office/drawing/2014/main" id="{B20C71E0-6F72-4FB6-A260-E1B28F7E0909}"/>
              </a:ext>
            </a:extLst>
          </p:cNvPr>
          <p:cNvSpPr txBox="1">
            <a:spLocks/>
          </p:cNvSpPr>
          <p:nvPr/>
        </p:nvSpPr>
        <p:spPr>
          <a:xfrm>
            <a:off x="3574471" y="6606281"/>
            <a:ext cx="5902639" cy="5034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1600" kern="1200" dirty="0" smtClean="0">
                <a:solidFill>
                  <a:schemeClr val="tx1">
                    <a:lumMod val="85000"/>
                    <a:lumOff val="15000"/>
                  </a:schemeClr>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i="1" dirty="0"/>
              <a:t>Byron Sharp, How Brands Grow, Oxford University Press</a:t>
            </a:r>
            <a:endParaRPr lang="zh-CN" altLang="en-US" i="1" dirty="0"/>
          </a:p>
        </p:txBody>
      </p:sp>
      <p:pic>
        <p:nvPicPr>
          <p:cNvPr id="3" name="图片 2">
            <a:extLst>
              <a:ext uri="{FF2B5EF4-FFF2-40B4-BE49-F238E27FC236}">
                <a16:creationId xmlns:a16="http://schemas.microsoft.com/office/drawing/2014/main" id="{ABBBC5DB-9E43-45DC-9C32-97B593E06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2898" y="0"/>
            <a:ext cx="4076750" cy="6858000"/>
          </a:xfrm>
          <a:prstGeom prst="rect">
            <a:avLst/>
          </a:prstGeom>
        </p:spPr>
      </p:pic>
    </p:spTree>
    <p:extLst>
      <p:ext uri="{BB962C8B-B14F-4D97-AF65-F5344CB8AC3E}">
        <p14:creationId xmlns:p14="http://schemas.microsoft.com/office/powerpoint/2010/main" val="3979074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1">
            <a:extLst>
              <a:ext uri="{FF2B5EF4-FFF2-40B4-BE49-F238E27FC236}">
                <a16:creationId xmlns:a16="http://schemas.microsoft.com/office/drawing/2014/main" id="{95081A27-39A6-4EAA-AE5F-FC4233B24E3E}"/>
              </a:ext>
            </a:extLst>
          </p:cNvPr>
          <p:cNvSpPr>
            <a:spLocks noGrp="1"/>
          </p:cNvSpPr>
          <p:nvPr>
            <p:ph type="body" sz="quarter" idx="10"/>
          </p:nvPr>
        </p:nvSpPr>
        <p:spPr>
          <a:xfrm>
            <a:off x="216000" y="392980"/>
            <a:ext cx="6557333" cy="416571"/>
          </a:xfrm>
        </p:spPr>
        <p:txBody>
          <a:bodyPr>
            <a:noAutofit/>
          </a:bodyPr>
          <a:lstStyle/>
          <a:p>
            <a:r>
              <a:rPr lang="en-US" altLang="zh-CN" sz="1800" dirty="0"/>
              <a:t>To be an advert agent</a:t>
            </a:r>
          </a:p>
        </p:txBody>
      </p:sp>
      <p:sp>
        <p:nvSpPr>
          <p:cNvPr id="6" name="文本占位符 2">
            <a:extLst>
              <a:ext uri="{FF2B5EF4-FFF2-40B4-BE49-F238E27FC236}">
                <a16:creationId xmlns:a16="http://schemas.microsoft.com/office/drawing/2014/main" id="{BB9B4AA0-3886-432C-872C-F2D3EC937348}"/>
              </a:ext>
            </a:extLst>
          </p:cNvPr>
          <p:cNvSpPr>
            <a:spLocks noGrp="1"/>
          </p:cNvSpPr>
          <p:nvPr>
            <p:ph type="body" sz="quarter" idx="11"/>
          </p:nvPr>
        </p:nvSpPr>
        <p:spPr>
          <a:xfrm>
            <a:off x="216000" y="712620"/>
            <a:ext cx="11353148" cy="503437"/>
          </a:xfrm>
        </p:spPr>
        <p:txBody>
          <a:bodyPr>
            <a:normAutofit/>
          </a:bodyPr>
          <a:lstStyle/>
          <a:p>
            <a:r>
              <a:rPr lang="zh-CN" altLang="en-US" dirty="0"/>
              <a:t>移动互联网</a:t>
            </a:r>
            <a:r>
              <a:rPr lang="en-US" altLang="zh-CN" dirty="0"/>
              <a:t>2.0</a:t>
            </a:r>
            <a:endParaRPr lang="zh-CN" altLang="en-US" dirty="0"/>
          </a:p>
        </p:txBody>
      </p:sp>
      <p:sp>
        <p:nvSpPr>
          <p:cNvPr id="7" name="文本占位符 3">
            <a:extLst>
              <a:ext uri="{FF2B5EF4-FFF2-40B4-BE49-F238E27FC236}">
                <a16:creationId xmlns:a16="http://schemas.microsoft.com/office/drawing/2014/main" id="{FE41C258-6089-4128-98FC-FB15C98E21FA}"/>
              </a:ext>
            </a:extLst>
          </p:cNvPr>
          <p:cNvSpPr txBox="1">
            <a:spLocks/>
          </p:cNvSpPr>
          <p:nvPr/>
        </p:nvSpPr>
        <p:spPr>
          <a:xfrm>
            <a:off x="839788" y="1138237"/>
            <a:ext cx="4304706" cy="47307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zh-CN" altLang="en-US" sz="2000" dirty="0"/>
          </a:p>
        </p:txBody>
      </p:sp>
      <p:sp>
        <p:nvSpPr>
          <p:cNvPr id="9" name="标题 1">
            <a:extLst>
              <a:ext uri="{FF2B5EF4-FFF2-40B4-BE49-F238E27FC236}">
                <a16:creationId xmlns:a16="http://schemas.microsoft.com/office/drawing/2014/main" id="{0E7A62B6-FBD8-49B9-86C7-DDEB1110932F}"/>
              </a:ext>
            </a:extLst>
          </p:cNvPr>
          <p:cNvSpPr txBox="1">
            <a:spLocks/>
          </p:cNvSpPr>
          <p:nvPr/>
        </p:nvSpPr>
        <p:spPr>
          <a:xfrm>
            <a:off x="1754832" y="1491630"/>
            <a:ext cx="8229600"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a:solidFill>
                  <a:srgbClr val="00B0F0"/>
                </a:solidFill>
                <a:latin typeface="微软雅黑" pitchFamily="34" charset="-122"/>
                <a:ea typeface="微软雅黑" pitchFamily="34" charset="-122"/>
                <a:cs typeface="+mn-cs"/>
              </a:rPr>
              <a:t>移动用户规模持续热烈增长，移动互联时代已步入</a:t>
            </a:r>
            <a:r>
              <a:rPr lang="en-US" altLang="zh-CN" sz="2000" b="1">
                <a:solidFill>
                  <a:srgbClr val="00B0F0"/>
                </a:solidFill>
                <a:latin typeface="微软雅黑" pitchFamily="34" charset="-122"/>
                <a:ea typeface="微软雅黑" pitchFamily="34" charset="-122"/>
                <a:cs typeface="+mn-cs"/>
              </a:rPr>
              <a:t>2.0</a:t>
            </a:r>
            <a:r>
              <a:rPr lang="zh-CN" altLang="en-US" sz="2000" b="1">
                <a:solidFill>
                  <a:srgbClr val="00B0F0"/>
                </a:solidFill>
                <a:latin typeface="微软雅黑" pitchFamily="34" charset="-122"/>
                <a:ea typeface="微软雅黑" pitchFamily="34" charset="-122"/>
                <a:cs typeface="+mn-cs"/>
              </a:rPr>
              <a:t>时代</a:t>
            </a:r>
            <a:endParaRPr lang="zh-CN" altLang="en-US" sz="2000" b="1" dirty="0">
              <a:solidFill>
                <a:srgbClr val="00B0F0"/>
              </a:solidFill>
              <a:latin typeface="微软雅黑" pitchFamily="34" charset="-122"/>
              <a:ea typeface="微软雅黑" pitchFamily="34" charset="-122"/>
              <a:cs typeface="+mn-cs"/>
            </a:endParaRPr>
          </a:p>
        </p:txBody>
      </p:sp>
      <p:pic>
        <p:nvPicPr>
          <p:cNvPr id="10" name="Picture 2">
            <a:extLst>
              <a:ext uri="{FF2B5EF4-FFF2-40B4-BE49-F238E27FC236}">
                <a16:creationId xmlns:a16="http://schemas.microsoft.com/office/drawing/2014/main" id="{64D530BB-948C-4D73-8576-C3298E76F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7564" y="2078852"/>
            <a:ext cx="5920439" cy="3795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组合 10">
            <a:extLst>
              <a:ext uri="{FF2B5EF4-FFF2-40B4-BE49-F238E27FC236}">
                <a16:creationId xmlns:a16="http://schemas.microsoft.com/office/drawing/2014/main" id="{8CE78375-9229-4FBA-AF66-67645773BCAE}"/>
              </a:ext>
            </a:extLst>
          </p:cNvPr>
          <p:cNvGrpSpPr/>
          <p:nvPr/>
        </p:nvGrpSpPr>
        <p:grpSpPr>
          <a:xfrm>
            <a:off x="1919002" y="3609305"/>
            <a:ext cx="2790858" cy="1403873"/>
            <a:chOff x="391126" y="2492758"/>
            <a:chExt cx="2466167" cy="1478515"/>
          </a:xfrm>
        </p:grpSpPr>
        <p:grpSp>
          <p:nvGrpSpPr>
            <p:cNvPr id="12" name="组合 11">
              <a:extLst>
                <a:ext uri="{FF2B5EF4-FFF2-40B4-BE49-F238E27FC236}">
                  <a16:creationId xmlns:a16="http://schemas.microsoft.com/office/drawing/2014/main" id="{F34764F6-6378-405D-AE6D-C8B0CA3C6D4C}"/>
                </a:ext>
              </a:extLst>
            </p:cNvPr>
            <p:cNvGrpSpPr/>
            <p:nvPr/>
          </p:nvGrpSpPr>
          <p:grpSpPr>
            <a:xfrm>
              <a:off x="829016" y="2492758"/>
              <a:ext cx="2028277" cy="1478515"/>
              <a:chOff x="720910" y="2299686"/>
              <a:chExt cx="2028277" cy="1478515"/>
            </a:xfrm>
          </p:grpSpPr>
          <p:graphicFrame>
            <p:nvGraphicFramePr>
              <p:cNvPr id="17" name="图表 16">
                <a:extLst>
                  <a:ext uri="{FF2B5EF4-FFF2-40B4-BE49-F238E27FC236}">
                    <a16:creationId xmlns:a16="http://schemas.microsoft.com/office/drawing/2014/main" id="{F765D218-E6E3-4E37-AA87-60EE4E0DE31F}"/>
                  </a:ext>
                </a:extLst>
              </p:cNvPr>
              <p:cNvGraphicFramePr/>
              <p:nvPr/>
            </p:nvGraphicFramePr>
            <p:xfrm>
              <a:off x="720910" y="2299686"/>
              <a:ext cx="2028277" cy="1478515"/>
            </p:xfrm>
            <a:graphic>
              <a:graphicData uri="http://schemas.openxmlformats.org/drawingml/2006/chart">
                <c:chart xmlns:c="http://schemas.openxmlformats.org/drawingml/2006/chart" xmlns:r="http://schemas.openxmlformats.org/officeDocument/2006/relationships" r:id="rId4"/>
              </a:graphicData>
            </a:graphic>
          </p:graphicFrame>
          <p:grpSp>
            <p:nvGrpSpPr>
              <p:cNvPr id="18" name="组合 36">
                <a:extLst>
                  <a:ext uri="{FF2B5EF4-FFF2-40B4-BE49-F238E27FC236}">
                    <a16:creationId xmlns:a16="http://schemas.microsoft.com/office/drawing/2014/main" id="{4D2871BD-8DFC-494A-BAA7-2A5564873AB0}"/>
                  </a:ext>
                </a:extLst>
              </p:cNvPr>
              <p:cNvGrpSpPr/>
              <p:nvPr/>
            </p:nvGrpSpPr>
            <p:grpSpPr>
              <a:xfrm>
                <a:off x="1570686" y="2842736"/>
                <a:ext cx="257476" cy="568759"/>
                <a:chOff x="7806025" y="4168970"/>
                <a:chExt cx="630764" cy="497669"/>
              </a:xfrm>
            </p:grpSpPr>
            <p:sp>
              <p:nvSpPr>
                <p:cNvPr id="19" name="圆角矩形 11">
                  <a:extLst>
                    <a:ext uri="{FF2B5EF4-FFF2-40B4-BE49-F238E27FC236}">
                      <a16:creationId xmlns:a16="http://schemas.microsoft.com/office/drawing/2014/main" id="{AC7E66D4-A2BE-4585-9310-25F64F3E0F4A}"/>
                    </a:ext>
                  </a:extLst>
                </p:cNvPr>
                <p:cNvSpPr/>
                <p:nvPr/>
              </p:nvSpPr>
              <p:spPr bwMode="auto">
                <a:xfrm>
                  <a:off x="7806025" y="4168970"/>
                  <a:ext cx="598316" cy="480786"/>
                </a:xfrm>
                <a:prstGeom prst="roundRect">
                  <a:avLst>
                    <a:gd name="adj" fmla="val 10756"/>
                  </a:avLst>
                </a:prstGeom>
                <a:solidFill>
                  <a:schemeClr val="bg1"/>
                </a:solidFill>
                <a:ln w="38100">
                  <a:solidFill>
                    <a:schemeClr val="accent6">
                      <a:lumMod val="50000"/>
                    </a:schemeClr>
                  </a:solidFill>
                </a:ln>
              </p:spPr>
              <p:txBody>
                <a:bodyPr wrap="square" lIns="0" tIns="0" rIns="0" bIns="0" rtlCol="0" anchor="ctr">
                  <a:noAutofit/>
                </a:bodyPr>
                <a:lstStyle/>
                <a:p>
                  <a:pPr algn="ctr"/>
                  <a:endParaRPr lang="zh-CN" altLang="en-US" sz="2800" dirty="0"/>
                </a:p>
              </p:txBody>
            </p:sp>
            <p:sp>
              <p:nvSpPr>
                <p:cNvPr id="20" name="同侧圆角矩形 13">
                  <a:extLst>
                    <a:ext uri="{FF2B5EF4-FFF2-40B4-BE49-F238E27FC236}">
                      <a16:creationId xmlns:a16="http://schemas.microsoft.com/office/drawing/2014/main" id="{E35789F1-2E1A-4E71-AFB2-6546371C7A79}"/>
                    </a:ext>
                  </a:extLst>
                </p:cNvPr>
                <p:cNvSpPr/>
                <p:nvPr/>
              </p:nvSpPr>
              <p:spPr bwMode="auto">
                <a:xfrm rot="10800000">
                  <a:off x="7838475" y="4595324"/>
                  <a:ext cx="598314" cy="71315"/>
                </a:xfrm>
                <a:prstGeom prst="round2SameRect">
                  <a:avLst>
                    <a:gd name="adj1" fmla="val 25512"/>
                    <a:gd name="adj2" fmla="val 0"/>
                  </a:avLst>
                </a:prstGeom>
                <a:solidFill>
                  <a:schemeClr val="accent6">
                    <a:lumMod val="50000"/>
                  </a:schemeClr>
                </a:solidFill>
                <a:ln w="28575">
                  <a:solidFill>
                    <a:schemeClr val="accent6">
                      <a:lumMod val="50000"/>
                    </a:schemeClr>
                  </a:solidFill>
                </a:ln>
              </p:spPr>
              <p:txBody>
                <a:bodyPr wrap="square" lIns="0" tIns="0" rIns="0" bIns="0" rtlCol="0" anchor="ctr">
                  <a:noAutofit/>
                </a:bodyPr>
                <a:lstStyle/>
                <a:p>
                  <a:pPr algn="ctr"/>
                  <a:endParaRPr lang="zh-CN" altLang="en-US" sz="2800" dirty="0"/>
                </a:p>
              </p:txBody>
            </p:sp>
            <p:sp>
              <p:nvSpPr>
                <p:cNvPr id="21" name="同侧圆角矩形 14">
                  <a:extLst>
                    <a:ext uri="{FF2B5EF4-FFF2-40B4-BE49-F238E27FC236}">
                      <a16:creationId xmlns:a16="http://schemas.microsoft.com/office/drawing/2014/main" id="{0881BC42-69C3-4119-BC8D-9295B761A7F7}"/>
                    </a:ext>
                  </a:extLst>
                </p:cNvPr>
                <p:cNvSpPr/>
                <p:nvPr/>
              </p:nvSpPr>
              <p:spPr bwMode="auto">
                <a:xfrm>
                  <a:off x="7806029" y="4168970"/>
                  <a:ext cx="598314" cy="71315"/>
                </a:xfrm>
                <a:prstGeom prst="round2SameRect">
                  <a:avLst>
                    <a:gd name="adj1" fmla="val 25512"/>
                    <a:gd name="adj2" fmla="val 0"/>
                  </a:avLst>
                </a:prstGeom>
                <a:solidFill>
                  <a:schemeClr val="accent6">
                    <a:lumMod val="50000"/>
                  </a:schemeClr>
                </a:solidFill>
                <a:ln w="28575">
                  <a:solidFill>
                    <a:schemeClr val="accent6">
                      <a:lumMod val="50000"/>
                    </a:schemeClr>
                  </a:solidFill>
                </a:ln>
              </p:spPr>
              <p:txBody>
                <a:bodyPr wrap="square" lIns="0" tIns="0" rIns="0" bIns="0" rtlCol="0" anchor="ctr">
                  <a:noAutofit/>
                </a:bodyPr>
                <a:lstStyle/>
                <a:p>
                  <a:pPr algn="ctr"/>
                  <a:endParaRPr lang="zh-CN" altLang="en-US" sz="2800" dirty="0"/>
                </a:p>
              </p:txBody>
            </p:sp>
          </p:grpSp>
        </p:grpSp>
        <p:sp>
          <p:nvSpPr>
            <p:cNvPr id="13" name="椭圆 12">
              <a:extLst>
                <a:ext uri="{FF2B5EF4-FFF2-40B4-BE49-F238E27FC236}">
                  <a16:creationId xmlns:a16="http://schemas.microsoft.com/office/drawing/2014/main" id="{877C60A1-301C-46A5-9B5A-1D72B919B3A3}"/>
                </a:ext>
              </a:extLst>
            </p:cNvPr>
            <p:cNvSpPr/>
            <p:nvPr/>
          </p:nvSpPr>
          <p:spPr bwMode="auto">
            <a:xfrm>
              <a:off x="1796516" y="3558021"/>
              <a:ext cx="46638" cy="46542"/>
            </a:xfrm>
            <a:prstGeom prst="ellipse">
              <a:avLst/>
            </a:prstGeom>
            <a:solidFill>
              <a:schemeClr val="bg1"/>
            </a:solidFill>
            <a:ln>
              <a:noFill/>
            </a:ln>
          </p:spPr>
          <p:txBody>
            <a:bodyPr wrap="square" lIns="0" tIns="0" rIns="0" bIns="0" rtlCol="0" anchor="ctr">
              <a:noAutofit/>
            </a:bodyPr>
            <a:lstStyle/>
            <a:p>
              <a:pPr algn="ctr"/>
              <a:endParaRPr lang="zh-CN" altLang="en-US" dirty="0"/>
            </a:p>
          </p:txBody>
        </p:sp>
        <p:sp>
          <p:nvSpPr>
            <p:cNvPr id="14" name="椭圆 13">
              <a:extLst>
                <a:ext uri="{FF2B5EF4-FFF2-40B4-BE49-F238E27FC236}">
                  <a16:creationId xmlns:a16="http://schemas.microsoft.com/office/drawing/2014/main" id="{18C8DA2B-DF2C-48B9-B6E1-24AFDB4854C1}"/>
                </a:ext>
              </a:extLst>
            </p:cNvPr>
            <p:cNvSpPr/>
            <p:nvPr/>
          </p:nvSpPr>
          <p:spPr bwMode="auto">
            <a:xfrm>
              <a:off x="2175263" y="3193612"/>
              <a:ext cx="15546" cy="15514"/>
            </a:xfrm>
            <a:prstGeom prst="ellipse">
              <a:avLst/>
            </a:prstGeom>
            <a:solidFill>
              <a:schemeClr val="bg1"/>
            </a:solidFill>
            <a:ln>
              <a:noFill/>
            </a:ln>
          </p:spPr>
          <p:txBody>
            <a:bodyPr wrap="square" lIns="0" tIns="0" rIns="0" bIns="0" rtlCol="0" anchor="ctr">
              <a:noAutofit/>
            </a:bodyPr>
            <a:lstStyle/>
            <a:p>
              <a:pPr algn="ctr"/>
              <a:endParaRPr lang="zh-CN" altLang="en-US" dirty="0"/>
            </a:p>
          </p:txBody>
        </p:sp>
        <p:sp>
          <p:nvSpPr>
            <p:cNvPr id="15" name="圆角矩形 8">
              <a:extLst>
                <a:ext uri="{FF2B5EF4-FFF2-40B4-BE49-F238E27FC236}">
                  <a16:creationId xmlns:a16="http://schemas.microsoft.com/office/drawing/2014/main" id="{DBB5F61E-C07E-48EE-84CA-A53A24E83463}"/>
                </a:ext>
              </a:extLst>
            </p:cNvPr>
            <p:cNvSpPr/>
            <p:nvPr/>
          </p:nvSpPr>
          <p:spPr bwMode="auto">
            <a:xfrm>
              <a:off x="2208168" y="3193611"/>
              <a:ext cx="77732" cy="15514"/>
            </a:xfrm>
            <a:prstGeom prst="roundRect">
              <a:avLst>
                <a:gd name="adj" fmla="val 50000"/>
              </a:avLst>
            </a:prstGeom>
            <a:solidFill>
              <a:schemeClr val="bg1"/>
            </a:solidFill>
            <a:ln>
              <a:noFill/>
            </a:ln>
          </p:spPr>
          <p:txBody>
            <a:bodyPr wrap="square" lIns="0" tIns="0" rIns="0" bIns="0" rtlCol="0" anchor="ctr">
              <a:noAutofit/>
            </a:bodyPr>
            <a:lstStyle/>
            <a:p>
              <a:pPr algn="ctr"/>
              <a:endParaRPr lang="zh-CN" altLang="en-US" dirty="0"/>
            </a:p>
          </p:txBody>
        </p:sp>
        <p:sp>
          <p:nvSpPr>
            <p:cNvPr id="16" name="矩形 15">
              <a:extLst>
                <a:ext uri="{FF2B5EF4-FFF2-40B4-BE49-F238E27FC236}">
                  <a16:creationId xmlns:a16="http://schemas.microsoft.com/office/drawing/2014/main" id="{73172B40-CD7F-4455-B7DF-BEDF95FAA7A6}"/>
                </a:ext>
              </a:extLst>
            </p:cNvPr>
            <p:cNvSpPr/>
            <p:nvPr/>
          </p:nvSpPr>
          <p:spPr>
            <a:xfrm>
              <a:off x="391126" y="2515333"/>
              <a:ext cx="2316043" cy="842764"/>
            </a:xfrm>
            <a:prstGeom prst="rect">
              <a:avLst/>
            </a:prstGeom>
          </p:spPr>
          <p:txBody>
            <a:bodyPr wrap="square">
              <a:spAutoFit/>
            </a:bodyPr>
            <a:lstStyle/>
            <a:p>
              <a:r>
                <a:rPr lang="en-US" altLang="zh-CN" sz="3200" dirty="0">
                  <a:solidFill>
                    <a:schemeClr val="tx2"/>
                  </a:solidFill>
                  <a:latin typeface="Impact" pitchFamily="34" charset="0"/>
                  <a:ea typeface="微软雅黑" panose="020B0503020204020204" pitchFamily="34" charset="-122"/>
                </a:rPr>
                <a:t>95.1% </a:t>
              </a:r>
            </a:p>
            <a:p>
              <a:r>
                <a:rPr lang="en-US" altLang="zh-CN" sz="1400" dirty="0">
                  <a:solidFill>
                    <a:schemeClr val="tx2"/>
                  </a:solidFill>
                  <a:latin typeface="Impact" pitchFamily="34" charset="0"/>
                  <a:ea typeface="微软雅黑" panose="020B0503020204020204" pitchFamily="34" charset="-122"/>
                </a:rPr>
                <a:t>2017</a:t>
              </a:r>
              <a:endParaRPr lang="zh-CN" altLang="en-US" sz="1400" dirty="0">
                <a:solidFill>
                  <a:schemeClr val="tx2"/>
                </a:solidFill>
                <a:latin typeface="Impact" pitchFamily="34" charset="0"/>
                <a:ea typeface="微软雅黑" panose="020B0503020204020204" pitchFamily="34" charset="-122"/>
              </a:endParaRPr>
            </a:p>
          </p:txBody>
        </p:sp>
      </p:grpSp>
      <p:sp>
        <p:nvSpPr>
          <p:cNvPr id="22" name="文本框 133">
            <a:extLst>
              <a:ext uri="{FF2B5EF4-FFF2-40B4-BE49-F238E27FC236}">
                <a16:creationId xmlns:a16="http://schemas.microsoft.com/office/drawing/2014/main" id="{D2CBC347-830F-416C-9F30-F58C91FF44B1}"/>
              </a:ext>
            </a:extLst>
          </p:cNvPr>
          <p:cNvSpPr txBox="1"/>
          <p:nvPr/>
        </p:nvSpPr>
        <p:spPr>
          <a:xfrm>
            <a:off x="1885192" y="5085184"/>
            <a:ext cx="3222271" cy="215444"/>
          </a:xfrm>
          <a:prstGeom prst="rect">
            <a:avLst/>
          </a:prstGeom>
          <a:noFill/>
        </p:spPr>
        <p:txBody>
          <a:bodyPr wrap="square" rtlCol="0">
            <a:spAutoFit/>
          </a:bodyPr>
          <a:lstStyle/>
          <a:p>
            <a:r>
              <a:rPr lang="zh-CN" altLang="en-US" sz="800" i="1" dirty="0">
                <a:solidFill>
                  <a:schemeClr val="tx1">
                    <a:lumMod val="50000"/>
                    <a:lumOff val="50000"/>
                  </a:schemeClr>
                </a:solidFill>
                <a:latin typeface="微软雅黑" pitchFamily="34" charset="-122"/>
                <a:ea typeface="微软雅黑" pitchFamily="34" charset="-122"/>
              </a:rPr>
              <a:t>数据来源：</a:t>
            </a:r>
            <a:r>
              <a:rPr lang="en-US" altLang="zh-CN" sz="800" i="1" dirty="0">
                <a:solidFill>
                  <a:schemeClr val="tx1">
                    <a:lumMod val="50000"/>
                    <a:lumOff val="50000"/>
                  </a:schemeClr>
                </a:solidFill>
                <a:latin typeface="微软雅黑" pitchFamily="34" charset="-122"/>
                <a:ea typeface="微软雅黑" pitchFamily="34" charset="-122"/>
              </a:rPr>
              <a:t>CNNIC 2017.10</a:t>
            </a:r>
          </a:p>
        </p:txBody>
      </p:sp>
      <p:sp>
        <p:nvSpPr>
          <p:cNvPr id="23" name="TextBox 4">
            <a:extLst>
              <a:ext uri="{FF2B5EF4-FFF2-40B4-BE49-F238E27FC236}">
                <a16:creationId xmlns:a16="http://schemas.microsoft.com/office/drawing/2014/main" id="{854D7BBB-A508-4EE3-BFC6-5767485571C5}"/>
              </a:ext>
            </a:extLst>
          </p:cNvPr>
          <p:cNvSpPr txBox="1"/>
          <p:nvPr/>
        </p:nvSpPr>
        <p:spPr>
          <a:xfrm>
            <a:off x="1524003" y="2240869"/>
            <a:ext cx="3491879" cy="1446550"/>
          </a:xfrm>
          <a:prstGeom prst="rect">
            <a:avLst/>
          </a:prstGeom>
          <a:noFill/>
        </p:spPr>
        <p:txBody>
          <a:bodyPr wrap="square">
            <a:spAutoFit/>
          </a:bodyPr>
          <a:lstStyle/>
          <a:p>
            <a:pPr marL="342900" indent="-342900">
              <a:spcBef>
                <a:spcPct val="20000"/>
              </a:spcBef>
              <a:buFont typeface="Arial" pitchFamily="34" charset="0"/>
              <a:buChar char="•"/>
              <a:defRPr/>
            </a:pPr>
            <a:r>
              <a:rPr lang="zh-CN" altLang="en-US" dirty="0">
                <a:latin typeface="微软雅黑" pitchFamily="34" charset="-122"/>
                <a:ea typeface="微软雅黑" pitchFamily="34" charset="-122"/>
                <a:cs typeface="Aparajita" pitchFamily="34" charset="0"/>
              </a:rPr>
              <a:t>中国移动网民数量增至</a:t>
            </a:r>
            <a:r>
              <a:rPr lang="en-US" altLang="zh-CN" sz="2000" b="1" dirty="0">
                <a:solidFill>
                  <a:schemeClr val="tx2"/>
                </a:solidFill>
                <a:latin typeface="微软雅黑" pitchFamily="34" charset="-122"/>
                <a:ea typeface="微软雅黑" pitchFamily="34" charset="-122"/>
                <a:cs typeface="Aparajita" pitchFamily="34" charset="0"/>
              </a:rPr>
              <a:t>7.51</a:t>
            </a:r>
            <a:r>
              <a:rPr lang="zh-CN" altLang="en-US" sz="2000" b="1" dirty="0">
                <a:solidFill>
                  <a:schemeClr val="tx2"/>
                </a:solidFill>
                <a:latin typeface="微软雅黑" pitchFamily="34" charset="-122"/>
                <a:ea typeface="微软雅黑" pitchFamily="34" charset="-122"/>
                <a:cs typeface="Aparajita" pitchFamily="34" charset="0"/>
              </a:rPr>
              <a:t>亿</a:t>
            </a:r>
            <a:endParaRPr lang="zh-CN" altLang="en-US" sz="2000" dirty="0">
              <a:latin typeface="微软雅黑" pitchFamily="34" charset="-122"/>
              <a:ea typeface="微软雅黑" pitchFamily="34" charset="-122"/>
              <a:cs typeface="Aparajita" pitchFamily="34" charset="0"/>
            </a:endParaRPr>
          </a:p>
          <a:p>
            <a:pPr marL="342900" indent="-342900">
              <a:spcBef>
                <a:spcPct val="20000"/>
              </a:spcBef>
              <a:buFont typeface="Arial" pitchFamily="34" charset="0"/>
              <a:buChar char="•"/>
              <a:defRPr/>
            </a:pPr>
            <a:r>
              <a:rPr lang="zh-CN" altLang="en-US" dirty="0">
                <a:latin typeface="微软雅黑" pitchFamily="34" charset="-122"/>
                <a:ea typeface="微软雅黑" pitchFamily="34" charset="-122"/>
                <a:cs typeface="Aparajita" pitchFamily="34" charset="0"/>
              </a:rPr>
              <a:t>较往年增加</a:t>
            </a:r>
            <a:r>
              <a:rPr lang="en-US" altLang="zh-CN" sz="2000" b="1" dirty="0">
                <a:solidFill>
                  <a:schemeClr val="tx2"/>
                </a:solidFill>
                <a:latin typeface="微软雅黑" pitchFamily="34" charset="-122"/>
                <a:ea typeface="微软雅黑" pitchFamily="34" charset="-122"/>
                <a:cs typeface="Aparajita" pitchFamily="34" charset="0"/>
              </a:rPr>
              <a:t>3303</a:t>
            </a:r>
            <a:r>
              <a:rPr lang="zh-CN" altLang="en-US" sz="2000" b="1" dirty="0">
                <a:solidFill>
                  <a:schemeClr val="tx2"/>
                </a:solidFill>
                <a:latin typeface="微软雅黑" pitchFamily="34" charset="-122"/>
                <a:ea typeface="微软雅黑" pitchFamily="34" charset="-122"/>
                <a:cs typeface="Aparajita" pitchFamily="34" charset="0"/>
              </a:rPr>
              <a:t>万</a:t>
            </a:r>
            <a:r>
              <a:rPr lang="zh-CN" altLang="en-US" dirty="0">
                <a:latin typeface="微软雅黑" pitchFamily="34" charset="-122"/>
                <a:ea typeface="微软雅黑" pitchFamily="34" charset="-122"/>
                <a:cs typeface="Aparajita" pitchFamily="34" charset="0"/>
              </a:rPr>
              <a:t>人</a:t>
            </a:r>
          </a:p>
          <a:p>
            <a:pPr marL="342900" indent="-342900">
              <a:spcBef>
                <a:spcPct val="20000"/>
              </a:spcBef>
              <a:buFont typeface="Arial" pitchFamily="34" charset="0"/>
              <a:buChar char="•"/>
              <a:defRPr/>
            </a:pPr>
            <a:r>
              <a:rPr lang="zh-CN" altLang="en-US" dirty="0">
                <a:latin typeface="微软雅黑" pitchFamily="34" charset="-122"/>
                <a:ea typeface="微软雅黑" pitchFamily="34" charset="-122"/>
                <a:cs typeface="Aparajita" pitchFamily="34" charset="0"/>
              </a:rPr>
              <a:t>移动上网智能端数量</a:t>
            </a:r>
            <a:r>
              <a:rPr lang="en-US" altLang="zh-CN" sz="2000" b="1" dirty="0">
                <a:solidFill>
                  <a:schemeClr val="tx2"/>
                </a:solidFill>
                <a:latin typeface="微软雅黑" pitchFamily="34" charset="-122"/>
                <a:ea typeface="微软雅黑" pitchFamily="34" charset="-122"/>
                <a:cs typeface="Aparajita" pitchFamily="34" charset="0"/>
              </a:rPr>
              <a:t>12.5</a:t>
            </a:r>
            <a:r>
              <a:rPr lang="zh-CN" altLang="en-US" sz="2000" b="1" dirty="0">
                <a:solidFill>
                  <a:schemeClr val="tx2"/>
                </a:solidFill>
                <a:latin typeface="微软雅黑" pitchFamily="34" charset="-122"/>
                <a:ea typeface="微软雅黑" pitchFamily="34" charset="-122"/>
                <a:cs typeface="Aparajita" pitchFamily="34" charset="0"/>
              </a:rPr>
              <a:t>亿</a:t>
            </a:r>
            <a:endParaRPr lang="en-US" altLang="zh-CN" sz="2000" b="1" dirty="0">
              <a:solidFill>
                <a:schemeClr val="tx2"/>
              </a:solidFill>
              <a:latin typeface="微软雅黑" pitchFamily="34" charset="-122"/>
              <a:ea typeface="微软雅黑" pitchFamily="34" charset="-122"/>
              <a:cs typeface="Aparajita" pitchFamily="34" charset="0"/>
            </a:endParaRPr>
          </a:p>
        </p:txBody>
      </p:sp>
      <p:grpSp>
        <p:nvGrpSpPr>
          <p:cNvPr id="24" name="组合 23">
            <a:extLst>
              <a:ext uri="{FF2B5EF4-FFF2-40B4-BE49-F238E27FC236}">
                <a16:creationId xmlns:a16="http://schemas.microsoft.com/office/drawing/2014/main" id="{237E5B15-B11F-4344-9032-529C1BEC536A}"/>
              </a:ext>
            </a:extLst>
          </p:cNvPr>
          <p:cNvGrpSpPr>
            <a:grpSpLocks noChangeAspect="1"/>
          </p:cNvGrpSpPr>
          <p:nvPr/>
        </p:nvGrpSpPr>
        <p:grpSpPr>
          <a:xfrm>
            <a:off x="1151438" y="-1675502"/>
            <a:ext cx="9516562" cy="3681573"/>
            <a:chOff x="-1732553" y="1164212"/>
            <a:chExt cx="3106960" cy="1265055"/>
          </a:xfrm>
        </p:grpSpPr>
        <p:sp>
          <p:nvSpPr>
            <p:cNvPr id="25" name="Freeform 124">
              <a:extLst>
                <a:ext uri="{FF2B5EF4-FFF2-40B4-BE49-F238E27FC236}">
                  <a16:creationId xmlns:a16="http://schemas.microsoft.com/office/drawing/2014/main" id="{422D671E-1F18-4EC4-9077-3E55C6892F06}"/>
                </a:ext>
              </a:extLst>
            </p:cNvPr>
            <p:cNvSpPr>
              <a:spLocks/>
            </p:cNvSpPr>
            <p:nvPr/>
          </p:nvSpPr>
          <p:spPr bwMode="auto">
            <a:xfrm flipV="1">
              <a:off x="-656301" y="1164212"/>
              <a:ext cx="2030708" cy="1265055"/>
            </a:xfrm>
            <a:custGeom>
              <a:avLst/>
              <a:gdLst>
                <a:gd name="T0" fmla="*/ 7757 w 12170"/>
                <a:gd name="T1" fmla="*/ 7420 h 7580"/>
                <a:gd name="T2" fmla="*/ 12110 w 12170"/>
                <a:gd name="T3" fmla="*/ 6671 h 7580"/>
                <a:gd name="T4" fmla="*/ 12132 w 12170"/>
                <a:gd name="T5" fmla="*/ 9 h 7580"/>
                <a:gd name="T6" fmla="*/ 11890 w 12170"/>
                <a:gd name="T7" fmla="*/ 0 h 7580"/>
                <a:gd name="T8" fmla="*/ 6046 w 12170"/>
                <a:gd name="T9" fmla="*/ 1955 h 7580"/>
                <a:gd name="T10" fmla="*/ 0 w 12170"/>
                <a:gd name="T11" fmla="*/ 3249 h 7580"/>
                <a:gd name="T12" fmla="*/ 1812 w 12170"/>
                <a:gd name="T13" fmla="*/ 4546 h 7580"/>
                <a:gd name="T14" fmla="*/ 7757 w 12170"/>
                <a:gd name="T15" fmla="*/ 7420 h 75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70" h="7580">
                  <a:moveTo>
                    <a:pt x="7757" y="7420"/>
                  </a:moveTo>
                  <a:cubicBezTo>
                    <a:pt x="9250" y="7580"/>
                    <a:pt x="10711" y="7137"/>
                    <a:pt x="12110" y="6671"/>
                  </a:cubicBezTo>
                  <a:cubicBezTo>
                    <a:pt x="12170" y="4453"/>
                    <a:pt x="12127" y="2229"/>
                    <a:pt x="12132" y="9"/>
                  </a:cubicBezTo>
                  <a:cubicBezTo>
                    <a:pt x="12072" y="6"/>
                    <a:pt x="11950" y="2"/>
                    <a:pt x="11890" y="0"/>
                  </a:cubicBezTo>
                  <a:cubicBezTo>
                    <a:pt x="9823" y="179"/>
                    <a:pt x="7889" y="1050"/>
                    <a:pt x="6046" y="1955"/>
                  </a:cubicBezTo>
                  <a:cubicBezTo>
                    <a:pt x="4244" y="3006"/>
                    <a:pt x="2089" y="3697"/>
                    <a:pt x="0" y="3249"/>
                  </a:cubicBezTo>
                  <a:cubicBezTo>
                    <a:pt x="595" y="3694"/>
                    <a:pt x="1227" y="4090"/>
                    <a:pt x="1812" y="4546"/>
                  </a:cubicBezTo>
                  <a:cubicBezTo>
                    <a:pt x="3641" y="5748"/>
                    <a:pt x="5474" y="7273"/>
                    <a:pt x="7757" y="7420"/>
                  </a:cubicBezTo>
                </a:path>
              </a:pathLst>
            </a:custGeom>
            <a:gradFill>
              <a:gsLst>
                <a:gs pos="0">
                  <a:srgbClr val="058FD5">
                    <a:alpha val="0"/>
                  </a:srgbClr>
                </a:gs>
                <a:gs pos="50000">
                  <a:srgbClr val="027EC3">
                    <a:alpha val="24000"/>
                  </a:srgbClr>
                </a:gs>
                <a:gs pos="100000">
                  <a:srgbClr val="036EB3">
                    <a:alpha val="37000"/>
                  </a:srgbClr>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任意多边形 42">
              <a:extLst>
                <a:ext uri="{FF2B5EF4-FFF2-40B4-BE49-F238E27FC236}">
                  <a16:creationId xmlns:a16="http://schemas.microsoft.com/office/drawing/2014/main" id="{7D396A1A-EF17-4675-908E-EA44B2C1BDB3}"/>
                </a:ext>
              </a:extLst>
            </p:cNvPr>
            <p:cNvSpPr/>
            <p:nvPr/>
          </p:nvSpPr>
          <p:spPr>
            <a:xfrm>
              <a:off x="-1732553" y="1574618"/>
              <a:ext cx="1378541" cy="633126"/>
            </a:xfrm>
            <a:custGeom>
              <a:avLst/>
              <a:gdLst>
                <a:gd name="connsiteX0" fmla="*/ 334978 w 1378541"/>
                <a:gd name="connsiteY0" fmla="*/ 22538 h 633126"/>
                <a:gd name="connsiteX1" fmla="*/ 334939 w 1378541"/>
                <a:gd name="connsiteY1" fmla="*/ 22540 h 633126"/>
                <a:gd name="connsiteX2" fmla="*/ 343726 w 1378541"/>
                <a:gd name="connsiteY2" fmla="*/ 35348 h 633126"/>
                <a:gd name="connsiteX3" fmla="*/ 343755 w 1378541"/>
                <a:gd name="connsiteY3" fmla="*/ 35362 h 633126"/>
                <a:gd name="connsiteX4" fmla="*/ 316306 w 1378541"/>
                <a:gd name="connsiteY4" fmla="*/ 0 h 633126"/>
                <a:gd name="connsiteX5" fmla="*/ 354608 w 1378541"/>
                <a:gd name="connsiteY5" fmla="*/ 21181 h 633126"/>
                <a:gd name="connsiteX6" fmla="*/ 388341 w 1378541"/>
                <a:gd name="connsiteY6" fmla="*/ 47994 h 633126"/>
                <a:gd name="connsiteX7" fmla="*/ 388581 w 1378541"/>
                <a:gd name="connsiteY7" fmla="*/ 48040 h 633126"/>
                <a:gd name="connsiteX8" fmla="*/ 746106 w 1378541"/>
                <a:gd name="connsiteY8" fmla="*/ 164340 h 633126"/>
                <a:gd name="connsiteX9" fmla="*/ 871153 w 1378541"/>
                <a:gd name="connsiteY9" fmla="*/ 172918 h 633126"/>
                <a:gd name="connsiteX10" fmla="*/ 872044 w 1378541"/>
                <a:gd name="connsiteY10" fmla="*/ 172759 h 633126"/>
                <a:gd name="connsiteX11" fmla="*/ 1378541 w 1378541"/>
                <a:gd name="connsiteY11" fmla="*/ 95615 h 633126"/>
                <a:gd name="connsiteX12" fmla="*/ 1076244 w 1378541"/>
                <a:gd name="connsiteY12" fmla="*/ 312185 h 633126"/>
                <a:gd name="connsiteX13" fmla="*/ 936107 w 1378541"/>
                <a:gd name="connsiteY13" fmla="*/ 397678 h 633126"/>
                <a:gd name="connsiteX14" fmla="*/ 923225 w 1378541"/>
                <a:gd name="connsiteY14" fmla="*/ 398117 h 633126"/>
                <a:gd name="connsiteX15" fmla="*/ 923094 w 1378541"/>
                <a:gd name="connsiteY15" fmla="*/ 398189 h 633126"/>
                <a:gd name="connsiteX16" fmla="*/ 936507 w 1378541"/>
                <a:gd name="connsiteY16" fmla="*/ 397733 h 633126"/>
                <a:gd name="connsiteX17" fmla="*/ 600671 w 1378541"/>
                <a:gd name="connsiteY17" fmla="*/ 573747 h 633126"/>
                <a:gd name="connsiteX18" fmla="*/ 570595 w 1378541"/>
                <a:gd name="connsiteY18" fmla="*/ 577201 h 633126"/>
                <a:gd name="connsiteX19" fmla="*/ 568173 w 1378541"/>
                <a:gd name="connsiteY19" fmla="*/ 578001 h 633126"/>
                <a:gd name="connsiteX20" fmla="*/ 600384 w 1378541"/>
                <a:gd name="connsiteY20" fmla="*/ 574293 h 633126"/>
                <a:gd name="connsiteX21" fmla="*/ 46898 w 1378541"/>
                <a:gd name="connsiteY21" fmla="*/ 512857 h 633126"/>
                <a:gd name="connsiteX22" fmla="*/ 6220 w 1378541"/>
                <a:gd name="connsiteY22" fmla="*/ 331554 h 633126"/>
                <a:gd name="connsiteX23" fmla="*/ 312138 w 1378541"/>
                <a:gd name="connsiteY23" fmla="*/ 1669 h 63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8541" h="633126">
                  <a:moveTo>
                    <a:pt x="334978" y="22538"/>
                  </a:moveTo>
                  <a:lnTo>
                    <a:pt x="334939" y="22540"/>
                  </a:lnTo>
                  <a:lnTo>
                    <a:pt x="343726" y="35348"/>
                  </a:lnTo>
                  <a:lnTo>
                    <a:pt x="343755" y="35362"/>
                  </a:lnTo>
                  <a:close/>
                  <a:moveTo>
                    <a:pt x="316306" y="0"/>
                  </a:moveTo>
                  <a:cubicBezTo>
                    <a:pt x="328809" y="7095"/>
                    <a:pt x="342063" y="13648"/>
                    <a:pt x="354608" y="21181"/>
                  </a:cubicBezTo>
                  <a:lnTo>
                    <a:pt x="388341" y="47994"/>
                  </a:lnTo>
                  <a:lnTo>
                    <a:pt x="388581" y="48040"/>
                  </a:lnTo>
                  <a:cubicBezTo>
                    <a:pt x="497799" y="112732"/>
                    <a:pt x="620450" y="148988"/>
                    <a:pt x="746106" y="164340"/>
                  </a:cubicBezTo>
                  <a:lnTo>
                    <a:pt x="871153" y="172918"/>
                  </a:lnTo>
                  <a:lnTo>
                    <a:pt x="872044" y="172759"/>
                  </a:lnTo>
                  <a:cubicBezTo>
                    <a:pt x="1042878" y="162072"/>
                    <a:pt x="1210209" y="122999"/>
                    <a:pt x="1378541" y="95615"/>
                  </a:cubicBezTo>
                  <a:cubicBezTo>
                    <a:pt x="1280945" y="171757"/>
                    <a:pt x="1175508" y="237880"/>
                    <a:pt x="1076244" y="312185"/>
                  </a:cubicBezTo>
                  <a:cubicBezTo>
                    <a:pt x="1027363" y="336564"/>
                    <a:pt x="984154" y="372631"/>
                    <a:pt x="936107" y="397678"/>
                  </a:cubicBezTo>
                  <a:lnTo>
                    <a:pt x="923225" y="398117"/>
                  </a:lnTo>
                  <a:lnTo>
                    <a:pt x="923094" y="398189"/>
                  </a:lnTo>
                  <a:lnTo>
                    <a:pt x="936507" y="397733"/>
                  </a:lnTo>
                  <a:cubicBezTo>
                    <a:pt x="831297" y="466804"/>
                    <a:pt x="722079" y="537710"/>
                    <a:pt x="600671" y="573747"/>
                  </a:cubicBezTo>
                  <a:lnTo>
                    <a:pt x="570595" y="577201"/>
                  </a:lnTo>
                  <a:lnTo>
                    <a:pt x="568173" y="578001"/>
                  </a:lnTo>
                  <a:lnTo>
                    <a:pt x="600384" y="574293"/>
                  </a:lnTo>
                  <a:cubicBezTo>
                    <a:pt x="425336" y="643576"/>
                    <a:pt x="178434" y="681806"/>
                    <a:pt x="46898" y="512857"/>
                  </a:cubicBezTo>
                  <a:cubicBezTo>
                    <a:pt x="13222" y="460937"/>
                    <a:pt x="-12285" y="393491"/>
                    <a:pt x="6220" y="331554"/>
                  </a:cubicBezTo>
                  <a:cubicBezTo>
                    <a:pt x="42063" y="177129"/>
                    <a:pt x="181935" y="75626"/>
                    <a:pt x="312138" y="1669"/>
                  </a:cubicBezTo>
                  <a:close/>
                </a:path>
              </a:pathLst>
            </a:custGeom>
            <a:gradFill flip="none" rotWithShape="1">
              <a:gsLst>
                <a:gs pos="0">
                  <a:srgbClr val="058FD5">
                    <a:alpha val="0"/>
                  </a:srgbClr>
                </a:gs>
                <a:gs pos="50000">
                  <a:srgbClr val="027EC3">
                    <a:alpha val="38000"/>
                  </a:srgbClr>
                </a:gs>
                <a:gs pos="100000">
                  <a:srgbClr val="036EB3">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6644465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1">
            <a:extLst>
              <a:ext uri="{FF2B5EF4-FFF2-40B4-BE49-F238E27FC236}">
                <a16:creationId xmlns:a16="http://schemas.microsoft.com/office/drawing/2014/main" id="{95081A27-39A6-4EAA-AE5F-FC4233B24E3E}"/>
              </a:ext>
            </a:extLst>
          </p:cNvPr>
          <p:cNvSpPr>
            <a:spLocks noGrp="1"/>
          </p:cNvSpPr>
          <p:nvPr>
            <p:ph type="body" sz="quarter" idx="10"/>
          </p:nvPr>
        </p:nvSpPr>
        <p:spPr>
          <a:xfrm>
            <a:off x="216000" y="392980"/>
            <a:ext cx="6557333" cy="416571"/>
          </a:xfrm>
        </p:spPr>
        <p:txBody>
          <a:bodyPr>
            <a:noAutofit/>
          </a:bodyPr>
          <a:lstStyle/>
          <a:p>
            <a:r>
              <a:rPr lang="en-US" altLang="zh-CN" sz="1800" dirty="0"/>
              <a:t>Advertising of new generation</a:t>
            </a:r>
          </a:p>
        </p:txBody>
      </p:sp>
      <p:sp>
        <p:nvSpPr>
          <p:cNvPr id="6" name="文本占位符 2">
            <a:extLst>
              <a:ext uri="{FF2B5EF4-FFF2-40B4-BE49-F238E27FC236}">
                <a16:creationId xmlns:a16="http://schemas.microsoft.com/office/drawing/2014/main" id="{BB9B4AA0-3886-432C-872C-F2D3EC937348}"/>
              </a:ext>
            </a:extLst>
          </p:cNvPr>
          <p:cNvSpPr>
            <a:spLocks noGrp="1"/>
          </p:cNvSpPr>
          <p:nvPr>
            <p:ph type="body" sz="quarter" idx="11"/>
          </p:nvPr>
        </p:nvSpPr>
        <p:spPr>
          <a:xfrm>
            <a:off x="216000" y="712620"/>
            <a:ext cx="11353148" cy="503437"/>
          </a:xfrm>
        </p:spPr>
        <p:txBody>
          <a:bodyPr>
            <a:normAutofit/>
          </a:bodyPr>
          <a:lstStyle/>
          <a:p>
            <a:r>
              <a:rPr lang="zh-CN" altLang="en-US" dirty="0"/>
              <a:t>用户行为与媒介行为：当说服不再奏效</a:t>
            </a:r>
          </a:p>
        </p:txBody>
      </p:sp>
      <p:sp>
        <p:nvSpPr>
          <p:cNvPr id="7" name="文本占位符 2">
            <a:extLst>
              <a:ext uri="{FF2B5EF4-FFF2-40B4-BE49-F238E27FC236}">
                <a16:creationId xmlns:a16="http://schemas.microsoft.com/office/drawing/2014/main" id="{018B11CE-3186-439D-80C3-98D728BA91BB}"/>
              </a:ext>
            </a:extLst>
          </p:cNvPr>
          <p:cNvSpPr txBox="1">
            <a:spLocks/>
          </p:cNvSpPr>
          <p:nvPr/>
        </p:nvSpPr>
        <p:spPr>
          <a:xfrm>
            <a:off x="839788" y="1681163"/>
            <a:ext cx="5157787" cy="4174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zh-CN" sz="1800" b="1" dirty="0"/>
              <a:t>用户的品牌反应</a:t>
            </a:r>
            <a:r>
              <a:rPr lang="zh-CN" altLang="en-US" sz="1800" b="1" dirty="0"/>
              <a:t>行为</a:t>
            </a:r>
          </a:p>
        </p:txBody>
      </p:sp>
      <p:sp>
        <p:nvSpPr>
          <p:cNvPr id="8" name="内容占位符 3">
            <a:extLst>
              <a:ext uri="{FF2B5EF4-FFF2-40B4-BE49-F238E27FC236}">
                <a16:creationId xmlns:a16="http://schemas.microsoft.com/office/drawing/2014/main" id="{CED1035D-4806-4A44-A0B7-7BBA61BCBAEC}"/>
              </a:ext>
            </a:extLst>
          </p:cNvPr>
          <p:cNvSpPr txBox="1">
            <a:spLocks/>
          </p:cNvSpPr>
          <p:nvPr/>
        </p:nvSpPr>
        <p:spPr>
          <a:xfrm>
            <a:off x="839788" y="2505075"/>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zh-CN" sz="1800" dirty="0"/>
              <a:t>①用户主动的品牌发起与搜索，</a:t>
            </a:r>
            <a:endParaRPr lang="en-US" altLang="zh-CN" sz="1800" dirty="0"/>
          </a:p>
          <a:p>
            <a:pPr marL="0" indent="0">
              <a:buFont typeface="Arial" panose="020B0604020202020204" pitchFamily="34" charset="0"/>
              <a:buNone/>
            </a:pPr>
            <a:r>
              <a:rPr lang="zh-CN" altLang="zh-CN" sz="1800" dirty="0"/>
              <a:t>②用户</a:t>
            </a:r>
            <a:r>
              <a:rPr lang="en-US" altLang="zh-CN" sz="1800" dirty="0"/>
              <a:t>/KOL</a:t>
            </a:r>
            <a:r>
              <a:rPr lang="zh-CN" altLang="zh-CN" sz="1800" dirty="0"/>
              <a:t>社交品牌评议，</a:t>
            </a:r>
            <a:endParaRPr lang="en-US" altLang="zh-CN" sz="1800" dirty="0"/>
          </a:p>
          <a:p>
            <a:pPr marL="0" indent="0">
              <a:buFont typeface="Arial" panose="020B0604020202020204" pitchFamily="34" charset="0"/>
              <a:buNone/>
            </a:pPr>
            <a:r>
              <a:rPr lang="zh-CN" altLang="zh-CN" sz="1800" dirty="0"/>
              <a:t>③用户</a:t>
            </a:r>
            <a:r>
              <a:rPr lang="en-US" altLang="zh-CN" sz="1800" dirty="0"/>
              <a:t>/KOL</a:t>
            </a:r>
            <a:r>
              <a:rPr lang="zh-CN" altLang="zh-CN" sz="1800" dirty="0"/>
              <a:t>媒体行为涉及到品牌</a:t>
            </a:r>
            <a:r>
              <a:rPr lang="zh-CN" altLang="en-US" sz="1800" dirty="0"/>
              <a:t>；</a:t>
            </a:r>
            <a:endParaRPr lang="en-US" altLang="zh-CN" sz="1800" dirty="0"/>
          </a:p>
          <a:p>
            <a:pPr marL="0" indent="0">
              <a:buFont typeface="Arial" panose="020B0604020202020204" pitchFamily="34" charset="0"/>
              <a:buNone/>
            </a:pPr>
            <a:endParaRPr lang="en-US" altLang="zh-CN" sz="1800" dirty="0"/>
          </a:p>
          <a:p>
            <a:pPr marL="0" indent="0">
              <a:buFont typeface="Arial" panose="020B0604020202020204" pitchFamily="34" charset="0"/>
              <a:buNone/>
            </a:pPr>
            <a:r>
              <a:rPr lang="zh-CN" altLang="zh-CN" sz="1800" dirty="0"/>
              <a:t>品牌只有贴近用户媒体行为渠道，参与到用户媒体自组织的联结与互动中，才能生成用户参与创造的丰富品牌效应。</a:t>
            </a:r>
            <a:endParaRPr lang="zh-CN" altLang="en-US" sz="1800" dirty="0"/>
          </a:p>
        </p:txBody>
      </p:sp>
      <p:sp>
        <p:nvSpPr>
          <p:cNvPr id="9" name="文本占位符 4">
            <a:extLst>
              <a:ext uri="{FF2B5EF4-FFF2-40B4-BE49-F238E27FC236}">
                <a16:creationId xmlns:a16="http://schemas.microsoft.com/office/drawing/2014/main" id="{1975EFA6-934E-4C24-B112-E64911BA4EEB}"/>
              </a:ext>
            </a:extLst>
          </p:cNvPr>
          <p:cNvSpPr txBox="1">
            <a:spLocks/>
          </p:cNvSpPr>
          <p:nvPr/>
        </p:nvSpPr>
        <p:spPr>
          <a:xfrm>
            <a:off x="6172200" y="1681163"/>
            <a:ext cx="5183188" cy="4174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zh-CN" sz="1800" b="1" dirty="0"/>
              <a:t>品牌的媒体投入</a:t>
            </a:r>
            <a:r>
              <a:rPr lang="zh-CN" altLang="en-US" sz="1800" b="1" dirty="0"/>
              <a:t>形式</a:t>
            </a:r>
          </a:p>
        </p:txBody>
      </p:sp>
      <p:sp>
        <p:nvSpPr>
          <p:cNvPr id="10" name="内容占位符 5">
            <a:extLst>
              <a:ext uri="{FF2B5EF4-FFF2-40B4-BE49-F238E27FC236}">
                <a16:creationId xmlns:a16="http://schemas.microsoft.com/office/drawing/2014/main" id="{2A31B010-AAAD-452C-B5CE-7C4084286892}"/>
              </a:ext>
            </a:extLst>
          </p:cNvPr>
          <p:cNvSpPr txBox="1">
            <a:spLocks/>
          </p:cNvSpPr>
          <p:nvPr/>
        </p:nvSpPr>
        <p:spPr>
          <a:xfrm>
            <a:off x="6172200" y="2505075"/>
            <a:ext cx="5927436" cy="3684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zh-CN" sz="1800" dirty="0"/>
              <a:t>①品牌的自有媒体建设积极响应用户主动发起和搜索；</a:t>
            </a:r>
            <a:endParaRPr lang="en-US" altLang="zh-CN" sz="1800" dirty="0"/>
          </a:p>
          <a:p>
            <a:pPr marL="0" indent="0">
              <a:buNone/>
            </a:pPr>
            <a:r>
              <a:rPr lang="zh-CN" altLang="zh-CN" sz="1800" dirty="0"/>
              <a:t>②品牌的挣得媒体根本源自于用户社交媒体评论；</a:t>
            </a:r>
            <a:endParaRPr lang="en-US" altLang="zh-CN" sz="1800" dirty="0"/>
          </a:p>
          <a:p>
            <a:pPr marL="0" indent="0">
              <a:buNone/>
            </a:pPr>
            <a:r>
              <a:rPr lang="zh-CN" altLang="zh-CN" sz="1800" dirty="0"/>
              <a:t>③品牌介入到用户社交媒体行为交互。</a:t>
            </a:r>
            <a:endParaRPr lang="en-US" altLang="zh-CN" sz="1800" dirty="0"/>
          </a:p>
          <a:p>
            <a:pPr marL="0" indent="0">
              <a:buNone/>
            </a:pPr>
            <a:endParaRPr lang="en-US" altLang="zh-CN" sz="1800" dirty="0"/>
          </a:p>
          <a:p>
            <a:pPr marL="0" indent="0">
              <a:buNone/>
            </a:pPr>
            <a:r>
              <a:rPr lang="zh-CN" altLang="zh-CN" sz="1800" dirty="0"/>
              <a:t>进一步可以认为，传统广告投放媒体的说服信息，可以成为模式③中的基本策略，品牌介入、用户媒体行为，交互，都在形成概念升级和应用升级。</a:t>
            </a:r>
            <a:endParaRPr lang="zh-CN" altLang="en-US" sz="1800" dirty="0"/>
          </a:p>
          <a:p>
            <a:endParaRPr lang="zh-CN" altLang="en-US" sz="1800" dirty="0"/>
          </a:p>
        </p:txBody>
      </p:sp>
    </p:spTree>
    <p:extLst>
      <p:ext uri="{BB962C8B-B14F-4D97-AF65-F5344CB8AC3E}">
        <p14:creationId xmlns:p14="http://schemas.microsoft.com/office/powerpoint/2010/main" val="152152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665FD1-F8D2-4904-BE53-E1ED63173242}"/>
              </a:ext>
            </a:extLst>
          </p:cNvPr>
          <p:cNvPicPr>
            <a:picLocks noChangeAspect="1"/>
          </p:cNvPicPr>
          <p:nvPr/>
        </p:nvPicPr>
        <p:blipFill>
          <a:blip r:embed="rId3"/>
          <a:stretch>
            <a:fillRect/>
          </a:stretch>
        </p:blipFill>
        <p:spPr>
          <a:xfrm>
            <a:off x="1062875" y="0"/>
            <a:ext cx="10066249" cy="6858000"/>
          </a:xfrm>
          <a:prstGeom prst="rect">
            <a:avLst/>
          </a:prstGeom>
        </p:spPr>
      </p:pic>
      <p:grpSp>
        <p:nvGrpSpPr>
          <p:cNvPr id="5" name="组合 4">
            <a:extLst>
              <a:ext uri="{FF2B5EF4-FFF2-40B4-BE49-F238E27FC236}">
                <a16:creationId xmlns:a16="http://schemas.microsoft.com/office/drawing/2014/main" id="{0C4543ED-030C-40AD-9CCD-70CD49767666}"/>
              </a:ext>
            </a:extLst>
          </p:cNvPr>
          <p:cNvGrpSpPr/>
          <p:nvPr/>
        </p:nvGrpSpPr>
        <p:grpSpPr>
          <a:xfrm>
            <a:off x="1301108" y="2115449"/>
            <a:ext cx="9589782" cy="1630381"/>
            <a:chOff x="2104972" y="4729340"/>
            <a:chExt cx="9589782" cy="1630381"/>
          </a:xfrm>
        </p:grpSpPr>
        <p:sp>
          <p:nvSpPr>
            <p:cNvPr id="4" name="Shape 217">
              <a:extLst>
                <a:ext uri="{FF2B5EF4-FFF2-40B4-BE49-F238E27FC236}">
                  <a16:creationId xmlns:a16="http://schemas.microsoft.com/office/drawing/2014/main" id="{07F218D9-A82B-449F-9F85-94F03D7940E4}"/>
                </a:ext>
              </a:extLst>
            </p:cNvPr>
            <p:cNvSpPr/>
            <p:nvPr/>
          </p:nvSpPr>
          <p:spPr>
            <a:xfrm>
              <a:off x="2104972" y="4729340"/>
              <a:ext cx="9589782" cy="1537213"/>
            </a:xfrm>
            <a:prstGeom prst="rect">
              <a:avLst/>
            </a:prstGeom>
            <a:solidFill>
              <a:srgbClr val="C0C9E4">
                <a:alpha val="55151"/>
              </a:srgbClr>
            </a:solidFill>
            <a:ln w="12700">
              <a:miter lim="400000"/>
            </a:ln>
          </p:spPr>
          <p:txBody>
            <a:bodyPr lIns="25400" tIns="25400" rIns="25400" bIns="25400" anchor="ctr"/>
            <a:lstStyle/>
            <a:p>
              <a:pPr>
                <a:defRPr>
                  <a:solidFill>
                    <a:srgbClr val="FFFFFF"/>
                  </a:solidFill>
                </a:defRPr>
              </a:pPr>
              <a:endParaRPr sz="900"/>
            </a:p>
          </p:txBody>
        </p:sp>
        <p:sp>
          <p:nvSpPr>
            <p:cNvPr id="2" name="矩形 1">
              <a:extLst>
                <a:ext uri="{FF2B5EF4-FFF2-40B4-BE49-F238E27FC236}">
                  <a16:creationId xmlns:a16="http://schemas.microsoft.com/office/drawing/2014/main" id="{473BCAFA-540C-4B34-8D6E-6D07E9A2AB80}"/>
                </a:ext>
              </a:extLst>
            </p:cNvPr>
            <p:cNvSpPr/>
            <p:nvPr/>
          </p:nvSpPr>
          <p:spPr>
            <a:xfrm>
              <a:off x="2267826" y="4882393"/>
              <a:ext cx="9264073" cy="1477328"/>
            </a:xfrm>
            <a:prstGeom prst="rect">
              <a:avLst/>
            </a:prstGeom>
          </p:spPr>
          <p:txBody>
            <a:bodyPr wrap="square">
              <a:spAutoFit/>
            </a:bodyPr>
            <a:lstStyle/>
            <a:p>
              <a:r>
                <a:rPr lang="en-US" altLang="zh-CN" dirty="0">
                  <a:latin typeface="Times New Roman" panose="02020603050405020304" pitchFamily="18" charset="0"/>
                </a:rPr>
                <a:t>Wind and Hays </a:t>
              </a:r>
              <a:r>
                <a:rPr lang="zh-CN" altLang="zh-CN" dirty="0">
                  <a:latin typeface="Times New Roman" panose="02020603050405020304" pitchFamily="18" charset="0"/>
                  <a:cs typeface="Times New Roman" panose="02020603050405020304" pitchFamily="18" charset="0"/>
                </a:rPr>
                <a:t>猜测未来</a:t>
              </a:r>
              <a:r>
                <a:rPr lang="en-US" altLang="zh-CN" dirty="0">
                  <a:latin typeface="Times New Roman" panose="02020603050405020304" pitchFamily="18" charset="0"/>
                </a:rPr>
                <a:t>“</a:t>
              </a:r>
              <a:r>
                <a:rPr lang="zh-CN" altLang="zh-CN" dirty="0">
                  <a:latin typeface="Times New Roman" panose="02020603050405020304" pitchFamily="18" charset="0"/>
                  <a:cs typeface="Times New Roman" panose="02020603050405020304" pitchFamily="18" charset="0"/>
                </a:rPr>
                <a:t>品牌对外传播</a:t>
              </a:r>
              <a:r>
                <a:rPr lang="en-US" altLang="zh-CN" dirty="0">
                  <a:latin typeface="Times New Roman" panose="02020603050405020304" pitchFamily="18" charset="0"/>
                </a:rPr>
                <a:t>”</a:t>
              </a:r>
              <a:r>
                <a:rPr lang="zh-CN" altLang="zh-CN" dirty="0">
                  <a:latin typeface="Times New Roman" panose="02020603050405020304" pitchFamily="18" charset="0"/>
                  <a:cs typeface="Times New Roman" panose="02020603050405020304" pitchFamily="18" charset="0"/>
                </a:rPr>
                <a:t>将包括精心设计的价值创造接触点，这些接触点实际上将有特定（潜在）客户寻求，从而为他们和整个社会带来好处。</a:t>
              </a:r>
              <a:endParaRPr lang="en-US" altLang="zh-CN" dirty="0">
                <a:latin typeface="Times New Roman" panose="02020603050405020304" pitchFamily="18" charset="0"/>
                <a:cs typeface="Times New Roman" panose="02020603050405020304" pitchFamily="18" charset="0"/>
              </a:endParaRPr>
            </a:p>
            <a:p>
              <a:r>
                <a:rPr lang="zh-CN" altLang="zh-CN" dirty="0">
                  <a:latin typeface="Times New Roman" panose="02020603050405020304" pitchFamily="18" charset="0"/>
                  <a:cs typeface="Times New Roman" panose="02020603050405020304" pitchFamily="18" charset="0"/>
                </a:rPr>
                <a:t>鉴于这种新的风格，</a:t>
              </a:r>
              <a:r>
                <a:rPr lang="en-US" altLang="zh-CN" dirty="0">
                  <a:latin typeface="Times New Roman" panose="02020603050405020304" pitchFamily="18" charset="0"/>
                </a:rPr>
                <a:t>Wind and Hays</a:t>
              </a:r>
              <a:r>
                <a:rPr lang="zh-CN" altLang="zh-CN" dirty="0">
                  <a:latin typeface="Times New Roman" panose="02020603050405020304" pitchFamily="18" charset="0"/>
                  <a:cs typeface="Times New Roman" panose="02020603050405020304" pitchFamily="18" charset="0"/>
                </a:rPr>
                <a:t>认为需要建立一个新的词汇来描述这个未来现象。</a:t>
              </a:r>
              <a:r>
                <a:rPr lang="en-US" altLang="zh-CN" dirty="0">
                  <a:latin typeface="等线" panose="02010600030101010101" pitchFamily="2" charset="-122"/>
                  <a:cs typeface="Times New Roman" panose="02020603050405020304" pitchFamily="18" charset="0"/>
                </a:rPr>
                <a:t>“</a:t>
              </a:r>
              <a:r>
                <a:rPr lang="zh-CN" altLang="zh-CN" dirty="0">
                  <a:cs typeface="Times New Roman" panose="02020603050405020304" pitchFamily="18" charset="0"/>
                </a:rPr>
                <a:t>超越广告</a:t>
              </a:r>
              <a:r>
                <a:rPr lang="en-US" altLang="zh-CN" dirty="0">
                  <a:cs typeface="Times New Roman" panose="02020603050405020304" pitchFamily="18" charset="0"/>
                </a:rPr>
                <a:t>”</a:t>
              </a:r>
              <a:r>
                <a:rPr lang="zh-CN" altLang="en-US" dirty="0">
                  <a:cs typeface="Times New Roman" panose="02020603050405020304" pitchFamily="18" charset="0"/>
                </a:rPr>
                <a:t>，</a:t>
              </a:r>
              <a:r>
                <a:rPr lang="zh-CN" altLang="zh-CN" dirty="0">
                  <a:latin typeface="Times New Roman" panose="02020603050405020304" pitchFamily="18" charset="0"/>
                  <a:cs typeface="Times New Roman" panose="02020603050405020304" pitchFamily="18" charset="0"/>
                </a:rPr>
                <a:t>一种以品牌宣传为中心的传播方式。</a:t>
              </a:r>
              <a:endParaRPr lang="en-US" altLang="zh-CN" dirty="0">
                <a:latin typeface="Times New Roman" panose="02020603050405020304" pitchFamily="18" charset="0"/>
                <a:cs typeface="Times New Roman" panose="02020603050405020304" pitchFamily="18" charset="0"/>
              </a:endParaRPr>
            </a:p>
            <a:p>
              <a:endParaRPr lang="zh-CN" altLang="en-US" dirty="0"/>
            </a:p>
          </p:txBody>
        </p:sp>
      </p:grpSp>
    </p:spTree>
    <p:extLst>
      <p:ext uri="{BB962C8B-B14F-4D97-AF65-F5344CB8AC3E}">
        <p14:creationId xmlns:p14="http://schemas.microsoft.com/office/powerpoint/2010/main" val="48988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7DD3030-A579-46AF-A919-4BFD559ACB09}"/>
              </a:ext>
            </a:extLst>
          </p:cNvPr>
          <p:cNvSpPr>
            <a:spLocks noGrp="1"/>
          </p:cNvSpPr>
          <p:nvPr>
            <p:ph type="body" sz="quarter" idx="10"/>
          </p:nvPr>
        </p:nvSpPr>
        <p:spPr/>
        <p:txBody>
          <a:bodyPr>
            <a:normAutofit lnSpcReduction="10000"/>
          </a:bodyPr>
          <a:lstStyle/>
          <a:p>
            <a:r>
              <a:rPr lang="en-US" altLang="zh-CN" dirty="0"/>
              <a:t>to think</a:t>
            </a:r>
            <a:endParaRPr lang="zh-CN" altLang="en-US" dirty="0"/>
          </a:p>
        </p:txBody>
      </p:sp>
      <p:sp>
        <p:nvSpPr>
          <p:cNvPr id="3" name="文本占位符 2">
            <a:extLst>
              <a:ext uri="{FF2B5EF4-FFF2-40B4-BE49-F238E27FC236}">
                <a16:creationId xmlns:a16="http://schemas.microsoft.com/office/drawing/2014/main" id="{D1C1DAE4-1CDF-4DB8-93E5-780EC3379A8E}"/>
              </a:ext>
            </a:extLst>
          </p:cNvPr>
          <p:cNvSpPr>
            <a:spLocks noGrp="1"/>
          </p:cNvSpPr>
          <p:nvPr>
            <p:ph type="body" sz="quarter" idx="11"/>
          </p:nvPr>
        </p:nvSpPr>
        <p:spPr/>
        <p:txBody>
          <a:bodyPr/>
          <a:lstStyle/>
          <a:p>
            <a:r>
              <a:rPr lang="zh-CN" altLang="en-US" dirty="0"/>
              <a:t>广告学</a:t>
            </a:r>
          </a:p>
        </p:txBody>
      </p:sp>
      <p:sp>
        <p:nvSpPr>
          <p:cNvPr id="51" name="Rectangle 3">
            <a:extLst>
              <a:ext uri="{FF2B5EF4-FFF2-40B4-BE49-F238E27FC236}">
                <a16:creationId xmlns:a16="http://schemas.microsoft.com/office/drawing/2014/main" id="{299526AD-F592-44B7-908E-E4065E3B5917}"/>
              </a:ext>
            </a:extLst>
          </p:cNvPr>
          <p:cNvSpPr>
            <a:spLocks noChangeArrowheads="1"/>
          </p:cNvSpPr>
          <p:nvPr/>
        </p:nvSpPr>
        <p:spPr bwMode="auto">
          <a:xfrm>
            <a:off x="3749676" y="2711450"/>
            <a:ext cx="920750" cy="914400"/>
          </a:xfrm>
          <a:prstGeom prst="rect">
            <a:avLst/>
          </a:prstGeom>
          <a:gradFill rotWithShape="0">
            <a:gsLst>
              <a:gs pos="0">
                <a:srgbClr val="2F005E"/>
              </a:gs>
              <a:gs pos="100000">
                <a:srgbClr val="6600CC"/>
              </a:gs>
            </a:gsLst>
            <a:lin ang="0" scaled="1"/>
          </a:gradFill>
          <a:ln w="9525">
            <a:solidFill>
              <a:schemeClr val="tx1"/>
            </a:solidFill>
            <a:miter lim="800000"/>
            <a:headEnd/>
            <a:tailEnd/>
          </a:ln>
          <a:effectLst>
            <a:outerShdw dist="107763" dir="2700000" algn="ctr" rotWithShape="0">
              <a:schemeClr val="bg2"/>
            </a:outerShdw>
          </a:effectLst>
        </p:spPr>
        <p:txBody>
          <a:bodyPr wrap="none"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chemeClr val="bg1"/>
                </a:solidFill>
                <a:latin typeface="Times New Roman" panose="02020603050405020304" pitchFamily="18" charset="0"/>
              </a:rPr>
              <a:t>资源</a:t>
            </a:r>
          </a:p>
        </p:txBody>
      </p:sp>
      <p:sp>
        <p:nvSpPr>
          <p:cNvPr id="52" name="Rectangle 4">
            <a:extLst>
              <a:ext uri="{FF2B5EF4-FFF2-40B4-BE49-F238E27FC236}">
                <a16:creationId xmlns:a16="http://schemas.microsoft.com/office/drawing/2014/main" id="{0BAD5858-FE59-452D-A3FF-780A9E8305EB}"/>
              </a:ext>
            </a:extLst>
          </p:cNvPr>
          <p:cNvSpPr>
            <a:spLocks noChangeArrowheads="1"/>
          </p:cNvSpPr>
          <p:nvPr/>
        </p:nvSpPr>
        <p:spPr bwMode="auto">
          <a:xfrm>
            <a:off x="9061451" y="2711450"/>
            <a:ext cx="920750" cy="914400"/>
          </a:xfrm>
          <a:prstGeom prst="rect">
            <a:avLst/>
          </a:prstGeom>
          <a:gradFill rotWithShape="0">
            <a:gsLst>
              <a:gs pos="0">
                <a:srgbClr val="2F005E"/>
              </a:gs>
              <a:gs pos="100000">
                <a:srgbClr val="6600CC"/>
              </a:gs>
            </a:gsLst>
            <a:lin ang="0" scaled="1"/>
          </a:gradFill>
          <a:ln w="9525">
            <a:solidFill>
              <a:schemeClr val="tx1"/>
            </a:solidFill>
            <a:miter lim="800000"/>
            <a:headEnd/>
            <a:tailEnd/>
          </a:ln>
          <a:effectLst>
            <a:outerShdw dist="107763" dir="2700000" algn="ctr" rotWithShape="0">
              <a:schemeClr val="bg2"/>
            </a:outerShdw>
          </a:effectLst>
        </p:spPr>
        <p:txBody>
          <a:bodyPr wrap="none"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chemeClr val="bg1"/>
                </a:solidFill>
                <a:latin typeface="Times New Roman" panose="02020603050405020304" pitchFamily="18" charset="0"/>
              </a:rPr>
              <a:t>效果</a:t>
            </a:r>
          </a:p>
        </p:txBody>
      </p:sp>
      <p:sp>
        <p:nvSpPr>
          <p:cNvPr id="53" name="Oval 5">
            <a:extLst>
              <a:ext uri="{FF2B5EF4-FFF2-40B4-BE49-F238E27FC236}">
                <a16:creationId xmlns:a16="http://schemas.microsoft.com/office/drawing/2014/main" id="{40BE04E5-1630-4D20-B2D2-3F7146CCDD8B}"/>
              </a:ext>
            </a:extLst>
          </p:cNvPr>
          <p:cNvSpPr>
            <a:spLocks noChangeArrowheads="1"/>
          </p:cNvSpPr>
          <p:nvPr/>
        </p:nvSpPr>
        <p:spPr bwMode="auto">
          <a:xfrm>
            <a:off x="6440489" y="2711450"/>
            <a:ext cx="850900" cy="914400"/>
          </a:xfrm>
          <a:prstGeom prst="ellipse">
            <a:avLst/>
          </a:prstGeom>
          <a:gradFill rotWithShape="0">
            <a:gsLst>
              <a:gs pos="0">
                <a:srgbClr val="2F0018"/>
              </a:gs>
              <a:gs pos="100000">
                <a:srgbClr val="660033"/>
              </a:gs>
            </a:gsLst>
            <a:lin ang="0" scaled="1"/>
          </a:gradFill>
          <a:ln w="9525">
            <a:solidFill>
              <a:schemeClr val="tx1"/>
            </a:solidFill>
            <a:round/>
            <a:headEnd/>
            <a:tailEnd/>
          </a:ln>
        </p:spPr>
        <p:txBody>
          <a:bodyPr wrap="none"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a:solidFill>
                  <a:schemeClr val="bg1"/>
                </a:solidFill>
                <a:latin typeface="Times New Roman" panose="02020603050405020304" pitchFamily="18" charset="0"/>
              </a:rPr>
              <a:t>交换</a:t>
            </a:r>
          </a:p>
        </p:txBody>
      </p:sp>
      <p:sp>
        <p:nvSpPr>
          <p:cNvPr id="54" name="AutoShape 6">
            <a:extLst>
              <a:ext uri="{FF2B5EF4-FFF2-40B4-BE49-F238E27FC236}">
                <a16:creationId xmlns:a16="http://schemas.microsoft.com/office/drawing/2014/main" id="{ED2C87ED-4B9F-4261-8B03-3CD4FA1E8740}"/>
              </a:ext>
            </a:extLst>
          </p:cNvPr>
          <p:cNvSpPr>
            <a:spLocks noChangeArrowheads="1"/>
          </p:cNvSpPr>
          <p:nvPr/>
        </p:nvSpPr>
        <p:spPr bwMode="auto">
          <a:xfrm>
            <a:off x="5095876" y="2787650"/>
            <a:ext cx="1131887" cy="762000"/>
          </a:xfrm>
          <a:prstGeom prst="homePlate">
            <a:avLst>
              <a:gd name="adj" fmla="val 37135"/>
            </a:avLst>
          </a:prstGeom>
          <a:gradFill rotWithShape="0">
            <a:gsLst>
              <a:gs pos="0">
                <a:srgbClr val="2F2F18"/>
              </a:gs>
              <a:gs pos="100000">
                <a:srgbClr val="666633"/>
              </a:gs>
            </a:gsLst>
            <a:lin ang="0" scaled="1"/>
          </a:gradFill>
          <a:ln w="9525">
            <a:solidFill>
              <a:srgbClr val="666633"/>
            </a:solidFill>
            <a:miter lim="800000"/>
            <a:headEnd/>
            <a:tailEnd/>
          </a:ln>
          <a:effectLst>
            <a:outerShdw dist="107763" dir="2700000" algn="ctr" rotWithShape="0">
              <a:schemeClr val="bg2"/>
            </a:outerShdw>
          </a:effectLst>
        </p:spPr>
        <p:txBody>
          <a:bodyPr wrap="none"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chemeClr val="bg1"/>
                </a:solidFill>
                <a:latin typeface="Times New Roman" panose="02020603050405020304" pitchFamily="18" charset="0"/>
              </a:rPr>
              <a:t>生产</a:t>
            </a:r>
          </a:p>
        </p:txBody>
      </p:sp>
      <p:sp>
        <p:nvSpPr>
          <p:cNvPr id="55" name="AutoShape 7">
            <a:extLst>
              <a:ext uri="{FF2B5EF4-FFF2-40B4-BE49-F238E27FC236}">
                <a16:creationId xmlns:a16="http://schemas.microsoft.com/office/drawing/2014/main" id="{B104F128-4D63-4E85-9A14-40C7BEF457D7}"/>
              </a:ext>
            </a:extLst>
          </p:cNvPr>
          <p:cNvSpPr>
            <a:spLocks noChangeArrowheads="1"/>
          </p:cNvSpPr>
          <p:nvPr/>
        </p:nvSpPr>
        <p:spPr bwMode="auto">
          <a:xfrm>
            <a:off x="7573964" y="2787650"/>
            <a:ext cx="1133475" cy="762000"/>
          </a:xfrm>
          <a:prstGeom prst="homePlate">
            <a:avLst>
              <a:gd name="adj" fmla="val 37188"/>
            </a:avLst>
          </a:prstGeom>
          <a:gradFill rotWithShape="0">
            <a:gsLst>
              <a:gs pos="0">
                <a:srgbClr val="2F2F18"/>
              </a:gs>
              <a:gs pos="100000">
                <a:srgbClr val="666633"/>
              </a:gs>
            </a:gsLst>
            <a:lin ang="0" scaled="1"/>
          </a:gradFill>
          <a:ln w="9525">
            <a:solidFill>
              <a:srgbClr val="666633"/>
            </a:solidFill>
            <a:miter lim="800000"/>
            <a:headEnd/>
            <a:tailEnd/>
          </a:ln>
          <a:effectLst>
            <a:outerShdw dist="107763" dir="2700000" algn="ctr" rotWithShape="0">
              <a:schemeClr val="bg2"/>
            </a:outerShdw>
          </a:effectLst>
        </p:spPr>
        <p:txBody>
          <a:bodyPr wrap="none" anchor="ctr"/>
          <a:lstStyle/>
          <a:p>
            <a:pPr>
              <a:defRPr/>
            </a:pPr>
            <a:r>
              <a:rPr kumimoji="1" lang="zh-CN" altLang="en-US" sz="2000" b="1" dirty="0">
                <a:solidFill>
                  <a:schemeClr val="bg1"/>
                </a:solidFill>
                <a:latin typeface="Times New Roman" pitchFamily="18" charset="0"/>
              </a:rPr>
              <a:t>收益</a:t>
            </a:r>
          </a:p>
        </p:txBody>
      </p:sp>
      <p:sp>
        <p:nvSpPr>
          <p:cNvPr id="62" name="Text Box 14">
            <a:extLst>
              <a:ext uri="{FF2B5EF4-FFF2-40B4-BE49-F238E27FC236}">
                <a16:creationId xmlns:a16="http://schemas.microsoft.com/office/drawing/2014/main" id="{9BC7A2AD-B4CE-4AF9-BA39-44D9B119FA0D}"/>
              </a:ext>
            </a:extLst>
          </p:cNvPr>
          <p:cNvSpPr txBox="1">
            <a:spLocks noChangeArrowheads="1"/>
          </p:cNvSpPr>
          <p:nvPr/>
        </p:nvSpPr>
        <p:spPr bwMode="auto">
          <a:xfrm>
            <a:off x="2654301" y="3983038"/>
            <a:ext cx="9589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FF9900"/>
                </a:solidFill>
                <a:latin typeface="Times New Roman" panose="02020603050405020304" pitchFamily="18" charset="0"/>
              </a:rPr>
              <a:t>主动论</a:t>
            </a:r>
          </a:p>
        </p:txBody>
      </p:sp>
      <p:sp>
        <p:nvSpPr>
          <p:cNvPr id="63" name="Text Box 15">
            <a:extLst>
              <a:ext uri="{FF2B5EF4-FFF2-40B4-BE49-F238E27FC236}">
                <a16:creationId xmlns:a16="http://schemas.microsoft.com/office/drawing/2014/main" id="{BACD4139-1E6C-4FAE-94F6-AEED2C3607B8}"/>
              </a:ext>
            </a:extLst>
          </p:cNvPr>
          <p:cNvSpPr txBox="1">
            <a:spLocks noChangeArrowheads="1"/>
          </p:cNvSpPr>
          <p:nvPr/>
        </p:nvSpPr>
        <p:spPr bwMode="auto">
          <a:xfrm>
            <a:off x="3898576" y="3983038"/>
            <a:ext cx="7008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000000"/>
                </a:solidFill>
                <a:latin typeface="Times New Roman" panose="02020603050405020304" pitchFamily="18" charset="0"/>
              </a:rPr>
              <a:t>品牌</a:t>
            </a:r>
          </a:p>
        </p:txBody>
      </p:sp>
      <p:sp>
        <p:nvSpPr>
          <p:cNvPr id="64" name="Text Box 16">
            <a:extLst>
              <a:ext uri="{FF2B5EF4-FFF2-40B4-BE49-F238E27FC236}">
                <a16:creationId xmlns:a16="http://schemas.microsoft.com/office/drawing/2014/main" id="{FA938BF3-1C3A-4A06-9658-0905DA56E570}"/>
              </a:ext>
            </a:extLst>
          </p:cNvPr>
          <p:cNvSpPr txBox="1">
            <a:spLocks noChangeArrowheads="1"/>
          </p:cNvSpPr>
          <p:nvPr/>
        </p:nvSpPr>
        <p:spPr bwMode="auto">
          <a:xfrm>
            <a:off x="5095876" y="3993750"/>
            <a:ext cx="9589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chemeClr val="bg2">
                    <a:lumMod val="90000"/>
                  </a:schemeClr>
                </a:solidFill>
                <a:latin typeface="Times New Roman" panose="02020603050405020304" pitchFamily="18" charset="0"/>
              </a:rPr>
              <a:t>介入到</a:t>
            </a:r>
          </a:p>
        </p:txBody>
      </p:sp>
      <p:sp>
        <p:nvSpPr>
          <p:cNvPr id="65" name="Text Box 17">
            <a:extLst>
              <a:ext uri="{FF2B5EF4-FFF2-40B4-BE49-F238E27FC236}">
                <a16:creationId xmlns:a16="http://schemas.microsoft.com/office/drawing/2014/main" id="{4CF309CD-7985-4EC5-89F9-A41A0DEBE0FF}"/>
              </a:ext>
            </a:extLst>
          </p:cNvPr>
          <p:cNvSpPr txBox="1">
            <a:spLocks noChangeArrowheads="1"/>
          </p:cNvSpPr>
          <p:nvPr/>
        </p:nvSpPr>
        <p:spPr bwMode="auto">
          <a:xfrm>
            <a:off x="6403813" y="3856683"/>
            <a:ext cx="10584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990000"/>
                </a:solidFill>
                <a:latin typeface="Times New Roman" panose="02020603050405020304" pitchFamily="18" charset="0"/>
              </a:rPr>
              <a:t>用户媒介行为</a:t>
            </a:r>
          </a:p>
        </p:txBody>
      </p:sp>
      <p:sp>
        <p:nvSpPr>
          <p:cNvPr id="66" name="Text Box 18">
            <a:extLst>
              <a:ext uri="{FF2B5EF4-FFF2-40B4-BE49-F238E27FC236}">
                <a16:creationId xmlns:a16="http://schemas.microsoft.com/office/drawing/2014/main" id="{B68435D6-E0C2-477B-81BD-8FB0DB45D921}"/>
              </a:ext>
            </a:extLst>
          </p:cNvPr>
          <p:cNvSpPr txBox="1">
            <a:spLocks noChangeArrowheads="1"/>
          </p:cNvSpPr>
          <p:nvPr/>
        </p:nvSpPr>
        <p:spPr bwMode="auto">
          <a:xfrm>
            <a:off x="7725428" y="3983038"/>
            <a:ext cx="7008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chemeClr val="bg2">
                    <a:lumMod val="90000"/>
                  </a:schemeClr>
                </a:solidFill>
                <a:latin typeface="Times New Roman" panose="02020603050405020304" pitchFamily="18" charset="0"/>
              </a:rPr>
              <a:t>意图</a:t>
            </a:r>
          </a:p>
        </p:txBody>
      </p:sp>
      <p:sp>
        <p:nvSpPr>
          <p:cNvPr id="67" name="Text Box 19">
            <a:extLst>
              <a:ext uri="{FF2B5EF4-FFF2-40B4-BE49-F238E27FC236}">
                <a16:creationId xmlns:a16="http://schemas.microsoft.com/office/drawing/2014/main" id="{5AB323BD-991B-4215-A9BA-EDDFB9B3E1AD}"/>
              </a:ext>
            </a:extLst>
          </p:cNvPr>
          <p:cNvSpPr txBox="1">
            <a:spLocks noChangeArrowheads="1"/>
          </p:cNvSpPr>
          <p:nvPr/>
        </p:nvSpPr>
        <p:spPr bwMode="auto">
          <a:xfrm>
            <a:off x="8991602" y="3902850"/>
            <a:ext cx="11129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000000"/>
                </a:solidFill>
                <a:latin typeface="Times New Roman" panose="02020603050405020304" pitchFamily="18" charset="0"/>
              </a:rPr>
              <a:t>联结与互动</a:t>
            </a:r>
          </a:p>
        </p:txBody>
      </p:sp>
      <p:sp>
        <p:nvSpPr>
          <p:cNvPr id="68" name="Text Box 14">
            <a:extLst>
              <a:ext uri="{FF2B5EF4-FFF2-40B4-BE49-F238E27FC236}">
                <a16:creationId xmlns:a16="http://schemas.microsoft.com/office/drawing/2014/main" id="{4A0F3C6B-45D8-4431-A294-F45E21ADC90E}"/>
              </a:ext>
            </a:extLst>
          </p:cNvPr>
          <p:cNvSpPr txBox="1">
            <a:spLocks noChangeArrowheads="1"/>
          </p:cNvSpPr>
          <p:nvPr/>
        </p:nvSpPr>
        <p:spPr bwMode="auto">
          <a:xfrm>
            <a:off x="2662239" y="4999107"/>
            <a:ext cx="9589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FF9900"/>
                </a:solidFill>
                <a:latin typeface="Times New Roman" panose="02020603050405020304" pitchFamily="18" charset="0"/>
              </a:rPr>
              <a:t>被动论</a:t>
            </a:r>
          </a:p>
        </p:txBody>
      </p:sp>
      <p:sp>
        <p:nvSpPr>
          <p:cNvPr id="69" name="Text Box 15">
            <a:extLst>
              <a:ext uri="{FF2B5EF4-FFF2-40B4-BE49-F238E27FC236}">
                <a16:creationId xmlns:a16="http://schemas.microsoft.com/office/drawing/2014/main" id="{BDF15438-972F-423D-9AA2-C696B877DE03}"/>
              </a:ext>
            </a:extLst>
          </p:cNvPr>
          <p:cNvSpPr txBox="1">
            <a:spLocks noChangeArrowheads="1"/>
          </p:cNvSpPr>
          <p:nvPr/>
        </p:nvSpPr>
        <p:spPr bwMode="auto">
          <a:xfrm>
            <a:off x="3890218" y="4999107"/>
            <a:ext cx="11066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000000"/>
                </a:solidFill>
                <a:latin typeface="Times New Roman" panose="02020603050405020304" pitchFamily="18" charset="0"/>
              </a:rPr>
              <a:t>任何</a:t>
            </a:r>
          </a:p>
        </p:txBody>
      </p:sp>
      <p:sp>
        <p:nvSpPr>
          <p:cNvPr id="70" name="Text Box 16">
            <a:extLst>
              <a:ext uri="{FF2B5EF4-FFF2-40B4-BE49-F238E27FC236}">
                <a16:creationId xmlns:a16="http://schemas.microsoft.com/office/drawing/2014/main" id="{A74B912D-35A6-405E-B7E7-00415741B79E}"/>
              </a:ext>
            </a:extLst>
          </p:cNvPr>
          <p:cNvSpPr txBox="1">
            <a:spLocks noChangeArrowheads="1"/>
          </p:cNvSpPr>
          <p:nvPr/>
        </p:nvSpPr>
        <p:spPr bwMode="auto">
          <a:xfrm>
            <a:off x="5063123" y="4947436"/>
            <a:ext cx="10893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chemeClr val="bg2">
                    <a:lumMod val="90000"/>
                  </a:schemeClr>
                </a:solidFill>
                <a:latin typeface="Times New Roman" panose="02020603050405020304" pitchFamily="18" charset="0"/>
              </a:rPr>
              <a:t>品牌相关的</a:t>
            </a:r>
          </a:p>
        </p:txBody>
      </p:sp>
      <p:sp>
        <p:nvSpPr>
          <p:cNvPr id="71" name="Text Box 17">
            <a:extLst>
              <a:ext uri="{FF2B5EF4-FFF2-40B4-BE49-F238E27FC236}">
                <a16:creationId xmlns:a16="http://schemas.microsoft.com/office/drawing/2014/main" id="{63077A02-74C5-4405-AE49-153376B0EEA3}"/>
              </a:ext>
            </a:extLst>
          </p:cNvPr>
          <p:cNvSpPr txBox="1">
            <a:spLocks noChangeArrowheads="1"/>
          </p:cNvSpPr>
          <p:nvPr/>
        </p:nvSpPr>
        <p:spPr bwMode="auto">
          <a:xfrm>
            <a:off x="6403813" y="4934945"/>
            <a:ext cx="10789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990000"/>
                </a:solidFill>
                <a:latin typeface="Times New Roman" panose="02020603050405020304" pitchFamily="18" charset="0"/>
              </a:rPr>
              <a:t>用户媒介行为</a:t>
            </a:r>
            <a:endParaRPr lang="en-US" altLang="zh-CN" sz="2000" b="1" dirty="0">
              <a:solidFill>
                <a:srgbClr val="990000"/>
              </a:solidFill>
              <a:latin typeface="Times New Roman" panose="02020603050405020304" pitchFamily="18" charset="0"/>
            </a:endParaRPr>
          </a:p>
        </p:txBody>
      </p:sp>
      <p:sp>
        <p:nvSpPr>
          <p:cNvPr id="72" name="Text Box 18">
            <a:extLst>
              <a:ext uri="{FF2B5EF4-FFF2-40B4-BE49-F238E27FC236}">
                <a16:creationId xmlns:a16="http://schemas.microsoft.com/office/drawing/2014/main" id="{9D699ECB-F2B5-4EE5-8E73-644C585595D5}"/>
              </a:ext>
            </a:extLst>
          </p:cNvPr>
          <p:cNvSpPr txBox="1">
            <a:spLocks noChangeArrowheads="1"/>
          </p:cNvSpPr>
          <p:nvPr/>
        </p:nvSpPr>
        <p:spPr bwMode="auto">
          <a:xfrm>
            <a:off x="7725427" y="4946416"/>
            <a:ext cx="9589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chemeClr val="bg2">
                    <a:lumMod val="90000"/>
                  </a:schemeClr>
                </a:solidFill>
                <a:latin typeface="Times New Roman" panose="02020603050405020304" pitchFamily="18" charset="0"/>
              </a:rPr>
              <a:t>有助于</a:t>
            </a:r>
          </a:p>
        </p:txBody>
      </p:sp>
      <p:sp>
        <p:nvSpPr>
          <p:cNvPr id="73" name="Text Box 19">
            <a:extLst>
              <a:ext uri="{FF2B5EF4-FFF2-40B4-BE49-F238E27FC236}">
                <a16:creationId xmlns:a16="http://schemas.microsoft.com/office/drawing/2014/main" id="{EBEA6C2B-E354-4E98-8AA0-5E2A82D21579}"/>
              </a:ext>
            </a:extLst>
          </p:cNvPr>
          <p:cNvSpPr txBox="1">
            <a:spLocks noChangeArrowheads="1"/>
          </p:cNvSpPr>
          <p:nvPr/>
        </p:nvSpPr>
        <p:spPr bwMode="auto">
          <a:xfrm>
            <a:off x="8991602" y="4946416"/>
            <a:ext cx="9905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000000"/>
                </a:solidFill>
                <a:latin typeface="Times New Roman" panose="02020603050405020304" pitchFamily="18" charset="0"/>
              </a:rPr>
              <a:t>联结与互动</a:t>
            </a:r>
          </a:p>
        </p:txBody>
      </p:sp>
      <p:sp>
        <p:nvSpPr>
          <p:cNvPr id="74" name="Text Box 14">
            <a:extLst>
              <a:ext uri="{FF2B5EF4-FFF2-40B4-BE49-F238E27FC236}">
                <a16:creationId xmlns:a16="http://schemas.microsoft.com/office/drawing/2014/main" id="{66CB9E4E-65EC-436A-9D7C-1CB725DA8077}"/>
              </a:ext>
            </a:extLst>
          </p:cNvPr>
          <p:cNvSpPr txBox="1">
            <a:spLocks noChangeArrowheads="1"/>
          </p:cNvSpPr>
          <p:nvPr/>
        </p:nvSpPr>
        <p:spPr bwMode="auto">
          <a:xfrm>
            <a:off x="2520952" y="1750168"/>
            <a:ext cx="6914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en-US" altLang="zh-CN" sz="2000" b="1" dirty="0">
                <a:latin typeface="Times New Roman" panose="02020603050405020304" pitchFamily="18" charset="0"/>
              </a:rPr>
              <a:t>Adv.</a:t>
            </a:r>
            <a:endParaRPr lang="zh-CN" altLang="en-US" sz="2000" b="1" dirty="0">
              <a:latin typeface="Times New Roman" panose="02020603050405020304" pitchFamily="18" charset="0"/>
            </a:endParaRPr>
          </a:p>
        </p:txBody>
      </p:sp>
      <p:sp>
        <p:nvSpPr>
          <p:cNvPr id="75" name="Text Box 15">
            <a:extLst>
              <a:ext uri="{FF2B5EF4-FFF2-40B4-BE49-F238E27FC236}">
                <a16:creationId xmlns:a16="http://schemas.microsoft.com/office/drawing/2014/main" id="{0E84691B-D8C6-4BB6-A943-CF5B67362736}"/>
              </a:ext>
            </a:extLst>
          </p:cNvPr>
          <p:cNvSpPr txBox="1">
            <a:spLocks noChangeArrowheads="1"/>
          </p:cNvSpPr>
          <p:nvPr/>
        </p:nvSpPr>
        <p:spPr bwMode="auto">
          <a:xfrm>
            <a:off x="3774820" y="1750168"/>
            <a:ext cx="9589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latin typeface="Times New Roman" panose="02020603050405020304" pitchFamily="18" charset="0"/>
              </a:rPr>
              <a:t>信源</a:t>
            </a:r>
            <a:r>
              <a:rPr lang="en-US" altLang="zh-CN" sz="2000" b="1" dirty="0">
                <a:latin typeface="Times New Roman" panose="02020603050405020304" pitchFamily="18" charset="0"/>
              </a:rPr>
              <a:t>/</a:t>
            </a:r>
          </a:p>
          <a:p>
            <a:r>
              <a:rPr lang="zh-CN" altLang="en-US" sz="2000" b="1" dirty="0">
                <a:latin typeface="Times New Roman" panose="02020603050405020304" pitchFamily="18" charset="0"/>
              </a:rPr>
              <a:t>广告主</a:t>
            </a:r>
            <a:endParaRPr lang="en-US" altLang="zh-CN" sz="2000" b="1" dirty="0">
              <a:latin typeface="Times New Roman" panose="02020603050405020304" pitchFamily="18" charset="0"/>
            </a:endParaRPr>
          </a:p>
        </p:txBody>
      </p:sp>
      <p:sp>
        <p:nvSpPr>
          <p:cNvPr id="76" name="Text Box 16">
            <a:extLst>
              <a:ext uri="{FF2B5EF4-FFF2-40B4-BE49-F238E27FC236}">
                <a16:creationId xmlns:a16="http://schemas.microsoft.com/office/drawing/2014/main" id="{EC2172A6-00B2-40EE-92D3-DCAD1CD4FE39}"/>
              </a:ext>
            </a:extLst>
          </p:cNvPr>
          <p:cNvSpPr txBox="1">
            <a:spLocks noChangeArrowheads="1"/>
          </p:cNvSpPr>
          <p:nvPr/>
        </p:nvSpPr>
        <p:spPr bwMode="auto">
          <a:xfrm>
            <a:off x="5104655" y="1734190"/>
            <a:ext cx="7713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latin typeface="Times New Roman" panose="02020603050405020304" pitchFamily="18" charset="0"/>
              </a:rPr>
              <a:t>资讯</a:t>
            </a:r>
            <a:r>
              <a:rPr lang="en-US" altLang="zh-CN" sz="2000" b="1" dirty="0">
                <a:latin typeface="Times New Roman" panose="02020603050405020304" pitchFamily="18" charset="0"/>
              </a:rPr>
              <a:t>/</a:t>
            </a:r>
          </a:p>
          <a:p>
            <a:r>
              <a:rPr lang="zh-CN" altLang="en-US" sz="2000" b="1" dirty="0">
                <a:latin typeface="Times New Roman" panose="02020603050405020304" pitchFamily="18" charset="0"/>
              </a:rPr>
              <a:t>语境</a:t>
            </a:r>
            <a:endParaRPr lang="en-US" altLang="zh-CN" sz="2000" b="1" dirty="0">
              <a:latin typeface="Times New Roman" panose="02020603050405020304" pitchFamily="18" charset="0"/>
            </a:endParaRPr>
          </a:p>
        </p:txBody>
      </p:sp>
      <p:sp>
        <p:nvSpPr>
          <p:cNvPr id="77" name="Text Box 17">
            <a:extLst>
              <a:ext uri="{FF2B5EF4-FFF2-40B4-BE49-F238E27FC236}">
                <a16:creationId xmlns:a16="http://schemas.microsoft.com/office/drawing/2014/main" id="{053A828B-AFBA-4F8C-A178-A77A85B9901A}"/>
              </a:ext>
            </a:extLst>
          </p:cNvPr>
          <p:cNvSpPr txBox="1">
            <a:spLocks noChangeArrowheads="1"/>
          </p:cNvSpPr>
          <p:nvPr/>
        </p:nvSpPr>
        <p:spPr bwMode="auto">
          <a:xfrm>
            <a:off x="6441331" y="1726564"/>
            <a:ext cx="7713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latin typeface="Times New Roman" panose="02020603050405020304" pitchFamily="18" charset="0"/>
              </a:rPr>
              <a:t>媒介</a:t>
            </a:r>
            <a:r>
              <a:rPr lang="en-US" altLang="zh-CN" sz="2000" b="1" dirty="0">
                <a:latin typeface="Times New Roman" panose="02020603050405020304" pitchFamily="18" charset="0"/>
              </a:rPr>
              <a:t>/</a:t>
            </a:r>
          </a:p>
          <a:p>
            <a:r>
              <a:rPr lang="zh-CN" altLang="en-US" sz="2000" b="1" dirty="0">
                <a:latin typeface="Times New Roman" panose="02020603050405020304" pitchFamily="18" charset="0"/>
              </a:rPr>
              <a:t>付费</a:t>
            </a:r>
          </a:p>
        </p:txBody>
      </p:sp>
      <p:sp>
        <p:nvSpPr>
          <p:cNvPr id="78" name="Text Box 18">
            <a:extLst>
              <a:ext uri="{FF2B5EF4-FFF2-40B4-BE49-F238E27FC236}">
                <a16:creationId xmlns:a16="http://schemas.microsoft.com/office/drawing/2014/main" id="{B955E136-91D6-45C2-8B93-40754E4C78FF}"/>
              </a:ext>
            </a:extLst>
          </p:cNvPr>
          <p:cNvSpPr txBox="1">
            <a:spLocks noChangeArrowheads="1"/>
          </p:cNvSpPr>
          <p:nvPr/>
        </p:nvSpPr>
        <p:spPr bwMode="auto">
          <a:xfrm>
            <a:off x="7573964" y="1722093"/>
            <a:ext cx="700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latin typeface="Times New Roman" panose="02020603050405020304" pitchFamily="18" charset="0"/>
              </a:rPr>
              <a:t>受众</a:t>
            </a:r>
            <a:endParaRPr lang="en-US" altLang="zh-CN" sz="2000" b="1" dirty="0">
              <a:latin typeface="Times New Roman" panose="02020603050405020304" pitchFamily="18" charset="0"/>
            </a:endParaRPr>
          </a:p>
          <a:p>
            <a:r>
              <a:rPr lang="zh-CN" altLang="en-US" sz="2000" b="1" dirty="0">
                <a:latin typeface="Times New Roman" panose="02020603050405020304" pitchFamily="18" charset="0"/>
              </a:rPr>
              <a:t>认知</a:t>
            </a:r>
          </a:p>
        </p:txBody>
      </p:sp>
      <p:sp>
        <p:nvSpPr>
          <p:cNvPr id="79" name="Text Box 19">
            <a:extLst>
              <a:ext uri="{FF2B5EF4-FFF2-40B4-BE49-F238E27FC236}">
                <a16:creationId xmlns:a16="http://schemas.microsoft.com/office/drawing/2014/main" id="{0BB072E3-4FE6-46F3-8FF5-7D817AAF6EF6}"/>
              </a:ext>
            </a:extLst>
          </p:cNvPr>
          <p:cNvSpPr txBox="1">
            <a:spLocks noChangeArrowheads="1"/>
          </p:cNvSpPr>
          <p:nvPr/>
        </p:nvSpPr>
        <p:spPr bwMode="auto">
          <a:xfrm>
            <a:off x="8991602" y="1726564"/>
            <a:ext cx="700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latin typeface="Times New Roman" panose="02020603050405020304" pitchFamily="18" charset="0"/>
              </a:rPr>
              <a:t>品牌</a:t>
            </a:r>
            <a:endParaRPr lang="en-US" altLang="zh-CN" sz="2000" b="1" dirty="0">
              <a:latin typeface="Times New Roman" panose="02020603050405020304" pitchFamily="18" charset="0"/>
            </a:endParaRPr>
          </a:p>
          <a:p>
            <a:r>
              <a:rPr lang="zh-CN" altLang="en-US" sz="2000" b="1" dirty="0">
                <a:latin typeface="Times New Roman" panose="02020603050405020304" pitchFamily="18" charset="0"/>
              </a:rPr>
              <a:t>偏好</a:t>
            </a:r>
          </a:p>
        </p:txBody>
      </p:sp>
    </p:spTree>
    <p:extLst>
      <p:ext uri="{BB962C8B-B14F-4D97-AF65-F5344CB8AC3E}">
        <p14:creationId xmlns:p14="http://schemas.microsoft.com/office/powerpoint/2010/main" val="28391565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7DD3030-A579-46AF-A919-4BFD559ACB09}"/>
              </a:ext>
            </a:extLst>
          </p:cNvPr>
          <p:cNvSpPr>
            <a:spLocks noGrp="1"/>
          </p:cNvSpPr>
          <p:nvPr>
            <p:ph type="body" sz="quarter" idx="10"/>
          </p:nvPr>
        </p:nvSpPr>
        <p:spPr/>
        <p:txBody>
          <a:bodyPr>
            <a:normAutofit lnSpcReduction="10000"/>
          </a:bodyPr>
          <a:lstStyle/>
          <a:p>
            <a:r>
              <a:rPr lang="zh-CN" altLang="en-US" dirty="0"/>
              <a:t>互联网</a:t>
            </a:r>
            <a:r>
              <a:rPr lang="en-US" altLang="zh-CN" dirty="0"/>
              <a:t>+</a:t>
            </a:r>
            <a:r>
              <a:rPr lang="zh-CN" altLang="en-US" dirty="0"/>
              <a:t>思维</a:t>
            </a:r>
          </a:p>
        </p:txBody>
      </p:sp>
      <p:sp>
        <p:nvSpPr>
          <p:cNvPr id="3" name="文本占位符 2">
            <a:extLst>
              <a:ext uri="{FF2B5EF4-FFF2-40B4-BE49-F238E27FC236}">
                <a16:creationId xmlns:a16="http://schemas.microsoft.com/office/drawing/2014/main" id="{D1C1DAE4-1CDF-4DB8-93E5-780EC3379A8E}"/>
              </a:ext>
            </a:extLst>
          </p:cNvPr>
          <p:cNvSpPr>
            <a:spLocks noGrp="1"/>
          </p:cNvSpPr>
          <p:nvPr>
            <p:ph type="body" sz="quarter" idx="11"/>
          </p:nvPr>
        </p:nvSpPr>
        <p:spPr/>
        <p:txBody>
          <a:bodyPr/>
          <a:lstStyle/>
          <a:p>
            <a:r>
              <a:rPr lang="en-US" altLang="zh-CN" dirty="0"/>
              <a:t>Internet Plus</a:t>
            </a:r>
            <a:endParaRPr lang="zh-CN" altLang="en-US" dirty="0"/>
          </a:p>
        </p:txBody>
      </p:sp>
      <p:sp>
        <p:nvSpPr>
          <p:cNvPr id="27" name="文本框 26">
            <a:extLst>
              <a:ext uri="{FF2B5EF4-FFF2-40B4-BE49-F238E27FC236}">
                <a16:creationId xmlns:a16="http://schemas.microsoft.com/office/drawing/2014/main" id="{AA7B4C55-9EAB-4819-AEC4-900C4EFFABCF}"/>
              </a:ext>
            </a:extLst>
          </p:cNvPr>
          <p:cNvSpPr txBox="1"/>
          <p:nvPr/>
        </p:nvSpPr>
        <p:spPr>
          <a:xfrm>
            <a:off x="2370005" y="1901442"/>
            <a:ext cx="2319793" cy="461665"/>
          </a:xfrm>
          <a:prstGeom prst="rect">
            <a:avLst/>
          </a:prstGeom>
          <a:solidFill>
            <a:srgbClr val="FF9900"/>
          </a:solidFill>
        </p:spPr>
        <p:txBody>
          <a:bodyPr wrap="square" rtlCol="0">
            <a:spAutoFit/>
          </a:bodyPr>
          <a:lstStyle/>
          <a:p>
            <a:pPr algn="ctr"/>
            <a:r>
              <a:rPr lang="zh-CN" altLang="en-US" sz="2400" dirty="0"/>
              <a:t>互联网思维</a:t>
            </a:r>
          </a:p>
        </p:txBody>
      </p:sp>
      <p:sp>
        <p:nvSpPr>
          <p:cNvPr id="28" name="十字形 27">
            <a:extLst>
              <a:ext uri="{FF2B5EF4-FFF2-40B4-BE49-F238E27FC236}">
                <a16:creationId xmlns:a16="http://schemas.microsoft.com/office/drawing/2014/main" id="{5D873C4D-F1EB-49AD-A3D9-D2C513787F4E}"/>
              </a:ext>
            </a:extLst>
          </p:cNvPr>
          <p:cNvSpPr/>
          <p:nvPr/>
        </p:nvSpPr>
        <p:spPr>
          <a:xfrm>
            <a:off x="5880865" y="1878805"/>
            <a:ext cx="514350" cy="492919"/>
          </a:xfrm>
          <a:prstGeom prst="plus">
            <a:avLst>
              <a:gd name="adj" fmla="val 409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29" name="文本框 28">
            <a:extLst>
              <a:ext uri="{FF2B5EF4-FFF2-40B4-BE49-F238E27FC236}">
                <a16:creationId xmlns:a16="http://schemas.microsoft.com/office/drawing/2014/main" id="{6B851FAA-5EAA-4D6D-B44F-F6F1AB7C97C0}"/>
              </a:ext>
            </a:extLst>
          </p:cNvPr>
          <p:cNvSpPr txBox="1"/>
          <p:nvPr/>
        </p:nvSpPr>
        <p:spPr>
          <a:xfrm>
            <a:off x="7516074" y="1902022"/>
            <a:ext cx="2319793" cy="461665"/>
          </a:xfrm>
          <a:prstGeom prst="rect">
            <a:avLst/>
          </a:prstGeom>
          <a:solidFill>
            <a:srgbClr val="FF9900"/>
          </a:solidFill>
        </p:spPr>
        <p:txBody>
          <a:bodyPr wrap="square" rtlCol="0">
            <a:spAutoFit/>
          </a:bodyPr>
          <a:lstStyle/>
          <a:p>
            <a:pPr algn="ctr"/>
            <a:r>
              <a:rPr lang="zh-CN" altLang="en-US" sz="2400" dirty="0"/>
              <a:t>工业思维</a:t>
            </a:r>
          </a:p>
        </p:txBody>
      </p:sp>
      <p:sp>
        <p:nvSpPr>
          <p:cNvPr id="30" name="文本框 29">
            <a:extLst>
              <a:ext uri="{FF2B5EF4-FFF2-40B4-BE49-F238E27FC236}">
                <a16:creationId xmlns:a16="http://schemas.microsoft.com/office/drawing/2014/main" id="{44C099D1-BA83-4E54-B29D-74DF093FF258}"/>
              </a:ext>
            </a:extLst>
          </p:cNvPr>
          <p:cNvSpPr txBox="1"/>
          <p:nvPr/>
        </p:nvSpPr>
        <p:spPr>
          <a:xfrm>
            <a:off x="2536918" y="2367191"/>
            <a:ext cx="1985963" cy="323165"/>
          </a:xfrm>
          <a:prstGeom prst="rect">
            <a:avLst/>
          </a:prstGeom>
          <a:noFill/>
        </p:spPr>
        <p:txBody>
          <a:bodyPr wrap="square" rtlCol="0">
            <a:spAutoFit/>
          </a:bodyPr>
          <a:lstStyle/>
          <a:p>
            <a:r>
              <a:rPr lang="zh-CN" altLang="en-US" sz="1500" dirty="0"/>
              <a:t>信息缘起的数字世界</a:t>
            </a:r>
          </a:p>
        </p:txBody>
      </p:sp>
      <p:sp>
        <p:nvSpPr>
          <p:cNvPr id="31" name="文本框 30">
            <a:extLst>
              <a:ext uri="{FF2B5EF4-FFF2-40B4-BE49-F238E27FC236}">
                <a16:creationId xmlns:a16="http://schemas.microsoft.com/office/drawing/2014/main" id="{B132C00D-A6C0-471E-8772-54B5052AEC95}"/>
              </a:ext>
            </a:extLst>
          </p:cNvPr>
          <p:cNvSpPr txBox="1"/>
          <p:nvPr/>
        </p:nvSpPr>
        <p:spPr>
          <a:xfrm>
            <a:off x="7682988" y="2383509"/>
            <a:ext cx="1985963" cy="323165"/>
          </a:xfrm>
          <a:prstGeom prst="rect">
            <a:avLst/>
          </a:prstGeom>
          <a:noFill/>
        </p:spPr>
        <p:txBody>
          <a:bodyPr wrap="square" rtlCol="0">
            <a:spAutoFit/>
          </a:bodyPr>
          <a:lstStyle/>
          <a:p>
            <a:r>
              <a:rPr lang="zh-CN" altLang="en-US" sz="1500" dirty="0"/>
              <a:t>资源崛起的工业世界</a:t>
            </a:r>
          </a:p>
        </p:txBody>
      </p:sp>
      <p:sp>
        <p:nvSpPr>
          <p:cNvPr id="32" name="文本框 31">
            <a:extLst>
              <a:ext uri="{FF2B5EF4-FFF2-40B4-BE49-F238E27FC236}">
                <a16:creationId xmlns:a16="http://schemas.microsoft.com/office/drawing/2014/main" id="{984A4ADD-31F3-4291-AE95-B7724F09F1BC}"/>
              </a:ext>
            </a:extLst>
          </p:cNvPr>
          <p:cNvSpPr txBox="1"/>
          <p:nvPr/>
        </p:nvSpPr>
        <p:spPr>
          <a:xfrm>
            <a:off x="2196218" y="2900148"/>
            <a:ext cx="1057687" cy="323165"/>
          </a:xfrm>
          <a:prstGeom prst="rect">
            <a:avLst/>
          </a:prstGeom>
          <a:solidFill>
            <a:schemeClr val="accent1">
              <a:lumMod val="75000"/>
            </a:schemeClr>
          </a:solidFill>
        </p:spPr>
        <p:txBody>
          <a:bodyPr wrap="square" rtlCol="0">
            <a:spAutoFit/>
          </a:bodyPr>
          <a:lstStyle/>
          <a:p>
            <a:r>
              <a:rPr lang="zh-CN" altLang="en-US" sz="1500" dirty="0">
                <a:solidFill>
                  <a:schemeClr val="bg1"/>
                </a:solidFill>
              </a:rPr>
              <a:t>碎片化</a:t>
            </a:r>
            <a:r>
              <a:rPr lang="en-US" altLang="zh-CN" sz="1500" dirty="0">
                <a:solidFill>
                  <a:schemeClr val="bg1"/>
                </a:solidFill>
              </a:rPr>
              <a:t>ID</a:t>
            </a:r>
          </a:p>
        </p:txBody>
      </p:sp>
      <p:sp>
        <p:nvSpPr>
          <p:cNvPr id="33" name="文本框 32">
            <a:extLst>
              <a:ext uri="{FF2B5EF4-FFF2-40B4-BE49-F238E27FC236}">
                <a16:creationId xmlns:a16="http://schemas.microsoft.com/office/drawing/2014/main" id="{CCF3E683-33EA-4CB9-BD9D-D11773B01036}"/>
              </a:ext>
            </a:extLst>
          </p:cNvPr>
          <p:cNvSpPr txBox="1"/>
          <p:nvPr/>
        </p:nvSpPr>
        <p:spPr>
          <a:xfrm>
            <a:off x="2196218" y="3455739"/>
            <a:ext cx="1057687" cy="323165"/>
          </a:xfrm>
          <a:prstGeom prst="rect">
            <a:avLst/>
          </a:prstGeom>
          <a:solidFill>
            <a:schemeClr val="accent1">
              <a:lumMod val="75000"/>
            </a:schemeClr>
          </a:solidFill>
        </p:spPr>
        <p:txBody>
          <a:bodyPr wrap="square" rtlCol="0">
            <a:spAutoFit/>
          </a:bodyPr>
          <a:lstStyle/>
          <a:p>
            <a:r>
              <a:rPr lang="zh-CN" altLang="en-US" sz="1500" dirty="0">
                <a:solidFill>
                  <a:schemeClr val="bg1"/>
                </a:solidFill>
              </a:rPr>
              <a:t>互动</a:t>
            </a:r>
            <a:endParaRPr lang="en-US" altLang="zh-CN" sz="1500" dirty="0">
              <a:solidFill>
                <a:schemeClr val="bg1"/>
              </a:solidFill>
            </a:endParaRPr>
          </a:p>
        </p:txBody>
      </p:sp>
      <p:sp>
        <p:nvSpPr>
          <p:cNvPr id="34" name="文本框 33">
            <a:extLst>
              <a:ext uri="{FF2B5EF4-FFF2-40B4-BE49-F238E27FC236}">
                <a16:creationId xmlns:a16="http://schemas.microsoft.com/office/drawing/2014/main" id="{FB10CF71-D2AB-40E7-80D2-4FCFC5A81CB8}"/>
              </a:ext>
            </a:extLst>
          </p:cNvPr>
          <p:cNvSpPr txBox="1"/>
          <p:nvPr/>
        </p:nvSpPr>
        <p:spPr>
          <a:xfrm>
            <a:off x="2196218" y="4011329"/>
            <a:ext cx="1057687" cy="323165"/>
          </a:xfrm>
          <a:prstGeom prst="rect">
            <a:avLst/>
          </a:prstGeom>
          <a:solidFill>
            <a:schemeClr val="accent1">
              <a:lumMod val="75000"/>
            </a:schemeClr>
          </a:solidFill>
        </p:spPr>
        <p:txBody>
          <a:bodyPr wrap="square" rtlCol="0">
            <a:spAutoFit/>
          </a:bodyPr>
          <a:lstStyle/>
          <a:p>
            <a:r>
              <a:rPr lang="zh-CN" altLang="en-US" sz="1500" dirty="0">
                <a:solidFill>
                  <a:schemeClr val="bg1"/>
                </a:solidFill>
              </a:rPr>
              <a:t>自下而上</a:t>
            </a:r>
            <a:endParaRPr lang="en-US" altLang="zh-CN" sz="1500" dirty="0">
              <a:solidFill>
                <a:schemeClr val="bg1"/>
              </a:solidFill>
            </a:endParaRPr>
          </a:p>
        </p:txBody>
      </p:sp>
      <p:sp>
        <p:nvSpPr>
          <p:cNvPr id="35" name="文本框 34">
            <a:extLst>
              <a:ext uri="{FF2B5EF4-FFF2-40B4-BE49-F238E27FC236}">
                <a16:creationId xmlns:a16="http://schemas.microsoft.com/office/drawing/2014/main" id="{FD665550-3215-45DB-B12D-047B936D567F}"/>
              </a:ext>
            </a:extLst>
          </p:cNvPr>
          <p:cNvSpPr txBox="1"/>
          <p:nvPr/>
        </p:nvSpPr>
        <p:spPr>
          <a:xfrm>
            <a:off x="2196217" y="4566920"/>
            <a:ext cx="1057687" cy="323165"/>
          </a:xfrm>
          <a:prstGeom prst="rect">
            <a:avLst/>
          </a:prstGeom>
          <a:solidFill>
            <a:schemeClr val="accent1">
              <a:lumMod val="75000"/>
            </a:schemeClr>
          </a:solidFill>
        </p:spPr>
        <p:txBody>
          <a:bodyPr wrap="square" rtlCol="0">
            <a:spAutoFit/>
          </a:bodyPr>
          <a:lstStyle/>
          <a:p>
            <a:r>
              <a:rPr lang="zh-CN" altLang="en-US" sz="1500" dirty="0">
                <a:solidFill>
                  <a:schemeClr val="bg1"/>
                </a:solidFill>
              </a:rPr>
              <a:t>自组织</a:t>
            </a:r>
            <a:endParaRPr lang="en-US" altLang="zh-CN" sz="1500" dirty="0">
              <a:solidFill>
                <a:schemeClr val="bg1"/>
              </a:solidFill>
            </a:endParaRPr>
          </a:p>
        </p:txBody>
      </p:sp>
      <p:sp>
        <p:nvSpPr>
          <p:cNvPr id="36" name="文本框 35">
            <a:extLst>
              <a:ext uri="{FF2B5EF4-FFF2-40B4-BE49-F238E27FC236}">
                <a16:creationId xmlns:a16="http://schemas.microsoft.com/office/drawing/2014/main" id="{7CBF2E23-081D-4DFF-B394-11C22394709C}"/>
              </a:ext>
            </a:extLst>
          </p:cNvPr>
          <p:cNvSpPr txBox="1"/>
          <p:nvPr/>
        </p:nvSpPr>
        <p:spPr>
          <a:xfrm>
            <a:off x="2196216" y="5122512"/>
            <a:ext cx="1057687" cy="323165"/>
          </a:xfrm>
          <a:prstGeom prst="rect">
            <a:avLst/>
          </a:prstGeom>
          <a:solidFill>
            <a:schemeClr val="accent1">
              <a:lumMod val="75000"/>
            </a:schemeClr>
          </a:solidFill>
        </p:spPr>
        <p:txBody>
          <a:bodyPr wrap="square" rtlCol="0">
            <a:spAutoFit/>
          </a:bodyPr>
          <a:lstStyle/>
          <a:p>
            <a:r>
              <a:rPr lang="zh-CN" altLang="en-US" sz="1500" dirty="0">
                <a:solidFill>
                  <a:schemeClr val="bg1"/>
                </a:solidFill>
              </a:rPr>
              <a:t>数据基础</a:t>
            </a:r>
            <a:endParaRPr lang="en-US" altLang="zh-CN" sz="1500" dirty="0">
              <a:solidFill>
                <a:schemeClr val="bg1"/>
              </a:solidFill>
            </a:endParaRPr>
          </a:p>
        </p:txBody>
      </p:sp>
      <p:sp>
        <p:nvSpPr>
          <p:cNvPr id="37" name="文本框 36">
            <a:extLst>
              <a:ext uri="{FF2B5EF4-FFF2-40B4-BE49-F238E27FC236}">
                <a16:creationId xmlns:a16="http://schemas.microsoft.com/office/drawing/2014/main" id="{269BC123-E550-4B22-AB71-9FF34C0A22F5}"/>
              </a:ext>
            </a:extLst>
          </p:cNvPr>
          <p:cNvSpPr txBox="1"/>
          <p:nvPr/>
        </p:nvSpPr>
        <p:spPr>
          <a:xfrm>
            <a:off x="3632112" y="2900148"/>
            <a:ext cx="1057687" cy="323165"/>
          </a:xfrm>
          <a:prstGeom prst="rect">
            <a:avLst/>
          </a:prstGeom>
          <a:solidFill>
            <a:schemeClr val="accent1">
              <a:lumMod val="75000"/>
            </a:schemeClr>
          </a:solidFill>
        </p:spPr>
        <p:txBody>
          <a:bodyPr wrap="square" rtlCol="0">
            <a:spAutoFit/>
          </a:bodyPr>
          <a:lstStyle/>
          <a:p>
            <a:r>
              <a:rPr lang="zh-CN" altLang="en-US" sz="1500" dirty="0">
                <a:solidFill>
                  <a:schemeClr val="bg1"/>
                </a:solidFill>
              </a:rPr>
              <a:t>去中心</a:t>
            </a:r>
            <a:endParaRPr lang="en-US" altLang="zh-CN" sz="1500" dirty="0">
              <a:solidFill>
                <a:schemeClr val="bg1"/>
              </a:solidFill>
            </a:endParaRPr>
          </a:p>
        </p:txBody>
      </p:sp>
      <p:sp>
        <p:nvSpPr>
          <p:cNvPr id="38" name="文本框 37">
            <a:extLst>
              <a:ext uri="{FF2B5EF4-FFF2-40B4-BE49-F238E27FC236}">
                <a16:creationId xmlns:a16="http://schemas.microsoft.com/office/drawing/2014/main" id="{BCB6D4EA-8A3A-4235-8008-9093824AC32E}"/>
              </a:ext>
            </a:extLst>
          </p:cNvPr>
          <p:cNvSpPr txBox="1"/>
          <p:nvPr/>
        </p:nvSpPr>
        <p:spPr>
          <a:xfrm>
            <a:off x="3632112" y="3455739"/>
            <a:ext cx="1057687" cy="323165"/>
          </a:xfrm>
          <a:prstGeom prst="rect">
            <a:avLst/>
          </a:prstGeom>
          <a:solidFill>
            <a:schemeClr val="accent1">
              <a:lumMod val="75000"/>
            </a:schemeClr>
          </a:solidFill>
        </p:spPr>
        <p:txBody>
          <a:bodyPr wrap="square" rtlCol="0">
            <a:spAutoFit/>
          </a:bodyPr>
          <a:lstStyle/>
          <a:p>
            <a:r>
              <a:rPr lang="zh-CN" altLang="en-US" sz="1500" dirty="0">
                <a:solidFill>
                  <a:schemeClr val="bg1"/>
                </a:solidFill>
              </a:rPr>
              <a:t>开放</a:t>
            </a:r>
            <a:endParaRPr lang="en-US" altLang="zh-CN" sz="1500" dirty="0">
              <a:solidFill>
                <a:schemeClr val="bg1"/>
              </a:solidFill>
            </a:endParaRPr>
          </a:p>
        </p:txBody>
      </p:sp>
      <p:sp>
        <p:nvSpPr>
          <p:cNvPr id="39" name="文本框 38">
            <a:extLst>
              <a:ext uri="{FF2B5EF4-FFF2-40B4-BE49-F238E27FC236}">
                <a16:creationId xmlns:a16="http://schemas.microsoft.com/office/drawing/2014/main" id="{583285A9-0119-4066-9028-DC67A3F1DE09}"/>
              </a:ext>
            </a:extLst>
          </p:cNvPr>
          <p:cNvSpPr txBox="1"/>
          <p:nvPr/>
        </p:nvSpPr>
        <p:spPr>
          <a:xfrm>
            <a:off x="3632112" y="4011329"/>
            <a:ext cx="1057687" cy="323165"/>
          </a:xfrm>
          <a:prstGeom prst="rect">
            <a:avLst/>
          </a:prstGeom>
          <a:solidFill>
            <a:schemeClr val="accent1">
              <a:lumMod val="75000"/>
            </a:schemeClr>
          </a:solidFill>
        </p:spPr>
        <p:txBody>
          <a:bodyPr wrap="square" rtlCol="0">
            <a:spAutoFit/>
          </a:bodyPr>
          <a:lstStyle/>
          <a:p>
            <a:r>
              <a:rPr lang="zh-CN" altLang="en-US" sz="1500" dirty="0">
                <a:solidFill>
                  <a:schemeClr val="bg1"/>
                </a:solidFill>
              </a:rPr>
              <a:t>长尾</a:t>
            </a:r>
            <a:endParaRPr lang="en-US" altLang="zh-CN" sz="1500" dirty="0">
              <a:solidFill>
                <a:schemeClr val="bg1"/>
              </a:solidFill>
            </a:endParaRPr>
          </a:p>
        </p:txBody>
      </p:sp>
      <p:sp>
        <p:nvSpPr>
          <p:cNvPr id="40" name="文本框 39">
            <a:extLst>
              <a:ext uri="{FF2B5EF4-FFF2-40B4-BE49-F238E27FC236}">
                <a16:creationId xmlns:a16="http://schemas.microsoft.com/office/drawing/2014/main" id="{8B4270F0-8D60-49CF-8425-EE86D273A7F8}"/>
              </a:ext>
            </a:extLst>
          </p:cNvPr>
          <p:cNvSpPr txBox="1"/>
          <p:nvPr/>
        </p:nvSpPr>
        <p:spPr>
          <a:xfrm>
            <a:off x="3632111" y="4566920"/>
            <a:ext cx="1057687" cy="323165"/>
          </a:xfrm>
          <a:prstGeom prst="rect">
            <a:avLst/>
          </a:prstGeom>
          <a:solidFill>
            <a:schemeClr val="accent1">
              <a:lumMod val="75000"/>
            </a:schemeClr>
          </a:solidFill>
        </p:spPr>
        <p:txBody>
          <a:bodyPr wrap="square" rtlCol="0">
            <a:spAutoFit/>
          </a:bodyPr>
          <a:lstStyle/>
          <a:p>
            <a:r>
              <a:rPr lang="zh-CN" altLang="en-US" sz="1500" dirty="0">
                <a:solidFill>
                  <a:schemeClr val="bg1"/>
                </a:solidFill>
              </a:rPr>
              <a:t>市场</a:t>
            </a:r>
            <a:endParaRPr lang="en-US" altLang="zh-CN" sz="1500" dirty="0">
              <a:solidFill>
                <a:schemeClr val="bg1"/>
              </a:solidFill>
            </a:endParaRPr>
          </a:p>
        </p:txBody>
      </p:sp>
      <p:sp>
        <p:nvSpPr>
          <p:cNvPr id="41" name="文本框 40">
            <a:extLst>
              <a:ext uri="{FF2B5EF4-FFF2-40B4-BE49-F238E27FC236}">
                <a16:creationId xmlns:a16="http://schemas.microsoft.com/office/drawing/2014/main" id="{8CD55B8F-CC54-4A41-8700-996BC3B4D135}"/>
              </a:ext>
            </a:extLst>
          </p:cNvPr>
          <p:cNvSpPr txBox="1"/>
          <p:nvPr/>
        </p:nvSpPr>
        <p:spPr>
          <a:xfrm>
            <a:off x="3632110" y="5122512"/>
            <a:ext cx="1057687" cy="323165"/>
          </a:xfrm>
          <a:prstGeom prst="rect">
            <a:avLst/>
          </a:prstGeom>
          <a:solidFill>
            <a:schemeClr val="accent1">
              <a:lumMod val="75000"/>
            </a:schemeClr>
          </a:solidFill>
        </p:spPr>
        <p:txBody>
          <a:bodyPr wrap="square" rtlCol="0">
            <a:spAutoFit/>
          </a:bodyPr>
          <a:lstStyle/>
          <a:p>
            <a:r>
              <a:rPr lang="zh-CN" altLang="en-US" sz="1500" dirty="0">
                <a:solidFill>
                  <a:schemeClr val="bg1"/>
                </a:solidFill>
              </a:rPr>
              <a:t>信息对称</a:t>
            </a:r>
            <a:endParaRPr lang="en-US" altLang="zh-CN" sz="1500" dirty="0">
              <a:solidFill>
                <a:schemeClr val="bg1"/>
              </a:solidFill>
            </a:endParaRPr>
          </a:p>
        </p:txBody>
      </p:sp>
      <p:sp>
        <p:nvSpPr>
          <p:cNvPr id="42" name="文本框 41">
            <a:extLst>
              <a:ext uri="{FF2B5EF4-FFF2-40B4-BE49-F238E27FC236}">
                <a16:creationId xmlns:a16="http://schemas.microsoft.com/office/drawing/2014/main" id="{0D2B486C-D78B-4BB3-8729-1266E603F1CB}"/>
              </a:ext>
            </a:extLst>
          </p:cNvPr>
          <p:cNvSpPr txBox="1"/>
          <p:nvPr/>
        </p:nvSpPr>
        <p:spPr>
          <a:xfrm>
            <a:off x="7516075" y="2900148"/>
            <a:ext cx="1057687" cy="323165"/>
          </a:xfrm>
          <a:prstGeom prst="rect">
            <a:avLst/>
          </a:prstGeom>
          <a:solidFill>
            <a:schemeClr val="accent1">
              <a:lumMod val="75000"/>
            </a:schemeClr>
          </a:solidFill>
        </p:spPr>
        <p:txBody>
          <a:bodyPr wrap="square" rtlCol="0">
            <a:spAutoFit/>
          </a:bodyPr>
          <a:lstStyle/>
          <a:p>
            <a:r>
              <a:rPr lang="zh-CN" altLang="en-US" sz="1500" dirty="0">
                <a:solidFill>
                  <a:schemeClr val="bg1"/>
                </a:solidFill>
              </a:rPr>
              <a:t>单一</a:t>
            </a:r>
            <a:r>
              <a:rPr lang="en-US" altLang="zh-CN" sz="1500" dirty="0">
                <a:solidFill>
                  <a:schemeClr val="bg1"/>
                </a:solidFill>
              </a:rPr>
              <a:t>ID</a:t>
            </a:r>
          </a:p>
        </p:txBody>
      </p:sp>
      <p:sp>
        <p:nvSpPr>
          <p:cNvPr id="43" name="文本框 42">
            <a:extLst>
              <a:ext uri="{FF2B5EF4-FFF2-40B4-BE49-F238E27FC236}">
                <a16:creationId xmlns:a16="http://schemas.microsoft.com/office/drawing/2014/main" id="{05D3A22E-3F53-419C-9C2F-F13C704D5709}"/>
              </a:ext>
            </a:extLst>
          </p:cNvPr>
          <p:cNvSpPr txBox="1"/>
          <p:nvPr/>
        </p:nvSpPr>
        <p:spPr>
          <a:xfrm>
            <a:off x="7516075" y="3455739"/>
            <a:ext cx="1057687" cy="323165"/>
          </a:xfrm>
          <a:prstGeom prst="rect">
            <a:avLst/>
          </a:prstGeom>
          <a:solidFill>
            <a:schemeClr val="accent1">
              <a:lumMod val="75000"/>
            </a:schemeClr>
          </a:solidFill>
        </p:spPr>
        <p:txBody>
          <a:bodyPr wrap="square" rtlCol="0">
            <a:spAutoFit/>
          </a:bodyPr>
          <a:lstStyle/>
          <a:p>
            <a:r>
              <a:rPr lang="zh-CN" altLang="en-US" sz="1500" dirty="0">
                <a:solidFill>
                  <a:schemeClr val="bg1"/>
                </a:solidFill>
              </a:rPr>
              <a:t>命令</a:t>
            </a:r>
            <a:endParaRPr lang="en-US" altLang="zh-CN" sz="1500" dirty="0">
              <a:solidFill>
                <a:schemeClr val="bg1"/>
              </a:solidFill>
            </a:endParaRPr>
          </a:p>
        </p:txBody>
      </p:sp>
      <p:sp>
        <p:nvSpPr>
          <p:cNvPr id="44" name="文本框 43">
            <a:extLst>
              <a:ext uri="{FF2B5EF4-FFF2-40B4-BE49-F238E27FC236}">
                <a16:creationId xmlns:a16="http://schemas.microsoft.com/office/drawing/2014/main" id="{9664CF3C-A15E-4C99-AB1A-C9FBD96620EE}"/>
              </a:ext>
            </a:extLst>
          </p:cNvPr>
          <p:cNvSpPr txBox="1"/>
          <p:nvPr/>
        </p:nvSpPr>
        <p:spPr>
          <a:xfrm>
            <a:off x="7516075" y="4011329"/>
            <a:ext cx="1057687" cy="323165"/>
          </a:xfrm>
          <a:prstGeom prst="rect">
            <a:avLst/>
          </a:prstGeom>
          <a:solidFill>
            <a:schemeClr val="accent1">
              <a:lumMod val="75000"/>
            </a:schemeClr>
          </a:solidFill>
        </p:spPr>
        <p:txBody>
          <a:bodyPr wrap="square" rtlCol="0">
            <a:spAutoFit/>
          </a:bodyPr>
          <a:lstStyle/>
          <a:p>
            <a:r>
              <a:rPr lang="zh-CN" altLang="en-US" sz="1500" dirty="0">
                <a:solidFill>
                  <a:schemeClr val="bg1"/>
                </a:solidFill>
              </a:rPr>
              <a:t>自上而下</a:t>
            </a:r>
            <a:endParaRPr lang="en-US" altLang="zh-CN" sz="1500" dirty="0">
              <a:solidFill>
                <a:schemeClr val="bg1"/>
              </a:solidFill>
            </a:endParaRPr>
          </a:p>
        </p:txBody>
      </p:sp>
      <p:sp>
        <p:nvSpPr>
          <p:cNvPr id="45" name="文本框 44">
            <a:extLst>
              <a:ext uri="{FF2B5EF4-FFF2-40B4-BE49-F238E27FC236}">
                <a16:creationId xmlns:a16="http://schemas.microsoft.com/office/drawing/2014/main" id="{D7A4754A-DA10-4409-9EC5-40F8AA3935C8}"/>
              </a:ext>
            </a:extLst>
          </p:cNvPr>
          <p:cNvSpPr txBox="1"/>
          <p:nvPr/>
        </p:nvSpPr>
        <p:spPr>
          <a:xfrm>
            <a:off x="7516074" y="4566920"/>
            <a:ext cx="1057687" cy="323165"/>
          </a:xfrm>
          <a:prstGeom prst="rect">
            <a:avLst/>
          </a:prstGeom>
          <a:solidFill>
            <a:schemeClr val="accent1">
              <a:lumMod val="75000"/>
            </a:schemeClr>
          </a:solidFill>
        </p:spPr>
        <p:txBody>
          <a:bodyPr wrap="square" rtlCol="0">
            <a:spAutoFit/>
          </a:bodyPr>
          <a:lstStyle/>
          <a:p>
            <a:r>
              <a:rPr lang="zh-CN" altLang="en-US" sz="1500" dirty="0">
                <a:solidFill>
                  <a:schemeClr val="bg1"/>
                </a:solidFill>
              </a:rPr>
              <a:t>他组织</a:t>
            </a:r>
            <a:endParaRPr lang="en-US" altLang="zh-CN" sz="1500" dirty="0">
              <a:solidFill>
                <a:schemeClr val="bg1"/>
              </a:solidFill>
            </a:endParaRPr>
          </a:p>
        </p:txBody>
      </p:sp>
      <p:sp>
        <p:nvSpPr>
          <p:cNvPr id="46" name="文本框 45">
            <a:extLst>
              <a:ext uri="{FF2B5EF4-FFF2-40B4-BE49-F238E27FC236}">
                <a16:creationId xmlns:a16="http://schemas.microsoft.com/office/drawing/2014/main" id="{B5094E50-CCA8-44CB-88DE-3BA02E4656BB}"/>
              </a:ext>
            </a:extLst>
          </p:cNvPr>
          <p:cNvSpPr txBox="1"/>
          <p:nvPr/>
        </p:nvSpPr>
        <p:spPr>
          <a:xfrm>
            <a:off x="7516073" y="5122512"/>
            <a:ext cx="1057687" cy="323165"/>
          </a:xfrm>
          <a:prstGeom prst="rect">
            <a:avLst/>
          </a:prstGeom>
          <a:solidFill>
            <a:schemeClr val="accent1">
              <a:lumMod val="75000"/>
            </a:schemeClr>
          </a:solidFill>
        </p:spPr>
        <p:txBody>
          <a:bodyPr wrap="square" rtlCol="0">
            <a:spAutoFit/>
          </a:bodyPr>
          <a:lstStyle/>
          <a:p>
            <a:r>
              <a:rPr lang="zh-CN" altLang="en-US" sz="1500" dirty="0">
                <a:solidFill>
                  <a:schemeClr val="bg1"/>
                </a:solidFill>
              </a:rPr>
              <a:t>资源基础</a:t>
            </a:r>
            <a:endParaRPr lang="en-US" altLang="zh-CN" sz="1500" dirty="0">
              <a:solidFill>
                <a:schemeClr val="bg1"/>
              </a:solidFill>
            </a:endParaRPr>
          </a:p>
        </p:txBody>
      </p:sp>
      <p:sp>
        <p:nvSpPr>
          <p:cNvPr id="47" name="文本框 46">
            <a:extLst>
              <a:ext uri="{FF2B5EF4-FFF2-40B4-BE49-F238E27FC236}">
                <a16:creationId xmlns:a16="http://schemas.microsoft.com/office/drawing/2014/main" id="{E9B6247F-6E6D-4416-9DFB-BDA2660E0A55}"/>
              </a:ext>
            </a:extLst>
          </p:cNvPr>
          <p:cNvSpPr txBox="1"/>
          <p:nvPr/>
        </p:nvSpPr>
        <p:spPr>
          <a:xfrm>
            <a:off x="8951969" y="2900148"/>
            <a:ext cx="1057687" cy="323165"/>
          </a:xfrm>
          <a:prstGeom prst="rect">
            <a:avLst/>
          </a:prstGeom>
          <a:solidFill>
            <a:schemeClr val="accent1">
              <a:lumMod val="75000"/>
            </a:schemeClr>
          </a:solidFill>
        </p:spPr>
        <p:txBody>
          <a:bodyPr wrap="square" rtlCol="0">
            <a:spAutoFit/>
          </a:bodyPr>
          <a:lstStyle/>
          <a:p>
            <a:r>
              <a:rPr lang="zh-CN" altLang="en-US" sz="1500" dirty="0">
                <a:solidFill>
                  <a:schemeClr val="bg1"/>
                </a:solidFill>
              </a:rPr>
              <a:t>中心</a:t>
            </a:r>
            <a:endParaRPr lang="en-US" altLang="zh-CN" sz="1500" dirty="0">
              <a:solidFill>
                <a:schemeClr val="bg1"/>
              </a:solidFill>
            </a:endParaRPr>
          </a:p>
        </p:txBody>
      </p:sp>
      <p:sp>
        <p:nvSpPr>
          <p:cNvPr id="48" name="文本框 47">
            <a:extLst>
              <a:ext uri="{FF2B5EF4-FFF2-40B4-BE49-F238E27FC236}">
                <a16:creationId xmlns:a16="http://schemas.microsoft.com/office/drawing/2014/main" id="{88B4FF64-54D7-4A48-BF40-A5C0E9B021F5}"/>
              </a:ext>
            </a:extLst>
          </p:cNvPr>
          <p:cNvSpPr txBox="1"/>
          <p:nvPr/>
        </p:nvSpPr>
        <p:spPr>
          <a:xfrm>
            <a:off x="8951969" y="3455739"/>
            <a:ext cx="1057687" cy="323165"/>
          </a:xfrm>
          <a:prstGeom prst="rect">
            <a:avLst/>
          </a:prstGeom>
          <a:solidFill>
            <a:schemeClr val="accent1">
              <a:lumMod val="75000"/>
            </a:schemeClr>
          </a:solidFill>
        </p:spPr>
        <p:txBody>
          <a:bodyPr wrap="square" rtlCol="0">
            <a:spAutoFit/>
          </a:bodyPr>
          <a:lstStyle/>
          <a:p>
            <a:r>
              <a:rPr lang="zh-CN" altLang="en-US" sz="1500" dirty="0">
                <a:solidFill>
                  <a:schemeClr val="bg1"/>
                </a:solidFill>
              </a:rPr>
              <a:t>固化</a:t>
            </a:r>
            <a:endParaRPr lang="en-US" altLang="zh-CN" sz="1500" dirty="0">
              <a:solidFill>
                <a:schemeClr val="bg1"/>
              </a:solidFill>
            </a:endParaRPr>
          </a:p>
        </p:txBody>
      </p:sp>
      <p:sp>
        <p:nvSpPr>
          <p:cNvPr id="49" name="文本框 48">
            <a:extLst>
              <a:ext uri="{FF2B5EF4-FFF2-40B4-BE49-F238E27FC236}">
                <a16:creationId xmlns:a16="http://schemas.microsoft.com/office/drawing/2014/main" id="{52E4F44B-8EF1-4B06-B599-232127F12B22}"/>
              </a:ext>
            </a:extLst>
          </p:cNvPr>
          <p:cNvSpPr txBox="1"/>
          <p:nvPr/>
        </p:nvSpPr>
        <p:spPr>
          <a:xfrm>
            <a:off x="8951969" y="4011329"/>
            <a:ext cx="1057687" cy="323165"/>
          </a:xfrm>
          <a:prstGeom prst="rect">
            <a:avLst/>
          </a:prstGeom>
          <a:solidFill>
            <a:schemeClr val="accent1">
              <a:lumMod val="75000"/>
            </a:schemeClr>
          </a:solidFill>
        </p:spPr>
        <p:txBody>
          <a:bodyPr wrap="square" rtlCol="0">
            <a:spAutoFit/>
          </a:bodyPr>
          <a:lstStyle/>
          <a:p>
            <a:r>
              <a:rPr lang="zh-CN" altLang="en-US" sz="1500" dirty="0">
                <a:solidFill>
                  <a:schemeClr val="bg1"/>
                </a:solidFill>
              </a:rPr>
              <a:t>垄断</a:t>
            </a:r>
            <a:endParaRPr lang="en-US" altLang="zh-CN" sz="1500" dirty="0">
              <a:solidFill>
                <a:schemeClr val="bg1"/>
              </a:solidFill>
            </a:endParaRPr>
          </a:p>
        </p:txBody>
      </p:sp>
      <p:sp>
        <p:nvSpPr>
          <p:cNvPr id="50" name="文本框 49">
            <a:extLst>
              <a:ext uri="{FF2B5EF4-FFF2-40B4-BE49-F238E27FC236}">
                <a16:creationId xmlns:a16="http://schemas.microsoft.com/office/drawing/2014/main" id="{D6D0E6B8-DBCF-4C87-81CE-A85C53E5AE4E}"/>
              </a:ext>
            </a:extLst>
          </p:cNvPr>
          <p:cNvSpPr txBox="1"/>
          <p:nvPr/>
        </p:nvSpPr>
        <p:spPr>
          <a:xfrm>
            <a:off x="8951968" y="4566920"/>
            <a:ext cx="1057687" cy="323165"/>
          </a:xfrm>
          <a:prstGeom prst="rect">
            <a:avLst/>
          </a:prstGeom>
          <a:solidFill>
            <a:schemeClr val="accent1">
              <a:lumMod val="75000"/>
            </a:schemeClr>
          </a:solidFill>
        </p:spPr>
        <p:txBody>
          <a:bodyPr wrap="square" rtlCol="0">
            <a:spAutoFit/>
          </a:bodyPr>
          <a:lstStyle/>
          <a:p>
            <a:r>
              <a:rPr lang="zh-CN" altLang="en-US" sz="1500" dirty="0">
                <a:solidFill>
                  <a:schemeClr val="bg1"/>
                </a:solidFill>
              </a:rPr>
              <a:t>计划</a:t>
            </a:r>
            <a:endParaRPr lang="en-US" altLang="zh-CN" sz="1500" dirty="0">
              <a:solidFill>
                <a:schemeClr val="bg1"/>
              </a:solidFill>
            </a:endParaRPr>
          </a:p>
        </p:txBody>
      </p:sp>
      <p:sp>
        <p:nvSpPr>
          <p:cNvPr id="56" name="文本框 55">
            <a:extLst>
              <a:ext uri="{FF2B5EF4-FFF2-40B4-BE49-F238E27FC236}">
                <a16:creationId xmlns:a16="http://schemas.microsoft.com/office/drawing/2014/main" id="{B1A1697B-02A6-417B-9ABD-D81F299C4AE1}"/>
              </a:ext>
            </a:extLst>
          </p:cNvPr>
          <p:cNvSpPr txBox="1"/>
          <p:nvPr/>
        </p:nvSpPr>
        <p:spPr>
          <a:xfrm>
            <a:off x="8951967" y="5122512"/>
            <a:ext cx="1157701" cy="323165"/>
          </a:xfrm>
          <a:prstGeom prst="rect">
            <a:avLst/>
          </a:prstGeom>
          <a:solidFill>
            <a:schemeClr val="accent1">
              <a:lumMod val="75000"/>
            </a:schemeClr>
          </a:solidFill>
        </p:spPr>
        <p:txBody>
          <a:bodyPr wrap="square" rtlCol="0">
            <a:spAutoFit/>
          </a:bodyPr>
          <a:lstStyle/>
          <a:p>
            <a:r>
              <a:rPr lang="zh-CN" altLang="en-US" sz="1500" dirty="0">
                <a:solidFill>
                  <a:schemeClr val="bg1"/>
                </a:solidFill>
              </a:rPr>
              <a:t>信息不对称</a:t>
            </a:r>
            <a:endParaRPr lang="en-US" altLang="zh-CN" sz="1500" dirty="0">
              <a:solidFill>
                <a:schemeClr val="bg1"/>
              </a:solidFill>
            </a:endParaRPr>
          </a:p>
        </p:txBody>
      </p:sp>
      <p:sp>
        <p:nvSpPr>
          <p:cNvPr id="57" name="文本框 56">
            <a:extLst>
              <a:ext uri="{FF2B5EF4-FFF2-40B4-BE49-F238E27FC236}">
                <a16:creationId xmlns:a16="http://schemas.microsoft.com/office/drawing/2014/main" id="{240B5C6F-F1EA-4503-9D5C-CD9C9B1C8EBB}"/>
              </a:ext>
            </a:extLst>
          </p:cNvPr>
          <p:cNvSpPr txBox="1"/>
          <p:nvPr/>
        </p:nvSpPr>
        <p:spPr>
          <a:xfrm>
            <a:off x="4734549" y="4567069"/>
            <a:ext cx="1307308" cy="1200329"/>
          </a:xfrm>
          <a:prstGeom prst="rect">
            <a:avLst/>
          </a:prstGeom>
          <a:solidFill>
            <a:srgbClr val="FF9900"/>
          </a:solidFill>
        </p:spPr>
        <p:txBody>
          <a:bodyPr wrap="square" rtlCol="0">
            <a:spAutoFit/>
          </a:bodyPr>
          <a:lstStyle/>
          <a:p>
            <a:pPr algn="ctr"/>
            <a:r>
              <a:rPr lang="zh-CN" altLang="en-US" dirty="0">
                <a:solidFill>
                  <a:schemeClr val="bg1"/>
                </a:solidFill>
              </a:rPr>
              <a:t>内心世界</a:t>
            </a:r>
            <a:endParaRPr lang="en-US" altLang="zh-CN" dirty="0">
              <a:solidFill>
                <a:schemeClr val="bg1"/>
              </a:solidFill>
            </a:endParaRPr>
          </a:p>
          <a:p>
            <a:pPr algn="ctr"/>
            <a:endParaRPr lang="en-US" altLang="zh-CN" dirty="0">
              <a:solidFill>
                <a:schemeClr val="bg1"/>
              </a:solidFill>
            </a:endParaRPr>
          </a:p>
          <a:p>
            <a:pPr algn="ctr"/>
            <a:r>
              <a:rPr lang="zh-CN" altLang="en-US" dirty="0">
                <a:solidFill>
                  <a:schemeClr val="bg1"/>
                </a:solidFill>
              </a:rPr>
              <a:t>个性独特性</a:t>
            </a:r>
          </a:p>
        </p:txBody>
      </p:sp>
      <p:sp>
        <p:nvSpPr>
          <p:cNvPr id="58" name="文本框 57">
            <a:extLst>
              <a:ext uri="{FF2B5EF4-FFF2-40B4-BE49-F238E27FC236}">
                <a16:creationId xmlns:a16="http://schemas.microsoft.com/office/drawing/2014/main" id="{2C5FEEEF-1C6F-4E42-ACCE-428198BAA293}"/>
              </a:ext>
            </a:extLst>
          </p:cNvPr>
          <p:cNvSpPr txBox="1"/>
          <p:nvPr/>
        </p:nvSpPr>
        <p:spPr>
          <a:xfrm>
            <a:off x="6170442" y="4566921"/>
            <a:ext cx="1320064" cy="1200329"/>
          </a:xfrm>
          <a:prstGeom prst="rect">
            <a:avLst/>
          </a:prstGeom>
          <a:solidFill>
            <a:srgbClr val="FF9900"/>
          </a:solidFill>
        </p:spPr>
        <p:txBody>
          <a:bodyPr wrap="square" rtlCol="0">
            <a:spAutoFit/>
          </a:bodyPr>
          <a:lstStyle/>
          <a:p>
            <a:pPr algn="ctr"/>
            <a:r>
              <a:rPr lang="zh-CN" altLang="en-US" dirty="0">
                <a:solidFill>
                  <a:schemeClr val="bg1"/>
                </a:solidFill>
              </a:rPr>
              <a:t>内心世界</a:t>
            </a:r>
            <a:endParaRPr lang="en-US" altLang="zh-CN" dirty="0">
              <a:solidFill>
                <a:schemeClr val="bg1"/>
              </a:solidFill>
            </a:endParaRPr>
          </a:p>
          <a:p>
            <a:pPr algn="ctr"/>
            <a:endParaRPr lang="en-US" altLang="zh-CN" dirty="0">
              <a:solidFill>
                <a:schemeClr val="bg1"/>
              </a:solidFill>
            </a:endParaRPr>
          </a:p>
          <a:p>
            <a:pPr algn="ctr"/>
            <a:r>
              <a:rPr lang="zh-CN" altLang="en-US" dirty="0">
                <a:solidFill>
                  <a:schemeClr val="bg1"/>
                </a:solidFill>
              </a:rPr>
              <a:t>个性从众性</a:t>
            </a:r>
          </a:p>
        </p:txBody>
      </p:sp>
      <p:pic>
        <p:nvPicPr>
          <p:cNvPr id="59" name="图片 58" descr="20120314-qxasncwh2y7aaxcddexfxy18ay.jpg">
            <a:extLst>
              <a:ext uri="{FF2B5EF4-FFF2-40B4-BE49-F238E27FC236}">
                <a16:creationId xmlns:a16="http://schemas.microsoft.com/office/drawing/2014/main" id="{0DFF6972-B7F8-4E01-9442-430C74B1F15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1542" y="2898928"/>
            <a:ext cx="2757316" cy="162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99427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正方形/長方形 1"/>
          <p:cNvSpPr>
            <a:spLocks noChangeArrowheads="1"/>
          </p:cNvSpPr>
          <p:nvPr/>
        </p:nvSpPr>
        <p:spPr bwMode="auto">
          <a:xfrm>
            <a:off x="2133601" y="1960564"/>
            <a:ext cx="7923213" cy="4144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043" tIns="40522" rIns="81043" bIns="40522">
            <a:spAutoFit/>
          </a:bodyPr>
          <a:lstStyle>
            <a:lvl1pPr defTabSz="404813">
              <a:defRPr sz="2400">
                <a:solidFill>
                  <a:schemeClr val="tx1"/>
                </a:solidFill>
                <a:latin typeface="Arial" panose="020B0604020202020204" pitchFamily="34" charset="0"/>
                <a:ea typeface="宋体" panose="02010600030101010101" pitchFamily="2" charset="-122"/>
              </a:defRPr>
            </a:lvl1pPr>
            <a:lvl2pPr marL="742950" indent="-285750" defTabSz="404813">
              <a:defRPr sz="2400">
                <a:solidFill>
                  <a:schemeClr val="tx1"/>
                </a:solidFill>
                <a:latin typeface="Arial" panose="020B0604020202020204" pitchFamily="34" charset="0"/>
                <a:ea typeface="宋体" panose="02010600030101010101" pitchFamily="2" charset="-122"/>
              </a:defRPr>
            </a:lvl2pPr>
            <a:lvl3pPr marL="1143000" indent="-228600" defTabSz="404813">
              <a:defRPr sz="2400">
                <a:solidFill>
                  <a:schemeClr val="tx1"/>
                </a:solidFill>
                <a:latin typeface="Arial" panose="020B0604020202020204" pitchFamily="34" charset="0"/>
                <a:ea typeface="宋体" panose="02010600030101010101" pitchFamily="2" charset="-122"/>
              </a:defRPr>
            </a:lvl3pPr>
            <a:lvl4pPr marL="1600200" indent="-228600" defTabSz="404813">
              <a:defRPr sz="2400">
                <a:solidFill>
                  <a:schemeClr val="tx1"/>
                </a:solidFill>
                <a:latin typeface="Arial" panose="020B0604020202020204" pitchFamily="34" charset="0"/>
                <a:ea typeface="宋体" panose="02010600030101010101" pitchFamily="2" charset="-122"/>
              </a:defRPr>
            </a:lvl4pPr>
            <a:lvl5pPr marL="2057400" indent="-228600" defTabSz="404813">
              <a:defRPr sz="2400">
                <a:solidFill>
                  <a:schemeClr val="tx1"/>
                </a:solidFill>
                <a:latin typeface="Arial" panose="020B0604020202020204" pitchFamily="34" charset="0"/>
                <a:ea typeface="宋体" panose="02010600030101010101" pitchFamily="2" charset="-122"/>
              </a:defRPr>
            </a:lvl5pPr>
            <a:lvl6pPr marL="2514600" indent="-228600" defTabSz="404813"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404813"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404813"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404813"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ja-JP" sz="4400" b="1" dirty="0">
                <a:solidFill>
                  <a:srgbClr val="376092"/>
                </a:solidFill>
                <a:latin typeface="Calibri" panose="020F0502020204030204" pitchFamily="34" charset="0"/>
                <a:ea typeface="黑体" panose="02010609060101010101" pitchFamily="49" charset="-122"/>
              </a:rPr>
              <a:t>Advertising</a:t>
            </a:r>
            <a:r>
              <a:rPr lang="zh-CN" altLang="en-US" sz="4400" b="1" dirty="0">
                <a:solidFill>
                  <a:srgbClr val="376092"/>
                </a:solidFill>
                <a:latin typeface="Calibri" panose="020F0502020204030204" pitchFamily="34" charset="0"/>
                <a:ea typeface="黑体" panose="02010609060101010101" pitchFamily="49" charset="-122"/>
              </a:rPr>
              <a:t>  </a:t>
            </a:r>
            <a:r>
              <a:rPr lang="ja-JP" altLang="en-US" sz="4400" b="1" dirty="0">
                <a:solidFill>
                  <a:srgbClr val="376092"/>
                </a:solidFill>
                <a:latin typeface="Calibri" panose="020F0502020204030204" pitchFamily="34" charset="0"/>
                <a:ea typeface="MS PGothic" panose="020B0600070205080204" pitchFamily="34" charset="-128"/>
              </a:rPr>
              <a:t>＜</a:t>
            </a:r>
            <a:r>
              <a:rPr lang="zh-CN" altLang="en-US" sz="4400" b="1" dirty="0">
                <a:solidFill>
                  <a:srgbClr val="376092"/>
                </a:solidFill>
                <a:latin typeface="Calibri" panose="020F0502020204030204" pitchFamily="34" charset="0"/>
              </a:rPr>
              <a:t>  </a:t>
            </a:r>
            <a:r>
              <a:rPr lang="en-US" altLang="zh-CN" sz="4400" b="1" dirty="0">
                <a:solidFill>
                  <a:srgbClr val="376092"/>
                </a:solidFill>
                <a:latin typeface="Calibri" panose="020F0502020204030204" pitchFamily="34" charset="0"/>
              </a:rPr>
              <a:t>Brand 					</a:t>
            </a:r>
          </a:p>
          <a:p>
            <a:pPr eaLnBrk="1" hangingPunct="1"/>
            <a:r>
              <a:rPr lang="en-US" altLang="zh-CN" sz="4400" b="1" dirty="0">
                <a:solidFill>
                  <a:srgbClr val="376092"/>
                </a:solidFill>
                <a:latin typeface="Calibri" panose="020F0502020204030204" pitchFamily="34" charset="0"/>
              </a:rPr>
              <a:t>									Communication</a:t>
            </a:r>
            <a:endParaRPr lang="en-US" altLang="ja-JP" sz="4400" b="1" dirty="0">
              <a:solidFill>
                <a:srgbClr val="376092"/>
              </a:solidFill>
              <a:latin typeface="Calibri" panose="020F0502020204030204" pitchFamily="34" charset="0"/>
              <a:ea typeface="MS PGothic" panose="020B0600070205080204" pitchFamily="34" charset="-128"/>
            </a:endParaRPr>
          </a:p>
          <a:p>
            <a:pPr eaLnBrk="1" hangingPunct="1"/>
            <a:endParaRPr lang="en-US" altLang="ja-JP" sz="4400" dirty="0">
              <a:solidFill>
                <a:srgbClr val="376092"/>
              </a:solidFill>
              <a:latin typeface="Calibri" panose="020F0502020204030204" pitchFamily="34" charset="0"/>
              <a:ea typeface="MS PGothic" panose="020B0600070205080204" pitchFamily="34" charset="-128"/>
            </a:endParaRPr>
          </a:p>
          <a:p>
            <a:pPr eaLnBrk="1" hangingPunct="1"/>
            <a:r>
              <a:rPr lang="zh-CN" altLang="en-US" sz="4400" b="1" dirty="0">
                <a:solidFill>
                  <a:srgbClr val="376092"/>
                </a:solidFill>
                <a:latin typeface="黑体" panose="02010609060101010101" pitchFamily="49" charset="-122"/>
                <a:ea typeface="黑体" panose="02010609060101010101" pitchFamily="49" charset="-122"/>
              </a:rPr>
              <a:t>我们所从事的行业是要创造传播沟通本身（而不是用传播沟通工具去创造）</a:t>
            </a:r>
            <a:endParaRPr lang="en-US" altLang="ja-JP" sz="4400" b="1" dirty="0">
              <a:solidFill>
                <a:srgbClr val="376092"/>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2085643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CFE8AB2-AD9C-4D89-827A-FFF37F2D37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550" y="-590550"/>
            <a:ext cx="10261600" cy="7696200"/>
          </a:xfrm>
          <a:prstGeom prst="rect">
            <a:avLst/>
          </a:prstGeom>
          <a:blipFill dpi="0" rotWithShape="1">
            <a:blip r:embed="rId4">
              <a:alphaModFix amt="50000"/>
            </a:blip>
            <a:srcRect/>
            <a:tile tx="0" ty="0" sx="100000" sy="100000" flip="none" algn="tl"/>
          </a:blipFill>
        </p:spPr>
      </p:pic>
      <p:sp>
        <p:nvSpPr>
          <p:cNvPr id="6" name="矩形 5"/>
          <p:cNvSpPr/>
          <p:nvPr/>
        </p:nvSpPr>
        <p:spPr>
          <a:xfrm>
            <a:off x="1392841" y="5569527"/>
            <a:ext cx="9272369" cy="1037110"/>
          </a:xfrm>
          <a:prstGeom prst="rect">
            <a:avLst/>
          </a:prstGeom>
          <a:solidFill>
            <a:schemeClr val="tx1">
              <a:alpha val="4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914400">
              <a:defRPr/>
            </a:pPr>
            <a:endParaRPr kumimoji="1" lang="zh-CN" altLang="en-US" sz="675">
              <a:solidFill>
                <a:prstClr val="white"/>
              </a:solidFill>
              <a:latin typeface="Calibri" panose="020F0502020204030204"/>
              <a:ea typeface="宋体" panose="02010600030101010101" pitchFamily="2" charset="-122"/>
            </a:endParaRPr>
          </a:p>
        </p:txBody>
      </p:sp>
      <p:sp>
        <p:nvSpPr>
          <p:cNvPr id="5" name="文本框 4"/>
          <p:cNvSpPr txBox="1"/>
          <p:nvPr/>
        </p:nvSpPr>
        <p:spPr>
          <a:xfrm>
            <a:off x="1655160" y="5695667"/>
            <a:ext cx="9010050" cy="784830"/>
          </a:xfrm>
          <a:prstGeom prst="rect">
            <a:avLst/>
          </a:prstGeom>
          <a:noFill/>
        </p:spPr>
        <p:txBody>
          <a:bodyPr wrap="square" rtlCol="0">
            <a:spAutoFit/>
          </a:bodyPr>
          <a:lstStyle/>
          <a:p>
            <a:endParaRPr kumimoji="1" lang="en-US" altLang="zh-CN" sz="1500" dirty="0">
              <a:solidFill>
                <a:srgbClr val="FFFFFF"/>
              </a:solidFill>
              <a:ea typeface="Hiragino Sans GB W6" panose="020B0600000000000000" pitchFamily="34" charset="-122"/>
            </a:endParaRPr>
          </a:p>
          <a:p>
            <a:r>
              <a:rPr kumimoji="1" lang="zh-CN" altLang="en-US" sz="1500" dirty="0">
                <a:solidFill>
                  <a:srgbClr val="FFFFFF"/>
                </a:solidFill>
                <a:ea typeface="Hiragino Sans GB W6" panose="020B0600000000000000" pitchFamily="34" charset="-122"/>
              </a:rPr>
              <a:t>品牌像高科技企业一样去研究这个问题，进行软件和硬件投入，把整个线下旅程变成创造性体验场景，</a:t>
            </a:r>
            <a:endParaRPr kumimoji="1" lang="en-US" altLang="zh-CN" sz="1500" dirty="0">
              <a:solidFill>
                <a:srgbClr val="FFFFFF"/>
              </a:solidFill>
              <a:ea typeface="Hiragino Sans GB W6" panose="020B0600000000000000" pitchFamily="34" charset="-122"/>
            </a:endParaRPr>
          </a:p>
          <a:p>
            <a:r>
              <a:rPr kumimoji="1" lang="zh-CN" altLang="en-US" sz="1500" dirty="0">
                <a:solidFill>
                  <a:srgbClr val="FFFFFF"/>
                </a:solidFill>
                <a:ea typeface="Hiragino Sans GB W6" panose="020B0600000000000000" pitchFamily="34" charset="-122"/>
              </a:rPr>
              <a:t>分析消费者在不同场景下需求，力求解决他们的痛点并创造爽点。</a:t>
            </a:r>
          </a:p>
        </p:txBody>
      </p:sp>
      <p:grpSp>
        <p:nvGrpSpPr>
          <p:cNvPr id="29" name="组合 28"/>
          <p:cNvGrpSpPr>
            <a:grpSpLocks noChangeAspect="1"/>
          </p:cNvGrpSpPr>
          <p:nvPr/>
        </p:nvGrpSpPr>
        <p:grpSpPr>
          <a:xfrm>
            <a:off x="1151438" y="-1675502"/>
            <a:ext cx="9516562" cy="3681573"/>
            <a:chOff x="-1732553" y="1164212"/>
            <a:chExt cx="3106960" cy="1265055"/>
          </a:xfrm>
        </p:grpSpPr>
        <p:sp>
          <p:nvSpPr>
            <p:cNvPr id="30" name="Freeform 124"/>
            <p:cNvSpPr>
              <a:spLocks/>
            </p:cNvSpPr>
            <p:nvPr/>
          </p:nvSpPr>
          <p:spPr bwMode="auto">
            <a:xfrm flipV="1">
              <a:off x="-656301" y="1164212"/>
              <a:ext cx="2030708" cy="1265055"/>
            </a:xfrm>
            <a:custGeom>
              <a:avLst/>
              <a:gdLst>
                <a:gd name="T0" fmla="*/ 7757 w 12170"/>
                <a:gd name="T1" fmla="*/ 7420 h 7580"/>
                <a:gd name="T2" fmla="*/ 12110 w 12170"/>
                <a:gd name="T3" fmla="*/ 6671 h 7580"/>
                <a:gd name="T4" fmla="*/ 12132 w 12170"/>
                <a:gd name="T5" fmla="*/ 9 h 7580"/>
                <a:gd name="T6" fmla="*/ 11890 w 12170"/>
                <a:gd name="T7" fmla="*/ 0 h 7580"/>
                <a:gd name="T8" fmla="*/ 6046 w 12170"/>
                <a:gd name="T9" fmla="*/ 1955 h 7580"/>
                <a:gd name="T10" fmla="*/ 0 w 12170"/>
                <a:gd name="T11" fmla="*/ 3249 h 7580"/>
                <a:gd name="T12" fmla="*/ 1812 w 12170"/>
                <a:gd name="T13" fmla="*/ 4546 h 7580"/>
                <a:gd name="T14" fmla="*/ 7757 w 12170"/>
                <a:gd name="T15" fmla="*/ 7420 h 75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70" h="7580">
                  <a:moveTo>
                    <a:pt x="7757" y="7420"/>
                  </a:moveTo>
                  <a:cubicBezTo>
                    <a:pt x="9250" y="7580"/>
                    <a:pt x="10711" y="7137"/>
                    <a:pt x="12110" y="6671"/>
                  </a:cubicBezTo>
                  <a:cubicBezTo>
                    <a:pt x="12170" y="4453"/>
                    <a:pt x="12127" y="2229"/>
                    <a:pt x="12132" y="9"/>
                  </a:cubicBezTo>
                  <a:cubicBezTo>
                    <a:pt x="12072" y="6"/>
                    <a:pt x="11950" y="2"/>
                    <a:pt x="11890" y="0"/>
                  </a:cubicBezTo>
                  <a:cubicBezTo>
                    <a:pt x="9823" y="179"/>
                    <a:pt x="7889" y="1050"/>
                    <a:pt x="6046" y="1955"/>
                  </a:cubicBezTo>
                  <a:cubicBezTo>
                    <a:pt x="4244" y="3006"/>
                    <a:pt x="2089" y="3697"/>
                    <a:pt x="0" y="3249"/>
                  </a:cubicBezTo>
                  <a:cubicBezTo>
                    <a:pt x="595" y="3694"/>
                    <a:pt x="1227" y="4090"/>
                    <a:pt x="1812" y="4546"/>
                  </a:cubicBezTo>
                  <a:cubicBezTo>
                    <a:pt x="3641" y="5748"/>
                    <a:pt x="5474" y="7273"/>
                    <a:pt x="7757" y="7420"/>
                  </a:cubicBezTo>
                </a:path>
              </a:pathLst>
            </a:custGeom>
            <a:gradFill>
              <a:gsLst>
                <a:gs pos="0">
                  <a:srgbClr val="058FD5">
                    <a:alpha val="0"/>
                  </a:srgbClr>
                </a:gs>
                <a:gs pos="50000">
                  <a:srgbClr val="027EC3">
                    <a:alpha val="24000"/>
                  </a:srgbClr>
                </a:gs>
                <a:gs pos="100000">
                  <a:srgbClr val="036EB3">
                    <a:alpha val="37000"/>
                  </a:srgbClr>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zh-CN" altLang="en-US">
                <a:solidFill>
                  <a:prstClr val="black"/>
                </a:solidFill>
                <a:latin typeface="Calibri" panose="020F0502020204030204"/>
                <a:ea typeface="宋体" panose="02010600030101010101" pitchFamily="2" charset="-122"/>
              </a:endParaRPr>
            </a:p>
          </p:txBody>
        </p:sp>
        <p:sp>
          <p:nvSpPr>
            <p:cNvPr id="31" name="任意多边形 30"/>
            <p:cNvSpPr/>
            <p:nvPr/>
          </p:nvSpPr>
          <p:spPr>
            <a:xfrm>
              <a:off x="-1732553" y="1574618"/>
              <a:ext cx="1378541" cy="633126"/>
            </a:xfrm>
            <a:custGeom>
              <a:avLst/>
              <a:gdLst>
                <a:gd name="connsiteX0" fmla="*/ 334978 w 1378541"/>
                <a:gd name="connsiteY0" fmla="*/ 22538 h 633126"/>
                <a:gd name="connsiteX1" fmla="*/ 334939 w 1378541"/>
                <a:gd name="connsiteY1" fmla="*/ 22540 h 633126"/>
                <a:gd name="connsiteX2" fmla="*/ 343726 w 1378541"/>
                <a:gd name="connsiteY2" fmla="*/ 35348 h 633126"/>
                <a:gd name="connsiteX3" fmla="*/ 343755 w 1378541"/>
                <a:gd name="connsiteY3" fmla="*/ 35362 h 633126"/>
                <a:gd name="connsiteX4" fmla="*/ 316306 w 1378541"/>
                <a:gd name="connsiteY4" fmla="*/ 0 h 633126"/>
                <a:gd name="connsiteX5" fmla="*/ 354608 w 1378541"/>
                <a:gd name="connsiteY5" fmla="*/ 21181 h 633126"/>
                <a:gd name="connsiteX6" fmla="*/ 388341 w 1378541"/>
                <a:gd name="connsiteY6" fmla="*/ 47994 h 633126"/>
                <a:gd name="connsiteX7" fmla="*/ 388581 w 1378541"/>
                <a:gd name="connsiteY7" fmla="*/ 48040 h 633126"/>
                <a:gd name="connsiteX8" fmla="*/ 746106 w 1378541"/>
                <a:gd name="connsiteY8" fmla="*/ 164340 h 633126"/>
                <a:gd name="connsiteX9" fmla="*/ 871153 w 1378541"/>
                <a:gd name="connsiteY9" fmla="*/ 172918 h 633126"/>
                <a:gd name="connsiteX10" fmla="*/ 872044 w 1378541"/>
                <a:gd name="connsiteY10" fmla="*/ 172759 h 633126"/>
                <a:gd name="connsiteX11" fmla="*/ 1378541 w 1378541"/>
                <a:gd name="connsiteY11" fmla="*/ 95615 h 633126"/>
                <a:gd name="connsiteX12" fmla="*/ 1076244 w 1378541"/>
                <a:gd name="connsiteY12" fmla="*/ 312185 h 633126"/>
                <a:gd name="connsiteX13" fmla="*/ 936107 w 1378541"/>
                <a:gd name="connsiteY13" fmla="*/ 397678 h 633126"/>
                <a:gd name="connsiteX14" fmla="*/ 923225 w 1378541"/>
                <a:gd name="connsiteY14" fmla="*/ 398117 h 633126"/>
                <a:gd name="connsiteX15" fmla="*/ 923094 w 1378541"/>
                <a:gd name="connsiteY15" fmla="*/ 398189 h 633126"/>
                <a:gd name="connsiteX16" fmla="*/ 936507 w 1378541"/>
                <a:gd name="connsiteY16" fmla="*/ 397733 h 633126"/>
                <a:gd name="connsiteX17" fmla="*/ 600671 w 1378541"/>
                <a:gd name="connsiteY17" fmla="*/ 573747 h 633126"/>
                <a:gd name="connsiteX18" fmla="*/ 570595 w 1378541"/>
                <a:gd name="connsiteY18" fmla="*/ 577201 h 633126"/>
                <a:gd name="connsiteX19" fmla="*/ 568173 w 1378541"/>
                <a:gd name="connsiteY19" fmla="*/ 578001 h 633126"/>
                <a:gd name="connsiteX20" fmla="*/ 600384 w 1378541"/>
                <a:gd name="connsiteY20" fmla="*/ 574293 h 633126"/>
                <a:gd name="connsiteX21" fmla="*/ 46898 w 1378541"/>
                <a:gd name="connsiteY21" fmla="*/ 512857 h 633126"/>
                <a:gd name="connsiteX22" fmla="*/ 6220 w 1378541"/>
                <a:gd name="connsiteY22" fmla="*/ 331554 h 633126"/>
                <a:gd name="connsiteX23" fmla="*/ 312138 w 1378541"/>
                <a:gd name="connsiteY23" fmla="*/ 1669 h 63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8541" h="633126">
                  <a:moveTo>
                    <a:pt x="334978" y="22538"/>
                  </a:moveTo>
                  <a:lnTo>
                    <a:pt x="334939" y="22540"/>
                  </a:lnTo>
                  <a:lnTo>
                    <a:pt x="343726" y="35348"/>
                  </a:lnTo>
                  <a:lnTo>
                    <a:pt x="343755" y="35362"/>
                  </a:lnTo>
                  <a:close/>
                  <a:moveTo>
                    <a:pt x="316306" y="0"/>
                  </a:moveTo>
                  <a:cubicBezTo>
                    <a:pt x="328809" y="7095"/>
                    <a:pt x="342063" y="13648"/>
                    <a:pt x="354608" y="21181"/>
                  </a:cubicBezTo>
                  <a:lnTo>
                    <a:pt x="388341" y="47994"/>
                  </a:lnTo>
                  <a:lnTo>
                    <a:pt x="388581" y="48040"/>
                  </a:lnTo>
                  <a:cubicBezTo>
                    <a:pt x="497799" y="112732"/>
                    <a:pt x="620450" y="148988"/>
                    <a:pt x="746106" y="164340"/>
                  </a:cubicBezTo>
                  <a:lnTo>
                    <a:pt x="871153" y="172918"/>
                  </a:lnTo>
                  <a:lnTo>
                    <a:pt x="872044" y="172759"/>
                  </a:lnTo>
                  <a:cubicBezTo>
                    <a:pt x="1042878" y="162072"/>
                    <a:pt x="1210209" y="122999"/>
                    <a:pt x="1378541" y="95615"/>
                  </a:cubicBezTo>
                  <a:cubicBezTo>
                    <a:pt x="1280945" y="171757"/>
                    <a:pt x="1175508" y="237880"/>
                    <a:pt x="1076244" y="312185"/>
                  </a:cubicBezTo>
                  <a:cubicBezTo>
                    <a:pt x="1027363" y="336564"/>
                    <a:pt x="984154" y="372631"/>
                    <a:pt x="936107" y="397678"/>
                  </a:cubicBezTo>
                  <a:lnTo>
                    <a:pt x="923225" y="398117"/>
                  </a:lnTo>
                  <a:lnTo>
                    <a:pt x="923094" y="398189"/>
                  </a:lnTo>
                  <a:lnTo>
                    <a:pt x="936507" y="397733"/>
                  </a:lnTo>
                  <a:cubicBezTo>
                    <a:pt x="831297" y="466804"/>
                    <a:pt x="722079" y="537710"/>
                    <a:pt x="600671" y="573747"/>
                  </a:cubicBezTo>
                  <a:lnTo>
                    <a:pt x="570595" y="577201"/>
                  </a:lnTo>
                  <a:lnTo>
                    <a:pt x="568173" y="578001"/>
                  </a:lnTo>
                  <a:lnTo>
                    <a:pt x="600384" y="574293"/>
                  </a:lnTo>
                  <a:cubicBezTo>
                    <a:pt x="425336" y="643576"/>
                    <a:pt x="178434" y="681806"/>
                    <a:pt x="46898" y="512857"/>
                  </a:cubicBezTo>
                  <a:cubicBezTo>
                    <a:pt x="13222" y="460937"/>
                    <a:pt x="-12285" y="393491"/>
                    <a:pt x="6220" y="331554"/>
                  </a:cubicBezTo>
                  <a:cubicBezTo>
                    <a:pt x="42063" y="177129"/>
                    <a:pt x="181935" y="75626"/>
                    <a:pt x="312138" y="1669"/>
                  </a:cubicBezTo>
                  <a:close/>
                </a:path>
              </a:pathLst>
            </a:custGeom>
            <a:gradFill flip="none" rotWithShape="1">
              <a:gsLst>
                <a:gs pos="0">
                  <a:srgbClr val="058FD5">
                    <a:alpha val="0"/>
                  </a:srgbClr>
                </a:gs>
                <a:gs pos="50000">
                  <a:srgbClr val="027EC3">
                    <a:alpha val="38000"/>
                  </a:srgbClr>
                </a:gs>
                <a:gs pos="100000">
                  <a:srgbClr val="036EB3">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panose="020F0502020204030204"/>
                <a:ea typeface="宋体" panose="02010600030101010101" pitchFamily="2" charset="-122"/>
              </a:endParaRPr>
            </a:p>
          </p:txBody>
        </p:sp>
      </p:grpSp>
    </p:spTree>
    <p:extLst>
      <p:ext uri="{BB962C8B-B14F-4D97-AF65-F5344CB8AC3E}">
        <p14:creationId xmlns:p14="http://schemas.microsoft.com/office/powerpoint/2010/main" val="1030157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a:xfrm>
            <a:off x="4943049" y="3632118"/>
            <a:ext cx="4277291" cy="2862322"/>
          </a:xfrm>
          <a:prstGeom prst="rect">
            <a:avLst/>
          </a:prstGeom>
        </p:spPr>
        <p:txBody>
          <a:bodyPr wrap="square">
            <a:spAutoFit/>
          </a:bodyPr>
          <a:lstStyle/>
          <a:p>
            <a:pPr>
              <a:lnSpc>
                <a:spcPct val="125000"/>
              </a:lnSpc>
            </a:pPr>
            <a:r>
              <a:rPr lang="zh-CN" altLang="en-US" b="1" dirty="0">
                <a:solidFill>
                  <a:srgbClr val="222222"/>
                </a:solidFill>
                <a:latin typeface="微软雅黑" panose="020B0503020204020204" pitchFamily="34" charset="-122"/>
                <a:ea typeface="微软雅黑" panose="020B0503020204020204" pitchFamily="34" charset="-122"/>
              </a:rPr>
              <a:t>传递信息</a:t>
            </a:r>
            <a:r>
              <a:rPr lang="zh-CN" altLang="en-US" dirty="0">
                <a:solidFill>
                  <a:srgbClr val="222222"/>
                </a:solidFill>
                <a:latin typeface="微软雅黑" panose="020B0503020204020204" pitchFamily="34" charset="-122"/>
                <a:ea typeface="微软雅黑" panose="020B0503020204020204" pitchFamily="34" charset="-122"/>
              </a:rPr>
              <a:t>，是人与人之间、品牌于人之间、人与社会之间，通过有意义的符号进行信息传递、信息接受或信息反应活动的总称。</a:t>
            </a:r>
            <a:endParaRPr lang="en-US" altLang="zh-CN" dirty="0">
              <a:solidFill>
                <a:srgbClr val="222222"/>
              </a:solidFill>
              <a:latin typeface="微软雅黑" panose="020B0503020204020204" pitchFamily="34" charset="-122"/>
              <a:ea typeface="微软雅黑" panose="020B0503020204020204" pitchFamily="34" charset="-122"/>
            </a:endParaRPr>
          </a:p>
          <a:p>
            <a:pPr>
              <a:lnSpc>
                <a:spcPct val="125000"/>
              </a:lnSpc>
            </a:pPr>
            <a:r>
              <a:rPr lang="en-US" altLang="zh-CN" dirty="0">
                <a:solidFill>
                  <a:schemeClr val="bg1">
                    <a:lumMod val="85000"/>
                  </a:schemeClr>
                </a:solidFill>
                <a:latin typeface="微软雅黑" panose="020B0503020204020204" pitchFamily="34" charset="-122"/>
                <a:ea typeface="微软雅黑" panose="020B0503020204020204" pitchFamily="34" charset="-122"/>
              </a:rPr>
              <a:t>1</a:t>
            </a:r>
            <a:r>
              <a:rPr lang="zh-CN" altLang="en-US" dirty="0">
                <a:solidFill>
                  <a:schemeClr val="bg1">
                    <a:lumMod val="85000"/>
                  </a:schemeClr>
                </a:solidFill>
                <a:latin typeface="微软雅黑" panose="020B0503020204020204" pitchFamily="34" charset="-122"/>
                <a:ea typeface="微软雅黑" panose="020B0503020204020204" pitchFamily="34" charset="-122"/>
              </a:rPr>
              <a:t>）发布产品信息；</a:t>
            </a:r>
            <a:endParaRPr lang="en-US" altLang="zh-CN" dirty="0">
              <a:solidFill>
                <a:schemeClr val="bg1">
                  <a:lumMod val="85000"/>
                </a:schemeClr>
              </a:solidFill>
              <a:latin typeface="微软雅黑" panose="020B0503020204020204" pitchFamily="34" charset="-122"/>
              <a:ea typeface="微软雅黑" panose="020B0503020204020204" pitchFamily="34" charset="-122"/>
            </a:endParaRPr>
          </a:p>
          <a:p>
            <a:pPr>
              <a:lnSpc>
                <a:spcPct val="125000"/>
              </a:lnSpc>
            </a:pPr>
            <a:r>
              <a:rPr lang="en-US" altLang="zh-CN" dirty="0">
                <a:solidFill>
                  <a:schemeClr val="bg1">
                    <a:lumMod val="85000"/>
                  </a:schemeClr>
                </a:solidFill>
                <a:latin typeface="微软雅黑" panose="020B0503020204020204" pitchFamily="34" charset="-122"/>
                <a:ea typeface="微软雅黑" panose="020B0503020204020204" pitchFamily="34" charset="-122"/>
              </a:rPr>
              <a:t>2</a:t>
            </a:r>
            <a:r>
              <a:rPr lang="zh-CN" altLang="en-US" dirty="0">
                <a:solidFill>
                  <a:schemeClr val="bg1">
                    <a:lumMod val="85000"/>
                  </a:schemeClr>
                </a:solidFill>
                <a:latin typeface="微软雅黑" panose="020B0503020204020204" pitchFamily="34" charset="-122"/>
                <a:ea typeface="微软雅黑" panose="020B0503020204020204" pitchFamily="34" charset="-122"/>
              </a:rPr>
              <a:t>）说服受众参与活动及购买产品；</a:t>
            </a:r>
            <a:endParaRPr lang="en-US" altLang="zh-CN" dirty="0">
              <a:solidFill>
                <a:schemeClr val="bg1">
                  <a:lumMod val="85000"/>
                </a:schemeClr>
              </a:solidFill>
              <a:latin typeface="微软雅黑" panose="020B0503020204020204" pitchFamily="34" charset="-122"/>
              <a:ea typeface="微软雅黑" panose="020B0503020204020204" pitchFamily="34" charset="-122"/>
            </a:endParaRPr>
          </a:p>
          <a:p>
            <a:pPr>
              <a:lnSpc>
                <a:spcPct val="125000"/>
              </a:lnSpc>
            </a:pPr>
            <a:r>
              <a:rPr lang="en-US" altLang="zh-CN" dirty="0">
                <a:solidFill>
                  <a:schemeClr val="bg1">
                    <a:lumMod val="85000"/>
                  </a:schemeClr>
                </a:solidFill>
                <a:latin typeface="微软雅黑" panose="020B0503020204020204" pitchFamily="34" charset="-122"/>
                <a:ea typeface="微软雅黑" panose="020B0503020204020204" pitchFamily="34" charset="-122"/>
              </a:rPr>
              <a:t>3</a:t>
            </a:r>
            <a:r>
              <a:rPr lang="zh-CN" altLang="en-US" dirty="0">
                <a:solidFill>
                  <a:schemeClr val="bg1">
                    <a:lumMod val="85000"/>
                  </a:schemeClr>
                </a:solidFill>
                <a:latin typeface="微软雅黑" panose="020B0503020204020204" pitchFamily="34" charset="-122"/>
                <a:ea typeface="微软雅黑" panose="020B0503020204020204" pitchFamily="34" charset="-122"/>
              </a:rPr>
              <a:t>）培养品牌文化的浸润；</a:t>
            </a:r>
            <a:endParaRPr lang="en-US" altLang="zh-CN" dirty="0">
              <a:solidFill>
                <a:schemeClr val="bg1">
                  <a:lumMod val="85000"/>
                </a:schemeClr>
              </a:solidFill>
              <a:latin typeface="微软雅黑" panose="020B0503020204020204" pitchFamily="34" charset="-122"/>
              <a:ea typeface="微软雅黑" panose="020B0503020204020204" pitchFamily="34" charset="-122"/>
            </a:endParaRPr>
          </a:p>
          <a:p>
            <a:pPr>
              <a:lnSpc>
                <a:spcPct val="125000"/>
              </a:lnSpc>
            </a:pPr>
            <a:r>
              <a:rPr lang="en-US" altLang="zh-CN" dirty="0">
                <a:solidFill>
                  <a:schemeClr val="bg1">
                    <a:lumMod val="85000"/>
                  </a:schemeClr>
                </a:solidFill>
                <a:latin typeface="微软雅黑" panose="020B0503020204020204" pitchFamily="34" charset="-122"/>
                <a:ea typeface="微软雅黑" panose="020B0503020204020204" pitchFamily="34" charset="-122"/>
              </a:rPr>
              <a:t>4</a:t>
            </a:r>
            <a:r>
              <a:rPr lang="zh-CN" altLang="en-US" dirty="0">
                <a:solidFill>
                  <a:schemeClr val="bg1">
                    <a:lumMod val="85000"/>
                  </a:schemeClr>
                </a:solidFill>
                <a:latin typeface="微软雅黑" panose="020B0503020204020204" pitchFamily="34" charset="-122"/>
                <a:ea typeface="微软雅黑" panose="020B0503020204020204" pitchFamily="34" charset="-122"/>
              </a:rPr>
              <a:t>）提升社会文明与商业水准。</a:t>
            </a:r>
          </a:p>
        </p:txBody>
      </p:sp>
      <p:sp>
        <p:nvSpPr>
          <p:cNvPr id="41" name="矩形 40"/>
          <p:cNvSpPr/>
          <p:nvPr/>
        </p:nvSpPr>
        <p:spPr>
          <a:xfrm>
            <a:off x="2891522" y="1471177"/>
            <a:ext cx="6853158" cy="707886"/>
          </a:xfrm>
          <a:prstGeom prst="rect">
            <a:avLst/>
          </a:prstGeom>
        </p:spPr>
        <p:txBody>
          <a:bodyPr wrap="none">
            <a:spAutoFit/>
          </a:bodyPr>
          <a:lstStyle/>
          <a:p>
            <a:r>
              <a:rPr lang="zh-CN" altLang="en-US" sz="4000" b="1" dirty="0">
                <a:solidFill>
                  <a:srgbClr val="0066B1"/>
                </a:solidFill>
                <a:latin typeface="微软雅黑" panose="020B0503020204020204" pitchFamily="34" charset="-122"/>
                <a:ea typeface="微软雅黑" panose="020B0503020204020204" pitchFamily="34" charset="-122"/>
              </a:rPr>
              <a:t>思考：品牌传播的活动目的？</a:t>
            </a:r>
            <a:endParaRPr lang="zh-CN" altLang="en-US" dirty="0">
              <a:solidFill>
                <a:srgbClr val="0066B1"/>
              </a:solidFill>
              <a:latin typeface="Arial" panose="020B0604020202020204" pitchFamily="34" charset="0"/>
              <a:ea typeface="微软雅黑" panose="020B0503020204020204" pitchFamily="34" charset="-122"/>
              <a:cs typeface="Arial" panose="020B0604020202020204" pitchFamily="34" charset="0"/>
            </a:endParaRPr>
          </a:p>
        </p:txBody>
      </p:sp>
      <p:sp>
        <p:nvSpPr>
          <p:cNvPr id="42" name="矩形 41"/>
          <p:cNvSpPr/>
          <p:nvPr/>
        </p:nvSpPr>
        <p:spPr>
          <a:xfrm>
            <a:off x="4943048" y="2596625"/>
            <a:ext cx="4497514" cy="769441"/>
          </a:xfrm>
          <a:prstGeom prst="rect">
            <a:avLst/>
          </a:prstGeom>
        </p:spPr>
        <p:txBody>
          <a:bodyPr wrap="square">
            <a:spAutoFit/>
          </a:bodyPr>
          <a:lstStyle/>
          <a:p>
            <a:r>
              <a:rPr lang="en-US" altLang="zh-CN" sz="4400" dirty="0">
                <a:solidFill>
                  <a:srgbClr val="0066B1"/>
                </a:solidFill>
                <a:latin typeface="Arial" panose="020B0604020202020204" pitchFamily="34" charset="0"/>
                <a:ea typeface="微软雅黑" panose="020B0503020204020204" pitchFamily="34" charset="-122"/>
                <a:cs typeface="Arial" panose="020B0604020202020204" pitchFamily="34" charset="0"/>
              </a:rPr>
              <a:t>Communication</a:t>
            </a:r>
            <a:endParaRPr lang="zh-CN" altLang="en-US" sz="4400" dirty="0">
              <a:solidFill>
                <a:srgbClr val="0066B1"/>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67" name="直接连接符 66"/>
          <p:cNvCxnSpPr>
            <a:cxnSpLocks/>
          </p:cNvCxnSpPr>
          <p:nvPr/>
        </p:nvCxnSpPr>
        <p:spPr>
          <a:xfrm>
            <a:off x="5123935" y="3366065"/>
            <a:ext cx="364936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9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7DD3030-A579-46AF-A919-4BFD559ACB09}"/>
              </a:ext>
            </a:extLst>
          </p:cNvPr>
          <p:cNvSpPr>
            <a:spLocks noGrp="1"/>
          </p:cNvSpPr>
          <p:nvPr>
            <p:ph type="body" sz="quarter" idx="10"/>
          </p:nvPr>
        </p:nvSpPr>
        <p:spPr/>
        <p:txBody>
          <a:bodyPr>
            <a:normAutofit lnSpcReduction="10000"/>
          </a:bodyPr>
          <a:lstStyle/>
          <a:p>
            <a:r>
              <a:rPr lang="en-US" altLang="zh-CN" dirty="0"/>
              <a:t>Marketing</a:t>
            </a:r>
            <a:endParaRPr lang="zh-CN" altLang="en-US" dirty="0"/>
          </a:p>
        </p:txBody>
      </p:sp>
      <p:sp>
        <p:nvSpPr>
          <p:cNvPr id="3" name="文本占位符 2">
            <a:extLst>
              <a:ext uri="{FF2B5EF4-FFF2-40B4-BE49-F238E27FC236}">
                <a16:creationId xmlns:a16="http://schemas.microsoft.com/office/drawing/2014/main" id="{D1C1DAE4-1CDF-4DB8-93E5-780EC3379A8E}"/>
              </a:ext>
            </a:extLst>
          </p:cNvPr>
          <p:cNvSpPr>
            <a:spLocks noGrp="1"/>
          </p:cNvSpPr>
          <p:nvPr>
            <p:ph type="body" sz="quarter" idx="11"/>
          </p:nvPr>
        </p:nvSpPr>
        <p:spPr/>
        <p:txBody>
          <a:bodyPr/>
          <a:lstStyle/>
          <a:p>
            <a:r>
              <a:rPr lang="zh-CN" altLang="en-US" dirty="0"/>
              <a:t>市场营销</a:t>
            </a:r>
          </a:p>
        </p:txBody>
      </p:sp>
      <p:sp>
        <p:nvSpPr>
          <p:cNvPr id="4" name="内容占位符 2">
            <a:extLst>
              <a:ext uri="{FF2B5EF4-FFF2-40B4-BE49-F238E27FC236}">
                <a16:creationId xmlns:a16="http://schemas.microsoft.com/office/drawing/2014/main" id="{7AAFB299-3FFC-4761-B2C2-92FFA0C296D5}"/>
              </a:ext>
            </a:extLst>
          </p:cNvPr>
          <p:cNvSpPr txBox="1">
            <a:spLocks/>
          </p:cNvSpPr>
          <p:nvPr/>
        </p:nvSpPr>
        <p:spPr>
          <a:xfrm>
            <a:off x="838200" y="1825625"/>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zh-CN" sz="2400" b="1" dirty="0"/>
              <a:t>Marketing</a:t>
            </a:r>
            <a:r>
              <a:rPr lang="zh-CN" altLang="zh-CN" sz="2400" dirty="0"/>
              <a:t> is defined by the American Marketing Association as </a:t>
            </a:r>
            <a:endParaRPr lang="en-US" altLang="zh-CN" sz="2400" dirty="0"/>
          </a:p>
          <a:p>
            <a:r>
              <a:rPr lang="zh-CN" altLang="zh-CN" sz="2400" dirty="0"/>
              <a:t>“the activity, set of institutions, and processes for </a:t>
            </a:r>
            <a:r>
              <a:rPr lang="zh-CN" altLang="zh-CN" sz="2400" dirty="0">
                <a:solidFill>
                  <a:schemeClr val="accent1"/>
                </a:solidFill>
              </a:rPr>
              <a:t>creating, communicating, delivering, and exchanging </a:t>
            </a:r>
            <a:r>
              <a:rPr lang="zh-CN" altLang="zh-CN" sz="2400" dirty="0"/>
              <a:t>offerings that have value for customers, clients, partners, and society at large.”</a:t>
            </a:r>
            <a:endParaRPr lang="zh-CN" altLang="en-US" sz="2400" dirty="0"/>
          </a:p>
        </p:txBody>
      </p:sp>
      <p:pic>
        <p:nvPicPr>
          <p:cNvPr id="5" name="Picture 2" descr="tanner_p-fig01_001">
            <a:extLst>
              <a:ext uri="{FF2B5EF4-FFF2-40B4-BE49-F238E27FC236}">
                <a16:creationId xmlns:a16="http://schemas.microsoft.com/office/drawing/2014/main" id="{692A94D3-975A-4A30-95F9-61212483BE63}"/>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7331" y="1825625"/>
            <a:ext cx="4351338" cy="4351338"/>
          </a:xfrm>
          <a:prstGeom prst="rect">
            <a:avLst/>
          </a:prstGeom>
          <a:noFill/>
          <a:ln>
            <a:noFill/>
          </a:ln>
        </p:spPr>
      </p:pic>
    </p:spTree>
    <p:extLst>
      <p:ext uri="{BB962C8B-B14F-4D97-AF65-F5344CB8AC3E}">
        <p14:creationId xmlns:p14="http://schemas.microsoft.com/office/powerpoint/2010/main" val="266343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7DD3030-A579-46AF-A919-4BFD559ACB09}"/>
              </a:ext>
            </a:extLst>
          </p:cNvPr>
          <p:cNvSpPr>
            <a:spLocks noGrp="1"/>
          </p:cNvSpPr>
          <p:nvPr>
            <p:ph type="body" sz="quarter" idx="10"/>
          </p:nvPr>
        </p:nvSpPr>
        <p:spPr/>
        <p:txBody>
          <a:bodyPr>
            <a:normAutofit lnSpcReduction="10000"/>
          </a:bodyPr>
          <a:lstStyle/>
          <a:p>
            <a:r>
              <a:rPr lang="en-US" altLang="zh-CN" dirty="0"/>
              <a:t>Economics</a:t>
            </a:r>
            <a:r>
              <a:rPr lang="zh-CN" altLang="en-US" dirty="0"/>
              <a:t>，</a:t>
            </a:r>
            <a:r>
              <a:rPr lang="en-US" altLang="zh-CN" dirty="0"/>
              <a:t>Marketing &amp; Communication</a:t>
            </a:r>
            <a:endParaRPr lang="zh-CN" altLang="en-US" dirty="0"/>
          </a:p>
        </p:txBody>
      </p:sp>
      <p:sp>
        <p:nvSpPr>
          <p:cNvPr id="3" name="文本占位符 2">
            <a:extLst>
              <a:ext uri="{FF2B5EF4-FFF2-40B4-BE49-F238E27FC236}">
                <a16:creationId xmlns:a16="http://schemas.microsoft.com/office/drawing/2014/main" id="{D1C1DAE4-1CDF-4DB8-93E5-780EC3379A8E}"/>
              </a:ext>
            </a:extLst>
          </p:cNvPr>
          <p:cNvSpPr>
            <a:spLocks noGrp="1"/>
          </p:cNvSpPr>
          <p:nvPr>
            <p:ph type="body" sz="quarter" idx="11"/>
          </p:nvPr>
        </p:nvSpPr>
        <p:spPr/>
        <p:txBody>
          <a:bodyPr/>
          <a:lstStyle/>
          <a:p>
            <a:r>
              <a:rPr lang="zh-CN" altLang="en-US" dirty="0"/>
              <a:t>经济学、营销学、传播学</a:t>
            </a:r>
          </a:p>
        </p:txBody>
      </p:sp>
      <p:sp>
        <p:nvSpPr>
          <p:cNvPr id="51" name="Rectangle 3">
            <a:extLst>
              <a:ext uri="{FF2B5EF4-FFF2-40B4-BE49-F238E27FC236}">
                <a16:creationId xmlns:a16="http://schemas.microsoft.com/office/drawing/2014/main" id="{299526AD-F592-44B7-908E-E4065E3B5917}"/>
              </a:ext>
            </a:extLst>
          </p:cNvPr>
          <p:cNvSpPr>
            <a:spLocks noChangeArrowheads="1"/>
          </p:cNvSpPr>
          <p:nvPr/>
        </p:nvSpPr>
        <p:spPr bwMode="auto">
          <a:xfrm>
            <a:off x="3749676" y="2711450"/>
            <a:ext cx="920750" cy="914400"/>
          </a:xfrm>
          <a:prstGeom prst="rect">
            <a:avLst/>
          </a:prstGeom>
          <a:gradFill rotWithShape="0">
            <a:gsLst>
              <a:gs pos="0">
                <a:srgbClr val="2F005E"/>
              </a:gs>
              <a:gs pos="100000">
                <a:srgbClr val="6600CC"/>
              </a:gs>
            </a:gsLst>
            <a:lin ang="0" scaled="1"/>
          </a:gradFill>
          <a:ln w="9525">
            <a:solidFill>
              <a:schemeClr val="tx1"/>
            </a:solidFill>
            <a:miter lim="800000"/>
            <a:headEnd/>
            <a:tailEnd/>
          </a:ln>
          <a:effectLst>
            <a:outerShdw dist="107763" dir="2700000" algn="ctr" rotWithShape="0">
              <a:schemeClr val="bg2"/>
            </a:outerShdw>
          </a:effectLst>
        </p:spPr>
        <p:txBody>
          <a:bodyPr wrap="none"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chemeClr val="bg1"/>
                </a:solidFill>
                <a:latin typeface="Times New Roman" panose="02020603050405020304" pitchFamily="18" charset="0"/>
              </a:rPr>
              <a:t>资源</a:t>
            </a:r>
          </a:p>
        </p:txBody>
      </p:sp>
      <p:sp>
        <p:nvSpPr>
          <p:cNvPr id="52" name="Rectangle 4">
            <a:extLst>
              <a:ext uri="{FF2B5EF4-FFF2-40B4-BE49-F238E27FC236}">
                <a16:creationId xmlns:a16="http://schemas.microsoft.com/office/drawing/2014/main" id="{0BAD5858-FE59-452D-A3FF-780A9E8305EB}"/>
              </a:ext>
            </a:extLst>
          </p:cNvPr>
          <p:cNvSpPr>
            <a:spLocks noChangeArrowheads="1"/>
          </p:cNvSpPr>
          <p:nvPr/>
        </p:nvSpPr>
        <p:spPr bwMode="auto">
          <a:xfrm>
            <a:off x="9061451" y="2711450"/>
            <a:ext cx="920750" cy="914400"/>
          </a:xfrm>
          <a:prstGeom prst="rect">
            <a:avLst/>
          </a:prstGeom>
          <a:gradFill rotWithShape="0">
            <a:gsLst>
              <a:gs pos="0">
                <a:srgbClr val="2F005E"/>
              </a:gs>
              <a:gs pos="100000">
                <a:srgbClr val="6600CC"/>
              </a:gs>
            </a:gsLst>
            <a:lin ang="0" scaled="1"/>
          </a:gradFill>
          <a:ln w="9525">
            <a:solidFill>
              <a:schemeClr val="tx1"/>
            </a:solidFill>
            <a:miter lim="800000"/>
            <a:headEnd/>
            <a:tailEnd/>
          </a:ln>
          <a:effectLst>
            <a:outerShdw dist="107763" dir="2700000" algn="ctr" rotWithShape="0">
              <a:schemeClr val="bg2"/>
            </a:outerShdw>
          </a:effectLst>
        </p:spPr>
        <p:txBody>
          <a:bodyPr wrap="none"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chemeClr val="bg1"/>
                </a:solidFill>
                <a:latin typeface="Times New Roman" panose="02020603050405020304" pitchFamily="18" charset="0"/>
              </a:rPr>
              <a:t>利润</a:t>
            </a:r>
          </a:p>
        </p:txBody>
      </p:sp>
      <p:sp>
        <p:nvSpPr>
          <p:cNvPr id="53" name="Oval 5">
            <a:extLst>
              <a:ext uri="{FF2B5EF4-FFF2-40B4-BE49-F238E27FC236}">
                <a16:creationId xmlns:a16="http://schemas.microsoft.com/office/drawing/2014/main" id="{40BE04E5-1630-4D20-B2D2-3F7146CCDD8B}"/>
              </a:ext>
            </a:extLst>
          </p:cNvPr>
          <p:cNvSpPr>
            <a:spLocks noChangeArrowheads="1"/>
          </p:cNvSpPr>
          <p:nvPr/>
        </p:nvSpPr>
        <p:spPr bwMode="auto">
          <a:xfrm>
            <a:off x="6440489" y="2711450"/>
            <a:ext cx="850900" cy="914400"/>
          </a:xfrm>
          <a:prstGeom prst="ellipse">
            <a:avLst/>
          </a:prstGeom>
          <a:gradFill rotWithShape="0">
            <a:gsLst>
              <a:gs pos="0">
                <a:srgbClr val="2F0018"/>
              </a:gs>
              <a:gs pos="100000">
                <a:srgbClr val="660033"/>
              </a:gs>
            </a:gsLst>
            <a:lin ang="0" scaled="1"/>
          </a:gradFill>
          <a:ln w="9525">
            <a:solidFill>
              <a:schemeClr val="tx1"/>
            </a:solidFill>
            <a:round/>
            <a:headEnd/>
            <a:tailEnd/>
          </a:ln>
        </p:spPr>
        <p:txBody>
          <a:bodyPr wrap="none"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a:solidFill>
                  <a:schemeClr val="bg1"/>
                </a:solidFill>
                <a:latin typeface="Times New Roman" panose="02020603050405020304" pitchFamily="18" charset="0"/>
              </a:rPr>
              <a:t>交换</a:t>
            </a:r>
          </a:p>
        </p:txBody>
      </p:sp>
      <p:sp>
        <p:nvSpPr>
          <p:cNvPr id="54" name="AutoShape 6">
            <a:extLst>
              <a:ext uri="{FF2B5EF4-FFF2-40B4-BE49-F238E27FC236}">
                <a16:creationId xmlns:a16="http://schemas.microsoft.com/office/drawing/2014/main" id="{ED2C87ED-4B9F-4261-8B03-3CD4FA1E8740}"/>
              </a:ext>
            </a:extLst>
          </p:cNvPr>
          <p:cNvSpPr>
            <a:spLocks noChangeArrowheads="1"/>
          </p:cNvSpPr>
          <p:nvPr/>
        </p:nvSpPr>
        <p:spPr bwMode="auto">
          <a:xfrm>
            <a:off x="5095876" y="2787650"/>
            <a:ext cx="1131887" cy="762000"/>
          </a:xfrm>
          <a:prstGeom prst="homePlate">
            <a:avLst>
              <a:gd name="adj" fmla="val 37135"/>
            </a:avLst>
          </a:prstGeom>
          <a:gradFill rotWithShape="0">
            <a:gsLst>
              <a:gs pos="0">
                <a:srgbClr val="2F2F18"/>
              </a:gs>
              <a:gs pos="100000">
                <a:srgbClr val="666633"/>
              </a:gs>
            </a:gsLst>
            <a:lin ang="0" scaled="1"/>
          </a:gradFill>
          <a:ln w="9525">
            <a:solidFill>
              <a:srgbClr val="666633"/>
            </a:solidFill>
            <a:miter lim="800000"/>
            <a:headEnd/>
            <a:tailEnd/>
          </a:ln>
          <a:effectLst>
            <a:outerShdw dist="107763" dir="2700000" algn="ctr" rotWithShape="0">
              <a:schemeClr val="bg2"/>
            </a:outerShdw>
          </a:effectLst>
        </p:spPr>
        <p:txBody>
          <a:bodyPr wrap="none"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chemeClr val="bg1"/>
                </a:solidFill>
                <a:latin typeface="Times New Roman" panose="02020603050405020304" pitchFamily="18" charset="0"/>
              </a:rPr>
              <a:t>生产</a:t>
            </a:r>
          </a:p>
        </p:txBody>
      </p:sp>
      <p:sp>
        <p:nvSpPr>
          <p:cNvPr id="55" name="AutoShape 7">
            <a:extLst>
              <a:ext uri="{FF2B5EF4-FFF2-40B4-BE49-F238E27FC236}">
                <a16:creationId xmlns:a16="http://schemas.microsoft.com/office/drawing/2014/main" id="{B104F128-4D63-4E85-9A14-40C7BEF457D7}"/>
              </a:ext>
            </a:extLst>
          </p:cNvPr>
          <p:cNvSpPr>
            <a:spLocks noChangeArrowheads="1"/>
          </p:cNvSpPr>
          <p:nvPr/>
        </p:nvSpPr>
        <p:spPr bwMode="auto">
          <a:xfrm>
            <a:off x="7573964" y="2787650"/>
            <a:ext cx="1133475" cy="762000"/>
          </a:xfrm>
          <a:prstGeom prst="homePlate">
            <a:avLst>
              <a:gd name="adj" fmla="val 37188"/>
            </a:avLst>
          </a:prstGeom>
          <a:gradFill rotWithShape="0">
            <a:gsLst>
              <a:gs pos="0">
                <a:srgbClr val="2F2F18"/>
              </a:gs>
              <a:gs pos="100000">
                <a:srgbClr val="666633"/>
              </a:gs>
            </a:gsLst>
            <a:lin ang="0" scaled="1"/>
          </a:gradFill>
          <a:ln w="9525">
            <a:solidFill>
              <a:srgbClr val="666633"/>
            </a:solidFill>
            <a:miter lim="800000"/>
            <a:headEnd/>
            <a:tailEnd/>
          </a:ln>
          <a:effectLst>
            <a:outerShdw dist="107763" dir="2700000" algn="ctr" rotWithShape="0">
              <a:schemeClr val="bg2"/>
            </a:outerShdw>
          </a:effectLst>
        </p:spPr>
        <p:txBody>
          <a:bodyPr wrap="none" anchor="ctr"/>
          <a:lstStyle/>
          <a:p>
            <a:pPr>
              <a:defRPr/>
            </a:pPr>
            <a:r>
              <a:rPr kumimoji="1" lang="zh-CN" altLang="en-US" sz="2000" b="1" dirty="0">
                <a:solidFill>
                  <a:schemeClr val="bg1"/>
                </a:solidFill>
                <a:latin typeface="Times New Roman" pitchFamily="18" charset="0"/>
              </a:rPr>
              <a:t>收益</a:t>
            </a:r>
          </a:p>
        </p:txBody>
      </p:sp>
      <p:sp>
        <p:nvSpPr>
          <p:cNvPr id="56" name="Text Box 8">
            <a:extLst>
              <a:ext uri="{FF2B5EF4-FFF2-40B4-BE49-F238E27FC236}">
                <a16:creationId xmlns:a16="http://schemas.microsoft.com/office/drawing/2014/main" id="{5803ABB8-9799-4A33-A80B-DA84D27E1CFE}"/>
              </a:ext>
            </a:extLst>
          </p:cNvPr>
          <p:cNvSpPr txBox="1">
            <a:spLocks noChangeArrowheads="1"/>
          </p:cNvSpPr>
          <p:nvPr/>
        </p:nvSpPr>
        <p:spPr bwMode="auto">
          <a:xfrm>
            <a:off x="2634827" y="1947832"/>
            <a:ext cx="8050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en-US" altLang="zh-CN" sz="2000" b="1" dirty="0">
                <a:solidFill>
                  <a:srgbClr val="FF9900"/>
                </a:solidFill>
                <a:latin typeface="Times New Roman" panose="02020603050405020304" pitchFamily="18" charset="0"/>
              </a:rPr>
              <a:t>Econ.</a:t>
            </a:r>
            <a:endParaRPr lang="zh-CN" altLang="en-US" sz="2000" b="1" dirty="0">
              <a:solidFill>
                <a:srgbClr val="FF9900"/>
              </a:solidFill>
              <a:latin typeface="Times New Roman" panose="02020603050405020304" pitchFamily="18" charset="0"/>
            </a:endParaRPr>
          </a:p>
        </p:txBody>
      </p:sp>
      <p:sp>
        <p:nvSpPr>
          <p:cNvPr id="57" name="Text Box 9">
            <a:extLst>
              <a:ext uri="{FF2B5EF4-FFF2-40B4-BE49-F238E27FC236}">
                <a16:creationId xmlns:a16="http://schemas.microsoft.com/office/drawing/2014/main" id="{3365F36C-E2CA-4164-9583-45558E9B3F8A}"/>
              </a:ext>
            </a:extLst>
          </p:cNvPr>
          <p:cNvSpPr txBox="1">
            <a:spLocks noChangeArrowheads="1"/>
          </p:cNvSpPr>
          <p:nvPr/>
        </p:nvSpPr>
        <p:spPr bwMode="auto">
          <a:xfrm>
            <a:off x="3890964" y="1797050"/>
            <a:ext cx="7000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a:solidFill>
                  <a:srgbClr val="000000"/>
                </a:solidFill>
                <a:latin typeface="Times New Roman" panose="02020603050405020304" pitchFamily="18" charset="0"/>
              </a:rPr>
              <a:t>充分</a:t>
            </a:r>
          </a:p>
          <a:p>
            <a:r>
              <a:rPr lang="zh-CN" altLang="en-US" sz="2000" b="1">
                <a:solidFill>
                  <a:srgbClr val="000000"/>
                </a:solidFill>
                <a:latin typeface="Times New Roman" panose="02020603050405020304" pitchFamily="18" charset="0"/>
              </a:rPr>
              <a:t>利用</a:t>
            </a:r>
          </a:p>
        </p:txBody>
      </p:sp>
      <p:sp>
        <p:nvSpPr>
          <p:cNvPr id="58" name="Text Box 10">
            <a:extLst>
              <a:ext uri="{FF2B5EF4-FFF2-40B4-BE49-F238E27FC236}">
                <a16:creationId xmlns:a16="http://schemas.microsoft.com/office/drawing/2014/main" id="{FEE677E1-E1FA-449A-9D79-9D853C963F16}"/>
              </a:ext>
            </a:extLst>
          </p:cNvPr>
          <p:cNvSpPr txBox="1">
            <a:spLocks noChangeArrowheads="1"/>
          </p:cNvSpPr>
          <p:nvPr/>
        </p:nvSpPr>
        <p:spPr bwMode="auto">
          <a:xfrm>
            <a:off x="6511926" y="1797050"/>
            <a:ext cx="8794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a:solidFill>
                  <a:srgbClr val="000000"/>
                </a:solidFill>
                <a:latin typeface="Times New Roman" panose="02020603050405020304" pitchFamily="18" charset="0"/>
              </a:rPr>
              <a:t>充分</a:t>
            </a:r>
          </a:p>
          <a:p>
            <a:r>
              <a:rPr lang="zh-CN" altLang="en-US" sz="2000" b="1">
                <a:solidFill>
                  <a:srgbClr val="000000"/>
                </a:solidFill>
                <a:latin typeface="Times New Roman" panose="02020603050405020304" pitchFamily="18" charset="0"/>
              </a:rPr>
              <a:t>实现</a:t>
            </a:r>
          </a:p>
        </p:txBody>
      </p:sp>
      <p:sp>
        <p:nvSpPr>
          <p:cNvPr id="59" name="Text Box 11">
            <a:extLst>
              <a:ext uri="{FF2B5EF4-FFF2-40B4-BE49-F238E27FC236}">
                <a16:creationId xmlns:a16="http://schemas.microsoft.com/office/drawing/2014/main" id="{D8D9774A-D098-4FCE-817B-573F455ADF0F}"/>
              </a:ext>
            </a:extLst>
          </p:cNvPr>
          <p:cNvSpPr txBox="1">
            <a:spLocks noChangeArrowheads="1"/>
          </p:cNvSpPr>
          <p:nvPr/>
        </p:nvSpPr>
        <p:spPr bwMode="auto">
          <a:xfrm>
            <a:off x="5237164" y="1797050"/>
            <a:ext cx="7000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a:solidFill>
                  <a:srgbClr val="000000"/>
                </a:solidFill>
                <a:latin typeface="Times New Roman" panose="02020603050405020304" pitchFamily="18" charset="0"/>
              </a:rPr>
              <a:t>最低</a:t>
            </a:r>
          </a:p>
          <a:p>
            <a:r>
              <a:rPr lang="zh-CN" altLang="en-US" sz="2000" b="1">
                <a:solidFill>
                  <a:srgbClr val="000000"/>
                </a:solidFill>
                <a:latin typeface="Times New Roman" panose="02020603050405020304" pitchFamily="18" charset="0"/>
              </a:rPr>
              <a:t>成本</a:t>
            </a:r>
          </a:p>
        </p:txBody>
      </p:sp>
      <p:sp>
        <p:nvSpPr>
          <p:cNvPr id="60" name="Text Box 12">
            <a:extLst>
              <a:ext uri="{FF2B5EF4-FFF2-40B4-BE49-F238E27FC236}">
                <a16:creationId xmlns:a16="http://schemas.microsoft.com/office/drawing/2014/main" id="{5B0836AF-CFC3-43B5-A1FC-BE18D62B0A25}"/>
              </a:ext>
            </a:extLst>
          </p:cNvPr>
          <p:cNvSpPr txBox="1">
            <a:spLocks noChangeArrowheads="1"/>
          </p:cNvSpPr>
          <p:nvPr/>
        </p:nvSpPr>
        <p:spPr bwMode="auto">
          <a:xfrm>
            <a:off x="7715251" y="1797050"/>
            <a:ext cx="7000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a:solidFill>
                  <a:srgbClr val="000000"/>
                </a:solidFill>
                <a:latin typeface="Times New Roman" panose="02020603050405020304" pitchFamily="18" charset="0"/>
              </a:rPr>
              <a:t>最高</a:t>
            </a:r>
          </a:p>
          <a:p>
            <a:r>
              <a:rPr lang="zh-CN" altLang="en-US" sz="2000" b="1">
                <a:solidFill>
                  <a:srgbClr val="000000"/>
                </a:solidFill>
                <a:latin typeface="Times New Roman" panose="02020603050405020304" pitchFamily="18" charset="0"/>
              </a:rPr>
              <a:t>收益</a:t>
            </a:r>
          </a:p>
        </p:txBody>
      </p:sp>
      <p:sp>
        <p:nvSpPr>
          <p:cNvPr id="61" name="Text Box 13">
            <a:extLst>
              <a:ext uri="{FF2B5EF4-FFF2-40B4-BE49-F238E27FC236}">
                <a16:creationId xmlns:a16="http://schemas.microsoft.com/office/drawing/2014/main" id="{906ACB30-EB60-4813-9EF3-DFCF74A64812}"/>
              </a:ext>
            </a:extLst>
          </p:cNvPr>
          <p:cNvSpPr txBox="1">
            <a:spLocks noChangeArrowheads="1"/>
          </p:cNvSpPr>
          <p:nvPr/>
        </p:nvSpPr>
        <p:spPr bwMode="auto">
          <a:xfrm>
            <a:off x="9132889" y="1797050"/>
            <a:ext cx="7000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a:solidFill>
                  <a:srgbClr val="000000"/>
                </a:solidFill>
                <a:latin typeface="Times New Roman" panose="02020603050405020304" pitchFamily="18" charset="0"/>
              </a:rPr>
              <a:t>最大</a:t>
            </a:r>
          </a:p>
          <a:p>
            <a:r>
              <a:rPr lang="zh-CN" altLang="en-US" sz="2000" b="1">
                <a:solidFill>
                  <a:srgbClr val="000000"/>
                </a:solidFill>
                <a:latin typeface="Times New Roman" panose="02020603050405020304" pitchFamily="18" charset="0"/>
              </a:rPr>
              <a:t>利润</a:t>
            </a:r>
          </a:p>
        </p:txBody>
      </p:sp>
      <p:sp>
        <p:nvSpPr>
          <p:cNvPr id="62" name="Text Box 14">
            <a:extLst>
              <a:ext uri="{FF2B5EF4-FFF2-40B4-BE49-F238E27FC236}">
                <a16:creationId xmlns:a16="http://schemas.microsoft.com/office/drawing/2014/main" id="{9BC7A2AD-B4CE-4AF9-BA39-44D9B119FA0D}"/>
              </a:ext>
            </a:extLst>
          </p:cNvPr>
          <p:cNvSpPr txBox="1">
            <a:spLocks noChangeArrowheads="1"/>
          </p:cNvSpPr>
          <p:nvPr/>
        </p:nvSpPr>
        <p:spPr bwMode="auto">
          <a:xfrm>
            <a:off x="2654301" y="3983038"/>
            <a:ext cx="7184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en-US" altLang="zh-CN" sz="2000" b="1" dirty="0">
                <a:solidFill>
                  <a:srgbClr val="FF9900"/>
                </a:solidFill>
                <a:latin typeface="Times New Roman" panose="02020603050405020304" pitchFamily="18" charset="0"/>
              </a:rPr>
              <a:t>Mkt.</a:t>
            </a:r>
            <a:endParaRPr lang="zh-CN" altLang="en-US" sz="2000" b="1" dirty="0">
              <a:solidFill>
                <a:srgbClr val="FF9900"/>
              </a:solidFill>
              <a:latin typeface="Times New Roman" panose="02020603050405020304" pitchFamily="18" charset="0"/>
            </a:endParaRPr>
          </a:p>
        </p:txBody>
      </p:sp>
      <p:sp>
        <p:nvSpPr>
          <p:cNvPr id="63" name="Text Box 15">
            <a:extLst>
              <a:ext uri="{FF2B5EF4-FFF2-40B4-BE49-F238E27FC236}">
                <a16:creationId xmlns:a16="http://schemas.microsoft.com/office/drawing/2014/main" id="{BACD4139-1E6C-4FAE-94F6-AEED2C3607B8}"/>
              </a:ext>
            </a:extLst>
          </p:cNvPr>
          <p:cNvSpPr txBox="1">
            <a:spLocks noChangeArrowheads="1"/>
          </p:cNvSpPr>
          <p:nvPr/>
        </p:nvSpPr>
        <p:spPr bwMode="auto">
          <a:xfrm>
            <a:off x="3898576" y="3983038"/>
            <a:ext cx="700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000000"/>
                </a:solidFill>
                <a:latin typeface="Times New Roman" panose="02020603050405020304" pitchFamily="18" charset="0"/>
              </a:rPr>
              <a:t>如何</a:t>
            </a:r>
          </a:p>
          <a:p>
            <a:r>
              <a:rPr lang="zh-CN" altLang="en-US" sz="2000" b="1" dirty="0">
                <a:solidFill>
                  <a:srgbClr val="000000"/>
                </a:solidFill>
                <a:latin typeface="Times New Roman" panose="02020603050405020304" pitchFamily="18" charset="0"/>
              </a:rPr>
              <a:t>获得</a:t>
            </a:r>
          </a:p>
        </p:txBody>
      </p:sp>
      <p:sp>
        <p:nvSpPr>
          <p:cNvPr id="64" name="Text Box 16">
            <a:extLst>
              <a:ext uri="{FF2B5EF4-FFF2-40B4-BE49-F238E27FC236}">
                <a16:creationId xmlns:a16="http://schemas.microsoft.com/office/drawing/2014/main" id="{FA938BF3-1C3A-4A06-9658-0905DA56E570}"/>
              </a:ext>
            </a:extLst>
          </p:cNvPr>
          <p:cNvSpPr txBox="1">
            <a:spLocks noChangeArrowheads="1"/>
          </p:cNvSpPr>
          <p:nvPr/>
        </p:nvSpPr>
        <p:spPr bwMode="auto">
          <a:xfrm>
            <a:off x="5236417" y="3983038"/>
            <a:ext cx="700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000000"/>
                </a:solidFill>
                <a:latin typeface="Times New Roman" panose="02020603050405020304" pitchFamily="18" charset="0"/>
              </a:rPr>
              <a:t>创造</a:t>
            </a:r>
            <a:endParaRPr lang="en-US" altLang="zh-CN" sz="2000" b="1" dirty="0">
              <a:solidFill>
                <a:srgbClr val="000000"/>
              </a:solidFill>
              <a:latin typeface="Times New Roman" panose="02020603050405020304" pitchFamily="18" charset="0"/>
            </a:endParaRPr>
          </a:p>
          <a:p>
            <a:r>
              <a:rPr lang="zh-CN" altLang="en-US" sz="2000" b="1" dirty="0">
                <a:solidFill>
                  <a:srgbClr val="000000"/>
                </a:solidFill>
                <a:latin typeface="Times New Roman" panose="02020603050405020304" pitchFamily="18" charset="0"/>
              </a:rPr>
              <a:t>产品</a:t>
            </a:r>
          </a:p>
        </p:txBody>
      </p:sp>
      <p:sp>
        <p:nvSpPr>
          <p:cNvPr id="65" name="Text Box 17">
            <a:extLst>
              <a:ext uri="{FF2B5EF4-FFF2-40B4-BE49-F238E27FC236}">
                <a16:creationId xmlns:a16="http://schemas.microsoft.com/office/drawing/2014/main" id="{4CF309CD-7985-4EC5-89F9-A41A0DEBE0FF}"/>
              </a:ext>
            </a:extLst>
          </p:cNvPr>
          <p:cNvSpPr txBox="1">
            <a:spLocks noChangeArrowheads="1"/>
          </p:cNvSpPr>
          <p:nvPr/>
        </p:nvSpPr>
        <p:spPr bwMode="auto">
          <a:xfrm>
            <a:off x="6568496" y="4004987"/>
            <a:ext cx="700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990000"/>
                </a:solidFill>
                <a:latin typeface="Times New Roman" panose="02020603050405020304" pitchFamily="18" charset="0"/>
              </a:rPr>
              <a:t>促成</a:t>
            </a:r>
            <a:endParaRPr lang="en-US" altLang="zh-CN" sz="2000" b="1" dirty="0">
              <a:solidFill>
                <a:srgbClr val="990000"/>
              </a:solidFill>
              <a:latin typeface="Times New Roman" panose="02020603050405020304" pitchFamily="18" charset="0"/>
            </a:endParaRPr>
          </a:p>
          <a:p>
            <a:r>
              <a:rPr lang="zh-CN" altLang="en-US" sz="2000" b="1" dirty="0">
                <a:solidFill>
                  <a:srgbClr val="990000"/>
                </a:solidFill>
                <a:latin typeface="Times New Roman" panose="02020603050405020304" pitchFamily="18" charset="0"/>
              </a:rPr>
              <a:t>交易</a:t>
            </a:r>
          </a:p>
        </p:txBody>
      </p:sp>
      <p:sp>
        <p:nvSpPr>
          <p:cNvPr id="66" name="Text Box 18">
            <a:extLst>
              <a:ext uri="{FF2B5EF4-FFF2-40B4-BE49-F238E27FC236}">
                <a16:creationId xmlns:a16="http://schemas.microsoft.com/office/drawing/2014/main" id="{B68435D6-E0C2-477B-81BD-8FB0DB45D921}"/>
              </a:ext>
            </a:extLst>
          </p:cNvPr>
          <p:cNvSpPr txBox="1">
            <a:spLocks noChangeArrowheads="1"/>
          </p:cNvSpPr>
          <p:nvPr/>
        </p:nvSpPr>
        <p:spPr bwMode="auto">
          <a:xfrm>
            <a:off x="7715251" y="4010468"/>
            <a:ext cx="700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000000"/>
                </a:solidFill>
                <a:latin typeface="Times New Roman" panose="02020603050405020304" pitchFamily="18" charset="0"/>
              </a:rPr>
              <a:t>需求</a:t>
            </a:r>
            <a:endParaRPr lang="en-US" altLang="zh-CN" sz="2000" b="1" dirty="0">
              <a:solidFill>
                <a:srgbClr val="000000"/>
              </a:solidFill>
              <a:latin typeface="Times New Roman" panose="02020603050405020304" pitchFamily="18" charset="0"/>
            </a:endParaRPr>
          </a:p>
          <a:p>
            <a:r>
              <a:rPr lang="zh-CN" altLang="en-US" sz="2000" b="1" dirty="0">
                <a:solidFill>
                  <a:srgbClr val="000000"/>
                </a:solidFill>
                <a:latin typeface="Times New Roman" panose="02020603050405020304" pitchFamily="18" charset="0"/>
              </a:rPr>
              <a:t>达成</a:t>
            </a:r>
          </a:p>
        </p:txBody>
      </p:sp>
      <p:sp>
        <p:nvSpPr>
          <p:cNvPr id="67" name="Text Box 19">
            <a:extLst>
              <a:ext uri="{FF2B5EF4-FFF2-40B4-BE49-F238E27FC236}">
                <a16:creationId xmlns:a16="http://schemas.microsoft.com/office/drawing/2014/main" id="{5AB323BD-991B-4215-A9BA-EDDFB9B3E1AD}"/>
              </a:ext>
            </a:extLst>
          </p:cNvPr>
          <p:cNvSpPr txBox="1">
            <a:spLocks noChangeArrowheads="1"/>
          </p:cNvSpPr>
          <p:nvPr/>
        </p:nvSpPr>
        <p:spPr bwMode="auto">
          <a:xfrm>
            <a:off x="9132889" y="4004987"/>
            <a:ext cx="700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000000"/>
                </a:solidFill>
                <a:latin typeface="Times New Roman" panose="02020603050405020304" pitchFamily="18" charset="0"/>
              </a:rPr>
              <a:t>价值</a:t>
            </a:r>
            <a:endParaRPr lang="en-US" altLang="zh-CN" sz="2000" b="1" dirty="0">
              <a:solidFill>
                <a:srgbClr val="000000"/>
              </a:solidFill>
              <a:latin typeface="Times New Roman" panose="02020603050405020304" pitchFamily="18" charset="0"/>
            </a:endParaRPr>
          </a:p>
          <a:p>
            <a:r>
              <a:rPr lang="zh-CN" altLang="en-US" sz="2000" b="1" dirty="0">
                <a:solidFill>
                  <a:srgbClr val="000000"/>
                </a:solidFill>
                <a:latin typeface="Times New Roman" panose="02020603050405020304" pitchFamily="18" charset="0"/>
              </a:rPr>
              <a:t>联结</a:t>
            </a:r>
          </a:p>
        </p:txBody>
      </p:sp>
      <p:sp>
        <p:nvSpPr>
          <p:cNvPr id="68" name="Text Box 14">
            <a:extLst>
              <a:ext uri="{FF2B5EF4-FFF2-40B4-BE49-F238E27FC236}">
                <a16:creationId xmlns:a16="http://schemas.microsoft.com/office/drawing/2014/main" id="{4A0F3C6B-45D8-4431-A294-F45E21ADC90E}"/>
              </a:ext>
            </a:extLst>
          </p:cNvPr>
          <p:cNvSpPr txBox="1">
            <a:spLocks noChangeArrowheads="1"/>
          </p:cNvSpPr>
          <p:nvPr/>
        </p:nvSpPr>
        <p:spPr bwMode="auto">
          <a:xfrm>
            <a:off x="2662239" y="5044607"/>
            <a:ext cx="9893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en-US" altLang="zh-CN" sz="2000" b="1" dirty="0">
                <a:solidFill>
                  <a:srgbClr val="FF9900"/>
                </a:solidFill>
                <a:latin typeface="Times New Roman" panose="02020603050405020304" pitchFamily="18" charset="0"/>
              </a:rPr>
              <a:t>Comm.</a:t>
            </a:r>
            <a:endParaRPr lang="zh-CN" altLang="en-US" sz="2000" b="1" dirty="0">
              <a:solidFill>
                <a:srgbClr val="FF9900"/>
              </a:solidFill>
              <a:latin typeface="Times New Roman" panose="02020603050405020304" pitchFamily="18" charset="0"/>
            </a:endParaRPr>
          </a:p>
        </p:txBody>
      </p:sp>
      <p:sp>
        <p:nvSpPr>
          <p:cNvPr id="69" name="Text Box 15">
            <a:extLst>
              <a:ext uri="{FF2B5EF4-FFF2-40B4-BE49-F238E27FC236}">
                <a16:creationId xmlns:a16="http://schemas.microsoft.com/office/drawing/2014/main" id="{BDF15438-972F-423D-9AA2-C696B877DE03}"/>
              </a:ext>
            </a:extLst>
          </p:cNvPr>
          <p:cNvSpPr txBox="1">
            <a:spLocks noChangeArrowheads="1"/>
          </p:cNvSpPr>
          <p:nvPr/>
        </p:nvSpPr>
        <p:spPr bwMode="auto">
          <a:xfrm>
            <a:off x="3890218" y="4999108"/>
            <a:ext cx="7120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000000"/>
                </a:solidFill>
                <a:latin typeface="Times New Roman" panose="02020603050405020304" pitchFamily="18" charset="0"/>
              </a:rPr>
              <a:t>信息</a:t>
            </a:r>
            <a:endParaRPr lang="en-US" altLang="zh-CN" sz="2000" b="1" dirty="0">
              <a:solidFill>
                <a:srgbClr val="000000"/>
              </a:solidFill>
              <a:latin typeface="Times New Roman" panose="02020603050405020304" pitchFamily="18" charset="0"/>
            </a:endParaRPr>
          </a:p>
          <a:p>
            <a:r>
              <a:rPr lang="zh-CN" altLang="en-US" sz="2000" b="1" dirty="0">
                <a:solidFill>
                  <a:srgbClr val="000000"/>
                </a:solidFill>
                <a:latin typeface="Times New Roman" panose="02020603050405020304" pitchFamily="18" charset="0"/>
              </a:rPr>
              <a:t>来源</a:t>
            </a:r>
          </a:p>
        </p:txBody>
      </p:sp>
      <p:sp>
        <p:nvSpPr>
          <p:cNvPr id="70" name="Text Box 16">
            <a:extLst>
              <a:ext uri="{FF2B5EF4-FFF2-40B4-BE49-F238E27FC236}">
                <a16:creationId xmlns:a16="http://schemas.microsoft.com/office/drawing/2014/main" id="{A74B912D-35A6-405E-B7E7-00415741B79E}"/>
              </a:ext>
            </a:extLst>
          </p:cNvPr>
          <p:cNvSpPr txBox="1">
            <a:spLocks noChangeArrowheads="1"/>
          </p:cNvSpPr>
          <p:nvPr/>
        </p:nvSpPr>
        <p:spPr bwMode="auto">
          <a:xfrm>
            <a:off x="5236417" y="4999108"/>
            <a:ext cx="700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000000"/>
                </a:solidFill>
                <a:latin typeface="Times New Roman" panose="02020603050405020304" pitchFamily="18" charset="0"/>
              </a:rPr>
              <a:t>信息</a:t>
            </a:r>
            <a:endParaRPr lang="en-US" altLang="zh-CN" sz="2000" b="1" dirty="0">
              <a:solidFill>
                <a:srgbClr val="000000"/>
              </a:solidFill>
              <a:latin typeface="Times New Roman" panose="02020603050405020304" pitchFamily="18" charset="0"/>
            </a:endParaRPr>
          </a:p>
          <a:p>
            <a:r>
              <a:rPr lang="zh-CN" altLang="en-US" sz="2000" b="1" dirty="0">
                <a:solidFill>
                  <a:srgbClr val="000000"/>
                </a:solidFill>
                <a:latin typeface="Times New Roman" panose="02020603050405020304" pitchFamily="18" charset="0"/>
              </a:rPr>
              <a:t>编码</a:t>
            </a:r>
          </a:p>
        </p:txBody>
      </p:sp>
      <p:sp>
        <p:nvSpPr>
          <p:cNvPr id="71" name="Text Box 17">
            <a:extLst>
              <a:ext uri="{FF2B5EF4-FFF2-40B4-BE49-F238E27FC236}">
                <a16:creationId xmlns:a16="http://schemas.microsoft.com/office/drawing/2014/main" id="{63077A02-74C5-4405-AE49-153376B0EEA3}"/>
              </a:ext>
            </a:extLst>
          </p:cNvPr>
          <p:cNvSpPr txBox="1">
            <a:spLocks noChangeArrowheads="1"/>
          </p:cNvSpPr>
          <p:nvPr/>
        </p:nvSpPr>
        <p:spPr bwMode="auto">
          <a:xfrm>
            <a:off x="6582618" y="5021003"/>
            <a:ext cx="700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990000"/>
                </a:solidFill>
                <a:latin typeface="Times New Roman" panose="02020603050405020304" pitchFamily="18" charset="0"/>
              </a:rPr>
              <a:t>传播</a:t>
            </a:r>
            <a:endParaRPr lang="en-US" altLang="zh-CN" sz="2000" b="1" dirty="0">
              <a:solidFill>
                <a:srgbClr val="990000"/>
              </a:solidFill>
              <a:latin typeface="Times New Roman" panose="02020603050405020304" pitchFamily="18" charset="0"/>
            </a:endParaRPr>
          </a:p>
          <a:p>
            <a:r>
              <a:rPr lang="zh-CN" altLang="en-US" sz="2000" b="1" dirty="0">
                <a:solidFill>
                  <a:srgbClr val="990000"/>
                </a:solidFill>
                <a:latin typeface="Times New Roman" panose="02020603050405020304" pitchFamily="18" charset="0"/>
              </a:rPr>
              <a:t>渠道</a:t>
            </a:r>
          </a:p>
        </p:txBody>
      </p:sp>
      <p:sp>
        <p:nvSpPr>
          <p:cNvPr id="72" name="Text Box 18">
            <a:extLst>
              <a:ext uri="{FF2B5EF4-FFF2-40B4-BE49-F238E27FC236}">
                <a16:creationId xmlns:a16="http://schemas.microsoft.com/office/drawing/2014/main" id="{9D699ECB-F2B5-4EE5-8E73-644C585595D5}"/>
              </a:ext>
            </a:extLst>
          </p:cNvPr>
          <p:cNvSpPr txBox="1">
            <a:spLocks noChangeArrowheads="1"/>
          </p:cNvSpPr>
          <p:nvPr/>
        </p:nvSpPr>
        <p:spPr bwMode="auto">
          <a:xfrm>
            <a:off x="7715251" y="5016532"/>
            <a:ext cx="700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000000"/>
                </a:solidFill>
                <a:latin typeface="Times New Roman" panose="02020603050405020304" pitchFamily="18" charset="0"/>
              </a:rPr>
              <a:t>信息</a:t>
            </a:r>
            <a:endParaRPr lang="en-US" altLang="zh-CN" sz="2000" b="1" dirty="0">
              <a:solidFill>
                <a:srgbClr val="000000"/>
              </a:solidFill>
              <a:latin typeface="Times New Roman" panose="02020603050405020304" pitchFamily="18" charset="0"/>
            </a:endParaRPr>
          </a:p>
          <a:p>
            <a:r>
              <a:rPr lang="zh-CN" altLang="en-US" sz="2000" b="1" dirty="0">
                <a:solidFill>
                  <a:srgbClr val="000000"/>
                </a:solidFill>
                <a:latin typeface="Times New Roman" panose="02020603050405020304" pitchFamily="18" charset="0"/>
              </a:rPr>
              <a:t>解码</a:t>
            </a:r>
          </a:p>
        </p:txBody>
      </p:sp>
      <p:sp>
        <p:nvSpPr>
          <p:cNvPr id="73" name="Text Box 19">
            <a:extLst>
              <a:ext uri="{FF2B5EF4-FFF2-40B4-BE49-F238E27FC236}">
                <a16:creationId xmlns:a16="http://schemas.microsoft.com/office/drawing/2014/main" id="{EBEA6C2B-E354-4E98-8AA0-5E2A82D21579}"/>
              </a:ext>
            </a:extLst>
          </p:cNvPr>
          <p:cNvSpPr txBox="1">
            <a:spLocks noChangeArrowheads="1"/>
          </p:cNvSpPr>
          <p:nvPr/>
        </p:nvSpPr>
        <p:spPr bwMode="auto">
          <a:xfrm>
            <a:off x="9132889" y="5021003"/>
            <a:ext cx="700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000000"/>
                </a:solidFill>
                <a:latin typeface="Times New Roman" panose="02020603050405020304" pitchFamily="18" charset="0"/>
              </a:rPr>
              <a:t>受众</a:t>
            </a:r>
            <a:endParaRPr lang="en-US" altLang="zh-CN" sz="2000" b="1" dirty="0">
              <a:solidFill>
                <a:srgbClr val="000000"/>
              </a:solidFill>
              <a:latin typeface="Times New Roman" panose="02020603050405020304" pitchFamily="18" charset="0"/>
            </a:endParaRPr>
          </a:p>
          <a:p>
            <a:r>
              <a:rPr lang="zh-CN" altLang="en-US" sz="2000" b="1" dirty="0">
                <a:solidFill>
                  <a:srgbClr val="000000"/>
                </a:solidFill>
                <a:latin typeface="Times New Roman" panose="02020603050405020304" pitchFamily="18" charset="0"/>
              </a:rPr>
              <a:t>效果</a:t>
            </a:r>
          </a:p>
        </p:txBody>
      </p:sp>
      <p:sp>
        <p:nvSpPr>
          <p:cNvPr id="74" name="Text Box 14">
            <a:extLst>
              <a:ext uri="{FF2B5EF4-FFF2-40B4-BE49-F238E27FC236}">
                <a16:creationId xmlns:a16="http://schemas.microsoft.com/office/drawing/2014/main" id="{66CB9E4E-65EC-436A-9D7C-1CB725DA8077}"/>
              </a:ext>
            </a:extLst>
          </p:cNvPr>
          <p:cNvSpPr txBox="1">
            <a:spLocks noChangeArrowheads="1"/>
          </p:cNvSpPr>
          <p:nvPr/>
        </p:nvSpPr>
        <p:spPr bwMode="auto">
          <a:xfrm>
            <a:off x="2652714" y="5932089"/>
            <a:ext cx="9589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chemeClr val="bg1"/>
                </a:solidFill>
                <a:latin typeface="Times New Roman" panose="02020603050405020304" pitchFamily="18" charset="0"/>
              </a:rPr>
              <a:t>广告学</a:t>
            </a:r>
          </a:p>
        </p:txBody>
      </p:sp>
      <p:sp>
        <p:nvSpPr>
          <p:cNvPr id="75" name="Text Box 15">
            <a:extLst>
              <a:ext uri="{FF2B5EF4-FFF2-40B4-BE49-F238E27FC236}">
                <a16:creationId xmlns:a16="http://schemas.microsoft.com/office/drawing/2014/main" id="{0E84691B-D8C6-4BB6-A943-CF5B67362736}"/>
              </a:ext>
            </a:extLst>
          </p:cNvPr>
          <p:cNvSpPr txBox="1">
            <a:spLocks noChangeArrowheads="1"/>
          </p:cNvSpPr>
          <p:nvPr/>
        </p:nvSpPr>
        <p:spPr bwMode="auto">
          <a:xfrm>
            <a:off x="3906582" y="5932089"/>
            <a:ext cx="9589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chemeClr val="bg1"/>
                </a:solidFill>
                <a:latin typeface="Times New Roman" panose="02020603050405020304" pitchFamily="18" charset="0"/>
              </a:rPr>
              <a:t>信源</a:t>
            </a:r>
            <a:r>
              <a:rPr lang="en-US" altLang="zh-CN" sz="2000" b="1" dirty="0">
                <a:solidFill>
                  <a:schemeClr val="bg1"/>
                </a:solidFill>
                <a:latin typeface="Times New Roman" panose="02020603050405020304" pitchFamily="18" charset="0"/>
              </a:rPr>
              <a:t>/</a:t>
            </a:r>
          </a:p>
          <a:p>
            <a:r>
              <a:rPr lang="zh-CN" altLang="en-US" sz="2000" b="1" dirty="0">
                <a:solidFill>
                  <a:schemeClr val="bg1"/>
                </a:solidFill>
                <a:latin typeface="Times New Roman" panose="02020603050405020304" pitchFamily="18" charset="0"/>
              </a:rPr>
              <a:t>广告主</a:t>
            </a:r>
            <a:endParaRPr lang="en-US" altLang="zh-CN" sz="2000" b="1" dirty="0">
              <a:solidFill>
                <a:schemeClr val="bg1"/>
              </a:solidFill>
              <a:latin typeface="Times New Roman" panose="02020603050405020304" pitchFamily="18" charset="0"/>
            </a:endParaRPr>
          </a:p>
        </p:txBody>
      </p:sp>
      <p:sp>
        <p:nvSpPr>
          <p:cNvPr id="76" name="Text Box 16">
            <a:extLst>
              <a:ext uri="{FF2B5EF4-FFF2-40B4-BE49-F238E27FC236}">
                <a16:creationId xmlns:a16="http://schemas.microsoft.com/office/drawing/2014/main" id="{EC2172A6-00B2-40EE-92D3-DCAD1CD4FE39}"/>
              </a:ext>
            </a:extLst>
          </p:cNvPr>
          <p:cNvSpPr txBox="1">
            <a:spLocks noChangeArrowheads="1"/>
          </p:cNvSpPr>
          <p:nvPr/>
        </p:nvSpPr>
        <p:spPr bwMode="auto">
          <a:xfrm>
            <a:off x="5236417" y="5916111"/>
            <a:ext cx="7713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chemeClr val="bg1"/>
                </a:solidFill>
                <a:latin typeface="Times New Roman" panose="02020603050405020304" pitchFamily="18" charset="0"/>
              </a:rPr>
              <a:t>资讯</a:t>
            </a:r>
            <a:r>
              <a:rPr lang="en-US" altLang="zh-CN" sz="2000" b="1" dirty="0">
                <a:solidFill>
                  <a:schemeClr val="bg1"/>
                </a:solidFill>
                <a:latin typeface="Times New Roman" panose="02020603050405020304" pitchFamily="18" charset="0"/>
              </a:rPr>
              <a:t>/</a:t>
            </a:r>
          </a:p>
          <a:p>
            <a:r>
              <a:rPr lang="zh-CN" altLang="en-US" sz="2000" b="1" dirty="0">
                <a:solidFill>
                  <a:schemeClr val="bg1"/>
                </a:solidFill>
                <a:latin typeface="Times New Roman" panose="02020603050405020304" pitchFamily="18" charset="0"/>
              </a:rPr>
              <a:t>语境</a:t>
            </a:r>
            <a:endParaRPr lang="en-US" altLang="zh-CN" sz="2000" b="1" dirty="0">
              <a:solidFill>
                <a:schemeClr val="bg1"/>
              </a:solidFill>
              <a:latin typeface="Times New Roman" panose="02020603050405020304" pitchFamily="18" charset="0"/>
            </a:endParaRPr>
          </a:p>
        </p:txBody>
      </p:sp>
      <p:sp>
        <p:nvSpPr>
          <p:cNvPr id="77" name="Text Box 17">
            <a:extLst>
              <a:ext uri="{FF2B5EF4-FFF2-40B4-BE49-F238E27FC236}">
                <a16:creationId xmlns:a16="http://schemas.microsoft.com/office/drawing/2014/main" id="{053A828B-AFBA-4F8C-A178-A77A85B9901A}"/>
              </a:ext>
            </a:extLst>
          </p:cNvPr>
          <p:cNvSpPr txBox="1">
            <a:spLocks noChangeArrowheads="1"/>
          </p:cNvSpPr>
          <p:nvPr/>
        </p:nvSpPr>
        <p:spPr bwMode="auto">
          <a:xfrm>
            <a:off x="6573093" y="5908485"/>
            <a:ext cx="7008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chemeClr val="bg1"/>
                </a:solidFill>
                <a:latin typeface="Times New Roman" panose="02020603050405020304" pitchFamily="18" charset="0"/>
              </a:rPr>
              <a:t>媒介</a:t>
            </a:r>
          </a:p>
        </p:txBody>
      </p:sp>
      <p:sp>
        <p:nvSpPr>
          <p:cNvPr id="78" name="Text Box 18">
            <a:extLst>
              <a:ext uri="{FF2B5EF4-FFF2-40B4-BE49-F238E27FC236}">
                <a16:creationId xmlns:a16="http://schemas.microsoft.com/office/drawing/2014/main" id="{B955E136-91D6-45C2-8B93-40754E4C78FF}"/>
              </a:ext>
            </a:extLst>
          </p:cNvPr>
          <p:cNvSpPr txBox="1">
            <a:spLocks noChangeArrowheads="1"/>
          </p:cNvSpPr>
          <p:nvPr/>
        </p:nvSpPr>
        <p:spPr bwMode="auto">
          <a:xfrm>
            <a:off x="7705726" y="5904014"/>
            <a:ext cx="700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chemeClr val="bg1"/>
                </a:solidFill>
                <a:latin typeface="Times New Roman" panose="02020603050405020304" pitchFamily="18" charset="0"/>
              </a:rPr>
              <a:t>受众</a:t>
            </a:r>
            <a:endParaRPr lang="en-US" altLang="zh-CN" sz="2000" b="1" dirty="0">
              <a:solidFill>
                <a:schemeClr val="bg1"/>
              </a:solidFill>
              <a:latin typeface="Times New Roman" panose="02020603050405020304" pitchFamily="18" charset="0"/>
            </a:endParaRPr>
          </a:p>
          <a:p>
            <a:r>
              <a:rPr lang="zh-CN" altLang="en-US" sz="2000" b="1" dirty="0">
                <a:solidFill>
                  <a:schemeClr val="bg1"/>
                </a:solidFill>
                <a:latin typeface="Times New Roman" panose="02020603050405020304" pitchFamily="18" charset="0"/>
              </a:rPr>
              <a:t>共识</a:t>
            </a:r>
          </a:p>
        </p:txBody>
      </p:sp>
      <p:sp>
        <p:nvSpPr>
          <p:cNvPr id="79" name="Text Box 19">
            <a:extLst>
              <a:ext uri="{FF2B5EF4-FFF2-40B4-BE49-F238E27FC236}">
                <a16:creationId xmlns:a16="http://schemas.microsoft.com/office/drawing/2014/main" id="{0BB072E3-4FE6-46F3-8FF5-7D817AAF6EF6}"/>
              </a:ext>
            </a:extLst>
          </p:cNvPr>
          <p:cNvSpPr txBox="1">
            <a:spLocks noChangeArrowheads="1"/>
          </p:cNvSpPr>
          <p:nvPr/>
        </p:nvSpPr>
        <p:spPr bwMode="auto">
          <a:xfrm>
            <a:off x="9123364" y="5908485"/>
            <a:ext cx="700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2000" b="1" dirty="0">
                <a:solidFill>
                  <a:schemeClr val="bg1"/>
                </a:solidFill>
                <a:latin typeface="Times New Roman" panose="02020603050405020304" pitchFamily="18" charset="0"/>
              </a:rPr>
              <a:t>品牌</a:t>
            </a:r>
            <a:endParaRPr lang="en-US" altLang="zh-CN" sz="2000" b="1" dirty="0">
              <a:solidFill>
                <a:schemeClr val="bg1"/>
              </a:solidFill>
              <a:latin typeface="Times New Roman" panose="02020603050405020304" pitchFamily="18" charset="0"/>
            </a:endParaRPr>
          </a:p>
          <a:p>
            <a:r>
              <a:rPr lang="zh-CN" altLang="en-US" sz="2000" b="1" dirty="0">
                <a:solidFill>
                  <a:schemeClr val="bg1"/>
                </a:solidFill>
                <a:latin typeface="Times New Roman" panose="02020603050405020304" pitchFamily="18" charset="0"/>
              </a:rPr>
              <a:t>偏好</a:t>
            </a:r>
          </a:p>
        </p:txBody>
      </p:sp>
    </p:spTree>
    <p:extLst>
      <p:ext uri="{BB962C8B-B14F-4D97-AF65-F5344CB8AC3E}">
        <p14:creationId xmlns:p14="http://schemas.microsoft.com/office/powerpoint/2010/main" val="2039148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标题 1">
            <a:extLst>
              <a:ext uri="{FF2B5EF4-FFF2-40B4-BE49-F238E27FC236}">
                <a16:creationId xmlns:a16="http://schemas.microsoft.com/office/drawing/2014/main" id="{3486486A-4DA0-4B30-958E-314C4D8DFC49}"/>
              </a:ext>
            </a:extLst>
          </p:cNvPr>
          <p:cNvSpPr>
            <a:spLocks noGrp="1"/>
          </p:cNvSpPr>
          <p:nvPr>
            <p:ph type="title"/>
          </p:nvPr>
        </p:nvSpPr>
        <p:spPr/>
        <p:txBody>
          <a:bodyPr/>
          <a:lstStyle/>
          <a:p>
            <a:r>
              <a:rPr kumimoji="0" lang="zh-CN" altLang="en-US" dirty="0">
                <a:ea typeface="方正姚体" panose="02010601030101010101" pitchFamily="2" charset="-122"/>
              </a:rPr>
              <a:t>学与术</a:t>
            </a:r>
          </a:p>
        </p:txBody>
      </p:sp>
      <p:sp>
        <p:nvSpPr>
          <p:cNvPr id="3" name="内容占位符 2">
            <a:extLst>
              <a:ext uri="{FF2B5EF4-FFF2-40B4-BE49-F238E27FC236}">
                <a16:creationId xmlns:a16="http://schemas.microsoft.com/office/drawing/2014/main" id="{12620D03-7058-4D55-8C77-6C8C6C426ABF}"/>
              </a:ext>
            </a:extLst>
          </p:cNvPr>
          <p:cNvSpPr>
            <a:spLocks noGrp="1"/>
          </p:cNvSpPr>
          <p:nvPr>
            <p:ph idx="1"/>
          </p:nvPr>
        </p:nvSpPr>
        <p:spPr/>
        <p:txBody>
          <a:bodyPr>
            <a:normAutofit/>
          </a:bodyPr>
          <a:lstStyle/>
          <a:p>
            <a:r>
              <a:rPr kumimoji="0" lang="zh-CN" altLang="en-US" sz="2400" dirty="0">
                <a:ea typeface="宋体" panose="02010600030101010101" pitchFamily="2" charset="-122"/>
              </a:rPr>
              <a:t>广告之学</a:t>
            </a:r>
            <a:endParaRPr kumimoji="0" lang="en-US" altLang="zh-CN" sz="2400" dirty="0">
              <a:ea typeface="宋体" panose="02010600030101010101" pitchFamily="2" charset="-122"/>
            </a:endParaRPr>
          </a:p>
          <a:p>
            <a:r>
              <a:rPr kumimoji="0" lang="zh-CN" altLang="en-US" sz="2400" dirty="0">
                <a:ea typeface="宋体" panose="02010600030101010101" pitchFamily="2" charset="-122"/>
              </a:rPr>
              <a:t>广告之术</a:t>
            </a:r>
            <a:endParaRPr kumimoji="0" lang="en-US" altLang="zh-CN" sz="2400" dirty="0">
              <a:ea typeface="宋体" panose="02010600030101010101" pitchFamily="2" charset="-122"/>
            </a:endParaRPr>
          </a:p>
          <a:p>
            <a:r>
              <a:rPr kumimoji="0" lang="zh-CN" altLang="en-US" sz="2400" dirty="0">
                <a:ea typeface="宋体" panose="02010600030101010101" pitchFamily="2" charset="-122"/>
              </a:rPr>
              <a:t>直觉，行得通，习惯</a:t>
            </a:r>
            <a:endParaRPr kumimoji="0" lang="en-US" altLang="zh-CN" sz="2400" dirty="0">
              <a:ea typeface="宋体" panose="02010600030101010101" pitchFamily="2" charset="-122"/>
            </a:endParaRPr>
          </a:p>
          <a:p>
            <a:r>
              <a:rPr kumimoji="0" lang="zh-CN" altLang="en-US" sz="2400" dirty="0">
                <a:ea typeface="宋体" panose="02010600030101010101" pitchFamily="2" charset="-122"/>
              </a:rPr>
              <a:t>道理、内在逻辑、体系架构</a:t>
            </a:r>
          </a:p>
        </p:txBody>
      </p:sp>
      <p:sp>
        <p:nvSpPr>
          <p:cNvPr id="48133" name="AutoShape 4" descr="data:image/jpg;base64,/9j/4AAQSkZJRgABAQAAAQABAAD/2wCEAAkGBhMSERUUExQWFRUWGBwaFxgYGBwfGBsYHxgcFx8XHBwdHCYfHBojGhwYHy8gIycpLCwsGB8xNTAqNSYrLSkBCQoKDgwOGg8PGiwkHyQsLCwsLCwsLCwqLCwsLCwsLCwsLCwsLCwsLCwsKiwsLCwsLCwsLCwpLCwsLCwsLCwpLP/AABEIALoBDwMBIgACEQEDEQH/xAAcAAACAgMBAQAAAAAAAAAAAAAFBgMEAQIHAAj/xABHEAABAwIEAwQHBAgEBAcBAAABAgMRAAQFEiExBkFREyJhcTKBkaGxwfAHFELRIzNSYnKC4fEVFiSSk6LC0kRTg7LD0+JD/8QAGgEAAwEBAQEAAAAAAAAAAAAAAgMEAQAFBv/EADARAAICAQMDAgQGAgMBAAAAAAECABEDEiExBBNBIlFhgZGhFHGx0eHwUsFCkvEy/9oADAMBAAIRAxEAPwDizyNZ9tQlIrdS6jNCLj8hUmxMRXor016iiZivVmsV0yer1er1dOnqmtLYuLSgFIKiBKlBKR4knQDxqGp7W3zk8gkFR1Gw5CSJJMCB1rp0bLhTdq28wi5kQUrUwgEO6pJCnSfRkABKARqZPWvw1wE/doL2iG50KoGY88o6DrtRPhPgdD6D2pV2pfQgoKSAlucylEyNVCYGsDWO9KesYpcJabCEAJCRAA5CuyGhUPGtmcsf4GSkRIPlWE8Itj8NND1zJqBxE1CxnpKIMY4Ta3Iola8PNJ/CKkaEGYPvirVsgq5R66yHLNhYNJ2SKKrsEKGwqrb2B05URSzHOmgCJYwLfcONK/CKUeJuDQUHLMjaukKFQXFuFigZK3E3VYoz50dbKSQdwYNGeFWe+4sRLbZUCRMGQJ8xJNT8a4b2dytQ2UZ+H51Y4aai0eVI7ziE9TpyjmJVPL0dxVOq1uQ6dLVOn/YZgobbduF+m4YE7hO/9afcUxYJJg7aev8Apt5zSV9n9yG2lAqhO8+7261cxO8zTEAe/wCvyrFf03GhYPxXEVKnKT9fOl27WudZ98UVfXJ0+t6yGm91akeX9qQ4LGUDaLTzZPKevIfXhUSmRuQPYKbTYJc2IA8Onnp8KrO4I1rqSPOl9o+IdxeS2Z0kdKtNKVyosMGQBoPj51F92SDofzodBHM6RNOEf2ovY3f9KFqTGkVu0POmIxUzI02lzI8efxobxapJZ111EaTz/vUVneaQQdPDf+v5VS4scztgpnWPjTnygoYsiol4n9j9+0TlSh0fuKAPsXHuml+74QvW/Ttnh/ISPaJr6ocZJqo5ZEnaefroizCQbT5QftFoMLQpJ6KBB99RV9VHCwREe7wqFzAEGZQg89Ujf2Vncb2m0PefLder6f8A8rs/+U1/w09I6dKyMBaTplaEDQQgaflXd0+06h7z5hQ0TsCfLWrbOBXCvRYdPk2rz6V9LN2jewUgeAKfhWxUymJcR/u+uVZ3T7TdM+e7f7Pr9e1uofxFKfioUz8MfZTdJuWXHVNoShxKiPSMAyREZTtG/OusLxyyR6Vy0PNUVGri/D0ifvTP+8afOu7jfCdp+ETuFMNcRduOOyAXnVpSr05VPeVJ2ygqg698SAMpJHiG4lRpgxZDSlNOtAELbBCh+yQCCNfxdY1AHSgF3bAiVGBzNFlNmOwihcAt7zU7bwnWsXV6ymQkjTxoS/iaD+Ie3TyqUyxWEbLZpBEz7xUsISNDrSOriLKIB8K0c4mCSAVV2qHU6GziA2qwh4mucHjNhOpVJ6CflUCvtOCfQQT5/W1NXUZO7KPM6eplXOa1M+dI+A/amFGHBH19e+nawxVl9MoI8uYoiKghweIi8Z8OFSs0d0842oLaW4RhozCCX1gT4ZYnyI3/AHhXWF206ECDSBx7hYaZShIOrxKRuIIEn3ZY/e8TArYNeJuSiLhXh6/0KQJGn/t/Oij0rMAdfr691DuHLBQaBI116/Hw/rRt6/btGgpWrivRSPn7vbWLxvCA2lW+QzbJzPrCZ2HM6f0oW72b4zBaUpH4iREdddaWOKeH7p4qffUlIOwKgAPaYJ8p3pSXg9zHoLKfdRbN5gFyvidMaxttoBtDiV66q9wAqq1isoc1mCfjXMShST3pB8aNYViCoypBM70D4yBsY3G+rY7RsZ4y7NzIs6fI0RZxizXKu0GYfhn4VznF9VSQUnahqWJOqgPE/wBKNUBHMHI5U7CdRf4tt21ATmB5j5+NGcOumbhMtqE9OdcuwzDbckdo4s/wtqpqw3AkJJctXiop1UgylYHXKQCU+NCdvjOViY5qZKNCNDzoXjFsSOgPSrmH44FjKvfafhUr6xHepTUeIycwV9p+Jq0N0v2JHwTWR9qWJj/xJ9aEH4pobg9sCtxMTGvsMfOsX2FLUruAq8qp7i6tJkYxNpsGXX/tJxFYhVwY8ENj4IqFfH+IGf8AVva9FR8Kro4WfgHLoajdwJaPSSa3Xi+E4Ycpkx4zvj/4u4/4q/zqq7xDcq9K4eV5urPzonY4CHZjQ/WtD8UwgsmN5rlyoTphP07qLuU13rh3Wo+aj+dQk0Qt8ORlBWuJ2CQSf70RusIYaA7VL6cycyZyCRMaDNPMaUXcUGgIrtNVk1F6vVYuEt/gKo/eH5VLaYStwgJ1kgDzJj40esAWYPbYmhvO8cLXGfC7LUKPZwSAeRKAmTqSAI6dNIrn32kYlcOP9g2lXZoA1H4lEST8vVT/AMPYU5aWTLLmXM2lUlK8wkrUreBG8R4bnek/izGQ0glKMy1KyjxVPTc6dOopTH1RgHpnNXWHE6GfbVcyKPsYWl5ta3rgIcEw0RCp5bwI8poF2Cuh9lNHxiiPaWcOKlLAk9a2xJyT41Pw/YlTydOetO15wcgsyEiesa+2kMwDyvGpbHRnNIqRtKfxH2Vcv8GU0e9oDsT8KsYTeoZzBbSHc2xVuny0NO1AjaTjGwPEuYE7ZAgOz5kflTlatNMAOW6wpG++nq10+G+1c7s8KC1xmgE9PqfZTtg/BxQQUPKKTunLt4jWD5EQRSHrwY9LHInQMIxLtwAkSfDX686F/aFhil26VZTKFBWg8Rz9tC8cC7dKW21qSlQK15TBVGgSYjujU5ep1mBSOjGXUrJCjBkT4HShuVHASmrwZ1XB0E2zUTJQCTrSxjGKhNypa5V2fop6kaDnT3grYVbt5dsmnLl9eMUmYrweFLlRVH4uUzyJBnXwHM0LLsIsGJ+I8Su3L4ShYznTtNgP3W59BA2GXKTuZmhvENi9bLTnXnzCcx1EzqO9Ph7aZeIW0HKEMhKUgABOkDfbn50vusr6RG0xPwpi5B7RZxsRzAxdUvc7ez+lNPBlrmknaarWeHlaSDMdfHannhjAA0wknmTWFtfpELGhXcxN4qtdCQNQfdQO1w8lac85SRMb5eorp+OYKFnqCIP10pFxHCFsKhU5PwqiRHQ9DQo5X0wmTUbm/E+DW4Q390Some/6ROoEb+v21Tw+zvGglxAUkJMiDJB6gfEUZsLcqjvJI8ppwwuyGXvHNWd48QOyAbuDcNvi4oEgSYnLI1/hO1MtxbApEj69lQ2dkJ+vbV6+TlSBy9XzoQmxJjrnIuEGs7xO+ZBCv4gQfeB8aP4rh7jYzNQFHSSNh1pa4Hu8l0kHZenr+prqa7UFIG+ldmT13AwUyxGbbKmlh59fakQnvEBJ/hTAProJZYc6p2FLEnQwrkOZgfRp4u8KTspJjrGlVrXDAT3EaczHupPeYWKlAwKSDvNMLsUpUAJ251FxTZiQQOVHra370xQ/iNJBHSlgEC481UXLa0SlIWkajoOfPf6gmreJvm6SkOIScmiTsRp4a9NJq7hbQVI5HlRH/ASNQr1R867W12IJQMKIihbcPkr1HqA5UUdw7KmAIplt7JKQZEnrQ7EFCtLM25nFQBGXhzFi+y4FTmQQD4gpzA+sb+NDr2wTmzkAqGxPLy6Vpwc5o8Ofdn1ZoPvj1VZxN+AaqDWoMhYAuaiHxCycxPPwpeZt1LWANSaYMSYLq9/zohhuFpaEwAfGtV6EIpL2A4MEZY3OlPj1pDSYHmKWsBfSQXB6I2PWmjC8WQ6jITJrlmm+Yn43gjbqSkiJ9x61z/EOHHmVHTMmdFD59K6dxMy42lTiRITrHUdKF4Zjbdwjr1HMedaGInFQd4qYEgoVqmuhYZehIE0IdwFJVKZE9N/Kt2rFaOcilkm7hUJJxW/mcaMaFKk+uZFJbiYEaaz8TT65Yds0pPOO6f3hsfl6655iyClUxGuv15zW8kSvG40Ae0699nb82TeYzllJ8gowPZH0at45iaJKQRz15eXhSZwPjMWjqdsqgfUR/wDk0Ev8ZUSdZnx3n85pvcIFCSug1mpcxe0I/VnTePy399CLbDS4e8SR7Ks2761HWiJWEpMCp+J1Sxh1mNEj65U5XjAZQhB3ET+VKPDWIMWza7u4XKlGGWx4aZ1dBmBgc4qhe8bl53MSBJ0jzp2P0WfMGrMdbm2kBc/XShS2UKlJg9RVRnj1pqEuxCvqYqnxBdNgofYXKDvrtzrnonUJo9po/g6G1SgQn66VesrtKfD41Hb3QdQnX2cqhcYjlSTzcKowWt+mfCt8RvQdKXG3YOh0+vGrD723SuLtxOInO+D7YrvWAD+OT5JBUR6wCK6w08fD4+quJMPKQoLSSlQMgjcGn/gjGVONLC1FSkKmT+yr8iD7aszLe8j6XIFNR47GQJ1rzjIANU7XEORqyVFWlRmeuN5Bh6CVeGo+FUuK7Q5ZHMVSxjiZy3WlIZUUj0iN46jrS/ivF7j4KWmz5kHTxrdNihEM4HMns3FtKSToDp6+VOVpeBaQedJdhbXLuVKoKNJXEaAztOppnLWSSnT63pVVDU7by1dXKQKXMQfra9v9YmhjztCWgO8YeBl992eYHzPyoniNoCJO3TrQ7gdIGcKPeUBHqkfMUSxR2E+W5qhf/iSeYvOZUflSzjmMqV3U6TU2OYsSSBp9fGg1m4kHtHDtsOZNFjXyYbsAIyX3GQQAwhGVCUJCVDeco3HSg7PFjzcwZPKeX50MxDEu0OgyjbzqnmqkYh5EjbORYBjxgfHFw7LDvfzaJ01mhl9ZuWT4OyVezyqHAOI+xXKkg6EZoEjbn0099GMa4jtrpGRUhREpI5K6Hb+tCVo8Rq5AQN94bwnGgtIowLkEVzDC71SFROnWm6xvjpMwfZUzWpqVAhhcZmFAeXh8KXeK8HKiXUCAr0tJhX9d/bRa0u9dP6+qr7j6dAoSnSR1G9YN5obQbizwtb5EKTlglJzEbEggpPsJFBbq0hZA5GnDErxFu61bt5VBSi46ofhCu6lJ8E5hvzWaD4jaEOnoTNadpjHfaa2FsAJjXr86r4oskFKdztVy5VyiqlviDbawtwjwB+OxoRzMLUN4v4tw/cZUkpKkpEacueo9e9BSytBMgiN6OY3xe64qG1lKfDQnx8N9hFLilk6kyauQGt5A+QarHMOM2rD0FbmRZjqR6/rnTJgWAQ2pJcChyArnwFFcI4gWxtr8vqBQtjNcwkzAGyI3WudleRWnTxFMbGVaRSIOLw4IdBkDukAaHfl7CfXTJg2IBSAoHQ+6pXUrzLEyBuITVZQdI9VV7huT5USU+DrQ+5X/AGpPmFc5IrpR7gq7y3GQnRxJT/N6Q+Eeul+t2nSlQUkwQQQehGs16rCxU8lW0kGdRL+WT0rNlxyyAQtWUgxB3odZ4qh9AdEBQELT0POPiKXnOHQ46rKsAEyNOtQLQPr2nqnIwA0bxmxT7RGYKUIKzHkJ9/j7vVjD8WW4tEMAIWmZ101jUx01pdc4ZUwQoLSTyJAj1ToD51fN6+EZRcKEjYtgEeRBom0NxNQZW3b7V+8juOK3mlFKmssbfW1UrjjZxQgJA9dVr5KCQkLcUeZUqST0CRV+wwJAGdxPLQH4nx8K09pRbCJYZboNK+FX6nSc/LarSVFS45VVuUlMlI19lYw94wVHSlMoNssEMeCYaTi/YrQsGAgyfEDcesSKaMceBbzJMhQBSeoOorlOIXxWdPRpx4QxTtrbsVnvMKCk/wABP/SZHkoU1cJRLi1yW9QRiNmoBSiIA286W3FGdeWldC4uAS0qPV5/XzpVwPAS7KlA5frWm4jQNzswLEAQSSOlR0x4nftoJQNY0MAVRaxdKdkeeg/KnAwDjXy0FZT0r1MtpiBeOUA6cgOX8sURf4aSUejB99CcoBqb+HsWDF7h8ZnIO0UxpcyaT6qWrMFl4g8qNi6zVLn3a5Vg2Wodwt+TtRXttT4CguEAA1bduu9ApSxjQ3c24/w+6UAJ7FSp590hYE76ZaqY8zIStJEEAiOh1HuIpibth9ydSY7zDg9rahSZgl6XsOCT+ttz2ahzyxKFeWWB/IaodCUuTK3rqUb+9Gv166R8Suc6zrTBiTp18RFLQYlUCtwADeZnBIAEjAq1bW61ei2Veqr9thaEpzL18KwrH8mjaEjxgU0vq2URa4wgtjU1asXkyQ2AOckbe2qVyDPoZfKYq83xS6P2fZRfDMV7TVQFAWZNyIwBX2UxQGlOHCrisiges+2ocZaSEeiJP1FQ4Jd9NvGhdta8TcWPQ1XGwXRiPGpAaGMLkjp0q0q4Exv4VKRKTOZ16vVsiOe1erPHliwv1NKkbHcdR+dNvD901mzhWh3HQ+IpJrdl4pMpMGkZcIfccx2PKU2nWjZoIOYApPLlQ64wW2n9WgDly8OtAcK40hIS6NuYqG74oTrkBjoZ18R0qMY8imgJb31I3jS1hjCDKUIHkNarX9yI20pRXxOsnb21VusbWsQNBRfh3Y7xbdQtUJexPEkyQKFXF+pQyjRPxqsTWKsTEqiRs5M9RLh7EuwfSo+ie6v+E6H2b+qhtephF7QQaNzqeK4b2oy77EdPP4VtY2fZiOgpc4W4tCUpad5aIUen7J8uRo5jWNJQiUkEnl4dffUhQg1LVyAi4qcUWaQoqklR302Hr50JsLQLVBMeMVJi96Vr+t/Hxqm26QdNKoUHTJyy6rnT+HsHbbR3YkxPx1+vZRl2zBFcwwviFbWyj9bfP3UbY47VqFQQNiPLX50hkMqXIsuY3gqCqdJoI4EtneocU4qLh0nzoE7dqVzrFxM3M05kWMqcaCdR6qv8NOF50TtMk/OkxkFR1Og3ppt8VTZszu4sd1PQciaxsYXYczRksajxHDjbi1LFsptP6x1JQB+ykjKpXskDx8qQsEx827odIzNuJyPAcx1/iAiPIjnQO9vVurK1kqUefyHhXrYknL1012+pr0sIBQ4j5/WQs5LWIx8QNhKiEmUnvIVyUk6gjwigrCNfGnTAsEN5hpRH6e2cUhI176Fd8IJHRZUZ9XMUhl1SFEHQgwQeR2Ig1EEItZV3RQJhi3QtaTOw+ooTeWhSZjSibfEAS3AHeO+3t2oVe3ynDJ9QrsasDByuhWppbs5jTThGGgJ6ilJKyNqss4mtOxosiM3EDDlVORGHF7cNoOYTyB+BqPD7FASFJUfEfXKg11jDjgAUdvrathiysoE7e6l9pgtRozKWuMTdzEkmI5zRTB2yslR9XlSxhVspZBV6P1rTxh7OUAVPk2lAN7zk9er1er0p5M9WYrFZSqK6dNmlQaYVsJcaHupcNFsLvE5cqlZSOuxHnyqfOpIDDxG4yODDPDHAQuWbp1b6UlhhbqWwZWopkJKie6hGbqZI1iNanTwTaPWl05bXS3HrNIU6FNpS04mYKmVBRVAgwVAE6aCdGPgRnNa4kQUntLNbSO8BmcIMIBJ1V4VAjgR9i1Ux29q0y4A5dvduhSlBCc4aShJnIk9NVK11ASKbjbUtmAwowBdcAIRdX1uX1k2jLjubshC+zCTljtJE5onlUdt9n5Xh33pDgddXctsIab17y05oUoiCrVGiSQNZMyAYscaTcv4xdktobct7gIClJS4S4UhtOWZUSBGk6+Ylk+yu5Tb4cyp6ABiIdIJEho23Zh6N8iVEEq5ZT0o4MQRwOg3ibBD4Vc9/tVx+hQpDallsESpZBSUlUAAyIO9CrXh7PZ3FyHUwwtpJRlVKu0zAEHbTKd/byPX+GsTS32pxFxIc++Om0W4tM5Cy5mUhU/qFAwCO6VKEamub4bcJGE3rZcSXFu2pQjZRCe1zQCASBIkjaR1rLnRQoxhdi5cIWEqlTYBgndO0DyPxqozgzqjAQfXTJwZh62bsBXorSUE+e3/MBScmVQDR3j8WJmPG0VbqycbMLSQfEVADXZcawTO0QnfloKRMQ4SUgSTJ50lOsQ7GOPSN4irXquLw5QVEGo7m0KeVVB1MnOFhzK814V6KxRxUnRc5duXx8ajcdKiSTJPM1pXqyhCLEz1ZTWKnskAuJBMAkZj0HM+oa1sGOP2c4if9QwVQFpCx5pMHbwVP8tBOI7aVlznoFDSZjoNhHOTPtilgmJfd30uDYEg+KSCk+40cvrtLwMGQZgdCdJ+HsFTuSr6pVjXuJUVKxVy8sCmTpHhVSKeCDxJ2UqaMxXq2y1iK2DUxVzD7EuK8KrtATrRe2uwBA0HhSsjEDaUYcYbcxlsWQANqNsOBIpLRjQTrVK94jUrRJgVH2mYytsirzBa7RQ5GoygjlXV73BEz3UgzSzjPDZT3tIrsXXB+ROydDXBibFey0SasypeRKSTRYcMvRHZ5T4kJ239IiqzlAk34f3MWEpJ2rdxs8xFMh4WUj0ltIUDqFPtD/rqZGEtRCn7cf+sk/CaE5vYXMGFfJivbBIWnOkqTmGZIMEidQDBgkaTB8qdsV4bSw06OwRLYU2pZPdWsunKtCidCE5SANVAQUkEka2ODW6SCbu3BBkEOiQdwRpTFart0iP8AEG8uQNlP3g5SgbIiYyjXTxPWlt1BHCn6TRhX/IQnZ8AWMIWUtqUbdtJABLallm3yqEhISXFdoMxyq7+YxSLg3DzSrW7K0yUljKpIBUkF4hWWSBqnTWnpePoIIGItbAD/AFA0jaNe7HhQm0DSNr23g7j7ykDQyJGblSfxGQ8IfpD7SDYsJc4O+ze2LLLrqCVlYPePdUA49KVJMpy5EAn+HfWpbfgloPLCPRSdJ1VtqDIGoVPKrbeMMc7y213/ANQjXmZ15nWidrxHayVLvbYqMal9BOg65vKo8uTPk2KH6R6LiTfUJSdwUIEJg9dBI9YqgcDghW0EEfGjyOIbMuEqvLUJgj9cj86gXidqtwIbu7ZWYhKQHUZiTsIBkkkxpU3bzUTRlmPLiXaxLLTUpJAmhGL2U6FMGKa7a2ZCktkrDi5hAV6WVOYkECIA6xuOtRYjh4aKluKlsp0USAUka5TA+R21oe04Fmd3k1bTnLmDogmNaoucOqdEJSNOdOFqlF0pfY/pFIjOEAnKDMTA3MHSp1WhHdIKY5QR6/Ot7jY+Y0IrjYzkuLcIOI1BCjz2oFc2K2/TSR519AXmBKSgqKEwdCru6k8t+tJ/H/CKm20uLQFKKgkIQuSVaaZSkE7a5Z+der03VO+xE8zPgQbgzlASa8RTLiWGHKhYSpIUDlEbRudNxFBbhgAZtTKjB/CYiY9o9or0FcNIChEkwjB1vqOWAlIlS1qyoA8VH4CTUmOWTTJQlpwuZkZlKiEk51ABIOuWEgyrUzsKv4Fg7t5mE5UJAB5JAA3PLTfxNVcftk9qkNyUZITO/dJTrHiJ9ddq3qDUDVNbuRUYTV63wlxUwkmNTH5b1rEAbw8d3Yk7TuYQr21q7h4jQg0z8PcNJzDtdJMCOZ/tNYxTDu1KUMISVElIE95Skyk5dgPRXoZ3G1RjJ6qWekELg7XQv5RRU0E5oM9DXhh7nZFwCUAwT40a/wAmXCVAONqTzhWhjlIEkfGmm9+z25bw05VOKJXm7MKGTs+WigO/5GmNlqq95LpU87bTmKlVntDU7+HuJ3QpOpEEajwNQqZIiRE7TzqmwZL6ppNYrJrFbBnf02giaSuMeIGEr7Id9ST3o9FPWSNVEc0pjzBEUc42x021r3NHHDkQemklXmBt4kHlXNcAsFXDrTMwlaifEACVEdCQI9leB0OEFTlfie51mchhiTmELK5ffkMjuyJMZGx4HLqo+Bk+dXjgalR2jijyhPcTHSBvXQLTBkNoCEpCUgQBUN1hM1j9ZZ9O05ejCi23MWWcLQw2VCyYcSkFZW44AcoGohSFGNCdDJq5wxw+VuNdq2n9pQCQB+0REeqPKpLq0RmTbJGq3BnJkyAA656oSlvw0prt3ktytRypElSuiQJPy9lE+QtpX3/v7ydQFDv8hKWIXOHouFBy4YZKUpSWuzSIVKlFRIiSQUjbQJ8dI7XFme843Zm6azFCCA2nOBEugKPoTmSOsTpUuC2gUylxxIK3SXVykTmcJcjbkFBP8tbf5kQg5f8AD7tQTpKcgBjSR+k0B5Uk5FdzoAse52+kcEZEGomj7D/cz/mVnngiv9zP50UwRNo8FOPYUi0YQCpTzy28vqA389B69KrYRjTT76G/8PukZjqpZTkSN5V3zpp0rfjXFbZ18NOWd1dC3g5W1AMhZSFgKTmAUoJKTqDAVV2GzsQvykmQf46vnBCsVbcfW7Z4a0/bZUob7QpaBIJUp4BSCVJVKUiY0bOmtMzmDMLdt0KtmWSGS/cJSlBA9FCWyop1TmLhJAE9jVG+xL7mxapNp94unG860IcyJRATMlUjLmWEgfumvNXTyLV24uUpuLi7WhlLKDkTlJUhLKVGSAMzyis67nxrTXmr8f3/AHtNYUAVv4k/6mwew9SGLlNqctwoNtN9giVElRzlH7JAKsxMZQkxUdtatf4g9kbQEtJbMhCBlcKSSEwkR3VNqkkmVbwAAQdeb+9JZSyMtqyFF3N3Ws4yhsIjUltM5jEJ89R/C8LYLxACrha3lE7woyhPhlQUj+Wp3O39/viaCeZ5KVrvVOpMC2aSmd++6cyhA3UG0N6fvUF4rxVy6e+7tfrAJWqJQwg/iV1cVyTpy2FCLpLLx7d9sqZdWtSilxxJQkqyocISoAt9klAOkjfUSA02Ng3ZtKaZCUpdIVoqVKG86kkgzueQoXKotjf9LENMZZgjbD9bmMDtWbRCW0qCPSIXMLKgApSyrTN1PSRsIo69jTNz2CQtC1rI2UJGpBSY1I0JHgD0kqXFDWUsFOcKOYSFJTJIEiFJJylIOumx3zChuE3SULbgzCikEkSJyqzSADuTHPvH9qpwSyGzd8yp6DgDauJ0fiB1BdS3mShMSSJEHMEiSNIgq0Pt1FK/E/E1u5iNmwjK53lHOAO6YICQo8pSZAjVKasWeMJDpLplCgULJ5jfKfOAK5Zi2BuXd2pLGVJgqhaoCUjYSroNPGKq6Z9bG9r/AKInPi0L+UjxjiEM3h+7qCQ0tQQSJSQTroeRMx8p0c03trf4ap1QbQ8lK0qG4QsJnMAO9kVptPpRrGo/CODWrZLbri0OvEqdOugbS0tUhBSI5KkzHdEAzSLdXLDlwpYltudEpEKiUjQxAJAKug9deopB9K/WeYQeTHXgexzpVbhZbWlasxSpvvfo5H6NRC1JEKEgFMHehPE9l3X4ASm2XCVBvJmKhlVoZUSFIA3y7kATQxGJL++dsl3tSygGXSSFBCAMk7lP4QTBgA6cjuOtfeUqRYMOdmpCX3c69GSQUrTKiBByjvTqDpvRFamarMUMJhKhCM6lbdAeWnPqaccKtcwU2kkrgKUpLCikDMNwjvREiTvRPgtyyWhkPBPaW78JcTmQpSSh05VR3iE5UnwlI01mK74xabauXVLUXLlMMoKViWkqcbSoLMHLHPMTIVrMgLyLqaMVwog840gkqzpUELhKgCAdeWbnoSOunWBAvigWxL7CQFqHdzoJAlWVYSQRGYpzEyZII0nUdfYmEvtJtgHIQ2opy50lfZgKGUelCRrHMGrvGFzbXTTLltCHOz/S24ACUZApSiJjboJka7g0KYgDcNstrU0X9rF0pWZTbCj4oX/9lFEfbrdZQhVvbKSOUOD/AOSh7mFMHDbdKChTzyXFrKkIzIShSjlSrRRzKyjWdJ1G1JIYP0apGmTG40XnFn3q4LrjQQjJCkoUrKPRhQ1kHNB0qJqwLpL4cBbbUlCQo6jMTAgJgAwraKG4O4kBaSpKe0GVUnUAEKEdCVAb6RNV7pqHVJQe7mABB05dNN6XoFkDaUAkKD/7NLqwUhRBGo1MdOvlVaizbziQpGYKKlIG+/padfA+FUlwQTMQQAnnB1ny094pqk+Yp1oztHEmAC8tS1oF+k2TsFjafAgkeueVcks33bS5ClJKXWlag9eYUOaSJEjka7S1cEAUNxzhxi8H6QQsCA4nRYHTxHgfdXzvR9UMQKOPSZ7vVdL3SHQ+oQngmONXTQcbPgpM6pPQ/I86s3jyUIUsxCQSZ20E/wBK5t/kq7tV52FdpGykKyOeRB0UPCTV13H31tKZvrV4oO6kIUgmDIkpzJiegFc3SoWvG1j7wfxLhSMi0ffxL3DDoU+VuLSV5ISBmOqlFbi9UjKmUoSJiSCBrpTFitit5vs0RDmVCpkHIpQznUT6GYCBrpSXbuYREE3LU75i6BPjE7SRtVhoYNyulj/1Hx/01SU9esK1/l/Mh3KaNS1+celXzYfTbhQLygTkSCSlIE5laQhPioidKtKsiTy9/wCVIpXg4RlFyBqSSHHwpRPNagmVRGk7ctzQl77hsi6AHL9O/wD9tTDo0Y7BvmJSepf/ACX6zrDSk2aVv3C0NoSn0iZ36DmeQA1M6CguGWNw8hTwQUquFrdAVAMKPclJIOjYbEeFcwUhkEKFyyogykLddUB4wUHXxq/ZN2ES7cN5j0euN/Hu16K9OMCUt/SLXKderUt/nOjtY5e2KHXcQuUr7sW7YbbSpx3UgJDZKlGQkRt3ieVacMYbiLXZJfeSGEJMo7JIWTEwVZirNmMkxO+01zZ62sZlFy0CAYJdfkeRKJHqqzhl6hkK7LE22c4hWi3JiYgrRKdztvp0FacZI/P4ScgD2+RMe8Sw7E7kOJ7ZDTLhWns+zQVhslSACvPOZSIM8s3hRjH7NzsXQwnvZCGpgaqkAgGAMuYmegrn1qjBRGe6PLZ25k6eCdKyFYKUmbo5p0Pa3O3+2lMhHg/JZ2xFWPrGuxwQIKEK7raYTuJygRG/QUvYthbrThXa9kprMspaUvJ2SZmUkj9WeSZ7sHkYqo4nAyoH72qOYK7mZ8O75Vs9/gGgS+pQCRopdwUlW+qSmCJjTbSlpj03s3/X+YzLlOSrK/Xib4hj67zsVy22pIKFdmslslMDMmE6iDsB4TrVZm9VmSAArUASob94Dx19fo6xUr3EWHFaVm4bOVBSlIQ4AkFIToA3EhO0bVBgOPWLS1E3CToAgKCiBvJ/VAAnSOmutCUY2dB+kYGUf8h48wncsXBQhfZKKEemRlIMEDvyQdcyZj9omRFLnG2E5bVlUtqWkqTLYHfhCVKMxmMTqoxroE7k9EaxhLtqvsVIWhYckpO0JAkeSokdAaRcfdK0MFMQntm4zgrzOZUjTkjOCBzjcUeBwGG1TXQsL+MGAMowRT2VQunXeyzlRKi3ouR0SUpy+OVXWApt4Q4UOuFJCWggkxzWRlTPUpzK8kmmbF7NwOItlELQ22glKQCcyUljQjU96VR0nxo/it3b/dXLW1hXezLUQpKyrs8oKgRBlSlx0CQIGhPod4KL95D2SxqAcdtWGLFi0QEG5IFzcO5tAChRbZSZ9LIrURuR1kUsIxJLDd0VJUsqQlDTgzAB3OnMkKGmUpU4rKdDCTFEbTDEOvE9mUJRbIzBRBDjqSltJnmFq1I00BHKoMQcfdt27QIShCH3HMyRGdaplcDQBIGQAbR5VvcXgmcMLHgQC1iLjnaJB775SgpyiCCoK0P4SVIbGm8msvYmt1pphSZQwVE5R3iCRM+QECjnC/CSzcJKx3UmSfGNAPEEg+ymzF8LQ0q5TbNltDjYlIG8qCFKJ/ZyFZ3/ABAgTMC3U4waE0dM55gHDcQZZs3Hre3cSlKiO2cUlSi4UKQhuNJEKzKiBvptSrhaXbl7sm0JW6+rKJG6lc5Og5meUzyENSuHl9m3aAZG1uB5alK7upWhOYRoMmXXwOlYxXD0W4H3dSkpTbOoU4EA51q1MZSQmZKM3JKYrlzY72O5mNgyDxKWD3y1H7hnPY9qSS2sDVLawstuK0AcEyNjptzD3V8UoKW1LTlICYKx3SCcpG0yZJ0nlRC/sE24cStC1ultIaIV3UKKkhR0gyEDs41k5jyFL33Resg6anrTlKtvcWUceJuEqciTMJJncxGb4k1C3GU6a8qIWyXgkEIBBkAncgyCN9jqKhsiQSezzACSJ8f7VurmM7fHO/wmqnylJSr0kq8fKOo5n11A86FKnLHgPKKv3a8zmYN6jvKg6bz0qiE94yDAOvhWqfM7IpBoHa53N99LaQVAwSBoknfnpy8aqrxtCUJcyuFKgSAGyVADqOR8DRXlVBZ1r5XGF8ifQuWHEjHEbcx2b+4H6pXNRT8p8iDVy0xptZTlS6M3MtqAHdz948tPfWiVGN6tMKNMZUrj7xIdr3MpjixvKT2dxoNQWlT6KlR5wkjzIHOtrvG2woJLbhKgDIbJGqgmCeRk+yaIqNV7lRjespL4+8wlq5+0E3HEDaSUltzaZDRj0Svcc4EeelKGO3A1hKhqRqkzMTMdOhp6YOiqA3Q76qu6YKpsCJOo+YmOZFKEpV09E+H5/Giy8TbSEIDbk85SR15er3it2R3xW9ye+PVVhIO5gDUODDdqq3ictyrXk0qTqkfsj9r/AJVdKLW7tvqOyupHIsrk6KMADc9w+0daZsKG3l86KT9euvNyZRdV952pveJ7jnZpSpTbpC4y5WyVapKu8NIED21cwu+Q6oNpQ4FKB9NlSRoEq3O2itOsK6U1IGg861B+FTPRG/6zTkaKIx1qYLFxqJH6BX7+kde4dPFPUVMjFmlEDsntSRJYUBpk/wC8exXSnFB1rZR0pRTH7H6/xFHK98/aJjd6wtxLfZugqIAJYUEySr0lHQAZTM7SOtah1rMUht4Hxt1RqpSRGuvon1EdacXVGPVUaTofOiAQHj7ze49cxFu8QQAqE3IzIIlNssiMqTA119IDzSocqUcQwm5CM/ad1wuDS1VmPZ75hl0JA7pkzG9dlnQ+Xzqm+o5SZ1in48yrwv8AfpM1OfM4ycDdS6lalFZSMpJtljL3lIGyT+ITsO6oHnRFPBr5S5dC4UEuJ7RQLWd0kTplKU8tk6V0gtjPmgZlZZManfc86kZ5eKST5wdapPUk8D9P2g6fjOe4Rw2VN9qp5yAtLZlhSSDJghO2WFmVctaL2GGW7SAclwRBUB2KiYylZ5nXQ6dTTjan6/mNXge8ajy57O4+/wDEYGYDYxPddaQoJCLhPegEMKgkrSgqkmIkgz0BNUb11skK/TQE+j93zKgIK+vQZY/agbmnm7OlUGFHXXkaBXX2+8JS/N/aKbXY9pP+oCoygm3IEZwnQgkbqnyk1dteHG3GkqCnEpIIyqQEqAkiCDqDvTEtR08q0Tz+udY2QeB944M3kxYteCGnHJUVEkgRJI67ZRsSYjXWedWx9nrIJjMM0f8A8XDyGkhMaCB6qKumAryqmB3h6/hVCZ18i/nMaybEBXXCbSSYExoYE846VTewNlOhSrvaCBv4AR8qZVajXxodiKiAIP4vkaBcxmlJQVgduU5ikAjTl0nkY+FD7nhu3UAf2ojTcamdDtRW2Ue6J01+NQYqIiNNeXkaauRr2MWV3n//2Q==">
            <a:extLst>
              <a:ext uri="{FF2B5EF4-FFF2-40B4-BE49-F238E27FC236}">
                <a16:creationId xmlns:a16="http://schemas.microsoft.com/office/drawing/2014/main" id="{75B0FEFD-CF4B-4968-A6DD-CD8B67553EE6}"/>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endParaRPr kumimoji="0" lang="zh-CN" altLang="en-US"/>
          </a:p>
        </p:txBody>
      </p:sp>
      <p:pic>
        <p:nvPicPr>
          <p:cNvPr id="152578" name="Picture 2" descr="http://imgsrc.baidu.com/baike/pic/item/86d5bac26c077e5f0ef477fa.jpg">
            <a:extLst>
              <a:ext uri="{FF2B5EF4-FFF2-40B4-BE49-F238E27FC236}">
                <a16:creationId xmlns:a16="http://schemas.microsoft.com/office/drawing/2014/main" id="{2338C6DD-5EF6-480C-8FA5-8ADF598F6C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293" y="4424364"/>
            <a:ext cx="2582862"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descr="imgres.jpeg">
            <a:extLst>
              <a:ext uri="{FF2B5EF4-FFF2-40B4-BE49-F238E27FC236}">
                <a16:creationId xmlns:a16="http://schemas.microsoft.com/office/drawing/2014/main" id="{F532552B-BDB4-44F8-901E-2653FF9356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8555" y="4424363"/>
            <a:ext cx="1333500"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imgres-1.jpeg">
            <a:extLst>
              <a:ext uri="{FF2B5EF4-FFF2-40B4-BE49-F238E27FC236}">
                <a16:creationId xmlns:a16="http://schemas.microsoft.com/office/drawing/2014/main" id="{A842A271-7D03-4343-BAFA-24C0ABE96AF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1418" y="4424363"/>
            <a:ext cx="12319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descr="f4365b95458c614f747fcf7586586bb9.jpeg">
            <a:extLst>
              <a:ext uri="{FF2B5EF4-FFF2-40B4-BE49-F238E27FC236}">
                <a16:creationId xmlns:a16="http://schemas.microsoft.com/office/drawing/2014/main" id="{99898E1A-2CE6-4FBB-9738-A8113791A5B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00944" y="4424363"/>
            <a:ext cx="1277937"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内容占位符 2">
            <a:extLst>
              <a:ext uri="{FF2B5EF4-FFF2-40B4-BE49-F238E27FC236}">
                <a16:creationId xmlns:a16="http://schemas.microsoft.com/office/drawing/2014/main" id="{AC893B0B-9CF5-4313-BC75-032BBE8F5671}"/>
              </a:ext>
            </a:extLst>
          </p:cNvPr>
          <p:cNvSpPr txBox="1">
            <a:spLocks/>
          </p:cNvSpPr>
          <p:nvPr/>
        </p:nvSpPr>
        <p:spPr>
          <a:xfrm>
            <a:off x="6096000" y="1811337"/>
            <a:ext cx="580767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ea typeface="宋体" panose="02010600030101010101" pitchFamily="2" charset="-122"/>
              </a:rPr>
              <a:t>创意是广告的本质</a:t>
            </a:r>
            <a:endParaRPr lang="en-US" altLang="zh-CN" sz="2400" dirty="0">
              <a:ea typeface="宋体" panose="02010600030101010101" pitchFamily="2" charset="-122"/>
            </a:endParaRPr>
          </a:p>
          <a:p>
            <a:r>
              <a:rPr lang="zh-CN" altLang="en-US" sz="2400" dirty="0">
                <a:ea typeface="宋体" panose="02010600030101010101" pitchFamily="2" charset="-122"/>
              </a:rPr>
              <a:t>传播是广告的形式</a:t>
            </a:r>
            <a:r>
              <a:rPr lang="en-US" altLang="zh-CN" sz="2400" dirty="0">
                <a:ea typeface="宋体" panose="02010600030101010101" pitchFamily="2" charset="-122"/>
              </a:rPr>
              <a:t>/</a:t>
            </a:r>
            <a:r>
              <a:rPr lang="zh-CN" altLang="en-US" sz="2400" dirty="0">
                <a:ea typeface="宋体" panose="02010600030101010101" pitchFamily="2" charset="-122"/>
              </a:rPr>
              <a:t>载体</a:t>
            </a:r>
            <a:r>
              <a:rPr lang="en-US" altLang="zh-CN" sz="2400" dirty="0">
                <a:ea typeface="宋体" panose="02010600030101010101" pitchFamily="2" charset="-122"/>
              </a:rPr>
              <a:t>/</a:t>
            </a:r>
            <a:r>
              <a:rPr lang="zh-CN" altLang="en-US" sz="2400" dirty="0">
                <a:ea typeface="宋体" panose="02010600030101010101" pitchFamily="2" charset="-122"/>
              </a:rPr>
              <a:t>过程</a:t>
            </a:r>
            <a:endParaRPr lang="en-US" altLang="zh-CN" sz="2400" dirty="0">
              <a:ea typeface="宋体" panose="02010600030101010101" pitchFamily="2" charset="-122"/>
            </a:endParaRPr>
          </a:p>
          <a:p>
            <a:r>
              <a:rPr lang="zh-CN" altLang="en-US" sz="2400" dirty="0">
                <a:ea typeface="宋体" panose="02010600030101010101" pitchFamily="2" charset="-122"/>
              </a:rPr>
              <a:t>营销是广告的结构</a:t>
            </a:r>
            <a:r>
              <a:rPr lang="en-US" altLang="zh-CN" sz="2400" dirty="0">
                <a:ea typeface="宋体" panose="02010600030101010101" pitchFamily="2" charset="-122"/>
              </a:rPr>
              <a:t>/</a:t>
            </a:r>
            <a:r>
              <a:rPr lang="zh-CN" altLang="en-US" sz="2400" dirty="0">
                <a:ea typeface="宋体" panose="02010600030101010101" pitchFamily="2" charset="-122"/>
              </a:rPr>
              <a:t>驱动</a:t>
            </a:r>
            <a:r>
              <a:rPr lang="en-US" altLang="zh-CN" sz="2400" dirty="0">
                <a:ea typeface="宋体" panose="02010600030101010101" pitchFamily="2" charset="-122"/>
              </a:rPr>
              <a:t>/</a:t>
            </a:r>
            <a:r>
              <a:rPr lang="zh-CN" altLang="en-US" sz="2400" dirty="0">
                <a:ea typeface="宋体" panose="02010600030101010101" pitchFamily="2" charset="-122"/>
              </a:rPr>
              <a:t>功能</a:t>
            </a:r>
            <a:endParaRPr lang="en-US" altLang="zh-CN" sz="2400" dirty="0">
              <a:ea typeface="宋体" panose="02010600030101010101" pitchFamily="2" charset="-122"/>
            </a:endParaRPr>
          </a:p>
          <a:p>
            <a:r>
              <a:rPr lang="zh-CN" altLang="en-US" sz="2400" dirty="0">
                <a:ea typeface="宋体" panose="02010600030101010101" pitchFamily="2" charset="-122"/>
              </a:rPr>
              <a:t>心理是广告作用于人的内在智慧与伦理</a:t>
            </a:r>
          </a:p>
        </p:txBody>
      </p:sp>
    </p:spTree>
    <p:extLst>
      <p:ext uri="{BB962C8B-B14F-4D97-AF65-F5344CB8AC3E}">
        <p14:creationId xmlns:p14="http://schemas.microsoft.com/office/powerpoint/2010/main" val="2625711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52578"/>
                                        </p:tgtEl>
                                        <p:attrNameLst>
                                          <p:attrName>style.visibility</p:attrName>
                                        </p:attrNameLst>
                                      </p:cBhvr>
                                      <p:to>
                                        <p:strVal val="visible"/>
                                      </p:to>
                                    </p:set>
                                    <p:animEffect transition="in" filter="blinds(horizontal)">
                                      <p:cBhvr>
                                        <p:cTn id="27" dur="500"/>
                                        <p:tgtEl>
                                          <p:spTgt spid="15257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wipe(down)">
                                      <p:cBhvr>
                                        <p:cTn id="40" dur="500"/>
                                        <p:tgtEl>
                                          <p:spTgt spid="1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wipe(down)">
                                      <p:cBhvr>
                                        <p:cTn id="45" dur="500"/>
                                        <p:tgtEl>
                                          <p:spTgt spid="11">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1">
                                            <p:txEl>
                                              <p:pRg st="2" end="2"/>
                                            </p:txEl>
                                          </p:spTgt>
                                        </p:tgtEl>
                                        <p:attrNameLst>
                                          <p:attrName>style.visibility</p:attrName>
                                        </p:attrNameLst>
                                      </p:cBhvr>
                                      <p:to>
                                        <p:strVal val="visible"/>
                                      </p:to>
                                    </p:set>
                                    <p:animEffect transition="in" filter="wipe(down)">
                                      <p:cBhvr>
                                        <p:cTn id="50" dur="500"/>
                                        <p:tgtEl>
                                          <p:spTgt spid="11">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1">
                                            <p:txEl>
                                              <p:pRg st="3" end="3"/>
                                            </p:txEl>
                                          </p:spTgt>
                                        </p:tgtEl>
                                        <p:attrNameLst>
                                          <p:attrName>style.visibility</p:attrName>
                                        </p:attrNameLst>
                                      </p:cBhvr>
                                      <p:to>
                                        <p:strVal val="visible"/>
                                      </p:to>
                                    </p:set>
                                    <p:animEffect transition="in" filter="wipe(down)">
                                      <p:cBhvr>
                                        <p:cTn id="55"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build="p"/>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11652</TotalTime>
  <Words>5134</Words>
  <Application>Microsoft Macintosh PowerPoint</Application>
  <PresentationFormat>Widescreen</PresentationFormat>
  <Paragraphs>1015</Paragraphs>
  <Slides>55</Slides>
  <Notes>37</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55</vt:i4>
      </vt:variant>
    </vt:vector>
  </HeadingPairs>
  <TitlesOfParts>
    <vt:vector size="74" baseType="lpstr">
      <vt:lpstr>等线</vt:lpstr>
      <vt:lpstr>等线 Light</vt:lpstr>
      <vt:lpstr>Hiragino Sans GB W6</vt:lpstr>
      <vt:lpstr>Kaiti SC</vt:lpstr>
      <vt:lpstr>微软雅黑</vt:lpstr>
      <vt:lpstr>PingFang SC</vt:lpstr>
      <vt:lpstr>黑体</vt:lpstr>
      <vt:lpstr>宋体</vt:lpstr>
      <vt:lpstr>微软雅黑 Light</vt:lpstr>
      <vt:lpstr>方正清刻本悦宋简体</vt:lpstr>
      <vt:lpstr>Arial</vt:lpstr>
      <vt:lpstr>Arial Black</vt:lpstr>
      <vt:lpstr>Arial Rounded MT Bold</vt:lpstr>
      <vt:lpstr>Calibri</vt:lpstr>
      <vt:lpstr>Calibri Light</vt:lpstr>
      <vt:lpstr>Impact</vt:lpstr>
      <vt:lpstr>Times New Roman</vt:lpstr>
      <vt:lpstr>Wingdings</vt:lpstr>
      <vt:lpstr>Office 主题</vt:lpstr>
      <vt:lpstr>PowerPoint Presentation</vt:lpstr>
      <vt:lpstr>顾明毅，上海外国语大学广告系副教授、硕士生导师，管理学博士，SISU x DAN传播创新中心负责人；中国广告协会学术专家委员会成员，美国广告学会AAA/欧洲广告学会EAA会员，密歇根州立大学访问学者，奥地利克拉根福大学传播硕士课程教授。  致力于新兴市场品牌与营销传播理论，研究探索O2O跨屏真人互动，开发AICSAP广告模型，与美国ARF专家合作研究网络数据DeepLearning。曾在ICORIA2016发表国际论文：互动广告研究；JMComm2012年会发表国际品牌研究论文，出版专著有《发掘客户全程价值的钻石》和《中国网民社交媒体传播需求》，入选《传媒上海2013蓝皮书》。  担任IAI广告奖专家评委，龙玺华文广告奖杰青决赛评委；主持第二届教育部电通全国大学生创新人才训练营，上外利欧数字创业学院</vt:lpstr>
      <vt:lpstr>PowerPoint Presentation</vt:lpstr>
      <vt:lpstr>PowerPoint Presentation</vt:lpstr>
      <vt:lpstr>PowerPoint Presentation</vt:lpstr>
      <vt:lpstr>PowerPoint Presentation</vt:lpstr>
      <vt:lpstr>PowerPoint Presentation</vt:lpstr>
      <vt:lpstr>PowerPoint Presentation</vt:lpstr>
      <vt:lpstr>学与术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资本主义/工业化社会 1750-1945</vt:lpstr>
      <vt:lpstr>PowerPoint Presentation</vt:lpstr>
      <vt:lpstr>PowerPoint Presentation</vt:lpstr>
      <vt:lpstr>用图片加文字的形式来表现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时间都去哪儿了？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Mingyi GU</dc:creator>
  <cp:lastModifiedBy>Gu, Mingyi</cp:lastModifiedBy>
  <cp:revision>1246</cp:revision>
  <cp:lastPrinted>2017-10-28T04:49:33Z</cp:lastPrinted>
  <dcterms:created xsi:type="dcterms:W3CDTF">2015-11-20T05:54:00Z</dcterms:created>
  <dcterms:modified xsi:type="dcterms:W3CDTF">2019-10-12T04:39:24Z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2052-10.1.0.5603</vt:lpwstr>
  </property>
</Properties>
</file>