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318" r:id="rId2"/>
    <p:sldId id="322" r:id="rId3"/>
    <p:sldId id="268" r:id="rId4"/>
    <p:sldId id="319" r:id="rId5"/>
    <p:sldId id="340" r:id="rId6"/>
    <p:sldId id="315" r:id="rId7"/>
    <p:sldId id="300" r:id="rId8"/>
    <p:sldId id="334" r:id="rId9"/>
    <p:sldId id="335" r:id="rId10"/>
    <p:sldId id="269" r:id="rId11"/>
    <p:sldId id="336" r:id="rId12"/>
    <p:sldId id="277" r:id="rId13"/>
    <p:sldId id="270" r:id="rId14"/>
    <p:sldId id="288" r:id="rId15"/>
    <p:sldId id="264" r:id="rId16"/>
    <p:sldId id="305" r:id="rId17"/>
    <p:sldId id="279" r:id="rId18"/>
    <p:sldId id="272" r:id="rId19"/>
    <p:sldId id="301" r:id="rId20"/>
    <p:sldId id="280" r:id="rId21"/>
    <p:sldId id="316" r:id="rId22"/>
    <p:sldId id="309" r:id="rId23"/>
    <p:sldId id="310" r:id="rId24"/>
    <p:sldId id="298" r:id="rId25"/>
    <p:sldId id="311" r:id="rId26"/>
    <p:sldId id="273" r:id="rId27"/>
    <p:sldId id="323" r:id="rId28"/>
    <p:sldId id="324" r:id="rId29"/>
    <p:sldId id="325" r:id="rId30"/>
    <p:sldId id="307" r:id="rId31"/>
    <p:sldId id="327" r:id="rId32"/>
    <p:sldId id="328" r:id="rId33"/>
    <p:sldId id="329" r:id="rId34"/>
    <p:sldId id="330" r:id="rId35"/>
    <p:sldId id="333" r:id="rId36"/>
    <p:sldId id="337" r:id="rId37"/>
    <p:sldId id="331" r:id="rId38"/>
    <p:sldId id="320" r:id="rId39"/>
    <p:sldId id="261" r:id="rId40"/>
    <p:sldId id="257" r:id="rId41"/>
    <p:sldId id="258" r:id="rId42"/>
    <p:sldId id="304" r:id="rId43"/>
    <p:sldId id="332" r:id="rId44"/>
    <p:sldId id="342" r:id="rId45"/>
  </p:sldIdLst>
  <p:sldSz cx="9144000" cy="6858000" type="screen4x3"/>
  <p:notesSz cx="6858000" cy="9028113"/>
  <p:defaultTextStyle>
    <a:defPPr>
      <a:defRPr lang="en-US"/>
    </a:defPPr>
    <a:lvl1pPr algn="l" rtl="0" fontAlgn="base">
      <a:spcBef>
        <a:spcPct val="0"/>
      </a:spcBef>
      <a:spcAft>
        <a:spcPct val="0"/>
      </a:spcAft>
      <a:defRPr sz="2800" kern="1200">
        <a:solidFill>
          <a:srgbClr val="FF0066"/>
        </a:solidFill>
        <a:latin typeface="Arial" charset="0"/>
        <a:ea typeface="+mn-ea"/>
        <a:cs typeface="Arial" charset="0"/>
      </a:defRPr>
    </a:lvl1pPr>
    <a:lvl2pPr marL="457200" algn="l" rtl="0" fontAlgn="base">
      <a:spcBef>
        <a:spcPct val="0"/>
      </a:spcBef>
      <a:spcAft>
        <a:spcPct val="0"/>
      </a:spcAft>
      <a:defRPr sz="2800" kern="1200">
        <a:solidFill>
          <a:srgbClr val="FF0066"/>
        </a:solidFill>
        <a:latin typeface="Arial" charset="0"/>
        <a:ea typeface="+mn-ea"/>
        <a:cs typeface="Arial" charset="0"/>
      </a:defRPr>
    </a:lvl2pPr>
    <a:lvl3pPr marL="914400" algn="l" rtl="0" fontAlgn="base">
      <a:spcBef>
        <a:spcPct val="0"/>
      </a:spcBef>
      <a:spcAft>
        <a:spcPct val="0"/>
      </a:spcAft>
      <a:defRPr sz="2800" kern="1200">
        <a:solidFill>
          <a:srgbClr val="FF0066"/>
        </a:solidFill>
        <a:latin typeface="Arial" charset="0"/>
        <a:ea typeface="+mn-ea"/>
        <a:cs typeface="Arial" charset="0"/>
      </a:defRPr>
    </a:lvl3pPr>
    <a:lvl4pPr marL="1371600" algn="l" rtl="0" fontAlgn="base">
      <a:spcBef>
        <a:spcPct val="0"/>
      </a:spcBef>
      <a:spcAft>
        <a:spcPct val="0"/>
      </a:spcAft>
      <a:defRPr sz="2800" kern="1200">
        <a:solidFill>
          <a:srgbClr val="FF0066"/>
        </a:solidFill>
        <a:latin typeface="Arial" charset="0"/>
        <a:ea typeface="+mn-ea"/>
        <a:cs typeface="Arial" charset="0"/>
      </a:defRPr>
    </a:lvl4pPr>
    <a:lvl5pPr marL="1828800" algn="l" rtl="0" fontAlgn="base">
      <a:spcBef>
        <a:spcPct val="0"/>
      </a:spcBef>
      <a:spcAft>
        <a:spcPct val="0"/>
      </a:spcAft>
      <a:defRPr sz="2800" kern="1200">
        <a:solidFill>
          <a:srgbClr val="FF0066"/>
        </a:solidFill>
        <a:latin typeface="Arial" charset="0"/>
        <a:ea typeface="+mn-ea"/>
        <a:cs typeface="Arial" charset="0"/>
      </a:defRPr>
    </a:lvl5pPr>
    <a:lvl6pPr marL="2286000" algn="l" defTabSz="914400" rtl="0" eaLnBrk="1" latinLnBrk="0" hangingPunct="1">
      <a:defRPr sz="2800" kern="1200">
        <a:solidFill>
          <a:srgbClr val="FF0066"/>
        </a:solidFill>
        <a:latin typeface="Arial" charset="0"/>
        <a:ea typeface="+mn-ea"/>
        <a:cs typeface="Arial" charset="0"/>
      </a:defRPr>
    </a:lvl6pPr>
    <a:lvl7pPr marL="2743200" algn="l" defTabSz="914400" rtl="0" eaLnBrk="1" latinLnBrk="0" hangingPunct="1">
      <a:defRPr sz="2800" kern="1200">
        <a:solidFill>
          <a:srgbClr val="FF0066"/>
        </a:solidFill>
        <a:latin typeface="Arial" charset="0"/>
        <a:ea typeface="+mn-ea"/>
        <a:cs typeface="Arial" charset="0"/>
      </a:defRPr>
    </a:lvl7pPr>
    <a:lvl8pPr marL="3200400" algn="l" defTabSz="914400" rtl="0" eaLnBrk="1" latinLnBrk="0" hangingPunct="1">
      <a:defRPr sz="2800" kern="1200">
        <a:solidFill>
          <a:srgbClr val="FF0066"/>
        </a:solidFill>
        <a:latin typeface="Arial" charset="0"/>
        <a:ea typeface="+mn-ea"/>
        <a:cs typeface="Arial" charset="0"/>
      </a:defRPr>
    </a:lvl8pPr>
    <a:lvl9pPr marL="3657600" algn="l" defTabSz="914400" rtl="0" eaLnBrk="1" latinLnBrk="0" hangingPunct="1">
      <a:defRPr sz="2800" kern="1200">
        <a:solidFill>
          <a:srgbClr val="FF0066"/>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99FF66"/>
    <a:srgbClr val="3366FF"/>
    <a:srgbClr val="0000CC"/>
    <a:srgbClr val="99FF99"/>
    <a:srgbClr val="FFCCFF"/>
    <a:srgbClr val="99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8396" autoAdjust="0"/>
  </p:normalViewPr>
  <p:slideViewPr>
    <p:cSldViewPr>
      <p:cViewPr varScale="1">
        <p:scale>
          <a:sx n="57" d="100"/>
          <a:sy n="57" d="100"/>
        </p:scale>
        <p:origin x="1548"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11267"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11268" name="Rectangle 4"/>
          <p:cNvSpPr>
            <a:spLocks noGrp="1" noChangeArrowheads="1"/>
          </p:cNvSpPr>
          <p:nvPr>
            <p:ph type="ftr" sz="quarter" idx="2"/>
          </p:nvPr>
        </p:nvSpPr>
        <p:spPr bwMode="auto">
          <a:xfrm>
            <a:off x="0" y="8610600"/>
            <a:ext cx="2971800" cy="3810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11269" name="Rectangle 5"/>
          <p:cNvSpPr>
            <a:spLocks noGrp="1" noChangeArrowheads="1"/>
          </p:cNvSpPr>
          <p:nvPr>
            <p:ph type="sldNum" sz="quarter" idx="3"/>
          </p:nvPr>
        </p:nvSpPr>
        <p:spPr bwMode="auto">
          <a:xfrm>
            <a:off x="3886200" y="8610600"/>
            <a:ext cx="2971800" cy="3810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mn-cs"/>
              </a:defRPr>
            </a:lvl1pPr>
          </a:lstStyle>
          <a:p>
            <a:pPr>
              <a:defRPr/>
            </a:pPr>
            <a:fld id="{4FAB6093-599E-49F3-BE0E-AEFEEC6D923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xfrm>
            <a:off x="1174750" y="677863"/>
            <a:ext cx="4513263" cy="3384550"/>
          </a:xfrm>
          <a:prstGeom prst="rect">
            <a:avLst/>
          </a:prstGeom>
          <a:noFill/>
          <a:ln>
            <a:solidFill>
              <a:srgbClr val="000000"/>
            </a:solidFill>
            <a:miter lim="800000"/>
            <a:headEnd/>
            <a:tailEnd/>
          </a:ln>
        </p:spPr>
      </p:sp>
      <p:sp>
        <p:nvSpPr>
          <p:cNvPr id="19458"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a:lstStyle/>
          <a:p>
            <a:r>
              <a:rPr lang="en-US"/>
              <a:t>Chapter 7 addresses the second part of advertising design – message strategies and executional frameworks.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198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Advertisements that invoke feelings or emotions are </a:t>
            </a:r>
            <a:r>
              <a:rPr lang="en-US" b="1" dirty="0"/>
              <a:t>affective message strategies</a:t>
            </a:r>
            <a:r>
              <a:rPr lang="en-US" dirty="0"/>
              <a:t>.  These messages attempt to enhance the likeability of a product, recall of the message, and comprehension of the message. The two types of affective message strategies are resonance and emotional. </a:t>
            </a:r>
            <a:r>
              <a:rPr lang="en-US" b="1" dirty="0"/>
              <a:t>Resonance advertising</a:t>
            </a:r>
            <a:r>
              <a:rPr lang="en-US" dirty="0"/>
              <a:t> connects a product with a consumer’s experiences from the past in order to develop a bond with the brand. Often, advertisers will use music from that generation to create that emotional bond. </a:t>
            </a:r>
            <a:r>
              <a:rPr lang="en-US" b="1" dirty="0"/>
              <a:t>Emotional messages </a:t>
            </a:r>
            <a:r>
              <a:rPr lang="en-US" dirty="0"/>
              <a:t>attempt to elicit emotions that will lead to product recall and choice. Many different emotions can be connected with a product. Emotional messages are used in both consumer and business-to-business advertising. Affective message strategies help develop brand equity through creating an emotional bond with the brand.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403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b="1" dirty="0"/>
              <a:t>Affective message strategies</a:t>
            </a:r>
            <a:r>
              <a:rPr lang="en-US" dirty="0"/>
              <a:t> invoke feelings or emotions with the goal of enhancing likeability, recall, and comprehension. Affective strategies can be resonance or emotional. </a:t>
            </a:r>
            <a:r>
              <a:rPr lang="en-US" b="1" dirty="0"/>
              <a:t>Resonance advertising</a:t>
            </a:r>
            <a:r>
              <a:rPr lang="en-US" dirty="0"/>
              <a:t> connects a brand with a consumer’s experience. A new form of resonance advertising is comfort advertising</a:t>
            </a:r>
            <a:r>
              <a:rPr lang="zh-CN" altLang="en-US" dirty="0"/>
              <a:t>鼓励消费者购买一个品牌而不是一般产品，因为品牌经历了时间的考验，让消费者安心舒适</a:t>
            </a:r>
            <a:r>
              <a:rPr lang="en-US" dirty="0"/>
              <a:t>. </a:t>
            </a:r>
            <a:r>
              <a:rPr lang="en-US" b="1" dirty="0"/>
              <a:t>Emotional advertising</a:t>
            </a:r>
            <a:r>
              <a:rPr lang="en-US" dirty="0"/>
              <a:t> elicits powerful emotions that lead to recall and choice. Used in both consumer and b-to-b markets. Emotional advertising can lead to more positive feelings about a brand.</a:t>
            </a:r>
            <a:endParaRPr 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608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zh-CN" altLang="en-US" dirty="0"/>
              <a:t>有比与心脏病作斗争更好的事情等着你的心去做。</a:t>
            </a:r>
            <a:endParaRPr lang="en-US" altLang="zh-CN" dirty="0"/>
          </a:p>
          <a:p>
            <a:r>
              <a:rPr lang="en-US" dirty="0"/>
              <a:t>This ad for Cheerios is an example of resonance advertising. It shows the emotion of a 3-generation family.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813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b="1" dirty="0"/>
              <a:t>Conative message strategies </a:t>
            </a:r>
            <a:r>
              <a:rPr lang="en-US" dirty="0"/>
              <a:t>are designed to lead directly to some type of action or response. </a:t>
            </a:r>
            <a:r>
              <a:rPr lang="zh-CN" altLang="en-US" b="1" dirty="0"/>
              <a:t>鼓励消费者采取某种行动，做某事。</a:t>
            </a:r>
            <a:r>
              <a:rPr lang="en-US" dirty="0"/>
              <a:t> </a:t>
            </a:r>
            <a:r>
              <a:rPr lang="en-US" b="1" dirty="0"/>
              <a:t>Promotional support conative messages</a:t>
            </a:r>
            <a:r>
              <a:rPr lang="en-US" dirty="0"/>
              <a:t> </a:t>
            </a:r>
            <a:r>
              <a:rPr lang="zh-CN" altLang="en-US" dirty="0"/>
              <a:t>绑定促销案例，可以是折扣券、竞赛或者抽奖。</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017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This ad for Cub Cadet uses a conative message strategy because it encourages consumers to make an immediate purchase.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2226"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zh-CN" altLang="en-US" dirty="0"/>
              <a:t>信息策略 对应于 态度组成 </a:t>
            </a:r>
            <a:r>
              <a:rPr lang="en-US" dirty="0"/>
              <a:t>correspond to the components of attitude, they can be matched with the different stages of the hierarchy of effects model. Cognitive strategies deal with awareness and knowledge. Affective strategies deal with emotions and the stages of liking, preference, and conviction. Conative strategies encourage action and match the purchase phase of the model.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4274"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zh-CN" altLang="en-US" dirty="0"/>
              <a:t>广告诉求的呈现方式，是在广告诉求选定后才选择的。七种诉求都配以恰当的实施框架。</a:t>
            </a:r>
            <a:r>
              <a:rPr lang="en-US" dirty="0"/>
              <a:t>signifies the manner in which an advertising appeal will be presented. It should be chosen in conjunction with an advertising appeal and a message strategy. There are 7 different executions that can be used. While almost any execution can be used with any appeal and message strategy, there are logical combinations and there are some combinations that do not work well together. For instance, a common combination would be emotional appeal, affective message strategy, and slice-of-life execution. A combination that would be difficult to pull off would be rational appeal, affective message strategy, and demonstration execution.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632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zh-CN" altLang="en-US" dirty="0"/>
              <a:t>不用演员使用动画。</a:t>
            </a:r>
            <a:r>
              <a:rPr lang="en-US" dirty="0"/>
              <a:t>Animation was originally a cheap way to advertise. Companies that could not afford actors, used animation. Its usage has increased and is often now a chosen method of advertising. The skill and quality of animation has improved greatly in the last 20 years. One technique, known as </a:t>
            </a:r>
            <a:r>
              <a:rPr lang="en-US" dirty="0" err="1"/>
              <a:t>rotoscoping</a:t>
            </a:r>
            <a:r>
              <a:rPr lang="en-US" dirty="0"/>
              <a:t>, involves drawing animated characters into scenes with live characters. It also can be used to merge live video scenes to make it look like it really happened or all occurred at the same time. The costs of animation have come down in recent years which makes it more appealing to advertisers. It is now used even for B-to-B advertising.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83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The slice-of-life execution was made popular by Procter &amp; Gamble in the 1950s. The basic premise is the introduction of a problem that a product solves. Slice-of-life has four distinct stages. It opens with an encounter between people or with a situation. A problem occurs. Then there is interaction, which can be a voice-over or conversations between two people. Then comes the P &amp; G product that solves the problem. The typical detergent scenario is of a child’s uniform getting dirty and now it is not available for the championship game. The mother interacts with a neighbor who recommends Tide or Cheer and the uniform is clean. All are happy as the child runs out onto the field in a clean uniform.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041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This is a  business-to-business ad using a slice-of-life execution. It shows the encounter of how many times a female breaks up then comes the interaction – what are the chances she will read your e-mail? The solution to the problem, of course, is </a:t>
            </a:r>
            <a:r>
              <a:rPr lang="en-US" dirty="0" err="1"/>
              <a:t>MessageMedia</a:t>
            </a:r>
            <a:r>
              <a:rPr lang="en-US" dirty="0"/>
              <a:t>. </a:t>
            </a:r>
            <a:r>
              <a:rPr lang="zh-CN" altLang="en-US" dirty="0"/>
              <a:t>打破杂乱信息送达目标对象。</a:t>
            </a:r>
            <a:r>
              <a:rPr lang="en-US" dirty="0"/>
              <a:t>It will break through the clutter to your female target market.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35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t>These are the objectives for Chapter 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246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Testimonials are used in the business-to-business sector, also the service sector. Testimonials involve customers giving testimonies about a product or service. Testimonies can enhance the credibility of a product. The testimonies can be given by real customers or by paid actors. Real customers are more believable, but lack polish for a TV ad. Paid actors sometimes look like paid actors, and the testimony benefits are lost.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451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This TV ad for Diamond Security uses a policeman as the initial spokesperson. Because he uses Diamond Security for his home and he is a police officer, he has a higher level of credibility.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656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When using the authoritative execution, advertisers seek to convince consumers of the product’s superiority. The most common approach is to use some type of expert authority, such as a doctor, dentist, lawyer, or electrician. Scientific evidence or even survey evidence can be used to support the claim. It works best if the evidence is independent, such as J.D. Powers &amp; Associates or Consumer Reports. The authoritative approach is used in business-to-business ads, especially in trade journals. Authoritative executions rely on cognitive processing of the information, so work best with print media where copy can be supplied.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861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A demonstration execution shows how a product works. A demonstration is an effective way to communicate the benefits of a product to viewers. It is used in business-to-business advertising to show how a product can meet the needs of a business. It works best for television and the Internet.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065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Fantasy executions lift the audience beyond reality to a world of make-believe. Some are meant to be realistic, but most are fantasies that are irrational and would never really happen. The most common themes for fantasy executions are sex, love, and romance. As a result it works well for perfume and cologne. It also works well for clothing and vacation destinations. A few business-to-business ads have featured fantasies, but the danger is that customers will not take the business firm seriously.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270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Informative executions present information to the audience in a straight-forward manner. It is used extensively in radio, often by DJs. Informative ads are less common in television and in print. Informative ads are common with business-to-business. The key to whether individuals pay attention is the buying situation. If someone is looking for a particular product, then they may notice the informative ad. Level of involvement is important. Consumers and business buyers have to be involved at the time to notice informative ads. Placement is also important. Ads placed next to an article on the topic are more likely to be noticed.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680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Selecting the right source and spokesperson for an advertisement is a critical decision. Advertisers have four choices – celebrities, CEOs of companies, experts from various fields, and typical persons.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88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The most common type of spokesperson is the celebrity. They are featured in about 6% of all ads. A celebrity can enhance brand equity and create emotional bonds with the brand. Celebrities are more effective with younger consumers than with older individuals. Athletes are a popular category of spokespersons. Celebrity spokespersons can be used to establish a brand’s personality.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089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Three additional categories of celebrity endorsements are: unpaid spokespersons, celebrity voice-overs, and dead-person endorsements. Unpaid celebrity endorsements will sometimes occur with a charity or cause. When celebrities endorse a cause and are not being paid for the endorsement, they carry a high level of credibility. Celebrity voice-overs are used because of the quality of their voice. Sometimes it is because the voice can be recognized and will influence consumers. At other times the voice-over is a distraction because consumers pay too much attention to the voice and don’t hear the brand message. The last category, dead celebrities is somewhat controversial. It is becoming more common because they can’t bring negative publicity to themselves or the brand.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294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CEOs can be used as spokespersons. They work well if they are highly visible and personable. They can be a major asset to a company. They work especially well for local companies where consumers in that area know them personally, or at least have met them. Expert spokespersons should be experts in their fields. They then serve as an authoritative figure and can provide expert opinions. The last category is typical persons. It can be either paid actors who portray a typical person, or it can be everyday, ordinary people.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The </a:t>
            </a:r>
            <a:r>
              <a:rPr lang="en-US" b="1"/>
              <a:t>message theme</a:t>
            </a:r>
            <a:r>
              <a:rPr lang="en-US"/>
              <a:t> outlines the key ideas in an advertisement. It is a central part of the creative brief. The message then can be created using a number of different </a:t>
            </a:r>
            <a:r>
              <a:rPr lang="en-US" b="1"/>
              <a:t>message strategies</a:t>
            </a:r>
            <a:r>
              <a:rPr lang="en-US"/>
              <a:t>, which is the primary tactic or approach used to deliver the message theme. Message strategies can be divided into three main categories that correspond with the three components of attitude – cognitive, affective, and conative.</a:t>
            </a:r>
            <a:endParaRPr lang="en-US" b="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4994"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a:t>In evaluating sources, companies and ad agencies consider several characteristics. The effectiveness of the spokesperson depends on his/her degree of credibility.  The level of credibility is determined by five factors – attractiveness, trustworthiness, similarity, expertise, and likability.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704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Source credibility is derived from five characteristics: attractiveness, trustworthiness, similarity, expertise, and likability. Credibility determines the level of acceptance of the individual and his/her message. Credibility translates into the spokesperson being believable. Most sources do not score high on all of the dimensions. Celebrities are the most likely to possess all of the characteristics, at least to some degree.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90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Attractiveness deals with both physical attractiveness and personality attractiveness. To be attractive, the spokesperson needs both. Someone who is physically attractive, but has a rotten personality will not be a good spokesperson. Individuals who are physically attractive will be seen as more credible than less attractive people.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113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Similarity is important, and closely related to attractiveness. Similarity allows for identification with the spokesperson. Identification can come from having similar beliefs, attitudes, preferences, or behaviors. Sometimes it comes from aspirations, something a consumer wants to be or has dreamed of being. Anna Roberts in this ad is seen as being similar to many females because of her gender, but also because many females like horses and some probably even dreamed of being a female jockey when they were growing up.</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318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Closely related to attractiveness and similarity is likeability. Consumers respond to sources they like. That likeability can be derived in a number of different ways. If it is an actor, it may be the role they play in a TV show or movie. If it is an athlete, it may be one of their favorite players or he/she plays for their favorite team. It may be that the source supports the consumer’s favorite charity. If someone likes the source, then that liking will usually transfer to the brand being endorsed. But, if for some reason an individual does not like a spokesperson, then that dislike will transfer to the brand also.</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523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Not all celebrities or spokespersons are viewed as trustworthy. Trustworthiness is the consumer’s degree of confidence in or acceptance of a spokesperson. Trustworthiness enhances the ability for a consumer to believe the message. Likeability and trustworthiness or closely related.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7282"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a:t>List of most trusted celebrities.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933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Spokespersons with higher levels of expertise are viewed as being more credible. Expertise is often connected to a person’s livelihood or occupation. Jeff Gordon would be seen as an expert on products dealing with cars. He may not be seen as much of an expert for milk. But, his other characteristics may overcome a lower score on expertise, in terms of milk.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137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In choosing a spokesperson, it is important to match source types with characteristics. Celebrities tend to score high in credibility because they often score high on the other five dimensions. The risk is negative publicity and the endorsement of too many products, which lessen credibility. CEOs are typically seen as having high levels of trustworthiness, expertise, and credibility. But, not all are good on camera so an agency must exercise care when selecting CEOs. For experts, seek experts who are attractive, likable, and trustworthy. Valid credentials are important. For typical persons, using multiple typical persons in an ad increases credibility. Using 3 customers to talk about a product may better than using just one. Real people are good to use, but may not be good on television and the ad may come across poorly. Using actors helps because they are good at acting and learning lines. But, they may not appear to be real.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3426"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a:t>This figure illustrates the process a creative may use in designing ads. The means-end chain is at the center and is developed from information provided in the creative brief. While a creative may not draw a means-end chain out as was illustrated in this text, the creative will consider the product’s attribute, benefits, and the values it can fulfill. Decisions then must be made about the leverage point, the appeal, the message strategy and the execution. Finally, if a spokesperson is going to be used, the agency and client will need to decide who it will 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969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A </a:t>
            </a:r>
            <a:r>
              <a:rPr lang="en-US" b="1" dirty="0"/>
              <a:t>cognitive message strategy</a:t>
            </a:r>
            <a:r>
              <a:rPr lang="en-US" dirty="0"/>
              <a:t> presents</a:t>
            </a:r>
            <a:r>
              <a:rPr lang="zh-CN" altLang="en-US" dirty="0"/>
              <a:t>理性的论点或信息内容</a:t>
            </a:r>
            <a:r>
              <a:rPr lang="en-US" dirty="0"/>
              <a:t> rational arguments or pieces of information to consumers. </a:t>
            </a:r>
            <a:r>
              <a:rPr lang="zh-CN" altLang="en-US" dirty="0"/>
              <a:t>认知信息策略被设计来影响态度的认知构成，形成信念和知识。</a:t>
            </a:r>
            <a:r>
              <a:rPr lang="en-US" dirty="0"/>
              <a:t>Cognitive message strategies are designed to influence the cognitive component of attitude, which deals with beliefs and knowledge. Cognitive message strategies can be divided into five types – generic, preemptive, unique selling proposition, hyperbole, and comparative.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5474"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a:t>Producing effective ads requires the joint efforts of the client and agency personnel. This slide lists some important principles to follow. Visual consistency across ads and across campaigns allows consumers to quickly identify an advertisement and a brand. Campaign duration is always an issue. From a cost perspective, clients want a campaign to last a long time. But, wear-out occurs and then ads are ignored. Timing for new campaigns is difficult to determine. Taglines repeated in ads helps tie campaigns together and identify a brand. It is important to use consistent positioning to avoid ambiguity and confusion. If at all possible, keep it simple. Use only one identifiable selling point. Don’t overwhelm consumers with too much information or too many benefits. Lastly, create ads that flow and are visually appealing.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7522"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a:t>Taglines are important ways to make a brand memorable and to proclaim a product’s image or primary benefit. How many of these taglines can you identify? Answers are at the bottom of the slide. Answers: 1. KFC, 2. Volkswagen, 3. Calvin Klein, 4. Wal-Mart, 5. 3M, 6. Nokia, 7. Mc Donald’s, 8. DeBeers, 9. Burger King, 10. Ebay.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95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zh-CN" altLang="en-US" dirty="0"/>
              <a:t>将广告放到不同情境中，变异理论</a:t>
            </a:r>
            <a:r>
              <a:rPr lang="en-US" b="1" dirty="0"/>
              <a:t>variability theory</a:t>
            </a:r>
            <a:r>
              <a:rPr lang="en-US" dirty="0"/>
              <a:t>. </a:t>
            </a:r>
            <a:r>
              <a:rPr lang="zh-CN" altLang="en-US" dirty="0"/>
              <a:t>变异理论增加了回忆和有效的信息编码。使用多种不同媒体投放广告也会有效，但是需要与</a:t>
            </a:r>
            <a:r>
              <a:rPr lang="en-US" altLang="zh-CN" dirty="0"/>
              <a:t>TA</a:t>
            </a:r>
            <a:r>
              <a:rPr lang="zh-CN" altLang="en-US" dirty="0"/>
              <a:t>媒介选择一致。</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161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The message strategy and execution chosen for an advertising campaign needs to match the culture. For instance, in many countries comparison ads are less common and not well received due to both social and cultural differences. It is important to make sure the message strategy fits the execution. For instance, in Japan a soft sell works best. Any type of execution that comes across as a hard sell will offend many Japanese.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571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Discuss with students the concept of credibility of a spokesperson. Discuss the factors of attractiveness, similarity, likeability, trustworthiness, and expertise. Students will differ on how they evaluate Clyde White on these characteristics. You may also have them think about a person who is 40 or 50 and lived in the community for the entire life. Would their evaluations of credibility be different?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174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zh-CN" altLang="en-US" dirty="0"/>
              <a:t>一则广告直接指出产品的属性或利益，而不声称产品有什么优越性，那么它发送的就是一般信息。适用于领导者品牌。在特定品牌名和品类间建立认知联系，如</a:t>
            </a:r>
            <a:r>
              <a:rPr lang="en-US" altLang="zh-CN" dirty="0" err="1"/>
              <a:t>Skechers</a:t>
            </a:r>
            <a:r>
              <a:rPr lang="zh-CN" altLang="en-US" dirty="0"/>
              <a:t>和运动鞋。</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379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584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t>A </a:t>
            </a:r>
            <a:r>
              <a:rPr lang="en-US" b="1" dirty="0"/>
              <a:t>unique selling proposition </a:t>
            </a:r>
            <a:r>
              <a:rPr lang="en-US" dirty="0"/>
              <a:t>message strategy focuses on a testable claim of uniqueness or superiority. This ad for Bonne Bell says that its </a:t>
            </a:r>
            <a:r>
              <a:rPr lang="en-US" dirty="0" err="1"/>
              <a:t>flipstick</a:t>
            </a:r>
            <a:r>
              <a:rPr lang="en-US" dirty="0"/>
              <a:t> is the “1 and only 1 handed sleek sweep </a:t>
            </a:r>
            <a:r>
              <a:rPr lang="en-US" dirty="0" err="1"/>
              <a:t>flipstick</a:t>
            </a:r>
            <a:r>
              <a:rPr lang="en-US" dirty="0"/>
              <a:t>”. Such a claim is testable and as a result Bonne Bell must be able to support this claim.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78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zh-CN" altLang="en-US" dirty="0"/>
              <a:t>夸张认知策略是无须验证的生命</a:t>
            </a:r>
            <a:r>
              <a:rPr lang="en-US" dirty="0"/>
              <a:t>an untestable claim based on some attribute or benefit. It does not require substantiation, which makes it a popular cognitive strategy approach. Notice in the ad says “I found something better” which is a hyperbole statement.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993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a:t>A </a:t>
            </a:r>
            <a:r>
              <a:rPr lang="en-US" b="1"/>
              <a:t>comparative cognitive </a:t>
            </a:r>
            <a:r>
              <a:rPr lang="en-US"/>
              <a:t>message strategy focuses on a direct or indirect comparison to a competing brand. The brand can be real, mentioned, or fictitious. The advantage of comparative ads is that they tend to capture attention. Brand awareness and message awareness tend to be higher. The negative is that they can be less believable and can create a negative attitude. This is most likely to occur when a negative comparison approach is used in the ad, downgrading the competing brand. If the consumer does not believe the ad, then </a:t>
            </a:r>
            <a:r>
              <a:rPr lang="en-US" b="1"/>
              <a:t>spontaneous trait transference </a:t>
            </a:r>
            <a:r>
              <a:rPr lang="en-US"/>
              <a:t>can occur, which is placing the negative trait on the advertised brand instead of the competitor. It is important to choose competitors wisely in making comparisons.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4"/>
          <p:cNvGrpSpPr>
            <a:grpSpLocks/>
          </p:cNvGrpSpPr>
          <p:nvPr/>
        </p:nvGrpSpPr>
        <p:grpSpPr bwMode="auto">
          <a:xfrm>
            <a:off x="-295275" y="557213"/>
            <a:ext cx="9437688" cy="6632575"/>
            <a:chOff x="-186" y="351"/>
            <a:chExt cx="5945" cy="4178"/>
          </a:xfrm>
        </p:grpSpPr>
        <p:grpSp>
          <p:nvGrpSpPr>
            <p:cNvPr id="5" name="Group 12"/>
            <p:cNvGrpSpPr>
              <a:grpSpLocks/>
            </p:cNvGrpSpPr>
            <p:nvPr/>
          </p:nvGrpSpPr>
          <p:grpSpPr bwMode="auto">
            <a:xfrm>
              <a:off x="-186" y="351"/>
              <a:ext cx="4316" cy="4178"/>
              <a:chOff x="-186" y="351"/>
              <a:chExt cx="4316" cy="4178"/>
            </a:xfrm>
          </p:grpSpPr>
          <p:grpSp>
            <p:nvGrpSpPr>
              <p:cNvPr id="7" name="Group 10"/>
              <p:cNvGrpSpPr>
                <a:grpSpLocks/>
              </p:cNvGrpSpPr>
              <p:nvPr/>
            </p:nvGrpSpPr>
            <p:grpSpPr bwMode="auto">
              <a:xfrm>
                <a:off x="-186" y="351"/>
                <a:ext cx="4316" cy="4178"/>
                <a:chOff x="-186" y="351"/>
                <a:chExt cx="4316" cy="4178"/>
              </a:xfrm>
            </p:grpSpPr>
            <p:sp>
              <p:nvSpPr>
                <p:cNvPr id="9" name="AutoShape 2"/>
                <p:cNvSpPr>
                  <a:spLocks noChangeArrowheads="1"/>
                </p:cNvSpPr>
                <p:nvPr/>
              </p:nvSpPr>
              <p:spPr bwMode="hidden">
                <a:xfrm rot="12360000">
                  <a:off x="-186" y="351"/>
                  <a:ext cx="4316" cy="4178"/>
                </a:xfrm>
                <a:prstGeom prst="diamond">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eaLnBrk="0" hangingPunct="0">
                    <a:defRPr/>
                  </a:pPr>
                  <a:endParaRPr lang="en-US" dirty="0">
                    <a:cs typeface="+mn-cs"/>
                  </a:endParaRPr>
                </a:p>
              </p:txBody>
            </p:sp>
            <p:sp>
              <p:nvSpPr>
                <p:cNvPr id="10" name="AutoShape 3" descr="Cloth"/>
                <p:cNvSpPr>
                  <a:spLocks noChangeArrowheads="1"/>
                </p:cNvSpPr>
                <p:nvPr/>
              </p:nvSpPr>
              <p:spPr bwMode="ltGray">
                <a:xfrm rot="12360000">
                  <a:off x="694" y="1203"/>
                  <a:ext cx="2556" cy="2474"/>
                </a:xfrm>
                <a:prstGeom prst="diamond">
                  <a:avLst/>
                </a:prstGeom>
                <a:blipFill dpi="0" rotWithShape="0">
                  <a:blip r:embed="rId2" cstate="print"/>
                  <a:srcRect/>
                  <a:tile tx="0" ty="0" sx="100000" sy="100000" flip="none" algn="tl"/>
                </a:blipFill>
                <a:ln w="9525">
                  <a:noFill/>
                  <a:miter lim="800000"/>
                  <a:headEnd/>
                  <a:tailEnd/>
                </a:ln>
                <a:effectLst/>
              </p:spPr>
              <p:txBody>
                <a:bodyPr wrap="none" anchor="ctr"/>
                <a:lstStyle/>
                <a:p>
                  <a:pPr eaLnBrk="0" hangingPunct="0">
                    <a:defRPr/>
                  </a:pPr>
                  <a:endParaRPr lang="en-US" dirty="0">
                    <a:cs typeface="+mn-cs"/>
                  </a:endParaRPr>
                </a:p>
              </p:txBody>
            </p:sp>
            <p:sp>
              <p:nvSpPr>
                <p:cNvPr id="11" name="Rectangle 4"/>
                <p:cNvSpPr>
                  <a:spLocks noChangeArrowheads="1"/>
                </p:cNvSpPr>
                <p:nvPr/>
              </p:nvSpPr>
              <p:spPr bwMode="ltGray">
                <a:xfrm rot="12360000">
                  <a:off x="2249" y="2499"/>
                  <a:ext cx="649" cy="280"/>
                </a:xfrm>
                <a:prstGeom prst="rect">
                  <a:avLst/>
                </a:prstGeom>
                <a:solidFill>
                  <a:schemeClr val="folHlink">
                    <a:alpha val="50000"/>
                  </a:schemeClr>
                </a:solidFill>
                <a:ln w="9525">
                  <a:noFill/>
                  <a:miter lim="800000"/>
                  <a:headEnd/>
                  <a:tailEnd/>
                </a:ln>
                <a:effectLst/>
              </p:spPr>
              <p:txBody>
                <a:bodyPr wrap="none" anchor="ctr"/>
                <a:lstStyle/>
                <a:p>
                  <a:pPr eaLnBrk="0" hangingPunct="0">
                    <a:defRPr/>
                  </a:pPr>
                  <a:endParaRPr lang="en-US" dirty="0">
                    <a:cs typeface="+mn-cs"/>
                  </a:endParaRPr>
                </a:p>
              </p:txBody>
            </p:sp>
            <p:sp>
              <p:nvSpPr>
                <p:cNvPr id="12" name="Oval 5"/>
                <p:cNvSpPr>
                  <a:spLocks noChangeArrowheads="1"/>
                </p:cNvSpPr>
                <p:nvPr/>
              </p:nvSpPr>
              <p:spPr bwMode="ltGray">
                <a:xfrm rot="12360000">
                  <a:off x="1292" y="2567"/>
                  <a:ext cx="570" cy="528"/>
                </a:xfrm>
                <a:prstGeom prst="ellipse">
                  <a:avLst/>
                </a:prstGeom>
                <a:solidFill>
                  <a:schemeClr val="accent1">
                    <a:alpha val="50000"/>
                  </a:schemeClr>
                </a:solidFill>
                <a:ln w="9525">
                  <a:noFill/>
                  <a:round/>
                  <a:headEnd/>
                  <a:tailEnd/>
                </a:ln>
                <a:effectLst/>
              </p:spPr>
              <p:txBody>
                <a:bodyPr wrap="none" anchor="ctr"/>
                <a:lstStyle/>
                <a:p>
                  <a:pPr eaLnBrk="0" hangingPunct="0">
                    <a:defRPr/>
                  </a:pPr>
                  <a:endParaRPr lang="en-US" dirty="0">
                    <a:cs typeface="+mn-cs"/>
                  </a:endParaRPr>
                </a:p>
              </p:txBody>
            </p:sp>
            <p:sp>
              <p:nvSpPr>
                <p:cNvPr id="13" name="Rectangle 6"/>
                <p:cNvSpPr>
                  <a:spLocks noChangeArrowheads="1"/>
                </p:cNvSpPr>
                <p:nvPr/>
              </p:nvSpPr>
              <p:spPr bwMode="ltGray">
                <a:xfrm rot="12360000">
                  <a:off x="2373" y="2047"/>
                  <a:ext cx="446" cy="81"/>
                </a:xfrm>
                <a:prstGeom prst="rect">
                  <a:avLst/>
                </a:prstGeom>
                <a:solidFill>
                  <a:schemeClr val="accent1">
                    <a:alpha val="50000"/>
                  </a:schemeClr>
                </a:solidFill>
                <a:ln w="9525">
                  <a:noFill/>
                  <a:miter lim="800000"/>
                  <a:headEnd/>
                  <a:tailEnd/>
                </a:ln>
                <a:effectLst/>
              </p:spPr>
              <p:txBody>
                <a:bodyPr wrap="none" anchor="ctr"/>
                <a:lstStyle/>
                <a:p>
                  <a:pPr eaLnBrk="0" hangingPunct="0">
                    <a:defRPr/>
                  </a:pPr>
                  <a:endParaRPr lang="en-US" dirty="0">
                    <a:cs typeface="+mn-cs"/>
                  </a:endParaRPr>
                </a:p>
              </p:txBody>
            </p:sp>
            <p:sp>
              <p:nvSpPr>
                <p:cNvPr id="14" name="Rectangle 7"/>
                <p:cNvSpPr>
                  <a:spLocks noChangeArrowheads="1"/>
                </p:cNvSpPr>
                <p:nvPr/>
              </p:nvSpPr>
              <p:spPr bwMode="ltGray">
                <a:xfrm rot="12360000">
                  <a:off x="1927" y="3071"/>
                  <a:ext cx="445" cy="82"/>
                </a:xfrm>
                <a:prstGeom prst="rect">
                  <a:avLst/>
                </a:prstGeom>
                <a:solidFill>
                  <a:schemeClr val="accent1">
                    <a:alpha val="50000"/>
                  </a:schemeClr>
                </a:solidFill>
                <a:ln w="9525">
                  <a:noFill/>
                  <a:miter lim="800000"/>
                  <a:headEnd/>
                  <a:tailEnd/>
                </a:ln>
                <a:effectLst/>
              </p:spPr>
              <p:txBody>
                <a:bodyPr wrap="none" anchor="ctr"/>
                <a:lstStyle/>
                <a:p>
                  <a:pPr eaLnBrk="0" hangingPunct="0">
                    <a:defRPr/>
                  </a:pPr>
                  <a:endParaRPr lang="en-US" dirty="0">
                    <a:cs typeface="+mn-cs"/>
                  </a:endParaRPr>
                </a:p>
              </p:txBody>
            </p:sp>
            <p:sp>
              <p:nvSpPr>
                <p:cNvPr id="15" name="Arc 8"/>
                <p:cNvSpPr>
                  <a:spLocks/>
                </p:cNvSpPr>
                <p:nvPr/>
              </p:nvSpPr>
              <p:spPr bwMode="ltGray">
                <a:xfrm rot="10485000">
                  <a:off x="1261" y="1548"/>
                  <a:ext cx="723" cy="847"/>
                </a:xfrm>
                <a:custGeom>
                  <a:avLst/>
                  <a:gdLst>
                    <a:gd name="G0" fmla="+- 21600 0 0"/>
                    <a:gd name="G1" fmla="+- 21600 0 0"/>
                    <a:gd name="G2" fmla="+- 21600 0 0"/>
                    <a:gd name="T0" fmla="*/ 104 w 43074"/>
                    <a:gd name="T1" fmla="*/ 23720 h 23720"/>
                    <a:gd name="T2" fmla="*/ 43074 w 43074"/>
                    <a:gd name="T3" fmla="*/ 19267 h 23720"/>
                    <a:gd name="T4" fmla="*/ 21600 w 43074"/>
                    <a:gd name="T5" fmla="*/ 21600 h 23720"/>
                  </a:gdLst>
                  <a:ahLst/>
                  <a:cxnLst>
                    <a:cxn ang="0">
                      <a:pos x="T0" y="T1"/>
                    </a:cxn>
                    <a:cxn ang="0">
                      <a:pos x="T2" y="T3"/>
                    </a:cxn>
                    <a:cxn ang="0">
                      <a:pos x="T4" y="T5"/>
                    </a:cxn>
                  </a:cxnLst>
                  <a:rect l="0" t="0" r="r" b="b"/>
                  <a:pathLst>
                    <a:path w="43074" h="23720" fill="none" extrusionOk="0">
                      <a:moveTo>
                        <a:pt x="104" y="23719"/>
                      </a:moveTo>
                      <a:cubicBezTo>
                        <a:pt x="34" y="23015"/>
                        <a:pt x="0" y="22307"/>
                        <a:pt x="0" y="21600"/>
                      </a:cubicBezTo>
                      <a:cubicBezTo>
                        <a:pt x="0" y="9670"/>
                        <a:pt x="9670" y="0"/>
                        <a:pt x="21600" y="0"/>
                      </a:cubicBezTo>
                      <a:cubicBezTo>
                        <a:pt x="32626" y="-1"/>
                        <a:pt x="41882" y="8305"/>
                        <a:pt x="43073" y="19267"/>
                      </a:cubicBezTo>
                    </a:path>
                    <a:path w="43074" h="23720" stroke="0" extrusionOk="0">
                      <a:moveTo>
                        <a:pt x="104" y="23719"/>
                      </a:moveTo>
                      <a:cubicBezTo>
                        <a:pt x="34" y="23015"/>
                        <a:pt x="0" y="22307"/>
                        <a:pt x="0" y="21600"/>
                      </a:cubicBezTo>
                      <a:cubicBezTo>
                        <a:pt x="0" y="9670"/>
                        <a:pt x="9670" y="0"/>
                        <a:pt x="21600" y="0"/>
                      </a:cubicBezTo>
                      <a:cubicBezTo>
                        <a:pt x="32626" y="-1"/>
                        <a:pt x="41882" y="8305"/>
                        <a:pt x="43073" y="19267"/>
                      </a:cubicBezTo>
                      <a:lnTo>
                        <a:pt x="21600" y="21600"/>
                      </a:lnTo>
                      <a:close/>
                    </a:path>
                  </a:pathLst>
                </a:custGeom>
                <a:solidFill>
                  <a:schemeClr val="folHlink">
                    <a:alpha val="50000"/>
                  </a:schemeClr>
                </a:solidFill>
                <a:ln w="9525" cap="rnd">
                  <a:noFill/>
                  <a:round/>
                  <a:headEnd/>
                  <a:tailEnd/>
                </a:ln>
                <a:effectLst/>
              </p:spPr>
              <p:txBody>
                <a:bodyPr wrap="none" anchor="ctr"/>
                <a:lstStyle/>
                <a:p>
                  <a:pPr eaLnBrk="0" hangingPunct="0">
                    <a:defRPr/>
                  </a:pPr>
                  <a:endParaRPr lang="en-US" dirty="0">
                    <a:cs typeface="+mn-cs"/>
                  </a:endParaRPr>
                </a:p>
              </p:txBody>
            </p:sp>
            <p:sp>
              <p:nvSpPr>
                <p:cNvPr id="16" name="Freeform 9"/>
                <p:cNvSpPr>
                  <a:spLocks/>
                </p:cNvSpPr>
                <p:nvPr/>
              </p:nvSpPr>
              <p:spPr bwMode="ltGray">
                <a:xfrm>
                  <a:off x="1300" y="1374"/>
                  <a:ext cx="1035" cy="2007"/>
                </a:xfrm>
                <a:custGeom>
                  <a:avLst/>
                  <a:gdLst/>
                  <a:ahLst/>
                  <a:cxnLst>
                    <a:cxn ang="0">
                      <a:pos x="56" y="2006"/>
                    </a:cxn>
                    <a:cxn ang="0">
                      <a:pos x="0" y="1843"/>
                    </a:cxn>
                    <a:cxn ang="0">
                      <a:pos x="871" y="56"/>
                    </a:cxn>
                    <a:cxn ang="0">
                      <a:pos x="1034" y="0"/>
                    </a:cxn>
                    <a:cxn ang="0">
                      <a:pos x="56" y="2006"/>
                    </a:cxn>
                  </a:cxnLst>
                  <a:rect l="0" t="0" r="r" b="b"/>
                  <a:pathLst>
                    <a:path w="1035" h="2007">
                      <a:moveTo>
                        <a:pt x="56" y="2006"/>
                      </a:moveTo>
                      <a:lnTo>
                        <a:pt x="0" y="1843"/>
                      </a:lnTo>
                      <a:lnTo>
                        <a:pt x="871" y="56"/>
                      </a:lnTo>
                      <a:lnTo>
                        <a:pt x="1034" y="0"/>
                      </a:lnTo>
                      <a:lnTo>
                        <a:pt x="56" y="2006"/>
                      </a:lnTo>
                    </a:path>
                  </a:pathLst>
                </a:custGeom>
                <a:solidFill>
                  <a:schemeClr val="hlink">
                    <a:alpha val="50000"/>
                  </a:schemeClr>
                </a:solidFill>
                <a:ln w="9525" cap="rnd">
                  <a:noFill/>
                  <a:round/>
                  <a:headEnd/>
                  <a:tailEnd/>
                </a:ln>
                <a:effectLst/>
              </p:spPr>
              <p:txBody>
                <a:bodyPr/>
                <a:lstStyle/>
                <a:p>
                  <a:pPr eaLnBrk="0" hangingPunct="0">
                    <a:defRPr/>
                  </a:pPr>
                  <a:endParaRPr lang="en-US" dirty="0">
                    <a:cs typeface="+mn-cs"/>
                  </a:endParaRPr>
                </a:p>
              </p:txBody>
            </p:sp>
          </p:grpSp>
          <p:sp>
            <p:nvSpPr>
              <p:cNvPr id="8" name="Freeform 11"/>
              <p:cNvSpPr>
                <a:spLocks/>
              </p:cNvSpPr>
              <p:nvPr/>
            </p:nvSpPr>
            <p:spPr bwMode="ltGray">
              <a:xfrm>
                <a:off x="2448" y="1810"/>
                <a:ext cx="324" cy="231"/>
              </a:xfrm>
              <a:custGeom>
                <a:avLst/>
                <a:gdLst/>
                <a:ahLst/>
                <a:cxnLst>
                  <a:cxn ang="0">
                    <a:pos x="321" y="226"/>
                  </a:cxn>
                  <a:cxn ang="0">
                    <a:pos x="287" y="123"/>
                  </a:cxn>
                  <a:cxn ang="0">
                    <a:pos x="53" y="9"/>
                  </a:cxn>
                  <a:cxn ang="0">
                    <a:pos x="35" y="0"/>
                  </a:cxn>
                  <a:cxn ang="0">
                    <a:pos x="0" y="72"/>
                  </a:cxn>
                  <a:cxn ang="0">
                    <a:pos x="323" y="230"/>
                  </a:cxn>
                </a:cxnLst>
                <a:rect l="0" t="0" r="r" b="b"/>
                <a:pathLst>
                  <a:path w="324" h="231">
                    <a:moveTo>
                      <a:pt x="321" y="226"/>
                    </a:moveTo>
                    <a:lnTo>
                      <a:pt x="287" y="123"/>
                    </a:lnTo>
                    <a:lnTo>
                      <a:pt x="53" y="9"/>
                    </a:lnTo>
                    <a:lnTo>
                      <a:pt x="35" y="0"/>
                    </a:lnTo>
                    <a:lnTo>
                      <a:pt x="0" y="72"/>
                    </a:lnTo>
                    <a:lnTo>
                      <a:pt x="323" y="230"/>
                    </a:lnTo>
                  </a:path>
                </a:pathLst>
              </a:custGeom>
              <a:solidFill>
                <a:schemeClr val="accent1">
                  <a:alpha val="50000"/>
                </a:schemeClr>
              </a:solidFill>
              <a:ln w="9525" cap="rnd">
                <a:noFill/>
                <a:round/>
                <a:headEnd type="none" w="sm" len="sm"/>
                <a:tailEnd type="none" w="sm" len="sm"/>
              </a:ln>
              <a:effectLst/>
            </p:spPr>
            <p:txBody>
              <a:bodyPr/>
              <a:lstStyle/>
              <a:p>
                <a:pPr eaLnBrk="0" hangingPunct="0">
                  <a:defRPr/>
                </a:pPr>
                <a:endParaRPr lang="en-US" dirty="0">
                  <a:cs typeface="+mn-cs"/>
                </a:endParaRPr>
              </a:p>
            </p:txBody>
          </p:sp>
        </p:grpSp>
        <p:sp>
          <p:nvSpPr>
            <p:cNvPr id="6" name="Rectangle 13"/>
            <p:cNvSpPr>
              <a:spLocks noChangeArrowheads="1"/>
            </p:cNvSpPr>
            <p:nvPr/>
          </p:nvSpPr>
          <p:spPr bwMode="auto">
            <a:xfrm>
              <a:off x="768" y="720"/>
              <a:ext cx="4991" cy="816"/>
            </a:xfrm>
            <a:prstGeom prst="rect">
              <a:avLst/>
            </a:prstGeom>
            <a:solidFill>
              <a:schemeClr val="accent2">
                <a:alpha val="50000"/>
              </a:schemeClr>
            </a:solidFill>
            <a:ln w="9525">
              <a:noFill/>
              <a:miter lim="800000"/>
              <a:headEnd/>
              <a:tailEnd/>
            </a:ln>
            <a:effectLst/>
          </p:spPr>
          <p:txBody>
            <a:bodyPr wrap="none" anchor="ctr"/>
            <a:lstStyle/>
            <a:p>
              <a:pPr eaLnBrk="0" hangingPunct="0">
                <a:defRPr/>
              </a:pPr>
              <a:endParaRPr lang="en-US" dirty="0">
                <a:cs typeface="+mn-cs"/>
              </a:endParaRPr>
            </a:p>
          </p:txBody>
        </p:sp>
      </p:grpSp>
      <p:sp>
        <p:nvSpPr>
          <p:cNvPr id="3087" name="Rectangle 15"/>
          <p:cNvSpPr>
            <a:spLocks noGrp="1" noChangeArrowheads="1"/>
          </p:cNvSpPr>
          <p:nvPr>
            <p:ph type="ctrTitle" sz="quarter"/>
          </p:nvPr>
        </p:nvSpPr>
        <p:spPr>
          <a:xfrm>
            <a:off x="1217613" y="1219200"/>
            <a:ext cx="7772400" cy="1143000"/>
          </a:xfrm>
        </p:spPr>
        <p:txBody>
          <a:bodyPr/>
          <a:lstStyle>
            <a:lvl1pPr>
              <a:defRPr/>
            </a:lvl1pPr>
          </a:lstStyle>
          <a:p>
            <a:r>
              <a:rPr lang="en-US"/>
              <a:t>Click to edit Master title style</a:t>
            </a:r>
          </a:p>
        </p:txBody>
      </p:sp>
      <p:sp>
        <p:nvSpPr>
          <p:cNvPr id="3088" name="Rectangle 16"/>
          <p:cNvSpPr>
            <a:spLocks noGrp="1" noChangeArrowheads="1"/>
          </p:cNvSpPr>
          <p:nvPr>
            <p:ph type="subTitle" sz="quarter" idx="1"/>
          </p:nvPr>
        </p:nvSpPr>
        <p:spPr>
          <a:xfrm>
            <a:off x="4724400" y="2819400"/>
            <a:ext cx="4267200" cy="3200400"/>
          </a:xfrm>
        </p:spPr>
        <p:txBody>
          <a:bodyPr/>
          <a:lstStyle>
            <a:lvl1pPr marL="0" indent="0" algn="ctr">
              <a:buFontTx/>
              <a:buNone/>
              <a:defRPr/>
            </a:lvl1pPr>
          </a:lstStyle>
          <a:p>
            <a:r>
              <a:rPr lang="en-US"/>
              <a:t>Click to edit Master subtitle style</a:t>
            </a:r>
          </a:p>
        </p:txBody>
      </p:sp>
      <p:sp>
        <p:nvSpPr>
          <p:cNvPr id="17" name="Rectangle 17"/>
          <p:cNvSpPr>
            <a:spLocks noGrp="1" noChangeArrowheads="1"/>
          </p:cNvSpPr>
          <p:nvPr>
            <p:ph type="dt" sz="quarter" idx="10"/>
          </p:nvPr>
        </p:nvSpPr>
        <p:spPr>
          <a:xfrm>
            <a:off x="152400" y="6248400"/>
            <a:ext cx="1905000" cy="457200"/>
          </a:xfrm>
        </p:spPr>
        <p:txBody>
          <a:bodyPr/>
          <a:lstStyle>
            <a:lvl1pPr>
              <a:defRPr i="1"/>
            </a:lvl1pPr>
          </a:lstStyle>
          <a:p>
            <a:pPr>
              <a:defRPr/>
            </a:pPr>
            <a:endParaRPr lang="en-US"/>
          </a:p>
        </p:txBody>
      </p:sp>
      <p:sp>
        <p:nvSpPr>
          <p:cNvPr id="18" name="Rectangle 18"/>
          <p:cNvSpPr>
            <a:spLocks noGrp="1" noChangeArrowheads="1"/>
          </p:cNvSpPr>
          <p:nvPr>
            <p:ph type="ftr" sz="quarter" idx="11"/>
          </p:nvPr>
        </p:nvSpPr>
        <p:spPr>
          <a:xfrm>
            <a:off x="3124200" y="6248400"/>
            <a:ext cx="2895600" cy="457200"/>
          </a:xfrm>
        </p:spPr>
        <p:txBody>
          <a:bodyPr/>
          <a:lstStyle>
            <a:lvl1pPr>
              <a:defRPr i="1"/>
            </a:lvl1pPr>
          </a:lstStyle>
          <a:p>
            <a:r>
              <a:rPr lang="en-US"/>
              <a:t>Copyright ©2014 by Pearson Education </a:t>
            </a:r>
          </a:p>
        </p:txBody>
      </p:sp>
      <p:sp>
        <p:nvSpPr>
          <p:cNvPr id="19" name="Rectangle 19"/>
          <p:cNvSpPr>
            <a:spLocks noGrp="1" noChangeArrowheads="1"/>
          </p:cNvSpPr>
          <p:nvPr>
            <p:ph type="sldNum" sz="quarter" idx="12"/>
          </p:nvPr>
        </p:nvSpPr>
        <p:spPr>
          <a:xfrm>
            <a:off x="7162800" y="6248400"/>
            <a:ext cx="1905000" cy="457200"/>
          </a:xfrm>
        </p:spPr>
        <p:txBody>
          <a:bodyPr/>
          <a:lstStyle>
            <a:lvl1pPr>
              <a:defRPr i="1"/>
            </a:lvl1pPr>
          </a:lstStyle>
          <a:p>
            <a:pPr>
              <a:defRPr/>
            </a:pPr>
            <a:fld id="{672B096E-27F6-4FAC-93A2-95D3567AD8C3}"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6" name="Rectangle 17"/>
          <p:cNvSpPr>
            <a:spLocks noGrp="1" noChangeArrowheads="1"/>
          </p:cNvSpPr>
          <p:nvPr>
            <p:ph type="sldNum" sz="quarter" idx="12"/>
          </p:nvPr>
        </p:nvSpPr>
        <p:spPr>
          <a:ln/>
        </p:spPr>
        <p:txBody>
          <a:bodyPr/>
          <a:lstStyle>
            <a:lvl1pPr>
              <a:defRPr/>
            </a:lvl1pPr>
          </a:lstStyle>
          <a:p>
            <a:pPr>
              <a:defRPr/>
            </a:pPr>
            <a:r>
              <a:rPr lang="en-US"/>
              <a:t>7-</a:t>
            </a:r>
            <a:fld id="{91FA89E7-DBCA-470F-B172-2BE15D9E5CF8}"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5334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5334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6" name="Rectangle 17"/>
          <p:cNvSpPr>
            <a:spLocks noGrp="1" noChangeArrowheads="1"/>
          </p:cNvSpPr>
          <p:nvPr>
            <p:ph type="sldNum" sz="quarter" idx="12"/>
          </p:nvPr>
        </p:nvSpPr>
        <p:spPr>
          <a:ln/>
        </p:spPr>
        <p:txBody>
          <a:bodyPr/>
          <a:lstStyle>
            <a:lvl1pPr>
              <a:defRPr/>
            </a:lvl1pPr>
          </a:lstStyle>
          <a:p>
            <a:pPr>
              <a:defRPr/>
            </a:pPr>
            <a:r>
              <a:rPr lang="en-US"/>
              <a:t>7-</a:t>
            </a:r>
            <a:fld id="{F316C6A2-2198-45DD-8D4D-11C1736A2A5C}"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295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5334000" y="6553200"/>
            <a:ext cx="2895600" cy="304800"/>
          </a:xfrm>
        </p:spPr>
        <p:txBody>
          <a:bodyPr/>
          <a:lstStyle>
            <a:lvl1pPr>
              <a:defRPr/>
            </a:lvl1pPr>
          </a:lstStyle>
          <a:p>
            <a:r>
              <a:rPr lang="en-US"/>
              <a:t>Copyright ©2014 by Pearson Education </a:t>
            </a:r>
          </a:p>
        </p:txBody>
      </p:sp>
      <p:sp>
        <p:nvSpPr>
          <p:cNvPr id="7" name="Slide Number Placeholder 6"/>
          <p:cNvSpPr>
            <a:spLocks noGrp="1"/>
          </p:cNvSpPr>
          <p:nvPr>
            <p:ph type="sldNum" sz="quarter" idx="12"/>
          </p:nvPr>
        </p:nvSpPr>
        <p:spPr/>
        <p:txBody>
          <a:bodyPr/>
          <a:lstStyle>
            <a:lvl1pPr>
              <a:defRPr/>
            </a:lvl1pPr>
          </a:lstStyle>
          <a:p>
            <a:pPr>
              <a:defRPr/>
            </a:pPr>
            <a:r>
              <a:rPr lang="en-US"/>
              <a:t>7-</a:t>
            </a:r>
            <a:fld id="{DE03EC27-2F0C-421C-B93B-AA2C30925FC5}"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295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57800" y="1905000"/>
            <a:ext cx="3810000" cy="4114800"/>
          </a:xfrm>
        </p:spPr>
        <p:txBody>
          <a:bodyPr/>
          <a:lstStyle/>
          <a:p>
            <a:pPr lvl="0"/>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5334000" y="6553200"/>
            <a:ext cx="2895600" cy="304800"/>
          </a:xfrm>
        </p:spPr>
        <p:txBody>
          <a:bodyPr/>
          <a:lstStyle>
            <a:lvl1pPr>
              <a:defRPr/>
            </a:lvl1pPr>
          </a:lstStyle>
          <a:p>
            <a:r>
              <a:rPr lang="en-US"/>
              <a:t>Copyright ©2014 by Pearson Education </a:t>
            </a:r>
          </a:p>
        </p:txBody>
      </p:sp>
      <p:sp>
        <p:nvSpPr>
          <p:cNvPr id="7" name="Slide Number Placeholder 6"/>
          <p:cNvSpPr>
            <a:spLocks noGrp="1"/>
          </p:cNvSpPr>
          <p:nvPr>
            <p:ph type="sldNum" sz="quarter" idx="12"/>
          </p:nvPr>
        </p:nvSpPr>
        <p:spPr/>
        <p:txBody>
          <a:bodyPr/>
          <a:lstStyle>
            <a:lvl1pPr>
              <a:defRPr/>
            </a:lvl1pPr>
          </a:lstStyle>
          <a:p>
            <a:pPr>
              <a:defRPr/>
            </a:pPr>
            <a:r>
              <a:rPr lang="en-US"/>
              <a:t>7-</a:t>
            </a:r>
            <a:fld id="{31887B96-22D9-4ECB-96AA-99D7B528859C}"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5400" y="5334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5334000" y="6553200"/>
            <a:ext cx="2895600" cy="304800"/>
          </a:xfrm>
        </p:spPr>
        <p:txBody>
          <a:bodyPr/>
          <a:lstStyle>
            <a:lvl1pPr>
              <a:defRPr/>
            </a:lvl1pPr>
          </a:lstStyle>
          <a:p>
            <a:r>
              <a:rPr lang="en-US"/>
              <a:t>Copyright ©2014 by Pearson Education </a:t>
            </a:r>
          </a:p>
        </p:txBody>
      </p:sp>
      <p:sp>
        <p:nvSpPr>
          <p:cNvPr id="5" name="Slide Number Placeholder 4"/>
          <p:cNvSpPr>
            <a:spLocks noGrp="1"/>
          </p:cNvSpPr>
          <p:nvPr>
            <p:ph type="sldNum" sz="quarter" idx="12"/>
          </p:nvPr>
        </p:nvSpPr>
        <p:spPr/>
        <p:txBody>
          <a:bodyPr/>
          <a:lstStyle>
            <a:lvl1pPr>
              <a:defRPr/>
            </a:lvl1pPr>
          </a:lstStyle>
          <a:p>
            <a:pPr>
              <a:defRPr/>
            </a:pPr>
            <a:r>
              <a:rPr lang="en-US"/>
              <a:t>7-</a:t>
            </a:r>
            <a:fld id="{B2E0393E-99E3-41C8-9661-7D5CB12CF6D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6" name="Rectangle 17"/>
          <p:cNvSpPr>
            <a:spLocks noGrp="1" noChangeArrowheads="1"/>
          </p:cNvSpPr>
          <p:nvPr>
            <p:ph type="sldNum" sz="quarter" idx="12"/>
          </p:nvPr>
        </p:nvSpPr>
        <p:spPr>
          <a:ln/>
        </p:spPr>
        <p:txBody>
          <a:bodyPr/>
          <a:lstStyle>
            <a:lvl1pPr>
              <a:defRPr/>
            </a:lvl1pPr>
          </a:lstStyle>
          <a:p>
            <a:pPr>
              <a:defRPr/>
            </a:pPr>
            <a:r>
              <a:rPr lang="en-US"/>
              <a:t>7-</a:t>
            </a:r>
            <a:fld id="{14D7166F-6A6B-4DA1-9BC5-D63C6084E9B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6" name="Rectangle 17"/>
          <p:cNvSpPr>
            <a:spLocks noGrp="1" noChangeArrowheads="1"/>
          </p:cNvSpPr>
          <p:nvPr>
            <p:ph type="sldNum" sz="quarter" idx="12"/>
          </p:nvPr>
        </p:nvSpPr>
        <p:spPr>
          <a:ln/>
        </p:spPr>
        <p:txBody>
          <a:bodyPr/>
          <a:lstStyle>
            <a:lvl1pPr>
              <a:defRPr/>
            </a:lvl1pPr>
          </a:lstStyle>
          <a:p>
            <a:pPr>
              <a:defRPr/>
            </a:pPr>
            <a:r>
              <a:rPr lang="en-US"/>
              <a:t>7-</a:t>
            </a:r>
            <a:fld id="{9737A2A9-8AA7-4238-89C1-D4475BDB0171}"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7" name="Rectangle 17"/>
          <p:cNvSpPr>
            <a:spLocks noGrp="1" noChangeArrowheads="1"/>
          </p:cNvSpPr>
          <p:nvPr>
            <p:ph type="sldNum" sz="quarter" idx="12"/>
          </p:nvPr>
        </p:nvSpPr>
        <p:spPr>
          <a:ln/>
        </p:spPr>
        <p:txBody>
          <a:bodyPr/>
          <a:lstStyle>
            <a:lvl1pPr>
              <a:defRPr/>
            </a:lvl1pPr>
          </a:lstStyle>
          <a:p>
            <a:pPr>
              <a:defRPr/>
            </a:pPr>
            <a:r>
              <a:rPr lang="en-US"/>
              <a:t>7-</a:t>
            </a:r>
            <a:fld id="{ACE74BD1-C18D-4F18-AE5C-28BC2DAC4E3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dt" sz="half" idx="10"/>
          </p:nvPr>
        </p:nvSpPr>
        <p:spPr>
          <a:ln/>
        </p:spPr>
        <p:txBody>
          <a:bodyPr/>
          <a:lstStyle>
            <a:lvl1pPr>
              <a:defRPr/>
            </a:lvl1pPr>
          </a:lstStyle>
          <a:p>
            <a:pPr>
              <a:defRPr/>
            </a:pPr>
            <a:endParaRPr lang="en-US"/>
          </a:p>
        </p:txBody>
      </p:sp>
      <p:sp>
        <p:nvSpPr>
          <p:cNvPr id="8"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9" name="Rectangle 17"/>
          <p:cNvSpPr>
            <a:spLocks noGrp="1" noChangeArrowheads="1"/>
          </p:cNvSpPr>
          <p:nvPr>
            <p:ph type="sldNum" sz="quarter" idx="12"/>
          </p:nvPr>
        </p:nvSpPr>
        <p:spPr>
          <a:ln/>
        </p:spPr>
        <p:txBody>
          <a:bodyPr/>
          <a:lstStyle>
            <a:lvl1pPr>
              <a:defRPr/>
            </a:lvl1pPr>
          </a:lstStyle>
          <a:p>
            <a:pPr>
              <a:defRPr/>
            </a:pPr>
            <a:r>
              <a:rPr lang="en-US"/>
              <a:t>7-</a:t>
            </a:r>
            <a:fld id="{CE20CA7B-F3BE-4847-9D5F-C68687819977}"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p:cNvSpPr>
            <a:spLocks noGrp="1" noChangeArrowheads="1"/>
          </p:cNvSpPr>
          <p:nvPr>
            <p:ph type="dt" sz="half" idx="10"/>
          </p:nvPr>
        </p:nvSpPr>
        <p:spPr>
          <a:ln/>
        </p:spPr>
        <p:txBody>
          <a:bodyPr/>
          <a:lstStyle>
            <a:lvl1pPr>
              <a:defRPr/>
            </a:lvl1pPr>
          </a:lstStyle>
          <a:p>
            <a:pPr>
              <a:defRPr/>
            </a:pPr>
            <a:endParaRPr lang="en-US"/>
          </a:p>
        </p:txBody>
      </p:sp>
      <p:sp>
        <p:nvSpPr>
          <p:cNvPr id="4"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5" name="Rectangle 17"/>
          <p:cNvSpPr>
            <a:spLocks noGrp="1" noChangeArrowheads="1"/>
          </p:cNvSpPr>
          <p:nvPr>
            <p:ph type="sldNum" sz="quarter" idx="12"/>
          </p:nvPr>
        </p:nvSpPr>
        <p:spPr>
          <a:ln/>
        </p:spPr>
        <p:txBody>
          <a:bodyPr/>
          <a:lstStyle>
            <a:lvl1pPr>
              <a:defRPr/>
            </a:lvl1pPr>
          </a:lstStyle>
          <a:p>
            <a:pPr>
              <a:defRPr/>
            </a:pPr>
            <a:r>
              <a:rPr lang="en-US"/>
              <a:t>7-</a:t>
            </a:r>
            <a:fld id="{5B9749DF-2E4C-4E53-9D80-6496EF01A1BF}"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ln/>
        </p:spPr>
        <p:txBody>
          <a:bodyPr/>
          <a:lstStyle>
            <a:lvl1pPr>
              <a:defRPr/>
            </a:lvl1pPr>
          </a:lstStyle>
          <a:p>
            <a:pPr>
              <a:defRPr/>
            </a:pPr>
            <a:endParaRPr lang="en-US"/>
          </a:p>
        </p:txBody>
      </p:sp>
      <p:sp>
        <p:nvSpPr>
          <p:cNvPr id="3"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4" name="Rectangle 17"/>
          <p:cNvSpPr>
            <a:spLocks noGrp="1" noChangeArrowheads="1"/>
          </p:cNvSpPr>
          <p:nvPr>
            <p:ph type="sldNum" sz="quarter" idx="12"/>
          </p:nvPr>
        </p:nvSpPr>
        <p:spPr>
          <a:ln/>
        </p:spPr>
        <p:txBody>
          <a:bodyPr/>
          <a:lstStyle>
            <a:lvl1pPr>
              <a:defRPr/>
            </a:lvl1pPr>
          </a:lstStyle>
          <a:p>
            <a:pPr>
              <a:defRPr/>
            </a:pPr>
            <a:r>
              <a:rPr lang="en-US"/>
              <a:t>7-</a:t>
            </a:r>
            <a:fld id="{1413F748-8A26-49EE-B5B4-005003977A1C}"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7" name="Rectangle 17"/>
          <p:cNvSpPr>
            <a:spLocks noGrp="1" noChangeArrowheads="1"/>
          </p:cNvSpPr>
          <p:nvPr>
            <p:ph type="sldNum" sz="quarter" idx="12"/>
          </p:nvPr>
        </p:nvSpPr>
        <p:spPr>
          <a:ln/>
        </p:spPr>
        <p:txBody>
          <a:bodyPr/>
          <a:lstStyle>
            <a:lvl1pPr>
              <a:defRPr/>
            </a:lvl1pPr>
          </a:lstStyle>
          <a:p>
            <a:pPr>
              <a:defRPr/>
            </a:pPr>
            <a:r>
              <a:rPr lang="en-US"/>
              <a:t>7-</a:t>
            </a:r>
            <a:fld id="{FC6CEF49-1162-4391-B822-FDB0EF8A8676}"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ftr" sz="quarter" idx="11"/>
          </p:nvPr>
        </p:nvSpPr>
        <p:spPr>
          <a:ln/>
        </p:spPr>
        <p:txBody>
          <a:bodyPr/>
          <a:lstStyle>
            <a:lvl1pPr>
              <a:defRPr/>
            </a:lvl1pPr>
          </a:lstStyle>
          <a:p>
            <a:r>
              <a:rPr lang="en-US"/>
              <a:t>Copyright ©2014 by Pearson Education </a:t>
            </a:r>
          </a:p>
        </p:txBody>
      </p:sp>
      <p:sp>
        <p:nvSpPr>
          <p:cNvPr id="7" name="Rectangle 17"/>
          <p:cNvSpPr>
            <a:spLocks noGrp="1" noChangeArrowheads="1"/>
          </p:cNvSpPr>
          <p:nvPr>
            <p:ph type="sldNum" sz="quarter" idx="12"/>
          </p:nvPr>
        </p:nvSpPr>
        <p:spPr>
          <a:ln/>
        </p:spPr>
        <p:txBody>
          <a:bodyPr/>
          <a:lstStyle>
            <a:lvl1pPr>
              <a:defRPr/>
            </a:lvl1pPr>
          </a:lstStyle>
          <a:p>
            <a:pPr>
              <a:defRPr/>
            </a:pPr>
            <a:r>
              <a:rPr lang="en-US"/>
              <a:t>7-</a:t>
            </a:r>
            <a:fld id="{A82F38E3-021F-46C5-BAC7-A3887FFE2DE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1295400" y="5334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14"/>
          <p:cNvSpPr>
            <a:spLocks noGrp="1" noChangeArrowheads="1"/>
          </p:cNvSpPr>
          <p:nvPr>
            <p:ph type="body" idx="1"/>
          </p:nvPr>
        </p:nvSpPr>
        <p:spPr bwMode="auto">
          <a:xfrm>
            <a:off x="12954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9" name="Rectangle 15"/>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chemeClr val="tx1"/>
                </a:solidFill>
                <a:latin typeface="Arial" charset="0"/>
                <a:cs typeface="+mn-cs"/>
              </a:defRPr>
            </a:lvl1pPr>
          </a:lstStyle>
          <a:p>
            <a:pPr>
              <a:defRPr/>
            </a:pPr>
            <a:endParaRPr lang="en-US"/>
          </a:p>
        </p:txBody>
      </p:sp>
      <p:sp>
        <p:nvSpPr>
          <p:cNvPr id="1040" name="Rectangle 16"/>
          <p:cNvSpPr>
            <a:spLocks noGrp="1" noChangeArrowheads="1"/>
          </p:cNvSpPr>
          <p:nvPr>
            <p:ph type="ftr" sz="quarter" idx="3"/>
          </p:nvPr>
        </p:nvSpPr>
        <p:spPr bwMode="auto">
          <a:xfrm>
            <a:off x="4114800" y="6553200"/>
            <a:ext cx="28956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chemeClr val="tx1"/>
                </a:solidFill>
              </a:defRPr>
            </a:lvl1pPr>
          </a:lstStyle>
          <a:p>
            <a:r>
              <a:rPr lang="en-US"/>
              <a:t>Copyright ©2014 by Pearson Education </a:t>
            </a:r>
          </a:p>
        </p:txBody>
      </p:sp>
      <p:sp>
        <p:nvSpPr>
          <p:cNvPr id="1041" name="Rectangle 17"/>
          <p:cNvSpPr>
            <a:spLocks noGrp="1" noChangeArrowheads="1"/>
          </p:cNvSpPr>
          <p:nvPr>
            <p:ph type="sldNum" sz="quarter" idx="4"/>
          </p:nvPr>
        </p:nvSpPr>
        <p:spPr bwMode="auto">
          <a:xfrm>
            <a:off x="6934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chemeClr val="tx1"/>
                </a:solidFill>
                <a:latin typeface="Arial" charset="0"/>
                <a:cs typeface="+mn-cs"/>
              </a:defRPr>
            </a:lvl1pPr>
          </a:lstStyle>
          <a:p>
            <a:pPr>
              <a:defRPr/>
            </a:pPr>
            <a:r>
              <a:rPr lang="en-US"/>
              <a:t>7-</a:t>
            </a:r>
            <a:fld id="{AD393AAA-5B42-4C6D-B7AE-80010DA59D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 id="2147483665" r:id="rId13"/>
    <p:sldLayoutId id="2147483666" r:id="rId14"/>
  </p:sldLayoutIdLst>
  <p:transition/>
  <p:hf hd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eaLnBrk="0" fontAlgn="base" hangingPunct="0">
        <a:spcBef>
          <a:spcPct val="0"/>
        </a:spcBef>
        <a:spcAft>
          <a:spcPct val="0"/>
        </a:spcAft>
        <a:defRPr sz="3200" b="1">
          <a:solidFill>
            <a:schemeClr val="tx1"/>
          </a:solidFill>
          <a:latin typeface="Arial" charset="0"/>
        </a:defRPr>
      </a:lvl6pPr>
      <a:lvl7pPr marL="914400" algn="ctr" rtl="0" eaLnBrk="0" fontAlgn="base" hangingPunct="0">
        <a:spcBef>
          <a:spcPct val="0"/>
        </a:spcBef>
        <a:spcAft>
          <a:spcPct val="0"/>
        </a:spcAft>
        <a:defRPr sz="3200" b="1">
          <a:solidFill>
            <a:schemeClr val="tx1"/>
          </a:solidFill>
          <a:latin typeface="Arial" charset="0"/>
        </a:defRPr>
      </a:lvl7pPr>
      <a:lvl8pPr marL="1371600" algn="ctr" rtl="0" eaLnBrk="0" fontAlgn="base" hangingPunct="0">
        <a:spcBef>
          <a:spcPct val="0"/>
        </a:spcBef>
        <a:spcAft>
          <a:spcPct val="0"/>
        </a:spcAft>
        <a:defRPr sz="3200" b="1">
          <a:solidFill>
            <a:schemeClr val="tx1"/>
          </a:solidFill>
          <a:latin typeface="Arial" charset="0"/>
        </a:defRPr>
      </a:lvl8pPr>
      <a:lvl9pPr marL="1828800" algn="ctr" rtl="0" eaLnBrk="0" fontAlgn="base" hangingPunct="0">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zyRO_xQ8V40&amp;"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reuters.com/assets/print?aid=USTRE77H2WE2011081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QBzu_cjYKPQ&am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xfrm>
            <a:off x="7772400" y="6553200"/>
            <a:ext cx="1143000" cy="457200"/>
          </a:xfrm>
          <a:noFill/>
        </p:spPr>
        <p:txBody>
          <a:bodyPr/>
          <a:lstStyle/>
          <a:p>
            <a:r>
              <a:rPr lang="en-US">
                <a:cs typeface="Arial" charset="0"/>
              </a:rPr>
              <a:t>7-</a:t>
            </a:r>
            <a:fld id="{7488B252-185B-4FF6-AFAD-C493F252B567}" type="slidenum">
              <a:rPr lang="en-US" smtClean="0">
                <a:cs typeface="Arial" charset="0"/>
              </a:rPr>
              <a:pPr/>
              <a:t>1</a:t>
            </a:fld>
            <a:endParaRPr lang="en-US">
              <a:cs typeface="Arial" charset="0"/>
            </a:endParaRPr>
          </a:p>
        </p:txBody>
      </p:sp>
      <p:sp>
        <p:nvSpPr>
          <p:cNvPr id="18435"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18436"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18437" name="Text Box 4"/>
          <p:cNvSpPr txBox="1">
            <a:spLocks noChangeArrowheads="1"/>
          </p:cNvSpPr>
          <p:nvPr/>
        </p:nvSpPr>
        <p:spPr bwMode="auto">
          <a:xfrm>
            <a:off x="609600" y="533400"/>
            <a:ext cx="2133600" cy="2062103"/>
          </a:xfrm>
          <a:prstGeom prst="rect">
            <a:avLst/>
          </a:prstGeom>
          <a:noFill/>
          <a:ln w="12700">
            <a:noFill/>
            <a:miter lim="800000"/>
            <a:headEnd type="none" w="sm" len="sm"/>
            <a:tailEnd type="none" w="sm" len="sm"/>
          </a:ln>
        </p:spPr>
        <p:txBody>
          <a:bodyPr>
            <a:spAutoFit/>
          </a:bodyPr>
          <a:lstStyle/>
          <a:p>
            <a:pPr algn="ctr">
              <a:spcBef>
                <a:spcPct val="50000"/>
              </a:spcBef>
            </a:pPr>
            <a:r>
              <a:rPr lang="en-US" altLang="zh-CN" sz="12800" dirty="0">
                <a:solidFill>
                  <a:srgbClr val="CC3300"/>
                </a:solidFill>
              </a:rPr>
              <a:t>11</a:t>
            </a:r>
            <a:endParaRPr lang="en-US" sz="12800" dirty="0">
              <a:solidFill>
                <a:srgbClr val="CC3300"/>
              </a:solidFill>
            </a:endParaRPr>
          </a:p>
        </p:txBody>
      </p:sp>
      <p:sp>
        <p:nvSpPr>
          <p:cNvPr id="18438" name="Text Box 5"/>
          <p:cNvSpPr txBox="1">
            <a:spLocks noChangeArrowheads="1"/>
          </p:cNvSpPr>
          <p:nvPr/>
        </p:nvSpPr>
        <p:spPr bwMode="auto">
          <a:xfrm>
            <a:off x="533400" y="1524000"/>
            <a:ext cx="8686800" cy="3539430"/>
          </a:xfrm>
          <a:prstGeom prst="rect">
            <a:avLst/>
          </a:prstGeom>
          <a:noFill/>
          <a:ln w="12700">
            <a:noFill/>
            <a:miter lim="800000"/>
            <a:headEnd type="none" w="sm" len="sm"/>
            <a:tailEnd type="none" w="sm" len="sm"/>
          </a:ln>
        </p:spPr>
        <p:txBody>
          <a:bodyPr>
            <a:spAutoFit/>
          </a:bodyPr>
          <a:lstStyle/>
          <a:p>
            <a:pPr algn="ctr"/>
            <a:r>
              <a:rPr lang="en-US" sz="3600" b="1" dirty="0">
                <a:solidFill>
                  <a:srgbClr val="FF3300"/>
                </a:solidFill>
              </a:rPr>
              <a:t>		  </a:t>
            </a:r>
            <a:r>
              <a:rPr lang="en-US" sz="6000" b="1" dirty="0">
                <a:solidFill>
                  <a:srgbClr val="CC3300"/>
                </a:solidFill>
              </a:rPr>
              <a:t>Chapter Seven</a:t>
            </a:r>
          </a:p>
          <a:p>
            <a:pPr algn="ctr"/>
            <a:endParaRPr lang="en-US" sz="3600" b="1" dirty="0">
              <a:solidFill>
                <a:srgbClr val="FF3300"/>
              </a:solidFill>
            </a:endParaRPr>
          </a:p>
          <a:p>
            <a:pPr algn="ctr"/>
            <a:endParaRPr lang="en-US" b="1" dirty="0">
              <a:solidFill>
                <a:srgbClr val="FF3300"/>
              </a:solidFill>
            </a:endParaRPr>
          </a:p>
          <a:p>
            <a:pPr algn="ctr"/>
            <a:r>
              <a:rPr lang="en-US" sz="6000" b="1" dirty="0">
                <a:solidFill>
                  <a:srgbClr val="CC3300"/>
                </a:solidFill>
              </a:rPr>
              <a:t>Advertising Design</a:t>
            </a:r>
          </a:p>
          <a:p>
            <a:pPr algn="ctr"/>
            <a:r>
              <a:rPr lang="zh-CN" altLang="en-US" sz="4000" b="1" dirty="0">
                <a:solidFill>
                  <a:srgbClr val="000099"/>
                </a:solidFill>
              </a:rPr>
              <a:t>信息策略和实施框架</a:t>
            </a:r>
            <a:endParaRPr lang="en-US" sz="4000" b="1" dirty="0">
              <a:solidFill>
                <a:srgbClr val="000099"/>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xfrm>
            <a:off x="7010400" y="6553200"/>
            <a:ext cx="1905000" cy="457200"/>
          </a:xfrm>
          <a:noFill/>
        </p:spPr>
        <p:txBody>
          <a:bodyPr/>
          <a:lstStyle/>
          <a:p>
            <a:r>
              <a:rPr lang="en-US">
                <a:cs typeface="Arial" charset="0"/>
              </a:rPr>
              <a:t>7-</a:t>
            </a:r>
            <a:fld id="{07C8A551-1F85-44BD-BDBC-03F3B5AC5268}" type="slidenum">
              <a:rPr lang="en-US" smtClean="0">
                <a:cs typeface="Arial" charset="0"/>
              </a:rPr>
              <a:pPr/>
              <a:t>10</a:t>
            </a:fld>
            <a:endParaRPr lang="en-US">
              <a:cs typeface="Arial" charset="0"/>
            </a:endParaRPr>
          </a:p>
        </p:txBody>
      </p:sp>
      <p:sp>
        <p:nvSpPr>
          <p:cNvPr id="40963" name="Rectangle 2"/>
          <p:cNvSpPr>
            <a:spLocks noGrp="1" noChangeArrowheads="1"/>
          </p:cNvSpPr>
          <p:nvPr>
            <p:ph type="title"/>
          </p:nvPr>
        </p:nvSpPr>
        <p:spPr>
          <a:xfrm>
            <a:off x="685800" y="152400"/>
            <a:ext cx="7772400" cy="990600"/>
          </a:xfrm>
        </p:spPr>
        <p:txBody>
          <a:bodyPr/>
          <a:lstStyle/>
          <a:p>
            <a:r>
              <a:rPr lang="en-US" sz="4000">
                <a:solidFill>
                  <a:srgbClr val="0000CC"/>
                </a:solidFill>
              </a:rPr>
              <a:t>Message Strategies</a:t>
            </a:r>
          </a:p>
        </p:txBody>
      </p:sp>
      <p:sp>
        <p:nvSpPr>
          <p:cNvPr id="40964" name="Rectangle 3"/>
          <p:cNvSpPr>
            <a:spLocks noGrp="1" noChangeArrowheads="1"/>
          </p:cNvSpPr>
          <p:nvPr>
            <p:ph type="body" sz="half" idx="2"/>
          </p:nvPr>
        </p:nvSpPr>
        <p:spPr>
          <a:xfrm>
            <a:off x="2971800" y="3048000"/>
            <a:ext cx="4724400" cy="2971800"/>
          </a:xfrm>
        </p:spPr>
        <p:txBody>
          <a:bodyPr/>
          <a:lstStyle/>
          <a:p>
            <a:r>
              <a:rPr lang="zh-CN" altLang="en-US" sz="3600" dirty="0"/>
              <a:t>共鸣</a:t>
            </a:r>
            <a:r>
              <a:rPr lang="en-US" sz="3600" dirty="0"/>
              <a:t>Resonance</a:t>
            </a:r>
          </a:p>
          <a:p>
            <a:r>
              <a:rPr lang="zh-CN" altLang="en-US" sz="3600" dirty="0"/>
              <a:t>情感</a:t>
            </a:r>
            <a:r>
              <a:rPr lang="en-US" sz="3600" dirty="0"/>
              <a:t>Emotional</a:t>
            </a:r>
          </a:p>
        </p:txBody>
      </p:sp>
      <p:sp>
        <p:nvSpPr>
          <p:cNvPr id="40965" name="Rectangle 4"/>
          <p:cNvSpPr>
            <a:spLocks noChangeArrowheads="1"/>
          </p:cNvSpPr>
          <p:nvPr/>
        </p:nvSpPr>
        <p:spPr bwMode="auto">
          <a:xfrm>
            <a:off x="1600200" y="12192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Cognitive</a:t>
            </a:r>
          </a:p>
        </p:txBody>
      </p:sp>
      <p:sp>
        <p:nvSpPr>
          <p:cNvPr id="40966" name="Rectangle 5"/>
          <p:cNvSpPr>
            <a:spLocks noChangeArrowheads="1"/>
          </p:cNvSpPr>
          <p:nvPr/>
        </p:nvSpPr>
        <p:spPr bwMode="auto">
          <a:xfrm>
            <a:off x="3581400" y="12192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Affective</a:t>
            </a:r>
          </a:p>
        </p:txBody>
      </p:sp>
      <p:sp>
        <p:nvSpPr>
          <p:cNvPr id="40967" name="Rectangle 6"/>
          <p:cNvSpPr>
            <a:spLocks noChangeArrowheads="1"/>
          </p:cNvSpPr>
          <p:nvPr/>
        </p:nvSpPr>
        <p:spPr bwMode="auto">
          <a:xfrm>
            <a:off x="5562600" y="12192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Conative</a:t>
            </a:r>
          </a:p>
        </p:txBody>
      </p:sp>
      <p:sp>
        <p:nvSpPr>
          <p:cNvPr id="40968" name="Line 8"/>
          <p:cNvSpPr>
            <a:spLocks noChangeShapeType="1"/>
          </p:cNvSpPr>
          <p:nvPr/>
        </p:nvSpPr>
        <p:spPr bwMode="auto">
          <a:xfrm>
            <a:off x="4419600" y="1752600"/>
            <a:ext cx="0" cy="1143000"/>
          </a:xfrm>
          <a:prstGeom prst="line">
            <a:avLst/>
          </a:prstGeom>
          <a:noFill/>
          <a:ln w="57150">
            <a:solidFill>
              <a:srgbClr val="FFCC00"/>
            </a:solidFill>
            <a:round/>
            <a:headEnd type="none" w="sm" len="sm"/>
            <a:tailEnd type="triangle" w="med" len="med"/>
          </a:ln>
        </p:spPr>
        <p:txBody>
          <a:bodyPr/>
          <a:lstStyle/>
          <a:p>
            <a:endParaRPr lang="en-US"/>
          </a:p>
        </p:txBody>
      </p:sp>
      <p:sp>
        <p:nvSpPr>
          <p:cNvPr id="40969"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40970"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40971"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9"/>
          <p:cNvSpPr>
            <a:spLocks noGrp="1"/>
          </p:cNvSpPr>
          <p:nvPr>
            <p:ph idx="1"/>
          </p:nvPr>
        </p:nvSpPr>
        <p:spPr>
          <a:xfrm>
            <a:off x="1219200" y="1524000"/>
            <a:ext cx="7924800" cy="4495800"/>
          </a:xfrm>
        </p:spPr>
        <p:txBody>
          <a:bodyPr/>
          <a:lstStyle/>
          <a:p>
            <a:r>
              <a:rPr lang="en-US" sz="2800" dirty="0"/>
              <a:t>Invoke feelings or emotions</a:t>
            </a:r>
          </a:p>
          <a:p>
            <a:r>
              <a:rPr lang="en-US" sz="2800" dirty="0"/>
              <a:t>Attempts to enhance likeability</a:t>
            </a:r>
          </a:p>
          <a:p>
            <a:r>
              <a:rPr lang="en-US" sz="2800" b="1" dirty="0">
                <a:solidFill>
                  <a:srgbClr val="00B050"/>
                </a:solidFill>
              </a:rPr>
              <a:t>Resonance Advertising</a:t>
            </a:r>
          </a:p>
          <a:p>
            <a:pPr lvl="1"/>
            <a:r>
              <a:rPr lang="zh-CN" altLang="en-US" sz="2400" dirty="0"/>
              <a:t>联结消费者的经验</a:t>
            </a:r>
            <a:endParaRPr lang="en-US" altLang="zh-CN" sz="2400" dirty="0"/>
          </a:p>
          <a:p>
            <a:pPr lvl="1"/>
            <a:r>
              <a:rPr lang="en-US" sz="2400" dirty="0"/>
              <a:t>Comfort </a:t>
            </a:r>
            <a:r>
              <a:rPr lang="en-US" altLang="zh-CN" sz="2400" dirty="0"/>
              <a:t>advertising &amp; </a:t>
            </a:r>
            <a:r>
              <a:rPr lang="en-US" sz="2400" dirty="0"/>
              <a:t>marketing</a:t>
            </a:r>
          </a:p>
          <a:p>
            <a:r>
              <a:rPr lang="en-US" sz="2800" b="1" dirty="0">
                <a:solidFill>
                  <a:srgbClr val="00B050"/>
                </a:solidFill>
              </a:rPr>
              <a:t>Emotional Advertising</a:t>
            </a:r>
          </a:p>
          <a:p>
            <a:pPr lvl="1"/>
            <a:r>
              <a:rPr lang="zh-CN" altLang="en-US" sz="2400" dirty="0"/>
              <a:t>感情导向回忆和选择</a:t>
            </a:r>
            <a:r>
              <a:rPr lang="en-US" sz="2400" dirty="0"/>
              <a:t>lead to recall and choice</a:t>
            </a:r>
          </a:p>
          <a:p>
            <a:pPr lvl="1"/>
            <a:r>
              <a:rPr lang="en-US" sz="2400" dirty="0"/>
              <a:t>Consumer and b-to-b markets</a:t>
            </a:r>
          </a:p>
          <a:p>
            <a:pPr lvl="1"/>
            <a:r>
              <a:rPr lang="en-US" sz="2400" dirty="0"/>
              <a:t>Leads to positive feelings</a:t>
            </a:r>
          </a:p>
        </p:txBody>
      </p:sp>
      <p:sp>
        <p:nvSpPr>
          <p:cNvPr id="43011" name="Slide Number Placeholder 3"/>
          <p:cNvSpPr>
            <a:spLocks noGrp="1"/>
          </p:cNvSpPr>
          <p:nvPr>
            <p:ph type="sldNum" sz="quarter" idx="12"/>
          </p:nvPr>
        </p:nvSpPr>
        <p:spPr>
          <a:noFill/>
        </p:spPr>
        <p:txBody>
          <a:bodyPr/>
          <a:lstStyle/>
          <a:p>
            <a:r>
              <a:rPr lang="en-US">
                <a:cs typeface="Arial" charset="0"/>
              </a:rPr>
              <a:t>7-</a:t>
            </a:r>
            <a:fld id="{74678C75-B6FD-4A57-B867-28AD3E0E1DC1}" type="slidenum">
              <a:rPr lang="en-US" smtClean="0">
                <a:cs typeface="Arial" charset="0"/>
              </a:rPr>
              <a:pPr/>
              <a:t>11</a:t>
            </a:fld>
            <a:endParaRPr lang="en-US">
              <a:cs typeface="Arial" charset="0"/>
            </a:endParaRPr>
          </a:p>
        </p:txBody>
      </p:sp>
      <p:sp>
        <p:nvSpPr>
          <p:cNvPr id="43012" name="Rectangle 205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43013" name="Rectangle 205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8" name="Rectangle 3"/>
          <p:cNvSpPr txBox="1">
            <a:spLocks noChangeArrowheads="1"/>
          </p:cNvSpPr>
          <p:nvPr/>
        </p:nvSpPr>
        <p:spPr>
          <a:xfrm>
            <a:off x="914400" y="381000"/>
            <a:ext cx="8077200" cy="838200"/>
          </a:xfrm>
          <a:prstGeom prst="rect">
            <a:avLst/>
          </a:prstGeom>
        </p:spPr>
        <p:txBody>
          <a:bodyPr/>
          <a:lstStyle/>
          <a:p>
            <a:pPr algn="ctr" eaLnBrk="0" hangingPunct="0">
              <a:defRPr/>
            </a:pPr>
            <a:r>
              <a:rPr lang="zh-CN" altLang="en-US" sz="4400" b="1" kern="0" dirty="0">
                <a:solidFill>
                  <a:srgbClr val="0000CC"/>
                </a:solidFill>
                <a:latin typeface="+mj-lt"/>
                <a:ea typeface="+mj-ea"/>
                <a:cs typeface="+mj-cs"/>
              </a:rPr>
              <a:t>情感信息策略</a:t>
            </a:r>
            <a:endParaRPr lang="en-US" sz="4800" b="1" kern="0" dirty="0">
              <a:solidFill>
                <a:srgbClr val="0000CC"/>
              </a:solidFill>
              <a:latin typeface="+mj-lt"/>
              <a:ea typeface="+mj-ea"/>
              <a:cs typeface="+mj-cs"/>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xfrm>
            <a:off x="7010400" y="6553200"/>
            <a:ext cx="1905000" cy="457200"/>
          </a:xfrm>
          <a:noFill/>
        </p:spPr>
        <p:txBody>
          <a:bodyPr/>
          <a:lstStyle/>
          <a:p>
            <a:r>
              <a:rPr lang="en-US">
                <a:cs typeface="Arial" charset="0"/>
              </a:rPr>
              <a:t>7-</a:t>
            </a:r>
            <a:fld id="{A9E27FA5-EE2E-41F0-8FFC-6E65411DBE21}" type="slidenum">
              <a:rPr lang="en-US" smtClean="0">
                <a:cs typeface="Arial" charset="0"/>
              </a:rPr>
              <a:pPr/>
              <a:t>12</a:t>
            </a:fld>
            <a:endParaRPr lang="en-US">
              <a:cs typeface="Arial" charset="0"/>
            </a:endParaRPr>
          </a:p>
        </p:txBody>
      </p:sp>
      <p:sp>
        <p:nvSpPr>
          <p:cNvPr id="45059" name="Text Box 1027"/>
          <p:cNvSpPr txBox="1">
            <a:spLocks noChangeArrowheads="1"/>
          </p:cNvSpPr>
          <p:nvPr/>
        </p:nvSpPr>
        <p:spPr bwMode="auto">
          <a:xfrm>
            <a:off x="5257800" y="1600200"/>
            <a:ext cx="3140075" cy="2227263"/>
          </a:xfrm>
          <a:prstGeom prst="rect">
            <a:avLst/>
          </a:prstGeom>
          <a:noFill/>
          <a:ln w="12700">
            <a:noFill/>
            <a:miter lim="800000"/>
            <a:headEnd type="none" w="sm" len="sm"/>
            <a:tailEnd type="none" w="sm" len="sm"/>
          </a:ln>
        </p:spPr>
        <p:txBody>
          <a:bodyPr>
            <a:spAutoFit/>
          </a:bodyPr>
          <a:lstStyle/>
          <a:p>
            <a:pPr eaLnBrk="0" hangingPunct="0"/>
            <a:r>
              <a:rPr lang="en-US">
                <a:solidFill>
                  <a:schemeClr val="tx1"/>
                </a:solidFill>
              </a:rPr>
              <a:t>Advertisement by Cheerios using a resonance, affective message strategy.</a:t>
            </a:r>
            <a:endParaRPr lang="en-US">
              <a:solidFill>
                <a:srgbClr val="FFFF66"/>
              </a:solidFill>
            </a:endParaRPr>
          </a:p>
        </p:txBody>
      </p:sp>
      <p:sp>
        <p:nvSpPr>
          <p:cNvPr id="45060" name="Rectangle 103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pic>
        <p:nvPicPr>
          <p:cNvPr id="45061" name="Picture 1"/>
          <p:cNvPicPr>
            <a:picLocks noChangeAspect="1"/>
          </p:cNvPicPr>
          <p:nvPr/>
        </p:nvPicPr>
        <p:blipFill>
          <a:blip r:embed="rId3"/>
          <a:srcRect/>
          <a:stretch>
            <a:fillRect/>
          </a:stretch>
        </p:blipFill>
        <p:spPr bwMode="auto">
          <a:xfrm>
            <a:off x="207963" y="73025"/>
            <a:ext cx="4821237" cy="6480175"/>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12"/>
          </p:nvPr>
        </p:nvSpPr>
        <p:spPr>
          <a:xfrm>
            <a:off x="7010400" y="6553200"/>
            <a:ext cx="1905000" cy="457200"/>
          </a:xfrm>
          <a:noFill/>
        </p:spPr>
        <p:txBody>
          <a:bodyPr/>
          <a:lstStyle/>
          <a:p>
            <a:r>
              <a:rPr lang="en-US">
                <a:cs typeface="Arial" charset="0"/>
              </a:rPr>
              <a:t>7-</a:t>
            </a:r>
            <a:fld id="{F64A71E6-E169-485B-B1FA-E3D11E11AEFE}" type="slidenum">
              <a:rPr lang="en-US" smtClean="0">
                <a:cs typeface="Arial" charset="0"/>
              </a:rPr>
              <a:pPr/>
              <a:t>13</a:t>
            </a:fld>
            <a:endParaRPr lang="en-US">
              <a:cs typeface="Arial" charset="0"/>
            </a:endParaRPr>
          </a:p>
        </p:txBody>
      </p:sp>
      <p:sp>
        <p:nvSpPr>
          <p:cNvPr id="47107" name="Rectangle 2"/>
          <p:cNvSpPr>
            <a:spLocks noGrp="1" noChangeArrowheads="1"/>
          </p:cNvSpPr>
          <p:nvPr>
            <p:ph type="title"/>
          </p:nvPr>
        </p:nvSpPr>
        <p:spPr>
          <a:xfrm>
            <a:off x="762000" y="152400"/>
            <a:ext cx="7848600" cy="990600"/>
          </a:xfrm>
        </p:spPr>
        <p:txBody>
          <a:bodyPr/>
          <a:lstStyle/>
          <a:p>
            <a:r>
              <a:rPr lang="en-US" sz="4000">
                <a:solidFill>
                  <a:srgbClr val="0000CC"/>
                </a:solidFill>
              </a:rPr>
              <a:t>Message Strategies</a:t>
            </a:r>
          </a:p>
        </p:txBody>
      </p:sp>
      <p:sp>
        <p:nvSpPr>
          <p:cNvPr id="47108" name="Rectangle 3"/>
          <p:cNvSpPr>
            <a:spLocks noGrp="1" noChangeArrowheads="1"/>
          </p:cNvSpPr>
          <p:nvPr>
            <p:ph type="body" sz="half" idx="2"/>
          </p:nvPr>
        </p:nvSpPr>
        <p:spPr>
          <a:xfrm>
            <a:off x="2590800" y="3048000"/>
            <a:ext cx="4724400" cy="2971800"/>
          </a:xfrm>
        </p:spPr>
        <p:txBody>
          <a:bodyPr/>
          <a:lstStyle/>
          <a:p>
            <a:r>
              <a:rPr lang="en-US" sz="3200" dirty="0"/>
              <a:t>Action-inducing</a:t>
            </a:r>
          </a:p>
          <a:p>
            <a:r>
              <a:rPr lang="en-US" sz="3200" dirty="0"/>
              <a:t>Promotional support</a:t>
            </a:r>
          </a:p>
        </p:txBody>
      </p:sp>
      <p:sp>
        <p:nvSpPr>
          <p:cNvPr id="47109" name="Rectangle 4"/>
          <p:cNvSpPr>
            <a:spLocks noChangeArrowheads="1"/>
          </p:cNvSpPr>
          <p:nvPr/>
        </p:nvSpPr>
        <p:spPr bwMode="auto">
          <a:xfrm>
            <a:off x="19050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Cognitive</a:t>
            </a:r>
          </a:p>
        </p:txBody>
      </p:sp>
      <p:sp>
        <p:nvSpPr>
          <p:cNvPr id="47110" name="Rectangle 5"/>
          <p:cNvSpPr>
            <a:spLocks noChangeArrowheads="1"/>
          </p:cNvSpPr>
          <p:nvPr/>
        </p:nvSpPr>
        <p:spPr bwMode="auto">
          <a:xfrm>
            <a:off x="38862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Affective</a:t>
            </a:r>
          </a:p>
        </p:txBody>
      </p:sp>
      <p:sp>
        <p:nvSpPr>
          <p:cNvPr id="47111" name="Rectangle 6"/>
          <p:cNvSpPr>
            <a:spLocks noChangeArrowheads="1"/>
          </p:cNvSpPr>
          <p:nvPr/>
        </p:nvSpPr>
        <p:spPr bwMode="auto">
          <a:xfrm>
            <a:off x="58674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Conative</a:t>
            </a:r>
          </a:p>
        </p:txBody>
      </p:sp>
      <p:sp>
        <p:nvSpPr>
          <p:cNvPr id="47112" name="Line 8"/>
          <p:cNvSpPr>
            <a:spLocks noChangeShapeType="1"/>
          </p:cNvSpPr>
          <p:nvPr/>
        </p:nvSpPr>
        <p:spPr bwMode="auto">
          <a:xfrm flipH="1">
            <a:off x="4876800" y="1905000"/>
            <a:ext cx="1676400" cy="990600"/>
          </a:xfrm>
          <a:prstGeom prst="line">
            <a:avLst/>
          </a:prstGeom>
          <a:noFill/>
          <a:ln w="57150">
            <a:solidFill>
              <a:srgbClr val="FFCC00"/>
            </a:solidFill>
            <a:round/>
            <a:headEnd type="none" w="sm" len="sm"/>
            <a:tailEnd type="triangle" w="med" len="med"/>
          </a:ln>
        </p:spPr>
        <p:txBody>
          <a:bodyPr/>
          <a:lstStyle/>
          <a:p>
            <a:endParaRPr lang="en-US"/>
          </a:p>
        </p:txBody>
      </p:sp>
      <p:sp>
        <p:nvSpPr>
          <p:cNvPr id="47113"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47114"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47115"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xfrm>
            <a:off x="7315200" y="6553200"/>
            <a:ext cx="1905000" cy="457200"/>
          </a:xfrm>
          <a:noFill/>
        </p:spPr>
        <p:txBody>
          <a:bodyPr/>
          <a:lstStyle/>
          <a:p>
            <a:r>
              <a:rPr lang="en-US">
                <a:cs typeface="Arial" charset="0"/>
              </a:rPr>
              <a:t>7-</a:t>
            </a:r>
            <a:fld id="{05CFC24A-9D05-4EBA-957F-72E7DE5AC8BD}" type="slidenum">
              <a:rPr lang="en-US" smtClean="0">
                <a:cs typeface="Arial" charset="0"/>
              </a:rPr>
              <a:pPr/>
              <a:t>14</a:t>
            </a:fld>
            <a:endParaRPr lang="en-US">
              <a:cs typeface="Arial" charset="0"/>
            </a:endParaRPr>
          </a:p>
        </p:txBody>
      </p:sp>
      <p:sp>
        <p:nvSpPr>
          <p:cNvPr id="49155" name="Text Box 3"/>
          <p:cNvSpPr txBox="1">
            <a:spLocks noChangeArrowheads="1"/>
          </p:cNvSpPr>
          <p:nvPr/>
        </p:nvSpPr>
        <p:spPr bwMode="auto">
          <a:xfrm>
            <a:off x="1143000" y="569913"/>
            <a:ext cx="7315200" cy="1190625"/>
          </a:xfrm>
          <a:prstGeom prst="rect">
            <a:avLst/>
          </a:prstGeom>
          <a:noFill/>
          <a:ln w="12700">
            <a:noFill/>
            <a:miter lim="800000"/>
            <a:headEnd type="none" w="sm" len="sm"/>
            <a:tailEnd type="none" w="sm" len="sm"/>
          </a:ln>
        </p:spPr>
        <p:txBody>
          <a:bodyPr>
            <a:spAutoFit/>
          </a:bodyPr>
          <a:lstStyle/>
          <a:p>
            <a:pPr eaLnBrk="0" hangingPunct="0"/>
            <a:r>
              <a:rPr lang="en-US" sz="3600" dirty="0">
                <a:solidFill>
                  <a:schemeClr val="tx1"/>
                </a:solidFill>
              </a:rPr>
              <a:t>An advertisement for Cub Cadet encouraging immediate action!</a:t>
            </a:r>
            <a:endParaRPr lang="en-US" sz="3600" dirty="0">
              <a:solidFill>
                <a:srgbClr val="FFFF66"/>
              </a:solidFill>
            </a:endParaRPr>
          </a:p>
        </p:txBody>
      </p:sp>
      <p:sp>
        <p:nvSpPr>
          <p:cNvPr id="49156"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49157"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pic>
        <p:nvPicPr>
          <p:cNvPr id="3" name="Picture 2"/>
          <p:cNvPicPr>
            <a:picLocks noChangeAspect="1"/>
          </p:cNvPicPr>
          <p:nvPr/>
        </p:nvPicPr>
        <p:blipFill>
          <a:blip r:embed="rId3" cstate="print">
            <a:extLst/>
          </a:blip>
          <a:stretch>
            <a:fillRect/>
          </a:stretch>
        </p:blipFill>
        <p:spPr>
          <a:xfrm>
            <a:off x="1926337" y="2133600"/>
            <a:ext cx="5748528" cy="3889248"/>
          </a:xfrm>
          <a:prstGeom prst="rect">
            <a:avLst/>
          </a:prstGeom>
          <a:ln>
            <a:noFill/>
          </a:ln>
          <a:effectLst>
            <a:softEdge rad="112500"/>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xfrm>
            <a:off x="7010400" y="6553200"/>
            <a:ext cx="1905000" cy="457200"/>
          </a:xfrm>
          <a:noFill/>
        </p:spPr>
        <p:txBody>
          <a:bodyPr/>
          <a:lstStyle/>
          <a:p>
            <a:r>
              <a:rPr lang="en-US">
                <a:cs typeface="Arial" charset="0"/>
              </a:rPr>
              <a:t>7-</a:t>
            </a:r>
            <a:fld id="{19AE4262-3B0D-48D8-A4D3-7B5018254EC3}" type="slidenum">
              <a:rPr lang="en-US" smtClean="0">
                <a:cs typeface="Arial" charset="0"/>
              </a:rPr>
              <a:pPr/>
              <a:t>15</a:t>
            </a:fld>
            <a:endParaRPr lang="en-US">
              <a:cs typeface="Arial" charset="0"/>
            </a:endParaRPr>
          </a:p>
        </p:txBody>
      </p:sp>
      <p:sp>
        <p:nvSpPr>
          <p:cNvPr id="51203" name="Rectangle 1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51204" name="Rectangle 1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51205" name="Rectangle 2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51206" name="Rectangle 21"/>
          <p:cNvSpPr>
            <a:spLocks noChangeArrowheads="1"/>
          </p:cNvSpPr>
          <p:nvPr/>
        </p:nvSpPr>
        <p:spPr bwMode="auto">
          <a:xfrm>
            <a:off x="533400" y="228600"/>
            <a:ext cx="72390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GB"/>
          </a:p>
        </p:txBody>
      </p:sp>
      <p:sp>
        <p:nvSpPr>
          <p:cNvPr id="51207" name="Rectangle 22"/>
          <p:cNvSpPr>
            <a:spLocks noChangeArrowheads="1"/>
          </p:cNvSpPr>
          <p:nvPr/>
        </p:nvSpPr>
        <p:spPr bwMode="auto">
          <a:xfrm>
            <a:off x="533400" y="838200"/>
            <a:ext cx="72390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51208" name="Text Box 23"/>
          <p:cNvSpPr txBox="1">
            <a:spLocks noChangeArrowheads="1"/>
          </p:cNvSpPr>
          <p:nvPr/>
        </p:nvSpPr>
        <p:spPr bwMode="auto">
          <a:xfrm>
            <a:off x="4572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 2</a:t>
            </a:r>
          </a:p>
        </p:txBody>
      </p:sp>
      <p:sp>
        <p:nvSpPr>
          <p:cNvPr id="51209" name="Rectangle 24"/>
          <p:cNvSpPr>
            <a:spLocks noChangeArrowheads="1"/>
          </p:cNvSpPr>
          <p:nvPr/>
        </p:nvSpPr>
        <p:spPr bwMode="auto">
          <a:xfrm>
            <a:off x="533400" y="914400"/>
            <a:ext cx="7010400" cy="457200"/>
          </a:xfrm>
          <a:prstGeom prst="rect">
            <a:avLst/>
          </a:prstGeom>
          <a:noFill/>
          <a:ln w="9525">
            <a:noFill/>
            <a:miter lim="800000"/>
            <a:headEnd/>
            <a:tailEnd/>
          </a:ln>
        </p:spPr>
        <p:txBody>
          <a:bodyPr lIns="92075" tIns="46038" rIns="92075" bIns="46038" anchor="ctr"/>
          <a:lstStyle/>
          <a:p>
            <a:pPr eaLnBrk="0" hangingPunct="0"/>
            <a:r>
              <a:rPr lang="en-US" sz="2000" b="1" dirty="0">
                <a:solidFill>
                  <a:schemeClr val="tx1"/>
                </a:solidFill>
              </a:rPr>
              <a:t>The Hierarchy </a:t>
            </a:r>
            <a:r>
              <a:rPr lang="en-US" altLang="zh-CN" sz="2000" b="1" dirty="0">
                <a:solidFill>
                  <a:schemeClr val="tx1"/>
                </a:solidFill>
              </a:rPr>
              <a:t>O</a:t>
            </a:r>
            <a:r>
              <a:rPr lang="en-US" sz="2000" b="1" dirty="0">
                <a:solidFill>
                  <a:schemeClr val="tx1"/>
                </a:solidFill>
              </a:rPr>
              <a:t>f Effects Model and Message Strategies</a:t>
            </a:r>
          </a:p>
        </p:txBody>
      </p:sp>
      <p:sp>
        <p:nvSpPr>
          <p:cNvPr id="13" name="Oval 12"/>
          <p:cNvSpPr/>
          <p:nvPr/>
        </p:nvSpPr>
        <p:spPr>
          <a:xfrm>
            <a:off x="1371600" y="1828800"/>
            <a:ext cx="1981200" cy="1295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FF0000"/>
                </a:solidFill>
              </a:rPr>
              <a:t>Cognitive</a:t>
            </a:r>
          </a:p>
          <a:p>
            <a:pPr algn="ctr" eaLnBrk="0" hangingPunct="0">
              <a:defRPr/>
            </a:pPr>
            <a:r>
              <a:rPr lang="en-US" sz="2000" dirty="0">
                <a:solidFill>
                  <a:srgbClr val="FF0000"/>
                </a:solidFill>
              </a:rPr>
              <a:t>Strategies</a:t>
            </a:r>
          </a:p>
        </p:txBody>
      </p:sp>
      <p:sp>
        <p:nvSpPr>
          <p:cNvPr id="14" name="Oval 13"/>
          <p:cNvSpPr/>
          <p:nvPr/>
        </p:nvSpPr>
        <p:spPr>
          <a:xfrm>
            <a:off x="1371600" y="3352800"/>
            <a:ext cx="1981200" cy="1295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800" dirty="0">
                <a:solidFill>
                  <a:srgbClr val="FF0000"/>
                </a:solidFill>
              </a:rPr>
              <a:t>Affective</a:t>
            </a:r>
          </a:p>
          <a:p>
            <a:pPr algn="ctr" eaLnBrk="0" hangingPunct="0">
              <a:defRPr/>
            </a:pPr>
            <a:r>
              <a:rPr lang="en-US" sz="1800" dirty="0">
                <a:solidFill>
                  <a:srgbClr val="FF0000"/>
                </a:solidFill>
              </a:rPr>
              <a:t>Strategies</a:t>
            </a:r>
          </a:p>
        </p:txBody>
      </p:sp>
      <p:sp>
        <p:nvSpPr>
          <p:cNvPr id="15" name="Oval 14"/>
          <p:cNvSpPr/>
          <p:nvPr/>
        </p:nvSpPr>
        <p:spPr>
          <a:xfrm>
            <a:off x="1371600" y="4876800"/>
            <a:ext cx="1981200" cy="1295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FF0000"/>
                </a:solidFill>
              </a:rPr>
              <a:t>Conative</a:t>
            </a:r>
          </a:p>
          <a:p>
            <a:pPr algn="ctr" eaLnBrk="0" hangingPunct="0">
              <a:defRPr/>
            </a:pPr>
            <a:r>
              <a:rPr lang="en-US" sz="2000" dirty="0">
                <a:solidFill>
                  <a:srgbClr val="FF0000"/>
                </a:solidFill>
              </a:rPr>
              <a:t>Strategies</a:t>
            </a:r>
          </a:p>
        </p:txBody>
      </p:sp>
      <p:sp>
        <p:nvSpPr>
          <p:cNvPr id="17" name="Rounded Rectangle 16"/>
          <p:cNvSpPr/>
          <p:nvPr/>
        </p:nvSpPr>
        <p:spPr>
          <a:xfrm>
            <a:off x="6400800" y="1828800"/>
            <a:ext cx="1828800" cy="457200"/>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Awareness</a:t>
            </a:r>
          </a:p>
        </p:txBody>
      </p:sp>
      <p:sp>
        <p:nvSpPr>
          <p:cNvPr id="18" name="Rounded Rectangle 17"/>
          <p:cNvSpPr/>
          <p:nvPr/>
        </p:nvSpPr>
        <p:spPr>
          <a:xfrm>
            <a:off x="6400800" y="2438400"/>
            <a:ext cx="1828800" cy="457200"/>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Knowledge</a:t>
            </a:r>
          </a:p>
        </p:txBody>
      </p:sp>
      <p:sp>
        <p:nvSpPr>
          <p:cNvPr id="19" name="Rounded Rectangle 18"/>
          <p:cNvSpPr/>
          <p:nvPr/>
        </p:nvSpPr>
        <p:spPr>
          <a:xfrm>
            <a:off x="6400800" y="3276600"/>
            <a:ext cx="1828800" cy="4572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Liking</a:t>
            </a:r>
          </a:p>
        </p:txBody>
      </p:sp>
      <p:sp>
        <p:nvSpPr>
          <p:cNvPr id="20" name="Rounded Rectangle 19"/>
          <p:cNvSpPr/>
          <p:nvPr/>
        </p:nvSpPr>
        <p:spPr>
          <a:xfrm>
            <a:off x="6400800" y="3962400"/>
            <a:ext cx="1828800" cy="4572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Preference</a:t>
            </a:r>
          </a:p>
        </p:txBody>
      </p:sp>
      <p:sp>
        <p:nvSpPr>
          <p:cNvPr id="21" name="Rounded Rectangle 20"/>
          <p:cNvSpPr/>
          <p:nvPr/>
        </p:nvSpPr>
        <p:spPr>
          <a:xfrm>
            <a:off x="6400800" y="4648200"/>
            <a:ext cx="1828800" cy="4572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Conviction</a:t>
            </a:r>
          </a:p>
        </p:txBody>
      </p:sp>
      <p:sp>
        <p:nvSpPr>
          <p:cNvPr id="22" name="Rounded Rectangle 21"/>
          <p:cNvSpPr/>
          <p:nvPr/>
        </p:nvSpPr>
        <p:spPr>
          <a:xfrm>
            <a:off x="6400800" y="5486400"/>
            <a:ext cx="1828800" cy="4572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rgbClr val="0070C0"/>
                </a:solidFill>
              </a:rPr>
              <a:t>Purchase</a:t>
            </a:r>
          </a:p>
        </p:txBody>
      </p:sp>
      <p:cxnSp>
        <p:nvCxnSpPr>
          <p:cNvPr id="24" name="Straight Arrow Connector 23"/>
          <p:cNvCxnSpPr>
            <a:stCxn id="17" idx="2"/>
            <a:endCxn id="18" idx="0"/>
          </p:cNvCxnSpPr>
          <p:nvPr/>
        </p:nvCxnSpPr>
        <p:spPr>
          <a:xfrm rot="5400000">
            <a:off x="7239001" y="2362200"/>
            <a:ext cx="1524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0"/>
          </p:cNvCxnSpPr>
          <p:nvPr/>
        </p:nvCxnSpPr>
        <p:spPr>
          <a:xfrm rot="5400000">
            <a:off x="7125494" y="3085306"/>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0" idx="0"/>
          </p:cNvCxnSpPr>
          <p:nvPr/>
        </p:nvCxnSpPr>
        <p:spPr>
          <a:xfrm rot="5400000">
            <a:off x="7201694" y="3847306"/>
            <a:ext cx="228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1" idx="0"/>
          </p:cNvCxnSpPr>
          <p:nvPr/>
        </p:nvCxnSpPr>
        <p:spPr>
          <a:xfrm rot="5400000">
            <a:off x="7201694" y="4533106"/>
            <a:ext cx="228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2" idx="0"/>
          </p:cNvCxnSpPr>
          <p:nvPr/>
        </p:nvCxnSpPr>
        <p:spPr>
          <a:xfrm rot="5400000">
            <a:off x="7125494" y="5295106"/>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6"/>
            <a:endCxn id="17" idx="1"/>
          </p:cNvCxnSpPr>
          <p:nvPr/>
        </p:nvCxnSpPr>
        <p:spPr>
          <a:xfrm flipV="1">
            <a:off x="3352800" y="2057400"/>
            <a:ext cx="3048000" cy="419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6"/>
            <a:endCxn id="18" idx="1"/>
          </p:cNvCxnSpPr>
          <p:nvPr/>
        </p:nvCxnSpPr>
        <p:spPr>
          <a:xfrm>
            <a:off x="3352800" y="2476500"/>
            <a:ext cx="3048000" cy="190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6"/>
            <a:endCxn id="19" idx="1"/>
          </p:cNvCxnSpPr>
          <p:nvPr/>
        </p:nvCxnSpPr>
        <p:spPr>
          <a:xfrm flipV="1">
            <a:off x="3352800" y="3505200"/>
            <a:ext cx="3048000" cy="495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6"/>
            <a:endCxn id="20" idx="1"/>
          </p:cNvCxnSpPr>
          <p:nvPr/>
        </p:nvCxnSpPr>
        <p:spPr>
          <a:xfrm>
            <a:off x="3352800" y="4000500"/>
            <a:ext cx="3048000" cy="190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6"/>
            <a:endCxn id="21" idx="1"/>
          </p:cNvCxnSpPr>
          <p:nvPr/>
        </p:nvCxnSpPr>
        <p:spPr>
          <a:xfrm>
            <a:off x="3352800" y="4000500"/>
            <a:ext cx="3048000" cy="876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2" idx="1"/>
          </p:cNvCxnSpPr>
          <p:nvPr/>
        </p:nvCxnSpPr>
        <p:spPr>
          <a:xfrm>
            <a:off x="3352800" y="5600700"/>
            <a:ext cx="3048000" cy="114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B65EC401-A909-4161-BC57-8E80233D5447}" type="slidenum">
              <a:rPr lang="en-US" smtClean="0">
                <a:cs typeface="Arial" charset="0"/>
              </a:rPr>
              <a:pPr/>
              <a:t>16</a:t>
            </a:fld>
            <a:endParaRPr lang="en-US">
              <a:cs typeface="Arial" charset="0"/>
            </a:endParaRPr>
          </a:p>
        </p:txBody>
      </p:sp>
      <p:sp>
        <p:nvSpPr>
          <p:cNvPr id="53251" name="Rectangle 2"/>
          <p:cNvSpPr>
            <a:spLocks noGrp="1" noChangeArrowheads="1"/>
          </p:cNvSpPr>
          <p:nvPr>
            <p:ph type="body" idx="1"/>
          </p:nvPr>
        </p:nvSpPr>
        <p:spPr>
          <a:xfrm>
            <a:off x="1219200" y="1600200"/>
            <a:ext cx="3962400" cy="4876800"/>
          </a:xfrm>
        </p:spPr>
        <p:txBody>
          <a:bodyPr/>
          <a:lstStyle/>
          <a:p>
            <a:r>
              <a:rPr lang="zh-CN" altLang="en-US" dirty="0"/>
              <a:t>动画</a:t>
            </a:r>
            <a:endParaRPr lang="en-US" dirty="0"/>
          </a:p>
          <a:p>
            <a:r>
              <a:rPr lang="en-US" dirty="0"/>
              <a:t>Slice-of-life</a:t>
            </a:r>
          </a:p>
          <a:p>
            <a:r>
              <a:rPr lang="en-US" dirty="0"/>
              <a:t>Testimonial</a:t>
            </a:r>
          </a:p>
          <a:p>
            <a:r>
              <a:rPr lang="en-US" dirty="0"/>
              <a:t>Authoritative </a:t>
            </a:r>
          </a:p>
          <a:p>
            <a:r>
              <a:rPr lang="en-US" dirty="0"/>
              <a:t>Demonstration</a:t>
            </a:r>
          </a:p>
          <a:p>
            <a:r>
              <a:rPr lang="en-US" dirty="0"/>
              <a:t>Fantasy</a:t>
            </a:r>
          </a:p>
          <a:p>
            <a:r>
              <a:rPr lang="en-US" dirty="0"/>
              <a:t>Informative</a:t>
            </a:r>
          </a:p>
        </p:txBody>
      </p:sp>
      <p:sp>
        <p:nvSpPr>
          <p:cNvPr id="53252"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53253"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53254"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53255" name="Rectangle 6"/>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GB"/>
          </a:p>
        </p:txBody>
      </p:sp>
      <p:sp>
        <p:nvSpPr>
          <p:cNvPr id="53256" name="Rectangle 7"/>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53257" name="Text Box 8"/>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3</a:t>
            </a:r>
          </a:p>
        </p:txBody>
      </p:sp>
      <p:sp>
        <p:nvSpPr>
          <p:cNvPr id="53258" name="Rectangle 9"/>
          <p:cNvSpPr>
            <a:spLocks noGrp="1" noChangeArrowheads="1"/>
          </p:cNvSpPr>
          <p:nvPr>
            <p:ph type="title"/>
          </p:nvPr>
        </p:nvSpPr>
        <p:spPr>
          <a:xfrm>
            <a:off x="762000" y="914400"/>
            <a:ext cx="4191000" cy="457200"/>
          </a:xfrm>
        </p:spPr>
        <p:txBody>
          <a:bodyPr/>
          <a:lstStyle/>
          <a:p>
            <a:pPr algn="l"/>
            <a:r>
              <a:rPr lang="zh-CN" altLang="en-US" sz="2400" dirty="0"/>
              <a:t>实施 框架</a:t>
            </a:r>
            <a:endParaRPr lang="en-US" sz="2400" dirty="0"/>
          </a:p>
        </p:txBody>
      </p:sp>
      <p:pic>
        <p:nvPicPr>
          <p:cNvPr id="53259" name="Picture 1"/>
          <p:cNvPicPr>
            <a:picLocks noChangeAspect="1"/>
          </p:cNvPicPr>
          <p:nvPr/>
        </p:nvPicPr>
        <p:blipFill>
          <a:blip r:embed="rId3"/>
          <a:srcRect/>
          <a:stretch>
            <a:fillRect/>
          </a:stretch>
        </p:blipFill>
        <p:spPr bwMode="auto">
          <a:xfrm>
            <a:off x="5029200" y="1371600"/>
            <a:ext cx="3678238" cy="5106988"/>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xfrm>
            <a:off x="7315200" y="6553200"/>
            <a:ext cx="1905000" cy="457200"/>
          </a:xfrm>
          <a:noFill/>
        </p:spPr>
        <p:txBody>
          <a:bodyPr/>
          <a:lstStyle/>
          <a:p>
            <a:r>
              <a:rPr lang="en-US">
                <a:cs typeface="Arial" charset="0"/>
              </a:rPr>
              <a:t>7-</a:t>
            </a:r>
            <a:fld id="{B4B708FA-092E-4405-A6F6-846D419B0B85}" type="slidenum">
              <a:rPr lang="en-US" smtClean="0">
                <a:cs typeface="Arial" charset="0"/>
              </a:rPr>
              <a:pPr/>
              <a:t>17</a:t>
            </a:fld>
            <a:endParaRPr lang="en-US">
              <a:cs typeface="Arial" charset="0"/>
            </a:endParaRPr>
          </a:p>
        </p:txBody>
      </p:sp>
      <p:sp>
        <p:nvSpPr>
          <p:cNvPr id="55299" name="Rectangle 1026"/>
          <p:cNvSpPr>
            <a:spLocks noGrp="1" noChangeArrowheads="1"/>
          </p:cNvSpPr>
          <p:nvPr>
            <p:ph type="title"/>
          </p:nvPr>
        </p:nvSpPr>
        <p:spPr>
          <a:xfrm>
            <a:off x="1143000" y="609600"/>
            <a:ext cx="4267200" cy="914400"/>
          </a:xfrm>
        </p:spPr>
        <p:txBody>
          <a:bodyPr/>
          <a:lstStyle/>
          <a:p>
            <a:r>
              <a:rPr lang="en-US" sz="6000">
                <a:solidFill>
                  <a:schemeClr val="hlink"/>
                </a:solidFill>
              </a:rPr>
              <a:t>Animation</a:t>
            </a:r>
          </a:p>
        </p:txBody>
      </p:sp>
      <p:sp>
        <p:nvSpPr>
          <p:cNvPr id="55300" name="Text Box 1029"/>
          <p:cNvSpPr txBox="1">
            <a:spLocks noChangeArrowheads="1"/>
          </p:cNvSpPr>
          <p:nvPr/>
        </p:nvSpPr>
        <p:spPr bwMode="auto">
          <a:xfrm>
            <a:off x="1066800" y="2133600"/>
            <a:ext cx="4724400" cy="2308324"/>
          </a:xfrm>
          <a:prstGeom prst="rect">
            <a:avLst/>
          </a:prstGeom>
          <a:noFill/>
          <a:ln w="12700">
            <a:noFill/>
            <a:miter lim="800000"/>
            <a:headEnd type="none" w="sm" len="sm"/>
            <a:tailEnd type="none" w="sm" len="sm"/>
          </a:ln>
        </p:spPr>
        <p:txBody>
          <a:bodyPr>
            <a:spAutoFit/>
          </a:bodyPr>
          <a:lstStyle/>
          <a:p>
            <a:pPr eaLnBrk="0" hangingPunct="0">
              <a:buFontTx/>
              <a:buChar char="•"/>
            </a:pPr>
            <a:r>
              <a:rPr lang="en-US" sz="2400" dirty="0">
                <a:solidFill>
                  <a:schemeClr val="tx1"/>
                </a:solidFill>
              </a:rPr>
              <a:t> </a:t>
            </a:r>
            <a:r>
              <a:rPr lang="zh-CN" altLang="en-US" sz="2400" dirty="0">
                <a:solidFill>
                  <a:schemeClr val="tx1"/>
                </a:solidFill>
              </a:rPr>
              <a:t>最初就是便宜的方式</a:t>
            </a:r>
            <a:endParaRPr lang="en-US" sz="2400" dirty="0">
              <a:solidFill>
                <a:schemeClr val="tx1"/>
              </a:solidFill>
            </a:endParaRPr>
          </a:p>
          <a:p>
            <a:pPr eaLnBrk="0" hangingPunct="0">
              <a:buFontTx/>
              <a:buChar char="•"/>
            </a:pPr>
            <a:r>
              <a:rPr lang="en-US" sz="2400" dirty="0">
                <a:solidFill>
                  <a:schemeClr val="tx1"/>
                </a:solidFill>
              </a:rPr>
              <a:t> Usage has increased</a:t>
            </a:r>
          </a:p>
          <a:p>
            <a:pPr eaLnBrk="0" hangingPunct="0">
              <a:buFontTx/>
              <a:buChar char="•"/>
            </a:pPr>
            <a:r>
              <a:rPr lang="en-US" sz="2400" dirty="0">
                <a:solidFill>
                  <a:schemeClr val="tx1"/>
                </a:solidFill>
              </a:rPr>
              <a:t> Enhanced graphics technology</a:t>
            </a:r>
          </a:p>
          <a:p>
            <a:pPr eaLnBrk="0" hangingPunct="0">
              <a:buFontTx/>
              <a:buChar char="•"/>
            </a:pPr>
            <a:r>
              <a:rPr lang="en-US" sz="2400" dirty="0">
                <a:solidFill>
                  <a:schemeClr val="tx1"/>
                </a:solidFill>
              </a:rPr>
              <a:t> </a:t>
            </a:r>
            <a:r>
              <a:rPr lang="en-US" sz="2400" dirty="0" err="1">
                <a:solidFill>
                  <a:schemeClr val="tx1"/>
                </a:solidFill>
              </a:rPr>
              <a:t>Rotoscoping</a:t>
            </a:r>
            <a:endParaRPr lang="en-US" sz="2400" dirty="0">
              <a:solidFill>
                <a:schemeClr val="tx1"/>
              </a:solidFill>
            </a:endParaRPr>
          </a:p>
          <a:p>
            <a:pPr eaLnBrk="0" hangingPunct="0">
              <a:buFontTx/>
              <a:buChar char="•"/>
            </a:pPr>
            <a:r>
              <a:rPr lang="en-US" sz="2400" dirty="0">
                <a:solidFill>
                  <a:schemeClr val="tx1"/>
                </a:solidFill>
              </a:rPr>
              <a:t> Costs coming down</a:t>
            </a:r>
          </a:p>
          <a:p>
            <a:pPr eaLnBrk="0" hangingPunct="0">
              <a:buFontTx/>
              <a:buChar char="•"/>
            </a:pPr>
            <a:r>
              <a:rPr lang="en-US" sz="2400" dirty="0">
                <a:solidFill>
                  <a:schemeClr val="tx1"/>
                </a:solidFill>
              </a:rPr>
              <a:t> Business-to-business use</a:t>
            </a:r>
            <a:endParaRPr lang="en-US" sz="2400" dirty="0">
              <a:solidFill>
                <a:srgbClr val="FFFF66"/>
              </a:solidFill>
            </a:endParaRPr>
          </a:p>
        </p:txBody>
      </p:sp>
      <p:sp>
        <p:nvSpPr>
          <p:cNvPr id="55301" name="Rectangle 103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55302" name="Rectangle 103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pic>
        <p:nvPicPr>
          <p:cNvPr id="55303" name="Picture 1"/>
          <p:cNvPicPr>
            <a:picLocks noChangeAspect="1"/>
          </p:cNvPicPr>
          <p:nvPr/>
        </p:nvPicPr>
        <p:blipFill>
          <a:blip r:embed="rId3"/>
          <a:srcRect/>
          <a:stretch>
            <a:fillRect/>
          </a:stretch>
        </p:blipFill>
        <p:spPr bwMode="auto">
          <a:xfrm>
            <a:off x="5638800" y="1038225"/>
            <a:ext cx="3348038" cy="4498975"/>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3F779CA7-9090-463A-B92B-E364BC85980E}" type="slidenum">
              <a:rPr lang="en-US" smtClean="0">
                <a:cs typeface="Arial" charset="0"/>
              </a:rPr>
              <a:pPr/>
              <a:t>18</a:t>
            </a:fld>
            <a:endParaRPr lang="en-US">
              <a:cs typeface="Arial" charset="0"/>
            </a:endParaRPr>
          </a:p>
        </p:txBody>
      </p:sp>
      <p:sp>
        <p:nvSpPr>
          <p:cNvPr id="57347" name="Rectangle 7"/>
          <p:cNvSpPr>
            <a:spLocks noChangeArrowheads="1"/>
          </p:cNvSpPr>
          <p:nvPr/>
        </p:nvSpPr>
        <p:spPr bwMode="auto">
          <a:xfrm>
            <a:off x="8839200" y="0"/>
            <a:ext cx="304800" cy="6858000"/>
          </a:xfrm>
          <a:prstGeom prst="rect">
            <a:avLst/>
          </a:prstGeom>
          <a:solidFill>
            <a:srgbClr val="99CC00"/>
          </a:solidFill>
          <a:ln w="12700">
            <a:noFill/>
            <a:miter lim="800000"/>
            <a:headEnd type="none" w="sm" len="sm"/>
            <a:tailEnd type="none" w="sm" len="sm"/>
          </a:ln>
        </p:spPr>
        <p:txBody>
          <a:bodyPr wrap="none" anchor="ctr"/>
          <a:lstStyle/>
          <a:p>
            <a:pPr eaLnBrk="0" hangingPunct="0"/>
            <a:endParaRPr lang="en-GB"/>
          </a:p>
        </p:txBody>
      </p:sp>
      <p:sp>
        <p:nvSpPr>
          <p:cNvPr id="57348"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57349"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57350" name="Oval 4"/>
          <p:cNvSpPr>
            <a:spLocks noChangeArrowheads="1"/>
          </p:cNvSpPr>
          <p:nvPr/>
        </p:nvSpPr>
        <p:spPr bwMode="auto">
          <a:xfrm>
            <a:off x="838200" y="3505200"/>
            <a:ext cx="1219200" cy="914400"/>
          </a:xfrm>
          <a:prstGeom prst="ellipse">
            <a:avLst/>
          </a:prstGeom>
          <a:solidFill>
            <a:srgbClr val="FDF9A1"/>
          </a:solidFill>
          <a:ln w="9525">
            <a:solidFill>
              <a:schemeClr val="tx1"/>
            </a:solidFill>
            <a:round/>
            <a:headEnd/>
            <a:tailEnd/>
          </a:ln>
        </p:spPr>
        <p:txBody>
          <a:bodyPr wrap="none" anchor="ctr"/>
          <a:lstStyle/>
          <a:p>
            <a:pPr algn="ctr" eaLnBrk="0" hangingPunct="0"/>
            <a:r>
              <a:rPr lang="en-US" sz="1600" b="1" dirty="0">
                <a:solidFill>
                  <a:srgbClr val="FF3300"/>
                </a:solidFill>
              </a:rPr>
              <a:t>Encounter</a:t>
            </a:r>
            <a:endParaRPr lang="en-US" b="1" dirty="0">
              <a:solidFill>
                <a:srgbClr val="FF3300"/>
              </a:solidFill>
            </a:endParaRPr>
          </a:p>
        </p:txBody>
      </p:sp>
      <p:sp>
        <p:nvSpPr>
          <p:cNvPr id="57351" name="Oval 5"/>
          <p:cNvSpPr>
            <a:spLocks noChangeArrowheads="1"/>
          </p:cNvSpPr>
          <p:nvPr/>
        </p:nvSpPr>
        <p:spPr bwMode="auto">
          <a:xfrm>
            <a:off x="2514600" y="3276600"/>
            <a:ext cx="1828800" cy="1447800"/>
          </a:xfrm>
          <a:prstGeom prst="ellipse">
            <a:avLst/>
          </a:prstGeom>
          <a:solidFill>
            <a:srgbClr val="FDF9A1"/>
          </a:solidFill>
          <a:ln w="9525">
            <a:solidFill>
              <a:schemeClr val="tx1"/>
            </a:solidFill>
            <a:round/>
            <a:headEnd/>
            <a:tailEnd/>
          </a:ln>
        </p:spPr>
        <p:txBody>
          <a:bodyPr wrap="none" anchor="ctr"/>
          <a:lstStyle/>
          <a:p>
            <a:pPr algn="ctr" eaLnBrk="0" hangingPunct="0"/>
            <a:r>
              <a:rPr lang="en-US" sz="2000" b="1">
                <a:solidFill>
                  <a:srgbClr val="FF3300"/>
                </a:solidFill>
              </a:rPr>
              <a:t>Problem</a:t>
            </a:r>
          </a:p>
        </p:txBody>
      </p:sp>
      <p:sp>
        <p:nvSpPr>
          <p:cNvPr id="57352" name="Oval 6"/>
          <p:cNvSpPr>
            <a:spLocks noChangeArrowheads="1"/>
          </p:cNvSpPr>
          <p:nvPr/>
        </p:nvSpPr>
        <p:spPr bwMode="auto">
          <a:xfrm>
            <a:off x="4800600" y="2971800"/>
            <a:ext cx="1752600" cy="2133600"/>
          </a:xfrm>
          <a:prstGeom prst="ellipse">
            <a:avLst/>
          </a:prstGeom>
          <a:solidFill>
            <a:srgbClr val="FDF9A1"/>
          </a:solidFill>
          <a:ln w="9525">
            <a:solidFill>
              <a:schemeClr val="tx1"/>
            </a:solidFill>
            <a:round/>
            <a:headEnd/>
            <a:tailEnd/>
          </a:ln>
        </p:spPr>
        <p:txBody>
          <a:bodyPr wrap="none" anchor="ctr"/>
          <a:lstStyle/>
          <a:p>
            <a:pPr algn="ctr" eaLnBrk="0" hangingPunct="0"/>
            <a:r>
              <a:rPr lang="en-US" sz="2400" b="1">
                <a:solidFill>
                  <a:srgbClr val="FF3300"/>
                </a:solidFill>
              </a:rPr>
              <a:t>Interaction</a:t>
            </a:r>
          </a:p>
        </p:txBody>
      </p:sp>
      <p:sp>
        <p:nvSpPr>
          <p:cNvPr id="57353" name="Oval 7"/>
          <p:cNvSpPr>
            <a:spLocks noChangeArrowheads="1"/>
          </p:cNvSpPr>
          <p:nvPr/>
        </p:nvSpPr>
        <p:spPr bwMode="auto">
          <a:xfrm>
            <a:off x="7010400" y="2362200"/>
            <a:ext cx="1828800" cy="3352800"/>
          </a:xfrm>
          <a:prstGeom prst="ellipse">
            <a:avLst/>
          </a:prstGeom>
          <a:solidFill>
            <a:srgbClr val="FDF9A1"/>
          </a:solidFill>
          <a:ln w="9525">
            <a:solidFill>
              <a:schemeClr val="tx1"/>
            </a:solidFill>
            <a:round/>
            <a:headEnd/>
            <a:tailEnd/>
          </a:ln>
        </p:spPr>
        <p:txBody>
          <a:bodyPr wrap="none" anchor="ctr"/>
          <a:lstStyle/>
          <a:p>
            <a:pPr algn="ctr" eaLnBrk="0" hangingPunct="0"/>
            <a:r>
              <a:rPr lang="en-US" b="1">
                <a:solidFill>
                  <a:srgbClr val="FF3300"/>
                </a:solidFill>
              </a:rPr>
              <a:t>Solution</a:t>
            </a:r>
          </a:p>
        </p:txBody>
      </p:sp>
      <p:sp>
        <p:nvSpPr>
          <p:cNvPr id="57354" name="Line 8"/>
          <p:cNvSpPr>
            <a:spLocks noChangeShapeType="1"/>
          </p:cNvSpPr>
          <p:nvPr/>
        </p:nvSpPr>
        <p:spPr bwMode="auto">
          <a:xfrm>
            <a:off x="2057400" y="3962400"/>
            <a:ext cx="457200" cy="0"/>
          </a:xfrm>
          <a:prstGeom prst="line">
            <a:avLst/>
          </a:prstGeom>
          <a:noFill/>
          <a:ln w="38100">
            <a:solidFill>
              <a:schemeClr val="tx1"/>
            </a:solidFill>
            <a:round/>
            <a:headEnd/>
            <a:tailEnd type="triangle" w="med" len="med"/>
          </a:ln>
        </p:spPr>
        <p:txBody>
          <a:bodyPr/>
          <a:lstStyle/>
          <a:p>
            <a:endParaRPr lang="en-US"/>
          </a:p>
        </p:txBody>
      </p:sp>
      <p:sp>
        <p:nvSpPr>
          <p:cNvPr id="57355" name="Line 9"/>
          <p:cNvSpPr>
            <a:spLocks noChangeShapeType="1"/>
          </p:cNvSpPr>
          <p:nvPr/>
        </p:nvSpPr>
        <p:spPr bwMode="auto">
          <a:xfrm>
            <a:off x="4343400" y="4038600"/>
            <a:ext cx="457200" cy="0"/>
          </a:xfrm>
          <a:prstGeom prst="line">
            <a:avLst/>
          </a:prstGeom>
          <a:noFill/>
          <a:ln w="38100">
            <a:solidFill>
              <a:schemeClr val="tx1"/>
            </a:solidFill>
            <a:round/>
            <a:headEnd/>
            <a:tailEnd type="triangle" w="med" len="med"/>
          </a:ln>
        </p:spPr>
        <p:txBody>
          <a:bodyPr/>
          <a:lstStyle/>
          <a:p>
            <a:endParaRPr lang="en-US"/>
          </a:p>
        </p:txBody>
      </p:sp>
      <p:sp>
        <p:nvSpPr>
          <p:cNvPr id="57356" name="Line 10"/>
          <p:cNvSpPr>
            <a:spLocks noChangeShapeType="1"/>
          </p:cNvSpPr>
          <p:nvPr/>
        </p:nvSpPr>
        <p:spPr bwMode="auto">
          <a:xfrm>
            <a:off x="6553200" y="4038600"/>
            <a:ext cx="457200" cy="0"/>
          </a:xfrm>
          <a:prstGeom prst="line">
            <a:avLst/>
          </a:prstGeom>
          <a:noFill/>
          <a:ln w="38100">
            <a:solidFill>
              <a:schemeClr val="tx1"/>
            </a:solidFill>
            <a:round/>
            <a:headEnd/>
            <a:tailEnd type="triangle" w="med" len="med"/>
          </a:ln>
        </p:spPr>
        <p:txBody>
          <a:bodyPr/>
          <a:lstStyle/>
          <a:p>
            <a:endParaRPr lang="en-US"/>
          </a:p>
        </p:txBody>
      </p:sp>
      <p:grpSp>
        <p:nvGrpSpPr>
          <p:cNvPr id="57357" name="Group 17"/>
          <p:cNvGrpSpPr>
            <a:grpSpLocks/>
          </p:cNvGrpSpPr>
          <p:nvPr/>
        </p:nvGrpSpPr>
        <p:grpSpPr bwMode="auto">
          <a:xfrm>
            <a:off x="533400" y="228600"/>
            <a:ext cx="5562600" cy="1219200"/>
            <a:chOff x="533400" y="228600"/>
            <a:chExt cx="5562600" cy="1219200"/>
          </a:xfrm>
        </p:grpSpPr>
        <p:sp>
          <p:nvSpPr>
            <p:cNvPr id="57360" name="Rectangle 6"/>
            <p:cNvSpPr>
              <a:spLocks noChangeArrowheads="1"/>
            </p:cNvSpPr>
            <p:nvPr/>
          </p:nvSpPr>
          <p:spPr bwMode="auto">
            <a:xfrm>
              <a:off x="533400" y="228600"/>
              <a:ext cx="55626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GB"/>
            </a:p>
          </p:txBody>
        </p:sp>
        <p:sp>
          <p:nvSpPr>
            <p:cNvPr id="57361" name="Rectangle 7"/>
            <p:cNvSpPr>
              <a:spLocks noChangeArrowheads="1"/>
            </p:cNvSpPr>
            <p:nvPr/>
          </p:nvSpPr>
          <p:spPr bwMode="auto">
            <a:xfrm>
              <a:off x="533400" y="838200"/>
              <a:ext cx="55626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grpSp>
      <p:sp>
        <p:nvSpPr>
          <p:cNvPr id="57358" name="Text Box 8"/>
          <p:cNvSpPr txBox="1">
            <a:spLocks noChangeArrowheads="1"/>
          </p:cNvSpPr>
          <p:nvPr/>
        </p:nvSpPr>
        <p:spPr bwMode="auto">
          <a:xfrm>
            <a:off x="533400" y="258763"/>
            <a:ext cx="39624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4</a:t>
            </a:r>
          </a:p>
        </p:txBody>
      </p:sp>
      <p:sp>
        <p:nvSpPr>
          <p:cNvPr id="57359" name="Rectangle 9"/>
          <p:cNvSpPr>
            <a:spLocks noGrp="1" noChangeArrowheads="1"/>
          </p:cNvSpPr>
          <p:nvPr>
            <p:ph type="title"/>
          </p:nvPr>
        </p:nvSpPr>
        <p:spPr>
          <a:xfrm>
            <a:off x="762000" y="914400"/>
            <a:ext cx="5105400" cy="457200"/>
          </a:xfrm>
        </p:spPr>
        <p:txBody>
          <a:bodyPr/>
          <a:lstStyle/>
          <a:p>
            <a:pPr algn="l"/>
            <a:r>
              <a:rPr lang="en-US" sz="2400"/>
              <a:t>Components of a Slice-of-Life Ad</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xfrm>
            <a:off x="7315200" y="6553200"/>
            <a:ext cx="1905000" cy="457200"/>
          </a:xfrm>
          <a:noFill/>
        </p:spPr>
        <p:txBody>
          <a:bodyPr/>
          <a:lstStyle/>
          <a:p>
            <a:r>
              <a:rPr lang="en-US">
                <a:cs typeface="Arial" charset="0"/>
              </a:rPr>
              <a:t>7-</a:t>
            </a:r>
            <a:fld id="{3C9C2BCE-48F8-4346-88B9-8EBE58893403}" type="slidenum">
              <a:rPr lang="en-US" smtClean="0">
                <a:cs typeface="Arial" charset="0"/>
              </a:rPr>
              <a:pPr/>
              <a:t>19</a:t>
            </a:fld>
            <a:endParaRPr lang="en-US">
              <a:cs typeface="Arial" charset="0"/>
            </a:endParaRPr>
          </a:p>
        </p:txBody>
      </p:sp>
      <p:sp>
        <p:nvSpPr>
          <p:cNvPr id="59395" name="Text Box 2"/>
          <p:cNvSpPr txBox="1">
            <a:spLocks noChangeArrowheads="1"/>
          </p:cNvSpPr>
          <p:nvPr/>
        </p:nvSpPr>
        <p:spPr bwMode="auto">
          <a:xfrm>
            <a:off x="914400" y="1600200"/>
            <a:ext cx="3200400" cy="1311275"/>
          </a:xfrm>
          <a:prstGeom prst="rect">
            <a:avLst/>
          </a:prstGeom>
          <a:noFill/>
          <a:ln w="12700">
            <a:noFill/>
            <a:miter lim="800000"/>
            <a:headEnd type="none" w="sm" len="sm"/>
            <a:tailEnd type="none" w="sm" len="sm"/>
          </a:ln>
        </p:spPr>
        <p:txBody>
          <a:bodyPr>
            <a:spAutoFit/>
          </a:bodyPr>
          <a:lstStyle/>
          <a:p>
            <a:pPr eaLnBrk="0" hangingPunct="0"/>
            <a:r>
              <a:rPr lang="en-US" sz="2000" dirty="0">
                <a:solidFill>
                  <a:schemeClr val="tx1"/>
                </a:solidFill>
              </a:rPr>
              <a:t>A business-to-business print advertisement using a slice-of-life executional framework.</a:t>
            </a:r>
          </a:p>
        </p:txBody>
      </p:sp>
      <p:sp>
        <p:nvSpPr>
          <p:cNvPr id="59396" name="Text Box 4"/>
          <p:cNvSpPr txBox="1">
            <a:spLocks noChangeArrowheads="1"/>
          </p:cNvSpPr>
          <p:nvPr/>
        </p:nvSpPr>
        <p:spPr bwMode="auto">
          <a:xfrm>
            <a:off x="838200" y="304800"/>
            <a:ext cx="3197225" cy="762000"/>
          </a:xfrm>
          <a:prstGeom prst="rect">
            <a:avLst/>
          </a:prstGeom>
          <a:noFill/>
          <a:ln w="12700">
            <a:noFill/>
            <a:miter lim="800000"/>
            <a:headEnd type="none" w="sm" len="sm"/>
            <a:tailEnd type="none" w="sm" len="sm"/>
          </a:ln>
        </p:spPr>
        <p:txBody>
          <a:bodyPr wrap="none">
            <a:spAutoFit/>
          </a:bodyPr>
          <a:lstStyle/>
          <a:p>
            <a:pPr eaLnBrk="0" hangingPunct="0"/>
            <a:r>
              <a:rPr lang="en-US" sz="4400" b="1">
                <a:solidFill>
                  <a:schemeClr val="tx1"/>
                </a:solidFill>
              </a:rPr>
              <a:t>Slice-of-life</a:t>
            </a:r>
          </a:p>
        </p:txBody>
      </p:sp>
      <p:sp>
        <p:nvSpPr>
          <p:cNvPr id="59397" name="Text Box 7"/>
          <p:cNvSpPr txBox="1">
            <a:spLocks noChangeArrowheads="1"/>
          </p:cNvSpPr>
          <p:nvPr/>
        </p:nvSpPr>
        <p:spPr bwMode="auto">
          <a:xfrm>
            <a:off x="1143000" y="3200400"/>
            <a:ext cx="2819400" cy="2895600"/>
          </a:xfrm>
          <a:prstGeom prst="rect">
            <a:avLst/>
          </a:prstGeom>
          <a:noFill/>
          <a:ln w="12700">
            <a:noFill/>
            <a:miter lim="800000"/>
            <a:headEnd type="none" w="sm" len="sm"/>
            <a:tailEnd type="none" w="sm" len="sm"/>
          </a:ln>
        </p:spPr>
        <p:txBody>
          <a:bodyPr>
            <a:spAutoFit/>
          </a:bodyPr>
          <a:lstStyle/>
          <a:p>
            <a:pPr eaLnBrk="0" hangingPunct="0"/>
            <a:r>
              <a:rPr lang="en-US" sz="2400" b="1" dirty="0"/>
              <a:t>The text asks:</a:t>
            </a:r>
            <a:r>
              <a:rPr lang="en-US" sz="2000" dirty="0"/>
              <a:t> </a:t>
            </a:r>
          </a:p>
          <a:p>
            <a:pPr eaLnBrk="0" hangingPunct="0"/>
            <a:r>
              <a:rPr lang="en-US" sz="2000" i="1" dirty="0"/>
              <a:t>“If the average single female </a:t>
            </a:r>
            <a:r>
              <a:rPr lang="en-US" sz="2000" b="1" i="1" dirty="0"/>
              <a:t>breaks up</a:t>
            </a:r>
            <a:r>
              <a:rPr lang="en-US" sz="2000" i="1" dirty="0"/>
              <a:t> with  4.3 men, </a:t>
            </a:r>
            <a:r>
              <a:rPr lang="en-US" sz="2000" b="1" i="1" dirty="0"/>
              <a:t>avoids</a:t>
            </a:r>
            <a:r>
              <a:rPr lang="en-US" sz="2000" i="1" dirty="0"/>
              <a:t> 237 phone calls and </a:t>
            </a:r>
            <a:r>
              <a:rPr lang="en-US" sz="2000" b="1" i="1" dirty="0"/>
              <a:t>ignores</a:t>
            </a:r>
            <a:r>
              <a:rPr lang="en-US" sz="2000" i="1" dirty="0"/>
              <a:t> 79 red lights per year - What are the chances she’ll read your e-mail message?”</a:t>
            </a:r>
            <a:endParaRPr lang="en-US" sz="2000" dirty="0"/>
          </a:p>
        </p:txBody>
      </p:sp>
      <p:sp>
        <p:nvSpPr>
          <p:cNvPr id="59398"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59399" name="Rectangle 10"/>
          <p:cNvSpPr>
            <a:spLocks noChangeArrowheads="1"/>
          </p:cNvSpPr>
          <p:nvPr/>
        </p:nvSpPr>
        <p:spPr bwMode="auto">
          <a:xfrm>
            <a:off x="0" y="3048000"/>
            <a:ext cx="838200" cy="3810000"/>
          </a:xfrm>
          <a:prstGeom prst="rect">
            <a:avLst/>
          </a:prstGeom>
          <a:solidFill>
            <a:srgbClr val="E5FFCD"/>
          </a:solidFill>
          <a:ln w="12700">
            <a:noFill/>
            <a:miter lim="800000"/>
            <a:headEnd type="none" w="sm" len="sm"/>
            <a:tailEnd type="none" w="sm" len="sm"/>
          </a:ln>
        </p:spPr>
        <p:txBody>
          <a:bodyPr wrap="none" anchor="ctr"/>
          <a:lstStyle/>
          <a:p>
            <a:pPr eaLnBrk="0" hangingPunct="0"/>
            <a:endParaRPr lang="en-GB"/>
          </a:p>
        </p:txBody>
      </p:sp>
      <p:pic>
        <p:nvPicPr>
          <p:cNvPr id="59400" name="Picture 1"/>
          <p:cNvPicPr>
            <a:picLocks noChangeAspect="1"/>
          </p:cNvPicPr>
          <p:nvPr/>
        </p:nvPicPr>
        <p:blipFill>
          <a:blip r:embed="rId3"/>
          <a:srcRect/>
          <a:stretch>
            <a:fillRect/>
          </a:stretch>
        </p:blipFill>
        <p:spPr bwMode="auto">
          <a:xfrm>
            <a:off x="4191000" y="76200"/>
            <a:ext cx="4833938" cy="64770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124200" y="1295400"/>
            <a:ext cx="4876800" cy="762000"/>
          </a:xfrm>
        </p:spPr>
        <p:txBody>
          <a:bodyPr/>
          <a:lstStyle/>
          <a:p>
            <a:pPr eaLnBrk="1" hangingPunct="1"/>
            <a:r>
              <a:rPr lang="en-US">
                <a:solidFill>
                  <a:srgbClr val="FF3300"/>
                </a:solidFill>
              </a:rPr>
              <a:t>Chapter Objectives</a:t>
            </a:r>
          </a:p>
        </p:txBody>
      </p:sp>
      <p:sp>
        <p:nvSpPr>
          <p:cNvPr id="22531" name="Rectangle 3"/>
          <p:cNvSpPr>
            <a:spLocks noGrp="1" noChangeArrowheads="1"/>
          </p:cNvSpPr>
          <p:nvPr>
            <p:ph type="body" idx="1"/>
          </p:nvPr>
        </p:nvSpPr>
        <p:spPr>
          <a:xfrm>
            <a:off x="381000" y="2362200"/>
            <a:ext cx="8382000" cy="3886200"/>
          </a:xfrm>
        </p:spPr>
        <p:txBody>
          <a:bodyPr/>
          <a:lstStyle/>
          <a:p>
            <a:pPr marL="514350" indent="-514350" eaLnBrk="1" hangingPunct="1">
              <a:lnSpc>
                <a:spcPct val="90000"/>
              </a:lnSpc>
              <a:buFontTx/>
              <a:buAutoNum type="arabicPeriod"/>
            </a:pPr>
            <a:r>
              <a:rPr lang="zh-CN" altLang="en-US" sz="2400" dirty="0"/>
              <a:t>三种主要的信息策略是如何被用于增强广告的效果？</a:t>
            </a:r>
            <a:endParaRPr lang="en-US" altLang="zh-CN" sz="2400" dirty="0"/>
          </a:p>
          <a:p>
            <a:pPr marL="514350" indent="-514350" eaLnBrk="1" hangingPunct="1">
              <a:lnSpc>
                <a:spcPct val="90000"/>
              </a:lnSpc>
              <a:buFontTx/>
              <a:buAutoNum type="arabicPeriod"/>
            </a:pPr>
            <a:r>
              <a:rPr lang="zh-CN" altLang="en-US" sz="2400" dirty="0"/>
              <a:t>各种主要的实施框架是如何被用来帮助传递高质量的广告信息？</a:t>
            </a:r>
            <a:endParaRPr lang="en-US" altLang="zh-CN" sz="2400" dirty="0"/>
          </a:p>
          <a:p>
            <a:pPr marL="514350" indent="-514350" eaLnBrk="1" hangingPunct="1">
              <a:lnSpc>
                <a:spcPct val="90000"/>
              </a:lnSpc>
              <a:buFontTx/>
              <a:buAutoNum type="arabicPeriod"/>
            </a:pPr>
            <a:r>
              <a:rPr lang="zh-CN" altLang="en-US" sz="2400" dirty="0"/>
              <a:t>广告和电视宣传片中可以采用哪些类型的信源或代言人？</a:t>
            </a:r>
            <a:endParaRPr lang="en-US" altLang="zh-CN" sz="2400" dirty="0"/>
          </a:p>
          <a:p>
            <a:pPr marL="514350" indent="-514350" eaLnBrk="1" hangingPunct="1">
              <a:lnSpc>
                <a:spcPct val="90000"/>
              </a:lnSpc>
              <a:buFontTx/>
              <a:buAutoNum type="arabicPeriod"/>
            </a:pPr>
            <a:r>
              <a:rPr lang="zh-CN" altLang="en-US" sz="2400" dirty="0"/>
              <a:t>在选择信源或代言人时，需要考虑的最重要的特征有哪些？</a:t>
            </a:r>
            <a:endParaRPr lang="en-US" altLang="zh-CN" sz="2400" dirty="0"/>
          </a:p>
          <a:p>
            <a:pPr algn="ctr">
              <a:lnSpc>
                <a:spcPct val="90000"/>
              </a:lnSpc>
            </a:pPr>
            <a:r>
              <a:rPr lang="zh-CN" altLang="en-US" sz="2400" dirty="0"/>
              <a:t>信息策略</a:t>
            </a:r>
            <a:endParaRPr lang="en-US" altLang="zh-CN" sz="2400" dirty="0"/>
          </a:p>
          <a:p>
            <a:pPr algn="ctr">
              <a:lnSpc>
                <a:spcPct val="90000"/>
              </a:lnSpc>
            </a:pPr>
            <a:r>
              <a:rPr lang="zh-CN" altLang="en-US" sz="2400" dirty="0"/>
              <a:t>实施框架</a:t>
            </a:r>
            <a:endParaRPr lang="en-US" altLang="zh-CN" sz="2400" dirty="0"/>
          </a:p>
          <a:p>
            <a:pPr algn="ctr">
              <a:lnSpc>
                <a:spcPct val="90000"/>
              </a:lnSpc>
            </a:pPr>
            <a:r>
              <a:rPr lang="zh-CN" altLang="en-US" sz="2400" dirty="0"/>
              <a:t>发言人和代言人</a:t>
            </a:r>
            <a:r>
              <a:rPr lang="en-US" altLang="zh-CN" sz="2400" dirty="0"/>
              <a:t>endorser</a:t>
            </a:r>
          </a:p>
          <a:p>
            <a:pPr algn="ctr">
              <a:lnSpc>
                <a:spcPct val="90000"/>
              </a:lnSpc>
            </a:pPr>
            <a:r>
              <a:rPr lang="zh-CN" altLang="en-US" sz="2400" dirty="0"/>
              <a:t>广告效果的原则</a:t>
            </a:r>
            <a:endParaRPr lang="en-US" altLang="zh-CN" sz="2400" dirty="0"/>
          </a:p>
          <a:p>
            <a:pPr marL="514350" indent="-514350" eaLnBrk="1" hangingPunct="1">
              <a:lnSpc>
                <a:spcPct val="90000"/>
              </a:lnSpc>
              <a:buFontTx/>
              <a:buAutoNum type="arabicPeriod"/>
            </a:pPr>
            <a:endParaRPr lang="en-US" altLang="zh-CN" sz="2400" dirty="0"/>
          </a:p>
        </p:txBody>
      </p:sp>
      <p:sp>
        <p:nvSpPr>
          <p:cNvPr id="22532" name="Text Box 4"/>
          <p:cNvSpPr txBox="1">
            <a:spLocks noChangeArrowheads="1"/>
          </p:cNvSpPr>
          <p:nvPr/>
        </p:nvSpPr>
        <p:spPr bwMode="auto">
          <a:xfrm>
            <a:off x="2133600" y="304800"/>
            <a:ext cx="6858000" cy="954107"/>
          </a:xfrm>
          <a:prstGeom prst="rect">
            <a:avLst/>
          </a:prstGeom>
          <a:noFill/>
          <a:ln w="9525">
            <a:noFill/>
            <a:miter lim="800000"/>
            <a:headEnd/>
            <a:tailEnd/>
          </a:ln>
        </p:spPr>
        <p:txBody>
          <a:bodyPr>
            <a:spAutoFit/>
          </a:bodyPr>
          <a:lstStyle/>
          <a:p>
            <a:pPr algn="ctr" eaLnBrk="0" hangingPunct="0"/>
            <a:r>
              <a:rPr lang="zh-CN" altLang="en-US" sz="3600" dirty="0">
                <a:solidFill>
                  <a:srgbClr val="000099"/>
                </a:solidFill>
              </a:rPr>
              <a:t>广告设计</a:t>
            </a:r>
            <a:endParaRPr lang="en-US" altLang="zh-CN" sz="3600" dirty="0">
              <a:solidFill>
                <a:srgbClr val="000099"/>
              </a:solidFill>
            </a:endParaRPr>
          </a:p>
          <a:p>
            <a:pPr algn="ctr" eaLnBrk="0" hangingPunct="0"/>
            <a:r>
              <a:rPr lang="zh-CN" altLang="en-US" sz="2000" dirty="0">
                <a:solidFill>
                  <a:srgbClr val="000099"/>
                </a:solidFill>
              </a:rPr>
              <a:t>信息策略</a:t>
            </a:r>
            <a:r>
              <a:rPr lang="en-US" sz="2000" dirty="0">
                <a:solidFill>
                  <a:srgbClr val="000099"/>
                </a:solidFill>
              </a:rPr>
              <a:t> and </a:t>
            </a:r>
            <a:r>
              <a:rPr lang="zh-CN" altLang="en-US" sz="2000" dirty="0">
                <a:solidFill>
                  <a:srgbClr val="000099"/>
                </a:solidFill>
              </a:rPr>
              <a:t>实施框架</a:t>
            </a:r>
            <a:endParaRPr lang="en-US" sz="1600" dirty="0">
              <a:solidFill>
                <a:srgbClr val="000099"/>
              </a:solidFill>
            </a:endParaRPr>
          </a:p>
        </p:txBody>
      </p:sp>
      <p:sp>
        <p:nvSpPr>
          <p:cNvPr id="22533"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22534" name="Rectangle 5"/>
          <p:cNvSpPr>
            <a:spLocks noChangeArrowheads="1"/>
          </p:cNvSpPr>
          <p:nvPr/>
        </p:nvSpPr>
        <p:spPr bwMode="auto">
          <a:xfrm>
            <a:off x="0" y="0"/>
            <a:ext cx="2286000" cy="19812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22535" name="Text Box 7"/>
          <p:cNvSpPr txBox="1">
            <a:spLocks noChangeArrowheads="1"/>
          </p:cNvSpPr>
          <p:nvPr/>
        </p:nvSpPr>
        <p:spPr bwMode="auto">
          <a:xfrm>
            <a:off x="685800" y="228600"/>
            <a:ext cx="1219200" cy="1200329"/>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zh-CN" sz="7200" dirty="0">
                <a:solidFill>
                  <a:srgbClr val="CC3300"/>
                </a:solidFill>
              </a:rPr>
              <a:t>11</a:t>
            </a:r>
            <a:endParaRPr lang="en-US" sz="7200" dirty="0">
              <a:solidFill>
                <a:srgbClr val="CC3300"/>
              </a:solidFill>
            </a:endParaRPr>
          </a:p>
        </p:txBody>
      </p:sp>
      <p:sp>
        <p:nvSpPr>
          <p:cNvPr id="22536" name="Slide Number Placeholder 6"/>
          <p:cNvSpPr>
            <a:spLocks noGrp="1"/>
          </p:cNvSpPr>
          <p:nvPr>
            <p:ph type="sldNum" sz="quarter" idx="12"/>
          </p:nvPr>
        </p:nvSpPr>
        <p:spPr>
          <a:xfrm>
            <a:off x="7010400" y="6553200"/>
            <a:ext cx="1905000" cy="457200"/>
          </a:xfrm>
          <a:noFill/>
        </p:spPr>
        <p:txBody>
          <a:bodyPr/>
          <a:lstStyle/>
          <a:p>
            <a:r>
              <a:rPr lang="en-US">
                <a:cs typeface="Arial" charset="0"/>
              </a:rPr>
              <a:t>7-</a:t>
            </a:r>
            <a:fld id="{65BD17AC-E84E-46AB-A1C5-96DE724900D6}" type="slidenum">
              <a:rPr lang="en-US" smtClean="0">
                <a:cs typeface="Arial" charset="0"/>
              </a:rPr>
              <a:pPr/>
              <a:t>2</a:t>
            </a:fld>
            <a:endParaRPr lang="en-US">
              <a:cs typeface="Arial"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E8E396A2-D0D1-4230-B85C-865B3CD55131}" type="slidenum">
              <a:rPr lang="en-US" smtClean="0">
                <a:cs typeface="Arial" charset="0"/>
              </a:rPr>
              <a:pPr/>
              <a:t>20</a:t>
            </a:fld>
            <a:endParaRPr lang="en-US">
              <a:cs typeface="Arial" charset="0"/>
            </a:endParaRPr>
          </a:p>
        </p:txBody>
      </p:sp>
      <p:sp>
        <p:nvSpPr>
          <p:cNvPr id="61443" name="Rectangle 3"/>
          <p:cNvSpPr>
            <a:spLocks noGrp="1" noChangeArrowheads="1"/>
          </p:cNvSpPr>
          <p:nvPr>
            <p:ph type="body" idx="1"/>
          </p:nvPr>
        </p:nvSpPr>
        <p:spPr>
          <a:xfrm>
            <a:off x="1752600" y="1905000"/>
            <a:ext cx="6781800" cy="4343400"/>
          </a:xfrm>
        </p:spPr>
        <p:txBody>
          <a:bodyPr/>
          <a:lstStyle/>
          <a:p>
            <a:r>
              <a:rPr lang="en-US" dirty="0"/>
              <a:t>B</a:t>
            </a:r>
            <a:r>
              <a:rPr lang="en-US" altLang="zh-CN" dirty="0"/>
              <a:t>2B</a:t>
            </a:r>
            <a:r>
              <a:rPr lang="zh-CN" altLang="en-US" dirty="0"/>
              <a:t>购买的供应商</a:t>
            </a:r>
            <a:endParaRPr lang="en-US" dirty="0"/>
          </a:p>
          <a:p>
            <a:r>
              <a:rPr lang="zh-CN" altLang="en-US" dirty="0"/>
              <a:t>服务领域</a:t>
            </a:r>
            <a:endParaRPr lang="en-US" altLang="zh-CN" dirty="0"/>
          </a:p>
          <a:p>
            <a:r>
              <a:rPr lang="en-US" dirty="0"/>
              <a:t>Enhance credibility</a:t>
            </a:r>
          </a:p>
          <a:p>
            <a:r>
              <a:rPr lang="en-US" dirty="0"/>
              <a:t>Source</a:t>
            </a:r>
          </a:p>
          <a:p>
            <a:pPr lvl="1"/>
            <a:r>
              <a:rPr lang="zh-CN" altLang="en-US" dirty="0"/>
              <a:t>客户</a:t>
            </a:r>
            <a:r>
              <a:rPr lang="en-US" dirty="0"/>
              <a:t>Customers</a:t>
            </a:r>
          </a:p>
          <a:p>
            <a:pPr lvl="1"/>
            <a:r>
              <a:rPr lang="zh-CN" altLang="en-US" dirty="0"/>
              <a:t>付费的演员</a:t>
            </a:r>
            <a:r>
              <a:rPr lang="en-US" dirty="0"/>
              <a:t>Paid actors</a:t>
            </a:r>
          </a:p>
        </p:txBody>
      </p:sp>
      <p:sp>
        <p:nvSpPr>
          <p:cNvPr id="6144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6144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6144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61447" name="Rectangle 7"/>
          <p:cNvSpPr>
            <a:spLocks noGrp="1" noChangeArrowheads="1"/>
          </p:cNvSpPr>
          <p:nvPr>
            <p:ph type="title"/>
          </p:nvPr>
        </p:nvSpPr>
        <p:spPr>
          <a:xfrm>
            <a:off x="838200" y="533400"/>
            <a:ext cx="8001000" cy="1143000"/>
          </a:xfrm>
        </p:spPr>
        <p:txBody>
          <a:bodyPr/>
          <a:lstStyle/>
          <a:p>
            <a:r>
              <a:rPr lang="en-US" sz="6000">
                <a:solidFill>
                  <a:schemeClr val="hlink"/>
                </a:solidFill>
              </a:rPr>
              <a:t>Testimonials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xfrm>
            <a:off x="7010400" y="6553200"/>
            <a:ext cx="1905000" cy="457200"/>
          </a:xfrm>
          <a:noFill/>
        </p:spPr>
        <p:txBody>
          <a:bodyPr/>
          <a:lstStyle/>
          <a:p>
            <a:r>
              <a:rPr lang="en-US">
                <a:cs typeface="Arial" charset="0"/>
              </a:rPr>
              <a:t>7-</a:t>
            </a:r>
            <a:fld id="{CF2B398A-E390-4552-ACBC-88BF7A787245}" type="slidenum">
              <a:rPr lang="en-US" smtClean="0">
                <a:cs typeface="Arial" charset="0"/>
              </a:rPr>
              <a:pPr/>
              <a:t>21</a:t>
            </a:fld>
            <a:endParaRPr lang="en-US">
              <a:cs typeface="Arial" charset="0"/>
            </a:endParaRPr>
          </a:p>
        </p:txBody>
      </p:sp>
      <p:sp>
        <p:nvSpPr>
          <p:cNvPr id="63491" name="Rectangle 2"/>
          <p:cNvSpPr>
            <a:spLocks noGrp="1" noChangeArrowheads="1"/>
          </p:cNvSpPr>
          <p:nvPr>
            <p:ph type="title"/>
          </p:nvPr>
        </p:nvSpPr>
        <p:spPr>
          <a:xfrm>
            <a:off x="565150" y="381000"/>
            <a:ext cx="8001000" cy="762000"/>
          </a:xfrm>
        </p:spPr>
        <p:txBody>
          <a:bodyPr/>
          <a:lstStyle/>
          <a:p>
            <a:r>
              <a:rPr lang="en-US" sz="4800">
                <a:solidFill>
                  <a:schemeClr val="hlink"/>
                </a:solidFill>
              </a:rPr>
              <a:t>Testimonials</a:t>
            </a:r>
          </a:p>
        </p:txBody>
      </p:sp>
      <p:sp>
        <p:nvSpPr>
          <p:cNvPr id="63492" name="Text Box 3"/>
          <p:cNvSpPr txBox="1">
            <a:spLocks noChangeArrowheads="1"/>
          </p:cNvSpPr>
          <p:nvPr/>
        </p:nvSpPr>
        <p:spPr bwMode="auto">
          <a:xfrm>
            <a:off x="1119188" y="5181600"/>
            <a:ext cx="7467600" cy="822325"/>
          </a:xfrm>
          <a:prstGeom prst="rect">
            <a:avLst/>
          </a:prstGeom>
          <a:noFill/>
          <a:ln w="12700">
            <a:noFill/>
            <a:miter lim="800000"/>
            <a:headEnd type="none" w="sm" len="sm"/>
            <a:tailEnd type="none" w="sm" len="sm"/>
          </a:ln>
        </p:spPr>
        <p:txBody>
          <a:bodyPr>
            <a:spAutoFit/>
          </a:bodyPr>
          <a:lstStyle/>
          <a:p>
            <a:pPr algn="ctr" eaLnBrk="0" hangingPunct="0"/>
            <a:r>
              <a:rPr lang="en-US" sz="2400" dirty="0">
                <a:solidFill>
                  <a:schemeClr val="tx1"/>
                </a:solidFill>
              </a:rPr>
              <a:t>Use of the testimonial execution by Diamond Security.</a:t>
            </a:r>
            <a:endParaRPr lang="en-US" sz="2400" b="1" dirty="0">
              <a:solidFill>
                <a:schemeClr val="tx1"/>
              </a:solidFill>
            </a:endParaRPr>
          </a:p>
        </p:txBody>
      </p:sp>
      <p:sp>
        <p:nvSpPr>
          <p:cNvPr id="6349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6349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6349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pic>
        <p:nvPicPr>
          <p:cNvPr id="2" name="Picture 1">
            <a:hlinkClick r:id="rId3"/>
          </p:cNvPr>
          <p:cNvPicPr>
            <a:picLocks noChangeAspect="1"/>
          </p:cNvPicPr>
          <p:nvPr/>
        </p:nvPicPr>
        <p:blipFill>
          <a:blip r:embed="rId4" cstate="print">
            <a:extLst/>
          </a:blip>
          <a:stretch>
            <a:fillRect/>
          </a:stretch>
        </p:blipFill>
        <p:spPr>
          <a:xfrm>
            <a:off x="2209800" y="1865006"/>
            <a:ext cx="4876800" cy="2594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3918588E-64DA-4329-AFAE-EA3BE99A69BA}" type="slidenum">
              <a:rPr lang="en-US" smtClean="0">
                <a:cs typeface="Arial" charset="0"/>
              </a:rPr>
              <a:pPr/>
              <a:t>22</a:t>
            </a:fld>
            <a:endParaRPr lang="en-US">
              <a:cs typeface="Arial" charset="0"/>
            </a:endParaRPr>
          </a:p>
        </p:txBody>
      </p:sp>
      <p:sp>
        <p:nvSpPr>
          <p:cNvPr id="65539" name="Rectangle 2"/>
          <p:cNvSpPr>
            <a:spLocks noGrp="1" noChangeArrowheads="1"/>
          </p:cNvSpPr>
          <p:nvPr>
            <p:ph type="body" idx="1"/>
          </p:nvPr>
        </p:nvSpPr>
        <p:spPr>
          <a:xfrm>
            <a:off x="990600" y="1905000"/>
            <a:ext cx="5181600" cy="4343400"/>
          </a:xfrm>
        </p:spPr>
        <p:txBody>
          <a:bodyPr/>
          <a:lstStyle/>
          <a:p>
            <a:r>
              <a:rPr lang="en-US" sz="2800" dirty="0"/>
              <a:t>Expert authority</a:t>
            </a:r>
          </a:p>
          <a:p>
            <a:r>
              <a:rPr lang="en-US" sz="2800" dirty="0"/>
              <a:t>Scientific or survey evidence</a:t>
            </a:r>
          </a:p>
          <a:p>
            <a:r>
              <a:rPr lang="zh-CN" altLang="en-US" sz="2800" dirty="0"/>
              <a:t>独立证据</a:t>
            </a:r>
            <a:endParaRPr lang="en-US" altLang="zh-CN" sz="2800" dirty="0"/>
          </a:p>
          <a:p>
            <a:r>
              <a:rPr lang="en-US" sz="2800" dirty="0"/>
              <a:t>Business-to-business ads</a:t>
            </a:r>
          </a:p>
          <a:p>
            <a:r>
              <a:rPr lang="en-US" sz="2800" dirty="0"/>
              <a:t>Cognitive processing</a:t>
            </a:r>
          </a:p>
          <a:p>
            <a:r>
              <a:rPr lang="zh-CN" altLang="en-US" sz="2800" dirty="0"/>
              <a:t>对于印刷媒体特别有效</a:t>
            </a:r>
            <a:endParaRPr lang="en-US" sz="2800" dirty="0"/>
          </a:p>
        </p:txBody>
      </p:sp>
      <p:sp>
        <p:nvSpPr>
          <p:cNvPr id="65540"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65541"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65542"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65543" name="Rectangle 6"/>
          <p:cNvSpPr>
            <a:spLocks noGrp="1" noChangeArrowheads="1"/>
          </p:cNvSpPr>
          <p:nvPr>
            <p:ph type="title"/>
          </p:nvPr>
        </p:nvSpPr>
        <p:spPr>
          <a:xfrm>
            <a:off x="838200" y="304800"/>
            <a:ext cx="8001000" cy="1143000"/>
          </a:xfrm>
        </p:spPr>
        <p:txBody>
          <a:bodyPr/>
          <a:lstStyle/>
          <a:p>
            <a:r>
              <a:rPr lang="en-US" sz="6000">
                <a:solidFill>
                  <a:schemeClr val="hlink"/>
                </a:solidFill>
              </a:rPr>
              <a:t>Authoritative</a:t>
            </a:r>
          </a:p>
        </p:txBody>
      </p:sp>
      <p:pic>
        <p:nvPicPr>
          <p:cNvPr id="65544" name="Picture 1"/>
          <p:cNvPicPr>
            <a:picLocks noChangeAspect="1"/>
          </p:cNvPicPr>
          <p:nvPr/>
        </p:nvPicPr>
        <p:blipFill>
          <a:blip r:embed="rId3"/>
          <a:srcRect/>
          <a:stretch>
            <a:fillRect/>
          </a:stretch>
        </p:blipFill>
        <p:spPr bwMode="auto">
          <a:xfrm>
            <a:off x="5797550" y="2895600"/>
            <a:ext cx="2663825" cy="3462338"/>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8AE902E3-AD3A-43C7-9D8E-59605EA91C9D}" type="slidenum">
              <a:rPr lang="en-US" smtClean="0">
                <a:cs typeface="Arial" charset="0"/>
              </a:rPr>
              <a:pPr/>
              <a:t>23</a:t>
            </a:fld>
            <a:endParaRPr lang="en-US">
              <a:cs typeface="Arial" charset="0"/>
            </a:endParaRPr>
          </a:p>
        </p:txBody>
      </p:sp>
      <p:sp>
        <p:nvSpPr>
          <p:cNvPr id="67587" name="Rectangle 2"/>
          <p:cNvSpPr>
            <a:spLocks noGrp="1" noChangeArrowheads="1"/>
          </p:cNvSpPr>
          <p:nvPr>
            <p:ph type="body" idx="1"/>
          </p:nvPr>
        </p:nvSpPr>
        <p:spPr>
          <a:xfrm>
            <a:off x="1524000" y="2133600"/>
            <a:ext cx="6781800" cy="2514600"/>
          </a:xfrm>
        </p:spPr>
        <p:txBody>
          <a:bodyPr/>
          <a:lstStyle/>
          <a:p>
            <a:pPr>
              <a:lnSpc>
                <a:spcPct val="150000"/>
              </a:lnSpc>
            </a:pPr>
            <a:r>
              <a:rPr lang="en-US" dirty="0"/>
              <a:t>Shows product being used</a:t>
            </a:r>
          </a:p>
          <a:p>
            <a:pPr>
              <a:lnSpc>
                <a:spcPct val="150000"/>
              </a:lnSpc>
            </a:pPr>
            <a:r>
              <a:rPr lang="en-US" dirty="0"/>
              <a:t>Business-to-business sector</a:t>
            </a:r>
          </a:p>
          <a:p>
            <a:pPr>
              <a:lnSpc>
                <a:spcPct val="150000"/>
              </a:lnSpc>
            </a:pPr>
            <a:r>
              <a:rPr lang="zh-CN" altLang="en-US" dirty="0"/>
              <a:t>电视、互联网还有售点户外</a:t>
            </a:r>
            <a:endParaRPr lang="en-US" dirty="0"/>
          </a:p>
        </p:txBody>
      </p:sp>
      <p:sp>
        <p:nvSpPr>
          <p:cNvPr id="67588"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67589"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67590"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67591" name="Rectangle 6"/>
          <p:cNvSpPr>
            <a:spLocks noGrp="1" noChangeArrowheads="1"/>
          </p:cNvSpPr>
          <p:nvPr>
            <p:ph type="title"/>
          </p:nvPr>
        </p:nvSpPr>
        <p:spPr>
          <a:xfrm>
            <a:off x="838200" y="533400"/>
            <a:ext cx="8001000" cy="1143000"/>
          </a:xfrm>
        </p:spPr>
        <p:txBody>
          <a:bodyPr/>
          <a:lstStyle/>
          <a:p>
            <a:r>
              <a:rPr lang="en-US" sz="6000" dirty="0">
                <a:solidFill>
                  <a:schemeClr val="hlink"/>
                </a:solidFill>
              </a:rPr>
              <a:t>Demonstration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xfrm>
            <a:off x="7315200" y="6553200"/>
            <a:ext cx="1905000" cy="457200"/>
          </a:xfrm>
          <a:noFill/>
        </p:spPr>
        <p:txBody>
          <a:bodyPr/>
          <a:lstStyle/>
          <a:p>
            <a:r>
              <a:rPr lang="en-US">
                <a:cs typeface="Arial" charset="0"/>
              </a:rPr>
              <a:t>7-</a:t>
            </a:r>
            <a:fld id="{527ED237-678D-4B96-AEC6-AD2B6B15AC3B}" type="slidenum">
              <a:rPr lang="en-US" smtClean="0">
                <a:cs typeface="Arial" charset="0"/>
              </a:rPr>
              <a:pPr/>
              <a:t>24</a:t>
            </a:fld>
            <a:endParaRPr lang="en-US">
              <a:cs typeface="Arial" charset="0"/>
            </a:endParaRPr>
          </a:p>
        </p:txBody>
      </p:sp>
      <p:sp>
        <p:nvSpPr>
          <p:cNvPr id="69635" name="Text Box 4102"/>
          <p:cNvSpPr txBox="1">
            <a:spLocks noChangeArrowheads="1"/>
          </p:cNvSpPr>
          <p:nvPr/>
        </p:nvSpPr>
        <p:spPr bwMode="auto">
          <a:xfrm>
            <a:off x="1066800" y="1295400"/>
            <a:ext cx="3505200" cy="1098550"/>
          </a:xfrm>
          <a:prstGeom prst="rect">
            <a:avLst/>
          </a:prstGeom>
          <a:noFill/>
          <a:ln w="12700">
            <a:noFill/>
            <a:miter lim="800000"/>
            <a:headEnd type="none" w="sm" len="sm"/>
            <a:tailEnd type="none" w="sm" len="sm"/>
          </a:ln>
        </p:spPr>
        <p:txBody>
          <a:bodyPr>
            <a:spAutoFit/>
          </a:bodyPr>
          <a:lstStyle/>
          <a:p>
            <a:pPr algn="ctr" eaLnBrk="0" hangingPunct="0"/>
            <a:r>
              <a:rPr lang="en-US" sz="6600" b="1">
                <a:solidFill>
                  <a:schemeClr val="hlink"/>
                </a:solidFill>
              </a:rPr>
              <a:t>Fantasy</a:t>
            </a:r>
          </a:p>
        </p:txBody>
      </p:sp>
      <p:sp>
        <p:nvSpPr>
          <p:cNvPr id="69636" name="Rectangle 410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69637" name="Rectangle 410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69638" name="Text Box 4107"/>
          <p:cNvSpPr txBox="1">
            <a:spLocks noChangeArrowheads="1"/>
          </p:cNvSpPr>
          <p:nvPr/>
        </p:nvSpPr>
        <p:spPr bwMode="auto">
          <a:xfrm>
            <a:off x="5029200" y="457200"/>
            <a:ext cx="3597275" cy="3016250"/>
          </a:xfrm>
          <a:prstGeom prst="rect">
            <a:avLst/>
          </a:prstGeom>
          <a:noFill/>
          <a:ln w="12700">
            <a:noFill/>
            <a:miter lim="800000"/>
            <a:headEnd type="none" w="sm" len="sm"/>
            <a:tailEnd type="none" w="sm" len="sm"/>
          </a:ln>
        </p:spPr>
        <p:txBody>
          <a:bodyPr wrap="none">
            <a:spAutoFit/>
          </a:bodyPr>
          <a:lstStyle/>
          <a:p>
            <a:pPr eaLnBrk="0" hangingPunct="0">
              <a:buFont typeface="Arial" charset="0"/>
              <a:buChar char="•"/>
            </a:pPr>
            <a:r>
              <a:rPr lang="en-US" sz="3200" dirty="0"/>
              <a:t>Beyond reality </a:t>
            </a:r>
          </a:p>
          <a:p>
            <a:pPr eaLnBrk="0" hangingPunct="0">
              <a:buFont typeface="Arial" charset="0"/>
              <a:buChar char="•"/>
            </a:pPr>
            <a:r>
              <a:rPr lang="en-US" sz="3200" dirty="0"/>
              <a:t>Common themes</a:t>
            </a:r>
          </a:p>
          <a:p>
            <a:pPr lvl="1" eaLnBrk="0" hangingPunct="0">
              <a:buFont typeface="Arial" charset="0"/>
              <a:buChar char="•"/>
            </a:pPr>
            <a:r>
              <a:rPr lang="en-US" sz="3200" dirty="0"/>
              <a:t> Sex</a:t>
            </a:r>
          </a:p>
          <a:p>
            <a:pPr lvl="1" eaLnBrk="0" hangingPunct="0">
              <a:buFont typeface="Arial" charset="0"/>
              <a:buChar char="•"/>
            </a:pPr>
            <a:r>
              <a:rPr lang="en-US" sz="3200" dirty="0"/>
              <a:t> Love</a:t>
            </a:r>
          </a:p>
          <a:p>
            <a:pPr lvl="1" eaLnBrk="0" hangingPunct="0">
              <a:buFont typeface="Arial" charset="0"/>
              <a:buChar char="•"/>
            </a:pPr>
            <a:r>
              <a:rPr lang="en-US" sz="3200" dirty="0"/>
              <a:t> Romance</a:t>
            </a:r>
          </a:p>
          <a:p>
            <a:pPr eaLnBrk="0" hangingPunct="0">
              <a:buFont typeface="Arial" charset="0"/>
              <a:buChar char="•"/>
            </a:pPr>
            <a:r>
              <a:rPr lang="en-US" sz="3200" dirty="0"/>
              <a:t> Perfume/Cologne</a:t>
            </a:r>
          </a:p>
        </p:txBody>
      </p:sp>
      <p:pic>
        <p:nvPicPr>
          <p:cNvPr id="69639" name="Picture 1"/>
          <p:cNvPicPr>
            <a:picLocks noChangeAspect="1"/>
          </p:cNvPicPr>
          <p:nvPr/>
        </p:nvPicPr>
        <p:blipFill>
          <a:blip r:embed="rId3"/>
          <a:srcRect/>
          <a:stretch>
            <a:fillRect/>
          </a:stretch>
        </p:blipFill>
        <p:spPr bwMode="auto">
          <a:xfrm>
            <a:off x="685800" y="3886200"/>
            <a:ext cx="8358188" cy="243840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F31A69ED-9086-4BDC-82E6-16C85D14F316}" type="slidenum">
              <a:rPr lang="en-US" smtClean="0">
                <a:cs typeface="Arial" charset="0"/>
              </a:rPr>
              <a:pPr/>
              <a:t>25</a:t>
            </a:fld>
            <a:endParaRPr lang="en-US">
              <a:cs typeface="Arial" charset="0"/>
            </a:endParaRPr>
          </a:p>
        </p:txBody>
      </p:sp>
      <p:sp>
        <p:nvSpPr>
          <p:cNvPr id="71683" name="Rectangle 2"/>
          <p:cNvSpPr>
            <a:spLocks noGrp="1" noChangeArrowheads="1"/>
          </p:cNvSpPr>
          <p:nvPr>
            <p:ph type="body" idx="1"/>
          </p:nvPr>
        </p:nvSpPr>
        <p:spPr>
          <a:xfrm>
            <a:off x="1371600" y="2133600"/>
            <a:ext cx="6934200" cy="3048000"/>
          </a:xfrm>
        </p:spPr>
        <p:txBody>
          <a:bodyPr/>
          <a:lstStyle/>
          <a:p>
            <a:pPr lvl="1"/>
            <a:r>
              <a:rPr lang="zh-CN" altLang="en-US" sz="3600" dirty="0"/>
              <a:t>广泛使用于广播</a:t>
            </a:r>
            <a:r>
              <a:rPr lang="en-US" sz="3600" dirty="0"/>
              <a:t>extensively</a:t>
            </a:r>
          </a:p>
          <a:p>
            <a:pPr lvl="1"/>
            <a:r>
              <a:rPr lang="en-US" sz="3600" dirty="0"/>
              <a:t>Business-to-business usage</a:t>
            </a:r>
          </a:p>
          <a:p>
            <a:pPr lvl="1"/>
            <a:r>
              <a:rPr lang="en-US" sz="3600" dirty="0"/>
              <a:t>Key is buying situation</a:t>
            </a:r>
          </a:p>
          <a:p>
            <a:pPr lvl="1"/>
            <a:r>
              <a:rPr lang="en-US" sz="3600" dirty="0"/>
              <a:t>Level of involvement</a:t>
            </a:r>
          </a:p>
        </p:txBody>
      </p:sp>
      <p:sp>
        <p:nvSpPr>
          <p:cNvPr id="7168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71685"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71686"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71687" name="Rectangle 6"/>
          <p:cNvSpPr>
            <a:spLocks noGrp="1" noChangeArrowheads="1"/>
          </p:cNvSpPr>
          <p:nvPr>
            <p:ph type="title"/>
          </p:nvPr>
        </p:nvSpPr>
        <p:spPr>
          <a:xfrm>
            <a:off x="838200" y="304800"/>
            <a:ext cx="8001000" cy="1143000"/>
          </a:xfrm>
        </p:spPr>
        <p:txBody>
          <a:bodyPr/>
          <a:lstStyle/>
          <a:p>
            <a:r>
              <a:rPr lang="en-US" sz="6000" dirty="0">
                <a:solidFill>
                  <a:schemeClr val="hlink"/>
                </a:solidFill>
              </a:rPr>
              <a:t>Informative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8110029E-D76C-4276-9E24-5ED4DF15AAE9}" type="slidenum">
              <a:rPr lang="en-US" smtClean="0">
                <a:cs typeface="Arial" charset="0"/>
              </a:rPr>
              <a:pPr/>
              <a:t>26</a:t>
            </a:fld>
            <a:endParaRPr lang="en-US">
              <a:cs typeface="Arial" charset="0"/>
            </a:endParaRPr>
          </a:p>
        </p:txBody>
      </p:sp>
      <p:sp>
        <p:nvSpPr>
          <p:cNvPr id="75779" name="Rectangle 1026"/>
          <p:cNvSpPr>
            <a:spLocks noGrp="1" noChangeArrowheads="1"/>
          </p:cNvSpPr>
          <p:nvPr>
            <p:ph type="title"/>
          </p:nvPr>
        </p:nvSpPr>
        <p:spPr>
          <a:xfrm>
            <a:off x="762000" y="228600"/>
            <a:ext cx="8077200" cy="1143000"/>
          </a:xfrm>
        </p:spPr>
        <p:txBody>
          <a:bodyPr/>
          <a:lstStyle/>
          <a:p>
            <a:r>
              <a:rPr lang="zh-CN" altLang="en-US" sz="4400" dirty="0">
                <a:solidFill>
                  <a:srgbClr val="FF0000"/>
                </a:solidFill>
              </a:rPr>
              <a:t>信源及代言人</a:t>
            </a:r>
            <a:endParaRPr lang="en-US" sz="4400" dirty="0">
              <a:solidFill>
                <a:srgbClr val="FF0000"/>
              </a:solidFill>
            </a:endParaRPr>
          </a:p>
        </p:txBody>
      </p:sp>
      <p:sp>
        <p:nvSpPr>
          <p:cNvPr id="75780"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75781" name="Rectangle 10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75782" name="Rectangle 10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75783" name="Text Box 4"/>
          <p:cNvSpPr txBox="1">
            <a:spLocks noChangeArrowheads="1"/>
          </p:cNvSpPr>
          <p:nvPr/>
        </p:nvSpPr>
        <p:spPr bwMode="auto">
          <a:xfrm>
            <a:off x="838200" y="3379788"/>
            <a:ext cx="2079625" cy="762000"/>
          </a:xfrm>
          <a:prstGeom prst="rect">
            <a:avLst/>
          </a:prstGeom>
          <a:noFill/>
          <a:ln w="9525">
            <a:noFill/>
            <a:miter lim="800000"/>
            <a:headEnd/>
            <a:tailEnd/>
          </a:ln>
        </p:spPr>
        <p:txBody>
          <a:bodyPr wrap="none">
            <a:spAutoFit/>
          </a:bodyPr>
          <a:lstStyle/>
          <a:p>
            <a:pPr eaLnBrk="0" hangingPunct="0"/>
            <a:r>
              <a:rPr lang="en-US" sz="4400" b="1">
                <a:solidFill>
                  <a:srgbClr val="000099"/>
                </a:solidFill>
              </a:rPr>
              <a:t>Source</a:t>
            </a:r>
          </a:p>
        </p:txBody>
      </p:sp>
      <p:sp>
        <p:nvSpPr>
          <p:cNvPr id="75784" name="Text Box 5"/>
          <p:cNvSpPr txBox="1">
            <a:spLocks noChangeArrowheads="1"/>
          </p:cNvSpPr>
          <p:nvPr/>
        </p:nvSpPr>
        <p:spPr bwMode="auto">
          <a:xfrm>
            <a:off x="5181600" y="2057400"/>
            <a:ext cx="3663950" cy="3937000"/>
          </a:xfrm>
          <a:prstGeom prst="rect">
            <a:avLst/>
          </a:prstGeom>
          <a:noFill/>
          <a:ln w="9525">
            <a:noFill/>
            <a:miter lim="800000"/>
            <a:headEnd/>
            <a:tailEnd/>
          </a:ln>
        </p:spPr>
        <p:txBody>
          <a:bodyPr wrap="none">
            <a:spAutoFit/>
          </a:bodyPr>
          <a:lstStyle/>
          <a:p>
            <a:pPr eaLnBrk="0" hangingPunct="0"/>
            <a:r>
              <a:rPr lang="en-US" sz="3600" b="1">
                <a:solidFill>
                  <a:srgbClr val="339933"/>
                </a:solidFill>
              </a:rPr>
              <a:t>Celebrities</a:t>
            </a:r>
          </a:p>
          <a:p>
            <a:pPr eaLnBrk="0" hangingPunct="0"/>
            <a:endParaRPr lang="en-US" sz="3600" b="1">
              <a:solidFill>
                <a:srgbClr val="339933"/>
              </a:solidFill>
            </a:endParaRPr>
          </a:p>
          <a:p>
            <a:pPr eaLnBrk="0" hangingPunct="0"/>
            <a:r>
              <a:rPr lang="en-US" sz="3600" b="1">
                <a:solidFill>
                  <a:srgbClr val="339933"/>
                </a:solidFill>
              </a:rPr>
              <a:t>CEOs</a:t>
            </a:r>
          </a:p>
          <a:p>
            <a:pPr eaLnBrk="0" hangingPunct="0"/>
            <a:endParaRPr lang="en-US" sz="3600" b="1">
              <a:solidFill>
                <a:srgbClr val="339933"/>
              </a:solidFill>
            </a:endParaRPr>
          </a:p>
          <a:p>
            <a:pPr eaLnBrk="0" hangingPunct="0"/>
            <a:r>
              <a:rPr lang="en-US" sz="3600" b="1">
                <a:solidFill>
                  <a:srgbClr val="339933"/>
                </a:solidFill>
              </a:rPr>
              <a:t>Experts</a:t>
            </a:r>
          </a:p>
          <a:p>
            <a:pPr eaLnBrk="0" hangingPunct="0"/>
            <a:endParaRPr lang="en-US" sz="3600" b="1">
              <a:solidFill>
                <a:srgbClr val="339933"/>
              </a:solidFill>
            </a:endParaRPr>
          </a:p>
          <a:p>
            <a:pPr eaLnBrk="0" hangingPunct="0"/>
            <a:r>
              <a:rPr lang="en-US" sz="3600" b="1">
                <a:solidFill>
                  <a:srgbClr val="339933"/>
                </a:solidFill>
              </a:rPr>
              <a:t>Typical persons</a:t>
            </a:r>
          </a:p>
        </p:txBody>
      </p:sp>
      <p:sp>
        <p:nvSpPr>
          <p:cNvPr id="12" name="Line 6"/>
          <p:cNvSpPr>
            <a:spLocks noChangeShapeType="1"/>
          </p:cNvSpPr>
          <p:nvPr/>
        </p:nvSpPr>
        <p:spPr bwMode="auto">
          <a:xfrm flipV="1">
            <a:off x="2971800" y="2514600"/>
            <a:ext cx="2209800" cy="1295400"/>
          </a:xfrm>
          <a:prstGeom prst="line">
            <a:avLst/>
          </a:prstGeom>
          <a:noFill/>
          <a:ln w="38100">
            <a:solidFill>
              <a:srgbClr val="000099"/>
            </a:solidFill>
            <a:round/>
            <a:headEnd/>
            <a:tailEnd type="triangle" w="med" len="med"/>
          </a:ln>
          <a:effectLst>
            <a:outerShdw blurRad="50800" dist="38100" dir="18900000" algn="bl" rotWithShape="0">
              <a:prstClr val="black">
                <a:alpha val="40000"/>
              </a:prstClr>
            </a:outerShdw>
          </a:effectLst>
        </p:spPr>
        <p:txBody>
          <a:bodyPr/>
          <a:lstStyle/>
          <a:p>
            <a:pPr eaLnBrk="0" hangingPunct="0">
              <a:defRPr/>
            </a:pPr>
            <a:endParaRPr lang="en-US" dirty="0">
              <a:cs typeface="+mn-cs"/>
            </a:endParaRPr>
          </a:p>
        </p:txBody>
      </p:sp>
      <p:sp>
        <p:nvSpPr>
          <p:cNvPr id="13" name="Line 7"/>
          <p:cNvSpPr>
            <a:spLocks noChangeShapeType="1"/>
          </p:cNvSpPr>
          <p:nvPr/>
        </p:nvSpPr>
        <p:spPr bwMode="auto">
          <a:xfrm flipV="1">
            <a:off x="2971800" y="3505200"/>
            <a:ext cx="2286000" cy="304800"/>
          </a:xfrm>
          <a:prstGeom prst="line">
            <a:avLst/>
          </a:prstGeom>
          <a:noFill/>
          <a:ln w="38100">
            <a:solidFill>
              <a:srgbClr val="000099"/>
            </a:solidFill>
            <a:round/>
            <a:headEnd/>
            <a:tailEnd type="triangle" w="med" len="med"/>
          </a:ln>
          <a:effectLst>
            <a:outerShdw blurRad="50800" dist="38100" dir="18900000" algn="bl" rotWithShape="0">
              <a:prstClr val="black">
                <a:alpha val="40000"/>
              </a:prstClr>
            </a:outerShdw>
          </a:effectLst>
        </p:spPr>
        <p:txBody>
          <a:bodyPr/>
          <a:lstStyle/>
          <a:p>
            <a:pPr eaLnBrk="0" hangingPunct="0">
              <a:defRPr/>
            </a:pPr>
            <a:endParaRPr lang="en-US" dirty="0">
              <a:cs typeface="+mn-cs"/>
            </a:endParaRPr>
          </a:p>
        </p:txBody>
      </p:sp>
      <p:sp>
        <p:nvSpPr>
          <p:cNvPr id="14" name="Line 8"/>
          <p:cNvSpPr>
            <a:spLocks noChangeShapeType="1"/>
          </p:cNvSpPr>
          <p:nvPr/>
        </p:nvSpPr>
        <p:spPr bwMode="auto">
          <a:xfrm>
            <a:off x="3048000" y="3810000"/>
            <a:ext cx="2133600" cy="762000"/>
          </a:xfrm>
          <a:prstGeom prst="line">
            <a:avLst/>
          </a:prstGeom>
          <a:noFill/>
          <a:ln w="38100">
            <a:solidFill>
              <a:srgbClr val="000099"/>
            </a:solidFill>
            <a:round/>
            <a:headEnd/>
            <a:tailEnd type="triangle" w="med" len="med"/>
          </a:ln>
          <a:effectLst>
            <a:outerShdw blurRad="50800" dist="38100" dir="18900000" algn="bl" rotWithShape="0">
              <a:prstClr val="black">
                <a:alpha val="40000"/>
              </a:prstClr>
            </a:outerShdw>
          </a:effectLst>
        </p:spPr>
        <p:txBody>
          <a:bodyPr/>
          <a:lstStyle/>
          <a:p>
            <a:pPr eaLnBrk="0" hangingPunct="0">
              <a:defRPr/>
            </a:pPr>
            <a:endParaRPr lang="en-US" dirty="0">
              <a:cs typeface="+mn-cs"/>
            </a:endParaRPr>
          </a:p>
        </p:txBody>
      </p:sp>
      <p:sp>
        <p:nvSpPr>
          <p:cNvPr id="15" name="Line 9"/>
          <p:cNvSpPr>
            <a:spLocks noChangeShapeType="1"/>
          </p:cNvSpPr>
          <p:nvPr/>
        </p:nvSpPr>
        <p:spPr bwMode="auto">
          <a:xfrm>
            <a:off x="2971800" y="3810000"/>
            <a:ext cx="2209800" cy="1752600"/>
          </a:xfrm>
          <a:prstGeom prst="line">
            <a:avLst/>
          </a:prstGeom>
          <a:noFill/>
          <a:ln w="38100">
            <a:solidFill>
              <a:srgbClr val="000099"/>
            </a:solidFill>
            <a:round/>
            <a:headEnd/>
            <a:tailEnd type="triangle" w="med" len="med"/>
          </a:ln>
          <a:effectLst>
            <a:outerShdw blurRad="50800" dist="38100" dir="18900000" algn="bl" rotWithShape="0">
              <a:prstClr val="black">
                <a:alpha val="40000"/>
              </a:prstClr>
            </a:outerShdw>
          </a:effectLst>
        </p:spPr>
        <p:txBody>
          <a:bodyPr/>
          <a:lstStyle/>
          <a:p>
            <a:pPr eaLnBrk="0" hangingPunct="0">
              <a:defRPr/>
            </a:pPr>
            <a:endParaRPr lang="en-US" dirty="0">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F7CCBCD8-46D1-43EF-9794-51DFB5D7E32B}" type="slidenum">
              <a:rPr lang="en-US" smtClean="0">
                <a:cs typeface="Arial" charset="0"/>
              </a:rPr>
              <a:pPr/>
              <a:t>27</a:t>
            </a:fld>
            <a:endParaRPr lang="en-US">
              <a:cs typeface="Arial" charset="0"/>
            </a:endParaRPr>
          </a:p>
        </p:txBody>
      </p:sp>
      <p:sp>
        <p:nvSpPr>
          <p:cNvPr id="77827" name="Rectangle 2"/>
          <p:cNvSpPr>
            <a:spLocks noGrp="1" noChangeArrowheads="1"/>
          </p:cNvSpPr>
          <p:nvPr>
            <p:ph type="body" idx="1"/>
          </p:nvPr>
        </p:nvSpPr>
        <p:spPr>
          <a:xfrm>
            <a:off x="838200" y="1905000"/>
            <a:ext cx="7239000" cy="3962400"/>
          </a:xfrm>
        </p:spPr>
        <p:txBody>
          <a:bodyPr/>
          <a:lstStyle/>
          <a:p>
            <a:pPr lvl="1"/>
            <a:r>
              <a:rPr lang="en-US" dirty="0"/>
              <a:t>Most common</a:t>
            </a:r>
          </a:p>
          <a:p>
            <a:pPr lvl="1"/>
            <a:r>
              <a:rPr lang="en-US" dirty="0"/>
              <a:t>Featured in 6% of ads</a:t>
            </a:r>
          </a:p>
          <a:p>
            <a:pPr lvl="1"/>
            <a:r>
              <a:rPr lang="en-US" dirty="0"/>
              <a:t>Enhance brand equity</a:t>
            </a:r>
          </a:p>
          <a:p>
            <a:pPr lvl="1"/>
            <a:r>
              <a:rPr lang="en-US" dirty="0"/>
              <a:t>Create emotional bonds</a:t>
            </a:r>
          </a:p>
          <a:p>
            <a:pPr lvl="1"/>
            <a:r>
              <a:rPr lang="en-US" dirty="0"/>
              <a:t>More effective with younger consumers</a:t>
            </a:r>
          </a:p>
          <a:p>
            <a:pPr lvl="1"/>
            <a:r>
              <a:rPr lang="en-US" dirty="0"/>
              <a:t>Athletes popular</a:t>
            </a:r>
          </a:p>
          <a:p>
            <a:pPr lvl="1"/>
            <a:r>
              <a:rPr lang="en-US" dirty="0"/>
              <a:t>Establish brand personality</a:t>
            </a:r>
          </a:p>
        </p:txBody>
      </p:sp>
      <p:sp>
        <p:nvSpPr>
          <p:cNvPr id="77828"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77829"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77830"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77831" name="Rectangle 6"/>
          <p:cNvSpPr>
            <a:spLocks noGrp="1" noChangeArrowheads="1"/>
          </p:cNvSpPr>
          <p:nvPr>
            <p:ph type="title"/>
          </p:nvPr>
        </p:nvSpPr>
        <p:spPr>
          <a:xfrm>
            <a:off x="838200" y="457200"/>
            <a:ext cx="5029200" cy="1143000"/>
          </a:xfrm>
        </p:spPr>
        <p:txBody>
          <a:bodyPr/>
          <a:lstStyle/>
          <a:p>
            <a:r>
              <a:rPr lang="en-US" sz="4800">
                <a:solidFill>
                  <a:schemeClr val="hlink"/>
                </a:solidFill>
              </a:rPr>
              <a:t>Celebrity</a:t>
            </a:r>
            <a:br>
              <a:rPr lang="en-US" sz="4800">
                <a:solidFill>
                  <a:schemeClr val="hlink"/>
                </a:solidFill>
              </a:rPr>
            </a:br>
            <a:r>
              <a:rPr lang="en-US" sz="4800">
                <a:solidFill>
                  <a:schemeClr val="hlink"/>
                </a:solidFill>
              </a:rPr>
              <a:t>Spokespersons</a:t>
            </a:r>
          </a:p>
        </p:txBody>
      </p:sp>
      <p:pic>
        <p:nvPicPr>
          <p:cNvPr id="77832" name="Picture 1"/>
          <p:cNvPicPr>
            <a:picLocks noChangeAspect="1"/>
          </p:cNvPicPr>
          <p:nvPr/>
        </p:nvPicPr>
        <p:blipFill>
          <a:blip r:embed="rId3"/>
          <a:srcRect/>
          <a:stretch>
            <a:fillRect/>
          </a:stretch>
        </p:blipFill>
        <p:spPr bwMode="auto">
          <a:xfrm>
            <a:off x="5867400" y="225425"/>
            <a:ext cx="2767013" cy="3584575"/>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79B81F7D-A27A-4D46-A503-B2E240B6B376}" type="slidenum">
              <a:rPr lang="en-US" smtClean="0">
                <a:cs typeface="Arial" charset="0"/>
              </a:rPr>
              <a:pPr/>
              <a:t>28</a:t>
            </a:fld>
            <a:endParaRPr lang="en-US">
              <a:cs typeface="Arial" charset="0"/>
            </a:endParaRPr>
          </a:p>
        </p:txBody>
      </p:sp>
      <p:sp>
        <p:nvSpPr>
          <p:cNvPr id="79875" name="Rectangle 2"/>
          <p:cNvSpPr>
            <a:spLocks noGrp="1" noChangeArrowheads="1"/>
          </p:cNvSpPr>
          <p:nvPr>
            <p:ph type="body" idx="1"/>
          </p:nvPr>
        </p:nvSpPr>
        <p:spPr>
          <a:xfrm>
            <a:off x="1371600" y="1752600"/>
            <a:ext cx="7239000" cy="4343400"/>
          </a:xfrm>
        </p:spPr>
        <p:txBody>
          <a:bodyPr/>
          <a:lstStyle/>
          <a:p>
            <a:pPr lvl="1"/>
            <a:r>
              <a:rPr lang="zh-CN" altLang="en-US" dirty="0"/>
              <a:t>无偿代言</a:t>
            </a:r>
            <a:endParaRPr lang="en-US" dirty="0"/>
          </a:p>
          <a:p>
            <a:pPr lvl="2"/>
            <a:r>
              <a:rPr lang="zh-CN" altLang="en-US" dirty="0"/>
              <a:t>高可信度的原因（慈善）</a:t>
            </a:r>
            <a:r>
              <a:rPr lang="en-US" dirty="0"/>
              <a:t>causes</a:t>
            </a:r>
          </a:p>
          <a:p>
            <a:pPr lvl="1"/>
            <a:r>
              <a:rPr lang="zh-CN" altLang="en-US" dirty="0"/>
              <a:t>名人旁白</a:t>
            </a:r>
            <a:endParaRPr lang="en-US" dirty="0"/>
          </a:p>
          <a:p>
            <a:pPr lvl="2"/>
            <a:r>
              <a:rPr lang="zh-CN" altLang="en-US" dirty="0"/>
              <a:t>声音质量</a:t>
            </a:r>
            <a:endParaRPr lang="en-US" dirty="0"/>
          </a:p>
          <a:p>
            <a:pPr lvl="2"/>
            <a:r>
              <a:rPr lang="zh-CN" altLang="en-US" dirty="0"/>
              <a:t>声音识别</a:t>
            </a:r>
            <a:endParaRPr lang="en-US" altLang="zh-CN" dirty="0"/>
          </a:p>
          <a:p>
            <a:pPr lvl="2"/>
            <a:r>
              <a:rPr lang="zh-CN" altLang="en-US" dirty="0"/>
              <a:t>分散受众注意力</a:t>
            </a:r>
            <a:endParaRPr lang="en-US" dirty="0"/>
          </a:p>
          <a:p>
            <a:pPr lvl="1"/>
            <a:r>
              <a:rPr lang="zh-CN" altLang="en-US" dirty="0"/>
              <a:t>已故名人代言</a:t>
            </a:r>
            <a:r>
              <a:rPr lang="en-US" altLang="zh-CN" dirty="0"/>
              <a:t>end</a:t>
            </a:r>
            <a:r>
              <a:rPr lang="en-US" dirty="0"/>
              <a:t>orsements</a:t>
            </a:r>
          </a:p>
          <a:p>
            <a:pPr lvl="2"/>
            <a:r>
              <a:rPr lang="en-US" dirty="0"/>
              <a:t>Somewhat controversial</a:t>
            </a:r>
          </a:p>
          <a:p>
            <a:pPr lvl="2"/>
            <a:r>
              <a:rPr lang="en-US" dirty="0"/>
              <a:t>Becoming more common</a:t>
            </a:r>
          </a:p>
        </p:txBody>
      </p:sp>
      <p:sp>
        <p:nvSpPr>
          <p:cNvPr id="79876"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79877"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79878"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79879" name="Rectangle 6"/>
          <p:cNvSpPr>
            <a:spLocks noGrp="1" noChangeArrowheads="1"/>
          </p:cNvSpPr>
          <p:nvPr>
            <p:ph type="title"/>
          </p:nvPr>
        </p:nvSpPr>
        <p:spPr>
          <a:xfrm>
            <a:off x="685800" y="304800"/>
            <a:ext cx="7924800" cy="1143000"/>
          </a:xfrm>
        </p:spPr>
        <p:txBody>
          <a:bodyPr/>
          <a:lstStyle/>
          <a:p>
            <a:r>
              <a:rPr lang="en-US" sz="4400">
                <a:solidFill>
                  <a:schemeClr val="hlink"/>
                </a:solidFill>
              </a:rPr>
              <a:t>Additional Celebrity</a:t>
            </a:r>
            <a:br>
              <a:rPr lang="en-US" sz="4400">
                <a:solidFill>
                  <a:schemeClr val="hlink"/>
                </a:solidFill>
              </a:rPr>
            </a:br>
            <a:r>
              <a:rPr lang="en-US" sz="4400">
                <a:solidFill>
                  <a:schemeClr val="hlink"/>
                </a:solidFill>
              </a:rPr>
              <a:t>Endorsements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86D6F3EE-02DC-42CC-8278-23DDBD10E0BB}" type="slidenum">
              <a:rPr lang="en-US" smtClean="0">
                <a:cs typeface="Arial" charset="0"/>
              </a:rPr>
              <a:pPr/>
              <a:t>29</a:t>
            </a:fld>
            <a:endParaRPr lang="en-US">
              <a:cs typeface="Arial" charset="0"/>
            </a:endParaRPr>
          </a:p>
        </p:txBody>
      </p:sp>
      <p:sp>
        <p:nvSpPr>
          <p:cNvPr id="81923" name="Rectangle 2"/>
          <p:cNvSpPr>
            <a:spLocks noGrp="1" noChangeArrowheads="1"/>
          </p:cNvSpPr>
          <p:nvPr>
            <p:ph type="body" idx="1"/>
          </p:nvPr>
        </p:nvSpPr>
        <p:spPr>
          <a:xfrm>
            <a:off x="838200" y="1143000"/>
            <a:ext cx="5334000" cy="5029200"/>
          </a:xfrm>
        </p:spPr>
        <p:txBody>
          <a:bodyPr/>
          <a:lstStyle/>
          <a:p>
            <a:pPr lvl="1"/>
            <a:r>
              <a:rPr lang="en-US" b="1" dirty="0">
                <a:solidFill>
                  <a:srgbClr val="0000CC"/>
                </a:solidFill>
              </a:rPr>
              <a:t>CEOs</a:t>
            </a:r>
          </a:p>
          <a:p>
            <a:pPr lvl="2"/>
            <a:r>
              <a:rPr lang="en-US" dirty="0"/>
              <a:t>Highly visible and personable</a:t>
            </a:r>
          </a:p>
          <a:p>
            <a:pPr lvl="2"/>
            <a:r>
              <a:rPr lang="en-US" dirty="0"/>
              <a:t>Can be major asset</a:t>
            </a:r>
          </a:p>
          <a:p>
            <a:pPr lvl="2"/>
            <a:r>
              <a:rPr lang="en-US" dirty="0"/>
              <a:t>Used by local companies</a:t>
            </a:r>
          </a:p>
          <a:p>
            <a:pPr lvl="1"/>
            <a:r>
              <a:rPr lang="en-US" b="1" dirty="0">
                <a:solidFill>
                  <a:srgbClr val="0000CC"/>
                </a:solidFill>
              </a:rPr>
              <a:t>Experts</a:t>
            </a:r>
          </a:p>
          <a:p>
            <a:pPr lvl="2"/>
            <a:r>
              <a:rPr lang="en-US" dirty="0"/>
              <a:t>Expert in their field</a:t>
            </a:r>
          </a:p>
          <a:p>
            <a:pPr lvl="2"/>
            <a:r>
              <a:rPr lang="zh-CN" altLang="en-US" dirty="0"/>
              <a:t>权威形象</a:t>
            </a:r>
            <a:endParaRPr lang="en-US" dirty="0"/>
          </a:p>
          <a:p>
            <a:pPr lvl="1"/>
            <a:r>
              <a:rPr lang="en-US" b="1" dirty="0">
                <a:solidFill>
                  <a:srgbClr val="0000CC"/>
                </a:solidFill>
              </a:rPr>
              <a:t>Typical persons</a:t>
            </a:r>
          </a:p>
          <a:p>
            <a:pPr lvl="2"/>
            <a:r>
              <a:rPr lang="en-US" dirty="0"/>
              <a:t>Paid actors</a:t>
            </a:r>
          </a:p>
          <a:p>
            <a:pPr lvl="2"/>
            <a:r>
              <a:rPr lang="en-US" dirty="0"/>
              <a:t>Typical, everyday people</a:t>
            </a:r>
          </a:p>
        </p:txBody>
      </p:sp>
      <p:sp>
        <p:nvSpPr>
          <p:cNvPr id="8192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81925"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81926"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81927" name="Rectangle 6"/>
          <p:cNvSpPr>
            <a:spLocks noGrp="1" noChangeArrowheads="1"/>
          </p:cNvSpPr>
          <p:nvPr>
            <p:ph type="title"/>
          </p:nvPr>
        </p:nvSpPr>
        <p:spPr>
          <a:xfrm>
            <a:off x="609600" y="0"/>
            <a:ext cx="8077200" cy="914400"/>
          </a:xfrm>
        </p:spPr>
        <p:txBody>
          <a:bodyPr/>
          <a:lstStyle/>
          <a:p>
            <a:r>
              <a:rPr lang="en-US" sz="4800">
                <a:solidFill>
                  <a:schemeClr val="hlink"/>
                </a:solidFill>
              </a:rPr>
              <a:t>Spokespersons</a:t>
            </a:r>
          </a:p>
        </p:txBody>
      </p:sp>
      <p:pic>
        <p:nvPicPr>
          <p:cNvPr id="81928" name="Picture 1"/>
          <p:cNvPicPr>
            <a:picLocks noChangeAspect="1"/>
          </p:cNvPicPr>
          <p:nvPr/>
        </p:nvPicPr>
        <p:blipFill>
          <a:blip r:embed="rId3"/>
          <a:srcRect/>
          <a:stretch>
            <a:fillRect/>
          </a:stretch>
        </p:blipFill>
        <p:spPr bwMode="auto">
          <a:xfrm>
            <a:off x="5510213" y="2057400"/>
            <a:ext cx="3200400" cy="4237038"/>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xfrm>
            <a:off x="7010400" y="6553200"/>
            <a:ext cx="1905000" cy="457200"/>
          </a:xfrm>
          <a:noFill/>
        </p:spPr>
        <p:txBody>
          <a:bodyPr/>
          <a:lstStyle/>
          <a:p>
            <a:r>
              <a:rPr lang="en-US">
                <a:cs typeface="Arial" charset="0"/>
              </a:rPr>
              <a:t>7-</a:t>
            </a:r>
            <a:fld id="{34D365B1-73BC-443E-89F5-8F9109DB3B3B}" type="slidenum">
              <a:rPr lang="en-US" smtClean="0">
                <a:cs typeface="Arial" charset="0"/>
              </a:rPr>
              <a:pPr/>
              <a:t>3</a:t>
            </a:fld>
            <a:endParaRPr lang="en-US">
              <a:cs typeface="Arial" charset="0"/>
            </a:endParaRPr>
          </a:p>
        </p:txBody>
      </p:sp>
      <p:sp>
        <p:nvSpPr>
          <p:cNvPr id="26627" name="Rectangle 2"/>
          <p:cNvSpPr>
            <a:spLocks noGrp="1" noChangeArrowheads="1"/>
          </p:cNvSpPr>
          <p:nvPr>
            <p:ph type="title"/>
          </p:nvPr>
        </p:nvSpPr>
        <p:spPr>
          <a:xfrm>
            <a:off x="838200" y="304800"/>
            <a:ext cx="8001000" cy="990600"/>
          </a:xfrm>
        </p:spPr>
        <p:txBody>
          <a:bodyPr/>
          <a:lstStyle/>
          <a:p>
            <a:r>
              <a:rPr lang="en-US" sz="4400">
                <a:solidFill>
                  <a:srgbClr val="FF3300"/>
                </a:solidFill>
              </a:rPr>
              <a:t>Message Strategies</a:t>
            </a:r>
          </a:p>
        </p:txBody>
      </p:sp>
      <p:sp>
        <p:nvSpPr>
          <p:cNvPr id="26628" name="Rectangle 5"/>
          <p:cNvSpPr>
            <a:spLocks noChangeArrowheads="1"/>
          </p:cNvSpPr>
          <p:nvPr/>
        </p:nvSpPr>
        <p:spPr bwMode="auto">
          <a:xfrm>
            <a:off x="19050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Cognitive</a:t>
            </a:r>
          </a:p>
        </p:txBody>
      </p:sp>
      <p:sp>
        <p:nvSpPr>
          <p:cNvPr id="26629" name="Rectangle 7"/>
          <p:cNvSpPr>
            <a:spLocks noChangeArrowheads="1"/>
          </p:cNvSpPr>
          <p:nvPr/>
        </p:nvSpPr>
        <p:spPr bwMode="auto">
          <a:xfrm>
            <a:off x="38862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Affective</a:t>
            </a:r>
          </a:p>
        </p:txBody>
      </p:sp>
      <p:sp>
        <p:nvSpPr>
          <p:cNvPr id="26630" name="Rectangle 8"/>
          <p:cNvSpPr>
            <a:spLocks noChangeArrowheads="1"/>
          </p:cNvSpPr>
          <p:nvPr/>
        </p:nvSpPr>
        <p:spPr bwMode="auto">
          <a:xfrm>
            <a:off x="58674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Conative</a:t>
            </a:r>
          </a:p>
        </p:txBody>
      </p:sp>
      <p:sp>
        <p:nvSpPr>
          <p:cNvPr id="26631" name="Rectangle 1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26632"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26633"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pic>
        <p:nvPicPr>
          <p:cNvPr id="26634" name="Picture 1"/>
          <p:cNvPicPr>
            <a:picLocks noChangeAspect="1"/>
          </p:cNvPicPr>
          <p:nvPr/>
        </p:nvPicPr>
        <p:blipFill>
          <a:blip r:embed="rId3"/>
          <a:srcRect/>
          <a:stretch>
            <a:fillRect/>
          </a:stretch>
        </p:blipFill>
        <p:spPr bwMode="auto">
          <a:xfrm>
            <a:off x="2009775" y="2166938"/>
            <a:ext cx="5800725" cy="3916362"/>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6"/>
          <p:cNvSpPr>
            <a:spLocks noGrp="1"/>
          </p:cNvSpPr>
          <p:nvPr>
            <p:ph type="sldNum" sz="quarter" idx="12"/>
          </p:nvPr>
        </p:nvSpPr>
        <p:spPr>
          <a:xfrm>
            <a:off x="7010400" y="6553200"/>
            <a:ext cx="1905000" cy="457200"/>
          </a:xfrm>
          <a:noFill/>
        </p:spPr>
        <p:txBody>
          <a:bodyPr/>
          <a:lstStyle/>
          <a:p>
            <a:r>
              <a:rPr lang="en-US">
                <a:cs typeface="Arial" charset="0"/>
              </a:rPr>
              <a:t>7-</a:t>
            </a:r>
            <a:fld id="{86EF3615-D20A-49A8-AAEF-CA95A787CBC0}" type="slidenum">
              <a:rPr lang="en-US" smtClean="0">
                <a:cs typeface="Arial" charset="0"/>
              </a:rPr>
              <a:pPr/>
              <a:t>30</a:t>
            </a:fld>
            <a:endParaRPr lang="en-US">
              <a:cs typeface="Arial" charset="0"/>
            </a:endParaRPr>
          </a:p>
        </p:txBody>
      </p:sp>
      <p:sp>
        <p:nvSpPr>
          <p:cNvPr id="8397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8397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8397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83974" name="Rectangle 7"/>
          <p:cNvSpPr>
            <a:spLocks noChangeArrowheads="1"/>
          </p:cNvSpPr>
          <p:nvPr/>
        </p:nvSpPr>
        <p:spPr bwMode="auto">
          <a:xfrm>
            <a:off x="533400" y="228600"/>
            <a:ext cx="68580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GB"/>
          </a:p>
        </p:txBody>
      </p:sp>
      <p:sp>
        <p:nvSpPr>
          <p:cNvPr id="83975" name="Rectangle 8"/>
          <p:cNvSpPr>
            <a:spLocks noChangeArrowheads="1"/>
          </p:cNvSpPr>
          <p:nvPr/>
        </p:nvSpPr>
        <p:spPr bwMode="auto">
          <a:xfrm>
            <a:off x="533400" y="838200"/>
            <a:ext cx="68580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83976"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 6</a:t>
            </a:r>
          </a:p>
        </p:txBody>
      </p:sp>
      <p:sp>
        <p:nvSpPr>
          <p:cNvPr id="83977" name="Rectangle 10"/>
          <p:cNvSpPr>
            <a:spLocks noChangeArrowheads="1"/>
          </p:cNvSpPr>
          <p:nvPr/>
        </p:nvSpPr>
        <p:spPr bwMode="auto">
          <a:xfrm>
            <a:off x="685800" y="838200"/>
            <a:ext cx="6934200" cy="533400"/>
          </a:xfrm>
          <a:prstGeom prst="rect">
            <a:avLst/>
          </a:prstGeom>
          <a:noFill/>
          <a:ln w="9525">
            <a:noFill/>
            <a:miter lim="800000"/>
            <a:headEnd/>
            <a:tailEnd/>
          </a:ln>
        </p:spPr>
        <p:txBody>
          <a:bodyPr lIns="92075" tIns="46038" rIns="92075" bIns="46038" anchor="ctr"/>
          <a:lstStyle/>
          <a:p>
            <a:pPr eaLnBrk="0" hangingPunct="0"/>
            <a:r>
              <a:rPr lang="zh-CN" altLang="en-US" sz="2400" b="1" dirty="0">
                <a:solidFill>
                  <a:schemeClr val="tx1"/>
                </a:solidFill>
              </a:rPr>
              <a:t>代言人有效的特征</a:t>
            </a:r>
            <a:endParaRPr lang="en-US" sz="2400" b="1" dirty="0">
              <a:solidFill>
                <a:schemeClr val="tx1"/>
              </a:solidFill>
            </a:endParaRPr>
          </a:p>
        </p:txBody>
      </p:sp>
      <p:sp>
        <p:nvSpPr>
          <p:cNvPr id="83978" name="Rectangle 13"/>
          <p:cNvSpPr>
            <a:spLocks noChangeArrowheads="1"/>
          </p:cNvSpPr>
          <p:nvPr/>
        </p:nvSpPr>
        <p:spPr bwMode="auto">
          <a:xfrm>
            <a:off x="1905000" y="1676400"/>
            <a:ext cx="5410200" cy="1143000"/>
          </a:xfrm>
          <a:prstGeom prst="rect">
            <a:avLst/>
          </a:prstGeom>
          <a:solidFill>
            <a:srgbClr val="FFCC99"/>
          </a:solidFill>
          <a:ln w="9525">
            <a:solidFill>
              <a:schemeClr val="tx1"/>
            </a:solidFill>
            <a:miter lim="800000"/>
            <a:headEnd/>
            <a:tailEnd/>
          </a:ln>
        </p:spPr>
        <p:txBody>
          <a:bodyPr wrap="none" anchor="ctr"/>
          <a:lstStyle/>
          <a:p>
            <a:pPr algn="ctr"/>
            <a:r>
              <a:rPr lang="zh-CN" altLang="en-US" sz="4400" dirty="0">
                <a:solidFill>
                  <a:srgbClr val="CC0000"/>
                </a:solidFill>
              </a:rPr>
              <a:t>可信度</a:t>
            </a:r>
            <a:endParaRPr lang="en-US" sz="4400" dirty="0">
              <a:solidFill>
                <a:srgbClr val="CC0000"/>
              </a:solidFill>
            </a:endParaRPr>
          </a:p>
        </p:txBody>
      </p:sp>
      <p:sp>
        <p:nvSpPr>
          <p:cNvPr id="83979" name="Rectangle 14"/>
          <p:cNvSpPr>
            <a:spLocks noChangeArrowheads="1"/>
          </p:cNvSpPr>
          <p:nvPr/>
        </p:nvSpPr>
        <p:spPr bwMode="auto">
          <a:xfrm>
            <a:off x="914400" y="4114800"/>
            <a:ext cx="2133600" cy="914400"/>
          </a:xfrm>
          <a:prstGeom prst="rect">
            <a:avLst/>
          </a:prstGeom>
          <a:solidFill>
            <a:srgbClr val="FFCC99"/>
          </a:solidFill>
          <a:ln w="9525">
            <a:solidFill>
              <a:schemeClr val="tx1"/>
            </a:solidFill>
            <a:miter lim="800000"/>
            <a:headEnd/>
            <a:tailEnd/>
          </a:ln>
        </p:spPr>
        <p:txBody>
          <a:bodyPr wrap="none" anchor="ctr"/>
          <a:lstStyle/>
          <a:p>
            <a:pPr algn="ctr"/>
            <a:r>
              <a:rPr lang="zh-CN" altLang="en-US" sz="2400" b="1" dirty="0">
                <a:solidFill>
                  <a:srgbClr val="CC0000"/>
                </a:solidFill>
              </a:rPr>
              <a:t>吸引力</a:t>
            </a:r>
            <a:endParaRPr lang="en-US" sz="2400" b="1" dirty="0">
              <a:solidFill>
                <a:srgbClr val="CC0000"/>
              </a:solidFill>
            </a:endParaRPr>
          </a:p>
        </p:txBody>
      </p:sp>
      <p:sp>
        <p:nvSpPr>
          <p:cNvPr id="83980" name="Rectangle 15"/>
          <p:cNvSpPr>
            <a:spLocks noChangeArrowheads="1"/>
          </p:cNvSpPr>
          <p:nvPr/>
        </p:nvSpPr>
        <p:spPr bwMode="auto">
          <a:xfrm>
            <a:off x="6400800" y="4038600"/>
            <a:ext cx="2209800" cy="914400"/>
          </a:xfrm>
          <a:prstGeom prst="rect">
            <a:avLst/>
          </a:prstGeom>
          <a:solidFill>
            <a:srgbClr val="FFCC99"/>
          </a:solidFill>
          <a:ln w="9525">
            <a:solidFill>
              <a:schemeClr val="tx1"/>
            </a:solidFill>
            <a:miter lim="800000"/>
            <a:headEnd/>
            <a:tailEnd/>
          </a:ln>
        </p:spPr>
        <p:txBody>
          <a:bodyPr wrap="none" anchor="ctr"/>
          <a:lstStyle/>
          <a:p>
            <a:pPr algn="ctr"/>
            <a:r>
              <a:rPr lang="zh-CN" altLang="en-US" sz="2400" b="1" dirty="0">
                <a:solidFill>
                  <a:srgbClr val="CC0000"/>
                </a:solidFill>
              </a:rPr>
              <a:t>喜爱程度</a:t>
            </a:r>
            <a:endParaRPr lang="en-US" sz="2400" b="1" dirty="0">
              <a:solidFill>
                <a:srgbClr val="CC0000"/>
              </a:solidFill>
            </a:endParaRPr>
          </a:p>
        </p:txBody>
      </p:sp>
      <p:sp>
        <p:nvSpPr>
          <p:cNvPr id="83981" name="Rectangle 16"/>
          <p:cNvSpPr>
            <a:spLocks noChangeArrowheads="1"/>
          </p:cNvSpPr>
          <p:nvPr/>
        </p:nvSpPr>
        <p:spPr bwMode="auto">
          <a:xfrm>
            <a:off x="1828800" y="5334000"/>
            <a:ext cx="2590800" cy="914400"/>
          </a:xfrm>
          <a:prstGeom prst="rect">
            <a:avLst/>
          </a:prstGeom>
          <a:solidFill>
            <a:srgbClr val="FFCC99"/>
          </a:solidFill>
          <a:ln w="9525">
            <a:solidFill>
              <a:schemeClr val="tx1"/>
            </a:solidFill>
            <a:miter lim="800000"/>
            <a:headEnd/>
            <a:tailEnd/>
          </a:ln>
        </p:spPr>
        <p:txBody>
          <a:bodyPr wrap="none" anchor="ctr"/>
          <a:lstStyle/>
          <a:p>
            <a:pPr algn="ctr"/>
            <a:r>
              <a:rPr lang="zh-CN" altLang="en-US" sz="2400" b="1" dirty="0">
                <a:solidFill>
                  <a:srgbClr val="CC0000"/>
                </a:solidFill>
              </a:rPr>
              <a:t>可信赖</a:t>
            </a:r>
            <a:endParaRPr lang="en-US" sz="2400" b="1" dirty="0">
              <a:solidFill>
                <a:srgbClr val="CC0000"/>
              </a:solidFill>
            </a:endParaRPr>
          </a:p>
        </p:txBody>
      </p:sp>
      <p:sp>
        <p:nvSpPr>
          <p:cNvPr id="83982" name="Rectangle 17"/>
          <p:cNvSpPr>
            <a:spLocks noChangeArrowheads="1"/>
          </p:cNvSpPr>
          <p:nvPr/>
        </p:nvSpPr>
        <p:spPr bwMode="auto">
          <a:xfrm>
            <a:off x="5105400" y="5410200"/>
            <a:ext cx="2590800" cy="914400"/>
          </a:xfrm>
          <a:prstGeom prst="rect">
            <a:avLst/>
          </a:prstGeom>
          <a:solidFill>
            <a:srgbClr val="FFCC99"/>
          </a:solidFill>
          <a:ln w="9525">
            <a:solidFill>
              <a:schemeClr val="tx1"/>
            </a:solidFill>
            <a:miter lim="800000"/>
            <a:headEnd/>
            <a:tailEnd/>
          </a:ln>
        </p:spPr>
        <p:txBody>
          <a:bodyPr wrap="none" anchor="ctr"/>
          <a:lstStyle/>
          <a:p>
            <a:pPr algn="ctr"/>
            <a:r>
              <a:rPr lang="zh-CN" altLang="en-US" sz="2400" b="1" dirty="0">
                <a:solidFill>
                  <a:srgbClr val="CC0000"/>
                </a:solidFill>
              </a:rPr>
              <a:t>专业水平</a:t>
            </a:r>
            <a:endParaRPr lang="en-US" sz="2400" b="1" dirty="0">
              <a:solidFill>
                <a:srgbClr val="CC0000"/>
              </a:solidFill>
            </a:endParaRPr>
          </a:p>
        </p:txBody>
      </p:sp>
      <p:sp>
        <p:nvSpPr>
          <p:cNvPr id="83983" name="Line 18"/>
          <p:cNvSpPr>
            <a:spLocks noChangeShapeType="1"/>
          </p:cNvSpPr>
          <p:nvPr/>
        </p:nvSpPr>
        <p:spPr bwMode="auto">
          <a:xfrm flipV="1">
            <a:off x="2133600" y="2819400"/>
            <a:ext cx="0" cy="1295400"/>
          </a:xfrm>
          <a:prstGeom prst="line">
            <a:avLst/>
          </a:prstGeom>
          <a:noFill/>
          <a:ln w="38100">
            <a:solidFill>
              <a:schemeClr val="tx1"/>
            </a:solidFill>
            <a:round/>
            <a:headEnd/>
            <a:tailEnd type="triangle" w="med" len="med"/>
          </a:ln>
        </p:spPr>
        <p:txBody>
          <a:bodyPr/>
          <a:lstStyle/>
          <a:p>
            <a:endParaRPr lang="en-US"/>
          </a:p>
        </p:txBody>
      </p:sp>
      <p:sp>
        <p:nvSpPr>
          <p:cNvPr id="83984" name="Line 19"/>
          <p:cNvSpPr>
            <a:spLocks noChangeShapeType="1"/>
          </p:cNvSpPr>
          <p:nvPr/>
        </p:nvSpPr>
        <p:spPr bwMode="auto">
          <a:xfrm flipV="1">
            <a:off x="7010400" y="2819400"/>
            <a:ext cx="0" cy="1219200"/>
          </a:xfrm>
          <a:prstGeom prst="line">
            <a:avLst/>
          </a:prstGeom>
          <a:noFill/>
          <a:ln w="38100">
            <a:solidFill>
              <a:schemeClr val="tx1"/>
            </a:solidFill>
            <a:round/>
            <a:headEnd/>
            <a:tailEnd type="triangle" w="med" len="med"/>
          </a:ln>
        </p:spPr>
        <p:txBody>
          <a:bodyPr/>
          <a:lstStyle/>
          <a:p>
            <a:endParaRPr lang="en-US"/>
          </a:p>
        </p:txBody>
      </p:sp>
      <p:sp>
        <p:nvSpPr>
          <p:cNvPr id="83985" name="Line 20"/>
          <p:cNvSpPr>
            <a:spLocks noChangeShapeType="1"/>
          </p:cNvSpPr>
          <p:nvPr/>
        </p:nvSpPr>
        <p:spPr bwMode="auto">
          <a:xfrm flipV="1">
            <a:off x="3200400" y="2895600"/>
            <a:ext cx="46038" cy="2438400"/>
          </a:xfrm>
          <a:prstGeom prst="line">
            <a:avLst/>
          </a:prstGeom>
          <a:noFill/>
          <a:ln w="38100">
            <a:solidFill>
              <a:schemeClr val="tx1"/>
            </a:solidFill>
            <a:round/>
            <a:headEnd/>
            <a:tailEnd type="triangle" w="med" len="med"/>
          </a:ln>
        </p:spPr>
        <p:txBody>
          <a:bodyPr/>
          <a:lstStyle/>
          <a:p>
            <a:endParaRPr lang="en-US"/>
          </a:p>
        </p:txBody>
      </p:sp>
      <p:sp>
        <p:nvSpPr>
          <p:cNvPr id="83986" name="Line 21"/>
          <p:cNvSpPr>
            <a:spLocks noChangeShapeType="1"/>
          </p:cNvSpPr>
          <p:nvPr/>
        </p:nvSpPr>
        <p:spPr bwMode="auto">
          <a:xfrm flipH="1" flipV="1">
            <a:off x="6019800" y="2819400"/>
            <a:ext cx="46038" cy="2590800"/>
          </a:xfrm>
          <a:prstGeom prst="line">
            <a:avLst/>
          </a:prstGeom>
          <a:noFill/>
          <a:ln w="38100">
            <a:solidFill>
              <a:schemeClr val="tx1"/>
            </a:solidFill>
            <a:round/>
            <a:headEnd/>
            <a:tailEnd type="triangle" w="med" len="med"/>
          </a:ln>
        </p:spPr>
        <p:txBody>
          <a:bodyPr/>
          <a:lstStyle/>
          <a:p>
            <a:endParaRPr lang="en-US"/>
          </a:p>
        </p:txBody>
      </p:sp>
      <p:sp>
        <p:nvSpPr>
          <p:cNvPr id="83987" name="Rectangle 14"/>
          <p:cNvSpPr>
            <a:spLocks noChangeArrowheads="1"/>
          </p:cNvSpPr>
          <p:nvPr/>
        </p:nvSpPr>
        <p:spPr bwMode="auto">
          <a:xfrm>
            <a:off x="3581400" y="4114800"/>
            <a:ext cx="2133600" cy="914400"/>
          </a:xfrm>
          <a:prstGeom prst="rect">
            <a:avLst/>
          </a:prstGeom>
          <a:solidFill>
            <a:srgbClr val="FFCC99"/>
          </a:solidFill>
          <a:ln w="9525">
            <a:solidFill>
              <a:schemeClr val="tx1"/>
            </a:solidFill>
            <a:miter lim="800000"/>
            <a:headEnd/>
            <a:tailEnd/>
          </a:ln>
        </p:spPr>
        <p:txBody>
          <a:bodyPr wrap="none" anchor="ctr"/>
          <a:lstStyle/>
          <a:p>
            <a:pPr algn="ctr"/>
            <a:r>
              <a:rPr lang="zh-CN" altLang="en-US" sz="2400" b="1" dirty="0">
                <a:solidFill>
                  <a:srgbClr val="CC0000"/>
                </a:solidFill>
              </a:rPr>
              <a:t>相似性</a:t>
            </a:r>
            <a:endParaRPr lang="en-US" sz="2400" b="1" dirty="0">
              <a:solidFill>
                <a:srgbClr val="CC0000"/>
              </a:solidFill>
            </a:endParaRPr>
          </a:p>
        </p:txBody>
      </p:sp>
      <p:sp>
        <p:nvSpPr>
          <p:cNvPr id="83988" name="Line 18"/>
          <p:cNvSpPr>
            <a:spLocks noChangeShapeType="1"/>
          </p:cNvSpPr>
          <p:nvPr/>
        </p:nvSpPr>
        <p:spPr bwMode="auto">
          <a:xfrm flipV="1">
            <a:off x="4572000" y="2819400"/>
            <a:ext cx="0" cy="1295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D460E014-07E0-4F36-8B17-899F744FC1F4}" type="slidenum">
              <a:rPr lang="en-US" smtClean="0">
                <a:cs typeface="Arial" charset="0"/>
              </a:rPr>
              <a:pPr/>
              <a:t>31</a:t>
            </a:fld>
            <a:endParaRPr lang="en-US">
              <a:cs typeface="Arial" charset="0"/>
            </a:endParaRPr>
          </a:p>
        </p:txBody>
      </p:sp>
      <p:sp>
        <p:nvSpPr>
          <p:cNvPr id="86019" name="Rectangle 2"/>
          <p:cNvSpPr>
            <a:spLocks noGrp="1" noChangeArrowheads="1"/>
          </p:cNvSpPr>
          <p:nvPr>
            <p:ph type="body" idx="1"/>
          </p:nvPr>
        </p:nvSpPr>
        <p:spPr>
          <a:xfrm>
            <a:off x="762000" y="2133600"/>
            <a:ext cx="8153400" cy="2438400"/>
          </a:xfrm>
        </p:spPr>
        <p:txBody>
          <a:bodyPr/>
          <a:lstStyle/>
          <a:p>
            <a:pPr lvl="1"/>
            <a:r>
              <a:rPr lang="en-US" sz="2400" dirty="0"/>
              <a:t>Derived from other five characteristics</a:t>
            </a:r>
            <a:r>
              <a:rPr lang="en-US" altLang="zh-CN" sz="2400" dirty="0"/>
              <a:t> : </a:t>
            </a:r>
            <a:r>
              <a:rPr lang="en-US" altLang="zh-CN" sz="2400" dirty="0">
                <a:solidFill>
                  <a:srgbClr val="FF0000"/>
                </a:solidFill>
              </a:rPr>
              <a:t>attractiveness, trustworthiness, similarity, expertise, and likability</a:t>
            </a:r>
            <a:endParaRPr lang="en-US" sz="2400" dirty="0">
              <a:solidFill>
                <a:srgbClr val="FF0000"/>
              </a:solidFill>
            </a:endParaRPr>
          </a:p>
          <a:p>
            <a:pPr lvl="1"/>
            <a:r>
              <a:rPr lang="zh-CN" altLang="en-US" sz="2400" dirty="0"/>
              <a:t>决定了个体接受信息程度</a:t>
            </a:r>
            <a:r>
              <a:rPr lang="en-US" sz="2400" dirty="0"/>
              <a:t>Acceptance of individual and message</a:t>
            </a:r>
          </a:p>
          <a:p>
            <a:pPr lvl="1"/>
            <a:r>
              <a:rPr lang="zh-CN" altLang="en-US" sz="2400" dirty="0"/>
              <a:t>代言人是可信的</a:t>
            </a:r>
            <a:endParaRPr lang="en-US" sz="2400" dirty="0"/>
          </a:p>
          <a:p>
            <a:pPr lvl="1"/>
            <a:r>
              <a:rPr lang="en-US" sz="2400" dirty="0"/>
              <a:t>Most sources do not score high in all characteristics</a:t>
            </a:r>
          </a:p>
          <a:p>
            <a:pPr lvl="1"/>
            <a:r>
              <a:rPr lang="en-US" sz="2400" dirty="0"/>
              <a:t>Celebrities most likely to possess all characteristics</a:t>
            </a:r>
          </a:p>
        </p:txBody>
      </p:sp>
      <p:sp>
        <p:nvSpPr>
          <p:cNvPr id="86020"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86021"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86022"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86023" name="Rectangle 6"/>
          <p:cNvSpPr>
            <a:spLocks noGrp="1" noChangeArrowheads="1"/>
          </p:cNvSpPr>
          <p:nvPr>
            <p:ph type="title"/>
          </p:nvPr>
        </p:nvSpPr>
        <p:spPr>
          <a:xfrm>
            <a:off x="609600" y="0"/>
            <a:ext cx="8229600" cy="1752600"/>
          </a:xfrm>
        </p:spPr>
        <p:txBody>
          <a:bodyPr/>
          <a:lstStyle/>
          <a:p>
            <a:r>
              <a:rPr lang="zh-CN" altLang="en-US" sz="4800" dirty="0">
                <a:solidFill>
                  <a:srgbClr val="00B050"/>
                </a:solidFill>
              </a:rPr>
              <a:t>可信度</a:t>
            </a:r>
            <a:br>
              <a:rPr lang="en-US" sz="4800" dirty="0">
                <a:solidFill>
                  <a:schemeClr val="hlink"/>
                </a:solidFill>
              </a:rPr>
            </a:br>
            <a:r>
              <a:rPr lang="en-US" sz="3600" dirty="0">
                <a:solidFill>
                  <a:schemeClr val="hlink"/>
                </a:solidFill>
              </a:rPr>
              <a:t>Source Characteristics</a:t>
            </a:r>
            <a:endParaRPr lang="en-US" sz="4800" dirty="0">
              <a:solidFill>
                <a:schemeClr val="hlink"/>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6B7F33D7-0838-4946-A8F7-AEE4AE8D7B44}" type="slidenum">
              <a:rPr lang="en-US" smtClean="0">
                <a:cs typeface="Arial" charset="0"/>
              </a:rPr>
              <a:pPr/>
              <a:t>32</a:t>
            </a:fld>
            <a:endParaRPr lang="en-US">
              <a:cs typeface="Arial" charset="0"/>
            </a:endParaRPr>
          </a:p>
        </p:txBody>
      </p:sp>
      <p:sp>
        <p:nvSpPr>
          <p:cNvPr id="88067"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88068"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88069"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88070" name="Rectangle 6"/>
          <p:cNvSpPr>
            <a:spLocks noGrp="1" noChangeArrowheads="1"/>
          </p:cNvSpPr>
          <p:nvPr>
            <p:ph type="title"/>
          </p:nvPr>
        </p:nvSpPr>
        <p:spPr>
          <a:xfrm>
            <a:off x="4343400" y="1295400"/>
            <a:ext cx="4114800" cy="1752600"/>
          </a:xfrm>
        </p:spPr>
        <p:txBody>
          <a:bodyPr/>
          <a:lstStyle/>
          <a:p>
            <a:r>
              <a:rPr lang="en-US" sz="4400">
                <a:solidFill>
                  <a:srgbClr val="00B050"/>
                </a:solidFill>
              </a:rPr>
              <a:t>Attractiveness</a:t>
            </a:r>
            <a:br>
              <a:rPr lang="en-US" sz="4400">
                <a:solidFill>
                  <a:srgbClr val="00B050"/>
                </a:solidFill>
              </a:rPr>
            </a:br>
            <a:r>
              <a:rPr lang="en-US">
                <a:solidFill>
                  <a:schemeClr val="hlink"/>
                </a:solidFill>
              </a:rPr>
              <a:t>Source Characteristics</a:t>
            </a:r>
            <a:endParaRPr lang="en-US" sz="4400">
              <a:solidFill>
                <a:schemeClr val="hlink"/>
              </a:solidFill>
            </a:endParaRPr>
          </a:p>
        </p:txBody>
      </p:sp>
      <p:sp>
        <p:nvSpPr>
          <p:cNvPr id="88071" name="TextBox 10"/>
          <p:cNvSpPr txBox="1">
            <a:spLocks noChangeArrowheads="1"/>
          </p:cNvSpPr>
          <p:nvPr/>
        </p:nvSpPr>
        <p:spPr bwMode="auto">
          <a:xfrm>
            <a:off x="4489450" y="4352925"/>
            <a:ext cx="4038600" cy="1569660"/>
          </a:xfrm>
          <a:prstGeom prst="rect">
            <a:avLst/>
          </a:prstGeom>
          <a:noFill/>
          <a:ln w="9525">
            <a:noFill/>
            <a:miter lim="800000"/>
            <a:headEnd/>
            <a:tailEnd/>
          </a:ln>
        </p:spPr>
        <p:txBody>
          <a:bodyPr>
            <a:spAutoFit/>
          </a:bodyPr>
          <a:lstStyle/>
          <a:p>
            <a:pPr eaLnBrk="0" hangingPunct="0">
              <a:buFont typeface="Arial" charset="0"/>
              <a:buChar char="•"/>
            </a:pPr>
            <a:r>
              <a:rPr lang="zh-CN" altLang="en-US" sz="2400" dirty="0"/>
              <a:t>外表</a:t>
            </a:r>
            <a:r>
              <a:rPr lang="en-US" sz="2400" dirty="0"/>
              <a:t>Physical attractiveness</a:t>
            </a:r>
          </a:p>
          <a:p>
            <a:pPr eaLnBrk="0" hangingPunct="0">
              <a:buFont typeface="Arial" charset="0"/>
              <a:buChar char="•"/>
            </a:pPr>
            <a:endParaRPr lang="en-US" sz="2400" dirty="0"/>
          </a:p>
          <a:p>
            <a:pPr eaLnBrk="0" hangingPunct="0">
              <a:buFont typeface="Arial" charset="0"/>
              <a:buChar char="•"/>
            </a:pPr>
            <a:r>
              <a:rPr lang="zh-CN" altLang="en-US" sz="2400" dirty="0"/>
              <a:t>人格</a:t>
            </a:r>
            <a:r>
              <a:rPr lang="en-US" sz="2400" dirty="0"/>
              <a:t>Personality attractiveness</a:t>
            </a:r>
          </a:p>
        </p:txBody>
      </p:sp>
      <p:pic>
        <p:nvPicPr>
          <p:cNvPr id="88072" name="Picture 2"/>
          <p:cNvPicPr>
            <a:picLocks noChangeAspect="1"/>
          </p:cNvPicPr>
          <p:nvPr/>
        </p:nvPicPr>
        <p:blipFill>
          <a:blip r:embed="rId3"/>
          <a:srcRect/>
          <a:stretch>
            <a:fillRect/>
          </a:stretch>
        </p:blipFill>
        <p:spPr bwMode="auto">
          <a:xfrm>
            <a:off x="207963" y="990600"/>
            <a:ext cx="4059237" cy="5334000"/>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5F5C1869-2A4E-4F9A-A4DB-46D4BBDDD659}" type="slidenum">
              <a:rPr lang="en-US" smtClean="0">
                <a:cs typeface="Arial" charset="0"/>
              </a:rPr>
              <a:pPr/>
              <a:t>33</a:t>
            </a:fld>
            <a:endParaRPr lang="en-US">
              <a:cs typeface="Arial" charset="0"/>
            </a:endParaRPr>
          </a:p>
        </p:txBody>
      </p:sp>
      <p:sp>
        <p:nvSpPr>
          <p:cNvPr id="90115" name="Rectangle 2"/>
          <p:cNvSpPr>
            <a:spLocks noGrp="1" noChangeArrowheads="1"/>
          </p:cNvSpPr>
          <p:nvPr>
            <p:ph type="body" idx="1"/>
          </p:nvPr>
        </p:nvSpPr>
        <p:spPr>
          <a:xfrm>
            <a:off x="1676400" y="1828800"/>
            <a:ext cx="6324600" cy="2438400"/>
          </a:xfrm>
        </p:spPr>
        <p:txBody>
          <a:bodyPr/>
          <a:lstStyle/>
          <a:p>
            <a:pPr lvl="1"/>
            <a:r>
              <a:rPr lang="zh-CN" altLang="en-US" sz="2400" dirty="0"/>
              <a:t>相似性</a:t>
            </a:r>
            <a:r>
              <a:rPr lang="en-US" altLang="zh-CN" sz="2400" dirty="0"/>
              <a:t> </a:t>
            </a:r>
            <a:r>
              <a:rPr lang="en-US" sz="2400" dirty="0"/>
              <a:t>Closely related to attractiveness</a:t>
            </a:r>
          </a:p>
          <a:p>
            <a:pPr lvl="1"/>
            <a:r>
              <a:rPr lang="zh-CN" altLang="en-US" sz="2400" dirty="0"/>
              <a:t>形成认同</a:t>
            </a:r>
            <a:r>
              <a:rPr lang="en-US" sz="2400" dirty="0"/>
              <a:t>Allows for identification</a:t>
            </a:r>
          </a:p>
          <a:p>
            <a:pPr lvl="1"/>
            <a:r>
              <a:rPr lang="en-US" sz="2400" dirty="0"/>
              <a:t>Source has similar beliefs or attitudes</a:t>
            </a:r>
          </a:p>
          <a:p>
            <a:pPr lvl="1"/>
            <a:r>
              <a:rPr lang="en-US" sz="2400" dirty="0"/>
              <a:t>Preferences or behaviors similar</a:t>
            </a:r>
          </a:p>
          <a:p>
            <a:pPr lvl="1"/>
            <a:r>
              <a:rPr lang="en-US" sz="2400" dirty="0"/>
              <a:t>Aspiration similarity</a:t>
            </a:r>
          </a:p>
        </p:txBody>
      </p:sp>
      <p:sp>
        <p:nvSpPr>
          <p:cNvPr id="90116"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90117"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90118"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90119" name="Rectangle 6"/>
          <p:cNvSpPr>
            <a:spLocks noGrp="1" noChangeArrowheads="1"/>
          </p:cNvSpPr>
          <p:nvPr>
            <p:ph type="title"/>
          </p:nvPr>
        </p:nvSpPr>
        <p:spPr>
          <a:xfrm>
            <a:off x="838200" y="0"/>
            <a:ext cx="8001000" cy="1752600"/>
          </a:xfrm>
        </p:spPr>
        <p:txBody>
          <a:bodyPr/>
          <a:lstStyle/>
          <a:p>
            <a:r>
              <a:rPr lang="en-US" sz="4800" dirty="0">
                <a:solidFill>
                  <a:srgbClr val="00B050"/>
                </a:solidFill>
              </a:rPr>
              <a:t>Similarity</a:t>
            </a:r>
            <a:br>
              <a:rPr lang="en-US" sz="4800" dirty="0">
                <a:solidFill>
                  <a:schemeClr val="hlink"/>
                </a:solidFill>
              </a:rPr>
            </a:br>
            <a:r>
              <a:rPr lang="en-US" sz="3600" dirty="0">
                <a:solidFill>
                  <a:schemeClr val="hlink"/>
                </a:solidFill>
              </a:rPr>
              <a:t>Source Characteristics</a:t>
            </a:r>
            <a:endParaRPr lang="en-US" sz="4800" dirty="0">
              <a:solidFill>
                <a:schemeClr val="hlink"/>
              </a:solidFill>
            </a:endParaRPr>
          </a:p>
        </p:txBody>
      </p:sp>
      <p:sp>
        <p:nvSpPr>
          <p:cNvPr id="90120" name="TextBox 9"/>
          <p:cNvSpPr txBox="1">
            <a:spLocks noChangeArrowheads="1"/>
          </p:cNvSpPr>
          <p:nvPr/>
        </p:nvSpPr>
        <p:spPr bwMode="auto">
          <a:xfrm>
            <a:off x="838200" y="4495800"/>
            <a:ext cx="2209800" cy="1190625"/>
          </a:xfrm>
          <a:prstGeom prst="rect">
            <a:avLst/>
          </a:prstGeom>
          <a:noFill/>
          <a:ln w="9525">
            <a:noFill/>
            <a:miter lim="800000"/>
            <a:headEnd/>
            <a:tailEnd/>
          </a:ln>
        </p:spPr>
        <p:txBody>
          <a:bodyPr>
            <a:spAutoFit/>
          </a:bodyPr>
          <a:lstStyle/>
          <a:p>
            <a:pPr eaLnBrk="0" hangingPunct="0"/>
            <a:r>
              <a:rPr lang="en-US" sz="1800" dirty="0"/>
              <a:t>Females can identify with Anna Roberts since most jockeys are male. </a:t>
            </a:r>
          </a:p>
        </p:txBody>
      </p:sp>
      <p:pic>
        <p:nvPicPr>
          <p:cNvPr id="90121" name="Picture 1"/>
          <p:cNvPicPr>
            <a:picLocks noChangeAspect="1"/>
          </p:cNvPicPr>
          <p:nvPr/>
        </p:nvPicPr>
        <p:blipFill>
          <a:blip r:embed="rId3"/>
          <a:srcRect/>
          <a:stretch>
            <a:fillRect/>
          </a:stretch>
        </p:blipFill>
        <p:spPr bwMode="auto">
          <a:xfrm>
            <a:off x="2971800" y="4343400"/>
            <a:ext cx="5791200" cy="1708150"/>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44D4CE9C-571E-45C2-A30F-473E07E996F7}" type="slidenum">
              <a:rPr lang="en-US" smtClean="0">
                <a:cs typeface="Arial" charset="0"/>
              </a:rPr>
              <a:pPr/>
              <a:t>34</a:t>
            </a:fld>
            <a:endParaRPr lang="en-US">
              <a:cs typeface="Arial" charset="0"/>
            </a:endParaRPr>
          </a:p>
        </p:txBody>
      </p:sp>
      <p:sp>
        <p:nvSpPr>
          <p:cNvPr id="92163" name="Rectangle 2"/>
          <p:cNvSpPr>
            <a:spLocks noGrp="1" noChangeArrowheads="1"/>
          </p:cNvSpPr>
          <p:nvPr>
            <p:ph type="body" idx="1"/>
          </p:nvPr>
        </p:nvSpPr>
        <p:spPr>
          <a:xfrm>
            <a:off x="914400" y="2133600"/>
            <a:ext cx="8001000" cy="2590800"/>
          </a:xfrm>
        </p:spPr>
        <p:txBody>
          <a:bodyPr/>
          <a:lstStyle/>
          <a:p>
            <a:pPr lvl="1"/>
            <a:r>
              <a:rPr lang="en-US" sz="2400" dirty="0"/>
              <a:t>Consumers respond to sources they like</a:t>
            </a:r>
          </a:p>
          <a:p>
            <a:pPr lvl="1"/>
            <a:r>
              <a:rPr lang="en-US" sz="2400" dirty="0"/>
              <a:t>May like role an actor plays</a:t>
            </a:r>
          </a:p>
          <a:p>
            <a:pPr lvl="1"/>
            <a:r>
              <a:rPr lang="en-US" sz="2400" dirty="0"/>
              <a:t>May like an athlete because on favorite team</a:t>
            </a:r>
          </a:p>
          <a:p>
            <a:pPr lvl="1"/>
            <a:r>
              <a:rPr lang="en-US" sz="2400" dirty="0"/>
              <a:t>May like source because supports favorite cause</a:t>
            </a:r>
          </a:p>
          <a:p>
            <a:pPr lvl="1"/>
            <a:r>
              <a:rPr lang="zh-CN" altLang="en-US" sz="2400" dirty="0"/>
              <a:t>名人的厌恶也会转嫁到品牌</a:t>
            </a:r>
            <a:r>
              <a:rPr lang="en-US" sz="2400" dirty="0"/>
              <a:t>Transfer of dislike to brand being endorsed</a:t>
            </a:r>
          </a:p>
        </p:txBody>
      </p:sp>
      <p:sp>
        <p:nvSpPr>
          <p:cNvPr id="9216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92165"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92166"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92167" name="Rectangle 6"/>
          <p:cNvSpPr>
            <a:spLocks noGrp="1" noChangeArrowheads="1"/>
          </p:cNvSpPr>
          <p:nvPr>
            <p:ph type="title"/>
          </p:nvPr>
        </p:nvSpPr>
        <p:spPr>
          <a:xfrm>
            <a:off x="838200" y="0"/>
            <a:ext cx="8001000" cy="1752600"/>
          </a:xfrm>
        </p:spPr>
        <p:txBody>
          <a:bodyPr/>
          <a:lstStyle/>
          <a:p>
            <a:r>
              <a:rPr lang="en-US" sz="4800">
                <a:solidFill>
                  <a:srgbClr val="00B050"/>
                </a:solidFill>
              </a:rPr>
              <a:t>Likeability</a:t>
            </a:r>
            <a:br>
              <a:rPr lang="en-US" sz="4800">
                <a:solidFill>
                  <a:schemeClr val="hlink"/>
                </a:solidFill>
              </a:rPr>
            </a:br>
            <a:r>
              <a:rPr lang="en-US" sz="3600">
                <a:solidFill>
                  <a:schemeClr val="hlink"/>
                </a:solidFill>
              </a:rPr>
              <a:t>Source Characteristics</a:t>
            </a:r>
            <a:endParaRPr lang="en-US" sz="4800">
              <a:solidFill>
                <a:schemeClr val="hlink"/>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9347476E-0CC2-442D-9466-E3A53FED0783}" type="slidenum">
              <a:rPr lang="en-US" smtClean="0">
                <a:cs typeface="Arial" charset="0"/>
              </a:rPr>
              <a:pPr/>
              <a:t>35</a:t>
            </a:fld>
            <a:endParaRPr lang="en-US">
              <a:cs typeface="Arial" charset="0"/>
            </a:endParaRPr>
          </a:p>
        </p:txBody>
      </p:sp>
      <p:sp>
        <p:nvSpPr>
          <p:cNvPr id="94211" name="Rectangle 2"/>
          <p:cNvSpPr>
            <a:spLocks noGrp="1" noChangeArrowheads="1"/>
          </p:cNvSpPr>
          <p:nvPr>
            <p:ph type="body" idx="1"/>
          </p:nvPr>
        </p:nvSpPr>
        <p:spPr>
          <a:xfrm>
            <a:off x="609600" y="2133600"/>
            <a:ext cx="8229600" cy="2590800"/>
          </a:xfrm>
        </p:spPr>
        <p:txBody>
          <a:bodyPr/>
          <a:lstStyle/>
          <a:p>
            <a:pPr lvl="1"/>
            <a:r>
              <a:rPr lang="en-US" dirty="0"/>
              <a:t>Not all spokespersons are viewed trustworthy</a:t>
            </a:r>
          </a:p>
          <a:p>
            <a:pPr lvl="1"/>
            <a:r>
              <a:rPr lang="zh-CN" altLang="en-US" dirty="0"/>
              <a:t>对代言人所说的广告信息信任或认可的程度</a:t>
            </a:r>
            <a:endParaRPr lang="en-US" altLang="zh-CN" dirty="0"/>
          </a:p>
          <a:p>
            <a:pPr lvl="1"/>
            <a:r>
              <a:rPr lang="en-US" dirty="0"/>
              <a:t>Helps consumers believe message</a:t>
            </a:r>
          </a:p>
          <a:p>
            <a:pPr lvl="1"/>
            <a:r>
              <a:rPr lang="en-US" dirty="0"/>
              <a:t>Likeability and trustworthiness related</a:t>
            </a:r>
          </a:p>
        </p:txBody>
      </p:sp>
      <p:sp>
        <p:nvSpPr>
          <p:cNvPr id="94212"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94213"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94214"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94215" name="Rectangle 6"/>
          <p:cNvSpPr>
            <a:spLocks noGrp="1" noChangeArrowheads="1"/>
          </p:cNvSpPr>
          <p:nvPr>
            <p:ph type="title"/>
          </p:nvPr>
        </p:nvSpPr>
        <p:spPr>
          <a:xfrm>
            <a:off x="838200" y="0"/>
            <a:ext cx="8001000" cy="1752600"/>
          </a:xfrm>
        </p:spPr>
        <p:txBody>
          <a:bodyPr/>
          <a:lstStyle/>
          <a:p>
            <a:r>
              <a:rPr lang="en-US" sz="4800" dirty="0">
                <a:solidFill>
                  <a:srgbClr val="00B050"/>
                </a:solidFill>
              </a:rPr>
              <a:t>Trustworthiness</a:t>
            </a:r>
            <a:br>
              <a:rPr lang="en-US" sz="4800" dirty="0">
                <a:solidFill>
                  <a:schemeClr val="hlink"/>
                </a:solidFill>
              </a:rPr>
            </a:br>
            <a:r>
              <a:rPr lang="en-US" sz="3600" dirty="0">
                <a:solidFill>
                  <a:schemeClr val="hlink"/>
                </a:solidFill>
              </a:rPr>
              <a:t>Source Characteristics</a:t>
            </a:r>
            <a:endParaRPr lang="en-US" sz="4800" dirty="0">
              <a:solidFill>
                <a:schemeClr val="hlink"/>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3953AE57-CF82-46D1-9D91-A586DEFE5066}" type="slidenum">
              <a:rPr lang="en-US" smtClean="0">
                <a:cs typeface="Arial" charset="0"/>
              </a:rPr>
              <a:pPr/>
              <a:t>36</a:t>
            </a:fld>
            <a:endParaRPr lang="en-US">
              <a:cs typeface="Arial" charset="0"/>
            </a:endParaRPr>
          </a:p>
        </p:txBody>
      </p:sp>
      <p:sp>
        <p:nvSpPr>
          <p:cNvPr id="96259"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96260"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96261" name="Rectangle 5"/>
          <p:cNvSpPr>
            <a:spLocks noChangeArrowheads="1"/>
          </p:cNvSpPr>
          <p:nvPr/>
        </p:nvSpPr>
        <p:spPr bwMode="auto">
          <a:xfrm>
            <a:off x="0" y="32004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96262" name="Rectangle 6"/>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GB"/>
          </a:p>
        </p:txBody>
      </p:sp>
      <p:sp>
        <p:nvSpPr>
          <p:cNvPr id="96263" name="Rectangle 7"/>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96264" name="Text Box 8"/>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7</a:t>
            </a:r>
          </a:p>
        </p:txBody>
      </p:sp>
      <p:sp>
        <p:nvSpPr>
          <p:cNvPr id="96265" name="Rectangle 9"/>
          <p:cNvSpPr>
            <a:spLocks noGrp="1" noChangeArrowheads="1"/>
          </p:cNvSpPr>
          <p:nvPr>
            <p:ph type="title"/>
          </p:nvPr>
        </p:nvSpPr>
        <p:spPr>
          <a:xfrm>
            <a:off x="762000" y="914400"/>
            <a:ext cx="4953000" cy="533400"/>
          </a:xfrm>
        </p:spPr>
        <p:txBody>
          <a:bodyPr/>
          <a:lstStyle/>
          <a:p>
            <a:pPr algn="l"/>
            <a:r>
              <a:rPr lang="en-US"/>
              <a:t>Most Trusted Celebrities</a:t>
            </a:r>
          </a:p>
        </p:txBody>
      </p:sp>
      <p:sp>
        <p:nvSpPr>
          <p:cNvPr id="96266" name="Content Placeholder 4"/>
          <p:cNvSpPr>
            <a:spLocks noGrp="1"/>
          </p:cNvSpPr>
          <p:nvPr>
            <p:ph idx="1"/>
          </p:nvPr>
        </p:nvSpPr>
        <p:spPr>
          <a:xfrm>
            <a:off x="1447800" y="1676400"/>
            <a:ext cx="7239000" cy="4114800"/>
          </a:xfrm>
        </p:spPr>
        <p:txBody>
          <a:bodyPr/>
          <a:lstStyle/>
          <a:p>
            <a:pPr marL="514350" indent="-514350">
              <a:lnSpc>
                <a:spcPct val="80000"/>
              </a:lnSpc>
              <a:buFontTx/>
              <a:buAutoNum type="arabicPeriod"/>
            </a:pPr>
            <a:r>
              <a:rPr lang="en-US" sz="2500"/>
              <a:t>Betty White</a:t>
            </a:r>
          </a:p>
          <a:p>
            <a:pPr marL="514350" indent="-514350">
              <a:lnSpc>
                <a:spcPct val="80000"/>
              </a:lnSpc>
              <a:buFontTx/>
              <a:buAutoNum type="arabicPeriod"/>
            </a:pPr>
            <a:r>
              <a:rPr lang="en-US" sz="2500"/>
              <a:t>Denzel Washington</a:t>
            </a:r>
          </a:p>
          <a:p>
            <a:pPr marL="514350" indent="-514350">
              <a:lnSpc>
                <a:spcPct val="80000"/>
              </a:lnSpc>
              <a:buFontTx/>
              <a:buAutoNum type="arabicPeriod"/>
            </a:pPr>
            <a:r>
              <a:rPr lang="en-US" sz="2500"/>
              <a:t>Sandra Bullock</a:t>
            </a:r>
          </a:p>
          <a:p>
            <a:pPr marL="514350" indent="-514350">
              <a:lnSpc>
                <a:spcPct val="80000"/>
              </a:lnSpc>
              <a:buFontTx/>
              <a:buAutoNum type="arabicPeriod"/>
            </a:pPr>
            <a:r>
              <a:rPr lang="en-US" sz="2500"/>
              <a:t>Clint Eastwood</a:t>
            </a:r>
          </a:p>
          <a:p>
            <a:pPr marL="514350" indent="-514350">
              <a:lnSpc>
                <a:spcPct val="80000"/>
              </a:lnSpc>
              <a:buFontTx/>
              <a:buAutoNum type="arabicPeriod"/>
            </a:pPr>
            <a:r>
              <a:rPr lang="en-US" sz="2500"/>
              <a:t>Tom Hanks</a:t>
            </a:r>
          </a:p>
          <a:p>
            <a:pPr marL="514350" indent="-514350">
              <a:lnSpc>
                <a:spcPct val="80000"/>
              </a:lnSpc>
              <a:buFontTx/>
              <a:buAutoNum type="arabicPeriod"/>
            </a:pPr>
            <a:r>
              <a:rPr lang="en-US" sz="2500"/>
              <a:t>Harrison Ford</a:t>
            </a:r>
          </a:p>
          <a:p>
            <a:pPr marL="514350" indent="-514350">
              <a:lnSpc>
                <a:spcPct val="80000"/>
              </a:lnSpc>
              <a:buFontTx/>
              <a:buAutoNum type="arabicPeriod"/>
            </a:pPr>
            <a:r>
              <a:rPr lang="en-US" sz="2500"/>
              <a:t>Morgan Freeman</a:t>
            </a:r>
          </a:p>
          <a:p>
            <a:pPr marL="514350" indent="-514350">
              <a:lnSpc>
                <a:spcPct val="80000"/>
              </a:lnSpc>
              <a:buFontTx/>
              <a:buAutoNum type="arabicPeriod"/>
            </a:pPr>
            <a:r>
              <a:rPr lang="en-US" sz="2500"/>
              <a:t>Kate Middleton</a:t>
            </a:r>
          </a:p>
          <a:p>
            <a:pPr marL="514350" indent="-514350">
              <a:lnSpc>
                <a:spcPct val="80000"/>
              </a:lnSpc>
              <a:buFontTx/>
              <a:buAutoNum type="arabicPeriod"/>
            </a:pPr>
            <a:r>
              <a:rPr lang="en-US" sz="2500"/>
              <a:t>Will Smith</a:t>
            </a:r>
          </a:p>
          <a:p>
            <a:pPr marL="514350" indent="-514350">
              <a:lnSpc>
                <a:spcPct val="80000"/>
              </a:lnSpc>
              <a:buFontTx/>
              <a:buAutoNum type="arabicPeriod"/>
            </a:pPr>
            <a:r>
              <a:rPr lang="en-US" sz="2500"/>
              <a:t>Johnny Depp</a:t>
            </a:r>
          </a:p>
        </p:txBody>
      </p:sp>
      <p:sp>
        <p:nvSpPr>
          <p:cNvPr id="96267" name="TextBox 12"/>
          <p:cNvSpPr txBox="1">
            <a:spLocks noChangeArrowheads="1"/>
          </p:cNvSpPr>
          <p:nvPr/>
        </p:nvSpPr>
        <p:spPr bwMode="auto">
          <a:xfrm>
            <a:off x="1216025" y="5891213"/>
            <a:ext cx="7620000" cy="428625"/>
          </a:xfrm>
          <a:prstGeom prst="rect">
            <a:avLst/>
          </a:prstGeom>
          <a:noFill/>
          <a:ln w="9525">
            <a:noFill/>
            <a:miter lim="800000"/>
            <a:headEnd/>
            <a:tailEnd/>
          </a:ln>
        </p:spPr>
        <p:txBody>
          <a:bodyPr>
            <a:spAutoFit/>
          </a:bodyPr>
          <a:lstStyle/>
          <a:p>
            <a:pPr eaLnBrk="0" hangingPunct="0"/>
            <a:r>
              <a:rPr lang="en-US" sz="1100">
                <a:solidFill>
                  <a:schemeClr val="tx1"/>
                </a:solidFill>
              </a:rPr>
              <a:t>Source: Adapted from “Betty White Voted America’s Most Trusted Celebrity: Poll,” </a:t>
            </a:r>
            <a:r>
              <a:rPr lang="en-US" sz="1100" i="1">
                <a:solidFill>
                  <a:schemeClr val="tx1"/>
                </a:solidFill>
              </a:rPr>
              <a:t>Reuters</a:t>
            </a:r>
            <a:r>
              <a:rPr lang="en-US" sz="1100">
                <a:solidFill>
                  <a:schemeClr val="tx1"/>
                </a:solidFill>
              </a:rPr>
              <a:t>, August 18, 2011, </a:t>
            </a:r>
            <a:r>
              <a:rPr lang="en-US" sz="1100" u="sng">
                <a:hlinkClick r:id="rId3"/>
              </a:rPr>
              <a:t>www.reuters.com/assets/print?aid=USTRE77H2WE20110818</a:t>
            </a:r>
            <a:r>
              <a:rPr lang="en-US" sz="1100"/>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9754017F-2C90-42BC-A968-1EB99788392E}" type="slidenum">
              <a:rPr lang="en-US" smtClean="0">
                <a:cs typeface="Arial" charset="0"/>
              </a:rPr>
              <a:pPr/>
              <a:t>37</a:t>
            </a:fld>
            <a:endParaRPr lang="en-US">
              <a:cs typeface="Arial" charset="0"/>
            </a:endParaRPr>
          </a:p>
        </p:txBody>
      </p:sp>
      <p:sp>
        <p:nvSpPr>
          <p:cNvPr id="98307"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98308"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98309"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98310" name="Rectangle 6"/>
          <p:cNvSpPr>
            <a:spLocks noGrp="1" noChangeArrowheads="1"/>
          </p:cNvSpPr>
          <p:nvPr>
            <p:ph type="title"/>
          </p:nvPr>
        </p:nvSpPr>
        <p:spPr>
          <a:xfrm>
            <a:off x="609600" y="0"/>
            <a:ext cx="8229600" cy="1524000"/>
          </a:xfrm>
        </p:spPr>
        <p:txBody>
          <a:bodyPr/>
          <a:lstStyle/>
          <a:p>
            <a:r>
              <a:rPr lang="en-US" sz="4800">
                <a:solidFill>
                  <a:srgbClr val="00B050"/>
                </a:solidFill>
              </a:rPr>
              <a:t>Expertise</a:t>
            </a:r>
            <a:br>
              <a:rPr lang="en-US" sz="4800">
                <a:solidFill>
                  <a:schemeClr val="hlink"/>
                </a:solidFill>
              </a:rPr>
            </a:br>
            <a:r>
              <a:rPr lang="en-US" sz="3600">
                <a:solidFill>
                  <a:schemeClr val="hlink"/>
                </a:solidFill>
              </a:rPr>
              <a:t>Source Characteristics</a:t>
            </a:r>
            <a:endParaRPr lang="en-US" sz="4800">
              <a:solidFill>
                <a:schemeClr val="hlink"/>
              </a:solidFill>
            </a:endParaRPr>
          </a:p>
        </p:txBody>
      </p:sp>
      <p:sp>
        <p:nvSpPr>
          <p:cNvPr id="98311" name="TextBox 10"/>
          <p:cNvSpPr txBox="1">
            <a:spLocks noChangeArrowheads="1"/>
          </p:cNvSpPr>
          <p:nvPr/>
        </p:nvSpPr>
        <p:spPr bwMode="auto">
          <a:xfrm>
            <a:off x="1447800" y="2667000"/>
            <a:ext cx="3327400" cy="1066800"/>
          </a:xfrm>
          <a:prstGeom prst="rect">
            <a:avLst/>
          </a:prstGeom>
          <a:noFill/>
          <a:ln w="9525">
            <a:noFill/>
            <a:miter lim="800000"/>
            <a:headEnd/>
            <a:tailEnd/>
          </a:ln>
        </p:spPr>
        <p:txBody>
          <a:bodyPr wrap="none">
            <a:spAutoFit/>
          </a:bodyPr>
          <a:lstStyle/>
          <a:p>
            <a:pPr eaLnBrk="0" hangingPunct="0">
              <a:buFont typeface="Arial" charset="0"/>
              <a:buChar char="•"/>
            </a:pPr>
            <a:r>
              <a:rPr lang="en-US" sz="3200">
                <a:solidFill>
                  <a:srgbClr val="0000CC"/>
                </a:solidFill>
              </a:rPr>
              <a:t>Higher expertise</a:t>
            </a:r>
          </a:p>
          <a:p>
            <a:pPr eaLnBrk="0" hangingPunct="0">
              <a:buFont typeface="Arial" charset="0"/>
              <a:buChar char="•"/>
            </a:pPr>
            <a:r>
              <a:rPr lang="en-US" sz="3200">
                <a:solidFill>
                  <a:srgbClr val="0000CC"/>
                </a:solidFill>
              </a:rPr>
              <a:t>Higher credibility</a:t>
            </a:r>
          </a:p>
        </p:txBody>
      </p:sp>
      <p:pic>
        <p:nvPicPr>
          <p:cNvPr id="98312" name="Picture 1"/>
          <p:cNvPicPr>
            <a:picLocks noChangeAspect="1"/>
          </p:cNvPicPr>
          <p:nvPr/>
        </p:nvPicPr>
        <p:blipFill>
          <a:blip r:embed="rId3"/>
          <a:srcRect/>
          <a:stretch>
            <a:fillRect/>
          </a:stretch>
        </p:blipFill>
        <p:spPr bwMode="auto">
          <a:xfrm>
            <a:off x="5029200" y="1465263"/>
            <a:ext cx="3683000" cy="4783137"/>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A958DE0B-53A9-444D-904C-3137F70DE514}" type="slidenum">
              <a:rPr lang="en-US" smtClean="0">
                <a:cs typeface="Arial" charset="0"/>
              </a:rPr>
              <a:pPr/>
              <a:t>38</a:t>
            </a:fld>
            <a:endParaRPr lang="en-US">
              <a:cs typeface="Arial" charset="0"/>
            </a:endParaRPr>
          </a:p>
        </p:txBody>
      </p:sp>
      <p:sp>
        <p:nvSpPr>
          <p:cNvPr id="100355" name="Rectangle 2"/>
          <p:cNvSpPr>
            <a:spLocks noGrp="1" noChangeArrowheads="1"/>
          </p:cNvSpPr>
          <p:nvPr>
            <p:ph type="body" idx="1"/>
          </p:nvPr>
        </p:nvSpPr>
        <p:spPr>
          <a:xfrm>
            <a:off x="990600" y="1524000"/>
            <a:ext cx="7239000" cy="4648200"/>
          </a:xfrm>
        </p:spPr>
        <p:txBody>
          <a:bodyPr/>
          <a:lstStyle/>
          <a:p>
            <a:pPr lvl="1"/>
            <a:r>
              <a:rPr lang="en-US" sz="2400" b="1" dirty="0">
                <a:solidFill>
                  <a:srgbClr val="00B050"/>
                </a:solidFill>
              </a:rPr>
              <a:t>Celebrities</a:t>
            </a:r>
          </a:p>
          <a:p>
            <a:pPr lvl="2"/>
            <a:r>
              <a:rPr lang="en-US" sz="1800" dirty="0"/>
              <a:t>Tend to score high in credibility</a:t>
            </a:r>
          </a:p>
          <a:p>
            <a:pPr lvl="2"/>
            <a:r>
              <a:rPr lang="en-US" sz="1800" dirty="0"/>
              <a:t>Negative publicity</a:t>
            </a:r>
          </a:p>
          <a:p>
            <a:pPr lvl="2"/>
            <a:r>
              <a:rPr lang="en-US" sz="1800" dirty="0"/>
              <a:t>Endorsement of too many products</a:t>
            </a:r>
          </a:p>
          <a:p>
            <a:pPr lvl="1"/>
            <a:r>
              <a:rPr lang="en-US" sz="2400" b="1" dirty="0">
                <a:solidFill>
                  <a:srgbClr val="00B050"/>
                </a:solidFill>
              </a:rPr>
              <a:t>CEO</a:t>
            </a:r>
          </a:p>
          <a:p>
            <a:pPr lvl="2"/>
            <a:r>
              <a:rPr lang="en-US" sz="1800" dirty="0"/>
              <a:t>Trustworthy, expertise, and some credibility</a:t>
            </a:r>
          </a:p>
          <a:p>
            <a:pPr lvl="2"/>
            <a:r>
              <a:rPr lang="en-US" sz="1800" dirty="0"/>
              <a:t>Must exercise care in selection</a:t>
            </a:r>
          </a:p>
          <a:p>
            <a:pPr lvl="1"/>
            <a:r>
              <a:rPr lang="en-US" sz="2400" b="1" dirty="0">
                <a:solidFill>
                  <a:srgbClr val="00B050"/>
                </a:solidFill>
              </a:rPr>
              <a:t>Expert</a:t>
            </a:r>
          </a:p>
          <a:p>
            <a:pPr lvl="2"/>
            <a:r>
              <a:rPr lang="en-US" sz="1800" dirty="0"/>
              <a:t>Seek experts who are attractive, likable, trustworthy</a:t>
            </a:r>
          </a:p>
          <a:p>
            <a:pPr lvl="2"/>
            <a:r>
              <a:rPr lang="zh-CN" altLang="en-US" sz="1800" dirty="0"/>
              <a:t>有效降低消费者所感知的风险</a:t>
            </a:r>
            <a:endParaRPr lang="en-US" sz="1800" dirty="0"/>
          </a:p>
          <a:p>
            <a:pPr lvl="1"/>
            <a:r>
              <a:rPr lang="en-US" sz="2400" b="1" dirty="0">
                <a:solidFill>
                  <a:srgbClr val="00B050"/>
                </a:solidFill>
              </a:rPr>
              <a:t>Typical person</a:t>
            </a:r>
          </a:p>
          <a:p>
            <a:pPr lvl="2"/>
            <a:r>
              <a:rPr lang="en-US" sz="1600" dirty="0"/>
              <a:t>Multiple typical persons increase credibility</a:t>
            </a:r>
          </a:p>
          <a:p>
            <a:pPr lvl="2"/>
            <a:r>
              <a:rPr lang="en-US" sz="1600" dirty="0"/>
              <a:t>Real-person</a:t>
            </a:r>
          </a:p>
          <a:p>
            <a:pPr lvl="2"/>
            <a:r>
              <a:rPr lang="en-US" sz="1600" dirty="0"/>
              <a:t>Actor</a:t>
            </a:r>
          </a:p>
        </p:txBody>
      </p:sp>
      <p:sp>
        <p:nvSpPr>
          <p:cNvPr id="100356"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100357"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100358"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100359" name="Rectangle 6"/>
          <p:cNvSpPr>
            <a:spLocks noGrp="1" noChangeArrowheads="1"/>
          </p:cNvSpPr>
          <p:nvPr>
            <p:ph type="title"/>
          </p:nvPr>
        </p:nvSpPr>
        <p:spPr>
          <a:xfrm>
            <a:off x="0" y="152400"/>
            <a:ext cx="9067800" cy="1295400"/>
          </a:xfrm>
        </p:spPr>
        <p:txBody>
          <a:bodyPr/>
          <a:lstStyle/>
          <a:p>
            <a:r>
              <a:rPr lang="en-US" sz="4400">
                <a:solidFill>
                  <a:schemeClr val="hlink"/>
                </a:solidFill>
              </a:rPr>
              <a:t>Matching Source Types</a:t>
            </a:r>
            <a:br>
              <a:rPr lang="en-US" sz="4400">
                <a:solidFill>
                  <a:schemeClr val="hlink"/>
                </a:solidFill>
              </a:rPr>
            </a:br>
            <a:r>
              <a:rPr lang="en-US">
                <a:solidFill>
                  <a:schemeClr val="hlink"/>
                </a:solidFill>
              </a:rPr>
              <a:t>and </a:t>
            </a:r>
            <a:r>
              <a:rPr lang="en-US" sz="4400">
                <a:solidFill>
                  <a:schemeClr val="hlink"/>
                </a:solidFill>
              </a:rPr>
              <a:t>Characteristics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2"/>
          </p:nvPr>
        </p:nvSpPr>
        <p:spPr>
          <a:xfrm>
            <a:off x="7010400" y="6553200"/>
            <a:ext cx="1905000" cy="457200"/>
          </a:xfrm>
          <a:noFill/>
        </p:spPr>
        <p:txBody>
          <a:bodyPr/>
          <a:lstStyle/>
          <a:p>
            <a:r>
              <a:rPr lang="en-US">
                <a:cs typeface="Arial" charset="0"/>
              </a:rPr>
              <a:t>7-</a:t>
            </a:r>
            <a:fld id="{06B22A38-98AC-47C9-BCBE-25151DA8A146}" type="slidenum">
              <a:rPr lang="en-US" smtClean="0">
                <a:cs typeface="Arial" charset="0"/>
              </a:rPr>
              <a:pPr/>
              <a:t>39</a:t>
            </a:fld>
            <a:endParaRPr lang="en-US">
              <a:cs typeface="Arial" charset="0"/>
            </a:endParaRPr>
          </a:p>
        </p:txBody>
      </p:sp>
      <p:sp>
        <p:nvSpPr>
          <p:cNvPr id="102403" name="Rectangle 2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102404" name="Rectangle 2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102405" name="Rectangle 2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102406" name="Rectangle 30"/>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GB"/>
          </a:p>
        </p:txBody>
      </p:sp>
      <p:sp>
        <p:nvSpPr>
          <p:cNvPr id="102407" name="Rectangle 31"/>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102408" name="Text Box 32"/>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 8</a:t>
            </a:r>
          </a:p>
        </p:txBody>
      </p:sp>
      <p:sp>
        <p:nvSpPr>
          <p:cNvPr id="102409" name="Rectangle 33"/>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b="1">
                <a:solidFill>
                  <a:schemeClr val="tx1"/>
                </a:solidFill>
              </a:rPr>
              <a:t>Creating an Advertisement</a:t>
            </a:r>
          </a:p>
        </p:txBody>
      </p:sp>
      <p:pic>
        <p:nvPicPr>
          <p:cNvPr id="102410" name="Picture 36" descr="Fig07"/>
          <p:cNvPicPr>
            <a:picLocks noGrp="1" noChangeAspect="1" noChangeArrowheads="1"/>
          </p:cNvPicPr>
          <p:nvPr>
            <p:ph/>
          </p:nvPr>
        </p:nvPicPr>
        <p:blipFill>
          <a:blip r:embed="rId3"/>
          <a:srcRect/>
          <a:stretch>
            <a:fillRect/>
          </a:stretch>
        </p:blipFill>
        <p:spPr>
          <a:xfrm>
            <a:off x="1066800" y="1600200"/>
            <a:ext cx="7620000" cy="4886325"/>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xfrm>
            <a:off x="7010400" y="6553200"/>
            <a:ext cx="1905000" cy="457200"/>
          </a:xfrm>
          <a:noFill/>
        </p:spPr>
        <p:txBody>
          <a:bodyPr/>
          <a:lstStyle/>
          <a:p>
            <a:r>
              <a:rPr lang="en-US">
                <a:cs typeface="Arial" charset="0"/>
              </a:rPr>
              <a:t>7-</a:t>
            </a:r>
            <a:fld id="{31809010-4630-4F9E-BAE4-2E150971B313}" type="slidenum">
              <a:rPr lang="en-US" smtClean="0">
                <a:cs typeface="Arial" charset="0"/>
              </a:rPr>
              <a:pPr/>
              <a:t>4</a:t>
            </a:fld>
            <a:endParaRPr lang="en-US">
              <a:cs typeface="Arial" charset="0"/>
            </a:endParaRPr>
          </a:p>
        </p:txBody>
      </p:sp>
      <p:sp>
        <p:nvSpPr>
          <p:cNvPr id="28675" name="Rectangle 2"/>
          <p:cNvSpPr>
            <a:spLocks noGrp="1" noChangeArrowheads="1"/>
          </p:cNvSpPr>
          <p:nvPr>
            <p:ph type="title"/>
          </p:nvPr>
        </p:nvSpPr>
        <p:spPr>
          <a:xfrm>
            <a:off x="609600" y="152400"/>
            <a:ext cx="7772400" cy="990600"/>
          </a:xfrm>
        </p:spPr>
        <p:txBody>
          <a:bodyPr/>
          <a:lstStyle/>
          <a:p>
            <a:r>
              <a:rPr lang="en-US" sz="4000">
                <a:solidFill>
                  <a:srgbClr val="0000CC"/>
                </a:solidFill>
              </a:rPr>
              <a:t>Message Strategies</a:t>
            </a:r>
          </a:p>
        </p:txBody>
      </p:sp>
      <p:sp>
        <p:nvSpPr>
          <p:cNvPr id="28676" name="Rectangle 4"/>
          <p:cNvSpPr>
            <a:spLocks noGrp="1" noChangeArrowheads="1"/>
          </p:cNvSpPr>
          <p:nvPr>
            <p:ph type="body" sz="half" idx="2"/>
          </p:nvPr>
        </p:nvSpPr>
        <p:spPr>
          <a:xfrm>
            <a:off x="2971800" y="3048000"/>
            <a:ext cx="4724400" cy="2971800"/>
          </a:xfrm>
        </p:spPr>
        <p:txBody>
          <a:bodyPr/>
          <a:lstStyle/>
          <a:p>
            <a:r>
              <a:rPr lang="en-US" dirty="0"/>
              <a:t>Generic</a:t>
            </a:r>
            <a:r>
              <a:rPr lang="zh-CN" altLang="en-US" dirty="0"/>
              <a:t>一般信息</a:t>
            </a:r>
            <a:endParaRPr lang="en-US" dirty="0"/>
          </a:p>
          <a:p>
            <a:r>
              <a:rPr lang="en-US" dirty="0"/>
              <a:t>Preemptive</a:t>
            </a:r>
            <a:r>
              <a:rPr lang="zh-CN" altLang="en-US" dirty="0"/>
              <a:t>抢先信息</a:t>
            </a:r>
            <a:endParaRPr lang="en-US" dirty="0"/>
          </a:p>
          <a:p>
            <a:r>
              <a:rPr lang="en-US" dirty="0"/>
              <a:t>Unique Selling Proposition</a:t>
            </a:r>
          </a:p>
          <a:p>
            <a:r>
              <a:rPr lang="en-US" dirty="0"/>
              <a:t>Hyperbole</a:t>
            </a:r>
            <a:r>
              <a:rPr lang="zh-CN" altLang="en-US" dirty="0"/>
              <a:t>夸张</a:t>
            </a:r>
            <a:endParaRPr lang="en-US" dirty="0"/>
          </a:p>
          <a:p>
            <a:r>
              <a:rPr lang="en-US" dirty="0"/>
              <a:t>Comparative</a:t>
            </a:r>
            <a:r>
              <a:rPr lang="zh-CN" altLang="en-US" dirty="0"/>
              <a:t>对比</a:t>
            </a:r>
            <a:endParaRPr lang="en-US" dirty="0"/>
          </a:p>
        </p:txBody>
      </p:sp>
      <p:sp>
        <p:nvSpPr>
          <p:cNvPr id="28677" name="Rectangle 5"/>
          <p:cNvSpPr>
            <a:spLocks noChangeArrowheads="1"/>
          </p:cNvSpPr>
          <p:nvPr/>
        </p:nvSpPr>
        <p:spPr bwMode="auto">
          <a:xfrm>
            <a:off x="16764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rgbClr val="FFFF66"/>
                </a:solidFill>
              </a:rPr>
              <a:t>Cognitive</a:t>
            </a:r>
          </a:p>
        </p:txBody>
      </p:sp>
      <p:sp>
        <p:nvSpPr>
          <p:cNvPr id="28678" name="Rectangle 7"/>
          <p:cNvSpPr>
            <a:spLocks noChangeArrowheads="1"/>
          </p:cNvSpPr>
          <p:nvPr/>
        </p:nvSpPr>
        <p:spPr bwMode="auto">
          <a:xfrm>
            <a:off x="36576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Affective</a:t>
            </a:r>
          </a:p>
        </p:txBody>
      </p:sp>
      <p:sp>
        <p:nvSpPr>
          <p:cNvPr id="28679" name="Rectangle 8"/>
          <p:cNvSpPr>
            <a:spLocks noChangeArrowheads="1"/>
          </p:cNvSpPr>
          <p:nvPr/>
        </p:nvSpPr>
        <p:spPr bwMode="auto">
          <a:xfrm>
            <a:off x="5638800" y="1295400"/>
            <a:ext cx="19050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solidFill>
                  <a:schemeClr val="tx1"/>
                </a:solidFill>
              </a:rPr>
              <a:t>Conative</a:t>
            </a:r>
          </a:p>
        </p:txBody>
      </p:sp>
      <p:sp>
        <p:nvSpPr>
          <p:cNvPr id="28680" name="Line 11"/>
          <p:cNvSpPr>
            <a:spLocks noChangeShapeType="1"/>
          </p:cNvSpPr>
          <p:nvPr/>
        </p:nvSpPr>
        <p:spPr bwMode="auto">
          <a:xfrm>
            <a:off x="2667000" y="1981200"/>
            <a:ext cx="457200" cy="914400"/>
          </a:xfrm>
          <a:prstGeom prst="line">
            <a:avLst/>
          </a:prstGeom>
          <a:noFill/>
          <a:ln w="57150">
            <a:solidFill>
              <a:srgbClr val="FFCC00"/>
            </a:solidFill>
            <a:round/>
            <a:headEnd type="none" w="sm" len="sm"/>
            <a:tailEnd type="triangle" w="med" len="med"/>
          </a:ln>
        </p:spPr>
        <p:txBody>
          <a:bodyPr/>
          <a:lstStyle/>
          <a:p>
            <a:endParaRPr lang="en-US"/>
          </a:p>
        </p:txBody>
      </p:sp>
      <p:sp>
        <p:nvSpPr>
          <p:cNvPr id="28681" name="Rectangle 1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28682"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28683"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124FED33-D4D4-431E-B945-5FCF6C4E9591}" type="slidenum">
              <a:rPr lang="en-US" smtClean="0">
                <a:cs typeface="Arial" charset="0"/>
              </a:rPr>
              <a:pPr/>
              <a:t>40</a:t>
            </a:fld>
            <a:endParaRPr lang="en-US">
              <a:cs typeface="Arial" charset="0"/>
            </a:endParaRPr>
          </a:p>
        </p:txBody>
      </p:sp>
      <p:sp>
        <p:nvSpPr>
          <p:cNvPr id="104451" name="Rectangle 3"/>
          <p:cNvSpPr>
            <a:spLocks noGrp="1" noChangeArrowheads="1"/>
          </p:cNvSpPr>
          <p:nvPr>
            <p:ph type="body" idx="1"/>
          </p:nvPr>
        </p:nvSpPr>
        <p:spPr>
          <a:xfrm>
            <a:off x="1219200" y="1905000"/>
            <a:ext cx="7543800" cy="4191000"/>
          </a:xfrm>
        </p:spPr>
        <p:txBody>
          <a:bodyPr/>
          <a:lstStyle/>
          <a:p>
            <a:pPr>
              <a:lnSpc>
                <a:spcPct val="90000"/>
              </a:lnSpc>
            </a:pPr>
            <a:r>
              <a:rPr lang="zh-CN" altLang="en-US" dirty="0"/>
              <a:t>视觉连贯性</a:t>
            </a:r>
            <a:endParaRPr lang="en-US" altLang="zh-CN" dirty="0"/>
          </a:p>
          <a:p>
            <a:pPr>
              <a:lnSpc>
                <a:spcPct val="90000"/>
              </a:lnSpc>
            </a:pPr>
            <a:r>
              <a:rPr lang="zh-CN" altLang="en-US" dirty="0"/>
              <a:t>活动持续时间</a:t>
            </a:r>
            <a:endParaRPr lang="en-US" altLang="zh-CN" dirty="0"/>
          </a:p>
          <a:p>
            <a:pPr>
              <a:lnSpc>
                <a:spcPct val="90000"/>
              </a:lnSpc>
            </a:pPr>
            <a:r>
              <a:rPr lang="zh-CN" altLang="en-US" dirty="0"/>
              <a:t>重复广告口号</a:t>
            </a:r>
            <a:endParaRPr lang="en-US" altLang="zh-CN" dirty="0"/>
          </a:p>
          <a:p>
            <a:pPr>
              <a:lnSpc>
                <a:spcPct val="90000"/>
              </a:lnSpc>
            </a:pPr>
            <a:r>
              <a:rPr lang="zh-CN" altLang="en-US" dirty="0"/>
              <a:t>一致定位，避免模糊</a:t>
            </a:r>
            <a:endParaRPr lang="en-US" altLang="zh-CN" dirty="0"/>
          </a:p>
          <a:p>
            <a:pPr>
              <a:lnSpc>
                <a:spcPct val="90000"/>
              </a:lnSpc>
            </a:pPr>
            <a:r>
              <a:rPr lang="zh-CN" altLang="en-US" dirty="0"/>
              <a:t>简单</a:t>
            </a:r>
            <a:endParaRPr lang="en-US" dirty="0"/>
          </a:p>
          <a:p>
            <a:pPr>
              <a:lnSpc>
                <a:spcPct val="90000"/>
              </a:lnSpc>
            </a:pPr>
            <a:r>
              <a:rPr lang="zh-CN" altLang="en-US" dirty="0"/>
              <a:t>可识别的卖点</a:t>
            </a:r>
            <a:endParaRPr lang="en-US" altLang="zh-CN" dirty="0"/>
          </a:p>
          <a:p>
            <a:pPr>
              <a:lnSpc>
                <a:spcPct val="90000"/>
              </a:lnSpc>
            </a:pPr>
            <a:r>
              <a:rPr lang="zh-CN" altLang="en-US" dirty="0"/>
              <a:t>有效流畅地呈现广告</a:t>
            </a:r>
            <a:endParaRPr lang="en-US" dirty="0"/>
          </a:p>
        </p:txBody>
      </p:sp>
      <p:sp>
        <p:nvSpPr>
          <p:cNvPr id="10445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10445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10445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104455" name="Rectangle 7"/>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GB"/>
          </a:p>
        </p:txBody>
      </p:sp>
      <p:sp>
        <p:nvSpPr>
          <p:cNvPr id="104456" name="Rectangle 8"/>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104457"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 9</a:t>
            </a:r>
          </a:p>
        </p:txBody>
      </p:sp>
      <p:sp>
        <p:nvSpPr>
          <p:cNvPr id="104458" name="Rectangle 10"/>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200" b="1">
                <a:solidFill>
                  <a:schemeClr val="tx1"/>
                </a:solidFill>
              </a:rPr>
              <a:t>Principles of Effective Advertising</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735E20EF-AFDB-4F07-9227-9F39A31CA72D}" type="slidenum">
              <a:rPr lang="en-US" smtClean="0">
                <a:cs typeface="Arial" charset="0"/>
              </a:rPr>
              <a:pPr/>
              <a:t>41</a:t>
            </a:fld>
            <a:endParaRPr lang="en-US">
              <a:cs typeface="Arial" charset="0"/>
            </a:endParaRPr>
          </a:p>
        </p:txBody>
      </p:sp>
      <p:sp>
        <p:nvSpPr>
          <p:cNvPr id="106499"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106500"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106501"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106502" name="Rectangle 9"/>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pPr eaLnBrk="0" hangingPunct="0"/>
            <a:endParaRPr lang="en-GB"/>
          </a:p>
        </p:txBody>
      </p:sp>
      <p:sp>
        <p:nvSpPr>
          <p:cNvPr id="106503" name="Rectangle 10"/>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106504"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7. 10</a:t>
            </a:r>
          </a:p>
        </p:txBody>
      </p:sp>
      <p:sp>
        <p:nvSpPr>
          <p:cNvPr id="106505" name="Rectangle 12"/>
          <p:cNvSpPr>
            <a:spLocks noChangeArrowheads="1"/>
          </p:cNvSpPr>
          <p:nvPr/>
        </p:nvSpPr>
        <p:spPr bwMode="auto">
          <a:xfrm>
            <a:off x="685800" y="914400"/>
            <a:ext cx="6096000" cy="457200"/>
          </a:xfrm>
          <a:prstGeom prst="rect">
            <a:avLst/>
          </a:prstGeom>
          <a:noFill/>
          <a:ln w="9525">
            <a:noFill/>
            <a:miter lim="800000"/>
            <a:headEnd/>
            <a:tailEnd/>
          </a:ln>
        </p:spPr>
        <p:txBody>
          <a:bodyPr lIns="92075" tIns="46038" rIns="92075" bIns="46038" anchor="ctr"/>
          <a:lstStyle/>
          <a:p>
            <a:pPr eaLnBrk="0" hangingPunct="0"/>
            <a:r>
              <a:rPr lang="en-US" sz="2400" b="1">
                <a:solidFill>
                  <a:schemeClr val="tx1"/>
                </a:solidFill>
              </a:rPr>
              <a:t>Which Taglines Can You Identify?</a:t>
            </a:r>
          </a:p>
        </p:txBody>
      </p:sp>
      <p:sp>
        <p:nvSpPr>
          <p:cNvPr id="106506" name="Content Placeholder 4"/>
          <p:cNvSpPr>
            <a:spLocks noGrp="1"/>
          </p:cNvSpPr>
          <p:nvPr>
            <p:ph idx="1"/>
          </p:nvPr>
        </p:nvSpPr>
        <p:spPr>
          <a:xfrm>
            <a:off x="1219200" y="1676400"/>
            <a:ext cx="7543800" cy="4572000"/>
          </a:xfrm>
        </p:spPr>
        <p:txBody>
          <a:bodyPr/>
          <a:lstStyle/>
          <a:p>
            <a:pPr marL="514350" indent="-514350">
              <a:lnSpc>
                <a:spcPct val="90000"/>
              </a:lnSpc>
              <a:buFontTx/>
              <a:buAutoNum type="arabicPeriod"/>
            </a:pPr>
            <a:r>
              <a:rPr lang="en-US" sz="2700" dirty="0"/>
              <a:t>Finger </a:t>
            </a:r>
            <a:r>
              <a:rPr lang="en-US" sz="2700" dirty="0" err="1"/>
              <a:t>Lickin</a:t>
            </a:r>
            <a:r>
              <a:rPr lang="en-US" sz="2700" dirty="0"/>
              <a:t>’ Good</a:t>
            </a:r>
          </a:p>
          <a:p>
            <a:pPr marL="514350" indent="-514350">
              <a:lnSpc>
                <a:spcPct val="90000"/>
              </a:lnSpc>
              <a:buFontTx/>
              <a:buAutoNum type="arabicPeriod"/>
            </a:pPr>
            <a:r>
              <a:rPr lang="en-US" sz="2700" dirty="0"/>
              <a:t>Think Small</a:t>
            </a:r>
          </a:p>
          <a:p>
            <a:pPr marL="514350" indent="-514350">
              <a:lnSpc>
                <a:spcPct val="90000"/>
              </a:lnSpc>
              <a:buFontTx/>
              <a:buAutoNum type="arabicPeriod"/>
            </a:pPr>
            <a:r>
              <a:rPr lang="en-US" sz="2700" dirty="0"/>
              <a:t>Between Love and Madness Lies Obsession</a:t>
            </a:r>
          </a:p>
          <a:p>
            <a:pPr marL="514350" indent="-514350">
              <a:lnSpc>
                <a:spcPct val="90000"/>
              </a:lnSpc>
              <a:buFontTx/>
              <a:buAutoNum type="arabicPeriod"/>
            </a:pPr>
            <a:r>
              <a:rPr lang="en-US" sz="2700" dirty="0"/>
              <a:t>Save Money, Live Better</a:t>
            </a:r>
          </a:p>
          <a:p>
            <a:pPr marL="514350" indent="-514350">
              <a:lnSpc>
                <a:spcPct val="90000"/>
              </a:lnSpc>
              <a:buFontTx/>
              <a:buAutoNum type="arabicPeriod"/>
            </a:pPr>
            <a:r>
              <a:rPr lang="en-US" sz="2700" dirty="0"/>
              <a:t>Innovation</a:t>
            </a:r>
          </a:p>
          <a:p>
            <a:pPr marL="514350" indent="-514350">
              <a:lnSpc>
                <a:spcPct val="90000"/>
              </a:lnSpc>
              <a:buFontTx/>
              <a:buAutoNum type="arabicPeriod"/>
            </a:pPr>
            <a:r>
              <a:rPr lang="en-US" sz="2700" dirty="0"/>
              <a:t>Connecting People</a:t>
            </a:r>
          </a:p>
          <a:p>
            <a:pPr marL="514350" indent="-514350">
              <a:lnSpc>
                <a:spcPct val="90000"/>
              </a:lnSpc>
              <a:buFontTx/>
              <a:buAutoNum type="arabicPeriod"/>
            </a:pPr>
            <a:r>
              <a:rPr lang="en-US" sz="2700" dirty="0"/>
              <a:t>I’m </a:t>
            </a:r>
            <a:r>
              <a:rPr lang="en-US" sz="2700" dirty="0" err="1"/>
              <a:t>Lovin</a:t>
            </a:r>
            <a:r>
              <a:rPr lang="en-US" sz="2700" dirty="0"/>
              <a:t> It</a:t>
            </a:r>
          </a:p>
          <a:p>
            <a:pPr marL="514350" indent="-514350">
              <a:lnSpc>
                <a:spcPct val="90000"/>
              </a:lnSpc>
              <a:buFontTx/>
              <a:buAutoNum type="arabicPeriod"/>
            </a:pPr>
            <a:r>
              <a:rPr lang="en-US" sz="2700" dirty="0"/>
              <a:t>A Diamond is Forever</a:t>
            </a:r>
          </a:p>
          <a:p>
            <a:pPr marL="514350" indent="-514350">
              <a:lnSpc>
                <a:spcPct val="90000"/>
              </a:lnSpc>
              <a:buFontTx/>
              <a:buAutoNum type="arabicPeriod"/>
            </a:pPr>
            <a:r>
              <a:rPr lang="en-US" sz="2700" dirty="0"/>
              <a:t>Have It Your Way</a:t>
            </a:r>
          </a:p>
          <a:p>
            <a:pPr marL="514350" indent="-514350">
              <a:lnSpc>
                <a:spcPct val="90000"/>
              </a:lnSpc>
              <a:buFontTx/>
              <a:buAutoNum type="arabicPeriod"/>
            </a:pPr>
            <a:r>
              <a:rPr lang="en-US" sz="2700" dirty="0"/>
              <a:t>Buy It. Sell It. Love It.</a:t>
            </a:r>
          </a:p>
          <a:p>
            <a:pPr marL="514350" indent="-514350">
              <a:lnSpc>
                <a:spcPct val="90000"/>
              </a:lnSpc>
              <a:buFontTx/>
              <a:buAutoNum type="arabicPeriod"/>
            </a:pPr>
            <a:endParaRPr lang="en-US" sz="2700"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8A747E39-6BFE-4618-A2E6-0078BB938908}" type="slidenum">
              <a:rPr lang="en-US" smtClean="0">
                <a:cs typeface="Arial" charset="0"/>
              </a:rPr>
              <a:pPr/>
              <a:t>42</a:t>
            </a:fld>
            <a:endParaRPr lang="en-US">
              <a:cs typeface="Arial" charset="0"/>
            </a:endParaRPr>
          </a:p>
        </p:txBody>
      </p:sp>
      <p:sp>
        <p:nvSpPr>
          <p:cNvPr id="108547" name="Rectangle 2"/>
          <p:cNvSpPr>
            <a:spLocks noGrp="1" noChangeArrowheads="1"/>
          </p:cNvSpPr>
          <p:nvPr>
            <p:ph type="title"/>
          </p:nvPr>
        </p:nvSpPr>
        <p:spPr>
          <a:xfrm>
            <a:off x="838200" y="304800"/>
            <a:ext cx="8001000" cy="1143000"/>
          </a:xfrm>
        </p:spPr>
        <p:txBody>
          <a:bodyPr/>
          <a:lstStyle/>
          <a:p>
            <a:r>
              <a:rPr lang="en-US" sz="5400">
                <a:solidFill>
                  <a:srgbClr val="0000CC"/>
                </a:solidFill>
              </a:rPr>
              <a:t>Beating Ad Clutter</a:t>
            </a:r>
          </a:p>
        </p:txBody>
      </p:sp>
      <p:sp>
        <p:nvSpPr>
          <p:cNvPr id="108548" name="Rectangle 3"/>
          <p:cNvSpPr>
            <a:spLocks noGrp="1" noChangeArrowheads="1"/>
          </p:cNvSpPr>
          <p:nvPr>
            <p:ph type="body" idx="1"/>
          </p:nvPr>
        </p:nvSpPr>
        <p:spPr>
          <a:xfrm>
            <a:off x="1447800" y="1676400"/>
            <a:ext cx="6629400" cy="4191000"/>
          </a:xfrm>
        </p:spPr>
        <p:txBody>
          <a:bodyPr/>
          <a:lstStyle/>
          <a:p>
            <a:r>
              <a:rPr lang="en-US" sz="3600" dirty="0"/>
              <a:t>Presence of competitor ads</a:t>
            </a:r>
          </a:p>
          <a:p>
            <a:r>
              <a:rPr lang="en-US" sz="3600" dirty="0"/>
              <a:t>Repetition</a:t>
            </a:r>
          </a:p>
          <a:p>
            <a:r>
              <a:rPr lang="en-US" sz="3600" b="1" dirty="0">
                <a:solidFill>
                  <a:srgbClr val="00B050"/>
                </a:solidFill>
              </a:rPr>
              <a:t>Variability Theory</a:t>
            </a:r>
          </a:p>
          <a:p>
            <a:r>
              <a:rPr lang="en-US" sz="3600" b="1" dirty="0">
                <a:solidFill>
                  <a:srgbClr val="00B050"/>
                </a:solidFill>
              </a:rPr>
              <a:t>Multiple mediums</a:t>
            </a:r>
          </a:p>
        </p:txBody>
      </p:sp>
      <p:sp>
        <p:nvSpPr>
          <p:cNvPr id="10854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10855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10855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xfrm>
            <a:off x="7010400" y="6553200"/>
            <a:ext cx="1905000" cy="457200"/>
          </a:xfrm>
          <a:noFill/>
        </p:spPr>
        <p:txBody>
          <a:bodyPr/>
          <a:lstStyle/>
          <a:p>
            <a:r>
              <a:rPr lang="en-US">
                <a:cs typeface="Arial" charset="0"/>
              </a:rPr>
              <a:t>7-</a:t>
            </a:r>
            <a:fld id="{2E42B491-B516-4D78-AAA2-66BA70F47618}" type="slidenum">
              <a:rPr lang="en-US" smtClean="0">
                <a:cs typeface="Arial" charset="0"/>
              </a:rPr>
              <a:pPr/>
              <a:t>43</a:t>
            </a:fld>
            <a:endParaRPr lang="en-US">
              <a:cs typeface="Arial" charset="0"/>
            </a:endParaRPr>
          </a:p>
        </p:txBody>
      </p:sp>
      <p:sp>
        <p:nvSpPr>
          <p:cNvPr id="110595" name="Rectangle 2"/>
          <p:cNvSpPr>
            <a:spLocks noGrp="1" noChangeArrowheads="1"/>
          </p:cNvSpPr>
          <p:nvPr>
            <p:ph type="title"/>
          </p:nvPr>
        </p:nvSpPr>
        <p:spPr>
          <a:xfrm>
            <a:off x="838200" y="304800"/>
            <a:ext cx="8001000" cy="1143000"/>
          </a:xfrm>
        </p:spPr>
        <p:txBody>
          <a:bodyPr/>
          <a:lstStyle/>
          <a:p>
            <a:r>
              <a:rPr lang="en-US" sz="4800">
                <a:solidFill>
                  <a:srgbClr val="FF0000"/>
                </a:solidFill>
              </a:rPr>
              <a:t>International Implications</a:t>
            </a:r>
          </a:p>
        </p:txBody>
      </p:sp>
      <p:sp>
        <p:nvSpPr>
          <p:cNvPr id="110596" name="Rectangle 3"/>
          <p:cNvSpPr>
            <a:spLocks noGrp="1" noChangeArrowheads="1"/>
          </p:cNvSpPr>
          <p:nvPr>
            <p:ph type="body" idx="1"/>
          </p:nvPr>
        </p:nvSpPr>
        <p:spPr>
          <a:xfrm>
            <a:off x="1295400" y="1905000"/>
            <a:ext cx="7010400" cy="2514600"/>
          </a:xfrm>
        </p:spPr>
        <p:txBody>
          <a:bodyPr/>
          <a:lstStyle/>
          <a:p>
            <a:r>
              <a:rPr lang="en-US"/>
              <a:t>Match culture of region</a:t>
            </a:r>
          </a:p>
          <a:p>
            <a:r>
              <a:rPr lang="en-US"/>
              <a:t>Comparison ads less common</a:t>
            </a:r>
          </a:p>
          <a:p>
            <a:r>
              <a:rPr lang="en-US"/>
              <a:t>Message strategy effects execution</a:t>
            </a:r>
          </a:p>
          <a:p>
            <a:r>
              <a:rPr lang="en-US"/>
              <a:t>Soft sell preferred in Japan</a:t>
            </a:r>
          </a:p>
          <a:p>
            <a:endParaRPr lang="en-US"/>
          </a:p>
        </p:txBody>
      </p:sp>
      <p:sp>
        <p:nvSpPr>
          <p:cNvPr id="1105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eaLnBrk="0" hangingPunct="0"/>
            <a:endParaRPr lang="en-GB"/>
          </a:p>
        </p:txBody>
      </p:sp>
      <p:sp>
        <p:nvSpPr>
          <p:cNvPr id="1105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11059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914400" y="392113"/>
            <a:ext cx="7958138" cy="1284287"/>
          </a:xfrm>
        </p:spPr>
        <p:txBody>
          <a:bodyPr/>
          <a:lstStyle/>
          <a:p>
            <a:r>
              <a:rPr lang="en-US" sz="4000">
                <a:solidFill>
                  <a:srgbClr val="008000"/>
                </a:solidFill>
              </a:rPr>
              <a:t>Ouachita Independent Bank</a:t>
            </a:r>
            <a:br>
              <a:rPr lang="en-US" sz="4000">
                <a:solidFill>
                  <a:srgbClr val="008000"/>
                </a:solidFill>
              </a:rPr>
            </a:br>
            <a:r>
              <a:rPr lang="en-US" sz="2400">
                <a:solidFill>
                  <a:srgbClr val="008000"/>
                </a:solidFill>
              </a:rPr>
              <a:t>(Part 7)</a:t>
            </a:r>
          </a:p>
        </p:txBody>
      </p:sp>
      <p:sp>
        <p:nvSpPr>
          <p:cNvPr id="114691" name="Slide Number Placeholder 4"/>
          <p:cNvSpPr>
            <a:spLocks noGrp="1"/>
          </p:cNvSpPr>
          <p:nvPr>
            <p:ph type="sldNum" sz="quarter" idx="12"/>
          </p:nvPr>
        </p:nvSpPr>
        <p:spPr>
          <a:xfrm>
            <a:off x="6924675" y="6553200"/>
            <a:ext cx="1905000" cy="307975"/>
          </a:xfrm>
          <a:noFill/>
        </p:spPr>
        <p:txBody>
          <a:bodyPr/>
          <a:lstStyle/>
          <a:p>
            <a:r>
              <a:rPr lang="en-US">
                <a:solidFill>
                  <a:srgbClr val="000000"/>
                </a:solidFill>
                <a:cs typeface="Arial" charset="0"/>
              </a:rPr>
              <a:t>3-</a:t>
            </a:r>
            <a:fld id="{BA242B5E-A355-4FF4-9C69-BB24047BFB3A}" type="slidenum">
              <a:rPr lang="en-US" smtClean="0">
                <a:solidFill>
                  <a:srgbClr val="000000"/>
                </a:solidFill>
                <a:cs typeface="Arial" charset="0"/>
              </a:rPr>
              <a:pPr/>
              <a:t>44</a:t>
            </a:fld>
            <a:endParaRPr lang="en-US">
              <a:solidFill>
                <a:srgbClr val="000000"/>
              </a:solidFill>
              <a:cs typeface="Arial" charset="0"/>
            </a:endParaRPr>
          </a:p>
        </p:txBody>
      </p:sp>
      <p:sp>
        <p:nvSpPr>
          <p:cNvPr id="11469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sz="1800">
              <a:solidFill>
                <a:srgbClr val="000000"/>
              </a:solidFill>
            </a:endParaRPr>
          </a:p>
        </p:txBody>
      </p:sp>
      <p:sp>
        <p:nvSpPr>
          <p:cNvPr id="11469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sz="1800">
              <a:solidFill>
                <a:srgbClr val="000000"/>
              </a:solidFill>
            </a:endParaRPr>
          </a:p>
        </p:txBody>
      </p:sp>
      <p:sp>
        <p:nvSpPr>
          <p:cNvPr id="11469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eaLnBrk="0" hangingPunct="0">
              <a:defRPr/>
            </a:pPr>
            <a:r>
              <a:rPr lang="en-US" sz="1600" b="1" dirty="0">
                <a:ln w="11430"/>
                <a:solidFill>
                  <a:srgbClr val="0070C0"/>
                </a:solidFill>
                <a:effectLst>
                  <a:outerShdw blurRad="50800" dist="39000" dir="5460000" algn="tl">
                    <a:srgbClr val="000000">
                      <a:alpha val="38000"/>
                    </a:srgbClr>
                  </a:outerShdw>
                </a:effectLst>
                <a:cs typeface="+mn-cs"/>
              </a:rPr>
              <a:t>C</a:t>
            </a:r>
            <a:r>
              <a:rPr lang="en-US" sz="1600" b="1" dirty="0">
                <a:ln w="11430"/>
                <a:effectLst>
                  <a:outerShdw blurRad="50800" dist="39000" dir="5460000" algn="tl">
                    <a:srgbClr val="000000">
                      <a:alpha val="38000"/>
                    </a:srgbClr>
                  </a:outerShdw>
                </a:effectLst>
                <a:cs typeface="+mn-cs"/>
              </a:rPr>
              <a:t>low</a:t>
            </a:r>
            <a:r>
              <a:rPr lang="en-US" sz="1600" b="1" dirty="0">
                <a:ln w="11430"/>
                <a:solidFill>
                  <a:srgbClr val="0070C0"/>
                </a:solidFill>
                <a:effectLst>
                  <a:outerShdw blurRad="50800" dist="39000" dir="5460000" algn="tl">
                    <a:srgbClr val="000000">
                      <a:alpha val="38000"/>
                    </a:srgbClr>
                  </a:outerShdw>
                </a:effectLst>
                <a:cs typeface="+mn-cs"/>
              </a:rPr>
              <a:t>B</a:t>
            </a:r>
            <a:r>
              <a:rPr lang="en-US" sz="1600" b="1" dirty="0">
                <a:ln w="11430"/>
                <a:effectLst>
                  <a:outerShdw blurRad="50800" dist="39000" dir="5460000" algn="tl">
                    <a:srgbClr val="000000">
                      <a:alpha val="38000"/>
                    </a:srgbClr>
                  </a:outerShdw>
                </a:effectLst>
                <a:cs typeface="+mn-cs"/>
              </a:rPr>
              <a:t>aack</a:t>
            </a:r>
            <a:r>
              <a:rPr lang="en-US" sz="1600" b="1" dirty="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114696" name="Content Placeholder 1"/>
          <p:cNvSpPr>
            <a:spLocks noGrp="1"/>
          </p:cNvSpPr>
          <p:nvPr>
            <p:ph idx="1"/>
          </p:nvPr>
        </p:nvSpPr>
        <p:spPr>
          <a:xfrm>
            <a:off x="5084763" y="3367088"/>
            <a:ext cx="3733800" cy="2819400"/>
          </a:xfrm>
        </p:spPr>
        <p:txBody>
          <a:bodyPr/>
          <a:lstStyle/>
          <a:p>
            <a:r>
              <a:rPr lang="en-US" dirty="0"/>
              <a:t>Attractiveness</a:t>
            </a:r>
          </a:p>
          <a:p>
            <a:r>
              <a:rPr lang="en-US" dirty="0"/>
              <a:t>Similarity</a:t>
            </a:r>
          </a:p>
          <a:p>
            <a:r>
              <a:rPr lang="en-US" dirty="0"/>
              <a:t>Likeability</a:t>
            </a:r>
          </a:p>
          <a:p>
            <a:r>
              <a:rPr lang="en-US" dirty="0"/>
              <a:t>Trustworthiness</a:t>
            </a:r>
          </a:p>
          <a:p>
            <a:r>
              <a:rPr lang="en-US" dirty="0"/>
              <a:t>Expertise</a:t>
            </a:r>
          </a:p>
          <a:p>
            <a:endParaRPr lang="en-US" dirty="0"/>
          </a:p>
        </p:txBody>
      </p:sp>
      <p:pic>
        <p:nvPicPr>
          <p:cNvPr id="3" name="Picture 2"/>
          <p:cNvPicPr>
            <a:picLocks noChangeAspect="1"/>
          </p:cNvPicPr>
          <p:nvPr/>
        </p:nvPicPr>
        <p:blipFill>
          <a:blip r:embed="rId3" cstate="print">
            <a:extLst/>
          </a:blip>
          <a:stretch>
            <a:fillRect/>
          </a:stretch>
        </p:blipFill>
        <p:spPr>
          <a:xfrm>
            <a:off x="838199" y="1600200"/>
            <a:ext cx="3729867"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824023" y="4343400"/>
            <a:ext cx="3570208" cy="923330"/>
          </a:xfrm>
          <a:prstGeom prst="rect">
            <a:avLst/>
          </a:prstGeom>
          <a:noFill/>
        </p:spPr>
        <p:txBody>
          <a:bodyPr wrap="none">
            <a:spAutoFit/>
          </a:bodyPr>
          <a:lstStyle/>
          <a:p>
            <a:pPr algn="ctr" eaLnBrk="0" hangingPunct="0">
              <a:defRPr/>
            </a:pPr>
            <a:r>
              <a:rPr lang="en-US" sz="5400" b="1" dirty="0">
                <a:ln w="1905"/>
                <a:solidFill>
                  <a:srgbClr val="C00000"/>
                </a:solidFill>
                <a:effectLst>
                  <a:innerShdw blurRad="69850" dist="43180" dir="5400000">
                    <a:srgbClr val="000000">
                      <a:alpha val="65000"/>
                    </a:srgbClr>
                  </a:innerShdw>
                </a:effectLst>
                <a:cs typeface="+mn-cs"/>
              </a:rPr>
              <a:t>Credibility</a:t>
            </a:r>
          </a:p>
        </p:txBody>
      </p:sp>
      <p:cxnSp>
        <p:nvCxnSpPr>
          <p:cNvPr id="114699" name="Straight Arrow Connector 10"/>
          <p:cNvCxnSpPr>
            <a:cxnSpLocks noChangeShapeType="1"/>
            <a:stCxn id="6" idx="3"/>
          </p:cNvCxnSpPr>
          <p:nvPr/>
        </p:nvCxnSpPr>
        <p:spPr bwMode="auto">
          <a:xfrm flipV="1">
            <a:off x="4394200" y="3733800"/>
            <a:ext cx="787400" cy="1071563"/>
          </a:xfrm>
          <a:prstGeom prst="straightConnector1">
            <a:avLst/>
          </a:prstGeom>
          <a:noFill/>
          <a:ln w="12700" algn="ctr">
            <a:solidFill>
              <a:schemeClr val="tx1"/>
            </a:solidFill>
            <a:round/>
            <a:headEnd type="none" w="sm" len="sm"/>
            <a:tailEnd type="arrow" w="med" len="med"/>
          </a:ln>
        </p:spPr>
      </p:cxnSp>
      <p:cxnSp>
        <p:nvCxnSpPr>
          <p:cNvPr id="114700" name="Straight Arrow Connector 15"/>
          <p:cNvCxnSpPr>
            <a:cxnSpLocks noChangeShapeType="1"/>
            <a:stCxn id="6" idx="3"/>
          </p:cNvCxnSpPr>
          <p:nvPr/>
        </p:nvCxnSpPr>
        <p:spPr bwMode="auto">
          <a:xfrm flipV="1">
            <a:off x="4394200" y="4268788"/>
            <a:ext cx="787400" cy="536575"/>
          </a:xfrm>
          <a:prstGeom prst="straightConnector1">
            <a:avLst/>
          </a:prstGeom>
          <a:noFill/>
          <a:ln w="12700" algn="ctr">
            <a:solidFill>
              <a:schemeClr val="tx1"/>
            </a:solidFill>
            <a:round/>
            <a:headEnd type="none" w="sm" len="sm"/>
            <a:tailEnd type="arrow" w="med" len="med"/>
          </a:ln>
        </p:spPr>
      </p:cxnSp>
      <p:cxnSp>
        <p:nvCxnSpPr>
          <p:cNvPr id="114701" name="Straight Arrow Connector 18"/>
          <p:cNvCxnSpPr>
            <a:cxnSpLocks noChangeShapeType="1"/>
            <a:stCxn id="6" idx="3"/>
          </p:cNvCxnSpPr>
          <p:nvPr/>
        </p:nvCxnSpPr>
        <p:spPr bwMode="auto">
          <a:xfrm>
            <a:off x="4394200" y="4805363"/>
            <a:ext cx="787400" cy="0"/>
          </a:xfrm>
          <a:prstGeom prst="straightConnector1">
            <a:avLst/>
          </a:prstGeom>
          <a:noFill/>
          <a:ln w="12700" algn="ctr">
            <a:solidFill>
              <a:schemeClr val="tx1"/>
            </a:solidFill>
            <a:round/>
            <a:headEnd type="none" w="sm" len="sm"/>
            <a:tailEnd type="arrow" w="med" len="med"/>
          </a:ln>
        </p:spPr>
      </p:cxnSp>
      <p:cxnSp>
        <p:nvCxnSpPr>
          <p:cNvPr id="114702" name="Straight Arrow Connector 19"/>
          <p:cNvCxnSpPr>
            <a:cxnSpLocks noChangeShapeType="1"/>
          </p:cNvCxnSpPr>
          <p:nvPr/>
        </p:nvCxnSpPr>
        <p:spPr bwMode="auto">
          <a:xfrm>
            <a:off x="4394200" y="4805363"/>
            <a:ext cx="787400" cy="530225"/>
          </a:xfrm>
          <a:prstGeom prst="straightConnector1">
            <a:avLst/>
          </a:prstGeom>
          <a:noFill/>
          <a:ln w="12700" algn="ctr">
            <a:solidFill>
              <a:schemeClr val="tx1"/>
            </a:solidFill>
            <a:round/>
            <a:headEnd type="none" w="sm" len="sm"/>
            <a:tailEnd type="arrow" w="med" len="med"/>
          </a:ln>
        </p:spPr>
      </p:cxnSp>
      <p:cxnSp>
        <p:nvCxnSpPr>
          <p:cNvPr id="114703" name="Straight Arrow Connector 20"/>
          <p:cNvCxnSpPr>
            <a:cxnSpLocks noChangeShapeType="1"/>
          </p:cNvCxnSpPr>
          <p:nvPr/>
        </p:nvCxnSpPr>
        <p:spPr bwMode="auto">
          <a:xfrm>
            <a:off x="4343400" y="4805363"/>
            <a:ext cx="838200" cy="1062037"/>
          </a:xfrm>
          <a:prstGeom prst="straightConnector1">
            <a:avLst/>
          </a:prstGeom>
          <a:noFill/>
          <a:ln w="12700" algn="ctr">
            <a:solidFill>
              <a:schemeClr val="tx1"/>
            </a:solidFill>
            <a:round/>
            <a:headEnd type="none" w="sm" len="sm"/>
            <a:tailEnd type="arrow" w="med" len="med"/>
          </a:ln>
        </p:spPr>
      </p:cxn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xfrm>
            <a:off x="7315200" y="6553200"/>
            <a:ext cx="1905000" cy="457200"/>
          </a:xfrm>
          <a:noFill/>
        </p:spPr>
        <p:txBody>
          <a:bodyPr/>
          <a:lstStyle/>
          <a:p>
            <a:r>
              <a:rPr lang="en-US">
                <a:cs typeface="Arial" charset="0"/>
              </a:rPr>
              <a:t>7-</a:t>
            </a:r>
            <a:fld id="{AF86D591-2387-41E2-82C4-F62658BEBF5F}" type="slidenum">
              <a:rPr lang="en-US" smtClean="0">
                <a:cs typeface="Arial" charset="0"/>
              </a:rPr>
              <a:pPr/>
              <a:t>5</a:t>
            </a:fld>
            <a:endParaRPr lang="en-US">
              <a:cs typeface="Arial" charset="0"/>
            </a:endParaRPr>
          </a:p>
        </p:txBody>
      </p:sp>
      <p:sp>
        <p:nvSpPr>
          <p:cNvPr id="30723" name="Rectangle 3"/>
          <p:cNvSpPr>
            <a:spLocks noGrp="1" noChangeArrowheads="1"/>
          </p:cNvSpPr>
          <p:nvPr>
            <p:ph type="title"/>
          </p:nvPr>
        </p:nvSpPr>
        <p:spPr>
          <a:xfrm>
            <a:off x="685800" y="381000"/>
            <a:ext cx="7772400" cy="1371600"/>
          </a:xfrm>
        </p:spPr>
        <p:txBody>
          <a:bodyPr/>
          <a:lstStyle/>
          <a:p>
            <a:r>
              <a:rPr lang="zh-CN" altLang="en-US" sz="5400" dirty="0">
                <a:solidFill>
                  <a:srgbClr val="339933"/>
                </a:solidFill>
              </a:rPr>
              <a:t>一般信息</a:t>
            </a:r>
            <a:br>
              <a:rPr lang="en-US" sz="4000" dirty="0">
                <a:solidFill>
                  <a:srgbClr val="FF0066"/>
                </a:solidFill>
              </a:rPr>
            </a:br>
            <a:r>
              <a:rPr lang="en-US" sz="3600" dirty="0">
                <a:solidFill>
                  <a:srgbClr val="0000CC"/>
                </a:solidFill>
              </a:rPr>
              <a:t>Cognitive Message Strategy</a:t>
            </a:r>
            <a:endParaRPr lang="en-US" sz="4000" dirty="0">
              <a:solidFill>
                <a:srgbClr val="0000CC"/>
              </a:solidFill>
            </a:endParaRPr>
          </a:p>
        </p:txBody>
      </p:sp>
      <p:sp>
        <p:nvSpPr>
          <p:cNvPr id="30724" name="Text Box 5"/>
          <p:cNvSpPr txBox="1">
            <a:spLocks noChangeArrowheads="1"/>
          </p:cNvSpPr>
          <p:nvPr/>
        </p:nvSpPr>
        <p:spPr bwMode="auto">
          <a:xfrm>
            <a:off x="6537325" y="4637088"/>
            <a:ext cx="184150" cy="519112"/>
          </a:xfrm>
          <a:prstGeom prst="rect">
            <a:avLst/>
          </a:prstGeom>
          <a:noFill/>
          <a:ln w="12700">
            <a:noFill/>
            <a:miter lim="800000"/>
            <a:headEnd type="none" w="sm" len="sm"/>
            <a:tailEnd type="none" w="sm" len="sm"/>
          </a:ln>
        </p:spPr>
        <p:txBody>
          <a:bodyPr wrap="none">
            <a:spAutoFit/>
          </a:bodyPr>
          <a:lstStyle/>
          <a:p>
            <a:pPr eaLnBrk="0" hangingPunct="0"/>
            <a:endParaRPr lang="en-GB"/>
          </a:p>
        </p:txBody>
      </p:sp>
      <p:pic>
        <p:nvPicPr>
          <p:cNvPr id="30725" name="Picture 1"/>
          <p:cNvPicPr>
            <a:picLocks noChangeAspect="1"/>
          </p:cNvPicPr>
          <p:nvPr/>
        </p:nvPicPr>
        <p:blipFill>
          <a:blip r:embed="rId3"/>
          <a:srcRect/>
          <a:stretch>
            <a:fillRect/>
          </a:stretch>
        </p:blipFill>
        <p:spPr bwMode="auto">
          <a:xfrm>
            <a:off x="1079500" y="2362200"/>
            <a:ext cx="6985000" cy="29972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xfrm>
            <a:off x="7315200" y="6553200"/>
            <a:ext cx="1905000" cy="457200"/>
          </a:xfrm>
          <a:noFill/>
        </p:spPr>
        <p:txBody>
          <a:bodyPr/>
          <a:lstStyle/>
          <a:p>
            <a:r>
              <a:rPr lang="en-US">
                <a:cs typeface="Arial" charset="0"/>
              </a:rPr>
              <a:t>7-</a:t>
            </a:r>
            <a:fld id="{65E6627F-8F66-4179-80C1-A10F5A0A548A}" type="slidenum">
              <a:rPr lang="en-US" smtClean="0">
                <a:cs typeface="Arial" charset="0"/>
              </a:rPr>
              <a:pPr/>
              <a:t>6</a:t>
            </a:fld>
            <a:endParaRPr lang="en-US">
              <a:cs typeface="Arial" charset="0"/>
            </a:endParaRPr>
          </a:p>
        </p:txBody>
      </p:sp>
      <p:sp>
        <p:nvSpPr>
          <p:cNvPr id="32771" name="Rectangle 3"/>
          <p:cNvSpPr>
            <a:spLocks noGrp="1" noChangeArrowheads="1"/>
          </p:cNvSpPr>
          <p:nvPr>
            <p:ph type="title"/>
          </p:nvPr>
        </p:nvSpPr>
        <p:spPr>
          <a:xfrm>
            <a:off x="685800" y="381000"/>
            <a:ext cx="7772400" cy="1371600"/>
          </a:xfrm>
        </p:spPr>
        <p:txBody>
          <a:bodyPr/>
          <a:lstStyle/>
          <a:p>
            <a:r>
              <a:rPr lang="zh-CN" altLang="en-US" sz="5400" dirty="0">
                <a:solidFill>
                  <a:srgbClr val="339933"/>
                </a:solidFill>
              </a:rPr>
              <a:t>抢先广告</a:t>
            </a:r>
            <a:br>
              <a:rPr lang="en-US" sz="4000" dirty="0">
                <a:solidFill>
                  <a:srgbClr val="FF0066"/>
                </a:solidFill>
              </a:rPr>
            </a:br>
            <a:r>
              <a:rPr lang="en-US" sz="3600" dirty="0">
                <a:solidFill>
                  <a:srgbClr val="0000CC"/>
                </a:solidFill>
              </a:rPr>
              <a:t>Cognitive Message Strategy</a:t>
            </a:r>
            <a:endParaRPr lang="en-US" sz="4000" dirty="0">
              <a:solidFill>
                <a:srgbClr val="0000CC"/>
              </a:solidFill>
            </a:endParaRPr>
          </a:p>
        </p:txBody>
      </p:sp>
      <p:sp>
        <p:nvSpPr>
          <p:cNvPr id="32772" name="Text Box 4"/>
          <p:cNvSpPr txBox="1">
            <a:spLocks noChangeArrowheads="1"/>
          </p:cNvSpPr>
          <p:nvPr/>
        </p:nvSpPr>
        <p:spPr bwMode="auto">
          <a:xfrm>
            <a:off x="749300" y="5253038"/>
            <a:ext cx="8001000" cy="707886"/>
          </a:xfrm>
          <a:prstGeom prst="rect">
            <a:avLst/>
          </a:prstGeom>
          <a:noFill/>
          <a:ln w="12700">
            <a:noFill/>
            <a:miter lim="800000"/>
            <a:headEnd type="none" w="sm" len="sm"/>
            <a:tailEnd type="none" w="sm" len="sm"/>
          </a:ln>
        </p:spPr>
        <p:txBody>
          <a:bodyPr>
            <a:spAutoFit/>
          </a:bodyPr>
          <a:lstStyle/>
          <a:p>
            <a:pPr eaLnBrk="0" hangingPunct="0"/>
            <a:r>
              <a:rPr lang="zh-CN" altLang="en-US" sz="2000" dirty="0">
                <a:solidFill>
                  <a:schemeClr val="tx1"/>
                </a:solidFill>
              </a:rPr>
              <a:t>抢先广告</a:t>
            </a:r>
            <a:r>
              <a:rPr lang="en-US" altLang="zh-CN" sz="2000" dirty="0">
                <a:solidFill>
                  <a:schemeClr val="tx1"/>
                </a:solidFill>
              </a:rPr>
              <a:t>——</a:t>
            </a:r>
            <a:r>
              <a:rPr lang="zh-CN" altLang="en-US" sz="2000" dirty="0"/>
              <a:t>在产品特定属性或利益的基础上声称自己更优越。这样做是为了阻止竞争对手做同样或类似的声明。</a:t>
            </a:r>
            <a:endParaRPr lang="en-US" sz="2000" dirty="0">
              <a:solidFill>
                <a:schemeClr val="tx1"/>
              </a:solidFill>
            </a:endParaRPr>
          </a:p>
        </p:txBody>
      </p:sp>
      <p:sp>
        <p:nvSpPr>
          <p:cNvPr id="32773" name="Text Box 5"/>
          <p:cNvSpPr txBox="1">
            <a:spLocks noChangeArrowheads="1"/>
          </p:cNvSpPr>
          <p:nvPr/>
        </p:nvSpPr>
        <p:spPr bwMode="auto">
          <a:xfrm>
            <a:off x="6537325" y="4637088"/>
            <a:ext cx="184150" cy="519112"/>
          </a:xfrm>
          <a:prstGeom prst="rect">
            <a:avLst/>
          </a:prstGeom>
          <a:noFill/>
          <a:ln w="12700">
            <a:noFill/>
            <a:miter lim="800000"/>
            <a:headEnd type="none" w="sm" len="sm"/>
            <a:tailEnd type="none" w="sm" len="sm"/>
          </a:ln>
        </p:spPr>
        <p:txBody>
          <a:bodyPr wrap="none">
            <a:spAutoFit/>
          </a:bodyPr>
          <a:lstStyle/>
          <a:p>
            <a:pPr eaLnBrk="0" hangingPunct="0"/>
            <a:endParaRPr lang="en-GB"/>
          </a:p>
        </p:txBody>
      </p:sp>
      <p:pic>
        <p:nvPicPr>
          <p:cNvPr id="2" name="Picture 1">
            <a:hlinkClick r:id="rId3"/>
          </p:cNvPr>
          <p:cNvPicPr>
            <a:picLocks noChangeAspect="1"/>
          </p:cNvPicPr>
          <p:nvPr/>
        </p:nvPicPr>
        <p:blipFill>
          <a:blip r:embed="rId4" cstate="print">
            <a:extLst/>
          </a:blip>
          <a:stretch>
            <a:fillRect/>
          </a:stretch>
        </p:blipFill>
        <p:spPr>
          <a:xfrm>
            <a:off x="2277053" y="2209800"/>
            <a:ext cx="4661541" cy="2529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xfrm>
            <a:off x="7315200" y="6553200"/>
            <a:ext cx="1905000" cy="457200"/>
          </a:xfrm>
          <a:noFill/>
        </p:spPr>
        <p:txBody>
          <a:bodyPr/>
          <a:lstStyle/>
          <a:p>
            <a:r>
              <a:rPr lang="en-US">
                <a:cs typeface="Arial" charset="0"/>
              </a:rPr>
              <a:t>7-</a:t>
            </a:r>
            <a:fld id="{260DEA29-8D5B-42E6-988B-4B2F7B72B003}" type="slidenum">
              <a:rPr lang="en-US" smtClean="0">
                <a:cs typeface="Arial" charset="0"/>
              </a:rPr>
              <a:pPr/>
              <a:t>7</a:t>
            </a:fld>
            <a:endParaRPr lang="en-US">
              <a:cs typeface="Arial" charset="0"/>
            </a:endParaRPr>
          </a:p>
        </p:txBody>
      </p:sp>
      <p:sp>
        <p:nvSpPr>
          <p:cNvPr id="34819" name="Text Box 2051"/>
          <p:cNvSpPr txBox="1">
            <a:spLocks noChangeArrowheads="1"/>
          </p:cNvSpPr>
          <p:nvPr/>
        </p:nvSpPr>
        <p:spPr bwMode="auto">
          <a:xfrm>
            <a:off x="1447800" y="2286000"/>
            <a:ext cx="3352800" cy="2677656"/>
          </a:xfrm>
          <a:prstGeom prst="rect">
            <a:avLst/>
          </a:prstGeom>
          <a:noFill/>
          <a:ln w="12700">
            <a:noFill/>
            <a:miter lim="800000"/>
            <a:headEnd type="none" w="sm" len="sm"/>
            <a:tailEnd type="none" w="sm" len="sm"/>
          </a:ln>
        </p:spPr>
        <p:txBody>
          <a:bodyPr>
            <a:spAutoFit/>
          </a:bodyPr>
          <a:lstStyle/>
          <a:p>
            <a:pPr eaLnBrk="0" hangingPunct="0"/>
            <a:r>
              <a:rPr lang="en-US" sz="2400" dirty="0">
                <a:solidFill>
                  <a:schemeClr val="tx1"/>
                </a:solidFill>
              </a:rPr>
              <a:t>An advertisement by Bonne Bell using the unique selling proposition.</a:t>
            </a:r>
          </a:p>
          <a:p>
            <a:pPr eaLnBrk="0" hangingPunct="0"/>
            <a:r>
              <a:rPr lang="en-US" altLang="zh-CN" sz="2400" dirty="0">
                <a:solidFill>
                  <a:schemeClr val="tx1"/>
                </a:solidFill>
              </a:rPr>
              <a:t>USP</a:t>
            </a:r>
            <a:r>
              <a:rPr lang="zh-CN" altLang="en-US" sz="2400" dirty="0">
                <a:solidFill>
                  <a:schemeClr val="tx1"/>
                </a:solidFill>
              </a:rPr>
              <a:t>明确声称自己的产品独特或更优越，且该声称有证据支持。</a:t>
            </a:r>
            <a:endParaRPr lang="en-US" sz="2400" dirty="0">
              <a:solidFill>
                <a:srgbClr val="FFFF66"/>
              </a:solidFill>
            </a:endParaRPr>
          </a:p>
        </p:txBody>
      </p:sp>
      <p:sp>
        <p:nvSpPr>
          <p:cNvPr id="34820" name="Rectangle 205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34821" name="Rectangle 205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8" name="Rectangle 3"/>
          <p:cNvSpPr txBox="1">
            <a:spLocks noChangeArrowheads="1"/>
          </p:cNvSpPr>
          <p:nvPr/>
        </p:nvSpPr>
        <p:spPr>
          <a:xfrm>
            <a:off x="914400" y="0"/>
            <a:ext cx="8077200" cy="1600200"/>
          </a:xfrm>
          <a:prstGeom prst="rect">
            <a:avLst/>
          </a:prstGeom>
        </p:spPr>
        <p:txBody>
          <a:bodyPr/>
          <a:lstStyle/>
          <a:p>
            <a:pPr algn="ctr" eaLnBrk="0" hangingPunct="0">
              <a:defRPr/>
            </a:pPr>
            <a:r>
              <a:rPr lang="en-US" sz="4400" b="1" kern="0" dirty="0">
                <a:solidFill>
                  <a:srgbClr val="339933"/>
                </a:solidFill>
                <a:latin typeface="+mj-lt"/>
                <a:ea typeface="+mj-ea"/>
                <a:cs typeface="+mj-cs"/>
              </a:rPr>
              <a:t>Unique Selling Proposition</a:t>
            </a:r>
            <a:br>
              <a:rPr lang="en-US" sz="4000" b="1" kern="0" dirty="0">
                <a:latin typeface="+mj-lt"/>
                <a:ea typeface="+mj-ea"/>
                <a:cs typeface="+mj-cs"/>
              </a:rPr>
            </a:br>
            <a:r>
              <a:rPr lang="en-US" sz="3600" b="1" kern="0" dirty="0">
                <a:solidFill>
                  <a:srgbClr val="0000CC"/>
                </a:solidFill>
                <a:latin typeface="+mj-lt"/>
                <a:ea typeface="+mj-ea"/>
                <a:cs typeface="+mj-cs"/>
              </a:rPr>
              <a:t>Cognitive Message Strategy</a:t>
            </a:r>
            <a:endParaRPr lang="en-US" sz="4000" b="1" kern="0" dirty="0">
              <a:solidFill>
                <a:srgbClr val="0000CC"/>
              </a:solidFill>
              <a:latin typeface="+mj-lt"/>
              <a:ea typeface="+mj-ea"/>
              <a:cs typeface="+mj-cs"/>
            </a:endParaRPr>
          </a:p>
        </p:txBody>
      </p:sp>
      <p:pic>
        <p:nvPicPr>
          <p:cNvPr id="34823" name="Picture 1"/>
          <p:cNvPicPr>
            <a:picLocks noChangeAspect="1"/>
          </p:cNvPicPr>
          <p:nvPr/>
        </p:nvPicPr>
        <p:blipFill>
          <a:blip r:embed="rId3"/>
          <a:srcRect/>
          <a:stretch>
            <a:fillRect/>
          </a:stretch>
        </p:blipFill>
        <p:spPr bwMode="auto">
          <a:xfrm>
            <a:off x="4724400" y="1374775"/>
            <a:ext cx="4133850" cy="5102225"/>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9"/>
          <p:cNvSpPr>
            <a:spLocks noGrp="1"/>
          </p:cNvSpPr>
          <p:nvPr>
            <p:ph idx="1"/>
          </p:nvPr>
        </p:nvSpPr>
        <p:spPr>
          <a:xfrm>
            <a:off x="1219200" y="1600200"/>
            <a:ext cx="7315200" cy="2133600"/>
          </a:xfrm>
        </p:spPr>
        <p:txBody>
          <a:bodyPr/>
          <a:lstStyle/>
          <a:p>
            <a:r>
              <a:rPr lang="zh-CN" altLang="en-US" sz="3600" dirty="0"/>
              <a:t>无须验证的声明</a:t>
            </a:r>
            <a:endParaRPr lang="en-US" altLang="zh-CN" sz="3600" dirty="0"/>
          </a:p>
          <a:p>
            <a:r>
              <a:rPr lang="zh-CN" altLang="en-US" sz="3600" dirty="0"/>
              <a:t>不需要证明和具体化</a:t>
            </a:r>
            <a:endParaRPr lang="en-US" altLang="zh-CN" sz="3600" dirty="0"/>
          </a:p>
          <a:p>
            <a:r>
              <a:rPr lang="zh-CN" altLang="en-US" sz="3600" dirty="0"/>
              <a:t>流行的认知手法</a:t>
            </a:r>
            <a:endParaRPr lang="en-US" sz="3600" dirty="0"/>
          </a:p>
        </p:txBody>
      </p:sp>
      <p:sp>
        <p:nvSpPr>
          <p:cNvPr id="36867" name="Slide Number Placeholder 3"/>
          <p:cNvSpPr>
            <a:spLocks noGrp="1"/>
          </p:cNvSpPr>
          <p:nvPr>
            <p:ph type="sldNum" sz="quarter" idx="12"/>
          </p:nvPr>
        </p:nvSpPr>
        <p:spPr>
          <a:noFill/>
        </p:spPr>
        <p:txBody>
          <a:bodyPr/>
          <a:lstStyle/>
          <a:p>
            <a:r>
              <a:rPr lang="en-US">
                <a:cs typeface="Arial" charset="0"/>
              </a:rPr>
              <a:t>7-</a:t>
            </a:r>
            <a:fld id="{DBEAD793-74E2-499A-81A4-4EC1A373051C}" type="slidenum">
              <a:rPr lang="en-US" smtClean="0">
                <a:cs typeface="Arial" charset="0"/>
              </a:rPr>
              <a:pPr/>
              <a:t>8</a:t>
            </a:fld>
            <a:endParaRPr lang="en-US">
              <a:cs typeface="Arial" charset="0"/>
            </a:endParaRPr>
          </a:p>
        </p:txBody>
      </p:sp>
      <p:sp>
        <p:nvSpPr>
          <p:cNvPr id="36868" name="Rectangle 205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36869" name="Rectangle 205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8" name="Rectangle 3"/>
          <p:cNvSpPr txBox="1">
            <a:spLocks noChangeArrowheads="1"/>
          </p:cNvSpPr>
          <p:nvPr/>
        </p:nvSpPr>
        <p:spPr>
          <a:xfrm>
            <a:off x="914400" y="152400"/>
            <a:ext cx="8077200" cy="1447800"/>
          </a:xfrm>
          <a:prstGeom prst="rect">
            <a:avLst/>
          </a:prstGeom>
        </p:spPr>
        <p:txBody>
          <a:bodyPr/>
          <a:lstStyle/>
          <a:p>
            <a:pPr algn="ctr" eaLnBrk="0" hangingPunct="0">
              <a:defRPr/>
            </a:pPr>
            <a:r>
              <a:rPr lang="zh-CN" altLang="en-US" sz="4400" b="1" kern="0" dirty="0">
                <a:solidFill>
                  <a:srgbClr val="339933"/>
                </a:solidFill>
                <a:latin typeface="+mj-lt"/>
                <a:ea typeface="+mj-ea"/>
                <a:cs typeface="+mj-cs"/>
              </a:rPr>
              <a:t>夸张广告</a:t>
            </a:r>
            <a:br>
              <a:rPr lang="en-US" sz="4000" b="1" kern="0" dirty="0">
                <a:latin typeface="+mj-lt"/>
                <a:ea typeface="+mj-ea"/>
                <a:cs typeface="+mj-cs"/>
              </a:rPr>
            </a:br>
            <a:r>
              <a:rPr lang="en-US" sz="3600" b="1" kern="0" dirty="0">
                <a:solidFill>
                  <a:srgbClr val="0000CC"/>
                </a:solidFill>
                <a:latin typeface="+mj-lt"/>
                <a:ea typeface="+mj-ea"/>
                <a:cs typeface="+mj-cs"/>
              </a:rPr>
              <a:t>Cognitive Message Strategy</a:t>
            </a:r>
            <a:endParaRPr lang="en-US" sz="4000" b="1" kern="0" dirty="0">
              <a:solidFill>
                <a:srgbClr val="0000CC"/>
              </a:solidFill>
              <a:latin typeface="+mj-lt"/>
              <a:ea typeface="+mj-ea"/>
              <a:cs typeface="+mj-cs"/>
            </a:endParaRPr>
          </a:p>
        </p:txBody>
      </p:sp>
      <p:pic>
        <p:nvPicPr>
          <p:cNvPr id="36871" name="Picture 1"/>
          <p:cNvPicPr>
            <a:picLocks noChangeAspect="1"/>
          </p:cNvPicPr>
          <p:nvPr/>
        </p:nvPicPr>
        <p:blipFill>
          <a:blip r:embed="rId3"/>
          <a:srcRect/>
          <a:stretch>
            <a:fillRect/>
          </a:stretch>
        </p:blipFill>
        <p:spPr bwMode="auto">
          <a:xfrm>
            <a:off x="1371600" y="3886200"/>
            <a:ext cx="6650038" cy="182245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9"/>
          <p:cNvSpPr>
            <a:spLocks noGrp="1"/>
          </p:cNvSpPr>
          <p:nvPr>
            <p:ph idx="1"/>
          </p:nvPr>
        </p:nvSpPr>
        <p:spPr>
          <a:xfrm>
            <a:off x="1219200" y="1752600"/>
            <a:ext cx="7924800" cy="4267200"/>
          </a:xfrm>
        </p:spPr>
        <p:txBody>
          <a:bodyPr/>
          <a:lstStyle/>
          <a:p>
            <a:r>
              <a:rPr lang="zh-CN" altLang="en-US" sz="2800" dirty="0"/>
              <a:t>直接或间接比较</a:t>
            </a:r>
            <a:endParaRPr lang="en-US" altLang="zh-CN" sz="2800" dirty="0"/>
          </a:p>
          <a:p>
            <a:r>
              <a:rPr lang="zh-CN" altLang="en-US" sz="2800" dirty="0"/>
              <a:t>真实或虚构的竞争者</a:t>
            </a:r>
            <a:endParaRPr lang="en-US" altLang="zh-CN" sz="2800" dirty="0"/>
          </a:p>
          <a:p>
            <a:r>
              <a:rPr lang="zh-CN" altLang="en-US" sz="2800" dirty="0"/>
              <a:t>优点：获取注意力</a:t>
            </a:r>
            <a:endParaRPr lang="en-US" sz="2800" dirty="0"/>
          </a:p>
          <a:p>
            <a:pPr lvl="1"/>
            <a:r>
              <a:rPr lang="zh-CN" altLang="en-US" sz="2000" dirty="0"/>
              <a:t>品牌关注可以增加</a:t>
            </a:r>
            <a:endParaRPr lang="en-US" sz="2000" dirty="0"/>
          </a:p>
          <a:p>
            <a:pPr lvl="1"/>
            <a:r>
              <a:rPr lang="zh-CN" altLang="en-US" sz="2000" dirty="0"/>
              <a:t>信息关注可以增加</a:t>
            </a:r>
            <a:endParaRPr lang="en-US" sz="2000" dirty="0"/>
          </a:p>
          <a:p>
            <a:r>
              <a:rPr lang="zh-CN" altLang="en-US" sz="2800" dirty="0"/>
              <a:t>缺点：不太相信，负面态度</a:t>
            </a:r>
            <a:endParaRPr lang="en-US" sz="2800" dirty="0"/>
          </a:p>
          <a:p>
            <a:pPr lvl="1"/>
            <a:r>
              <a:rPr lang="zh-CN" altLang="en-US" sz="2400" dirty="0"/>
              <a:t>负面对比广告</a:t>
            </a:r>
            <a:r>
              <a:rPr lang="en-US" altLang="zh-CN" sz="2400" dirty="0"/>
              <a:t>Negative comparative advertisement</a:t>
            </a:r>
            <a:endParaRPr lang="en-US" sz="2400" dirty="0"/>
          </a:p>
          <a:p>
            <a:pPr lvl="1"/>
            <a:r>
              <a:rPr lang="zh-CN" altLang="en-US" sz="2400" dirty="0"/>
              <a:t>自发特质推理</a:t>
            </a:r>
            <a:r>
              <a:rPr lang="en-US" sz="2400" dirty="0"/>
              <a:t>Spontaneous trait transference</a:t>
            </a:r>
          </a:p>
          <a:p>
            <a:r>
              <a:rPr lang="zh-CN" altLang="en-US" sz="2800" dirty="0"/>
              <a:t>小心选择比较</a:t>
            </a:r>
            <a:endParaRPr lang="en-US" sz="2800" dirty="0"/>
          </a:p>
        </p:txBody>
      </p:sp>
      <p:sp>
        <p:nvSpPr>
          <p:cNvPr id="38915" name="Slide Number Placeholder 3"/>
          <p:cNvSpPr>
            <a:spLocks noGrp="1"/>
          </p:cNvSpPr>
          <p:nvPr>
            <p:ph type="sldNum" sz="quarter" idx="12"/>
          </p:nvPr>
        </p:nvSpPr>
        <p:spPr>
          <a:noFill/>
        </p:spPr>
        <p:txBody>
          <a:bodyPr/>
          <a:lstStyle/>
          <a:p>
            <a:r>
              <a:rPr lang="en-US">
                <a:cs typeface="Arial" charset="0"/>
              </a:rPr>
              <a:t>7-</a:t>
            </a:r>
            <a:fld id="{AA5D87CA-1C3E-4D89-A5F5-28146DF62116}" type="slidenum">
              <a:rPr lang="en-US" smtClean="0">
                <a:cs typeface="Arial" charset="0"/>
              </a:rPr>
              <a:pPr/>
              <a:t>9</a:t>
            </a:fld>
            <a:endParaRPr lang="en-US">
              <a:cs typeface="Arial" charset="0"/>
            </a:endParaRPr>
          </a:p>
        </p:txBody>
      </p:sp>
      <p:sp>
        <p:nvSpPr>
          <p:cNvPr id="38916" name="Rectangle 205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eaLnBrk="0" hangingPunct="0"/>
            <a:endParaRPr lang="en-GB"/>
          </a:p>
        </p:txBody>
      </p:sp>
      <p:sp>
        <p:nvSpPr>
          <p:cNvPr id="38917" name="Rectangle 205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eaLnBrk="0" hangingPunct="0"/>
            <a:endParaRPr lang="en-GB"/>
          </a:p>
        </p:txBody>
      </p:sp>
      <p:sp>
        <p:nvSpPr>
          <p:cNvPr id="8" name="Rectangle 3"/>
          <p:cNvSpPr txBox="1">
            <a:spLocks noChangeArrowheads="1"/>
          </p:cNvSpPr>
          <p:nvPr/>
        </p:nvSpPr>
        <p:spPr>
          <a:xfrm>
            <a:off x="914400" y="152400"/>
            <a:ext cx="8077200" cy="1447800"/>
          </a:xfrm>
          <a:prstGeom prst="rect">
            <a:avLst/>
          </a:prstGeom>
        </p:spPr>
        <p:txBody>
          <a:bodyPr/>
          <a:lstStyle/>
          <a:p>
            <a:pPr algn="ctr" eaLnBrk="0" hangingPunct="0">
              <a:defRPr/>
            </a:pPr>
            <a:r>
              <a:rPr lang="zh-CN" altLang="en-US" sz="4400" b="1" kern="0" dirty="0">
                <a:solidFill>
                  <a:srgbClr val="339933"/>
                </a:solidFill>
                <a:latin typeface="+mj-lt"/>
                <a:ea typeface="+mj-ea"/>
                <a:cs typeface="+mj-cs"/>
              </a:rPr>
              <a:t>比较广告</a:t>
            </a:r>
            <a:br>
              <a:rPr lang="en-US" sz="4000" b="1" kern="0" dirty="0">
                <a:latin typeface="+mj-lt"/>
                <a:ea typeface="+mj-ea"/>
                <a:cs typeface="+mj-cs"/>
              </a:rPr>
            </a:br>
            <a:r>
              <a:rPr lang="en-US" sz="3600" b="1" kern="0" dirty="0">
                <a:solidFill>
                  <a:srgbClr val="0000CC"/>
                </a:solidFill>
                <a:latin typeface="+mj-lt"/>
                <a:ea typeface="+mj-ea"/>
                <a:cs typeface="+mj-cs"/>
              </a:rPr>
              <a:t>Cognitive Message Strategy</a:t>
            </a:r>
            <a:endParaRPr lang="en-US" sz="4000" b="1" kern="0" dirty="0">
              <a:solidFill>
                <a:srgbClr val="0000CC"/>
              </a:solidFill>
              <a:latin typeface="+mj-lt"/>
              <a:ea typeface="+mj-ea"/>
              <a:cs typeface="+mj-cs"/>
            </a:endParaRPr>
          </a:p>
        </p:txBody>
      </p:sp>
    </p:spTree>
  </p:cSld>
  <p:clrMapOvr>
    <a:masterClrMapping/>
  </p:clrMapOvr>
  <p:transition/>
</p:sld>
</file>

<file path=ppt/theme/theme1.xml><?xml version="1.0" encoding="utf-8"?>
<a:theme xmlns:a="http://schemas.openxmlformats.org/drawingml/2006/main" name="Blue Weave">
  <a:themeElements>
    <a:clrScheme name="">
      <a:dk1>
        <a:srgbClr val="000000"/>
      </a:dk1>
      <a:lt1>
        <a:srgbClr val="006699"/>
      </a:lt1>
      <a:dk2>
        <a:srgbClr val="000099"/>
      </a:dk2>
      <a:lt2>
        <a:srgbClr val="00354E"/>
      </a:lt2>
      <a:accent1>
        <a:srgbClr val="006699"/>
      </a:accent1>
      <a:accent2>
        <a:srgbClr val="6699FF"/>
      </a:accent2>
      <a:accent3>
        <a:srgbClr val="AAB8CA"/>
      </a:accent3>
      <a:accent4>
        <a:srgbClr val="000000"/>
      </a:accent4>
      <a:accent5>
        <a:srgbClr val="AAB8CA"/>
      </a:accent5>
      <a:accent6>
        <a:srgbClr val="5C8AE7"/>
      </a:accent6>
      <a:hlink>
        <a:srgbClr val="0000CC"/>
      </a:hlink>
      <a:folHlink>
        <a:srgbClr val="5E6FD4"/>
      </a:folHlink>
    </a:clrScheme>
    <a:fontScheme name="Blue Wea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0066"/>
            </a:solidFill>
            <a:effectLst/>
            <a:latin typeface="Arial" charset="0"/>
          </a:defRPr>
        </a:defPPr>
      </a:lstStyle>
    </a:lnDef>
  </a:objectDefaults>
  <a:extraClrSchemeLst>
    <a:extraClrScheme>
      <a:clrScheme name="Blue Weave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Blue Weave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CCCCFF"/>
        </a:hlink>
        <a:folHlink>
          <a:srgbClr val="5E6FD4"/>
        </a:folHlink>
      </a:clrScheme>
      <a:clrMap bg1="lt1" tx1="dk1" bg2="lt2" tx2="dk2" accent1="accent1" accent2="accent2" accent3="accent3" accent4="accent4" accent5="accent5" accent6="accent6" hlink="hlink" folHlink="folHlink"/>
    </a:extraClrScheme>
    <a:extraClrScheme>
      <a:clrScheme name="Blue Weave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EAEAEA"/>
        </a:hlink>
        <a:folHlink>
          <a:srgbClr val="5F5F5F"/>
        </a:folHlink>
      </a:clrScheme>
      <a:clrMap bg1="lt1" tx1="dk1" bg2="lt2" tx2="dk2" accent1="accent1" accent2="accent2" accent3="accent3" accent4="accent4" accent5="accent5" accent6="accent6" hlink="hlink" folHlink="folHlink"/>
    </a:extraClrScheme>
    <a:extraClrScheme>
      <a:clrScheme name="Blue Weave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CCFFCC"/>
        </a:hlink>
        <a:folHlink>
          <a:srgbClr val="FFCC66"/>
        </a:folHlink>
      </a:clrScheme>
      <a:clrMap bg1="lt1" tx1="dk1" bg2="lt2" tx2="dk2" accent1="accent1" accent2="accent2" accent3="accent3" accent4="accent4" accent5="accent5" accent6="accent6" hlink="hlink" folHlink="folHlink"/>
    </a:extraClrScheme>
    <a:extraClrScheme>
      <a:clrScheme name="Blue Weave 5">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319CB7"/>
        </a:folHlink>
      </a:clrScheme>
      <a:clrMap bg1="dk2" tx1="lt1" bg2="dk1" tx2="lt2" accent1="accent1" accent2="accent2" accent3="accent3" accent4="accent4" accent5="accent5" accent6="accent6" hlink="hlink" folHlink="folHlink"/>
    </a:extraClrScheme>
    <a:extraClrScheme>
      <a:clrScheme name="Blue Weave 6">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Weave.pot</Template>
  <TotalTime>2336</TotalTime>
  <Words>4491</Words>
  <Application>Microsoft Office PowerPoint</Application>
  <PresentationFormat>全屏显示(4:3)</PresentationFormat>
  <Paragraphs>381</Paragraphs>
  <Slides>44</Slides>
  <Notes>44</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44</vt:i4>
      </vt:variant>
    </vt:vector>
  </HeadingPairs>
  <TitlesOfParts>
    <vt:vector size="47" baseType="lpstr">
      <vt:lpstr>宋体</vt:lpstr>
      <vt:lpstr>Arial</vt:lpstr>
      <vt:lpstr>Blue Weave</vt:lpstr>
      <vt:lpstr>PowerPoint 演示文稿</vt:lpstr>
      <vt:lpstr>Chapter Objectives</vt:lpstr>
      <vt:lpstr>Message Strategies</vt:lpstr>
      <vt:lpstr>Message Strategies</vt:lpstr>
      <vt:lpstr>一般信息 Cognitive Message Strategy</vt:lpstr>
      <vt:lpstr>抢先广告 Cognitive Message Strategy</vt:lpstr>
      <vt:lpstr>PowerPoint 演示文稿</vt:lpstr>
      <vt:lpstr>PowerPoint 演示文稿</vt:lpstr>
      <vt:lpstr>PowerPoint 演示文稿</vt:lpstr>
      <vt:lpstr>Message Strategies</vt:lpstr>
      <vt:lpstr>PowerPoint 演示文稿</vt:lpstr>
      <vt:lpstr>PowerPoint 演示文稿</vt:lpstr>
      <vt:lpstr>Message Strategies</vt:lpstr>
      <vt:lpstr>PowerPoint 演示文稿</vt:lpstr>
      <vt:lpstr>PowerPoint 演示文稿</vt:lpstr>
      <vt:lpstr>实施 框架</vt:lpstr>
      <vt:lpstr>Animation</vt:lpstr>
      <vt:lpstr>Components of a Slice-of-Life Ad</vt:lpstr>
      <vt:lpstr>PowerPoint 演示文稿</vt:lpstr>
      <vt:lpstr>Testimonials</vt:lpstr>
      <vt:lpstr>Testimonials</vt:lpstr>
      <vt:lpstr>Authoritative</vt:lpstr>
      <vt:lpstr>Demonstration</vt:lpstr>
      <vt:lpstr>PowerPoint 演示文稿</vt:lpstr>
      <vt:lpstr>Informative</vt:lpstr>
      <vt:lpstr>信源及代言人</vt:lpstr>
      <vt:lpstr>Celebrity Spokespersons</vt:lpstr>
      <vt:lpstr>Additional Celebrity Endorsements</vt:lpstr>
      <vt:lpstr>Spokespersons</vt:lpstr>
      <vt:lpstr>PowerPoint 演示文稿</vt:lpstr>
      <vt:lpstr>可信度 Source Characteristics</vt:lpstr>
      <vt:lpstr>Attractiveness Source Characteristics</vt:lpstr>
      <vt:lpstr>Similarity Source Characteristics</vt:lpstr>
      <vt:lpstr>Likeability Source Characteristics</vt:lpstr>
      <vt:lpstr>Trustworthiness Source Characteristics</vt:lpstr>
      <vt:lpstr>Most Trusted Celebrities</vt:lpstr>
      <vt:lpstr>Expertise Source Characteristics</vt:lpstr>
      <vt:lpstr>Matching Source Types and Characteristics</vt:lpstr>
      <vt:lpstr>PowerPoint 演示文稿</vt:lpstr>
      <vt:lpstr>PowerPoint 演示文稿</vt:lpstr>
      <vt:lpstr>PowerPoint 演示文稿</vt:lpstr>
      <vt:lpstr>Beating Ad Clutter</vt:lpstr>
      <vt:lpstr>International Implications</vt:lpstr>
      <vt:lpstr>Ouachita Independent Bank (Part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9b-1 Executional Frameworks</dc:title>
  <dc:creator>Kenneth E. Clow</dc:creator>
  <cp:lastModifiedBy>Mingyi GU</cp:lastModifiedBy>
  <cp:revision>293</cp:revision>
  <cp:lastPrinted>2000-01-31T16:59:01Z</cp:lastPrinted>
  <dcterms:created xsi:type="dcterms:W3CDTF">1995-06-17T23:31:02Z</dcterms:created>
  <dcterms:modified xsi:type="dcterms:W3CDTF">2017-11-22T06:33:05Z</dcterms:modified>
</cp:coreProperties>
</file>