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6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</a:t>
            </a:r>
            <a:r>
              <a:rPr lang="en-US" altLang="zh-CN" sz="4000" dirty="0" smtClean="0"/>
              <a:t>6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83568" y="2276872"/>
            <a:ext cx="8049216" cy="3877815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If when I decide to have a light breakfast I anticipate the need for a larger lunch, my breakfast and lunch decisions are bracketed together. If I ignore the impact of my breakfast on lunch, these decisions are bracketed separately. A decision is narrowly bracketed if it is bracketed together with only a small set of decisions. A decision is broadly bracketed if it is bracketed with a larger set of decisions.</a:t>
            </a:r>
            <a:endParaRPr lang="zh-CN" altLang="en-US" sz="2800" dirty="0"/>
          </a:p>
          <a:p>
            <a:endParaRPr lang="zh-CN" altLang="en-US" sz="2800" dirty="0"/>
          </a:p>
        </p:txBody>
      </p:sp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</p:spPr>
        <p:txBody>
          <a:bodyPr/>
          <a:lstStyle/>
          <a:p>
            <a:r>
              <a:rPr lang="en-US" altLang="zh-CN" sz="4000" dirty="0"/>
              <a:t>Narrow versus Broad Bracketing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2960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2248347"/>
            <a:ext cx="8424935" cy="3877815"/>
          </a:xfrm>
        </p:spPr>
        <p:txBody>
          <a:bodyPr>
            <a:normAutofit/>
          </a:bodyPr>
          <a:lstStyle/>
          <a:p>
            <a:r>
              <a:rPr lang="en-US" altLang="zh-CN" dirty="0"/>
              <a:t>By substituting equation 6.17 into equation 6.16, we can rewrite the broad </a:t>
            </a:r>
            <a:r>
              <a:rPr lang="en-US" altLang="zh-CN" dirty="0" smtClean="0"/>
              <a:t>bracketing optimization </a:t>
            </a:r>
            <a:r>
              <a:rPr lang="en-US" altLang="zh-CN" dirty="0"/>
              <a:t>problem </a:t>
            </a:r>
            <a:r>
              <a:rPr lang="en-US" altLang="zh-CN" dirty="0" smtClean="0"/>
              <a:t>as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smtClean="0"/>
              <a:t>If </a:t>
            </a:r>
            <a:r>
              <a:rPr lang="en-US" altLang="zh-CN" dirty="0"/>
              <a:t>we ignore the kink in the value function (in other words, use a single smooth </a:t>
            </a:r>
            <a:r>
              <a:rPr lang="en-US" altLang="zh-CN" dirty="0" smtClean="0"/>
              <a:t>function to </a:t>
            </a:r>
            <a:r>
              <a:rPr lang="en-US" altLang="zh-CN" dirty="0"/>
              <a:t>represent gains and losses), the solution can be written </a:t>
            </a:r>
            <a:r>
              <a:rPr lang="en-US" altLang="zh-CN" dirty="0" smtClean="0"/>
              <a:t>as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Bracketing the Portfolio Problem</a:t>
            </a:r>
            <a:endParaRPr lang="zh-CN" altLang="en-US" sz="4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14673"/>
            <a:ext cx="3323123" cy="81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799" y="5157192"/>
            <a:ext cx="3360107" cy="1405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58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Expected utility theory supposes that all risk behavior is due to changes in </a:t>
            </a:r>
            <a:r>
              <a:rPr lang="en-US" altLang="zh-CN" dirty="0" smtClean="0"/>
              <a:t>the marginal </a:t>
            </a:r>
            <a:r>
              <a:rPr lang="en-US" altLang="zh-CN" dirty="0"/>
              <a:t>utility of wealth or the concavity or convexity of the utility function.</a:t>
            </a:r>
          </a:p>
          <a:p>
            <a:r>
              <a:rPr lang="en-US" altLang="zh-CN" dirty="0"/>
              <a:t>Whenever the function is concave, the decision maker behaves so as to </a:t>
            </a:r>
            <a:r>
              <a:rPr lang="en-US" altLang="zh-CN" dirty="0" smtClean="0"/>
              <a:t>avoid risks</a:t>
            </a:r>
            <a:r>
              <a:rPr lang="en-US" altLang="zh-CN" dirty="0"/>
              <a:t>. Whenever it is convex, the decision maker seeks risk. Typically, </a:t>
            </a:r>
            <a:r>
              <a:rPr lang="en-US" altLang="zh-CN" dirty="0" smtClean="0"/>
              <a:t>economists assume </a:t>
            </a:r>
            <a:r>
              <a:rPr lang="en-US" altLang="zh-CN" dirty="0"/>
              <a:t>that people are risk averse, displaying diminishing marginal utility of wealth.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The Utility Function and Risk Aversion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7561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2248347"/>
            <a:ext cx="8280919" cy="3877815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Simonson explains the results of his study by suggesting that people might simply </a:t>
            </a:r>
            <a:r>
              <a:rPr lang="en-US" altLang="zh-CN" dirty="0" smtClean="0"/>
              <a:t>be uncertain </a:t>
            </a:r>
            <a:r>
              <a:rPr lang="en-US" altLang="zh-CN" dirty="0"/>
              <a:t>of their future preferences for individual snacks, and thus they seek variety as </a:t>
            </a:r>
            <a:r>
              <a:rPr lang="en-US" altLang="zh-CN" dirty="0" smtClean="0"/>
              <a:t>a means </a:t>
            </a:r>
            <a:r>
              <a:rPr lang="en-US" altLang="zh-CN" dirty="0"/>
              <a:t>of diversifying the outcome and maximizing expected utility. Read and </a:t>
            </a:r>
            <a:r>
              <a:rPr lang="en-US" altLang="zh-CN" dirty="0" err="1" smtClean="0"/>
              <a:t>Loewenstein</a:t>
            </a:r>
            <a:r>
              <a:rPr lang="en-US" altLang="zh-CN" dirty="0"/>
              <a:t> </a:t>
            </a:r>
            <a:r>
              <a:rPr lang="en-US" altLang="zh-CN" dirty="0" smtClean="0"/>
              <a:t>sought </a:t>
            </a:r>
            <a:r>
              <a:rPr lang="en-US" altLang="zh-CN" dirty="0"/>
              <a:t>to test this hypothesis. If one is unsure of one’s preferences, then </a:t>
            </a:r>
            <a:r>
              <a:rPr lang="en-US" altLang="zh-CN" dirty="0" smtClean="0"/>
              <a:t>one should </a:t>
            </a:r>
            <a:r>
              <a:rPr lang="en-US" altLang="zh-CN" dirty="0"/>
              <a:t>not be able to predict one’s subsequent choices with accuracy. In fact, </a:t>
            </a:r>
            <a:r>
              <a:rPr lang="en-US" altLang="zh-CN" dirty="0" smtClean="0"/>
              <a:t>when students </a:t>
            </a:r>
            <a:r>
              <a:rPr lang="en-US" altLang="zh-CN" dirty="0"/>
              <a:t>were asked to predict what they would choose in sequential choice, they </a:t>
            </a:r>
            <a:r>
              <a:rPr lang="en-US" altLang="zh-CN" dirty="0" smtClean="0"/>
              <a:t>were highly </a:t>
            </a:r>
            <a:r>
              <a:rPr lang="en-US" altLang="zh-CN" dirty="0"/>
              <a:t>accurate, with virtually no difference.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Rational Bracketing for Variety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9474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Choice bracketing </a:t>
            </a:r>
            <a:r>
              <a:rPr lang="en-US" altLang="zh-CN" dirty="0" smtClean="0"/>
              <a:t>has implications </a:t>
            </a:r>
            <a:r>
              <a:rPr lang="en-US" altLang="zh-CN" dirty="0"/>
              <a:t>both for risky and riskless choice. However, discussing risky choice </a:t>
            </a:r>
            <a:r>
              <a:rPr lang="en-US" altLang="zh-CN" dirty="0" smtClean="0"/>
              <a:t>requires some </a:t>
            </a:r>
            <a:r>
              <a:rPr lang="en-US" altLang="zh-CN" dirty="0"/>
              <a:t>review of rational choice under uncertainty, hence the placement of this chapter in </a:t>
            </a:r>
            <a:r>
              <a:rPr lang="en-US" altLang="zh-CN" dirty="0" smtClean="0"/>
              <a:t>the Information </a:t>
            </a:r>
            <a:r>
              <a:rPr lang="en-US" altLang="zh-CN" dirty="0"/>
              <a:t>and Uncertainty section of the book. We review rational models of </a:t>
            </a:r>
            <a:r>
              <a:rPr lang="en-US" altLang="zh-CN" dirty="0" smtClean="0"/>
              <a:t>multiple decisions </a:t>
            </a:r>
            <a:r>
              <a:rPr lang="en-US" altLang="zh-CN" dirty="0"/>
              <a:t>as well as the most widely accepted rational model of decision under risk: </a:t>
            </a:r>
            <a:r>
              <a:rPr lang="en-US" altLang="zh-CN" dirty="0" smtClean="0"/>
              <a:t>expected utility </a:t>
            </a:r>
            <a:r>
              <a:rPr lang="en-US" altLang="zh-CN" dirty="0"/>
              <a:t>theory. This model is covered in greater detail in Chapter 9, including its </a:t>
            </a:r>
            <a:r>
              <a:rPr lang="en-US" altLang="zh-CN" dirty="0" smtClean="0"/>
              <a:t>axiomatic foundation </a:t>
            </a:r>
            <a:r>
              <a:rPr lang="en-US" altLang="zh-CN" dirty="0"/>
              <a:t>(i.e., why we consider it rational).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Bracketing Decisions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11560" y="2060848"/>
            <a:ext cx="7889521" cy="3877815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Rational choice theory generally supposes that a person makes a single decision </a:t>
            </a:r>
            <a:r>
              <a:rPr lang="en-US" altLang="zh-CN" sz="2800" dirty="0" smtClean="0"/>
              <a:t>to purchase </a:t>
            </a:r>
            <a:r>
              <a:rPr lang="en-US" altLang="zh-CN" sz="2800" dirty="0"/>
              <a:t>a consumption bundle rather than making a series of individual </a:t>
            </a:r>
            <a:r>
              <a:rPr lang="en-US" altLang="zh-CN" sz="2800" dirty="0" smtClean="0"/>
              <a:t>purchase decisions </a:t>
            </a:r>
            <a:r>
              <a:rPr lang="en-US" altLang="zh-CN" sz="2800" dirty="0"/>
              <a:t>for each item in the bundle. This abstraction is considered necessary in order </a:t>
            </a:r>
            <a:r>
              <a:rPr lang="en-US" altLang="zh-CN" sz="2800" dirty="0" smtClean="0"/>
              <a:t>to allow </a:t>
            </a:r>
            <a:r>
              <a:rPr lang="en-US" altLang="zh-CN" sz="2800" dirty="0"/>
              <a:t>the theory to address the wide variety of purchasing decisions that people </a:t>
            </a:r>
            <a:r>
              <a:rPr lang="en-US" altLang="zh-CN" sz="2800" dirty="0" smtClean="0"/>
              <a:t>make. Truly</a:t>
            </a:r>
            <a:r>
              <a:rPr lang="en-US" altLang="zh-CN" sz="2800" dirty="0"/>
              <a:t>, very few purchasing decisions are made simultaneously.</a:t>
            </a:r>
            <a:endParaRPr lang="zh-CN" altLang="en-US" sz="28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Multiple Rational Choice with </a:t>
            </a:r>
            <a:r>
              <a:rPr lang="en-US" altLang="zh-CN" sz="3600" dirty="0" smtClean="0"/>
              <a:t>Certainty and </a:t>
            </a:r>
            <a:r>
              <a:rPr lang="en-US" altLang="zh-CN" sz="3600" dirty="0"/>
              <a:t>Uncertainty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 smtClean="0"/>
              <a:t>Risk Aversion under Expected Utility Theory</a:t>
            </a:r>
            <a:endParaRPr lang="zh-CN" altLang="en-US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200" y="2204864"/>
            <a:ext cx="7200800" cy="43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8360929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 smtClean="0"/>
              <a:t>Risk Neutrality under Expected Utility Theory</a:t>
            </a:r>
            <a:endParaRPr lang="zh-CN" altLang="en-US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2"/>
            <a:ext cx="7344816" cy="4219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 smtClean="0"/>
              <a:t>Risk Loving under Expected Utility Theory</a:t>
            </a:r>
            <a:endParaRPr lang="zh-CN" altLang="en-US" sz="4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8013852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2132856"/>
            <a:ext cx="8424935" cy="3877815"/>
          </a:xfrm>
        </p:spPr>
        <p:txBody>
          <a:bodyPr>
            <a:normAutofit/>
          </a:bodyPr>
          <a:lstStyle/>
          <a:p>
            <a:r>
              <a:rPr lang="en-US" altLang="zh-CN" dirty="0"/>
              <a:t>One is a safe asset that </a:t>
            </a:r>
            <a:r>
              <a:rPr lang="en-US" altLang="zh-CN" dirty="0" smtClean="0"/>
              <a:t>returns exactly </a:t>
            </a:r>
            <a:r>
              <a:rPr lang="en-US" altLang="zh-CN" dirty="0"/>
              <a:t>the amount </a:t>
            </a:r>
            <a:r>
              <a:rPr lang="en-US" altLang="zh-CN" dirty="0" smtClean="0"/>
              <a:t>invested with </a:t>
            </a:r>
            <a:r>
              <a:rPr lang="en-US" altLang="zh-CN" dirty="0"/>
              <a:t>certainty. Thus, if an investor invests x in the safe asset, </a:t>
            </a:r>
            <a:r>
              <a:rPr lang="en-US" altLang="zh-CN" dirty="0" smtClean="0"/>
              <a:t>she will </a:t>
            </a:r>
            <a:r>
              <a:rPr lang="en-US" altLang="zh-CN" dirty="0"/>
              <a:t>be able to obtain x at the time she sells this asset. The second is a risky asset, such </a:t>
            </a:r>
            <a:r>
              <a:rPr lang="en-US" altLang="zh-CN" dirty="0" smtClean="0"/>
              <a:t>that every </a:t>
            </a:r>
            <a:r>
              <a:rPr lang="en-US" altLang="zh-CN" dirty="0"/>
              <a:t>dollar invested in the asset will be worth z at the time of sale, where z is a </a:t>
            </a:r>
            <a:r>
              <a:rPr lang="en-US" altLang="zh-CN" dirty="0" smtClean="0"/>
              <a:t>random variable</a:t>
            </a:r>
            <a:r>
              <a:rPr lang="en-US" altLang="zh-CN" dirty="0"/>
              <a:t>. Suppose that the expected value of z is μ&gt;1. Then, the </a:t>
            </a:r>
            <a:r>
              <a:rPr lang="en-US" altLang="zh-CN" dirty="0" smtClean="0"/>
              <a:t>investor with </a:t>
            </a:r>
            <a:r>
              <a:rPr lang="en-US" altLang="zh-CN" dirty="0"/>
              <a:t>wealth w </a:t>
            </a:r>
            <a:r>
              <a:rPr lang="en-US" altLang="zh-CN" dirty="0" smtClean="0"/>
              <a:t>who wishes </a:t>
            </a:r>
            <a:r>
              <a:rPr lang="en-US" altLang="zh-CN" dirty="0"/>
              <a:t>to maximize her expected utility of investing in the safe and risky assets will solve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The Portfolio Problem</a:t>
            </a:r>
            <a:endParaRPr lang="zh-CN" altLang="en-US" sz="4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589240"/>
            <a:ext cx="294730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27584" y="2132856"/>
            <a:ext cx="7704855" cy="3877815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Bracketing refers to the grouping of decisions. If a set </a:t>
            </a:r>
            <a:r>
              <a:rPr lang="en-US" altLang="zh-CN" sz="2800" dirty="0" smtClean="0"/>
              <a:t>of choices </a:t>
            </a:r>
            <a:r>
              <a:rPr lang="en-US" altLang="zh-CN" sz="2800" dirty="0"/>
              <a:t>are made so as to take account of the impact of each individual choice in the </a:t>
            </a:r>
            <a:r>
              <a:rPr lang="en-US" altLang="zh-CN" sz="2800" dirty="0" smtClean="0"/>
              <a:t>set on </a:t>
            </a:r>
            <a:r>
              <a:rPr lang="en-US" altLang="zh-CN" sz="2800" dirty="0"/>
              <a:t>all other choices, we say they are bracketed together. As a simple example, if I </a:t>
            </a:r>
            <a:r>
              <a:rPr lang="en-US" altLang="zh-CN" sz="2800" dirty="0" smtClean="0"/>
              <a:t>choose to </a:t>
            </a:r>
            <a:r>
              <a:rPr lang="en-US" altLang="zh-CN" sz="2800" dirty="0"/>
              <a:t>have a light breakfast, I might prefer to have a larger lunch. </a:t>
            </a:r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Narrow versus Broad Bracketing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4939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13</TotalTime>
  <Words>681</Words>
  <Application>Microsoft Office PowerPoint</Application>
  <PresentationFormat>全屏显示(4:3)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精装书</vt:lpstr>
      <vt:lpstr> Behavioral Economics</vt:lpstr>
      <vt:lpstr>Bracketing Decisions</vt:lpstr>
      <vt:lpstr>Multiple Rational Choice with Certainty and Uncertainty</vt:lpstr>
      <vt:lpstr>Risk Aversion under Expected Utility Theory</vt:lpstr>
      <vt:lpstr>PowerPoint 演示文稿</vt:lpstr>
      <vt:lpstr>Risk Neutrality under Expected Utility Theory</vt:lpstr>
      <vt:lpstr>Risk Loving under Expected Utility Theory</vt:lpstr>
      <vt:lpstr>The Portfolio Problem</vt:lpstr>
      <vt:lpstr>Narrow versus Broad Bracketing</vt:lpstr>
      <vt:lpstr>Narrow versus Broad Bracketing</vt:lpstr>
      <vt:lpstr>Bracketing the Portfolio Problem</vt:lpstr>
      <vt:lpstr>The Utility Function and Risk Aversion</vt:lpstr>
      <vt:lpstr>Rational Bracketing for Variety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myuser</cp:lastModifiedBy>
  <cp:revision>4</cp:revision>
  <dcterms:created xsi:type="dcterms:W3CDTF">2016-06-01T08:49:25Z</dcterms:created>
  <dcterms:modified xsi:type="dcterms:W3CDTF">2016-06-08T13:30:36Z</dcterms:modified>
</cp:coreProperties>
</file>