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332" r:id="rId4"/>
    <p:sldId id="260" r:id="rId5"/>
    <p:sldId id="347" r:id="rId6"/>
    <p:sldId id="343" r:id="rId7"/>
    <p:sldId id="344" r:id="rId8"/>
    <p:sldId id="345" r:id="rId9"/>
    <p:sldId id="346" r:id="rId10"/>
    <p:sldId id="271" r:id="rId11"/>
    <p:sldId id="329" r:id="rId12"/>
    <p:sldId id="276" r:id="rId13"/>
    <p:sldId id="342" r:id="rId14"/>
    <p:sldId id="330" r:id="rId15"/>
    <p:sldId id="279" r:id="rId16"/>
    <p:sldId id="283" r:id="rId17"/>
    <p:sldId id="289" r:id="rId18"/>
    <p:sldId id="290" r:id="rId19"/>
    <p:sldId id="303" r:id="rId20"/>
    <p:sldId id="304" r:id="rId21"/>
    <p:sldId id="305" r:id="rId22"/>
    <p:sldId id="306" r:id="rId23"/>
    <p:sldId id="307" r:id="rId24"/>
    <p:sldId id="308" r:id="rId25"/>
    <p:sldId id="320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D9"/>
    <a:srgbClr val="663300"/>
    <a:srgbClr val="B397B5"/>
    <a:srgbClr val="AACE36"/>
    <a:srgbClr val="BDBFC7"/>
    <a:srgbClr val="92D050"/>
    <a:srgbClr val="5A7D89"/>
    <a:srgbClr val="A15A2B"/>
    <a:srgbClr val="B18D17"/>
    <a:srgbClr val="867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17" autoAdjust="0"/>
    <p:restoredTop sz="77906" autoAdjust="0"/>
  </p:normalViewPr>
  <p:slideViewPr>
    <p:cSldViewPr snapToGrid="0">
      <p:cViewPr varScale="1">
        <p:scale>
          <a:sx n="54" d="100"/>
          <a:sy n="54" d="100"/>
        </p:scale>
        <p:origin x="-2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27C3C-5BAE-4D83-8DB3-6604D3C5C565}" type="doc">
      <dgm:prSet loTypeId="urn:microsoft.com/office/officeart/2005/8/layout/process2" loCatId="process" qsTypeId="urn:microsoft.com/office/officeart/2005/8/quickstyle/simple5" qsCatId="simple" csTypeId="urn:microsoft.com/office/officeart/2005/8/colors/accent5_3" csCatId="accent5" phldr="1"/>
      <dgm:spPr/>
    </dgm:pt>
    <dgm:pt modelId="{52EE1A8B-76FF-4437-ACC6-F2F53E97C606}">
      <dgm:prSet phldrT="[Text]" custT="1"/>
      <dgm:spPr/>
      <dgm:t>
        <a:bodyPr/>
        <a:lstStyle/>
        <a:p>
          <a:r>
            <a:rPr lang="zh-CN" altLang="en-US" sz="2000" smtClean="0">
              <a:latin typeface="微软雅黑" panose="020B0503020204020204" pitchFamily="34" charset="-122"/>
              <a:ea typeface="微软雅黑" panose="020B0503020204020204" pitchFamily="34" charset="-122"/>
            </a:rPr>
            <a:t>品牌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DDA60B0-E631-47A3-BE0E-7FC238391F72}" type="parTrans" cxnId="{0BBA06E8-0CB1-47F9-9000-81BDD821DC63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32612AF-55DA-4A6C-88FB-FA9C0D0A7A15}" type="sibTrans" cxnId="{0BBA06E8-0CB1-47F9-9000-81BDD821DC63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DA0E50-83A3-4DF2-AB05-D3B627C420AC}">
      <dgm:prSet phldrT="[Text]" custT="1"/>
      <dgm:spPr/>
      <dgm:t>
        <a:bodyPr/>
        <a:lstStyle/>
        <a:p>
          <a:r>
            <a: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互动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007730-D930-4715-8556-DB5B1AA3C7E5}" type="parTrans" cxnId="{6CC1DCFC-878B-4F17-95E9-12D1F2A2331A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B67E176-A6D5-4AA3-865F-CF64FAF3A05F}" type="sibTrans" cxnId="{6CC1DCFC-878B-4F17-95E9-12D1F2A2331A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D0FD0C-2A2A-4C8F-8BD4-2B21E0F8EEB9}">
      <dgm:prSet phldrT="[Text]" custT="1"/>
      <dgm:spPr/>
      <dgm:t>
        <a:bodyPr/>
        <a:lstStyle/>
        <a:p>
          <a:r>
            <a:rPr lang="zh-CN" altLang="en-US" sz="2000" smtClean="0">
              <a:latin typeface="微软雅黑" panose="020B0503020204020204" pitchFamily="34" charset="-122"/>
              <a:ea typeface="微软雅黑" panose="020B0503020204020204" pitchFamily="34" charset="-122"/>
            </a:rPr>
            <a:t>广告效果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6DA30B0-7E06-444A-B6D5-2D9CF729820C}" type="parTrans" cxnId="{78229424-A476-4DAB-BD2F-FACCE56E2C67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A6767F-A3EE-44F1-9CF4-C98D636FCAE7}" type="sibTrans" cxnId="{78229424-A476-4DAB-BD2F-FACCE56E2C67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9305B2-942B-44FC-A1B8-68772740FD90}" type="pres">
      <dgm:prSet presAssocID="{10327C3C-5BAE-4D83-8DB3-6604D3C5C565}" presName="linearFlow" presStyleCnt="0">
        <dgm:presLayoutVars>
          <dgm:resizeHandles val="exact"/>
        </dgm:presLayoutVars>
      </dgm:prSet>
      <dgm:spPr/>
    </dgm:pt>
    <dgm:pt modelId="{9DD66F2D-EDCF-41C7-9622-B736DFEE3944}" type="pres">
      <dgm:prSet presAssocID="{52EE1A8B-76FF-4437-ACC6-F2F53E97C60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9DE047-5AF8-49D6-A896-41BAEBE052A9}" type="pres">
      <dgm:prSet presAssocID="{E32612AF-55DA-4A6C-88FB-FA9C0D0A7A15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47227321-6625-421E-ABDD-22F27803D24D}" type="pres">
      <dgm:prSet presAssocID="{E32612AF-55DA-4A6C-88FB-FA9C0D0A7A15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8DC17FE6-E558-4748-89D4-4F9C8D1F7086}" type="pres">
      <dgm:prSet presAssocID="{80DA0E50-83A3-4DF2-AB05-D3B627C420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480AF8-A3D3-4E03-B6E3-480245C9C8DA}" type="pres">
      <dgm:prSet presAssocID="{4B67E176-A6D5-4AA3-865F-CF64FAF3A05F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CAF063D2-CE65-485F-826C-384976D8C45B}" type="pres">
      <dgm:prSet presAssocID="{4B67E176-A6D5-4AA3-865F-CF64FAF3A05F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23DD350B-D187-4122-BF3A-B2B7252766DB}" type="pres">
      <dgm:prSet presAssocID="{C4D0FD0C-2A2A-4C8F-8BD4-2B21E0F8EEB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468D88C-C521-4EF5-8016-262F78C49C1D}" type="presOf" srcId="{E32612AF-55DA-4A6C-88FB-FA9C0D0A7A15}" destId="{47227321-6625-421E-ABDD-22F27803D24D}" srcOrd="1" destOrd="0" presId="urn:microsoft.com/office/officeart/2005/8/layout/process2"/>
    <dgm:cxn modelId="{59C97599-453C-41AC-8117-D9023DCF4FB8}" type="presOf" srcId="{80DA0E50-83A3-4DF2-AB05-D3B627C420AC}" destId="{8DC17FE6-E558-4748-89D4-4F9C8D1F7086}" srcOrd="0" destOrd="0" presId="urn:microsoft.com/office/officeart/2005/8/layout/process2"/>
    <dgm:cxn modelId="{75B1CF0B-4E19-407E-B72D-BDC5354E2839}" type="presOf" srcId="{E32612AF-55DA-4A6C-88FB-FA9C0D0A7A15}" destId="{199DE047-5AF8-49D6-A896-41BAEBE052A9}" srcOrd="0" destOrd="0" presId="urn:microsoft.com/office/officeart/2005/8/layout/process2"/>
    <dgm:cxn modelId="{1B0D02E2-AF42-4495-969F-AEDFF1F58E5E}" type="presOf" srcId="{52EE1A8B-76FF-4437-ACC6-F2F53E97C606}" destId="{9DD66F2D-EDCF-41C7-9622-B736DFEE3944}" srcOrd="0" destOrd="0" presId="urn:microsoft.com/office/officeart/2005/8/layout/process2"/>
    <dgm:cxn modelId="{0BBA06E8-0CB1-47F9-9000-81BDD821DC63}" srcId="{10327C3C-5BAE-4D83-8DB3-6604D3C5C565}" destId="{52EE1A8B-76FF-4437-ACC6-F2F53E97C606}" srcOrd="0" destOrd="0" parTransId="{5DDA60B0-E631-47A3-BE0E-7FC238391F72}" sibTransId="{E32612AF-55DA-4A6C-88FB-FA9C0D0A7A15}"/>
    <dgm:cxn modelId="{6CC1DCFC-878B-4F17-95E9-12D1F2A2331A}" srcId="{10327C3C-5BAE-4D83-8DB3-6604D3C5C565}" destId="{80DA0E50-83A3-4DF2-AB05-D3B627C420AC}" srcOrd="1" destOrd="0" parTransId="{B8007730-D930-4715-8556-DB5B1AA3C7E5}" sibTransId="{4B67E176-A6D5-4AA3-865F-CF64FAF3A05F}"/>
    <dgm:cxn modelId="{315D099C-3512-4FE2-A2F8-94D9DF867F4D}" type="presOf" srcId="{10327C3C-5BAE-4D83-8DB3-6604D3C5C565}" destId="{8F9305B2-942B-44FC-A1B8-68772740FD90}" srcOrd="0" destOrd="0" presId="urn:microsoft.com/office/officeart/2005/8/layout/process2"/>
    <dgm:cxn modelId="{78229424-A476-4DAB-BD2F-FACCE56E2C67}" srcId="{10327C3C-5BAE-4D83-8DB3-6604D3C5C565}" destId="{C4D0FD0C-2A2A-4C8F-8BD4-2B21E0F8EEB9}" srcOrd="2" destOrd="0" parTransId="{A6DA30B0-7E06-444A-B6D5-2D9CF729820C}" sibTransId="{86A6767F-A3EE-44F1-9CF4-C98D636FCAE7}"/>
    <dgm:cxn modelId="{2679707F-FB39-484A-BEF7-6F1C70D76408}" type="presOf" srcId="{C4D0FD0C-2A2A-4C8F-8BD4-2B21E0F8EEB9}" destId="{23DD350B-D187-4122-BF3A-B2B7252766DB}" srcOrd="0" destOrd="0" presId="urn:microsoft.com/office/officeart/2005/8/layout/process2"/>
    <dgm:cxn modelId="{6530E47B-2A83-4423-B5A8-2E444ADDF7CE}" type="presOf" srcId="{4B67E176-A6D5-4AA3-865F-CF64FAF3A05F}" destId="{CAF063D2-CE65-485F-826C-384976D8C45B}" srcOrd="1" destOrd="0" presId="urn:microsoft.com/office/officeart/2005/8/layout/process2"/>
    <dgm:cxn modelId="{B69B52B5-5820-425D-B19C-3C0AEC08D5F5}" type="presOf" srcId="{4B67E176-A6D5-4AA3-865F-CF64FAF3A05F}" destId="{78480AF8-A3D3-4E03-B6E3-480245C9C8DA}" srcOrd="0" destOrd="0" presId="urn:microsoft.com/office/officeart/2005/8/layout/process2"/>
    <dgm:cxn modelId="{4E9023C2-4171-412A-A5BC-C9BD51B1FBE4}" type="presParOf" srcId="{8F9305B2-942B-44FC-A1B8-68772740FD90}" destId="{9DD66F2D-EDCF-41C7-9622-B736DFEE3944}" srcOrd="0" destOrd="0" presId="urn:microsoft.com/office/officeart/2005/8/layout/process2"/>
    <dgm:cxn modelId="{F03B9AD2-C61A-4F69-B70B-D2B06BBEAF47}" type="presParOf" srcId="{8F9305B2-942B-44FC-A1B8-68772740FD90}" destId="{199DE047-5AF8-49D6-A896-41BAEBE052A9}" srcOrd="1" destOrd="0" presId="urn:microsoft.com/office/officeart/2005/8/layout/process2"/>
    <dgm:cxn modelId="{93264184-0270-4D19-A6BA-33CF31E63E8A}" type="presParOf" srcId="{199DE047-5AF8-49D6-A896-41BAEBE052A9}" destId="{47227321-6625-421E-ABDD-22F27803D24D}" srcOrd="0" destOrd="0" presId="urn:microsoft.com/office/officeart/2005/8/layout/process2"/>
    <dgm:cxn modelId="{5D8E67FB-564D-44F6-A214-4DD39975FC9A}" type="presParOf" srcId="{8F9305B2-942B-44FC-A1B8-68772740FD90}" destId="{8DC17FE6-E558-4748-89D4-4F9C8D1F7086}" srcOrd="2" destOrd="0" presId="urn:microsoft.com/office/officeart/2005/8/layout/process2"/>
    <dgm:cxn modelId="{1B0139CE-44EB-47C9-8216-E558002AA1C9}" type="presParOf" srcId="{8F9305B2-942B-44FC-A1B8-68772740FD90}" destId="{78480AF8-A3D3-4E03-B6E3-480245C9C8DA}" srcOrd="3" destOrd="0" presId="urn:microsoft.com/office/officeart/2005/8/layout/process2"/>
    <dgm:cxn modelId="{7ACB22EE-A0E9-4027-BC00-B81B76B82E7F}" type="presParOf" srcId="{78480AF8-A3D3-4E03-B6E3-480245C9C8DA}" destId="{CAF063D2-CE65-485F-826C-384976D8C45B}" srcOrd="0" destOrd="0" presId="urn:microsoft.com/office/officeart/2005/8/layout/process2"/>
    <dgm:cxn modelId="{A0183C2C-4619-44EE-B68D-06830CF92633}" type="presParOf" srcId="{8F9305B2-942B-44FC-A1B8-68772740FD90}" destId="{23DD350B-D187-4122-BF3A-B2B7252766D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327C3C-5BAE-4D83-8DB3-6604D3C5C565}" type="doc">
      <dgm:prSet loTypeId="urn:microsoft.com/office/officeart/2005/8/layout/process2" loCatId="process" qsTypeId="urn:microsoft.com/office/officeart/2005/8/quickstyle/simple5" qsCatId="simple" csTypeId="urn:microsoft.com/office/officeart/2005/8/colors/accent3_3" csCatId="accent3" phldr="1"/>
      <dgm:spPr/>
    </dgm:pt>
    <dgm:pt modelId="{52EE1A8B-76FF-4437-ACC6-F2F53E97C606}">
      <dgm:prSet phldrT="[Text]" custT="1"/>
      <dgm:spPr>
        <a:gradFill rotWithShape="0">
          <a:gsLst>
            <a:gs pos="100000">
              <a:srgbClr val="898989"/>
            </a:gs>
            <a:gs pos="0">
              <a:srgbClr val="FFFF00"/>
            </a:gs>
            <a:gs pos="50000">
              <a:srgbClr val="CACA4B"/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游戏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DDA60B0-E631-47A3-BE0E-7FC238391F72}" type="parTrans" cxnId="{0BBA06E8-0CB1-47F9-9000-81BDD821DC63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32612AF-55DA-4A6C-88FB-FA9C0D0A7A15}" type="sibTrans" cxnId="{0BBA06E8-0CB1-47F9-9000-81BDD821DC63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DA0E50-83A3-4DF2-AB05-D3B627C420AC}">
      <dgm:prSet phldrT="[Text]" custT="1"/>
      <dgm:spPr>
        <a:gradFill rotWithShape="0">
          <a:gsLst>
            <a:gs pos="0">
              <a:srgbClr val="FFFF00"/>
            </a:gs>
            <a:gs pos="51000">
              <a:srgbClr val="FFC000"/>
            </a:gs>
            <a:gs pos="100000">
              <a:srgbClr val="FFC000"/>
            </a:gs>
          </a:gsLst>
        </a:gradFill>
      </dgm:spPr>
      <dgm:t>
        <a:bodyPr/>
        <a:lstStyle/>
        <a:p>
          <a:r>
            <a: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品牌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8007730-D930-4715-8556-DB5B1AA3C7E5}" type="parTrans" cxnId="{6CC1DCFC-878B-4F17-95E9-12D1F2A2331A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B67E176-A6D5-4AA3-865F-CF64FAF3A05F}" type="sibTrans" cxnId="{6CC1DCFC-878B-4F17-95E9-12D1F2A2331A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D0FD0C-2A2A-4C8F-8BD4-2B21E0F8EEB9}">
      <dgm:prSet phldrT="[Text]" custT="1"/>
      <dgm:spPr>
        <a:gradFill rotWithShape="0">
          <a:gsLst>
            <a:gs pos="0">
              <a:srgbClr val="FFFF00"/>
            </a:gs>
            <a:gs pos="50000">
              <a:srgbClr val="FFC000"/>
            </a:gs>
            <a:gs pos="100000">
              <a:srgbClr val="FF0000"/>
            </a:gs>
          </a:gsLst>
        </a:gradFill>
      </dgm:spPr>
      <dgm:t>
        <a:bodyPr/>
        <a:lstStyle/>
        <a:p>
          <a:r>
            <a:rPr lang="zh-CN" alt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广告效果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6DA30B0-7E06-444A-B6D5-2D9CF729820C}" type="parTrans" cxnId="{78229424-A476-4DAB-BD2F-FACCE56E2C67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A6767F-A3EE-44F1-9CF4-C98D636FCAE7}" type="sibTrans" cxnId="{78229424-A476-4DAB-BD2F-FACCE56E2C67}">
      <dgm:prSet/>
      <dgm:spPr/>
      <dgm:t>
        <a:bodyPr/>
        <a:lstStyle/>
        <a:p>
          <a:endParaRPr lang="zh-CN" altLang="en-US" sz="14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9305B2-942B-44FC-A1B8-68772740FD90}" type="pres">
      <dgm:prSet presAssocID="{10327C3C-5BAE-4D83-8DB3-6604D3C5C565}" presName="linearFlow" presStyleCnt="0">
        <dgm:presLayoutVars>
          <dgm:resizeHandles val="exact"/>
        </dgm:presLayoutVars>
      </dgm:prSet>
      <dgm:spPr/>
    </dgm:pt>
    <dgm:pt modelId="{9DD66F2D-EDCF-41C7-9622-B736DFEE3944}" type="pres">
      <dgm:prSet presAssocID="{52EE1A8B-76FF-4437-ACC6-F2F53E97C60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9DE047-5AF8-49D6-A896-41BAEBE052A9}" type="pres">
      <dgm:prSet presAssocID="{E32612AF-55DA-4A6C-88FB-FA9C0D0A7A15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47227321-6625-421E-ABDD-22F27803D24D}" type="pres">
      <dgm:prSet presAssocID="{E32612AF-55DA-4A6C-88FB-FA9C0D0A7A15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8DC17FE6-E558-4748-89D4-4F9C8D1F7086}" type="pres">
      <dgm:prSet presAssocID="{80DA0E50-83A3-4DF2-AB05-D3B627C420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8480AF8-A3D3-4E03-B6E3-480245C9C8DA}" type="pres">
      <dgm:prSet presAssocID="{4B67E176-A6D5-4AA3-865F-CF64FAF3A05F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CAF063D2-CE65-485F-826C-384976D8C45B}" type="pres">
      <dgm:prSet presAssocID="{4B67E176-A6D5-4AA3-865F-CF64FAF3A05F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23DD350B-D187-4122-BF3A-B2B7252766DB}" type="pres">
      <dgm:prSet presAssocID="{C4D0FD0C-2A2A-4C8F-8BD4-2B21E0F8EEB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86A3D07-1CF4-40A1-9560-4887D9FF912C}" type="presOf" srcId="{10327C3C-5BAE-4D83-8DB3-6604D3C5C565}" destId="{8F9305B2-942B-44FC-A1B8-68772740FD90}" srcOrd="0" destOrd="0" presId="urn:microsoft.com/office/officeart/2005/8/layout/process2"/>
    <dgm:cxn modelId="{0A0F48AC-4545-4703-9E77-57449F317640}" type="presOf" srcId="{C4D0FD0C-2A2A-4C8F-8BD4-2B21E0F8EEB9}" destId="{23DD350B-D187-4122-BF3A-B2B7252766DB}" srcOrd="0" destOrd="0" presId="urn:microsoft.com/office/officeart/2005/8/layout/process2"/>
    <dgm:cxn modelId="{E4E5E6D9-43A9-4221-8003-512558D31249}" type="presOf" srcId="{4B67E176-A6D5-4AA3-865F-CF64FAF3A05F}" destId="{78480AF8-A3D3-4E03-B6E3-480245C9C8DA}" srcOrd="0" destOrd="0" presId="urn:microsoft.com/office/officeart/2005/8/layout/process2"/>
    <dgm:cxn modelId="{C1B8083F-03CC-47E9-A1B1-54ED1F25BC5D}" type="presOf" srcId="{4B67E176-A6D5-4AA3-865F-CF64FAF3A05F}" destId="{CAF063D2-CE65-485F-826C-384976D8C45B}" srcOrd="1" destOrd="0" presId="urn:microsoft.com/office/officeart/2005/8/layout/process2"/>
    <dgm:cxn modelId="{0BBA06E8-0CB1-47F9-9000-81BDD821DC63}" srcId="{10327C3C-5BAE-4D83-8DB3-6604D3C5C565}" destId="{52EE1A8B-76FF-4437-ACC6-F2F53E97C606}" srcOrd="0" destOrd="0" parTransId="{5DDA60B0-E631-47A3-BE0E-7FC238391F72}" sibTransId="{E32612AF-55DA-4A6C-88FB-FA9C0D0A7A15}"/>
    <dgm:cxn modelId="{6CC1DCFC-878B-4F17-95E9-12D1F2A2331A}" srcId="{10327C3C-5BAE-4D83-8DB3-6604D3C5C565}" destId="{80DA0E50-83A3-4DF2-AB05-D3B627C420AC}" srcOrd="1" destOrd="0" parTransId="{B8007730-D930-4715-8556-DB5B1AA3C7E5}" sibTransId="{4B67E176-A6D5-4AA3-865F-CF64FAF3A05F}"/>
    <dgm:cxn modelId="{7ADF6965-5B35-4498-A512-AE19E314D60B}" type="presOf" srcId="{80DA0E50-83A3-4DF2-AB05-D3B627C420AC}" destId="{8DC17FE6-E558-4748-89D4-4F9C8D1F7086}" srcOrd="0" destOrd="0" presId="urn:microsoft.com/office/officeart/2005/8/layout/process2"/>
    <dgm:cxn modelId="{8AF5D740-94D5-452B-B158-4D203F1CA676}" type="presOf" srcId="{52EE1A8B-76FF-4437-ACC6-F2F53E97C606}" destId="{9DD66F2D-EDCF-41C7-9622-B736DFEE3944}" srcOrd="0" destOrd="0" presId="urn:microsoft.com/office/officeart/2005/8/layout/process2"/>
    <dgm:cxn modelId="{F0457339-F0E3-4ED1-9D4A-DEA330C312E6}" type="presOf" srcId="{E32612AF-55DA-4A6C-88FB-FA9C0D0A7A15}" destId="{199DE047-5AF8-49D6-A896-41BAEBE052A9}" srcOrd="0" destOrd="0" presId="urn:microsoft.com/office/officeart/2005/8/layout/process2"/>
    <dgm:cxn modelId="{78229424-A476-4DAB-BD2F-FACCE56E2C67}" srcId="{10327C3C-5BAE-4D83-8DB3-6604D3C5C565}" destId="{C4D0FD0C-2A2A-4C8F-8BD4-2B21E0F8EEB9}" srcOrd="2" destOrd="0" parTransId="{A6DA30B0-7E06-444A-B6D5-2D9CF729820C}" sibTransId="{86A6767F-A3EE-44F1-9CF4-C98D636FCAE7}"/>
    <dgm:cxn modelId="{426B8973-D66A-42E6-B662-A8101794327A}" type="presOf" srcId="{E32612AF-55DA-4A6C-88FB-FA9C0D0A7A15}" destId="{47227321-6625-421E-ABDD-22F27803D24D}" srcOrd="1" destOrd="0" presId="urn:microsoft.com/office/officeart/2005/8/layout/process2"/>
    <dgm:cxn modelId="{9100142A-C5A2-4FA2-8580-451F0A07EEA9}" type="presParOf" srcId="{8F9305B2-942B-44FC-A1B8-68772740FD90}" destId="{9DD66F2D-EDCF-41C7-9622-B736DFEE3944}" srcOrd="0" destOrd="0" presId="urn:microsoft.com/office/officeart/2005/8/layout/process2"/>
    <dgm:cxn modelId="{228B1775-DB14-46D9-B63F-FA9E3684A709}" type="presParOf" srcId="{8F9305B2-942B-44FC-A1B8-68772740FD90}" destId="{199DE047-5AF8-49D6-A896-41BAEBE052A9}" srcOrd="1" destOrd="0" presId="urn:microsoft.com/office/officeart/2005/8/layout/process2"/>
    <dgm:cxn modelId="{57905B56-89B3-4F99-B37A-F6A64A1082FA}" type="presParOf" srcId="{199DE047-5AF8-49D6-A896-41BAEBE052A9}" destId="{47227321-6625-421E-ABDD-22F27803D24D}" srcOrd="0" destOrd="0" presId="urn:microsoft.com/office/officeart/2005/8/layout/process2"/>
    <dgm:cxn modelId="{90151E0F-B72C-4B27-84D1-8335E3CAE761}" type="presParOf" srcId="{8F9305B2-942B-44FC-A1B8-68772740FD90}" destId="{8DC17FE6-E558-4748-89D4-4F9C8D1F7086}" srcOrd="2" destOrd="0" presId="urn:microsoft.com/office/officeart/2005/8/layout/process2"/>
    <dgm:cxn modelId="{2B5333F2-12E6-48D9-8999-484E96B44893}" type="presParOf" srcId="{8F9305B2-942B-44FC-A1B8-68772740FD90}" destId="{78480AF8-A3D3-4E03-B6E3-480245C9C8DA}" srcOrd="3" destOrd="0" presId="urn:microsoft.com/office/officeart/2005/8/layout/process2"/>
    <dgm:cxn modelId="{5733A4E4-2557-4FB4-80A6-50D5AA641D38}" type="presParOf" srcId="{78480AF8-A3D3-4E03-B6E3-480245C9C8DA}" destId="{CAF063D2-CE65-485F-826C-384976D8C45B}" srcOrd="0" destOrd="0" presId="urn:microsoft.com/office/officeart/2005/8/layout/process2"/>
    <dgm:cxn modelId="{66199D76-40B3-41D1-BE6E-DA4B5B17340A}" type="presParOf" srcId="{8F9305B2-942B-44FC-A1B8-68772740FD90}" destId="{23DD350B-D187-4122-BF3A-B2B7252766DB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66F2D-EDCF-41C7-9622-B736DFEE3944}">
      <dsp:nvSpPr>
        <dsp:cNvPr id="0" name=""/>
        <dsp:cNvSpPr/>
      </dsp:nvSpPr>
      <dsp:spPr>
        <a:xfrm>
          <a:off x="1320794" y="0"/>
          <a:ext cx="1435883" cy="797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smtClean="0">
              <a:latin typeface="微软雅黑" panose="020B0503020204020204" pitchFamily="34" charset="-122"/>
              <a:ea typeface="微软雅黑" panose="020B0503020204020204" pitchFamily="34" charset="-122"/>
            </a:rPr>
            <a:t>品牌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44158" y="23364"/>
        <a:ext cx="1389155" cy="750984"/>
      </dsp:txXfrm>
    </dsp:sp>
    <dsp:sp modelId="{199DE047-5AF8-49D6-A896-41BAEBE052A9}">
      <dsp:nvSpPr>
        <dsp:cNvPr id="0" name=""/>
        <dsp:cNvSpPr/>
      </dsp:nvSpPr>
      <dsp:spPr>
        <a:xfrm rot="5400000">
          <a:off x="1889165" y="817655"/>
          <a:ext cx="299142" cy="35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kern="12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31046" y="847569"/>
        <a:ext cx="215382" cy="209399"/>
      </dsp:txXfrm>
    </dsp:sp>
    <dsp:sp modelId="{8DC17FE6-E558-4748-89D4-4F9C8D1F7086}">
      <dsp:nvSpPr>
        <dsp:cNvPr id="0" name=""/>
        <dsp:cNvSpPr/>
      </dsp:nvSpPr>
      <dsp:spPr>
        <a:xfrm>
          <a:off x="1320794" y="1196569"/>
          <a:ext cx="1435883" cy="797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174641"/>
                <a:satOff val="-3128"/>
                <a:lumOff val="132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4641"/>
                <a:satOff val="-3128"/>
                <a:lumOff val="132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4641"/>
                <a:satOff val="-3128"/>
                <a:lumOff val="132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互动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44158" y="1219933"/>
        <a:ext cx="1389155" cy="750984"/>
      </dsp:txXfrm>
    </dsp:sp>
    <dsp:sp modelId="{78480AF8-A3D3-4E03-B6E3-480245C9C8DA}">
      <dsp:nvSpPr>
        <dsp:cNvPr id="0" name=""/>
        <dsp:cNvSpPr/>
      </dsp:nvSpPr>
      <dsp:spPr>
        <a:xfrm rot="5400000">
          <a:off x="1889165" y="2014225"/>
          <a:ext cx="299142" cy="35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shade val="90000"/>
                <a:hueOff val="349225"/>
                <a:satOff val="-5981"/>
                <a:lumOff val="239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90000"/>
                <a:hueOff val="349225"/>
                <a:satOff val="-5981"/>
                <a:lumOff val="239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90000"/>
                <a:hueOff val="349225"/>
                <a:satOff val="-5981"/>
                <a:lumOff val="239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kern="12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31046" y="2044139"/>
        <a:ext cx="215382" cy="209399"/>
      </dsp:txXfrm>
    </dsp:sp>
    <dsp:sp modelId="{23DD350B-D187-4122-BF3A-B2B7252766DB}">
      <dsp:nvSpPr>
        <dsp:cNvPr id="0" name=""/>
        <dsp:cNvSpPr/>
      </dsp:nvSpPr>
      <dsp:spPr>
        <a:xfrm>
          <a:off x="1320794" y="2393138"/>
          <a:ext cx="1435883" cy="7977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smtClean="0">
              <a:latin typeface="微软雅黑" panose="020B0503020204020204" pitchFamily="34" charset="-122"/>
              <a:ea typeface="微软雅黑" panose="020B0503020204020204" pitchFamily="34" charset="-122"/>
            </a:rPr>
            <a:t>广告效果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44158" y="2416502"/>
        <a:ext cx="1389155" cy="750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66F2D-EDCF-41C7-9622-B736DFEE3944}">
      <dsp:nvSpPr>
        <dsp:cNvPr id="0" name=""/>
        <dsp:cNvSpPr/>
      </dsp:nvSpPr>
      <dsp:spPr>
        <a:xfrm>
          <a:off x="1320794" y="0"/>
          <a:ext cx="1435883" cy="797712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898989"/>
            </a:gs>
            <a:gs pos="0">
              <a:srgbClr val="FFFF00"/>
            </a:gs>
            <a:gs pos="50000">
              <a:srgbClr val="CACA4B"/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游戏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44158" y="23364"/>
        <a:ext cx="1389155" cy="750984"/>
      </dsp:txXfrm>
    </dsp:sp>
    <dsp:sp modelId="{199DE047-5AF8-49D6-A896-41BAEBE052A9}">
      <dsp:nvSpPr>
        <dsp:cNvPr id="0" name=""/>
        <dsp:cNvSpPr/>
      </dsp:nvSpPr>
      <dsp:spPr>
        <a:xfrm rot="5400000">
          <a:off x="1889165" y="817655"/>
          <a:ext cx="299142" cy="35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kern="12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31046" y="847569"/>
        <a:ext cx="215382" cy="209399"/>
      </dsp:txXfrm>
    </dsp:sp>
    <dsp:sp modelId="{8DC17FE6-E558-4748-89D4-4F9C8D1F7086}">
      <dsp:nvSpPr>
        <dsp:cNvPr id="0" name=""/>
        <dsp:cNvSpPr/>
      </dsp:nvSpPr>
      <dsp:spPr>
        <a:xfrm>
          <a:off x="1320794" y="1196569"/>
          <a:ext cx="1435883" cy="7977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00"/>
            </a:gs>
            <a:gs pos="51000">
              <a:srgbClr val="FFC000"/>
            </a:gs>
            <a:gs pos="100000">
              <a:srgbClr val="FFC0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品牌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44158" y="1219933"/>
        <a:ext cx="1389155" cy="750984"/>
      </dsp:txXfrm>
    </dsp:sp>
    <dsp:sp modelId="{78480AF8-A3D3-4E03-B6E3-480245C9C8DA}">
      <dsp:nvSpPr>
        <dsp:cNvPr id="0" name=""/>
        <dsp:cNvSpPr/>
      </dsp:nvSpPr>
      <dsp:spPr>
        <a:xfrm rot="5400000">
          <a:off x="1889165" y="2014225"/>
          <a:ext cx="299142" cy="3589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158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158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158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kern="120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 rot="-5400000">
        <a:off x="1931046" y="2044139"/>
        <a:ext cx="215382" cy="209399"/>
      </dsp:txXfrm>
    </dsp:sp>
    <dsp:sp modelId="{23DD350B-D187-4122-BF3A-B2B7252766DB}">
      <dsp:nvSpPr>
        <dsp:cNvPr id="0" name=""/>
        <dsp:cNvSpPr/>
      </dsp:nvSpPr>
      <dsp:spPr>
        <a:xfrm>
          <a:off x="1320794" y="2393138"/>
          <a:ext cx="1435883" cy="79771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FF00"/>
            </a:gs>
            <a:gs pos="50000">
              <a:srgbClr val="FFC000"/>
            </a:gs>
            <a:gs pos="100000">
              <a:srgbClr val="FF00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广告效果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44158" y="2416502"/>
        <a:ext cx="1389155" cy="750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F090D-EA44-4B31-9656-9C465C1DD53B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3220-3EA6-4AA5-A90D-06F4A86EF0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81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各位好，我叫顾明毅，来自易试互动数据研究院，也是上外广告系副教授；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今天给各位朋友带来的是，我和团队用一年多时间，研究全国一二三线城市的商业中心，对商圈互动广告的效果模型；</a:t>
            </a:r>
            <a:endParaRPr lang="en-US" altLang="zh-CN" dirty="0" smtClean="0"/>
          </a:p>
          <a:p>
            <a:r>
              <a:rPr lang="zh-CN" altLang="en-US" dirty="0" smtClean="0"/>
              <a:t>在正式陈述之前，我也要感谢易试互动金总支持我们将研究成果在此首次公开分享，</a:t>
            </a:r>
            <a:endParaRPr lang="en-US" altLang="zh-CN" dirty="0" smtClean="0"/>
          </a:p>
          <a:p>
            <a:r>
              <a:rPr lang="zh-CN" altLang="en-US" dirty="0" smtClean="0"/>
              <a:t>主题是，消费情境的品牌互动。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32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通过现象研究发现：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、国外许多户外金奖广告，更多地让消费者产生感动和惊奇，或者是对社会责任思考；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、我国消费者屏前展露的是他们最自然的一面，不受拘束的表达自我，微笑、喜悦和搞怪。</a:t>
            </a:r>
            <a:endParaRPr lang="en-US" altLang="zh-CN" dirty="0" smtClean="0"/>
          </a:p>
          <a:p>
            <a:r>
              <a:rPr lang="zh-CN" altLang="en-US" dirty="0" smtClean="0"/>
              <a:t>这些都离不开把商圈</a:t>
            </a:r>
            <a:r>
              <a:rPr lang="en-US" altLang="zh-CN" dirty="0" smtClean="0"/>
              <a:t>-</a:t>
            </a:r>
            <a:r>
              <a:rPr lang="zh-CN" altLang="en-US" dirty="0" smtClean="0"/>
              <a:t>生活圈当作第二个家，这个最重要的消费生活场景。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621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因此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年，易试互动联合上外新闻传播学院在北京、上海十大商圈发起互动屏调研，研究了游戏玩家、广告受众、商圈消费者三位一体的调查样本。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14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得到</a:t>
            </a:r>
            <a:r>
              <a:rPr lang="en-US" altLang="zh-CN" dirty="0" smtClean="0"/>
              <a:t>2158</a:t>
            </a:r>
            <a:r>
              <a:rPr lang="zh-CN" altLang="en-US" dirty="0" smtClean="0"/>
              <a:t>位受访者，代表了一线城市商圈消费者的特征。</a:t>
            </a:r>
            <a:endParaRPr lang="en-US" altLang="zh-CN" dirty="0" smtClean="0"/>
          </a:p>
          <a:p>
            <a:r>
              <a:rPr lang="zh-CN" altLang="en-US" dirty="0" smtClean="0"/>
              <a:t>接触过互动屏的人数已达到</a:t>
            </a:r>
            <a:r>
              <a:rPr lang="en-US" altLang="zh-CN" dirty="0" smtClean="0"/>
              <a:t>6</a:t>
            </a:r>
            <a:r>
              <a:rPr lang="zh-CN" altLang="en-US" dirty="0" smtClean="0"/>
              <a:t>成，</a:t>
            </a:r>
            <a:endParaRPr lang="en-US" altLang="zh-CN" dirty="0" smtClean="0"/>
          </a:p>
          <a:p>
            <a:r>
              <a:rPr lang="en-US" altLang="zh-CN" dirty="0" smtClean="0"/>
              <a:t>60%</a:t>
            </a:r>
            <a:r>
              <a:rPr lang="zh-CN" altLang="en-US" dirty="0" smtClean="0"/>
              <a:t>对象年收入在</a:t>
            </a:r>
            <a:r>
              <a:rPr lang="en-US" altLang="zh-CN" dirty="0" smtClean="0"/>
              <a:t>10</a:t>
            </a:r>
            <a:r>
              <a:rPr lang="zh-CN" altLang="en-US" dirty="0" smtClean="0"/>
              <a:t>万以上，</a:t>
            </a:r>
            <a:endParaRPr lang="en-US" altLang="zh-CN" dirty="0" smtClean="0"/>
          </a:p>
          <a:p>
            <a:r>
              <a:rPr lang="zh-CN" altLang="en-US" dirty="0" smtClean="0"/>
              <a:t>八成受访者年龄在</a:t>
            </a:r>
            <a:r>
              <a:rPr lang="en-US" altLang="zh-CN" dirty="0" smtClean="0"/>
              <a:t>21-40</a:t>
            </a:r>
            <a:r>
              <a:rPr lang="zh-CN" altLang="en-US" dirty="0" smtClean="0"/>
              <a:t>岁之间。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83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这次调研我们出于意料地发现，商圈消费者的互动游戏具有“咖啡因效应”，右图是今年流行起来的“壁咚</a:t>
            </a:r>
            <a:r>
              <a:rPr lang="en-US" altLang="zh-CN" dirty="0" smtClean="0"/>
              <a:t>”——</a:t>
            </a:r>
            <a:r>
              <a:rPr lang="zh-CN" altLang="en-US" dirty="0" smtClean="0"/>
              <a:t>因意外导致的加速心跳，有助于你对眼前的对象加强好感。</a:t>
            </a:r>
            <a:endParaRPr lang="en-US" altLang="zh-CN" dirty="0" smtClean="0"/>
          </a:p>
          <a:p>
            <a:r>
              <a:rPr lang="zh-CN" altLang="en-US" dirty="0" smtClean="0"/>
              <a:t>哈佛心理学家，皮特萨洛韦，做过一个实验：大学里一对男女非正式约会，女生点了一杯咖啡因</a:t>
            </a:r>
            <a:r>
              <a:rPr lang="en-US" altLang="zh-CN" dirty="0" smtClean="0"/>
              <a:t>free</a:t>
            </a:r>
            <a:r>
              <a:rPr lang="zh-CN" altLang="en-US" dirty="0" smtClean="0"/>
              <a:t>的</a:t>
            </a:r>
            <a:r>
              <a:rPr lang="en-US" altLang="zh-CN" dirty="0" smtClean="0"/>
              <a:t>café</a:t>
            </a:r>
            <a:r>
              <a:rPr lang="zh-CN" altLang="en-US" dirty="0" smtClean="0"/>
              <a:t>，店员“失误地”打了一杯双份咖啡因的咖啡，男女生在夜色下逛校园的时候，女生明显感觉到自己心跳加快，宝剑在嘟，这是怎么回事，饮料是去咖啡因的，月光如流水洒在男主身上，她突然发觉自己仿佛身处于琅玡榜的画卷之中。研究告诉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我们把投放效果分为玩家维度和受众维度，变量就分成玩家效果的游戏体验、游戏效果；以及品牌认知，和广告效果。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901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统计分析，商圈互动游戏的千人效果，对围观和参与者，大致分为四个层级。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关注评价和品牌亲近达到</a:t>
            </a:r>
            <a:r>
              <a:rPr lang="en-US" altLang="zh-CN" dirty="0" smtClean="0"/>
              <a:t>91.5%</a:t>
            </a:r>
            <a:r>
              <a:rPr lang="zh-CN" altLang="en-US" dirty="0" smtClean="0"/>
              <a:t>，每千人中，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人表示愿意进入实体店体验产品，7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71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人愿意社交分享。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本表所呈现的互动游戏品牌效果转化高于其他广告媒体。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421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513" y="0"/>
            <a:ext cx="1587" cy="0"/>
          </a:xfrm>
        </p:spPr>
      </p:sp>
      <p:sp>
        <p:nvSpPr>
          <p:cNvPr id="26627" name="Rectangle 3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-609600" y="8210550"/>
            <a:ext cx="7032625" cy="8928100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dirty="0" smtClean="0"/>
              <a:t>游戏体验进一步分成 直观评价，游戏投入两个变量，与社交分享一起构成游戏维度；</a:t>
            </a:r>
            <a:endParaRPr lang="en-US" altLang="zh-CN" dirty="0" smtClean="0"/>
          </a:p>
          <a:p>
            <a:r>
              <a:rPr lang="zh-CN" altLang="en-US" dirty="0" smtClean="0"/>
              <a:t>品牌效果分成，品牌情感，和品牌购买两个变量，与品牌认知一起构成品牌维度</a:t>
            </a:r>
            <a:endParaRPr lang="en-US" altLang="zh-CN" dirty="0" smtClean="0"/>
          </a:p>
          <a:p>
            <a:r>
              <a:rPr lang="zh-CN" altLang="en-US" dirty="0" smtClean="0"/>
              <a:t>观察游戏心理如何转化为品牌消费行为</a:t>
            </a:r>
          </a:p>
        </p:txBody>
      </p:sp>
    </p:spTree>
    <p:extLst>
      <p:ext uri="{BB962C8B-B14F-4D97-AF65-F5344CB8AC3E}">
        <p14:creationId xmlns:p14="http://schemas.microsoft.com/office/powerpoint/2010/main" val="8031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通过一个复杂建模过程，获得了对所有假设的计算检验结果。验证了模型的真实有效性。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061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8054975" y="0"/>
            <a:ext cx="16113125" cy="9064625"/>
          </a:xfrm>
        </p:spPr>
      </p:sp>
      <p:sp>
        <p:nvSpPr>
          <p:cNvPr id="37891" name="Rectangle 3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-606425" y="8210550"/>
            <a:ext cx="7029450" cy="8928100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zh-CN" altLang="en-US" dirty="0" smtClean="0"/>
              <a:t>户外互动屏的广告受众，主动经历了兴趣、互动、分享、认知、情感、购买这样</a:t>
            </a:r>
            <a:r>
              <a:rPr lang="en-US" altLang="zh-CN" dirty="0" smtClean="0"/>
              <a:t>6</a:t>
            </a:r>
            <a:r>
              <a:rPr lang="zh-CN" altLang="en-US" dirty="0" smtClean="0"/>
              <a:t>个步骤。</a:t>
            </a:r>
            <a:endParaRPr lang="en-US" altLang="zh-CN" dirty="0" smtClean="0"/>
          </a:p>
          <a:p>
            <a:r>
              <a:rPr lang="zh-CN" altLang="en-US" dirty="0" smtClean="0"/>
              <a:t>可以是直线关联传递，也可以中途跳跃转化；</a:t>
            </a:r>
            <a:endParaRPr lang="en-US" altLang="zh-CN" dirty="0" smtClean="0"/>
          </a:p>
          <a:p>
            <a:r>
              <a:rPr lang="zh-CN" altLang="en-US" dirty="0" smtClean="0"/>
              <a:t>Cognition是品牌复现和加深印象，能够达到普通</a:t>
            </a:r>
            <a:r>
              <a:rPr lang="en-US" altLang="zh-CN" dirty="0" smtClean="0"/>
              <a:t>OOH</a:t>
            </a:r>
            <a:r>
              <a:rPr lang="zh-CN" altLang="en-US" dirty="0" smtClean="0"/>
              <a:t>到达效果的</a:t>
            </a:r>
            <a:r>
              <a:rPr lang="en-US" altLang="zh-CN" dirty="0" smtClean="0"/>
              <a:t>3</a:t>
            </a:r>
            <a:r>
              <a:rPr lang="zh-CN" altLang="en-US" dirty="0" smtClean="0"/>
              <a:t>倍以上；</a:t>
            </a:r>
            <a:endParaRPr lang="en-US" altLang="zh-CN" dirty="0" smtClean="0"/>
          </a:p>
          <a:p>
            <a:r>
              <a:rPr lang="en-US" altLang="zh-CN" dirty="0" smtClean="0"/>
              <a:t>Affection</a:t>
            </a:r>
            <a:r>
              <a:rPr lang="zh-CN" altLang="en-US" dirty="0" smtClean="0"/>
              <a:t>互动情感是消费者沉浸于品牌游戏的价值，心理效用是线上完整互动</a:t>
            </a:r>
            <a:r>
              <a:rPr lang="en-US" altLang="zh-CN" dirty="0" smtClean="0"/>
              <a:t>2</a:t>
            </a:r>
            <a:r>
              <a:rPr lang="zh-CN" altLang="en-US" dirty="0" smtClean="0"/>
              <a:t>倍以上，</a:t>
            </a:r>
            <a:endParaRPr lang="en-US" altLang="zh-CN" dirty="0" smtClean="0"/>
          </a:p>
          <a:p>
            <a:r>
              <a:rPr lang="zh-CN" altLang="en-US" dirty="0" smtClean="0"/>
              <a:t>Purchase1 由认知、情感到行动的过程：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屏前人流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10W/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天计算，总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PV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值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1368.2%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计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136.82W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；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AICSAP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模型也体现了从</a:t>
            </a:r>
            <a:r>
              <a:rPr lang="en-US" altLang="zh-CN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CPM-CPE-CPS</a:t>
            </a: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的递进关系，</a:t>
            </a:r>
            <a:endParaRPr lang="en-US" altLang="zh-CN" sz="12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2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内容即游戏，流量即客群行为，情境即商圈娱乐体验，带来三重叠加的强化广告效果。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66034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也形成了“数字</a:t>
            </a:r>
            <a:r>
              <a:rPr lang="en-US" altLang="zh-CN" dirty="0" smtClean="0"/>
              <a:t>+</a:t>
            </a:r>
            <a:r>
              <a:rPr lang="zh-CN" altLang="en-US" dirty="0" smtClean="0"/>
              <a:t>”户外的流量概念，由于后续层级转化可以计算，我们技术力量正在开发实时数据的程序化接口来打通线上与线下。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8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1950175488" y="0"/>
            <a:ext cx="661144537" cy="2147483647"/>
          </a:xfrm>
        </p:spPr>
      </p:sp>
      <p:sp>
        <p:nvSpPr>
          <p:cNvPr id="5123" name="Rectangle 3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-609600" y="8207375"/>
            <a:ext cx="7031038" cy="8928100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美国户外广告协会发现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1-</a:t>
            </a:r>
            <a:r>
              <a:rPr lang="zh-CN" altLang="en-US" dirty="0" smtClean="0"/>
              <a:t>意味着户外对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消费者线下行为</a:t>
            </a:r>
            <a:r>
              <a:rPr lang="en-US" altLang="zh-CN" dirty="0" smtClean="0"/>
              <a:t>】</a:t>
            </a:r>
            <a:r>
              <a:rPr lang="zh-CN" altLang="en-US" dirty="0" smtClean="0"/>
              <a:t>影响更为直接；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2-</a:t>
            </a:r>
            <a:r>
              <a:rPr lang="zh-CN" altLang="en-US" dirty="0" smtClean="0"/>
              <a:t>美国</a:t>
            </a:r>
            <a:r>
              <a:rPr lang="en-US" altLang="zh-CN" dirty="0" smtClean="0"/>
              <a:t>IAB</a:t>
            </a:r>
            <a:r>
              <a:rPr lang="zh-CN" altLang="en-US" dirty="0" smtClean="0"/>
              <a:t>互动广告局很早就预测，整个广告产业份额的变迁就是互动化趋势；</a:t>
            </a:r>
            <a:endParaRPr lang="en-US" altLang="zh-CN" dirty="0" smtClean="0"/>
          </a:p>
          <a:p>
            <a:r>
              <a:rPr lang="zh-CN" altLang="en-US" dirty="0" smtClean="0"/>
              <a:t>因此，在互联网广告、移动广告、户外广告三驾马车增长的中国广告市场上，对数字户外互动的研究不可或缺。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432177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30</a:t>
            </a:r>
            <a:r>
              <a:rPr lang="zh-CN" altLang="en-US" dirty="0" smtClean="0"/>
              <a:t>秒</a:t>
            </a:r>
            <a:r>
              <a:rPr lang="en-US" altLang="zh-CN" dirty="0" smtClean="0"/>
              <a:t>-1</a:t>
            </a:r>
            <a:r>
              <a:rPr lang="zh-CN" altLang="en-US" dirty="0" smtClean="0"/>
              <a:t>分钟的完整游戏互动时间，成为商圈用户的基本收视单位，</a:t>
            </a:r>
            <a:endParaRPr lang="en-US" altLang="zh-CN" dirty="0" smtClean="0"/>
          </a:p>
          <a:p>
            <a:r>
              <a:rPr lang="zh-CN" altLang="en-US" dirty="0" smtClean="0"/>
              <a:t>往往还要参与好几次，这能够保障受众产生良好的用户体验。</a:t>
            </a:r>
            <a:endParaRPr lang="en-US" altLang="zh-CN" dirty="0" smtClean="0"/>
          </a:p>
          <a:p>
            <a:r>
              <a:rPr lang="zh-CN" altLang="en-US" dirty="0" smtClean="0"/>
              <a:t>有充足的时间来整合品牌游戏形象，调整她自己的形象，留住“瞬间”并社交分享。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482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仅社交分享行为本身，就对消费者提升品牌情感带来</a:t>
            </a:r>
            <a:r>
              <a:rPr lang="en-US" altLang="zh-CN" dirty="0" smtClean="0"/>
              <a:t>50%</a:t>
            </a:r>
            <a:r>
              <a:rPr lang="zh-CN" altLang="en-US" dirty="0" smtClean="0"/>
              <a:t>的直接体验转化。</a:t>
            </a:r>
            <a:endParaRPr lang="en-US" altLang="zh-CN" dirty="0" smtClean="0"/>
          </a:p>
          <a:p>
            <a:r>
              <a:rPr lang="zh-CN" altLang="en-US" dirty="0" smtClean="0"/>
              <a:t>不但实现了二次传播的挣得媒体，也是受众转变为粉丝的直接心理过程。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55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游戏互动的最大效果，是使得玩家更多地向品牌认知进行转化，</a:t>
            </a:r>
            <a:endParaRPr lang="en-US" altLang="zh-CN" sz="1200" dirty="0" smtClean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而社交分享更直接地影响品牌情感，甚至对购买转化也有直接的心理推动作用。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052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在商圈互动游戏广告中，互动游戏玩家即广告受众，也是产品消费者。</a:t>
            </a:r>
            <a:r>
              <a:rPr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广告最终目的是</a:t>
            </a:r>
            <a:r>
              <a:rPr lang="zh-CN" altLang="en-US" sz="20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促进销售</a:t>
            </a:r>
            <a:r>
              <a:rPr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，即让消费者产生</a:t>
            </a:r>
            <a:r>
              <a:rPr lang="zh-CN" altLang="en-US" sz="2000" dirty="0" smtClean="0">
                <a:solidFill>
                  <a:srgbClr val="0099CC"/>
                </a:solidFill>
                <a:ea typeface="微软雅黑" panose="020B0503020204020204" pitchFamily="34" charset="-122"/>
              </a:rPr>
              <a:t>品牌购买意愿和行动</a:t>
            </a:r>
            <a:r>
              <a:rPr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[90%+]；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802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最终，可以把</a:t>
            </a:r>
            <a:r>
              <a:rPr lang="en-US" altLang="zh-CN" dirty="0" smtClean="0"/>
              <a:t>AICSAP</a:t>
            </a:r>
            <a:r>
              <a:rPr lang="zh-CN" altLang="en-US" dirty="0" smtClean="0"/>
              <a:t>模型看作一个自上而下的四层梦境；</a:t>
            </a:r>
            <a:endParaRPr lang="en-US" altLang="zh-CN" dirty="0" smtClean="0"/>
          </a:p>
          <a:p>
            <a:r>
              <a:rPr lang="zh-CN" altLang="en-US" dirty="0" smtClean="0"/>
              <a:t>一层梦境：进入场景（消费者内生的商圈生活情境）</a:t>
            </a:r>
            <a:endParaRPr lang="en-US" altLang="zh-CN" dirty="0" smtClean="0"/>
          </a:p>
          <a:p>
            <a:r>
              <a:rPr lang="zh-CN" altLang="en-US" dirty="0" smtClean="0"/>
              <a:t>二层梦境：让体感使消费者“动起来”，从参与到沉浸的互动，有效植入品牌认知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三层梦境：分享是互动的关键步骤，贯注起品牌情感</a:t>
            </a:r>
          </a:p>
          <a:p>
            <a:r>
              <a:rPr lang="zh-CN" altLang="en-US" dirty="0" smtClean="0"/>
              <a:t>四层梦境：转化场景（消费者下一步行动力的开发，包括游戏品牌的线下线上折扣券分发、到店引流等）对用户而言，这些都构成了自然的游戏奖励机制。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245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数字互动时代，品牌深入线下生活圈的流量入口，屏咚您的消费者，创造沉浸和奖励参与；</a:t>
            </a:r>
            <a:endParaRPr lang="en-US" altLang="zh-CN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是互动消费者，是品牌激活商圈受众的最佳方式。</a:t>
            </a:r>
            <a:endParaRPr lang="en-US" altLang="zh-CN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对应于关注、互动与认知、分享与情感、购买的四层梦境；</a:t>
            </a:r>
            <a:endParaRPr lang="en-US" altLang="zh-CN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/>
              <a:t>到达、沉浸、共鸣和跨屏，已经成为商圈互动屏的最大优势。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77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消费者已经进入媒体常开模式，比如，用移动互联网终端来随时投射他们的注意力。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线上时间是一种消费者媒介选择（包括</a:t>
            </a:r>
            <a:r>
              <a:rPr lang="en-US" altLang="zh-CN" dirty="0" smtClean="0"/>
              <a:t>1234</a:t>
            </a:r>
            <a:r>
              <a:rPr lang="zh-CN" altLang="en-US" dirty="0" smtClean="0"/>
              <a:t>）。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而商圈线下空间是一个结合了</a:t>
            </a:r>
            <a:r>
              <a:rPr lang="en-US" altLang="zh-CN" dirty="0" smtClean="0"/>
              <a:t>【</a:t>
            </a:r>
            <a:r>
              <a:rPr lang="zh-CN" altLang="en-US" dirty="0" smtClean="0"/>
              <a:t>情境、内容和流量</a:t>
            </a:r>
            <a:r>
              <a:rPr lang="en-US" altLang="zh-CN" dirty="0" smtClean="0"/>
              <a:t>】</a:t>
            </a:r>
            <a:r>
              <a:rPr lang="zh-CN" altLang="en-US" dirty="0" smtClean="0"/>
              <a:t>的真实生活圈（具有直接消费能力，和生活地理绑定优势）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调研发现：消费者在商业中心</a:t>
            </a:r>
            <a:r>
              <a:rPr lang="en-US" altLang="zh-CN" dirty="0" smtClean="0"/>
              <a:t>1234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城市商业中心，人流集聚的生活购物圈的有更强的消费情境互动性。</a:t>
            </a:r>
            <a:endParaRPr lang="en-US" altLang="zh-CN" sz="120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人流不一定冲着购物而来，却有着强大的消费意愿和能力。</a:t>
            </a:r>
            <a:endParaRPr lang="en-US" altLang="zh-CN" sz="120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81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看一下现有广告模型对互动性的观察，</a:t>
            </a:r>
            <a:endParaRPr lang="en-US" altLang="zh-CN" dirty="0" smtClean="0"/>
          </a:p>
          <a:p>
            <a:r>
              <a:rPr lang="zh-CN" altLang="en-US" dirty="0" smtClean="0"/>
              <a:t>发现，</a:t>
            </a:r>
            <a:r>
              <a:rPr lang="en-US" altLang="zh-CN" dirty="0" smtClean="0"/>
              <a:t>AIDMA</a:t>
            </a:r>
            <a:r>
              <a:rPr lang="zh-CN" altLang="en-US" dirty="0" smtClean="0"/>
              <a:t>理论，</a:t>
            </a:r>
            <a:r>
              <a:rPr lang="zh-CN" altLang="en-US" baseline="0" dirty="0" smtClean="0"/>
              <a:t>不足以覆盖，消费者 数字掌控的意愿，和移动互联的能力。</a:t>
            </a:r>
            <a:endParaRPr lang="en-US" altLang="zh-CN" dirty="0" smtClean="0"/>
          </a:p>
          <a:p>
            <a:r>
              <a:rPr lang="en-US" altLang="zh-CN" dirty="0" smtClean="0"/>
              <a:t>AISAS</a:t>
            </a:r>
            <a:r>
              <a:rPr lang="zh-CN" altLang="en-US" dirty="0" smtClean="0"/>
              <a:t>理论扩大了</a:t>
            </a:r>
            <a:r>
              <a:rPr lang="en-US" altLang="zh-CN" dirty="0" smtClean="0"/>
              <a:t>SAS</a:t>
            </a:r>
            <a:r>
              <a:rPr lang="zh-CN" altLang="en-US" dirty="0" smtClean="0"/>
              <a:t>的比重，关注线上传播，但不足以解释 “线下”集聚场景，特别是“商圈互动”的热点行为</a:t>
            </a:r>
            <a:endParaRPr lang="en-US" altLang="zh-CN" dirty="0" smtClean="0"/>
          </a:p>
          <a:p>
            <a:r>
              <a:rPr lang="zh-CN" altLang="en-US" dirty="0" smtClean="0"/>
              <a:t>因此我们展开独立研究。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现代广告主投放，考虑的是如何使消费者从千人一面的广告到达中跳跃出来；互动被纳入</a:t>
            </a:r>
            <a:r>
              <a:rPr lang="en-US" altLang="zh-CN" dirty="0" smtClean="0"/>
              <a:t>KPI</a:t>
            </a:r>
            <a:r>
              <a:rPr lang="zh-CN" altLang="en-US" dirty="0" smtClean="0"/>
              <a:t>指标；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而消费者首先将互动看作游戏，新奇、兴奋与情感变化，是他所经历的品牌使用</a:t>
            </a:r>
            <a:r>
              <a:rPr lang="en-US" altLang="zh-CN" dirty="0" smtClean="0"/>
              <a:t>-</a:t>
            </a:r>
            <a:r>
              <a:rPr lang="zh-CN" altLang="en-US" dirty="0" smtClean="0"/>
              <a:t>满意的过程。</a:t>
            </a:r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因此，核心问题在于</a:t>
            </a:r>
            <a:r>
              <a:rPr lang="en-US" altLang="zh-CN" dirty="0" err="1" smtClean="0"/>
              <a:t>Endorgence</a:t>
            </a:r>
            <a:r>
              <a:rPr lang="zh-CN" altLang="en-US" dirty="0" smtClean="0"/>
              <a:t>消费者沉浸能否数字化？让我们看看目前实现沉浸的多样化方式。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30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现在比较流行的，较为成熟的产品级的互动体验类别：有</a:t>
            </a:r>
            <a:r>
              <a:rPr lang="en-US" altLang="zh-CN" dirty="0" smtClean="0"/>
              <a:t>1234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67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首先是</a:t>
            </a:r>
            <a:r>
              <a:rPr lang="en-US" altLang="zh-CN" dirty="0" smtClean="0"/>
              <a:t>AR</a:t>
            </a:r>
            <a:r>
              <a:rPr lang="zh-CN" altLang="en-US" dirty="0" smtClean="0"/>
              <a:t>类，不管是猜猜你几岁，还是新年舞狮</a:t>
            </a:r>
            <a:r>
              <a:rPr lang="en-US" altLang="zh-CN" dirty="0" smtClean="0"/>
              <a:t>……</a:t>
            </a:r>
            <a:r>
              <a:rPr lang="zh-CN" altLang="en-US" dirty="0" smtClean="0"/>
              <a:t>都用到了互联网爆点思维；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、所有人都有成为媒体焦点的</a:t>
            </a:r>
            <a:r>
              <a:rPr lang="en-US" altLang="zh-CN" dirty="0" smtClean="0"/>
              <a:t>15</a:t>
            </a:r>
            <a:r>
              <a:rPr lang="zh-CN" altLang="en-US" dirty="0" smtClean="0"/>
              <a:t>分钟，互动的自拍</a:t>
            </a:r>
            <a:r>
              <a:rPr lang="en-US" altLang="zh-CN" dirty="0" smtClean="0"/>
              <a:t>/</a:t>
            </a:r>
            <a:r>
              <a:rPr lang="zh-CN" altLang="en-US" dirty="0" smtClean="0"/>
              <a:t>拍照是“属于你的闪亮时刻”或者“属于你宝宝的美好瞬间”，都是在用互动来记录你的感动；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、消费者数年龄的目的不是求得精准，而是发现每个人心底的“小确幸”，特别是和亲友一起晒青春（配合调研发现</a:t>
            </a:r>
            <a:r>
              <a:rPr lang="en-US" altLang="zh-CN" dirty="0" smtClean="0"/>
              <a:t>2-3</a:t>
            </a:r>
            <a:r>
              <a:rPr lang="zh-CN" altLang="en-US" dirty="0" smtClean="0"/>
              <a:t>人同逛商圈比例达到</a:t>
            </a:r>
            <a:r>
              <a:rPr lang="en-US" altLang="zh-CN" dirty="0" smtClean="0"/>
              <a:t>78.7%</a:t>
            </a:r>
            <a:r>
              <a:rPr lang="zh-CN" altLang="en-US" dirty="0" smtClean="0"/>
              <a:t>）；所以在这里，互动仍是一种心理效应。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、还发现右下角的宅男，更喜欢二次元动漫和虚拟人物，面对真实模特反而拘谨无比。玩家通过互动，在虚拟世界里实现心中的梦幻形象。为品牌植入建构资源时段。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64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对于体感控制类互动，能够产生更好的用户肾上腺素效果。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、无论是</a:t>
            </a:r>
            <a:r>
              <a:rPr lang="en-US" altLang="zh-CN" dirty="0" smtClean="0"/>
              <a:t>70</a:t>
            </a:r>
            <a:r>
              <a:rPr lang="zh-CN" altLang="en-US" dirty="0" smtClean="0"/>
              <a:t>、</a:t>
            </a:r>
            <a:r>
              <a:rPr lang="en-US" altLang="zh-CN" dirty="0" smtClean="0"/>
              <a:t>80</a:t>
            </a:r>
            <a:r>
              <a:rPr lang="zh-CN" altLang="en-US" dirty="0" smtClean="0"/>
              <a:t>、还是</a:t>
            </a:r>
            <a:r>
              <a:rPr lang="en-US" altLang="zh-CN" dirty="0" smtClean="0"/>
              <a:t>90</a:t>
            </a:r>
            <a:r>
              <a:rPr lang="zh-CN" altLang="en-US" dirty="0" smtClean="0"/>
              <a:t>后，对于敲冰块，接金币这类游戏都有丰富的童年基因；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、感应移动，控制汽车，也是与用户心理零距离的直观应用；</a:t>
            </a:r>
            <a:endParaRPr lang="en-US" altLang="zh-CN" dirty="0" smtClean="0"/>
          </a:p>
          <a:p>
            <a:r>
              <a:rPr lang="zh-CN" altLang="en-US" dirty="0" smtClean="0"/>
              <a:t>所以当你参与这种互动的时候，心里充满的是对自己青春的活力与激情，这种感动是凌驾于直接利益以外的，也是自然亲近的品牌“对话”。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476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H5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类互动中，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高达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85%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的互动游戏受众愿意通过手机扫码，联结大屏，接收体验奖励</a:t>
            </a:r>
            <a:endParaRPr lang="zh-CN" altLang="en-US" dirty="0" smtClean="0"/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、将自己的头像角色置入游戏场景地图，是一件广受用户欢迎的事情，以往需要记得回家上线接入品牌游戏网站，现在可以屏上手机同步进行；线下互动情感体验高出纯线上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倍；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、国外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RealityMine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也发现，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OOH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是触及随身移动设备消费者的理想广告媒体，在售点附近接入消费者（智能终端）的最优媒介。我们的伊利牧草喂养互动和康师傅“互动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”售货机的效果异常火爆也证实了这一点。国外可口可乐屡拿金奖的单点户外互动噱头，国内商圈的互动屏拓展已经广泛实现。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83220-3EA6-4AA5-A90D-06F4A86EF00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66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2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04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796"/>
            <a:ext cx="10972800" cy="114399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114"/>
            <a:ext cx="5429250" cy="45247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3150" y="1601114"/>
            <a:ext cx="5429250" cy="452477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1C1C5-52EB-4744-854F-1AF1140B633A}" type="datetime1">
              <a:rPr lang="zh-CN" altLang="en-US"/>
              <a:pPr>
                <a:defRPr/>
              </a:pPr>
              <a:t>2015/11/25</a:t>
            </a:fld>
            <a:endParaRPr lang="en-US" altLang="zh-CN" sz="135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09A0C-4650-4C6B-84C7-7C5C411C979F}" type="slidenum">
              <a:rPr lang="zh-CN" altLang="en-US"/>
              <a:pPr>
                <a:defRPr/>
              </a:pPr>
              <a:t>‹#›</a:t>
            </a:fld>
            <a:endParaRPr lang="en-US" altLang="zh-CN" sz="1350"/>
          </a:p>
        </p:txBody>
      </p:sp>
    </p:spTree>
    <p:extLst>
      <p:ext uri="{BB962C8B-B14F-4D97-AF65-F5344CB8AC3E}">
        <p14:creationId xmlns:p14="http://schemas.microsoft.com/office/powerpoint/2010/main" val="229498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4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63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30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72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85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83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3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2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AA57-9986-42F6-994D-7974FD41CA52}" type="datetimeFigureOut">
              <a:rPr lang="zh-CN" altLang="en-US" smtClean="0"/>
              <a:t>2015/11/25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BB23-633F-4178-9996-86CA50144B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3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22.jpeg"/><Relationship Id="rId4" Type="http://schemas.openxmlformats.org/officeDocument/2006/relationships/image" Target="../media/image12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deck\fron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4099" r="3279" b="2185"/>
          <a:stretch/>
        </p:blipFill>
        <p:spPr bwMode="auto">
          <a:xfrm>
            <a:off x="-10048" y="-10048"/>
            <a:ext cx="12248940" cy="689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4" descr="PPT模版2013年-白1-2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7350" y="245948"/>
            <a:ext cx="2994410" cy="101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50800" dir="5400000" sx="98000" sy="98000" algn="ctr" rotWithShape="0">
              <a:srgbClr val="000000">
                <a:alpha val="23000"/>
              </a:srgbClr>
            </a:outerShdw>
          </a:effectLst>
        </p:spPr>
      </p:pic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0144" y="3360625"/>
            <a:ext cx="7521030" cy="191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561" tIns="81280" rIns="162561" bIns="8128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r>
              <a:rPr lang="zh-CN" altLang="zh-CN" sz="5400" b="1" dirty="0" smtClean="0">
                <a:solidFill>
                  <a:srgbClr val="AAC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消费</a:t>
            </a:r>
            <a:r>
              <a:rPr lang="zh-CN" altLang="zh-CN" sz="5400" b="1" dirty="0">
                <a:solidFill>
                  <a:srgbClr val="AAC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情境的品牌</a:t>
            </a:r>
            <a:r>
              <a:rPr lang="zh-CN" altLang="zh-CN" sz="5400" b="1" dirty="0" smtClean="0">
                <a:solidFill>
                  <a:srgbClr val="AAC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endParaRPr lang="zh-CN" altLang="en-US" sz="5400" b="1" dirty="0">
              <a:solidFill>
                <a:srgbClr val="AACE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——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数字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商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圈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互动广告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AISCAP</a:t>
            </a:r>
            <a:r>
              <a:rPr lang="zh-CN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模型</a:t>
            </a:r>
            <a:endParaRPr lang="en-US" altLang="zh-CN" sz="3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sym typeface="微软雅黑" panose="020B0503020204020204" pitchFamily="34" charset="-122"/>
            </a:endParaRPr>
          </a:p>
          <a:p>
            <a:pPr algn="r">
              <a:buFont typeface="Arial" panose="020B0604020202020204" pitchFamily="34" charset="0"/>
              <a:buNone/>
            </a:pPr>
            <a:endParaRPr lang="zh-CN" altLang="en-US" sz="2400" b="1" u="sng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749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日期占位符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697657E-8C14-4D37-A425-1904F30FCA92}" type="datetime1">
              <a:rPr lang="zh-CN" altLang="en-US" smtClean="0"/>
              <a:pPr/>
              <a:t>2015/11/25</a:t>
            </a:fld>
            <a:endParaRPr lang="en-US" altLang="zh-CN" sz="1350"/>
          </a:p>
        </p:txBody>
      </p:sp>
      <p:sp>
        <p:nvSpPr>
          <p:cNvPr id="11267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AFB1F86-3D6E-40F7-B08D-CFB1903F6F26}" type="slidenum">
              <a:rPr lang="zh-CN" altLang="en-US" smtClean="0"/>
              <a:pPr/>
              <a:t>10</a:t>
            </a:fld>
            <a:endParaRPr lang="en-US" altLang="zh-CN" sz="1350"/>
          </a:p>
        </p:txBody>
      </p:sp>
      <p:sp>
        <p:nvSpPr>
          <p:cNvPr id="11268" name="直接连接符 12"/>
          <p:cNvSpPr>
            <a:spLocks noChangeShapeType="1"/>
          </p:cNvSpPr>
          <p:nvPr/>
        </p:nvSpPr>
        <p:spPr bwMode="auto">
          <a:xfrm>
            <a:off x="4299660" y="2760581"/>
            <a:ext cx="1190" cy="1107089"/>
          </a:xfrm>
          <a:prstGeom prst="line">
            <a:avLst/>
          </a:prstGeom>
          <a:noFill/>
          <a:ln w="28575">
            <a:solidFill>
              <a:srgbClr val="AACE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11269" name="TextBox 13"/>
          <p:cNvSpPr>
            <a:spLocks noChangeArrowheads="1"/>
          </p:cNvSpPr>
          <p:nvPr/>
        </p:nvSpPr>
        <p:spPr bwMode="auto">
          <a:xfrm>
            <a:off x="4398464" y="2742724"/>
            <a:ext cx="3708667" cy="11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49" rIns="121900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44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互动效果研究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Consumer Investigation</a:t>
            </a:r>
            <a:endParaRPr lang="zh-CN" altLang="en-US" sz="1350" dirty="0"/>
          </a:p>
        </p:txBody>
      </p:sp>
      <p:pic>
        <p:nvPicPr>
          <p:cNvPr id="11270" name="Picture 4" descr="E:\【VI】\PPT\素材\bg-1.pngbg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57" y="5881858"/>
            <a:ext cx="3231986" cy="297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QQ图片201506091024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09" y="-17856"/>
            <a:ext cx="3835528" cy="215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735cf8a5jw1e5p1fuacs5j21hc0u0n4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77" y="2271318"/>
            <a:ext cx="3945046" cy="219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 descr="3bd36c81800a19d85aec7c0330fa828ba71e46b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" y="-5952"/>
            <a:ext cx="3835528" cy="21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8" descr="36506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" y="2349886"/>
            <a:ext cx="3835528" cy="215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9" descr="51ac4dd36289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76" y="21428"/>
            <a:ext cx="3942666" cy="211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0" descr="71343bf3jw1e15zoyy848j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" y="4704533"/>
            <a:ext cx="3827195" cy="215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1" descr="63646109jw1ekxs8ganfzj20nq0dc0v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76" y="4704534"/>
            <a:ext cx="3942666" cy="215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4" descr="https://mmbiz.qlogo.cn/mmbiz/EHicIe6jpAobxGjHO8OeQyQWsCeQIc9ZxdQJkMJicqQjxFUxYrQmhHpeFiaNQR6PJu4K7bQTGRxjsg7oLBI2Z88Lg/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25" y="4704534"/>
            <a:ext cx="3874812" cy="215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2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等腰三角形 10"/>
          <p:cNvSpPr/>
          <p:nvPr/>
        </p:nvSpPr>
        <p:spPr>
          <a:xfrm rot="5400000">
            <a:off x="4633913" y="1011237"/>
            <a:ext cx="447673" cy="314325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sp>
        <p:nvSpPr>
          <p:cNvPr id="14" name="文本框 13"/>
          <p:cNvSpPr txBox="1"/>
          <p:nvPr/>
        </p:nvSpPr>
        <p:spPr>
          <a:xfrm>
            <a:off x="5014912" y="814456"/>
            <a:ext cx="222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研究对象</a:t>
            </a:r>
            <a:endParaRPr lang="zh-HK" altLang="en-US" sz="4000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等腰三角形 15"/>
          <p:cNvSpPr/>
          <p:nvPr/>
        </p:nvSpPr>
        <p:spPr>
          <a:xfrm rot="16200000" flipH="1">
            <a:off x="7119938" y="1011237"/>
            <a:ext cx="447673" cy="314325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r="14388"/>
          <a:stretch/>
        </p:blipFill>
        <p:spPr>
          <a:xfrm>
            <a:off x="5029200" y="2453579"/>
            <a:ext cx="2133600" cy="2201366"/>
          </a:xfrm>
          <a:prstGeom prst="ellipse">
            <a:avLst/>
          </a:prstGeom>
          <a:effectLst>
            <a:outerShdw blurRad="863600" sx="101000" sy="101000" algn="ctr" rotWithShape="0">
              <a:prstClr val="black"/>
            </a:outerShdw>
          </a:effectLst>
        </p:spPr>
      </p:pic>
      <p:sp>
        <p:nvSpPr>
          <p:cNvPr id="20" name="椭圆 19"/>
          <p:cNvSpPr/>
          <p:nvPr/>
        </p:nvSpPr>
        <p:spPr>
          <a:xfrm>
            <a:off x="4881563" y="2339825"/>
            <a:ext cx="2428875" cy="2428875"/>
          </a:xfrm>
          <a:prstGeom prst="ellipse">
            <a:avLst/>
          </a:pr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椭圆 20"/>
          <p:cNvSpPr/>
          <p:nvPr/>
        </p:nvSpPr>
        <p:spPr>
          <a:xfrm>
            <a:off x="8839201" y="2339825"/>
            <a:ext cx="2428875" cy="2428875"/>
          </a:xfrm>
          <a:prstGeom prst="ellipse">
            <a:avLst/>
          </a:pr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t="-568" r="15341" b="568"/>
          <a:stretch/>
        </p:blipFill>
        <p:spPr>
          <a:xfrm>
            <a:off x="8969241" y="2440979"/>
            <a:ext cx="2168794" cy="2226567"/>
          </a:xfrm>
          <a:prstGeom prst="ellipse">
            <a:avLst/>
          </a:prstGeom>
          <a:effectLst>
            <a:outerShdw blurRad="863600" sx="102000" sy="102000" algn="ctr" rotWithShape="0">
              <a:prstClr val="black"/>
            </a:outerShdw>
          </a:effectLst>
        </p:spPr>
      </p:pic>
      <p:sp>
        <p:nvSpPr>
          <p:cNvPr id="18" name="椭圆 17"/>
          <p:cNvSpPr/>
          <p:nvPr/>
        </p:nvSpPr>
        <p:spPr>
          <a:xfrm>
            <a:off x="923925" y="2339825"/>
            <a:ext cx="2428875" cy="2428875"/>
          </a:xfrm>
          <a:prstGeom prst="ellipse">
            <a:avLst/>
          </a:pr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Freeform 72"/>
          <p:cNvSpPr>
            <a:spLocks noEditPoints="1"/>
          </p:cNvSpPr>
          <p:nvPr/>
        </p:nvSpPr>
        <p:spPr bwMode="auto">
          <a:xfrm>
            <a:off x="1334377" y="2965484"/>
            <a:ext cx="1562944" cy="1168771"/>
          </a:xfrm>
          <a:custGeom>
            <a:avLst/>
            <a:gdLst>
              <a:gd name="T0" fmla="*/ 144 w 192"/>
              <a:gd name="T1" fmla="*/ 0 h 144"/>
              <a:gd name="T2" fmla="*/ 80 w 192"/>
              <a:gd name="T3" fmla="*/ 16 h 144"/>
              <a:gd name="T4" fmla="*/ 8 w 192"/>
              <a:gd name="T5" fmla="*/ 39 h 144"/>
              <a:gd name="T6" fmla="*/ 24 w 192"/>
              <a:gd name="T7" fmla="*/ 144 h 144"/>
              <a:gd name="T8" fmla="*/ 44 w 192"/>
              <a:gd name="T9" fmla="*/ 133 h 144"/>
              <a:gd name="T10" fmla="*/ 125 w 192"/>
              <a:gd name="T11" fmla="*/ 80 h 144"/>
              <a:gd name="T12" fmla="*/ 149 w 192"/>
              <a:gd name="T13" fmla="*/ 134 h 144"/>
              <a:gd name="T14" fmla="*/ 192 w 192"/>
              <a:gd name="T15" fmla="*/ 119 h 144"/>
              <a:gd name="T16" fmla="*/ 60 w 192"/>
              <a:gd name="T17" fmla="*/ 48 h 144"/>
              <a:gd name="T18" fmla="*/ 48 w 192"/>
              <a:gd name="T19" fmla="*/ 60 h 144"/>
              <a:gd name="T20" fmla="*/ 40 w 192"/>
              <a:gd name="T21" fmla="*/ 60 h 144"/>
              <a:gd name="T22" fmla="*/ 28 w 192"/>
              <a:gd name="T23" fmla="*/ 48 h 144"/>
              <a:gd name="T24" fmla="*/ 28 w 192"/>
              <a:gd name="T25" fmla="*/ 40 h 144"/>
              <a:gd name="T26" fmla="*/ 40 w 192"/>
              <a:gd name="T27" fmla="*/ 28 h 144"/>
              <a:gd name="T28" fmla="*/ 48 w 192"/>
              <a:gd name="T29" fmla="*/ 28 h 144"/>
              <a:gd name="T30" fmla="*/ 60 w 192"/>
              <a:gd name="T31" fmla="*/ 40 h 144"/>
              <a:gd name="T32" fmla="*/ 60 w 192"/>
              <a:gd name="T33" fmla="*/ 48 h 144"/>
              <a:gd name="T34" fmla="*/ 84 w 192"/>
              <a:gd name="T35" fmla="*/ 56 h 144"/>
              <a:gd name="T36" fmla="*/ 84 w 192"/>
              <a:gd name="T37" fmla="*/ 48 h 144"/>
              <a:gd name="T38" fmla="*/ 112 w 192"/>
              <a:gd name="T39" fmla="*/ 52 h 144"/>
              <a:gd name="T40" fmla="*/ 124 w 192"/>
              <a:gd name="T41" fmla="*/ 40 h 144"/>
              <a:gd name="T42" fmla="*/ 124 w 192"/>
              <a:gd name="T43" fmla="*/ 32 h 144"/>
              <a:gd name="T44" fmla="*/ 136 w 192"/>
              <a:gd name="T45" fmla="*/ 36 h 144"/>
              <a:gd name="T46" fmla="*/ 124 w 192"/>
              <a:gd name="T47" fmla="*/ 40 h 144"/>
              <a:gd name="T48" fmla="*/ 132 w 192"/>
              <a:gd name="T49" fmla="*/ 64 h 144"/>
              <a:gd name="T50" fmla="*/ 132 w 192"/>
              <a:gd name="T51" fmla="*/ 56 h 144"/>
              <a:gd name="T52" fmla="*/ 144 w 192"/>
              <a:gd name="T53" fmla="*/ 60 h 144"/>
              <a:gd name="T54" fmla="*/ 148 w 192"/>
              <a:gd name="T55" fmla="*/ 32 h 144"/>
              <a:gd name="T56" fmla="*/ 148 w 192"/>
              <a:gd name="T57" fmla="*/ 24 h 144"/>
              <a:gd name="T58" fmla="*/ 160 w 192"/>
              <a:gd name="T59" fmla="*/ 28 h 144"/>
              <a:gd name="T60" fmla="*/ 148 w 192"/>
              <a:gd name="T61" fmla="*/ 32 h 144"/>
              <a:gd name="T62" fmla="*/ 156 w 192"/>
              <a:gd name="T63" fmla="*/ 56 h 144"/>
              <a:gd name="T64" fmla="*/ 156 w 192"/>
              <a:gd name="T65" fmla="*/ 48 h 144"/>
              <a:gd name="T66" fmla="*/ 168 w 192"/>
              <a:gd name="T67" fmla="*/ 5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2" h="144">
                <a:moveTo>
                  <a:pt x="184" y="40"/>
                </a:moveTo>
                <a:cubicBezTo>
                  <a:pt x="184" y="18"/>
                  <a:pt x="166" y="0"/>
                  <a:pt x="144" y="0"/>
                </a:cubicBezTo>
                <a:cubicBezTo>
                  <a:pt x="132" y="0"/>
                  <a:pt x="120" y="6"/>
                  <a:pt x="112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73" y="6"/>
                  <a:pt x="61" y="0"/>
                  <a:pt x="48" y="0"/>
                </a:cubicBezTo>
                <a:cubicBezTo>
                  <a:pt x="26" y="0"/>
                  <a:pt x="8" y="18"/>
                  <a:pt x="8" y="3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33"/>
                  <a:pt x="11" y="144"/>
                  <a:pt x="24" y="144"/>
                </a:cubicBezTo>
                <a:cubicBezTo>
                  <a:pt x="32" y="144"/>
                  <a:pt x="39" y="140"/>
                  <a:pt x="43" y="134"/>
                </a:cubicBezTo>
                <a:cubicBezTo>
                  <a:pt x="44" y="134"/>
                  <a:pt x="44" y="134"/>
                  <a:pt x="44" y="133"/>
                </a:cubicBezTo>
                <a:cubicBezTo>
                  <a:pt x="67" y="80"/>
                  <a:pt x="67" y="80"/>
                  <a:pt x="67" y="80"/>
                </a:cubicBezTo>
                <a:cubicBezTo>
                  <a:pt x="125" y="80"/>
                  <a:pt x="125" y="80"/>
                  <a:pt x="125" y="80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54" y="140"/>
                  <a:pt x="161" y="144"/>
                  <a:pt x="168" y="144"/>
                </a:cubicBezTo>
                <a:cubicBezTo>
                  <a:pt x="181" y="144"/>
                  <a:pt x="192" y="133"/>
                  <a:pt x="192" y="119"/>
                </a:cubicBezTo>
                <a:lnTo>
                  <a:pt x="184" y="40"/>
                </a:lnTo>
                <a:close/>
                <a:moveTo>
                  <a:pt x="60" y="48"/>
                </a:moveTo>
                <a:cubicBezTo>
                  <a:pt x="48" y="48"/>
                  <a:pt x="48" y="48"/>
                  <a:pt x="48" y="48"/>
                </a:cubicBezTo>
                <a:cubicBezTo>
                  <a:pt x="48" y="60"/>
                  <a:pt x="48" y="60"/>
                  <a:pt x="48" y="60"/>
                </a:cubicBezTo>
                <a:cubicBezTo>
                  <a:pt x="48" y="62"/>
                  <a:pt x="46" y="64"/>
                  <a:pt x="44" y="64"/>
                </a:cubicBezTo>
                <a:cubicBezTo>
                  <a:pt x="42" y="64"/>
                  <a:pt x="40" y="62"/>
                  <a:pt x="40" y="60"/>
                </a:cubicBezTo>
                <a:cubicBezTo>
                  <a:pt x="40" y="48"/>
                  <a:pt x="40" y="48"/>
                  <a:pt x="40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6" y="48"/>
                  <a:pt x="24" y="46"/>
                  <a:pt x="24" y="44"/>
                </a:cubicBezTo>
                <a:cubicBezTo>
                  <a:pt x="24" y="42"/>
                  <a:pt x="26" y="40"/>
                  <a:pt x="28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6"/>
                  <a:pt x="42" y="24"/>
                  <a:pt x="44" y="24"/>
                </a:cubicBezTo>
                <a:cubicBezTo>
                  <a:pt x="46" y="24"/>
                  <a:pt x="48" y="26"/>
                  <a:pt x="48" y="28"/>
                </a:cubicBezTo>
                <a:cubicBezTo>
                  <a:pt x="48" y="40"/>
                  <a:pt x="48" y="40"/>
                  <a:pt x="48" y="40"/>
                </a:cubicBezTo>
                <a:cubicBezTo>
                  <a:pt x="60" y="40"/>
                  <a:pt x="60" y="40"/>
                  <a:pt x="60" y="40"/>
                </a:cubicBezTo>
                <a:cubicBezTo>
                  <a:pt x="62" y="40"/>
                  <a:pt x="64" y="42"/>
                  <a:pt x="64" y="44"/>
                </a:cubicBezTo>
                <a:cubicBezTo>
                  <a:pt x="64" y="46"/>
                  <a:pt x="62" y="48"/>
                  <a:pt x="60" y="48"/>
                </a:cubicBezTo>
                <a:close/>
                <a:moveTo>
                  <a:pt x="108" y="56"/>
                </a:moveTo>
                <a:cubicBezTo>
                  <a:pt x="84" y="56"/>
                  <a:pt x="84" y="56"/>
                  <a:pt x="84" y="56"/>
                </a:cubicBezTo>
                <a:cubicBezTo>
                  <a:pt x="82" y="56"/>
                  <a:pt x="80" y="54"/>
                  <a:pt x="80" y="52"/>
                </a:cubicBezTo>
                <a:cubicBezTo>
                  <a:pt x="80" y="50"/>
                  <a:pt x="82" y="48"/>
                  <a:pt x="84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10" y="48"/>
                  <a:pt x="112" y="50"/>
                  <a:pt x="112" y="52"/>
                </a:cubicBezTo>
                <a:cubicBezTo>
                  <a:pt x="112" y="54"/>
                  <a:pt x="110" y="56"/>
                  <a:pt x="108" y="56"/>
                </a:cubicBezTo>
                <a:close/>
                <a:moveTo>
                  <a:pt x="124" y="40"/>
                </a:moveTo>
                <a:cubicBezTo>
                  <a:pt x="122" y="40"/>
                  <a:pt x="120" y="38"/>
                  <a:pt x="120" y="36"/>
                </a:cubicBezTo>
                <a:cubicBezTo>
                  <a:pt x="120" y="34"/>
                  <a:pt x="122" y="32"/>
                  <a:pt x="124" y="32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4" y="32"/>
                  <a:pt x="136" y="34"/>
                  <a:pt x="136" y="36"/>
                </a:cubicBezTo>
                <a:cubicBezTo>
                  <a:pt x="136" y="38"/>
                  <a:pt x="134" y="40"/>
                  <a:pt x="132" y="40"/>
                </a:cubicBezTo>
                <a:lnTo>
                  <a:pt x="124" y="40"/>
                </a:lnTo>
                <a:close/>
                <a:moveTo>
                  <a:pt x="140" y="64"/>
                </a:moveTo>
                <a:cubicBezTo>
                  <a:pt x="132" y="64"/>
                  <a:pt x="132" y="64"/>
                  <a:pt x="132" y="64"/>
                </a:cubicBezTo>
                <a:cubicBezTo>
                  <a:pt x="130" y="64"/>
                  <a:pt x="128" y="62"/>
                  <a:pt x="128" y="60"/>
                </a:cubicBezTo>
                <a:cubicBezTo>
                  <a:pt x="128" y="58"/>
                  <a:pt x="130" y="56"/>
                  <a:pt x="132" y="56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42" y="56"/>
                  <a:pt x="144" y="58"/>
                  <a:pt x="144" y="60"/>
                </a:cubicBezTo>
                <a:cubicBezTo>
                  <a:pt x="144" y="62"/>
                  <a:pt x="142" y="64"/>
                  <a:pt x="140" y="64"/>
                </a:cubicBezTo>
                <a:close/>
                <a:moveTo>
                  <a:pt x="148" y="32"/>
                </a:moveTo>
                <a:cubicBezTo>
                  <a:pt x="146" y="32"/>
                  <a:pt x="144" y="30"/>
                  <a:pt x="144" y="28"/>
                </a:cubicBezTo>
                <a:cubicBezTo>
                  <a:pt x="144" y="26"/>
                  <a:pt x="146" y="24"/>
                  <a:pt x="148" y="24"/>
                </a:cubicBez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6"/>
                  <a:pt x="160" y="28"/>
                </a:cubicBezTo>
                <a:cubicBezTo>
                  <a:pt x="160" y="30"/>
                  <a:pt x="158" y="32"/>
                  <a:pt x="156" y="32"/>
                </a:cubicBezTo>
                <a:lnTo>
                  <a:pt x="148" y="32"/>
                </a:lnTo>
                <a:close/>
                <a:moveTo>
                  <a:pt x="164" y="56"/>
                </a:moveTo>
                <a:cubicBezTo>
                  <a:pt x="156" y="56"/>
                  <a:pt x="156" y="56"/>
                  <a:pt x="156" y="56"/>
                </a:cubicBezTo>
                <a:cubicBezTo>
                  <a:pt x="154" y="56"/>
                  <a:pt x="152" y="54"/>
                  <a:pt x="152" y="52"/>
                </a:cubicBezTo>
                <a:cubicBezTo>
                  <a:pt x="152" y="50"/>
                  <a:pt x="154" y="48"/>
                  <a:pt x="156" y="48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66" y="48"/>
                  <a:pt x="168" y="50"/>
                  <a:pt x="168" y="52"/>
                </a:cubicBezTo>
                <a:cubicBezTo>
                  <a:pt x="168" y="54"/>
                  <a:pt x="166" y="56"/>
                  <a:pt x="164" y="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Text Box 9"/>
          <p:cNvSpPr>
            <a:spLocks noChangeArrowheads="1"/>
          </p:cNvSpPr>
          <p:nvPr/>
        </p:nvSpPr>
        <p:spPr bwMode="auto">
          <a:xfrm>
            <a:off x="382519" y="4962096"/>
            <a:ext cx="351168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100" dirty="0">
                <a:solidFill>
                  <a:srgbClr val="92D050"/>
                </a:solidFill>
                <a:ea typeface="微软雅黑" panose="020B0503020204020204" pitchFamily="34" charset="-122"/>
              </a:rPr>
              <a:t>游戏玩家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</a:rPr>
              <a:t>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了</a:t>
            </a: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</a:rPr>
              <a:t>解其对互动游戏的直观评价，对游戏的关注度、兴趣度、游戏想玩程度</a:t>
            </a:r>
            <a:r>
              <a:rPr lang="zh-CN" altLang="en-US" sz="135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，以</a:t>
            </a: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</a:rPr>
              <a:t>及对游戏的认知、参与意愿、喜好评价等。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15" name="Text Box 10"/>
          <p:cNvSpPr>
            <a:spLocks noChangeArrowheads="1"/>
          </p:cNvSpPr>
          <p:nvPr/>
        </p:nvSpPr>
        <p:spPr bwMode="auto">
          <a:xfrm>
            <a:off x="4371113" y="4962096"/>
            <a:ext cx="351168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1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广告受众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 smtClean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了</a:t>
            </a: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解其对游戏中品牌的辨识程度、诉求认知程度、品牌亲近美</a:t>
            </a:r>
            <a:r>
              <a:rPr lang="zh-CN" altLang="en-US" sz="1350" dirty="0" smtClean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誉度</a:t>
            </a: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以及游戏之后对品牌的认知和情感变化。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22" name="Text Box 11"/>
          <p:cNvSpPr>
            <a:spLocks noChangeArrowheads="1"/>
          </p:cNvSpPr>
          <p:nvPr/>
        </p:nvSpPr>
        <p:spPr bwMode="auto">
          <a:xfrm>
            <a:off x="8297795" y="4962096"/>
            <a:ext cx="3511686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1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商圈消费者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经过互动游戏屏前（中庭、主要入口、小广场、商圈通道等人流汇集处），注意到互动游戏屏幕及人群，具有广告曝光的效果。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13" y="290462"/>
            <a:ext cx="2517735" cy="251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QQ图片20150610141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64" y="3959332"/>
            <a:ext cx="2387979" cy="218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 descr="1shi_logo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8" y="44046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9"/>
          <p:cNvSpPr>
            <a:spLocks noChangeArrowheads="1"/>
          </p:cNvSpPr>
          <p:nvPr/>
        </p:nvSpPr>
        <p:spPr bwMode="auto">
          <a:xfrm>
            <a:off x="485559" y="884300"/>
            <a:ext cx="6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endParaRPr lang="zh-CN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9" name="TextBox 13"/>
          <p:cNvSpPr>
            <a:spLocks noChangeArrowheads="1"/>
          </p:cNvSpPr>
          <p:nvPr/>
        </p:nvSpPr>
        <p:spPr bwMode="auto">
          <a:xfrm>
            <a:off x="6123380" y="1221370"/>
            <a:ext cx="246245" cy="3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49" rIns="121900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350"/>
          </a:p>
        </p:txBody>
      </p:sp>
      <p:grpSp>
        <p:nvGrpSpPr>
          <p:cNvPr id="18440" name="Group 7"/>
          <p:cNvGrpSpPr>
            <a:grpSpLocks/>
          </p:cNvGrpSpPr>
          <p:nvPr/>
        </p:nvGrpSpPr>
        <p:grpSpPr bwMode="auto">
          <a:xfrm>
            <a:off x="4399842" y="3106992"/>
            <a:ext cx="3278223" cy="758772"/>
            <a:chOff x="498" y="0"/>
            <a:chExt cx="6886" cy="1595"/>
          </a:xfrm>
        </p:grpSpPr>
        <p:sp>
          <p:nvSpPr>
            <p:cNvPr id="18472" name="直接连接符 12"/>
            <p:cNvSpPr>
              <a:spLocks noChangeShapeType="1"/>
            </p:cNvSpPr>
            <p:nvPr/>
          </p:nvSpPr>
          <p:spPr bwMode="auto">
            <a:xfrm>
              <a:off x="3610" y="0"/>
              <a:ext cx="6" cy="1595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00" tIns="60949" rIns="121900" bIns="60949"/>
            <a:lstStyle/>
            <a:p>
              <a:endParaRPr lang="zh-CN" altLang="en-US" sz="1350"/>
            </a:p>
          </p:txBody>
        </p:sp>
        <p:sp>
          <p:nvSpPr>
            <p:cNvPr id="18473" name="TextBox 13"/>
            <p:cNvSpPr>
              <a:spLocks noChangeArrowheads="1"/>
            </p:cNvSpPr>
            <p:nvPr/>
          </p:nvSpPr>
          <p:spPr bwMode="auto">
            <a:xfrm>
              <a:off x="498" y="54"/>
              <a:ext cx="3224" cy="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00" tIns="60949" rIns="121900" bIns="609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buFont typeface="Arial" panose="020B0604020202020204" pitchFamily="34" charset="0"/>
                <a:buNone/>
              </a:pPr>
              <a:r>
                <a:rPr lang="en-US" altLang="zh-CN" sz="3000" dirty="0" smtClean="0">
                  <a:solidFill>
                    <a:srgbClr val="0099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2158</a:t>
              </a:r>
              <a:r>
                <a:rPr lang="zh-CN" altLang="en-US" sz="3000" dirty="0" smtClean="0">
                  <a:solidFill>
                    <a:srgbClr val="0099CC"/>
                  </a:solidFill>
                  <a:latin typeface="幼圆" panose="02010509060101010101" pitchFamily="49" charset="-122"/>
                  <a:ea typeface="微软雅黑" panose="020B0503020204020204" pitchFamily="34" charset="-122"/>
                  <a:sym typeface="幼圆" panose="02010509060101010101" pitchFamily="49" charset="-122"/>
                </a:rPr>
                <a:t>位</a:t>
              </a:r>
              <a:endParaRPr lang="zh-CN" altLang="en-US" sz="1350" dirty="0"/>
            </a:p>
          </p:txBody>
        </p:sp>
        <p:sp>
          <p:nvSpPr>
            <p:cNvPr id="18474" name="Text Box 10"/>
            <p:cNvSpPr>
              <a:spLocks noChangeArrowheads="1"/>
            </p:cNvSpPr>
            <p:nvPr/>
          </p:nvSpPr>
          <p:spPr bwMode="auto">
            <a:xfrm>
              <a:off x="3662" y="550"/>
              <a:ext cx="3722" cy="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受访者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18475" name="男女小人 801"/>
            <p:cNvSpPr>
              <a:spLocks noChangeArrowheads="1"/>
            </p:cNvSpPr>
            <p:nvPr/>
          </p:nvSpPr>
          <p:spPr bwMode="auto">
            <a:xfrm>
              <a:off x="5523" y="550"/>
              <a:ext cx="707" cy="707"/>
            </a:xfrm>
            <a:custGeom>
              <a:avLst/>
              <a:gdLst>
                <a:gd name="T0" fmla="*/ 1575785 w 108"/>
                <a:gd name="T1" fmla="*/ 208263862 h 81"/>
                <a:gd name="T2" fmla="*/ 10783779 w 108"/>
                <a:gd name="T3" fmla="*/ 181315212 h 81"/>
                <a:gd name="T4" fmla="*/ 13380387 w 108"/>
                <a:gd name="T5" fmla="*/ 165812658 h 81"/>
                <a:gd name="T6" fmla="*/ 18021306 w 108"/>
                <a:gd name="T7" fmla="*/ 239217631 h 81"/>
                <a:gd name="T8" fmla="*/ 22120158 w 108"/>
                <a:gd name="T9" fmla="*/ 165812658 h 81"/>
                <a:gd name="T10" fmla="*/ 24717113 w 108"/>
                <a:gd name="T11" fmla="*/ 181315212 h 81"/>
                <a:gd name="T12" fmla="*/ 30933469 w 108"/>
                <a:gd name="T13" fmla="*/ 196765816 h 81"/>
                <a:gd name="T14" fmla="*/ 31401693 w 108"/>
                <a:gd name="T15" fmla="*/ 192813188 h 81"/>
                <a:gd name="T16" fmla="*/ 37063434 w 108"/>
                <a:gd name="T17" fmla="*/ 177768883 h 81"/>
                <a:gd name="T18" fmla="*/ 43280092 w 108"/>
                <a:gd name="T19" fmla="*/ 231724007 h 81"/>
                <a:gd name="T20" fmla="*/ 49422953 w 108"/>
                <a:gd name="T21" fmla="*/ 177768883 h 81"/>
                <a:gd name="T22" fmla="*/ 54063570 w 108"/>
                <a:gd name="T23" fmla="*/ 185267761 h 81"/>
                <a:gd name="T24" fmla="*/ 55637640 w 108"/>
                <a:gd name="T25" fmla="*/ 274175822 h 81"/>
                <a:gd name="T26" fmla="*/ 36042565 w 108"/>
                <a:gd name="T27" fmla="*/ 274175822 h 81"/>
                <a:gd name="T28" fmla="*/ 36042565 w 108"/>
                <a:gd name="T29" fmla="*/ 312628470 h 81"/>
                <a:gd name="T30" fmla="*/ 0 w 108"/>
                <a:gd name="T31" fmla="*/ 312628470 h 81"/>
                <a:gd name="T32" fmla="*/ 1575785 w 108"/>
                <a:gd name="T33" fmla="*/ 208263862 h 81"/>
                <a:gd name="T34" fmla="*/ 38086529 w 108"/>
                <a:gd name="T35" fmla="*/ 100359558 h 81"/>
                <a:gd name="T36" fmla="*/ 48400114 w 108"/>
                <a:gd name="T37" fmla="*/ 92407763 h 81"/>
                <a:gd name="T38" fmla="*/ 47378990 w 108"/>
                <a:gd name="T39" fmla="*/ 142810692 h 81"/>
                <a:gd name="T40" fmla="*/ 45876700 w 108"/>
                <a:gd name="T41" fmla="*/ 158313779 h 81"/>
                <a:gd name="T42" fmla="*/ 50996768 w 108"/>
                <a:gd name="T43" fmla="*/ 162266407 h 81"/>
                <a:gd name="T44" fmla="*/ 50528544 w 108"/>
                <a:gd name="T45" fmla="*/ 119814592 h 81"/>
                <a:gd name="T46" fmla="*/ 35572371 w 108"/>
                <a:gd name="T47" fmla="*/ 119814592 h 81"/>
                <a:gd name="T48" fmla="*/ 35019471 w 108"/>
                <a:gd name="T49" fmla="*/ 162266407 h 81"/>
                <a:gd name="T50" fmla="*/ 40212988 w 108"/>
                <a:gd name="T51" fmla="*/ 158313779 h 81"/>
                <a:gd name="T52" fmla="*/ 38639219 w 108"/>
                <a:gd name="T53" fmla="*/ 142810692 h 81"/>
                <a:gd name="T54" fmla="*/ 38086529 w 108"/>
                <a:gd name="T55" fmla="*/ 100359558 h 81"/>
                <a:gd name="T56" fmla="*/ 38086529 w 108"/>
                <a:gd name="T57" fmla="*/ 100359558 h 81"/>
                <a:gd name="T58" fmla="*/ 11336424 w 108"/>
                <a:gd name="T59" fmla="*/ 115862043 h 81"/>
                <a:gd name="T60" fmla="*/ 11878143 w 108"/>
                <a:gd name="T61" fmla="*/ 57907743 h 81"/>
                <a:gd name="T62" fmla="*/ 24235692 w 108"/>
                <a:gd name="T63" fmla="*/ 57907743 h 81"/>
                <a:gd name="T64" fmla="*/ 24717113 w 108"/>
                <a:gd name="T65" fmla="*/ 119814592 h 81"/>
                <a:gd name="T66" fmla="*/ 26761076 w 108"/>
                <a:gd name="T67" fmla="*/ 96406939 h 81"/>
                <a:gd name="T68" fmla="*/ 25739913 w 108"/>
                <a:gd name="T69" fmla="*/ 30953761 h 81"/>
                <a:gd name="T70" fmla="*/ 10315556 w 108"/>
                <a:gd name="T71" fmla="*/ 23002044 h 81"/>
                <a:gd name="T72" fmla="*/ 9281489 w 108"/>
                <a:gd name="T73" fmla="*/ 104358655 h 81"/>
                <a:gd name="T74" fmla="*/ 11336424 w 108"/>
                <a:gd name="T75" fmla="*/ 115862043 h 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81"/>
                <a:gd name="T116" fmla="*/ 108 w 108"/>
                <a:gd name="T117" fmla="*/ 81 h 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81">
                  <a:moveTo>
                    <a:pt x="3" y="54"/>
                  </a:moveTo>
                  <a:cubicBezTo>
                    <a:pt x="9" y="51"/>
                    <a:pt x="15" y="49"/>
                    <a:pt x="21" y="47"/>
                  </a:cubicBezTo>
                  <a:cubicBezTo>
                    <a:pt x="23" y="45"/>
                    <a:pt x="24" y="44"/>
                    <a:pt x="26" y="43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5" y="44"/>
                    <a:pt x="46" y="46"/>
                    <a:pt x="48" y="47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61" y="50"/>
                    <a:pt x="61" y="50"/>
                  </a:cubicBezTo>
                  <a:cubicBezTo>
                    <a:pt x="65" y="48"/>
                    <a:pt x="69" y="47"/>
                    <a:pt x="72" y="46"/>
                  </a:cubicBezTo>
                  <a:cubicBezTo>
                    <a:pt x="75" y="52"/>
                    <a:pt x="79" y="57"/>
                    <a:pt x="84" y="60"/>
                  </a:cubicBezTo>
                  <a:cubicBezTo>
                    <a:pt x="89" y="57"/>
                    <a:pt x="93" y="52"/>
                    <a:pt x="96" y="46"/>
                  </a:cubicBezTo>
                  <a:cubicBezTo>
                    <a:pt x="99" y="47"/>
                    <a:pt x="102" y="48"/>
                    <a:pt x="105" y="48"/>
                  </a:cubicBezTo>
                  <a:cubicBezTo>
                    <a:pt x="108" y="53"/>
                    <a:pt x="108" y="64"/>
                    <a:pt x="108" y="71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4"/>
                    <a:pt x="70" y="77"/>
                    <a:pt x="70" y="81"/>
                  </a:cubicBezTo>
                  <a:cubicBezTo>
                    <a:pt x="47" y="81"/>
                    <a:pt x="24" y="81"/>
                    <a:pt x="0" y="81"/>
                  </a:cubicBezTo>
                  <a:cubicBezTo>
                    <a:pt x="0" y="68"/>
                    <a:pt x="1" y="58"/>
                    <a:pt x="3" y="54"/>
                  </a:cubicBezTo>
                  <a:close/>
                  <a:moveTo>
                    <a:pt x="74" y="26"/>
                  </a:moveTo>
                  <a:cubicBezTo>
                    <a:pt x="79" y="27"/>
                    <a:pt x="89" y="26"/>
                    <a:pt x="94" y="24"/>
                  </a:cubicBezTo>
                  <a:cubicBezTo>
                    <a:pt x="94" y="27"/>
                    <a:pt x="94" y="32"/>
                    <a:pt x="92" y="37"/>
                  </a:cubicBezTo>
                  <a:cubicBezTo>
                    <a:pt x="91" y="39"/>
                    <a:pt x="90" y="40"/>
                    <a:pt x="89" y="41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8" y="33"/>
                    <a:pt x="98" y="31"/>
                  </a:cubicBezTo>
                  <a:cubicBezTo>
                    <a:pt x="102" y="2"/>
                    <a:pt x="65" y="2"/>
                    <a:pt x="69" y="31"/>
                  </a:cubicBezTo>
                  <a:cubicBezTo>
                    <a:pt x="69" y="33"/>
                    <a:pt x="68" y="42"/>
                    <a:pt x="68" y="42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77" y="40"/>
                    <a:pt x="76" y="39"/>
                    <a:pt x="75" y="37"/>
                  </a:cubicBezTo>
                  <a:cubicBezTo>
                    <a:pt x="74" y="33"/>
                    <a:pt x="73" y="29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lose/>
                  <a:moveTo>
                    <a:pt x="22" y="30"/>
                  </a:moveTo>
                  <a:cubicBezTo>
                    <a:pt x="21" y="25"/>
                    <a:pt x="21" y="21"/>
                    <a:pt x="23" y="15"/>
                  </a:cubicBezTo>
                  <a:cubicBezTo>
                    <a:pt x="29" y="11"/>
                    <a:pt x="37" y="17"/>
                    <a:pt x="47" y="15"/>
                  </a:cubicBezTo>
                  <a:cubicBezTo>
                    <a:pt x="48" y="20"/>
                    <a:pt x="48" y="24"/>
                    <a:pt x="48" y="31"/>
                  </a:cubicBezTo>
                  <a:cubicBezTo>
                    <a:pt x="48" y="31"/>
                    <a:pt x="52" y="27"/>
                    <a:pt x="52" y="25"/>
                  </a:cubicBezTo>
                  <a:cubicBezTo>
                    <a:pt x="53" y="22"/>
                    <a:pt x="52" y="10"/>
                    <a:pt x="50" y="8"/>
                  </a:cubicBezTo>
                  <a:cubicBezTo>
                    <a:pt x="45" y="0"/>
                    <a:pt x="26" y="0"/>
                    <a:pt x="20" y="6"/>
                  </a:cubicBezTo>
                  <a:cubicBezTo>
                    <a:pt x="18" y="8"/>
                    <a:pt x="16" y="25"/>
                    <a:pt x="18" y="27"/>
                  </a:cubicBezTo>
                  <a:cubicBezTo>
                    <a:pt x="20" y="29"/>
                    <a:pt x="22" y="30"/>
                    <a:pt x="22" y="30"/>
                  </a:cubicBezTo>
                  <a:close/>
                </a:path>
              </a:pathLst>
            </a:custGeom>
            <a:solidFill>
              <a:schemeClr val="bg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1350"/>
            </a:p>
          </p:txBody>
        </p:sp>
      </p:grpSp>
      <p:sp>
        <p:nvSpPr>
          <p:cNvPr id="18445" name="Text Box 12"/>
          <p:cNvSpPr>
            <a:spLocks noChangeArrowheads="1"/>
          </p:cNvSpPr>
          <p:nvPr/>
        </p:nvSpPr>
        <p:spPr bwMode="auto">
          <a:xfrm>
            <a:off x="8735960" y="6234221"/>
            <a:ext cx="254589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90%个人月支出主要在1万以内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18442" name="Line 13"/>
          <p:cNvSpPr>
            <a:spLocks noChangeShapeType="1"/>
          </p:cNvSpPr>
          <p:nvPr/>
        </p:nvSpPr>
        <p:spPr bwMode="auto">
          <a:xfrm>
            <a:off x="1402181" y="1640396"/>
            <a:ext cx="1190" cy="11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0" tIns="60949" rIns="121900" bIns="60949">
            <a:spAutoFit/>
          </a:bodyPr>
          <a:lstStyle/>
          <a:p>
            <a:endParaRPr lang="zh-CN" altLang="en-US" sz="1350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1402181" y="1640396"/>
            <a:ext cx="1190" cy="11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0" tIns="60949" rIns="121900" bIns="60949">
            <a:spAutoFit/>
          </a:bodyPr>
          <a:lstStyle/>
          <a:p>
            <a:endParaRPr lang="zh-CN" altLang="en-US" sz="1350"/>
          </a:p>
        </p:txBody>
      </p:sp>
      <p:pic>
        <p:nvPicPr>
          <p:cNvPr id="18448" name="图片 5" descr="蓝色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70" y="685681"/>
            <a:ext cx="2129659" cy="188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4" descr="绿色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36" y="545212"/>
            <a:ext cx="1501118" cy="103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0" name="Group 17"/>
          <p:cNvGrpSpPr>
            <a:grpSpLocks/>
          </p:cNvGrpSpPr>
          <p:nvPr/>
        </p:nvGrpSpPr>
        <p:grpSpPr bwMode="auto">
          <a:xfrm>
            <a:off x="5013910" y="444027"/>
            <a:ext cx="2129658" cy="2421792"/>
            <a:chOff x="0" y="0"/>
            <a:chExt cx="4470" cy="5085"/>
          </a:xfrm>
        </p:grpSpPr>
        <p:pic>
          <p:nvPicPr>
            <p:cNvPr id="18470" name="图片 6" descr="绿色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70" cy="4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1" name="Text Box 19"/>
            <p:cNvSpPr>
              <a:spLocks noChangeArrowheads="1"/>
            </p:cNvSpPr>
            <p:nvPr/>
          </p:nvSpPr>
          <p:spPr bwMode="auto">
            <a:xfrm>
              <a:off x="769" y="4455"/>
              <a:ext cx="3295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13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互动屏游戏接触度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447" name="图片 3" descr="黄色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66" y="430932"/>
            <a:ext cx="2111802" cy="21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1"/>
          <p:cNvSpPr>
            <a:spLocks noChangeArrowheads="1"/>
          </p:cNvSpPr>
          <p:nvPr/>
        </p:nvSpPr>
        <p:spPr bwMode="auto">
          <a:xfrm>
            <a:off x="5613374" y="1815388"/>
            <a:ext cx="8771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六成较多</a:t>
            </a:r>
            <a:endParaRPr lang="zh-CN" altLang="en-US" sz="1350"/>
          </a:p>
        </p:txBody>
      </p:sp>
      <p:sp>
        <p:nvSpPr>
          <p:cNvPr id="18449" name="Text Box 22"/>
          <p:cNvSpPr>
            <a:spLocks noChangeArrowheads="1"/>
          </p:cNvSpPr>
          <p:nvPr/>
        </p:nvSpPr>
        <p:spPr bwMode="auto">
          <a:xfrm>
            <a:off x="1664074" y="1576114"/>
            <a:ext cx="165468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女性 </a:t>
            </a:r>
            <a:r>
              <a:rPr lang="zh-CN" altLang="en-US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r>
              <a: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442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350" dirty="0"/>
          </a:p>
        </p:txBody>
      </p:sp>
      <p:sp>
        <p:nvSpPr>
          <p:cNvPr id="4" name="Text Box 23"/>
          <p:cNvSpPr>
            <a:spLocks noChangeArrowheads="1"/>
          </p:cNvSpPr>
          <p:nvPr/>
        </p:nvSpPr>
        <p:spPr bwMode="auto">
          <a:xfrm>
            <a:off x="5869821" y="859482"/>
            <a:ext cx="8771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ea typeface="微软雅黑" panose="020B0503020204020204" pitchFamily="34" charset="-122"/>
              </a:rPr>
              <a:t>四成较少</a:t>
            </a:r>
            <a:endParaRPr lang="zh-CN" altLang="en-US" sz="1350"/>
          </a:p>
        </p:txBody>
      </p:sp>
      <p:sp>
        <p:nvSpPr>
          <p:cNvPr id="18451" name="Text Box 24"/>
          <p:cNvSpPr>
            <a:spLocks noChangeArrowheads="1"/>
          </p:cNvSpPr>
          <p:nvPr/>
        </p:nvSpPr>
        <p:spPr bwMode="auto">
          <a:xfrm>
            <a:off x="2239045" y="685681"/>
            <a:ext cx="107971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男性 </a:t>
            </a:r>
            <a:r>
              <a: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71</a:t>
            </a:r>
            <a:r>
              <a:rPr lang="zh-CN" altLang="en-US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350" dirty="0"/>
          </a:p>
        </p:txBody>
      </p:sp>
      <p:sp>
        <p:nvSpPr>
          <p:cNvPr id="18452" name="Text Box 27"/>
          <p:cNvSpPr>
            <a:spLocks noChangeArrowheads="1"/>
          </p:cNvSpPr>
          <p:nvPr/>
        </p:nvSpPr>
        <p:spPr bwMode="auto">
          <a:xfrm>
            <a:off x="9314079" y="1641588"/>
            <a:ext cx="10599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85%有伴侣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或有子女</a:t>
            </a:r>
            <a:endParaRPr lang="zh-CN" altLang="en-US" sz="1350"/>
          </a:p>
        </p:txBody>
      </p:sp>
      <p:sp>
        <p:nvSpPr>
          <p:cNvPr id="18453" name="Text Box 28"/>
          <p:cNvSpPr>
            <a:spLocks noChangeArrowheads="1"/>
          </p:cNvSpPr>
          <p:nvPr/>
        </p:nvSpPr>
        <p:spPr bwMode="auto">
          <a:xfrm>
            <a:off x="1622408" y="4321218"/>
            <a:ext cx="6154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5万以下</a:t>
            </a:r>
            <a:endParaRPr lang="zh-CN" altLang="en-US" sz="1350"/>
          </a:p>
        </p:txBody>
      </p:sp>
      <p:sp>
        <p:nvSpPr>
          <p:cNvPr id="18454" name="Text Box 29"/>
          <p:cNvSpPr>
            <a:spLocks noChangeArrowheads="1"/>
          </p:cNvSpPr>
          <p:nvPr/>
        </p:nvSpPr>
        <p:spPr bwMode="auto">
          <a:xfrm>
            <a:off x="2493795" y="4643822"/>
            <a:ext cx="73609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5-10万</a:t>
            </a:r>
            <a:endParaRPr lang="zh-CN" altLang="en-US" sz="1350"/>
          </a:p>
        </p:txBody>
      </p:sp>
      <p:sp>
        <p:nvSpPr>
          <p:cNvPr id="18455" name="Text Box 30"/>
          <p:cNvSpPr>
            <a:spLocks noChangeArrowheads="1"/>
          </p:cNvSpPr>
          <p:nvPr/>
        </p:nvSpPr>
        <p:spPr bwMode="auto">
          <a:xfrm>
            <a:off x="2005723" y="5468782"/>
            <a:ext cx="8370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10-20万</a:t>
            </a:r>
            <a:endParaRPr lang="zh-CN" altLang="en-US" sz="1350"/>
          </a:p>
        </p:txBody>
      </p:sp>
      <p:sp>
        <p:nvSpPr>
          <p:cNvPr id="18456" name="Text Box 31"/>
          <p:cNvSpPr>
            <a:spLocks noChangeArrowheads="1"/>
          </p:cNvSpPr>
          <p:nvPr/>
        </p:nvSpPr>
        <p:spPr bwMode="auto">
          <a:xfrm>
            <a:off x="1396229" y="4828337"/>
            <a:ext cx="8370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20-30万</a:t>
            </a:r>
            <a:endParaRPr lang="zh-CN" altLang="en-US" sz="1350"/>
          </a:p>
        </p:txBody>
      </p:sp>
      <p:sp>
        <p:nvSpPr>
          <p:cNvPr id="18463" name="Text Box 32"/>
          <p:cNvSpPr>
            <a:spLocks noChangeArrowheads="1"/>
          </p:cNvSpPr>
          <p:nvPr/>
        </p:nvSpPr>
        <p:spPr bwMode="auto">
          <a:xfrm>
            <a:off x="1299805" y="6171129"/>
            <a:ext cx="22439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70</a:t>
            </a:r>
            <a:r>
              <a:rPr lang="zh-CN" altLang="en-US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%年收入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在5-30万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pic>
        <p:nvPicPr>
          <p:cNvPr id="18464" name="Picture 33" descr="QQ图片2015061013590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72" y="3920048"/>
            <a:ext cx="2626063" cy="226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9" name="Text Box 34"/>
          <p:cNvSpPr>
            <a:spLocks noChangeArrowheads="1"/>
          </p:cNvSpPr>
          <p:nvPr/>
        </p:nvSpPr>
        <p:spPr bwMode="auto">
          <a:xfrm>
            <a:off x="6148379" y="5193796"/>
            <a:ext cx="8370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21-30岁</a:t>
            </a:r>
            <a:endParaRPr lang="zh-CN" altLang="en-US" sz="1350" dirty="0"/>
          </a:p>
        </p:txBody>
      </p:sp>
      <p:sp>
        <p:nvSpPr>
          <p:cNvPr id="18460" name="Text Box 35"/>
          <p:cNvSpPr>
            <a:spLocks noChangeArrowheads="1"/>
          </p:cNvSpPr>
          <p:nvPr/>
        </p:nvSpPr>
        <p:spPr bwMode="auto">
          <a:xfrm>
            <a:off x="5166284" y="4942617"/>
            <a:ext cx="8370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31-40岁</a:t>
            </a:r>
            <a:endParaRPr lang="zh-CN" altLang="en-US" sz="1350"/>
          </a:p>
        </p:txBody>
      </p:sp>
      <p:sp>
        <p:nvSpPr>
          <p:cNvPr id="18461" name="Text Box 36"/>
          <p:cNvSpPr>
            <a:spLocks noChangeArrowheads="1"/>
          </p:cNvSpPr>
          <p:nvPr/>
        </p:nvSpPr>
        <p:spPr bwMode="auto">
          <a:xfrm>
            <a:off x="6161474" y="4377168"/>
            <a:ext cx="69121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14-22岁</a:t>
            </a:r>
            <a:endParaRPr lang="zh-CN" altLang="en-US" sz="1350"/>
          </a:p>
        </p:txBody>
      </p:sp>
      <p:sp>
        <p:nvSpPr>
          <p:cNvPr id="18468" name="Text Box 37"/>
          <p:cNvSpPr>
            <a:spLocks noChangeArrowheads="1"/>
          </p:cNvSpPr>
          <p:nvPr/>
        </p:nvSpPr>
        <p:spPr bwMode="auto">
          <a:xfrm>
            <a:off x="5151999" y="6212794"/>
            <a:ext cx="205857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80%的受访者在21-40岁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pic>
        <p:nvPicPr>
          <p:cNvPr id="18469" name="Picture 38" descr="QQ图片201506101417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13" y="3959331"/>
            <a:ext cx="2682013" cy="225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9"/>
          <p:cNvSpPr>
            <a:spLocks noChangeArrowheads="1"/>
          </p:cNvSpPr>
          <p:nvPr/>
        </p:nvSpPr>
        <p:spPr bwMode="auto">
          <a:xfrm>
            <a:off x="10138661" y="5330693"/>
            <a:ext cx="6351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2-4千</a:t>
            </a:r>
            <a:endParaRPr lang="zh-CN" altLang="en-US" sz="1350"/>
          </a:p>
        </p:txBody>
      </p:sp>
      <p:sp>
        <p:nvSpPr>
          <p:cNvPr id="18465" name="Text Box 40"/>
          <p:cNvSpPr>
            <a:spLocks noChangeArrowheads="1"/>
          </p:cNvSpPr>
          <p:nvPr/>
        </p:nvSpPr>
        <p:spPr bwMode="auto">
          <a:xfrm>
            <a:off x="9151804" y="5330693"/>
            <a:ext cx="6351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4-6千</a:t>
            </a:r>
            <a:endParaRPr lang="zh-CN" altLang="en-US" sz="1350"/>
          </a:p>
        </p:txBody>
      </p:sp>
      <p:sp>
        <p:nvSpPr>
          <p:cNvPr id="18466" name="Text Box 41"/>
          <p:cNvSpPr>
            <a:spLocks noChangeArrowheads="1"/>
          </p:cNvSpPr>
          <p:nvPr/>
        </p:nvSpPr>
        <p:spPr bwMode="auto">
          <a:xfrm>
            <a:off x="9976764" y="4412881"/>
            <a:ext cx="80502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2千以内</a:t>
            </a:r>
            <a:endParaRPr lang="zh-CN" altLang="en-US" sz="1350"/>
          </a:p>
        </p:txBody>
      </p:sp>
      <p:sp>
        <p:nvSpPr>
          <p:cNvPr id="18467" name="Text Box 42"/>
          <p:cNvSpPr>
            <a:spLocks noChangeArrowheads="1"/>
          </p:cNvSpPr>
          <p:nvPr/>
        </p:nvSpPr>
        <p:spPr bwMode="auto">
          <a:xfrm>
            <a:off x="8962528" y="4598586"/>
            <a:ext cx="80823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6千-1万</a:t>
            </a:r>
            <a:endParaRPr lang="zh-CN" altLang="en-US" sz="1350"/>
          </a:p>
        </p:txBody>
      </p:sp>
      <p:pic>
        <p:nvPicPr>
          <p:cNvPr id="7" name="Picture 43" descr="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068" y="278558"/>
            <a:ext cx="2474880" cy="247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99842" y="3587262"/>
            <a:ext cx="146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上海、北京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967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1shi_logo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9" y="40475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直接连接符 12"/>
          <p:cNvSpPr>
            <a:spLocks noChangeShapeType="1"/>
          </p:cNvSpPr>
          <p:nvPr/>
        </p:nvSpPr>
        <p:spPr bwMode="auto">
          <a:xfrm>
            <a:off x="855779" y="951851"/>
            <a:ext cx="2381" cy="75948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744" tIns="59872" rIns="119744" bIns="59872"/>
          <a:lstStyle/>
          <a:p>
            <a:endParaRPr lang="zh-CN" altLang="en-US" sz="1350"/>
          </a:p>
        </p:txBody>
      </p:sp>
      <p:sp>
        <p:nvSpPr>
          <p:cNvPr id="8197" name="TextBox 13"/>
          <p:cNvSpPr>
            <a:spLocks noChangeArrowheads="1"/>
          </p:cNvSpPr>
          <p:nvPr/>
        </p:nvSpPr>
        <p:spPr bwMode="auto">
          <a:xfrm>
            <a:off x="680482" y="904718"/>
            <a:ext cx="3037464" cy="73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19744" tIns="59872" rIns="119744" bIns="59872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dirty="0" smtClean="0">
                <a:solidFill>
                  <a:srgbClr val="663300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  咖啡因</a:t>
            </a:r>
            <a:r>
              <a:rPr lang="zh-CN" altLang="en-US" sz="4000" dirty="0" smtClean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效应</a:t>
            </a:r>
            <a:endParaRPr lang="en-US" altLang="zh-CN" dirty="0">
              <a:solidFill>
                <a:srgbClr val="6633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幼圆" panose="02010509060101010101" pitchFamily="49" charset="-122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/>
        </p:nvSpPr>
        <p:spPr bwMode="auto">
          <a:xfrm>
            <a:off x="610553" y="1734440"/>
            <a:ext cx="10970895" cy="452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/>
          <a:lstStyle>
            <a:lvl1pPr marL="609600" indent="-609600" defTabSz="0">
              <a:spcBef>
                <a:spcPct val="20000"/>
              </a:spcBef>
              <a:buChar char="•"/>
              <a:defRPr sz="5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1pPr>
            <a:lvl2pPr marL="1320800" indent="-508000" defTabSz="0">
              <a:spcBef>
                <a:spcPct val="20000"/>
              </a:spcBef>
              <a:buChar char="–"/>
              <a:defRPr sz="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2pPr>
            <a:lvl3pPr marL="2032000" indent="-406400" defTabSz="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3pPr>
            <a:lvl4pPr marL="2844800" indent="-406400" defTabSz="0">
              <a:spcBef>
                <a:spcPct val="20000"/>
              </a:spcBef>
              <a:buChar char="–"/>
              <a:defRPr sz="3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4pPr>
            <a:lvl5pPr marL="3657600" indent="-406400" defTabSz="0">
              <a:spcBef>
                <a:spcPct val="20000"/>
              </a:spcBef>
              <a:buChar char="»"/>
              <a:defRPr sz="3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5pPr>
            <a:lvl6pPr marL="4114800" indent="-406400" defTabSz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6pPr>
            <a:lvl7pPr marL="4572000" indent="-406400" defTabSz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7pPr>
            <a:lvl8pPr marL="5029200" indent="-406400" defTabSz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8pPr>
            <a:lvl9pPr marL="5486400" indent="-406400" defTabSz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defRPr>
            </a:lvl9pPr>
          </a:lstStyle>
          <a:p>
            <a:endParaRPr lang="zh-CN" altLang="zh-CN" sz="4349"/>
          </a:p>
        </p:txBody>
      </p:sp>
      <p:pic>
        <p:nvPicPr>
          <p:cNvPr id="8199" name="Picture 7" descr="1568305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0" y="1761819"/>
            <a:ext cx="6722293" cy="450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0" name="Picture 8" descr="e3e6b4efce1b9d1698b8d11bf7deb48f8c546469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816" y="1748725"/>
            <a:ext cx="3166513" cy="452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51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13"/>
          <p:cNvSpPr txBox="1"/>
          <p:nvPr/>
        </p:nvSpPr>
        <p:spPr>
          <a:xfrm>
            <a:off x="4493532" y="814456"/>
            <a:ext cx="3391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bg1"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广告投放效果</a:t>
            </a:r>
            <a:endParaRPr lang="zh-HK" altLang="en-US" sz="4000" dirty="0">
              <a:solidFill>
                <a:schemeClr val="bg1">
                  <a:alpha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2" name="Rectangle 29"/>
          <p:cNvSpPr>
            <a:spLocks noChangeArrowheads="1"/>
          </p:cNvSpPr>
          <p:nvPr/>
        </p:nvSpPr>
        <p:spPr bwMode="auto">
          <a:xfrm>
            <a:off x="485559" y="884300"/>
            <a:ext cx="6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endParaRPr lang="zh-CN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2533" name="TextBox 13"/>
          <p:cNvSpPr>
            <a:spLocks noChangeArrowheads="1"/>
          </p:cNvSpPr>
          <p:nvPr/>
        </p:nvSpPr>
        <p:spPr bwMode="auto">
          <a:xfrm>
            <a:off x="6072192" y="1221370"/>
            <a:ext cx="246245" cy="3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49" rIns="121900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26" name="等腰三角形 10"/>
          <p:cNvSpPr/>
          <p:nvPr/>
        </p:nvSpPr>
        <p:spPr>
          <a:xfrm rot="5400000">
            <a:off x="4176046" y="1005790"/>
            <a:ext cx="447673" cy="314325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sp>
        <p:nvSpPr>
          <p:cNvPr id="28" name="等腰三角形 15"/>
          <p:cNvSpPr/>
          <p:nvPr/>
        </p:nvSpPr>
        <p:spPr>
          <a:xfrm rot="16200000" flipH="1">
            <a:off x="7771478" y="1011237"/>
            <a:ext cx="447673" cy="314325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400"/>
          </a:p>
        </p:txBody>
      </p:sp>
      <p:grpSp>
        <p:nvGrpSpPr>
          <p:cNvPr id="11" name="Group 10"/>
          <p:cNvGrpSpPr/>
          <p:nvPr/>
        </p:nvGrpSpPr>
        <p:grpSpPr>
          <a:xfrm>
            <a:off x="1240544" y="2237631"/>
            <a:ext cx="10374282" cy="4289594"/>
            <a:chOff x="579063" y="1856467"/>
            <a:chExt cx="11225541" cy="4641575"/>
          </a:xfrm>
        </p:grpSpPr>
        <p:grpSp>
          <p:nvGrpSpPr>
            <p:cNvPr id="22534" name="Group 6"/>
            <p:cNvGrpSpPr>
              <a:grpSpLocks/>
            </p:cNvGrpSpPr>
            <p:nvPr/>
          </p:nvGrpSpPr>
          <p:grpSpPr bwMode="auto">
            <a:xfrm>
              <a:off x="3487426" y="4544159"/>
              <a:ext cx="1824912" cy="1802770"/>
              <a:chOff x="0" y="0"/>
              <a:chExt cx="3832" cy="3785"/>
            </a:xfrm>
          </p:grpSpPr>
          <p:sp>
            <p:nvSpPr>
              <p:cNvPr id="2" name="Oval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32" cy="378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30000"/>
                </a:schemeClr>
              </a:solidFill>
              <a:ln w="63500">
                <a:solidFill>
                  <a:srgbClr val="00AAD9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" name="Text Box 8"/>
              <p:cNvSpPr>
                <a:spLocks noChangeArrowheads="1"/>
              </p:cNvSpPr>
              <p:nvPr/>
            </p:nvSpPr>
            <p:spPr bwMode="auto">
              <a:xfrm>
                <a:off x="634" y="1532"/>
                <a:ext cx="2564" cy="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游戏效果</a:t>
                </a:r>
              </a:p>
            </p:txBody>
          </p:sp>
        </p:grpSp>
        <p:grpSp>
          <p:nvGrpSpPr>
            <p:cNvPr id="22537" name="Group 9"/>
            <p:cNvGrpSpPr>
              <a:grpSpLocks/>
            </p:cNvGrpSpPr>
            <p:nvPr/>
          </p:nvGrpSpPr>
          <p:grpSpPr bwMode="auto">
            <a:xfrm>
              <a:off x="3407465" y="2005040"/>
              <a:ext cx="1817769" cy="1802770"/>
              <a:chOff x="0" y="0"/>
              <a:chExt cx="3816" cy="3785"/>
            </a:xfrm>
          </p:grpSpPr>
          <p:sp>
            <p:nvSpPr>
              <p:cNvPr id="22552" name="Oval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16" cy="378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30000"/>
                </a:schemeClr>
              </a:solidFill>
              <a:ln w="63500">
                <a:solidFill>
                  <a:srgbClr val="00AAD9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2551" name="Text Box 10"/>
              <p:cNvSpPr>
                <a:spLocks noChangeArrowheads="1"/>
              </p:cNvSpPr>
              <p:nvPr/>
            </p:nvSpPr>
            <p:spPr bwMode="auto">
              <a:xfrm>
                <a:off x="621" y="1530"/>
                <a:ext cx="2560" cy="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游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戏体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验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2540" name="Group 12"/>
            <p:cNvGrpSpPr>
              <a:grpSpLocks/>
            </p:cNvGrpSpPr>
            <p:nvPr/>
          </p:nvGrpSpPr>
          <p:grpSpPr bwMode="auto">
            <a:xfrm>
              <a:off x="7071329" y="4544299"/>
              <a:ext cx="1847969" cy="1825350"/>
              <a:chOff x="0" y="0"/>
              <a:chExt cx="4203" cy="4153"/>
            </a:xfrm>
          </p:grpSpPr>
          <p:sp>
            <p:nvSpPr>
              <p:cNvPr id="22550" name="Oval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203" cy="415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30000"/>
                </a:schemeClr>
              </a:solidFill>
              <a:ln w="63500">
                <a:solidFill>
                  <a:srgbClr val="AACE36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2549" name="Text Box 13"/>
              <p:cNvSpPr>
                <a:spLocks noChangeArrowheads="1"/>
              </p:cNvSpPr>
              <p:nvPr/>
            </p:nvSpPr>
            <p:spPr bwMode="auto">
              <a:xfrm>
                <a:off x="1018" y="1665"/>
                <a:ext cx="2287" cy="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广告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效果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2543" name="Group 15"/>
            <p:cNvGrpSpPr>
              <a:grpSpLocks/>
            </p:cNvGrpSpPr>
            <p:nvPr/>
          </p:nvGrpSpPr>
          <p:grpSpPr bwMode="auto">
            <a:xfrm>
              <a:off x="7119166" y="2035870"/>
              <a:ext cx="1752296" cy="1734439"/>
              <a:chOff x="0" y="0"/>
              <a:chExt cx="3680" cy="3642"/>
            </a:xfrm>
          </p:grpSpPr>
          <p:sp>
            <p:nvSpPr>
              <p:cNvPr id="22547" name="Oval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680" cy="364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30000"/>
                </a:schemeClr>
              </a:solidFill>
              <a:ln w="63500">
                <a:solidFill>
                  <a:srgbClr val="AACE36"/>
                </a:solidFill>
                <a:round/>
                <a:headEnd/>
                <a:tailEnd/>
              </a:ln>
              <a:extLst/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2548" name="Text Box 17"/>
              <p:cNvSpPr>
                <a:spLocks noChangeArrowheads="1"/>
              </p:cNvSpPr>
              <p:nvPr/>
            </p:nvSpPr>
            <p:spPr bwMode="auto">
              <a:xfrm>
                <a:off x="739" y="1388"/>
                <a:ext cx="2111" cy="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品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牌认知</a:t>
                </a:r>
                <a:endPara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" name="Down Arrow 4"/>
            <p:cNvSpPr/>
            <p:nvPr/>
          </p:nvSpPr>
          <p:spPr>
            <a:xfrm>
              <a:off x="7780133" y="3975021"/>
              <a:ext cx="430359" cy="398834"/>
            </a:xfrm>
            <a:prstGeom prst="downArrow">
              <a:avLst/>
            </a:prstGeom>
            <a:solidFill>
              <a:srgbClr val="00AAD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4184701" y="3969185"/>
              <a:ext cx="430359" cy="398834"/>
            </a:xfrm>
            <a:prstGeom prst="downArrow">
              <a:avLst/>
            </a:prstGeom>
            <a:solidFill>
              <a:srgbClr val="00AAD9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865957" y="5230087"/>
              <a:ext cx="651753" cy="453774"/>
            </a:xfrm>
            <a:prstGeom prst="rightArrow">
              <a:avLst/>
            </a:prstGeom>
            <a:solidFill>
              <a:srgbClr val="AACE3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9063" y="1856467"/>
              <a:ext cx="5098094" cy="4632921"/>
            </a:xfrm>
            <a:prstGeom prst="roundRect">
              <a:avLst>
                <a:gd name="adj" fmla="val 9332"/>
              </a:avLst>
            </a:prstGeom>
            <a:noFill/>
            <a:ln w="38100">
              <a:solidFill>
                <a:schemeClr val="bg1">
                  <a:alpha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706510" y="1856468"/>
              <a:ext cx="5098094" cy="4641574"/>
            </a:xfrm>
            <a:prstGeom prst="roundRect">
              <a:avLst>
                <a:gd name="adj" fmla="val 9332"/>
              </a:avLst>
            </a:prstGeom>
            <a:noFill/>
            <a:ln w="38100">
              <a:solidFill>
                <a:schemeClr val="bg1">
                  <a:alpha val="8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1720" y="3201980"/>
              <a:ext cx="553998" cy="19332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400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玩家</a:t>
              </a:r>
              <a:endPara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868784" y="3210633"/>
              <a:ext cx="553998" cy="19332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2400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受众</a:t>
              </a:r>
              <a:endParaRPr lang="zh-CN" altLang="en-US" sz="2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08098" y="2543016"/>
              <a:ext cx="176068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品牌辨识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品牌诉求</a:t>
              </a:r>
              <a:endPara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108098" y="4845380"/>
              <a:ext cx="178076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亲近美誉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信息需求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购买意</a:t>
              </a:r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愿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入店转化</a:t>
              </a:r>
              <a:endParaRPr lang="zh-CN" altLang="en-US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35260" y="2266016"/>
              <a:ext cx="1780766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直观评价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关注兴趣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游戏欲望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游戏喜欢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35260" y="4983878"/>
              <a:ext cx="1821776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社交分享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 smtClean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鼓吹聚拢</a:t>
              </a:r>
              <a:endParaRPr lang="en-US" altLang="zh-CN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r>
                <a:rPr lang="zh-CN" altLang="en-US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联结互动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3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0" name="Text Box 18"/>
          <p:cNvSpPr>
            <a:spLocks noChangeArrowheads="1"/>
          </p:cNvSpPr>
          <p:nvPr/>
        </p:nvSpPr>
        <p:spPr bwMode="auto">
          <a:xfrm>
            <a:off x="558951" y="3687864"/>
            <a:ext cx="444122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人表示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愿意进入实体店体验产品，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71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人愿意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社交分享。互动游戏的品牌效果转化高于其他广告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媒体。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（上海外国语大学商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圈互动游戏屏调查课题研究组现场调查屏前游戏受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众，每千人数据）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1525" name="Picture 3" descr="1shi_log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9" y="40475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直接连接符 12"/>
          <p:cNvSpPr>
            <a:spLocks noChangeShapeType="1"/>
          </p:cNvSpPr>
          <p:nvPr/>
        </p:nvSpPr>
        <p:spPr bwMode="auto">
          <a:xfrm>
            <a:off x="679443" y="2367529"/>
            <a:ext cx="2381" cy="759487"/>
          </a:xfrm>
          <a:prstGeom prst="line">
            <a:avLst/>
          </a:prstGeom>
          <a:noFill/>
          <a:ln w="28575">
            <a:solidFill>
              <a:srgbClr val="A5A5A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21527" name="TextBox 13"/>
          <p:cNvSpPr>
            <a:spLocks noChangeArrowheads="1"/>
          </p:cNvSpPr>
          <p:nvPr/>
        </p:nvSpPr>
        <p:spPr bwMode="auto">
          <a:xfrm>
            <a:off x="781819" y="2394908"/>
            <a:ext cx="4401164" cy="67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49" rIns="121900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商圈</a:t>
            </a:r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互动的千人品效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20729" y="1319595"/>
            <a:ext cx="6564744" cy="5052022"/>
            <a:chOff x="6209881" y="2107535"/>
            <a:chExt cx="5753413" cy="4427647"/>
          </a:xfrm>
        </p:grpSpPr>
        <p:grpSp>
          <p:nvGrpSpPr>
            <p:cNvPr id="24" name="Group 23"/>
            <p:cNvGrpSpPr/>
            <p:nvPr/>
          </p:nvGrpSpPr>
          <p:grpSpPr>
            <a:xfrm>
              <a:off x="6209881" y="2107535"/>
              <a:ext cx="5753413" cy="4427647"/>
              <a:chOff x="4486276" y="989112"/>
              <a:chExt cx="7296149" cy="5614888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9588500" y="990601"/>
                <a:ext cx="2193925" cy="946150"/>
              </a:xfrm>
              <a:prstGeom prst="rect">
                <a:avLst/>
              </a:prstGeom>
              <a:pattFill prst="smGrid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8040688" y="2417763"/>
                <a:ext cx="3741737" cy="947737"/>
              </a:xfrm>
              <a:prstGeom prst="rect">
                <a:avLst/>
              </a:prstGeom>
              <a:pattFill prst="smGrid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6958013" y="3846513"/>
                <a:ext cx="4824412" cy="946150"/>
              </a:xfrm>
              <a:prstGeom prst="rect">
                <a:avLst/>
              </a:prstGeom>
              <a:pattFill prst="smGrid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5989638" y="5275263"/>
                <a:ext cx="5792787" cy="946150"/>
              </a:xfrm>
              <a:prstGeom prst="rect">
                <a:avLst/>
              </a:prstGeom>
              <a:pattFill prst="smGrid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29" name="Freeform 9"/>
              <p:cNvSpPr>
                <a:spLocks noEditPoints="1"/>
              </p:cNvSpPr>
              <p:nvPr/>
            </p:nvSpPr>
            <p:spPr bwMode="auto">
              <a:xfrm>
                <a:off x="4743450" y="1981200"/>
                <a:ext cx="338137" cy="338137"/>
              </a:xfrm>
              <a:custGeom>
                <a:avLst/>
                <a:gdLst>
                  <a:gd name="T0" fmla="*/ 31 w 62"/>
                  <a:gd name="T1" fmla="*/ 0 h 62"/>
                  <a:gd name="T2" fmla="*/ 0 w 62"/>
                  <a:gd name="T3" fmla="*/ 31 h 62"/>
                  <a:gd name="T4" fmla="*/ 31 w 62"/>
                  <a:gd name="T5" fmla="*/ 62 h 62"/>
                  <a:gd name="T6" fmla="*/ 62 w 62"/>
                  <a:gd name="T7" fmla="*/ 31 h 62"/>
                  <a:gd name="T8" fmla="*/ 31 w 62"/>
                  <a:gd name="T9" fmla="*/ 0 h 62"/>
                  <a:gd name="T10" fmla="*/ 31 w 62"/>
                  <a:gd name="T11" fmla="*/ 45 h 62"/>
                  <a:gd name="T12" fmla="*/ 17 w 62"/>
                  <a:gd name="T13" fmla="*/ 31 h 62"/>
                  <a:gd name="T14" fmla="*/ 31 w 62"/>
                  <a:gd name="T15" fmla="*/ 16 h 62"/>
                  <a:gd name="T16" fmla="*/ 45 w 62"/>
                  <a:gd name="T17" fmla="*/ 31 h 62"/>
                  <a:gd name="T18" fmla="*/ 31 w 62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5"/>
                    </a:moveTo>
                    <a:cubicBezTo>
                      <a:pt x="23" y="45"/>
                      <a:pt x="17" y="39"/>
                      <a:pt x="17" y="31"/>
                    </a:cubicBezTo>
                    <a:cubicBezTo>
                      <a:pt x="17" y="23"/>
                      <a:pt x="23" y="16"/>
                      <a:pt x="31" y="16"/>
                    </a:cubicBezTo>
                    <a:cubicBezTo>
                      <a:pt x="39" y="16"/>
                      <a:pt x="45" y="23"/>
                      <a:pt x="45" y="31"/>
                    </a:cubicBezTo>
                    <a:cubicBezTo>
                      <a:pt x="45" y="39"/>
                      <a:pt x="39" y="45"/>
                      <a:pt x="31" y="45"/>
                    </a:cubicBezTo>
                    <a:close/>
                  </a:path>
                </a:pathLst>
              </a:custGeom>
              <a:solidFill>
                <a:srgbClr val="7A6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0" name="Freeform 10"/>
              <p:cNvSpPr>
                <a:spLocks noEditPoints="1"/>
              </p:cNvSpPr>
              <p:nvPr/>
            </p:nvSpPr>
            <p:spPr bwMode="auto">
              <a:xfrm>
                <a:off x="10282013" y="1981200"/>
                <a:ext cx="344487" cy="338137"/>
              </a:xfrm>
              <a:custGeom>
                <a:avLst/>
                <a:gdLst>
                  <a:gd name="T0" fmla="*/ 32 w 63"/>
                  <a:gd name="T1" fmla="*/ 0 h 62"/>
                  <a:gd name="T2" fmla="*/ 0 w 63"/>
                  <a:gd name="T3" fmla="*/ 31 h 62"/>
                  <a:gd name="T4" fmla="*/ 32 w 63"/>
                  <a:gd name="T5" fmla="*/ 62 h 62"/>
                  <a:gd name="T6" fmla="*/ 63 w 63"/>
                  <a:gd name="T7" fmla="*/ 31 h 62"/>
                  <a:gd name="T8" fmla="*/ 32 w 63"/>
                  <a:gd name="T9" fmla="*/ 0 h 62"/>
                  <a:gd name="T10" fmla="*/ 32 w 63"/>
                  <a:gd name="T11" fmla="*/ 45 h 62"/>
                  <a:gd name="T12" fmla="*/ 17 w 63"/>
                  <a:gd name="T13" fmla="*/ 31 h 62"/>
                  <a:gd name="T14" fmla="*/ 32 w 63"/>
                  <a:gd name="T15" fmla="*/ 16 h 62"/>
                  <a:gd name="T16" fmla="*/ 46 w 63"/>
                  <a:gd name="T17" fmla="*/ 31 h 62"/>
                  <a:gd name="T18" fmla="*/ 32 w 63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2">
                    <a:moveTo>
                      <a:pt x="32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2" y="62"/>
                    </a:cubicBezTo>
                    <a:cubicBezTo>
                      <a:pt x="49" y="62"/>
                      <a:pt x="63" y="48"/>
                      <a:pt x="63" y="31"/>
                    </a:cubicBezTo>
                    <a:cubicBezTo>
                      <a:pt x="63" y="14"/>
                      <a:pt x="49" y="0"/>
                      <a:pt x="32" y="0"/>
                    </a:cubicBezTo>
                    <a:close/>
                    <a:moveTo>
                      <a:pt x="32" y="45"/>
                    </a:moveTo>
                    <a:cubicBezTo>
                      <a:pt x="24" y="45"/>
                      <a:pt x="17" y="39"/>
                      <a:pt x="17" y="31"/>
                    </a:cubicBezTo>
                    <a:cubicBezTo>
                      <a:pt x="17" y="23"/>
                      <a:pt x="24" y="16"/>
                      <a:pt x="32" y="16"/>
                    </a:cubicBezTo>
                    <a:cubicBezTo>
                      <a:pt x="40" y="16"/>
                      <a:pt x="46" y="23"/>
                      <a:pt x="46" y="31"/>
                    </a:cubicBezTo>
                    <a:cubicBezTo>
                      <a:pt x="46" y="39"/>
                      <a:pt x="40" y="45"/>
                      <a:pt x="32" y="45"/>
                    </a:cubicBezTo>
                    <a:close/>
                  </a:path>
                </a:pathLst>
              </a:custGeom>
              <a:solidFill>
                <a:srgbClr val="7A6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1" name="Freeform 11"/>
              <p:cNvSpPr>
                <a:spLocks noEditPoints="1"/>
              </p:cNvSpPr>
              <p:nvPr/>
            </p:nvSpPr>
            <p:spPr bwMode="auto">
              <a:xfrm>
                <a:off x="10675713" y="1981200"/>
                <a:ext cx="339725" cy="338137"/>
              </a:xfrm>
              <a:custGeom>
                <a:avLst/>
                <a:gdLst>
                  <a:gd name="T0" fmla="*/ 31 w 62"/>
                  <a:gd name="T1" fmla="*/ 0 h 62"/>
                  <a:gd name="T2" fmla="*/ 0 w 62"/>
                  <a:gd name="T3" fmla="*/ 31 h 62"/>
                  <a:gd name="T4" fmla="*/ 31 w 62"/>
                  <a:gd name="T5" fmla="*/ 62 h 62"/>
                  <a:gd name="T6" fmla="*/ 62 w 62"/>
                  <a:gd name="T7" fmla="*/ 31 h 62"/>
                  <a:gd name="T8" fmla="*/ 31 w 62"/>
                  <a:gd name="T9" fmla="*/ 0 h 62"/>
                  <a:gd name="T10" fmla="*/ 31 w 62"/>
                  <a:gd name="T11" fmla="*/ 45 h 62"/>
                  <a:gd name="T12" fmla="*/ 16 w 62"/>
                  <a:gd name="T13" fmla="*/ 31 h 62"/>
                  <a:gd name="T14" fmla="*/ 31 w 62"/>
                  <a:gd name="T15" fmla="*/ 16 h 62"/>
                  <a:gd name="T16" fmla="*/ 45 w 62"/>
                  <a:gd name="T17" fmla="*/ 31 h 62"/>
                  <a:gd name="T18" fmla="*/ 31 w 62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5"/>
                    </a:moveTo>
                    <a:cubicBezTo>
                      <a:pt x="23" y="45"/>
                      <a:pt x="16" y="39"/>
                      <a:pt x="16" y="31"/>
                    </a:cubicBezTo>
                    <a:cubicBezTo>
                      <a:pt x="16" y="23"/>
                      <a:pt x="23" y="16"/>
                      <a:pt x="31" y="16"/>
                    </a:cubicBezTo>
                    <a:cubicBezTo>
                      <a:pt x="39" y="16"/>
                      <a:pt x="45" y="23"/>
                      <a:pt x="45" y="31"/>
                    </a:cubicBezTo>
                    <a:cubicBezTo>
                      <a:pt x="45" y="39"/>
                      <a:pt x="39" y="45"/>
                      <a:pt x="31" y="45"/>
                    </a:cubicBezTo>
                    <a:close/>
                  </a:path>
                </a:pathLst>
              </a:custGeom>
              <a:solidFill>
                <a:srgbClr val="7A6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5157788" y="990601"/>
                <a:ext cx="4802187" cy="946150"/>
              </a:xfrm>
              <a:custGeom>
                <a:avLst/>
                <a:gdLst>
                  <a:gd name="T0" fmla="*/ 861 w 878"/>
                  <a:gd name="T1" fmla="*/ 0 h 173"/>
                  <a:gd name="T2" fmla="*/ 18 w 878"/>
                  <a:gd name="T3" fmla="*/ 0 h 173"/>
                  <a:gd name="T4" fmla="*/ 0 w 878"/>
                  <a:gd name="T5" fmla="*/ 18 h 173"/>
                  <a:gd name="T6" fmla="*/ 0 w 878"/>
                  <a:gd name="T7" fmla="*/ 156 h 173"/>
                  <a:gd name="T8" fmla="*/ 18 w 878"/>
                  <a:gd name="T9" fmla="*/ 173 h 173"/>
                  <a:gd name="T10" fmla="*/ 861 w 878"/>
                  <a:gd name="T11" fmla="*/ 173 h 173"/>
                  <a:gd name="T12" fmla="*/ 878 w 878"/>
                  <a:gd name="T13" fmla="*/ 156 h 173"/>
                  <a:gd name="T14" fmla="*/ 878 w 878"/>
                  <a:gd name="T15" fmla="*/ 18 h 173"/>
                  <a:gd name="T16" fmla="*/ 861 w 878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8" h="173">
                    <a:moveTo>
                      <a:pt x="861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65"/>
                      <a:pt x="8" y="173"/>
                      <a:pt x="18" y="173"/>
                    </a:cubicBezTo>
                    <a:cubicBezTo>
                      <a:pt x="861" y="173"/>
                      <a:pt x="861" y="173"/>
                      <a:pt x="861" y="173"/>
                    </a:cubicBezTo>
                    <a:cubicBezTo>
                      <a:pt x="870" y="173"/>
                      <a:pt x="878" y="165"/>
                      <a:pt x="878" y="156"/>
                    </a:cubicBezTo>
                    <a:cubicBezTo>
                      <a:pt x="878" y="18"/>
                      <a:pt x="878" y="18"/>
                      <a:pt x="878" y="18"/>
                    </a:cubicBezTo>
                    <a:cubicBezTo>
                      <a:pt x="878" y="8"/>
                      <a:pt x="870" y="0"/>
                      <a:pt x="861" y="0"/>
                    </a:cubicBezTo>
                    <a:close/>
                  </a:path>
                </a:pathLst>
              </a:custGeom>
              <a:solidFill>
                <a:srgbClr val="7A6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5157788" y="990601"/>
                <a:ext cx="5965737" cy="946150"/>
              </a:xfrm>
              <a:custGeom>
                <a:avLst/>
                <a:gdLst>
                  <a:gd name="T0" fmla="*/ 861 w 878"/>
                  <a:gd name="T1" fmla="*/ 0 h 173"/>
                  <a:gd name="T2" fmla="*/ 18 w 878"/>
                  <a:gd name="T3" fmla="*/ 0 h 173"/>
                  <a:gd name="T4" fmla="*/ 0 w 878"/>
                  <a:gd name="T5" fmla="*/ 18 h 173"/>
                  <a:gd name="T6" fmla="*/ 0 w 878"/>
                  <a:gd name="T7" fmla="*/ 156 h 173"/>
                  <a:gd name="T8" fmla="*/ 18 w 878"/>
                  <a:gd name="T9" fmla="*/ 173 h 173"/>
                  <a:gd name="T10" fmla="*/ 861 w 878"/>
                  <a:gd name="T11" fmla="*/ 173 h 173"/>
                  <a:gd name="T12" fmla="*/ 878 w 878"/>
                  <a:gd name="T13" fmla="*/ 156 h 173"/>
                  <a:gd name="T14" fmla="*/ 878 w 878"/>
                  <a:gd name="T15" fmla="*/ 18 h 173"/>
                  <a:gd name="T16" fmla="*/ 861 w 878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8" h="173">
                    <a:moveTo>
                      <a:pt x="861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65"/>
                      <a:pt x="8" y="173"/>
                      <a:pt x="18" y="173"/>
                    </a:cubicBezTo>
                    <a:cubicBezTo>
                      <a:pt x="861" y="173"/>
                      <a:pt x="861" y="173"/>
                      <a:pt x="861" y="173"/>
                    </a:cubicBezTo>
                    <a:cubicBezTo>
                      <a:pt x="870" y="173"/>
                      <a:pt x="878" y="165"/>
                      <a:pt x="878" y="156"/>
                    </a:cubicBezTo>
                    <a:cubicBezTo>
                      <a:pt x="878" y="18"/>
                      <a:pt x="878" y="18"/>
                      <a:pt x="878" y="18"/>
                    </a:cubicBezTo>
                    <a:cubicBezTo>
                      <a:pt x="878" y="8"/>
                      <a:pt x="870" y="0"/>
                      <a:pt x="861" y="0"/>
                    </a:cubicBezTo>
                    <a:close/>
                  </a:path>
                </a:pathLst>
              </a:custGeom>
              <a:solidFill>
                <a:srgbClr val="7A6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4486276" y="1339850"/>
                <a:ext cx="595312" cy="782637"/>
              </a:xfrm>
              <a:custGeom>
                <a:avLst/>
                <a:gdLst>
                  <a:gd name="T0" fmla="*/ 92 w 109"/>
                  <a:gd name="T1" fmla="*/ 0 h 143"/>
                  <a:gd name="T2" fmla="*/ 18 w 109"/>
                  <a:gd name="T3" fmla="*/ 0 h 143"/>
                  <a:gd name="T4" fmla="*/ 0 w 109"/>
                  <a:gd name="T5" fmla="*/ 18 h 143"/>
                  <a:gd name="T6" fmla="*/ 0 w 109"/>
                  <a:gd name="T7" fmla="*/ 126 h 143"/>
                  <a:gd name="T8" fmla="*/ 18 w 109"/>
                  <a:gd name="T9" fmla="*/ 143 h 143"/>
                  <a:gd name="T10" fmla="*/ 37 w 109"/>
                  <a:gd name="T11" fmla="*/ 143 h 143"/>
                  <a:gd name="T12" fmla="*/ 78 w 109"/>
                  <a:gd name="T13" fmla="*/ 106 h 143"/>
                  <a:gd name="T14" fmla="*/ 109 w 109"/>
                  <a:gd name="T15" fmla="*/ 120 h 143"/>
                  <a:gd name="T16" fmla="*/ 109 w 109"/>
                  <a:gd name="T17" fmla="*/ 18 h 143"/>
                  <a:gd name="T18" fmla="*/ 92 w 109"/>
                  <a:gd name="T19" fmla="*/ 0 h 143"/>
                  <a:gd name="T20" fmla="*/ 79 w 109"/>
                  <a:gd name="T21" fmla="*/ 75 h 143"/>
                  <a:gd name="T22" fmla="*/ 70 w 109"/>
                  <a:gd name="T23" fmla="*/ 84 h 143"/>
                  <a:gd name="T24" fmla="*/ 20 w 109"/>
                  <a:gd name="T25" fmla="*/ 84 h 143"/>
                  <a:gd name="T26" fmla="*/ 11 w 109"/>
                  <a:gd name="T27" fmla="*/ 75 h 143"/>
                  <a:gd name="T28" fmla="*/ 11 w 109"/>
                  <a:gd name="T29" fmla="*/ 25 h 143"/>
                  <a:gd name="T30" fmla="*/ 20 w 109"/>
                  <a:gd name="T31" fmla="*/ 15 h 143"/>
                  <a:gd name="T32" fmla="*/ 70 w 109"/>
                  <a:gd name="T33" fmla="*/ 15 h 143"/>
                  <a:gd name="T34" fmla="*/ 79 w 109"/>
                  <a:gd name="T35" fmla="*/ 25 h 143"/>
                  <a:gd name="T36" fmla="*/ 79 w 109"/>
                  <a:gd name="T37" fmla="*/ 7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" h="143">
                    <a:moveTo>
                      <a:pt x="9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6"/>
                      <a:pt x="8" y="143"/>
                      <a:pt x="18" y="143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9" y="123"/>
                      <a:pt x="57" y="106"/>
                      <a:pt x="78" y="106"/>
                    </a:cubicBezTo>
                    <a:cubicBezTo>
                      <a:pt x="90" y="106"/>
                      <a:pt x="102" y="112"/>
                      <a:pt x="109" y="120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9" y="8"/>
                      <a:pt x="101" y="0"/>
                      <a:pt x="92" y="0"/>
                    </a:cubicBezTo>
                    <a:close/>
                    <a:moveTo>
                      <a:pt x="79" y="75"/>
                    </a:moveTo>
                    <a:cubicBezTo>
                      <a:pt x="79" y="80"/>
                      <a:pt x="75" y="84"/>
                      <a:pt x="70" y="84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15" y="84"/>
                      <a:pt x="11" y="80"/>
                      <a:pt x="11" y="7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0"/>
                      <a:pt x="15" y="15"/>
                      <a:pt x="2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5" y="15"/>
                      <a:pt x="79" y="20"/>
                      <a:pt x="79" y="25"/>
                    </a:cubicBezTo>
                    <a:lnTo>
                      <a:pt x="79" y="75"/>
                    </a:lnTo>
                    <a:close/>
                  </a:path>
                </a:pathLst>
              </a:custGeom>
              <a:solidFill>
                <a:srgbClr val="7A6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5" name="Freeform 19"/>
              <p:cNvSpPr>
                <a:spLocks noEditPoints="1"/>
              </p:cNvSpPr>
              <p:nvPr/>
            </p:nvSpPr>
            <p:spPr bwMode="auto">
              <a:xfrm>
                <a:off x="4743450" y="3408363"/>
                <a:ext cx="338137" cy="339725"/>
              </a:xfrm>
              <a:custGeom>
                <a:avLst/>
                <a:gdLst>
                  <a:gd name="T0" fmla="*/ 31 w 62"/>
                  <a:gd name="T1" fmla="*/ 0 h 62"/>
                  <a:gd name="T2" fmla="*/ 0 w 62"/>
                  <a:gd name="T3" fmla="*/ 31 h 62"/>
                  <a:gd name="T4" fmla="*/ 31 w 62"/>
                  <a:gd name="T5" fmla="*/ 62 h 62"/>
                  <a:gd name="T6" fmla="*/ 62 w 62"/>
                  <a:gd name="T7" fmla="*/ 31 h 62"/>
                  <a:gd name="T8" fmla="*/ 31 w 62"/>
                  <a:gd name="T9" fmla="*/ 0 h 62"/>
                  <a:gd name="T10" fmla="*/ 31 w 62"/>
                  <a:gd name="T11" fmla="*/ 45 h 62"/>
                  <a:gd name="T12" fmla="*/ 17 w 62"/>
                  <a:gd name="T13" fmla="*/ 31 h 62"/>
                  <a:gd name="T14" fmla="*/ 31 w 62"/>
                  <a:gd name="T15" fmla="*/ 16 h 62"/>
                  <a:gd name="T16" fmla="*/ 45 w 62"/>
                  <a:gd name="T17" fmla="*/ 31 h 62"/>
                  <a:gd name="T18" fmla="*/ 31 w 62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5"/>
                    </a:moveTo>
                    <a:cubicBezTo>
                      <a:pt x="23" y="45"/>
                      <a:pt x="17" y="39"/>
                      <a:pt x="17" y="31"/>
                    </a:cubicBezTo>
                    <a:cubicBezTo>
                      <a:pt x="17" y="23"/>
                      <a:pt x="23" y="16"/>
                      <a:pt x="31" y="16"/>
                    </a:cubicBezTo>
                    <a:cubicBezTo>
                      <a:pt x="39" y="16"/>
                      <a:pt x="45" y="23"/>
                      <a:pt x="45" y="31"/>
                    </a:cubicBezTo>
                    <a:cubicBezTo>
                      <a:pt x="45" y="39"/>
                      <a:pt x="39" y="45"/>
                      <a:pt x="31" y="45"/>
                    </a:cubicBezTo>
                    <a:close/>
                  </a:path>
                </a:pathLst>
              </a:custGeom>
              <a:solidFill>
                <a:srgbClr val="459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9805355" y="3408363"/>
                <a:ext cx="344487" cy="339725"/>
              </a:xfrm>
              <a:custGeom>
                <a:avLst/>
                <a:gdLst>
                  <a:gd name="T0" fmla="*/ 32 w 63"/>
                  <a:gd name="T1" fmla="*/ 0 h 62"/>
                  <a:gd name="T2" fmla="*/ 0 w 63"/>
                  <a:gd name="T3" fmla="*/ 31 h 62"/>
                  <a:gd name="T4" fmla="*/ 32 w 63"/>
                  <a:gd name="T5" fmla="*/ 62 h 62"/>
                  <a:gd name="T6" fmla="*/ 63 w 63"/>
                  <a:gd name="T7" fmla="*/ 31 h 62"/>
                  <a:gd name="T8" fmla="*/ 32 w 63"/>
                  <a:gd name="T9" fmla="*/ 0 h 62"/>
                  <a:gd name="T10" fmla="*/ 32 w 63"/>
                  <a:gd name="T11" fmla="*/ 45 h 62"/>
                  <a:gd name="T12" fmla="*/ 17 w 63"/>
                  <a:gd name="T13" fmla="*/ 31 h 62"/>
                  <a:gd name="T14" fmla="*/ 32 w 63"/>
                  <a:gd name="T15" fmla="*/ 16 h 62"/>
                  <a:gd name="T16" fmla="*/ 46 w 63"/>
                  <a:gd name="T17" fmla="*/ 31 h 62"/>
                  <a:gd name="T18" fmla="*/ 32 w 63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2">
                    <a:moveTo>
                      <a:pt x="32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2" y="62"/>
                    </a:cubicBezTo>
                    <a:cubicBezTo>
                      <a:pt x="49" y="62"/>
                      <a:pt x="63" y="48"/>
                      <a:pt x="63" y="31"/>
                    </a:cubicBezTo>
                    <a:cubicBezTo>
                      <a:pt x="63" y="14"/>
                      <a:pt x="49" y="0"/>
                      <a:pt x="32" y="0"/>
                    </a:cubicBezTo>
                    <a:close/>
                    <a:moveTo>
                      <a:pt x="32" y="45"/>
                    </a:moveTo>
                    <a:cubicBezTo>
                      <a:pt x="24" y="45"/>
                      <a:pt x="17" y="39"/>
                      <a:pt x="17" y="31"/>
                    </a:cubicBezTo>
                    <a:cubicBezTo>
                      <a:pt x="17" y="23"/>
                      <a:pt x="24" y="16"/>
                      <a:pt x="32" y="16"/>
                    </a:cubicBezTo>
                    <a:cubicBezTo>
                      <a:pt x="40" y="16"/>
                      <a:pt x="46" y="23"/>
                      <a:pt x="46" y="31"/>
                    </a:cubicBezTo>
                    <a:cubicBezTo>
                      <a:pt x="46" y="39"/>
                      <a:pt x="40" y="45"/>
                      <a:pt x="32" y="45"/>
                    </a:cubicBezTo>
                    <a:close/>
                  </a:path>
                </a:pathLst>
              </a:custGeom>
              <a:solidFill>
                <a:srgbClr val="459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7" name="Freeform 21"/>
              <p:cNvSpPr>
                <a:spLocks noEditPoints="1"/>
              </p:cNvSpPr>
              <p:nvPr/>
            </p:nvSpPr>
            <p:spPr bwMode="auto">
              <a:xfrm>
                <a:off x="10199055" y="3408363"/>
                <a:ext cx="339725" cy="339725"/>
              </a:xfrm>
              <a:custGeom>
                <a:avLst/>
                <a:gdLst>
                  <a:gd name="T0" fmla="*/ 31 w 62"/>
                  <a:gd name="T1" fmla="*/ 0 h 62"/>
                  <a:gd name="T2" fmla="*/ 0 w 62"/>
                  <a:gd name="T3" fmla="*/ 31 h 62"/>
                  <a:gd name="T4" fmla="*/ 31 w 62"/>
                  <a:gd name="T5" fmla="*/ 62 h 62"/>
                  <a:gd name="T6" fmla="*/ 62 w 62"/>
                  <a:gd name="T7" fmla="*/ 31 h 62"/>
                  <a:gd name="T8" fmla="*/ 31 w 62"/>
                  <a:gd name="T9" fmla="*/ 0 h 62"/>
                  <a:gd name="T10" fmla="*/ 31 w 62"/>
                  <a:gd name="T11" fmla="*/ 45 h 62"/>
                  <a:gd name="T12" fmla="*/ 16 w 62"/>
                  <a:gd name="T13" fmla="*/ 31 h 62"/>
                  <a:gd name="T14" fmla="*/ 31 w 62"/>
                  <a:gd name="T15" fmla="*/ 16 h 62"/>
                  <a:gd name="T16" fmla="*/ 45 w 62"/>
                  <a:gd name="T17" fmla="*/ 31 h 62"/>
                  <a:gd name="T18" fmla="*/ 31 w 62"/>
                  <a:gd name="T19" fmla="*/ 4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0"/>
                    </a:moveTo>
                    <a:cubicBezTo>
                      <a:pt x="14" y="0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5"/>
                    </a:moveTo>
                    <a:cubicBezTo>
                      <a:pt x="23" y="45"/>
                      <a:pt x="16" y="39"/>
                      <a:pt x="16" y="31"/>
                    </a:cubicBezTo>
                    <a:cubicBezTo>
                      <a:pt x="16" y="23"/>
                      <a:pt x="23" y="16"/>
                      <a:pt x="31" y="16"/>
                    </a:cubicBezTo>
                    <a:cubicBezTo>
                      <a:pt x="39" y="16"/>
                      <a:pt x="45" y="23"/>
                      <a:pt x="45" y="31"/>
                    </a:cubicBezTo>
                    <a:cubicBezTo>
                      <a:pt x="45" y="39"/>
                      <a:pt x="39" y="45"/>
                      <a:pt x="31" y="45"/>
                    </a:cubicBezTo>
                    <a:close/>
                  </a:path>
                </a:pathLst>
              </a:custGeom>
              <a:solidFill>
                <a:srgbClr val="459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auto">
              <a:xfrm>
                <a:off x="5157787" y="2417763"/>
                <a:ext cx="5543707" cy="947737"/>
              </a:xfrm>
              <a:custGeom>
                <a:avLst/>
                <a:gdLst>
                  <a:gd name="T0" fmla="*/ 647 w 664"/>
                  <a:gd name="T1" fmla="*/ 0 h 173"/>
                  <a:gd name="T2" fmla="*/ 18 w 664"/>
                  <a:gd name="T3" fmla="*/ 0 h 173"/>
                  <a:gd name="T4" fmla="*/ 0 w 664"/>
                  <a:gd name="T5" fmla="*/ 18 h 173"/>
                  <a:gd name="T6" fmla="*/ 0 w 664"/>
                  <a:gd name="T7" fmla="*/ 155 h 173"/>
                  <a:gd name="T8" fmla="*/ 18 w 664"/>
                  <a:gd name="T9" fmla="*/ 173 h 173"/>
                  <a:gd name="T10" fmla="*/ 647 w 664"/>
                  <a:gd name="T11" fmla="*/ 173 h 173"/>
                  <a:gd name="T12" fmla="*/ 664 w 664"/>
                  <a:gd name="T13" fmla="*/ 155 h 173"/>
                  <a:gd name="T14" fmla="*/ 664 w 664"/>
                  <a:gd name="T15" fmla="*/ 18 h 173"/>
                  <a:gd name="T16" fmla="*/ 647 w 664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4" h="173">
                    <a:moveTo>
                      <a:pt x="647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65"/>
                      <a:pt x="8" y="173"/>
                      <a:pt x="18" y="173"/>
                    </a:cubicBezTo>
                    <a:cubicBezTo>
                      <a:pt x="647" y="173"/>
                      <a:pt x="647" y="173"/>
                      <a:pt x="647" y="173"/>
                    </a:cubicBezTo>
                    <a:cubicBezTo>
                      <a:pt x="656" y="173"/>
                      <a:pt x="664" y="165"/>
                      <a:pt x="664" y="155"/>
                    </a:cubicBezTo>
                    <a:cubicBezTo>
                      <a:pt x="664" y="18"/>
                      <a:pt x="664" y="18"/>
                      <a:pt x="664" y="18"/>
                    </a:cubicBezTo>
                    <a:cubicBezTo>
                      <a:pt x="664" y="8"/>
                      <a:pt x="656" y="0"/>
                      <a:pt x="647" y="0"/>
                    </a:cubicBezTo>
                    <a:close/>
                  </a:path>
                </a:pathLst>
              </a:custGeom>
              <a:solidFill>
                <a:srgbClr val="459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4486276" y="2768600"/>
                <a:ext cx="595312" cy="782637"/>
              </a:xfrm>
              <a:custGeom>
                <a:avLst/>
                <a:gdLst>
                  <a:gd name="T0" fmla="*/ 92 w 109"/>
                  <a:gd name="T1" fmla="*/ 0 h 143"/>
                  <a:gd name="T2" fmla="*/ 18 w 109"/>
                  <a:gd name="T3" fmla="*/ 0 h 143"/>
                  <a:gd name="T4" fmla="*/ 0 w 109"/>
                  <a:gd name="T5" fmla="*/ 17 h 143"/>
                  <a:gd name="T6" fmla="*/ 0 w 109"/>
                  <a:gd name="T7" fmla="*/ 126 h 143"/>
                  <a:gd name="T8" fmla="*/ 18 w 109"/>
                  <a:gd name="T9" fmla="*/ 143 h 143"/>
                  <a:gd name="T10" fmla="*/ 37 w 109"/>
                  <a:gd name="T11" fmla="*/ 143 h 143"/>
                  <a:gd name="T12" fmla="*/ 78 w 109"/>
                  <a:gd name="T13" fmla="*/ 106 h 143"/>
                  <a:gd name="T14" fmla="*/ 109 w 109"/>
                  <a:gd name="T15" fmla="*/ 120 h 143"/>
                  <a:gd name="T16" fmla="*/ 109 w 109"/>
                  <a:gd name="T17" fmla="*/ 17 h 143"/>
                  <a:gd name="T18" fmla="*/ 92 w 109"/>
                  <a:gd name="T19" fmla="*/ 0 h 143"/>
                  <a:gd name="T20" fmla="*/ 79 w 109"/>
                  <a:gd name="T21" fmla="*/ 74 h 143"/>
                  <a:gd name="T22" fmla="*/ 70 w 109"/>
                  <a:gd name="T23" fmla="*/ 83 h 143"/>
                  <a:gd name="T24" fmla="*/ 20 w 109"/>
                  <a:gd name="T25" fmla="*/ 83 h 143"/>
                  <a:gd name="T26" fmla="*/ 11 w 109"/>
                  <a:gd name="T27" fmla="*/ 74 h 143"/>
                  <a:gd name="T28" fmla="*/ 11 w 109"/>
                  <a:gd name="T29" fmla="*/ 24 h 143"/>
                  <a:gd name="T30" fmla="*/ 20 w 109"/>
                  <a:gd name="T31" fmla="*/ 15 h 143"/>
                  <a:gd name="T32" fmla="*/ 70 w 109"/>
                  <a:gd name="T33" fmla="*/ 15 h 143"/>
                  <a:gd name="T34" fmla="*/ 79 w 109"/>
                  <a:gd name="T35" fmla="*/ 24 h 143"/>
                  <a:gd name="T36" fmla="*/ 79 w 109"/>
                  <a:gd name="T37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" h="143">
                    <a:moveTo>
                      <a:pt x="9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5"/>
                      <a:pt x="8" y="143"/>
                      <a:pt x="18" y="143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9" y="122"/>
                      <a:pt x="57" y="106"/>
                      <a:pt x="78" y="106"/>
                    </a:cubicBezTo>
                    <a:cubicBezTo>
                      <a:pt x="90" y="106"/>
                      <a:pt x="102" y="112"/>
                      <a:pt x="109" y="120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8"/>
                      <a:pt x="101" y="0"/>
                      <a:pt x="92" y="0"/>
                    </a:cubicBezTo>
                    <a:close/>
                    <a:moveTo>
                      <a:pt x="79" y="74"/>
                    </a:moveTo>
                    <a:cubicBezTo>
                      <a:pt x="79" y="79"/>
                      <a:pt x="75" y="83"/>
                      <a:pt x="70" y="83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15" y="83"/>
                      <a:pt x="11" y="79"/>
                      <a:pt x="11" y="7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19"/>
                      <a:pt x="15" y="15"/>
                      <a:pt x="2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5" y="15"/>
                      <a:pt x="79" y="19"/>
                      <a:pt x="79" y="24"/>
                    </a:cubicBezTo>
                    <a:lnTo>
                      <a:pt x="79" y="74"/>
                    </a:lnTo>
                    <a:close/>
                  </a:path>
                </a:pathLst>
              </a:custGeom>
              <a:solidFill>
                <a:srgbClr val="459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0" name="Freeform 27"/>
              <p:cNvSpPr>
                <a:spLocks noEditPoints="1"/>
              </p:cNvSpPr>
              <p:nvPr/>
            </p:nvSpPr>
            <p:spPr bwMode="auto">
              <a:xfrm>
                <a:off x="4743450" y="4832350"/>
                <a:ext cx="338137" cy="344487"/>
              </a:xfrm>
              <a:custGeom>
                <a:avLst/>
                <a:gdLst>
                  <a:gd name="T0" fmla="*/ 31 w 62"/>
                  <a:gd name="T1" fmla="*/ 0 h 63"/>
                  <a:gd name="T2" fmla="*/ 0 w 62"/>
                  <a:gd name="T3" fmla="*/ 32 h 63"/>
                  <a:gd name="T4" fmla="*/ 31 w 62"/>
                  <a:gd name="T5" fmla="*/ 63 h 63"/>
                  <a:gd name="T6" fmla="*/ 62 w 62"/>
                  <a:gd name="T7" fmla="*/ 32 h 63"/>
                  <a:gd name="T8" fmla="*/ 31 w 62"/>
                  <a:gd name="T9" fmla="*/ 0 h 63"/>
                  <a:gd name="T10" fmla="*/ 31 w 62"/>
                  <a:gd name="T11" fmla="*/ 46 h 63"/>
                  <a:gd name="T12" fmla="*/ 17 w 62"/>
                  <a:gd name="T13" fmla="*/ 32 h 63"/>
                  <a:gd name="T14" fmla="*/ 31 w 62"/>
                  <a:gd name="T15" fmla="*/ 17 h 63"/>
                  <a:gd name="T16" fmla="*/ 45 w 62"/>
                  <a:gd name="T17" fmla="*/ 32 h 63"/>
                  <a:gd name="T18" fmla="*/ 31 w 62"/>
                  <a:gd name="T1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ubicBezTo>
                      <a:pt x="48" y="63"/>
                      <a:pt x="62" y="49"/>
                      <a:pt x="62" y="32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6"/>
                    </a:moveTo>
                    <a:cubicBezTo>
                      <a:pt x="23" y="46"/>
                      <a:pt x="17" y="40"/>
                      <a:pt x="17" y="32"/>
                    </a:cubicBezTo>
                    <a:cubicBezTo>
                      <a:pt x="17" y="24"/>
                      <a:pt x="23" y="17"/>
                      <a:pt x="31" y="17"/>
                    </a:cubicBezTo>
                    <a:cubicBezTo>
                      <a:pt x="39" y="17"/>
                      <a:pt x="45" y="24"/>
                      <a:pt x="45" y="32"/>
                    </a:cubicBezTo>
                    <a:cubicBezTo>
                      <a:pt x="45" y="40"/>
                      <a:pt x="39" y="46"/>
                      <a:pt x="31" y="46"/>
                    </a:cubicBezTo>
                    <a:close/>
                  </a:path>
                </a:pathLst>
              </a:custGeom>
              <a:solidFill>
                <a:srgbClr val="E2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1" name="Freeform 28"/>
              <p:cNvSpPr>
                <a:spLocks noEditPoints="1"/>
              </p:cNvSpPr>
              <p:nvPr/>
            </p:nvSpPr>
            <p:spPr bwMode="auto">
              <a:xfrm>
                <a:off x="9330354" y="4832350"/>
                <a:ext cx="344487" cy="344487"/>
              </a:xfrm>
              <a:custGeom>
                <a:avLst/>
                <a:gdLst>
                  <a:gd name="T0" fmla="*/ 31 w 63"/>
                  <a:gd name="T1" fmla="*/ 0 h 63"/>
                  <a:gd name="T2" fmla="*/ 0 w 63"/>
                  <a:gd name="T3" fmla="*/ 32 h 63"/>
                  <a:gd name="T4" fmla="*/ 31 w 63"/>
                  <a:gd name="T5" fmla="*/ 63 h 63"/>
                  <a:gd name="T6" fmla="*/ 63 w 63"/>
                  <a:gd name="T7" fmla="*/ 32 h 63"/>
                  <a:gd name="T8" fmla="*/ 31 w 63"/>
                  <a:gd name="T9" fmla="*/ 0 h 63"/>
                  <a:gd name="T10" fmla="*/ 31 w 63"/>
                  <a:gd name="T11" fmla="*/ 46 h 63"/>
                  <a:gd name="T12" fmla="*/ 17 w 63"/>
                  <a:gd name="T13" fmla="*/ 32 h 63"/>
                  <a:gd name="T14" fmla="*/ 31 w 63"/>
                  <a:gd name="T15" fmla="*/ 17 h 63"/>
                  <a:gd name="T16" fmla="*/ 46 w 63"/>
                  <a:gd name="T17" fmla="*/ 32 h 63"/>
                  <a:gd name="T18" fmla="*/ 31 w 63"/>
                  <a:gd name="T1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3">
                    <a:moveTo>
                      <a:pt x="31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ubicBezTo>
                      <a:pt x="49" y="63"/>
                      <a:pt x="63" y="49"/>
                      <a:pt x="63" y="32"/>
                    </a:cubicBezTo>
                    <a:cubicBezTo>
                      <a:pt x="63" y="14"/>
                      <a:pt x="49" y="0"/>
                      <a:pt x="31" y="0"/>
                    </a:cubicBezTo>
                    <a:close/>
                    <a:moveTo>
                      <a:pt x="31" y="46"/>
                    </a:moveTo>
                    <a:cubicBezTo>
                      <a:pt x="24" y="46"/>
                      <a:pt x="17" y="40"/>
                      <a:pt x="17" y="32"/>
                    </a:cubicBezTo>
                    <a:cubicBezTo>
                      <a:pt x="17" y="24"/>
                      <a:pt x="24" y="17"/>
                      <a:pt x="31" y="17"/>
                    </a:cubicBezTo>
                    <a:cubicBezTo>
                      <a:pt x="39" y="17"/>
                      <a:pt x="46" y="24"/>
                      <a:pt x="46" y="32"/>
                    </a:cubicBezTo>
                    <a:cubicBezTo>
                      <a:pt x="46" y="40"/>
                      <a:pt x="39" y="46"/>
                      <a:pt x="31" y="46"/>
                    </a:cubicBezTo>
                    <a:close/>
                  </a:path>
                </a:pathLst>
              </a:custGeom>
              <a:solidFill>
                <a:srgbClr val="E2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2" name="Freeform 29"/>
              <p:cNvSpPr>
                <a:spLocks noEditPoints="1"/>
              </p:cNvSpPr>
              <p:nvPr/>
            </p:nvSpPr>
            <p:spPr bwMode="auto">
              <a:xfrm>
                <a:off x="9724054" y="4832350"/>
                <a:ext cx="339725" cy="344487"/>
              </a:xfrm>
              <a:custGeom>
                <a:avLst/>
                <a:gdLst>
                  <a:gd name="T0" fmla="*/ 31 w 62"/>
                  <a:gd name="T1" fmla="*/ 0 h 63"/>
                  <a:gd name="T2" fmla="*/ 0 w 62"/>
                  <a:gd name="T3" fmla="*/ 32 h 63"/>
                  <a:gd name="T4" fmla="*/ 31 w 62"/>
                  <a:gd name="T5" fmla="*/ 63 h 63"/>
                  <a:gd name="T6" fmla="*/ 62 w 62"/>
                  <a:gd name="T7" fmla="*/ 32 h 63"/>
                  <a:gd name="T8" fmla="*/ 31 w 62"/>
                  <a:gd name="T9" fmla="*/ 0 h 63"/>
                  <a:gd name="T10" fmla="*/ 31 w 62"/>
                  <a:gd name="T11" fmla="*/ 46 h 63"/>
                  <a:gd name="T12" fmla="*/ 16 w 62"/>
                  <a:gd name="T13" fmla="*/ 32 h 63"/>
                  <a:gd name="T14" fmla="*/ 31 w 62"/>
                  <a:gd name="T15" fmla="*/ 17 h 63"/>
                  <a:gd name="T16" fmla="*/ 45 w 62"/>
                  <a:gd name="T17" fmla="*/ 32 h 63"/>
                  <a:gd name="T18" fmla="*/ 31 w 62"/>
                  <a:gd name="T1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ubicBezTo>
                      <a:pt x="48" y="63"/>
                      <a:pt x="62" y="49"/>
                      <a:pt x="62" y="32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6"/>
                    </a:moveTo>
                    <a:cubicBezTo>
                      <a:pt x="23" y="46"/>
                      <a:pt x="16" y="40"/>
                      <a:pt x="16" y="32"/>
                    </a:cubicBezTo>
                    <a:cubicBezTo>
                      <a:pt x="16" y="24"/>
                      <a:pt x="23" y="17"/>
                      <a:pt x="31" y="17"/>
                    </a:cubicBezTo>
                    <a:cubicBezTo>
                      <a:pt x="39" y="17"/>
                      <a:pt x="45" y="24"/>
                      <a:pt x="45" y="32"/>
                    </a:cubicBezTo>
                    <a:cubicBezTo>
                      <a:pt x="45" y="40"/>
                      <a:pt x="39" y="46"/>
                      <a:pt x="31" y="46"/>
                    </a:cubicBezTo>
                    <a:close/>
                  </a:path>
                </a:pathLst>
              </a:custGeom>
              <a:solidFill>
                <a:srgbClr val="E2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3" name="Freeform 30"/>
              <p:cNvSpPr>
                <a:spLocks/>
              </p:cNvSpPr>
              <p:nvPr/>
            </p:nvSpPr>
            <p:spPr bwMode="auto">
              <a:xfrm>
                <a:off x="5157788" y="3846513"/>
                <a:ext cx="5081482" cy="946150"/>
              </a:xfrm>
              <a:custGeom>
                <a:avLst/>
                <a:gdLst>
                  <a:gd name="T0" fmla="*/ 449 w 467"/>
                  <a:gd name="T1" fmla="*/ 0 h 173"/>
                  <a:gd name="T2" fmla="*/ 18 w 467"/>
                  <a:gd name="T3" fmla="*/ 0 h 173"/>
                  <a:gd name="T4" fmla="*/ 0 w 467"/>
                  <a:gd name="T5" fmla="*/ 18 h 173"/>
                  <a:gd name="T6" fmla="*/ 0 w 467"/>
                  <a:gd name="T7" fmla="*/ 155 h 173"/>
                  <a:gd name="T8" fmla="*/ 18 w 467"/>
                  <a:gd name="T9" fmla="*/ 173 h 173"/>
                  <a:gd name="T10" fmla="*/ 449 w 467"/>
                  <a:gd name="T11" fmla="*/ 173 h 173"/>
                  <a:gd name="T12" fmla="*/ 467 w 467"/>
                  <a:gd name="T13" fmla="*/ 155 h 173"/>
                  <a:gd name="T14" fmla="*/ 467 w 467"/>
                  <a:gd name="T15" fmla="*/ 18 h 173"/>
                  <a:gd name="T16" fmla="*/ 449 w 467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7" h="173">
                    <a:moveTo>
                      <a:pt x="449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65"/>
                      <a:pt x="8" y="173"/>
                      <a:pt x="18" y="173"/>
                    </a:cubicBezTo>
                    <a:cubicBezTo>
                      <a:pt x="449" y="173"/>
                      <a:pt x="449" y="173"/>
                      <a:pt x="449" y="173"/>
                    </a:cubicBezTo>
                    <a:cubicBezTo>
                      <a:pt x="459" y="173"/>
                      <a:pt x="467" y="165"/>
                      <a:pt x="467" y="155"/>
                    </a:cubicBezTo>
                    <a:cubicBezTo>
                      <a:pt x="467" y="18"/>
                      <a:pt x="467" y="18"/>
                      <a:pt x="467" y="18"/>
                    </a:cubicBezTo>
                    <a:cubicBezTo>
                      <a:pt x="467" y="8"/>
                      <a:pt x="459" y="0"/>
                      <a:pt x="449" y="0"/>
                    </a:cubicBezTo>
                    <a:close/>
                  </a:path>
                </a:pathLst>
              </a:custGeom>
              <a:solidFill>
                <a:srgbClr val="E2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4" name="Freeform 31"/>
              <p:cNvSpPr>
                <a:spLocks noEditPoints="1"/>
              </p:cNvSpPr>
              <p:nvPr/>
            </p:nvSpPr>
            <p:spPr bwMode="auto">
              <a:xfrm>
                <a:off x="4486276" y="4197350"/>
                <a:ext cx="595312" cy="782637"/>
              </a:xfrm>
              <a:custGeom>
                <a:avLst/>
                <a:gdLst>
                  <a:gd name="T0" fmla="*/ 92 w 109"/>
                  <a:gd name="T1" fmla="*/ 0 h 143"/>
                  <a:gd name="T2" fmla="*/ 18 w 109"/>
                  <a:gd name="T3" fmla="*/ 0 h 143"/>
                  <a:gd name="T4" fmla="*/ 0 w 109"/>
                  <a:gd name="T5" fmla="*/ 17 h 143"/>
                  <a:gd name="T6" fmla="*/ 0 w 109"/>
                  <a:gd name="T7" fmla="*/ 126 h 143"/>
                  <a:gd name="T8" fmla="*/ 18 w 109"/>
                  <a:gd name="T9" fmla="*/ 143 h 143"/>
                  <a:gd name="T10" fmla="*/ 37 w 109"/>
                  <a:gd name="T11" fmla="*/ 143 h 143"/>
                  <a:gd name="T12" fmla="*/ 78 w 109"/>
                  <a:gd name="T13" fmla="*/ 106 h 143"/>
                  <a:gd name="T14" fmla="*/ 109 w 109"/>
                  <a:gd name="T15" fmla="*/ 120 h 143"/>
                  <a:gd name="T16" fmla="*/ 109 w 109"/>
                  <a:gd name="T17" fmla="*/ 17 h 143"/>
                  <a:gd name="T18" fmla="*/ 92 w 109"/>
                  <a:gd name="T19" fmla="*/ 0 h 143"/>
                  <a:gd name="T20" fmla="*/ 79 w 109"/>
                  <a:gd name="T21" fmla="*/ 74 h 143"/>
                  <a:gd name="T22" fmla="*/ 70 w 109"/>
                  <a:gd name="T23" fmla="*/ 83 h 143"/>
                  <a:gd name="T24" fmla="*/ 20 w 109"/>
                  <a:gd name="T25" fmla="*/ 83 h 143"/>
                  <a:gd name="T26" fmla="*/ 11 w 109"/>
                  <a:gd name="T27" fmla="*/ 74 h 143"/>
                  <a:gd name="T28" fmla="*/ 11 w 109"/>
                  <a:gd name="T29" fmla="*/ 24 h 143"/>
                  <a:gd name="T30" fmla="*/ 20 w 109"/>
                  <a:gd name="T31" fmla="*/ 15 h 143"/>
                  <a:gd name="T32" fmla="*/ 70 w 109"/>
                  <a:gd name="T33" fmla="*/ 15 h 143"/>
                  <a:gd name="T34" fmla="*/ 79 w 109"/>
                  <a:gd name="T35" fmla="*/ 24 h 143"/>
                  <a:gd name="T36" fmla="*/ 79 w 109"/>
                  <a:gd name="T37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" h="143">
                    <a:moveTo>
                      <a:pt x="9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135"/>
                      <a:pt x="8" y="143"/>
                      <a:pt x="18" y="143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9" y="122"/>
                      <a:pt x="57" y="106"/>
                      <a:pt x="78" y="106"/>
                    </a:cubicBezTo>
                    <a:cubicBezTo>
                      <a:pt x="90" y="106"/>
                      <a:pt x="102" y="112"/>
                      <a:pt x="109" y="120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8"/>
                      <a:pt x="101" y="0"/>
                      <a:pt x="92" y="0"/>
                    </a:cubicBezTo>
                    <a:close/>
                    <a:moveTo>
                      <a:pt x="79" y="74"/>
                    </a:moveTo>
                    <a:cubicBezTo>
                      <a:pt x="79" y="79"/>
                      <a:pt x="75" y="83"/>
                      <a:pt x="70" y="83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15" y="83"/>
                      <a:pt x="11" y="79"/>
                      <a:pt x="11" y="7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19"/>
                      <a:pt x="15" y="15"/>
                      <a:pt x="2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5" y="15"/>
                      <a:pt x="79" y="19"/>
                      <a:pt x="79" y="24"/>
                    </a:cubicBezTo>
                    <a:lnTo>
                      <a:pt x="79" y="74"/>
                    </a:lnTo>
                    <a:close/>
                  </a:path>
                </a:pathLst>
              </a:custGeom>
              <a:solidFill>
                <a:srgbClr val="E266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5" name="Freeform 35"/>
              <p:cNvSpPr>
                <a:spLocks noEditPoints="1"/>
              </p:cNvSpPr>
              <p:nvPr/>
            </p:nvSpPr>
            <p:spPr bwMode="auto">
              <a:xfrm>
                <a:off x="4743450" y="6259513"/>
                <a:ext cx="338137" cy="344487"/>
              </a:xfrm>
              <a:custGeom>
                <a:avLst/>
                <a:gdLst>
                  <a:gd name="T0" fmla="*/ 31 w 62"/>
                  <a:gd name="T1" fmla="*/ 0 h 63"/>
                  <a:gd name="T2" fmla="*/ 0 w 62"/>
                  <a:gd name="T3" fmla="*/ 32 h 63"/>
                  <a:gd name="T4" fmla="*/ 31 w 62"/>
                  <a:gd name="T5" fmla="*/ 63 h 63"/>
                  <a:gd name="T6" fmla="*/ 62 w 62"/>
                  <a:gd name="T7" fmla="*/ 32 h 63"/>
                  <a:gd name="T8" fmla="*/ 31 w 62"/>
                  <a:gd name="T9" fmla="*/ 0 h 63"/>
                  <a:gd name="T10" fmla="*/ 31 w 62"/>
                  <a:gd name="T11" fmla="*/ 46 h 63"/>
                  <a:gd name="T12" fmla="*/ 17 w 62"/>
                  <a:gd name="T13" fmla="*/ 32 h 63"/>
                  <a:gd name="T14" fmla="*/ 31 w 62"/>
                  <a:gd name="T15" fmla="*/ 17 h 63"/>
                  <a:gd name="T16" fmla="*/ 45 w 62"/>
                  <a:gd name="T17" fmla="*/ 32 h 63"/>
                  <a:gd name="T18" fmla="*/ 31 w 62"/>
                  <a:gd name="T1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ubicBezTo>
                      <a:pt x="48" y="63"/>
                      <a:pt x="62" y="49"/>
                      <a:pt x="62" y="32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6"/>
                    </a:moveTo>
                    <a:cubicBezTo>
                      <a:pt x="23" y="46"/>
                      <a:pt x="17" y="40"/>
                      <a:pt x="17" y="32"/>
                    </a:cubicBezTo>
                    <a:cubicBezTo>
                      <a:pt x="17" y="24"/>
                      <a:pt x="23" y="17"/>
                      <a:pt x="31" y="17"/>
                    </a:cubicBezTo>
                    <a:cubicBezTo>
                      <a:pt x="39" y="17"/>
                      <a:pt x="45" y="24"/>
                      <a:pt x="45" y="32"/>
                    </a:cubicBezTo>
                    <a:cubicBezTo>
                      <a:pt x="45" y="40"/>
                      <a:pt x="39" y="46"/>
                      <a:pt x="31" y="46"/>
                    </a:cubicBezTo>
                    <a:close/>
                  </a:path>
                </a:pathLst>
              </a:custGeom>
              <a:solidFill>
                <a:srgbClr val="EA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6" name="Freeform 36"/>
              <p:cNvSpPr>
                <a:spLocks noEditPoints="1"/>
              </p:cNvSpPr>
              <p:nvPr/>
            </p:nvSpPr>
            <p:spPr bwMode="auto">
              <a:xfrm>
                <a:off x="8843650" y="6259513"/>
                <a:ext cx="344487" cy="344487"/>
              </a:xfrm>
              <a:custGeom>
                <a:avLst/>
                <a:gdLst>
                  <a:gd name="T0" fmla="*/ 31 w 63"/>
                  <a:gd name="T1" fmla="*/ 0 h 63"/>
                  <a:gd name="T2" fmla="*/ 0 w 63"/>
                  <a:gd name="T3" fmla="*/ 32 h 63"/>
                  <a:gd name="T4" fmla="*/ 31 w 63"/>
                  <a:gd name="T5" fmla="*/ 63 h 63"/>
                  <a:gd name="T6" fmla="*/ 63 w 63"/>
                  <a:gd name="T7" fmla="*/ 32 h 63"/>
                  <a:gd name="T8" fmla="*/ 31 w 63"/>
                  <a:gd name="T9" fmla="*/ 0 h 63"/>
                  <a:gd name="T10" fmla="*/ 31 w 63"/>
                  <a:gd name="T11" fmla="*/ 46 h 63"/>
                  <a:gd name="T12" fmla="*/ 17 w 63"/>
                  <a:gd name="T13" fmla="*/ 32 h 63"/>
                  <a:gd name="T14" fmla="*/ 31 w 63"/>
                  <a:gd name="T15" fmla="*/ 17 h 63"/>
                  <a:gd name="T16" fmla="*/ 46 w 63"/>
                  <a:gd name="T17" fmla="*/ 32 h 63"/>
                  <a:gd name="T18" fmla="*/ 31 w 63"/>
                  <a:gd name="T1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3">
                    <a:moveTo>
                      <a:pt x="31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ubicBezTo>
                      <a:pt x="49" y="63"/>
                      <a:pt x="63" y="49"/>
                      <a:pt x="63" y="32"/>
                    </a:cubicBezTo>
                    <a:cubicBezTo>
                      <a:pt x="63" y="14"/>
                      <a:pt x="49" y="0"/>
                      <a:pt x="31" y="0"/>
                    </a:cubicBezTo>
                    <a:close/>
                    <a:moveTo>
                      <a:pt x="31" y="46"/>
                    </a:moveTo>
                    <a:cubicBezTo>
                      <a:pt x="24" y="46"/>
                      <a:pt x="17" y="40"/>
                      <a:pt x="17" y="32"/>
                    </a:cubicBezTo>
                    <a:cubicBezTo>
                      <a:pt x="17" y="24"/>
                      <a:pt x="24" y="17"/>
                      <a:pt x="31" y="17"/>
                    </a:cubicBezTo>
                    <a:cubicBezTo>
                      <a:pt x="40" y="17"/>
                      <a:pt x="46" y="24"/>
                      <a:pt x="46" y="32"/>
                    </a:cubicBezTo>
                    <a:cubicBezTo>
                      <a:pt x="46" y="40"/>
                      <a:pt x="40" y="46"/>
                      <a:pt x="31" y="46"/>
                    </a:cubicBezTo>
                    <a:close/>
                  </a:path>
                </a:pathLst>
              </a:custGeom>
              <a:solidFill>
                <a:srgbClr val="EA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7" name="Freeform 37"/>
              <p:cNvSpPr>
                <a:spLocks noEditPoints="1"/>
              </p:cNvSpPr>
              <p:nvPr/>
            </p:nvSpPr>
            <p:spPr bwMode="auto">
              <a:xfrm>
                <a:off x="9237350" y="6259513"/>
                <a:ext cx="339725" cy="344487"/>
              </a:xfrm>
              <a:custGeom>
                <a:avLst/>
                <a:gdLst>
                  <a:gd name="T0" fmla="*/ 31 w 62"/>
                  <a:gd name="T1" fmla="*/ 0 h 63"/>
                  <a:gd name="T2" fmla="*/ 0 w 62"/>
                  <a:gd name="T3" fmla="*/ 32 h 63"/>
                  <a:gd name="T4" fmla="*/ 31 w 62"/>
                  <a:gd name="T5" fmla="*/ 63 h 63"/>
                  <a:gd name="T6" fmla="*/ 62 w 62"/>
                  <a:gd name="T7" fmla="*/ 32 h 63"/>
                  <a:gd name="T8" fmla="*/ 31 w 62"/>
                  <a:gd name="T9" fmla="*/ 0 h 63"/>
                  <a:gd name="T10" fmla="*/ 31 w 62"/>
                  <a:gd name="T11" fmla="*/ 46 h 63"/>
                  <a:gd name="T12" fmla="*/ 16 w 62"/>
                  <a:gd name="T13" fmla="*/ 32 h 63"/>
                  <a:gd name="T14" fmla="*/ 31 w 62"/>
                  <a:gd name="T15" fmla="*/ 17 h 63"/>
                  <a:gd name="T16" fmla="*/ 45 w 62"/>
                  <a:gd name="T17" fmla="*/ 32 h 63"/>
                  <a:gd name="T18" fmla="*/ 31 w 62"/>
                  <a:gd name="T19" fmla="*/ 46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3">
                    <a:moveTo>
                      <a:pt x="31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49"/>
                      <a:pt x="14" y="63"/>
                      <a:pt x="31" y="63"/>
                    </a:cubicBezTo>
                    <a:cubicBezTo>
                      <a:pt x="48" y="63"/>
                      <a:pt x="62" y="49"/>
                      <a:pt x="62" y="32"/>
                    </a:cubicBezTo>
                    <a:cubicBezTo>
                      <a:pt x="62" y="14"/>
                      <a:pt x="48" y="0"/>
                      <a:pt x="31" y="0"/>
                    </a:cubicBezTo>
                    <a:close/>
                    <a:moveTo>
                      <a:pt x="31" y="46"/>
                    </a:moveTo>
                    <a:cubicBezTo>
                      <a:pt x="23" y="46"/>
                      <a:pt x="16" y="40"/>
                      <a:pt x="16" y="32"/>
                    </a:cubicBezTo>
                    <a:cubicBezTo>
                      <a:pt x="16" y="24"/>
                      <a:pt x="23" y="17"/>
                      <a:pt x="31" y="17"/>
                    </a:cubicBezTo>
                    <a:cubicBezTo>
                      <a:pt x="39" y="17"/>
                      <a:pt x="45" y="24"/>
                      <a:pt x="45" y="32"/>
                    </a:cubicBezTo>
                    <a:cubicBezTo>
                      <a:pt x="45" y="40"/>
                      <a:pt x="39" y="46"/>
                      <a:pt x="31" y="46"/>
                    </a:cubicBezTo>
                    <a:close/>
                  </a:path>
                </a:pathLst>
              </a:custGeom>
              <a:solidFill>
                <a:srgbClr val="EA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8" name="Freeform 38"/>
              <p:cNvSpPr>
                <a:spLocks/>
              </p:cNvSpPr>
              <p:nvPr/>
            </p:nvSpPr>
            <p:spPr bwMode="auto">
              <a:xfrm>
                <a:off x="5157788" y="5275263"/>
                <a:ext cx="4693836" cy="946150"/>
              </a:xfrm>
              <a:custGeom>
                <a:avLst/>
                <a:gdLst>
                  <a:gd name="T0" fmla="*/ 235 w 253"/>
                  <a:gd name="T1" fmla="*/ 0 h 173"/>
                  <a:gd name="T2" fmla="*/ 18 w 253"/>
                  <a:gd name="T3" fmla="*/ 0 h 173"/>
                  <a:gd name="T4" fmla="*/ 0 w 253"/>
                  <a:gd name="T5" fmla="*/ 18 h 173"/>
                  <a:gd name="T6" fmla="*/ 0 w 253"/>
                  <a:gd name="T7" fmla="*/ 155 h 173"/>
                  <a:gd name="T8" fmla="*/ 18 w 253"/>
                  <a:gd name="T9" fmla="*/ 173 h 173"/>
                  <a:gd name="T10" fmla="*/ 235 w 253"/>
                  <a:gd name="T11" fmla="*/ 173 h 173"/>
                  <a:gd name="T12" fmla="*/ 253 w 253"/>
                  <a:gd name="T13" fmla="*/ 155 h 173"/>
                  <a:gd name="T14" fmla="*/ 253 w 253"/>
                  <a:gd name="T15" fmla="*/ 18 h 173"/>
                  <a:gd name="T16" fmla="*/ 235 w 253"/>
                  <a:gd name="T1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3" h="173">
                    <a:moveTo>
                      <a:pt x="235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65"/>
                      <a:pt x="8" y="173"/>
                      <a:pt x="18" y="173"/>
                    </a:cubicBezTo>
                    <a:cubicBezTo>
                      <a:pt x="235" y="173"/>
                      <a:pt x="235" y="173"/>
                      <a:pt x="235" y="173"/>
                    </a:cubicBezTo>
                    <a:cubicBezTo>
                      <a:pt x="245" y="173"/>
                      <a:pt x="253" y="165"/>
                      <a:pt x="253" y="155"/>
                    </a:cubicBezTo>
                    <a:cubicBezTo>
                      <a:pt x="253" y="18"/>
                      <a:pt x="253" y="18"/>
                      <a:pt x="253" y="18"/>
                    </a:cubicBezTo>
                    <a:cubicBezTo>
                      <a:pt x="253" y="8"/>
                      <a:pt x="245" y="0"/>
                      <a:pt x="235" y="0"/>
                    </a:cubicBezTo>
                    <a:close/>
                  </a:path>
                </a:pathLst>
              </a:custGeom>
              <a:solidFill>
                <a:srgbClr val="EA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49" name="Freeform 39"/>
              <p:cNvSpPr>
                <a:spLocks noEditPoints="1"/>
              </p:cNvSpPr>
              <p:nvPr/>
            </p:nvSpPr>
            <p:spPr bwMode="auto">
              <a:xfrm>
                <a:off x="4486276" y="5624513"/>
                <a:ext cx="595312" cy="782637"/>
              </a:xfrm>
              <a:custGeom>
                <a:avLst/>
                <a:gdLst>
                  <a:gd name="T0" fmla="*/ 92 w 109"/>
                  <a:gd name="T1" fmla="*/ 0 h 143"/>
                  <a:gd name="T2" fmla="*/ 18 w 109"/>
                  <a:gd name="T3" fmla="*/ 0 h 143"/>
                  <a:gd name="T4" fmla="*/ 0 w 109"/>
                  <a:gd name="T5" fmla="*/ 17 h 143"/>
                  <a:gd name="T6" fmla="*/ 0 w 109"/>
                  <a:gd name="T7" fmla="*/ 125 h 143"/>
                  <a:gd name="T8" fmla="*/ 18 w 109"/>
                  <a:gd name="T9" fmla="*/ 143 h 143"/>
                  <a:gd name="T10" fmla="*/ 37 w 109"/>
                  <a:gd name="T11" fmla="*/ 143 h 143"/>
                  <a:gd name="T12" fmla="*/ 78 w 109"/>
                  <a:gd name="T13" fmla="*/ 106 h 143"/>
                  <a:gd name="T14" fmla="*/ 109 w 109"/>
                  <a:gd name="T15" fmla="*/ 120 h 143"/>
                  <a:gd name="T16" fmla="*/ 109 w 109"/>
                  <a:gd name="T17" fmla="*/ 17 h 143"/>
                  <a:gd name="T18" fmla="*/ 92 w 109"/>
                  <a:gd name="T19" fmla="*/ 0 h 143"/>
                  <a:gd name="T20" fmla="*/ 79 w 109"/>
                  <a:gd name="T21" fmla="*/ 74 h 143"/>
                  <a:gd name="T22" fmla="*/ 70 w 109"/>
                  <a:gd name="T23" fmla="*/ 83 h 143"/>
                  <a:gd name="T24" fmla="*/ 20 w 109"/>
                  <a:gd name="T25" fmla="*/ 83 h 143"/>
                  <a:gd name="T26" fmla="*/ 11 w 109"/>
                  <a:gd name="T27" fmla="*/ 74 h 143"/>
                  <a:gd name="T28" fmla="*/ 11 w 109"/>
                  <a:gd name="T29" fmla="*/ 24 h 143"/>
                  <a:gd name="T30" fmla="*/ 20 w 109"/>
                  <a:gd name="T31" fmla="*/ 15 h 143"/>
                  <a:gd name="T32" fmla="*/ 70 w 109"/>
                  <a:gd name="T33" fmla="*/ 15 h 143"/>
                  <a:gd name="T34" fmla="*/ 79 w 109"/>
                  <a:gd name="T35" fmla="*/ 24 h 143"/>
                  <a:gd name="T36" fmla="*/ 79 w 109"/>
                  <a:gd name="T37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" h="143">
                    <a:moveTo>
                      <a:pt x="92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35"/>
                      <a:pt x="8" y="143"/>
                      <a:pt x="18" y="143"/>
                    </a:cubicBezTo>
                    <a:cubicBezTo>
                      <a:pt x="37" y="143"/>
                      <a:pt x="37" y="143"/>
                      <a:pt x="37" y="143"/>
                    </a:cubicBezTo>
                    <a:cubicBezTo>
                      <a:pt x="39" y="122"/>
                      <a:pt x="57" y="106"/>
                      <a:pt x="78" y="106"/>
                    </a:cubicBezTo>
                    <a:cubicBezTo>
                      <a:pt x="90" y="106"/>
                      <a:pt x="102" y="111"/>
                      <a:pt x="109" y="120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9" y="7"/>
                      <a:pt x="101" y="0"/>
                      <a:pt x="92" y="0"/>
                    </a:cubicBezTo>
                    <a:close/>
                    <a:moveTo>
                      <a:pt x="79" y="74"/>
                    </a:moveTo>
                    <a:cubicBezTo>
                      <a:pt x="79" y="79"/>
                      <a:pt x="75" y="83"/>
                      <a:pt x="70" y="83"/>
                    </a:cubicBezTo>
                    <a:cubicBezTo>
                      <a:pt x="20" y="83"/>
                      <a:pt x="20" y="83"/>
                      <a:pt x="20" y="83"/>
                    </a:cubicBezTo>
                    <a:cubicBezTo>
                      <a:pt x="15" y="83"/>
                      <a:pt x="11" y="79"/>
                      <a:pt x="11" y="7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19"/>
                      <a:pt x="15" y="15"/>
                      <a:pt x="20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5" y="15"/>
                      <a:pt x="79" y="19"/>
                      <a:pt x="79" y="24"/>
                    </a:cubicBezTo>
                    <a:lnTo>
                      <a:pt x="79" y="74"/>
                    </a:lnTo>
                    <a:close/>
                  </a:path>
                </a:pathLst>
              </a:custGeom>
              <a:solidFill>
                <a:srgbClr val="EA97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200"/>
              </a:p>
            </p:txBody>
          </p:sp>
          <p:sp>
            <p:nvSpPr>
              <p:cNvPr id="50" name="文本框 1386"/>
              <p:cNvSpPr txBox="1"/>
              <p:nvPr/>
            </p:nvSpPr>
            <p:spPr>
              <a:xfrm>
                <a:off x="8544857" y="989112"/>
                <a:ext cx="2478187" cy="7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91.5%</a:t>
                </a:r>
                <a:endParaRPr lang="zh-CN" altLang="en-US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1" name="文本框 1387"/>
              <p:cNvSpPr txBox="1"/>
              <p:nvPr/>
            </p:nvSpPr>
            <p:spPr>
              <a:xfrm>
                <a:off x="7371538" y="2429688"/>
                <a:ext cx="3209376" cy="7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85%</a:t>
                </a:r>
                <a:endParaRPr lang="zh-CN" altLang="en-US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2" name="文本框 1388"/>
              <p:cNvSpPr txBox="1"/>
              <p:nvPr/>
            </p:nvSpPr>
            <p:spPr>
              <a:xfrm>
                <a:off x="6316876" y="3869333"/>
                <a:ext cx="3842007" cy="7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82%</a:t>
                </a:r>
                <a:endParaRPr lang="zh-CN" altLang="en-US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3" name="文本框 1389"/>
              <p:cNvSpPr txBox="1"/>
              <p:nvPr/>
            </p:nvSpPr>
            <p:spPr>
              <a:xfrm>
                <a:off x="5207276" y="5308694"/>
                <a:ext cx="4516778" cy="786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4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77%</a:t>
                </a:r>
                <a:endParaRPr lang="zh-CN" altLang="en-US" sz="4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1519" name="Text Box 17"/>
            <p:cNvSpPr>
              <a:spLocks noChangeArrowheads="1"/>
            </p:cNvSpPr>
            <p:nvPr/>
          </p:nvSpPr>
          <p:spPr bwMode="auto">
            <a:xfrm>
              <a:off x="6831604" y="2311437"/>
              <a:ext cx="2139927" cy="29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关注评价、品牌亲近美誉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521" name="Text Box 17"/>
            <p:cNvSpPr>
              <a:spLocks noChangeArrowheads="1"/>
            </p:cNvSpPr>
            <p:nvPr/>
          </p:nvSpPr>
          <p:spPr bwMode="auto">
            <a:xfrm>
              <a:off x="6831604" y="3353859"/>
              <a:ext cx="1960102" cy="51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兴趣投入、游戏欲望</a:t>
              </a:r>
              <a:r>
                <a:rPr lang="zh-CN" altLang="en-US" sz="16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、</a:t>
              </a:r>
              <a:endParaRPr lang="en-US" altLang="zh-CN" sz="1600" dirty="0" smtClean="0">
                <a:solidFill>
                  <a:schemeClr val="bg1"/>
                </a:solidFill>
                <a:ea typeface="微软雅黑" panose="020B0503020204020204" pitchFamily="34" charset="-122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zh-CN" altLang="en-US" sz="16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联</a:t>
              </a:r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结互动、品牌认知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522" name="Text Box 17"/>
            <p:cNvSpPr>
              <a:spLocks noChangeArrowheads="1"/>
            </p:cNvSpPr>
            <p:nvPr/>
          </p:nvSpPr>
          <p:spPr bwMode="auto">
            <a:xfrm>
              <a:off x="6833295" y="4538978"/>
              <a:ext cx="2537632" cy="512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16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鼓</a:t>
              </a:r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吹聚拢</a:t>
              </a:r>
              <a:r>
                <a:rPr lang="zh-CN" altLang="en-US" sz="16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、信息需求</a:t>
              </a:r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、购买意愿、入店转化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523" name="Text Box 17"/>
            <p:cNvSpPr>
              <a:spLocks noChangeArrowheads="1"/>
            </p:cNvSpPr>
            <p:nvPr/>
          </p:nvSpPr>
          <p:spPr bwMode="auto">
            <a:xfrm>
              <a:off x="6831604" y="5705775"/>
              <a:ext cx="1960102" cy="29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社交</a:t>
              </a:r>
              <a:r>
                <a:rPr lang="zh-CN" altLang="en-US" sz="16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分享、拍照与取照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8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0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1shi_log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8" y="44046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9"/>
          <p:cNvSpPr>
            <a:spLocks noChangeArrowheads="1"/>
          </p:cNvSpPr>
          <p:nvPr/>
        </p:nvSpPr>
        <p:spPr bwMode="auto">
          <a:xfrm>
            <a:off x="485559" y="884300"/>
            <a:ext cx="65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None/>
            </a:pPr>
            <a:endParaRPr lang="zh-CN" altLang="zh-CN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605" name="TextBox 13"/>
          <p:cNvSpPr>
            <a:spLocks noChangeArrowheads="1"/>
          </p:cNvSpPr>
          <p:nvPr/>
        </p:nvSpPr>
        <p:spPr bwMode="auto">
          <a:xfrm>
            <a:off x="6072192" y="1221370"/>
            <a:ext cx="246245" cy="3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49" rIns="121900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zh-CN" sz="1350"/>
          </a:p>
        </p:txBody>
      </p:sp>
      <p:grpSp>
        <p:nvGrpSpPr>
          <p:cNvPr id="25606" name="Group 6"/>
          <p:cNvGrpSpPr>
            <a:grpSpLocks/>
          </p:cNvGrpSpPr>
          <p:nvPr/>
        </p:nvGrpSpPr>
        <p:grpSpPr bwMode="auto">
          <a:xfrm>
            <a:off x="2050958" y="4328361"/>
            <a:ext cx="1823721" cy="1802770"/>
            <a:chOff x="0" y="0"/>
            <a:chExt cx="3832" cy="3785"/>
          </a:xfrm>
        </p:grpSpPr>
        <p:sp>
          <p:nvSpPr>
            <p:cNvPr id="2" name="Oval 7"/>
            <p:cNvSpPr>
              <a:spLocks noChangeArrowheads="1"/>
            </p:cNvSpPr>
            <p:nvPr/>
          </p:nvSpPr>
          <p:spPr bwMode="auto">
            <a:xfrm>
              <a:off x="0" y="0"/>
              <a:ext cx="3832" cy="3785"/>
            </a:xfrm>
            <a:prstGeom prst="ellipse">
              <a:avLst/>
            </a:prstGeom>
            <a:noFill/>
            <a:ln w="63500">
              <a:solidFill>
                <a:srgbClr val="AACE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624" name="Text Box 8"/>
            <p:cNvSpPr>
              <a:spLocks noChangeArrowheads="1"/>
            </p:cNvSpPr>
            <p:nvPr/>
          </p:nvSpPr>
          <p:spPr bwMode="auto">
            <a:xfrm>
              <a:off x="863" y="1553"/>
              <a:ext cx="209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品牌认知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25609" name="Text Box 9"/>
          <p:cNvSpPr>
            <a:spLocks noChangeArrowheads="1"/>
          </p:cNvSpPr>
          <p:nvPr/>
        </p:nvSpPr>
        <p:spPr bwMode="auto">
          <a:xfrm>
            <a:off x="5102662" y="1453203"/>
            <a:ext cx="1658558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sz="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游戏投入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25608" name="Oval 10"/>
          <p:cNvSpPr>
            <a:spLocks noChangeArrowheads="1"/>
          </p:cNvSpPr>
          <p:nvPr/>
        </p:nvSpPr>
        <p:spPr bwMode="auto">
          <a:xfrm>
            <a:off x="5007958" y="933288"/>
            <a:ext cx="1818959" cy="1802293"/>
          </a:xfrm>
          <a:prstGeom prst="ellipse">
            <a:avLst/>
          </a:prstGeom>
          <a:noFill/>
          <a:ln w="63500">
            <a:solidFill>
              <a:srgbClr val="00AA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Oval 11"/>
          <p:cNvSpPr>
            <a:spLocks noChangeArrowheads="1"/>
          </p:cNvSpPr>
          <p:nvPr/>
        </p:nvSpPr>
        <p:spPr bwMode="auto">
          <a:xfrm>
            <a:off x="8035192" y="933288"/>
            <a:ext cx="1752296" cy="1733249"/>
          </a:xfrm>
          <a:prstGeom prst="ellipse">
            <a:avLst/>
          </a:prstGeom>
          <a:noFill/>
          <a:ln w="63500">
            <a:solidFill>
              <a:srgbClr val="00AA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612" name="Text Box 12"/>
          <p:cNvSpPr>
            <a:spLocks noChangeArrowheads="1"/>
          </p:cNvSpPr>
          <p:nvPr/>
        </p:nvSpPr>
        <p:spPr bwMode="auto">
          <a:xfrm>
            <a:off x="8236078" y="1672493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游</a:t>
            </a:r>
            <a:r>
              <a:rPr lang="zh-CN" altLang="en-US" sz="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戏社交分享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5611" name="Group 13"/>
          <p:cNvGrpSpPr>
            <a:grpSpLocks/>
          </p:cNvGrpSpPr>
          <p:nvPr/>
        </p:nvGrpSpPr>
        <p:grpSpPr bwMode="auto">
          <a:xfrm>
            <a:off x="2050959" y="933288"/>
            <a:ext cx="1818959" cy="1801579"/>
            <a:chOff x="0" y="0"/>
            <a:chExt cx="3816" cy="3785"/>
          </a:xfrm>
        </p:grpSpPr>
        <p:sp>
          <p:nvSpPr>
            <p:cNvPr id="25621" name="Text Box 14"/>
            <p:cNvSpPr>
              <a:spLocks noChangeArrowheads="1"/>
            </p:cNvSpPr>
            <p:nvPr/>
          </p:nvSpPr>
          <p:spPr bwMode="auto">
            <a:xfrm>
              <a:off x="628" y="1096"/>
              <a:ext cx="256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兴趣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评价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4" name="Oval 15"/>
            <p:cNvSpPr>
              <a:spLocks noChangeArrowheads="1"/>
            </p:cNvSpPr>
            <p:nvPr/>
          </p:nvSpPr>
          <p:spPr bwMode="auto">
            <a:xfrm>
              <a:off x="0" y="0"/>
              <a:ext cx="3816" cy="3785"/>
            </a:xfrm>
            <a:prstGeom prst="ellipse">
              <a:avLst/>
            </a:prstGeom>
            <a:noFill/>
            <a:ln w="63500">
              <a:solidFill>
                <a:srgbClr val="00AA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007957" y="4305744"/>
            <a:ext cx="1847969" cy="1825350"/>
            <a:chOff x="0" y="0"/>
            <a:chExt cx="4203" cy="4153"/>
          </a:xfrm>
        </p:grpSpPr>
        <p:sp>
          <p:nvSpPr>
            <p:cNvPr id="25619" name="Text Box 17"/>
            <p:cNvSpPr>
              <a:spLocks noChangeArrowheads="1"/>
            </p:cNvSpPr>
            <p:nvPr/>
          </p:nvSpPr>
          <p:spPr bwMode="auto">
            <a:xfrm>
              <a:off x="984" y="1709"/>
              <a:ext cx="217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品牌情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感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620" name="Oval 18"/>
            <p:cNvSpPr>
              <a:spLocks noChangeArrowheads="1"/>
            </p:cNvSpPr>
            <p:nvPr/>
          </p:nvSpPr>
          <p:spPr bwMode="auto">
            <a:xfrm>
              <a:off x="0" y="0"/>
              <a:ext cx="4203" cy="4153"/>
            </a:xfrm>
            <a:prstGeom prst="ellipse">
              <a:avLst/>
            </a:prstGeom>
            <a:noFill/>
            <a:ln w="63500">
              <a:solidFill>
                <a:srgbClr val="AACE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5613" name="Group 19"/>
          <p:cNvGrpSpPr>
            <a:grpSpLocks/>
          </p:cNvGrpSpPr>
          <p:nvPr/>
        </p:nvGrpSpPr>
        <p:grpSpPr bwMode="auto">
          <a:xfrm>
            <a:off x="7939958" y="4305744"/>
            <a:ext cx="1847969" cy="1825350"/>
            <a:chOff x="0" y="0"/>
            <a:chExt cx="4203" cy="4153"/>
          </a:xfrm>
        </p:grpSpPr>
        <p:sp>
          <p:nvSpPr>
            <p:cNvPr id="25617" name="Text Box 20"/>
            <p:cNvSpPr>
              <a:spLocks noChangeArrowheads="1"/>
            </p:cNvSpPr>
            <p:nvPr/>
          </p:nvSpPr>
          <p:spPr bwMode="auto">
            <a:xfrm>
              <a:off x="1111" y="1709"/>
              <a:ext cx="2170" cy="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品牌购</a:t>
              </a:r>
              <a:r>
                <a:rPr lang="zh-CN" altLang="en-US" sz="15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买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618" name="Oval 21"/>
            <p:cNvSpPr>
              <a:spLocks noChangeArrowheads="1"/>
            </p:cNvSpPr>
            <p:nvPr/>
          </p:nvSpPr>
          <p:spPr bwMode="auto">
            <a:xfrm>
              <a:off x="0" y="0"/>
              <a:ext cx="4203" cy="4153"/>
            </a:xfrm>
            <a:prstGeom prst="ellipse">
              <a:avLst/>
            </a:prstGeom>
            <a:noFill/>
            <a:ln w="63500">
              <a:solidFill>
                <a:srgbClr val="AACE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5616" name="Text Box 24"/>
          <p:cNvSpPr>
            <a:spLocks noChangeArrowheads="1"/>
          </p:cNvSpPr>
          <p:nvPr/>
        </p:nvSpPr>
        <p:spPr bwMode="auto">
          <a:xfrm>
            <a:off x="3619372" y="3233020"/>
            <a:ext cx="45961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商圈互动游戏屏广告</a:t>
            </a:r>
            <a:r>
              <a:rPr lang="zh-CN" altLang="en-US" dirty="0">
                <a:solidFill>
                  <a:srgbClr val="0099CC"/>
                </a:solidFill>
                <a:ea typeface="微软雅黑" panose="020B0503020204020204" pitchFamily="34" charset="-122"/>
              </a:rPr>
              <a:t>效果6个因子（6阶段）</a:t>
            </a:r>
            <a:endParaRPr lang="zh-CN" altLang="en-US" sz="1350" dirty="0"/>
          </a:p>
        </p:txBody>
      </p:sp>
      <p:sp>
        <p:nvSpPr>
          <p:cNvPr id="22" name="Text Box 23"/>
          <p:cNvSpPr>
            <a:spLocks noChangeArrowheads="1"/>
          </p:cNvSpPr>
          <p:nvPr/>
        </p:nvSpPr>
        <p:spPr bwMode="auto">
          <a:xfrm>
            <a:off x="4198148" y="3760893"/>
            <a:ext cx="34676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游戏心理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如何转化</a:t>
            </a:r>
            <a:r>
              <a:rPr lang="zh-CN" altLang="en-US" sz="16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为</a:t>
            </a:r>
            <a:r>
              <a:rPr lang="zh-CN" altLang="en-US" sz="16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品牌消费行为？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6869772" y="842816"/>
            <a:ext cx="1823721" cy="1802770"/>
            <a:chOff x="0" y="0"/>
            <a:chExt cx="3832" cy="3785"/>
          </a:xfrm>
        </p:grpSpPr>
        <p:sp>
          <p:nvSpPr>
            <p:cNvPr id="2" name="Oval 3"/>
            <p:cNvSpPr>
              <a:spLocks noChangeArrowheads="1"/>
            </p:cNvSpPr>
            <p:nvPr/>
          </p:nvSpPr>
          <p:spPr bwMode="auto">
            <a:xfrm>
              <a:off x="0" y="0"/>
              <a:ext cx="3832" cy="3785"/>
            </a:xfrm>
            <a:prstGeom prst="ellipse">
              <a:avLst/>
            </a:prstGeom>
            <a:noFill/>
            <a:ln w="63500">
              <a:solidFill>
                <a:srgbClr val="AACE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Text Box 4"/>
            <p:cNvSpPr>
              <a:spLocks noChangeArrowheads="1"/>
            </p:cNvSpPr>
            <p:nvPr/>
          </p:nvSpPr>
          <p:spPr bwMode="auto">
            <a:xfrm>
              <a:off x="914" y="1303"/>
              <a:ext cx="209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品牌认知</a:t>
              </a:r>
              <a:endParaRPr lang="zh-CN" altLang="en-US" sz="1350"/>
            </a:p>
          </p:txBody>
        </p:sp>
      </p:grp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3338991" y="842817"/>
            <a:ext cx="1818959" cy="1802293"/>
          </a:xfrm>
          <a:prstGeom prst="ellipse">
            <a:avLst/>
          </a:prstGeom>
          <a:noFill/>
          <a:ln w="63500">
            <a:solidFill>
              <a:srgbClr val="00AA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846" name="Oval 6"/>
          <p:cNvSpPr>
            <a:spLocks noChangeArrowheads="1"/>
          </p:cNvSpPr>
          <p:nvPr/>
        </p:nvSpPr>
        <p:spPr bwMode="auto">
          <a:xfrm>
            <a:off x="3405654" y="4210510"/>
            <a:ext cx="1752296" cy="1733249"/>
          </a:xfrm>
          <a:prstGeom prst="ellipse">
            <a:avLst/>
          </a:prstGeom>
          <a:noFill/>
          <a:ln w="63500">
            <a:solidFill>
              <a:srgbClr val="00AA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854589" y="2317745"/>
            <a:ext cx="1820149" cy="1801579"/>
            <a:chOff x="0" y="0"/>
            <a:chExt cx="3816" cy="3785"/>
          </a:xfrm>
        </p:grpSpPr>
        <p:sp>
          <p:nvSpPr>
            <p:cNvPr id="35898" name="Text Box 8"/>
            <p:cNvSpPr>
              <a:spLocks noChangeArrowheads="1"/>
            </p:cNvSpPr>
            <p:nvPr/>
          </p:nvSpPr>
          <p:spPr bwMode="auto">
            <a:xfrm>
              <a:off x="630" y="855"/>
              <a:ext cx="256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直观评价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350"/>
            </a:p>
          </p:txBody>
        </p:sp>
        <p:sp>
          <p:nvSpPr>
            <p:cNvPr id="35899" name="Oval 9"/>
            <p:cNvSpPr>
              <a:spLocks noChangeArrowheads="1"/>
            </p:cNvSpPr>
            <p:nvPr/>
          </p:nvSpPr>
          <p:spPr bwMode="auto">
            <a:xfrm>
              <a:off x="0" y="0"/>
              <a:ext cx="3816" cy="3785"/>
            </a:xfrm>
            <a:prstGeom prst="ellipse">
              <a:avLst/>
            </a:prstGeom>
            <a:noFill/>
            <a:ln w="63500">
              <a:solidFill>
                <a:srgbClr val="00AA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850" name="Group 10"/>
          <p:cNvGrpSpPr>
            <a:grpSpLocks/>
          </p:cNvGrpSpPr>
          <p:nvPr/>
        </p:nvGrpSpPr>
        <p:grpSpPr bwMode="auto">
          <a:xfrm>
            <a:off x="6843583" y="4118847"/>
            <a:ext cx="1850350" cy="1825351"/>
            <a:chOff x="0" y="0"/>
            <a:chExt cx="4203" cy="4153"/>
          </a:xfrm>
        </p:grpSpPr>
        <p:sp>
          <p:nvSpPr>
            <p:cNvPr id="4" name="Text Box 11"/>
            <p:cNvSpPr>
              <a:spLocks noChangeArrowheads="1"/>
            </p:cNvSpPr>
            <p:nvPr/>
          </p:nvSpPr>
          <p:spPr bwMode="auto">
            <a:xfrm>
              <a:off x="1078" y="1467"/>
              <a:ext cx="2167" cy="2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品牌情感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" name="Oval 12"/>
            <p:cNvSpPr>
              <a:spLocks noChangeArrowheads="1"/>
            </p:cNvSpPr>
            <p:nvPr/>
          </p:nvSpPr>
          <p:spPr bwMode="auto">
            <a:xfrm>
              <a:off x="0" y="0"/>
              <a:ext cx="4203" cy="4153"/>
            </a:xfrm>
            <a:prstGeom prst="ellipse">
              <a:avLst/>
            </a:prstGeom>
            <a:noFill/>
            <a:ln w="63500">
              <a:solidFill>
                <a:srgbClr val="AACE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853" name="Group 13"/>
          <p:cNvGrpSpPr>
            <a:grpSpLocks/>
          </p:cNvGrpSpPr>
          <p:nvPr/>
        </p:nvGrpSpPr>
        <p:grpSpPr bwMode="auto">
          <a:xfrm>
            <a:off x="9676778" y="2439168"/>
            <a:ext cx="1847969" cy="1825350"/>
            <a:chOff x="0" y="0"/>
            <a:chExt cx="4203" cy="4153"/>
          </a:xfrm>
        </p:grpSpPr>
        <p:sp>
          <p:nvSpPr>
            <p:cNvPr id="6" name="Text Box 14"/>
            <p:cNvSpPr>
              <a:spLocks noChangeArrowheads="1"/>
            </p:cNvSpPr>
            <p:nvPr/>
          </p:nvSpPr>
          <p:spPr bwMode="auto">
            <a:xfrm>
              <a:off x="1076" y="1467"/>
              <a:ext cx="2170" cy="2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5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品牌购买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buFont typeface="Arial" panose="020B0604020202020204" pitchFamily="34" charset="0"/>
                <a:buNone/>
              </a:pPr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Oval 15"/>
            <p:cNvSpPr>
              <a:spLocks noChangeArrowheads="1"/>
            </p:cNvSpPr>
            <p:nvPr/>
          </p:nvSpPr>
          <p:spPr bwMode="auto">
            <a:xfrm>
              <a:off x="0" y="0"/>
              <a:ext cx="4203" cy="4153"/>
            </a:xfrm>
            <a:prstGeom prst="ellipse">
              <a:avLst/>
            </a:prstGeom>
            <a:noFill/>
            <a:ln w="63500">
              <a:solidFill>
                <a:srgbClr val="AACE3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5856" name="Text Box 16"/>
          <p:cNvSpPr>
            <a:spLocks noChangeArrowheads="1"/>
          </p:cNvSpPr>
          <p:nvPr/>
        </p:nvSpPr>
        <p:spPr bwMode="auto">
          <a:xfrm>
            <a:off x="3556838" y="1264224"/>
            <a:ext cx="137493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zh-CN" altLang="en-US" sz="15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游戏兴趣投入</a:t>
            </a:r>
          </a:p>
          <a:p>
            <a:pPr algn="ctr">
              <a:buFont typeface="Arial" panose="020B0604020202020204" pitchFamily="34" charset="0"/>
              <a:buNone/>
            </a:pPr>
            <a:endParaRPr lang="zh-CN" altLang="en-US" sz="15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35857" name="Text Box 17"/>
          <p:cNvSpPr>
            <a:spLocks noChangeArrowheads="1"/>
          </p:cNvSpPr>
          <p:nvPr/>
        </p:nvSpPr>
        <p:spPr bwMode="auto">
          <a:xfrm>
            <a:off x="3652071" y="4867621"/>
            <a:ext cx="133882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500">
                <a:ea typeface="微软雅黑" panose="020B0503020204020204" pitchFamily="34" charset="-122"/>
              </a:rPr>
              <a:t>游戏社交分享</a:t>
            </a:r>
            <a:endParaRPr lang="zh-CN" altLang="en-US" sz="1350"/>
          </a:p>
        </p:txBody>
      </p:sp>
      <p:sp>
        <p:nvSpPr>
          <p:cNvPr id="35859" name="箭头 720"/>
          <p:cNvSpPr>
            <a:spLocks noChangeShapeType="1"/>
          </p:cNvSpPr>
          <p:nvPr/>
        </p:nvSpPr>
        <p:spPr bwMode="auto">
          <a:xfrm>
            <a:off x="4273470" y="2699869"/>
            <a:ext cx="1190" cy="1430883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0" tIns="60949" rIns="121900" bIns="60949">
            <a:spAutoFit/>
          </a:bodyPr>
          <a:lstStyle/>
          <a:p>
            <a:endParaRPr lang="zh-CN" altLang="en-US" sz="1350"/>
          </a:p>
        </p:txBody>
      </p:sp>
      <p:sp>
        <p:nvSpPr>
          <p:cNvPr id="35863" name="箭头 724"/>
          <p:cNvSpPr>
            <a:spLocks noChangeShapeType="1"/>
          </p:cNvSpPr>
          <p:nvPr/>
        </p:nvSpPr>
        <p:spPr bwMode="auto">
          <a:xfrm>
            <a:off x="5198425" y="5165226"/>
            <a:ext cx="1538020" cy="1190"/>
          </a:xfrm>
          <a:prstGeom prst="line">
            <a:avLst/>
          </a:prstGeom>
          <a:noFill/>
          <a:ln w="9525">
            <a:solidFill>
              <a:srgbClr val="0099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0" tIns="60949" rIns="121900" bIns="60949">
            <a:spAutoFit/>
          </a:bodyPr>
          <a:lstStyle/>
          <a:p>
            <a:endParaRPr lang="zh-CN" altLang="en-US" sz="1350"/>
          </a:p>
        </p:txBody>
      </p:sp>
      <p:sp>
        <p:nvSpPr>
          <p:cNvPr id="35864" name="箭头 720"/>
          <p:cNvSpPr>
            <a:spLocks noChangeShapeType="1"/>
          </p:cNvSpPr>
          <p:nvPr/>
        </p:nvSpPr>
        <p:spPr bwMode="auto">
          <a:xfrm>
            <a:off x="7853057" y="2667728"/>
            <a:ext cx="1191" cy="1430883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121900" tIns="60949" rIns="121900" bIns="60949">
            <a:spAutoFit/>
          </a:bodyPr>
          <a:lstStyle/>
          <a:p>
            <a:endParaRPr lang="zh-CN" altLang="en-US" sz="1350"/>
          </a:p>
        </p:txBody>
      </p:sp>
      <p:sp>
        <p:nvSpPr>
          <p:cNvPr id="8" name="Text Box 26"/>
          <p:cNvSpPr>
            <a:spLocks noChangeArrowheads="1"/>
          </p:cNvSpPr>
          <p:nvPr/>
        </p:nvSpPr>
        <p:spPr bwMode="auto">
          <a:xfrm flipV="1">
            <a:off x="1645026" y="611875"/>
            <a:ext cx="6630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35867" name="Text Box 27"/>
          <p:cNvSpPr>
            <a:spLocks noChangeArrowheads="1"/>
          </p:cNvSpPr>
          <p:nvPr/>
        </p:nvSpPr>
        <p:spPr bwMode="auto">
          <a:xfrm>
            <a:off x="4274660" y="3186750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H1</a:t>
            </a:r>
            <a:endParaRPr lang="zh-CN" altLang="en-US" sz="1350"/>
          </a:p>
        </p:txBody>
      </p:sp>
      <p:sp>
        <p:nvSpPr>
          <p:cNvPr id="35868" name="Text Box 28"/>
          <p:cNvSpPr>
            <a:spLocks noChangeArrowheads="1"/>
          </p:cNvSpPr>
          <p:nvPr/>
        </p:nvSpPr>
        <p:spPr bwMode="auto">
          <a:xfrm>
            <a:off x="5816252" y="1179705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H2</a:t>
            </a:r>
            <a:endParaRPr lang="zh-CN" altLang="en-US" sz="1350" dirty="0"/>
          </a:p>
        </p:txBody>
      </p:sp>
      <p:sp>
        <p:nvSpPr>
          <p:cNvPr id="35869" name="Text Box 29"/>
          <p:cNvSpPr>
            <a:spLocks noChangeArrowheads="1"/>
          </p:cNvSpPr>
          <p:nvPr/>
        </p:nvSpPr>
        <p:spPr bwMode="auto">
          <a:xfrm>
            <a:off x="5591263" y="2645109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H3</a:t>
            </a:r>
            <a:endParaRPr lang="zh-CN" altLang="en-US" sz="1350"/>
          </a:p>
        </p:txBody>
      </p:sp>
      <p:sp>
        <p:nvSpPr>
          <p:cNvPr id="35870" name="Text Box 30"/>
          <p:cNvSpPr>
            <a:spLocks noChangeArrowheads="1"/>
          </p:cNvSpPr>
          <p:nvPr/>
        </p:nvSpPr>
        <p:spPr bwMode="auto">
          <a:xfrm>
            <a:off x="5366274" y="4092658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H4</a:t>
            </a:r>
            <a:endParaRPr lang="zh-CN" altLang="en-US" sz="1350"/>
          </a:p>
        </p:txBody>
      </p:sp>
      <p:sp>
        <p:nvSpPr>
          <p:cNvPr id="35871" name="Text Box 31"/>
          <p:cNvSpPr>
            <a:spLocks noChangeArrowheads="1"/>
          </p:cNvSpPr>
          <p:nvPr/>
        </p:nvSpPr>
        <p:spPr bwMode="auto">
          <a:xfrm>
            <a:off x="7854248" y="3256984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H6</a:t>
            </a:r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35872" name="Text Box 32"/>
          <p:cNvSpPr>
            <a:spLocks noChangeArrowheads="1"/>
          </p:cNvSpPr>
          <p:nvPr/>
        </p:nvSpPr>
        <p:spPr bwMode="auto">
          <a:xfrm>
            <a:off x="9450599" y="4520019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H8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35873" name="Text Box 33"/>
          <p:cNvSpPr>
            <a:spLocks noChangeArrowheads="1"/>
          </p:cNvSpPr>
          <p:nvPr/>
        </p:nvSpPr>
        <p:spPr bwMode="auto">
          <a:xfrm>
            <a:off x="2308089" y="1671347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H9</a:t>
            </a:r>
            <a:endParaRPr lang="zh-CN" altLang="en-US" sz="1350"/>
          </a:p>
        </p:txBody>
      </p:sp>
      <p:sp>
        <p:nvSpPr>
          <p:cNvPr id="35874" name="Text Box 34"/>
          <p:cNvSpPr>
            <a:spLocks noChangeArrowheads="1"/>
          </p:cNvSpPr>
          <p:nvPr/>
        </p:nvSpPr>
        <p:spPr bwMode="auto">
          <a:xfrm>
            <a:off x="5788872" y="5185462"/>
            <a:ext cx="497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H5</a:t>
            </a:r>
            <a:endParaRPr lang="zh-CN" altLang="en-US" sz="1350"/>
          </a:p>
        </p:txBody>
      </p:sp>
      <p:grpSp>
        <p:nvGrpSpPr>
          <p:cNvPr id="35875" name="Group 35"/>
          <p:cNvGrpSpPr>
            <a:grpSpLocks/>
          </p:cNvGrpSpPr>
          <p:nvPr/>
        </p:nvGrpSpPr>
        <p:grpSpPr bwMode="auto">
          <a:xfrm>
            <a:off x="1236713" y="2645109"/>
            <a:ext cx="1233273" cy="1266605"/>
            <a:chOff x="0" y="0"/>
            <a:chExt cx="2588" cy="2660"/>
          </a:xfrm>
        </p:grpSpPr>
        <p:sp>
          <p:nvSpPr>
            <p:cNvPr id="35892" name="同心圆 1"/>
            <p:cNvSpPr>
              <a:spLocks noChangeArrowheads="1"/>
            </p:cNvSpPr>
            <p:nvPr/>
          </p:nvSpPr>
          <p:spPr bwMode="auto">
            <a:xfrm>
              <a:off x="0" y="0"/>
              <a:ext cx="2365" cy="2368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/>
            </a:p>
          </p:txBody>
        </p:sp>
        <p:sp>
          <p:nvSpPr>
            <p:cNvPr id="35893" name="文本框 2"/>
            <p:cNvSpPr>
              <a:spLocks noChangeArrowheads="1"/>
            </p:cNvSpPr>
            <p:nvPr/>
          </p:nvSpPr>
          <p:spPr bwMode="auto">
            <a:xfrm>
              <a:off x="630" y="236"/>
              <a:ext cx="1958" cy="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4949" dirty="0"/>
                <a:t>A</a:t>
              </a:r>
            </a:p>
            <a:p>
              <a:pPr>
                <a:buFont typeface="Arial" panose="020B0604020202020204" pitchFamily="34" charset="0"/>
                <a:buNone/>
              </a:pPr>
              <a:endParaRPr lang="zh-CN" altLang="en-US" sz="3300" dirty="0"/>
            </a:p>
          </p:txBody>
        </p:sp>
      </p:grpSp>
      <p:grpSp>
        <p:nvGrpSpPr>
          <p:cNvPr id="35878" name="Group 38"/>
          <p:cNvGrpSpPr>
            <a:grpSpLocks/>
          </p:cNvGrpSpPr>
          <p:nvPr/>
        </p:nvGrpSpPr>
        <p:grpSpPr bwMode="auto">
          <a:xfrm>
            <a:off x="3652072" y="1146373"/>
            <a:ext cx="1380885" cy="1348744"/>
            <a:chOff x="0" y="0"/>
            <a:chExt cx="2291" cy="2236"/>
          </a:xfrm>
        </p:grpSpPr>
        <p:sp>
          <p:nvSpPr>
            <p:cNvPr id="9" name="同心圆 1"/>
            <p:cNvSpPr>
              <a:spLocks noChangeArrowheads="1"/>
            </p:cNvSpPr>
            <p:nvPr/>
          </p:nvSpPr>
          <p:spPr bwMode="auto">
            <a:xfrm>
              <a:off x="0" y="0"/>
              <a:ext cx="1932" cy="1934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/>
            </a:p>
          </p:txBody>
        </p:sp>
        <p:sp>
          <p:nvSpPr>
            <p:cNvPr id="10" name="文本框 2"/>
            <p:cNvSpPr>
              <a:spLocks noChangeArrowheads="1"/>
            </p:cNvSpPr>
            <p:nvPr/>
          </p:nvSpPr>
          <p:spPr bwMode="auto">
            <a:xfrm>
              <a:off x="697" y="276"/>
              <a:ext cx="1595" cy="1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4949" dirty="0">
                  <a:sym typeface="Arial" panose="020B0604020202020204" pitchFamily="34" charset="0"/>
                </a:rPr>
                <a:t>I</a:t>
              </a:r>
            </a:p>
            <a:p>
              <a:pPr>
                <a:buFont typeface="Arial" panose="020B0604020202020204" pitchFamily="34" charset="0"/>
                <a:buNone/>
              </a:pPr>
              <a:endParaRPr lang="zh-CN" altLang="en-US" sz="1350" dirty="0"/>
            </a:p>
          </p:txBody>
        </p:sp>
      </p:grpSp>
      <p:sp>
        <p:nvSpPr>
          <p:cNvPr id="35881" name="直线 23"/>
          <p:cNvSpPr>
            <a:spLocks noChangeShapeType="1"/>
          </p:cNvSpPr>
          <p:nvPr/>
        </p:nvSpPr>
        <p:spPr bwMode="auto">
          <a:xfrm flipV="1">
            <a:off x="2303328" y="1888004"/>
            <a:ext cx="1254701" cy="8309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35882" name="Group 42"/>
          <p:cNvGrpSpPr>
            <a:grpSpLocks/>
          </p:cNvGrpSpPr>
          <p:nvPr/>
        </p:nvGrpSpPr>
        <p:grpSpPr bwMode="auto">
          <a:xfrm>
            <a:off x="3687784" y="4520019"/>
            <a:ext cx="1170181" cy="1171848"/>
            <a:chOff x="0" y="0"/>
            <a:chExt cx="2458" cy="2461"/>
          </a:xfrm>
        </p:grpSpPr>
        <p:sp>
          <p:nvSpPr>
            <p:cNvPr id="35888" name="同心圆 1"/>
            <p:cNvSpPr>
              <a:spLocks noChangeArrowheads="1"/>
            </p:cNvSpPr>
            <p:nvPr/>
          </p:nvSpPr>
          <p:spPr bwMode="auto">
            <a:xfrm>
              <a:off x="0" y="0"/>
              <a:ext cx="2458" cy="2461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/>
            </a:p>
          </p:txBody>
        </p:sp>
        <p:sp>
          <p:nvSpPr>
            <p:cNvPr id="11" name="Text Box 44"/>
            <p:cNvSpPr>
              <a:spLocks noChangeArrowheads="1"/>
            </p:cNvSpPr>
            <p:nvPr/>
          </p:nvSpPr>
          <p:spPr bwMode="auto">
            <a:xfrm>
              <a:off x="707" y="390"/>
              <a:ext cx="1159" cy="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494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</a:t>
              </a:r>
              <a:endParaRPr lang="zh-CN" altLang="en-US" sz="1350"/>
            </a:p>
          </p:txBody>
        </p:sp>
      </p:grpSp>
      <p:sp>
        <p:nvSpPr>
          <p:cNvPr id="35885" name="直线 23"/>
          <p:cNvSpPr>
            <a:spLocks noChangeShapeType="1"/>
          </p:cNvSpPr>
          <p:nvPr/>
        </p:nvSpPr>
        <p:spPr bwMode="auto">
          <a:xfrm flipV="1">
            <a:off x="4273470" y="2439168"/>
            <a:ext cx="2381" cy="1996331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35886" name="Group 46"/>
          <p:cNvGrpSpPr>
            <a:grpSpLocks/>
          </p:cNvGrpSpPr>
          <p:nvPr/>
        </p:nvGrpSpPr>
        <p:grpSpPr bwMode="auto">
          <a:xfrm>
            <a:off x="7164996" y="1146373"/>
            <a:ext cx="1138516" cy="1138040"/>
            <a:chOff x="0" y="0"/>
            <a:chExt cx="2391" cy="2390"/>
          </a:xfrm>
        </p:grpSpPr>
        <p:sp>
          <p:nvSpPr>
            <p:cNvPr id="12" name="同心圆 1"/>
            <p:cNvSpPr>
              <a:spLocks noChangeArrowheads="1"/>
            </p:cNvSpPr>
            <p:nvPr/>
          </p:nvSpPr>
          <p:spPr bwMode="auto">
            <a:xfrm>
              <a:off x="0" y="0"/>
              <a:ext cx="2391" cy="239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/>
            </a:p>
          </p:txBody>
        </p:sp>
        <p:sp>
          <p:nvSpPr>
            <p:cNvPr id="35887" name="Text Box 48"/>
            <p:cNvSpPr>
              <a:spLocks noChangeArrowheads="1"/>
            </p:cNvSpPr>
            <p:nvPr/>
          </p:nvSpPr>
          <p:spPr bwMode="auto">
            <a:xfrm>
              <a:off x="581" y="305"/>
              <a:ext cx="1280" cy="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494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</a:t>
              </a:r>
              <a:endParaRPr lang="zh-CN" altLang="en-US" sz="1350"/>
            </a:p>
          </p:txBody>
        </p:sp>
      </p:grpSp>
      <p:sp>
        <p:nvSpPr>
          <p:cNvPr id="35889" name="直线 23"/>
          <p:cNvSpPr>
            <a:spLocks noChangeShapeType="1"/>
          </p:cNvSpPr>
          <p:nvPr/>
        </p:nvSpPr>
        <p:spPr bwMode="auto">
          <a:xfrm flipH="1">
            <a:off x="5032957" y="1671347"/>
            <a:ext cx="2030854" cy="714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5890" name="直线 23"/>
          <p:cNvSpPr>
            <a:spLocks noChangeShapeType="1"/>
          </p:cNvSpPr>
          <p:nvPr/>
        </p:nvSpPr>
        <p:spPr bwMode="auto">
          <a:xfrm flipV="1">
            <a:off x="4963318" y="2390360"/>
            <a:ext cx="2305840" cy="228560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35891" name="Group 51"/>
          <p:cNvGrpSpPr>
            <a:grpSpLocks/>
          </p:cNvGrpSpPr>
          <p:nvPr/>
        </p:nvGrpSpPr>
        <p:grpSpPr bwMode="auto">
          <a:xfrm>
            <a:off x="7231659" y="4542636"/>
            <a:ext cx="1242797" cy="1255892"/>
            <a:chOff x="0" y="0"/>
            <a:chExt cx="2610" cy="2638"/>
          </a:xfrm>
        </p:grpSpPr>
        <p:sp>
          <p:nvSpPr>
            <p:cNvPr id="35884" name="同心圆 1"/>
            <p:cNvSpPr>
              <a:spLocks noChangeArrowheads="1"/>
            </p:cNvSpPr>
            <p:nvPr/>
          </p:nvSpPr>
          <p:spPr bwMode="auto">
            <a:xfrm>
              <a:off x="0" y="0"/>
              <a:ext cx="2389" cy="2388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/>
            </a:p>
          </p:txBody>
        </p:sp>
        <p:sp>
          <p:nvSpPr>
            <p:cNvPr id="13" name="文本框 2"/>
            <p:cNvSpPr>
              <a:spLocks noChangeArrowheads="1"/>
            </p:cNvSpPr>
            <p:nvPr/>
          </p:nvSpPr>
          <p:spPr bwMode="auto">
            <a:xfrm>
              <a:off x="654" y="214"/>
              <a:ext cx="1957" cy="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4949"/>
                <a:t>A</a:t>
              </a:r>
            </a:p>
            <a:p>
              <a:pPr>
                <a:buFont typeface="Arial" panose="020B0604020202020204" pitchFamily="34" charset="0"/>
                <a:buNone/>
              </a:pPr>
              <a:endParaRPr lang="zh-CN" altLang="en-US" sz="3300"/>
            </a:p>
          </p:txBody>
        </p:sp>
      </p:grpSp>
      <p:sp>
        <p:nvSpPr>
          <p:cNvPr id="35894" name="直线 23"/>
          <p:cNvSpPr>
            <a:spLocks noChangeShapeType="1"/>
          </p:cNvSpPr>
          <p:nvPr/>
        </p:nvSpPr>
        <p:spPr bwMode="auto">
          <a:xfrm flipH="1" flipV="1">
            <a:off x="4852014" y="2087994"/>
            <a:ext cx="2211797" cy="277486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5895" name="直线 23"/>
          <p:cNvSpPr>
            <a:spLocks noChangeShapeType="1"/>
          </p:cNvSpPr>
          <p:nvPr/>
        </p:nvSpPr>
        <p:spPr bwMode="auto">
          <a:xfrm flipH="1">
            <a:off x="4931771" y="5158083"/>
            <a:ext cx="2030854" cy="714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5896" name="直线 23"/>
          <p:cNvSpPr>
            <a:spLocks noChangeShapeType="1"/>
          </p:cNvSpPr>
          <p:nvPr/>
        </p:nvSpPr>
        <p:spPr bwMode="auto">
          <a:xfrm flipV="1">
            <a:off x="7853057" y="2317745"/>
            <a:ext cx="1191" cy="2117754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35897" name="Group 57"/>
          <p:cNvGrpSpPr>
            <a:grpSpLocks/>
          </p:cNvGrpSpPr>
          <p:nvPr/>
        </p:nvGrpSpPr>
        <p:grpSpPr bwMode="auto">
          <a:xfrm>
            <a:off x="10011286" y="2826053"/>
            <a:ext cx="1098042" cy="1099947"/>
            <a:chOff x="0" y="0"/>
            <a:chExt cx="2305" cy="2312"/>
          </a:xfrm>
        </p:grpSpPr>
        <p:sp>
          <p:nvSpPr>
            <p:cNvPr id="14" name="同心圆 1"/>
            <p:cNvSpPr>
              <a:spLocks noChangeArrowheads="1"/>
            </p:cNvSpPr>
            <p:nvPr/>
          </p:nvSpPr>
          <p:spPr bwMode="auto">
            <a:xfrm>
              <a:off x="0" y="0"/>
              <a:ext cx="2305" cy="2312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endParaRPr lang="zh-CN" altLang="zh-CN" sz="1350"/>
            </a:p>
          </p:txBody>
        </p:sp>
        <p:sp>
          <p:nvSpPr>
            <p:cNvPr id="35883" name="Text Box 59"/>
            <p:cNvSpPr>
              <a:spLocks noChangeArrowheads="1"/>
            </p:cNvSpPr>
            <p:nvPr/>
          </p:nvSpPr>
          <p:spPr bwMode="auto">
            <a:xfrm>
              <a:off x="679" y="372"/>
              <a:ext cx="1202" cy="1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zh-CN" altLang="en-US" sz="4949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</a:t>
              </a:r>
              <a:endParaRPr lang="zh-CN" altLang="en-US" sz="1350"/>
            </a:p>
          </p:txBody>
        </p:sp>
      </p:grpSp>
      <p:sp>
        <p:nvSpPr>
          <p:cNvPr id="35900" name="直线 23"/>
          <p:cNvSpPr>
            <a:spLocks noChangeShapeType="1"/>
          </p:cNvSpPr>
          <p:nvPr/>
        </p:nvSpPr>
        <p:spPr bwMode="auto">
          <a:xfrm flipH="1">
            <a:off x="8398269" y="3911715"/>
            <a:ext cx="1501118" cy="957096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5901" name="Text Box 61"/>
          <p:cNvSpPr>
            <a:spLocks noChangeArrowheads="1"/>
          </p:cNvSpPr>
          <p:nvPr/>
        </p:nvSpPr>
        <p:spPr bwMode="auto">
          <a:xfrm>
            <a:off x="4417168" y="6182358"/>
            <a:ext cx="3262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互动广</a:t>
            </a:r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告效果模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型建立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" name="Picture 3" descr="1shi_log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8" y="44046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21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AICS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96838"/>
            <a:ext cx="11926834" cy="659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5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/>
        </p:nvSpPr>
        <p:spPr bwMode="auto">
          <a:xfrm>
            <a:off x="610553" y="273796"/>
            <a:ext cx="10970895" cy="11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 anchor="ctr"/>
          <a:lstStyle/>
          <a:p>
            <a:pPr algn="r"/>
            <a:r>
              <a:rPr lang="en-US" altLang="zh-CN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lang="zh-CN" altLang="en-US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IS-CAP商圈互动屏广告模型</a:t>
            </a:r>
            <a: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流量入口①</a:t>
            </a:r>
            <a:endParaRPr lang="zh-CN" altLang="en-US" sz="3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6323" name="直接连接符 12"/>
          <p:cNvSpPr>
            <a:spLocks noChangeShapeType="1"/>
          </p:cNvSpPr>
          <p:nvPr/>
        </p:nvSpPr>
        <p:spPr bwMode="auto">
          <a:xfrm>
            <a:off x="11581448" y="486882"/>
            <a:ext cx="4762" cy="758296"/>
          </a:xfrm>
          <a:prstGeom prst="line">
            <a:avLst/>
          </a:prstGeom>
          <a:noFill/>
          <a:ln w="28575">
            <a:solidFill>
              <a:srgbClr val="A5A5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967678" y="2376075"/>
            <a:ext cx="1028521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游戏直观</a:t>
            </a:r>
            <a:r>
              <a:rPr lang="zh-CN" altLang="en-US" sz="16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评价属于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游戏维度而不直接影响品牌维度的变量；然而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</a:rPr>
              <a:t>玩家对游戏</a:t>
            </a:r>
            <a:r>
              <a:rPr lang="zh-CN" altLang="en-US" sz="2800" dirty="0" smtClean="0">
                <a:solidFill>
                  <a:srgbClr val="0099CC"/>
                </a:solidFill>
                <a:ea typeface="微软雅黑" panose="020B0503020204020204" pitchFamily="34" charset="-122"/>
              </a:rPr>
              <a:t>的直观兴趣</a:t>
            </a:r>
            <a:r>
              <a:rPr lang="zh-CN" altLang="en-US" sz="28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决定</a:t>
            </a:r>
            <a:r>
              <a:rPr lang="zh-CN" altLang="en-US" sz="2800" dirty="0">
                <a:solidFill>
                  <a:srgbClr val="FF0000"/>
                </a:solidFill>
                <a:ea typeface="微软雅黑" panose="020B0503020204020204" pitchFamily="34" charset="-122"/>
              </a:rPr>
              <a:t>了</a:t>
            </a: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</a:rPr>
              <a:t>其</a:t>
            </a:r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游戏体验</a:t>
            </a: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</a:rPr>
              <a:t>的意愿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；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（研究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得出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转化率71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，形成流量入口级效果）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同时，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</a:rPr>
              <a:t>游戏</a:t>
            </a:r>
            <a:r>
              <a:rPr lang="zh-CN" altLang="en-US" sz="2800" dirty="0" smtClean="0">
                <a:solidFill>
                  <a:srgbClr val="92D050"/>
                </a:solidFill>
                <a:ea typeface="微软雅黑" panose="020B0503020204020204" pitchFamily="34" charset="-122"/>
              </a:rPr>
              <a:t>直观兴趣</a:t>
            </a:r>
            <a:r>
              <a:rPr lang="zh-CN" altLang="en-US" sz="16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直接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影响</a:t>
            </a:r>
            <a:r>
              <a:rPr lang="zh-CN" altLang="en-US" sz="2800" dirty="0" smtClean="0">
                <a:solidFill>
                  <a:srgbClr val="0099CC"/>
                </a:solidFill>
                <a:ea typeface="微软雅黑" panose="020B0503020204020204" pitchFamily="34" charset="-122"/>
              </a:rPr>
              <a:t>游戏</a:t>
            </a: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</a:rPr>
              <a:t>互动</a:t>
            </a:r>
            <a:r>
              <a:rPr lang="zh-CN" altLang="en-US" sz="2800" dirty="0" smtClean="0">
                <a:solidFill>
                  <a:srgbClr val="0099CC"/>
                </a:solidFill>
                <a:ea typeface="微软雅黑" panose="020B0503020204020204" pitchFamily="34" charset="-122"/>
              </a:rPr>
              <a:t>投入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和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</a:rPr>
              <a:t>间接影响游戏社交分享</a:t>
            </a:r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来间接影响品牌</a:t>
            </a:r>
            <a:r>
              <a:rPr lang="zh-CN" altLang="en-US" sz="2800" dirty="0">
                <a:solidFill>
                  <a:schemeClr val="bg1"/>
                </a:solidFill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56325" name="同心圆 1"/>
          <p:cNvSpPr>
            <a:spLocks noChangeArrowheads="1"/>
          </p:cNvSpPr>
          <p:nvPr/>
        </p:nvSpPr>
        <p:spPr bwMode="auto">
          <a:xfrm>
            <a:off x="8307798" y="5312837"/>
            <a:ext cx="540450" cy="542831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6326" name="文本框 2"/>
          <p:cNvSpPr>
            <a:spLocks noChangeArrowheads="1"/>
          </p:cNvSpPr>
          <p:nvPr/>
        </p:nvSpPr>
        <p:spPr bwMode="auto">
          <a:xfrm>
            <a:off x="8408983" y="5343788"/>
            <a:ext cx="465453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/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6327" name="同心圆 1"/>
          <p:cNvSpPr>
            <a:spLocks noChangeArrowheads="1"/>
          </p:cNvSpPr>
          <p:nvPr/>
        </p:nvSpPr>
        <p:spPr bwMode="auto">
          <a:xfrm>
            <a:off x="9148233" y="4833099"/>
            <a:ext cx="563068" cy="565449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6328" name="文本框 2"/>
          <p:cNvSpPr>
            <a:spLocks noChangeArrowheads="1"/>
          </p:cNvSpPr>
          <p:nvPr/>
        </p:nvSpPr>
        <p:spPr bwMode="auto">
          <a:xfrm>
            <a:off x="9325605" y="4877144"/>
            <a:ext cx="465453" cy="57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ym typeface="Arial" panose="020B0604020202020204" pitchFamily="34" charset="0"/>
              </a:rPr>
              <a:t>I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56329" name="同心圆 1"/>
          <p:cNvSpPr>
            <a:spLocks noChangeArrowheads="1"/>
          </p:cNvSpPr>
          <p:nvPr/>
        </p:nvSpPr>
        <p:spPr bwMode="auto">
          <a:xfrm>
            <a:off x="9149424" y="5875905"/>
            <a:ext cx="563067" cy="563068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6330" name="Text Box 44"/>
          <p:cNvSpPr>
            <a:spLocks noChangeArrowheads="1"/>
          </p:cNvSpPr>
          <p:nvPr/>
        </p:nvSpPr>
        <p:spPr bwMode="auto">
          <a:xfrm>
            <a:off x="9285131" y="5965187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</a:p>
        </p:txBody>
      </p:sp>
      <p:sp>
        <p:nvSpPr>
          <p:cNvPr id="56331" name="同心圆 1"/>
          <p:cNvSpPr>
            <a:spLocks noChangeArrowheads="1"/>
          </p:cNvSpPr>
          <p:nvPr/>
        </p:nvSpPr>
        <p:spPr bwMode="auto">
          <a:xfrm>
            <a:off x="11014809" y="5366406"/>
            <a:ext cx="566639" cy="56783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6332" name="Text Box 59"/>
          <p:cNvSpPr>
            <a:spLocks noChangeArrowheads="1"/>
          </p:cNvSpPr>
          <p:nvPr/>
        </p:nvSpPr>
        <p:spPr bwMode="auto">
          <a:xfrm>
            <a:off x="11155278" y="5430688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</a:t>
            </a: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8848247" y="5233079"/>
            <a:ext cx="280939" cy="13689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>
            <a:off x="9448218" y="5437831"/>
            <a:ext cx="2381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10435075" y="5437831"/>
            <a:ext cx="0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10752916" y="5867572"/>
            <a:ext cx="280939" cy="138089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37" name="直线 23"/>
          <p:cNvSpPr>
            <a:spLocks noChangeShapeType="1"/>
          </p:cNvSpPr>
          <p:nvPr/>
        </p:nvSpPr>
        <p:spPr bwMode="auto">
          <a:xfrm flipH="1">
            <a:off x="9733919" y="5074754"/>
            <a:ext cx="392838" cy="119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38" name="直线 23"/>
          <p:cNvSpPr>
            <a:spLocks noChangeShapeType="1"/>
          </p:cNvSpPr>
          <p:nvPr/>
        </p:nvSpPr>
        <p:spPr bwMode="auto">
          <a:xfrm flipH="1">
            <a:off x="9743442" y="6175890"/>
            <a:ext cx="396410" cy="1191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 flipV="1">
            <a:off x="9657732" y="5343788"/>
            <a:ext cx="560687" cy="5761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 flipH="1" flipV="1">
            <a:off x="9711301" y="5343788"/>
            <a:ext cx="507118" cy="5511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6341" name="同心圆 1"/>
          <p:cNvSpPr>
            <a:spLocks noChangeArrowheads="1"/>
          </p:cNvSpPr>
          <p:nvPr/>
        </p:nvSpPr>
        <p:spPr bwMode="auto">
          <a:xfrm>
            <a:off x="10171993" y="4833099"/>
            <a:ext cx="541641" cy="54045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6342" name="Text Box 48"/>
          <p:cNvSpPr>
            <a:spLocks noChangeArrowheads="1"/>
          </p:cNvSpPr>
          <p:nvPr/>
        </p:nvSpPr>
        <p:spPr bwMode="auto">
          <a:xfrm>
            <a:off x="10276749" y="4874763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</a:p>
        </p:txBody>
      </p:sp>
      <p:sp>
        <p:nvSpPr>
          <p:cNvPr id="56343" name="同心圆 1"/>
          <p:cNvSpPr>
            <a:spLocks noChangeArrowheads="1"/>
          </p:cNvSpPr>
          <p:nvPr/>
        </p:nvSpPr>
        <p:spPr bwMode="auto">
          <a:xfrm>
            <a:off x="10171993" y="5855668"/>
            <a:ext cx="541641" cy="542831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6344" name="文本框 2"/>
          <p:cNvSpPr>
            <a:spLocks noChangeArrowheads="1"/>
          </p:cNvSpPr>
          <p:nvPr/>
        </p:nvSpPr>
        <p:spPr bwMode="auto">
          <a:xfrm>
            <a:off x="10248179" y="5889000"/>
            <a:ext cx="465454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</a:rPr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8603022" y="4959283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71%</a:t>
            </a:r>
          </a:p>
        </p:txBody>
      </p:sp>
      <p:pic>
        <p:nvPicPr>
          <p:cNvPr id="26" name="Picture 5" descr="DSC_0068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22" y="2203464"/>
            <a:ext cx="3535426" cy="205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3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" y="8334"/>
            <a:ext cx="12230358" cy="684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4" y="1017639"/>
            <a:ext cx="10233478" cy="444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1shi_logo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9" y="40475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1298614" y="5466401"/>
            <a:ext cx="2462976" cy="27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30474" bIns="0"/>
          <a:lstStyle>
            <a:lvl1pPr marL="396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>
              <a:solidFill>
                <a:srgbClr val="80808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03" name="Text Box 7"/>
          <p:cNvSpPr>
            <a:spLocks noChangeArrowheads="1"/>
          </p:cNvSpPr>
          <p:nvPr/>
        </p:nvSpPr>
        <p:spPr bwMode="auto">
          <a:xfrm>
            <a:off x="5647213" y="289152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11272" name="Text Box 9"/>
          <p:cNvSpPr>
            <a:spLocks noChangeArrowheads="1"/>
          </p:cNvSpPr>
          <p:nvPr/>
        </p:nvSpPr>
        <p:spPr bwMode="auto">
          <a:xfrm>
            <a:off x="9357522" y="1405093"/>
            <a:ext cx="64639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endParaRPr lang="zh-CN" altLang="en-US" sz="2800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        </a:t>
            </a:r>
          </a:p>
        </p:txBody>
      </p:sp>
      <p:sp>
        <p:nvSpPr>
          <p:cNvPr id="11273" name="Text Box 10"/>
          <p:cNvSpPr>
            <a:spLocks noChangeArrowheads="1"/>
          </p:cNvSpPr>
          <p:nvPr/>
        </p:nvSpPr>
        <p:spPr bwMode="auto">
          <a:xfrm>
            <a:off x="1625603" y="1572665"/>
            <a:ext cx="8831877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2000" i="1" dirty="0">
                <a:solidFill>
                  <a:schemeClr val="bg1"/>
                </a:solidFill>
                <a:latin typeface="Bauhaus 93"/>
              </a:rPr>
              <a:t>In 82 percent of OOH exposures, consumers reported positive emotions, alertness, or purchase considerations within a half-hour</a:t>
            </a:r>
            <a:r>
              <a:rPr lang="en-US" altLang="zh-CN" sz="2000" dirty="0">
                <a:solidFill>
                  <a:schemeClr val="bg1"/>
                </a:solidFill>
                <a:latin typeface="Bauhaus 93"/>
              </a:rPr>
              <a:t>.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accent2"/>
                </a:solidFill>
              </a:rPr>
              <a:t>                              </a:t>
            </a:r>
            <a:r>
              <a:rPr lang="en-US" altLang="zh-CN" sz="2000" dirty="0">
                <a:solidFill>
                  <a:srgbClr val="FFFF00"/>
                </a:solidFill>
              </a:rPr>
              <a:t>82%</a:t>
            </a:r>
            <a:r>
              <a:rPr lang="zh-CN" altLang="en-US" sz="2000" dirty="0">
                <a:solidFill>
                  <a:srgbClr val="FFFF00"/>
                </a:solidFill>
              </a:rPr>
              <a:t>的户外广告受众，都表达产生了正向的情感、提醒和购买考虑，该效应长达半个小时。</a:t>
            </a:r>
            <a:endParaRPr lang="en-US" altLang="zh-CN" sz="2000" dirty="0">
              <a:solidFill>
                <a:srgbClr val="FFFF00"/>
              </a:solidFill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 ——</a:t>
            </a:r>
            <a:r>
              <a:rPr lang="en-US" altLang="zh-CN" sz="2000" i="1" dirty="0">
                <a:solidFill>
                  <a:schemeClr val="bg1"/>
                </a:solidFill>
                <a:latin typeface="Bauhaus 93"/>
              </a:rPr>
              <a:t>Outdoor Advertising Association of America</a:t>
            </a:r>
            <a:r>
              <a:rPr lang="zh-CN" altLang="en-US" sz="2000" i="1" dirty="0">
                <a:solidFill>
                  <a:schemeClr val="bg1"/>
                </a:solidFill>
                <a:latin typeface="Bauhaus 93"/>
              </a:rPr>
              <a:t> , </a:t>
            </a:r>
            <a:r>
              <a:rPr lang="en-US" altLang="zh-CN" sz="2000" i="1" dirty="0">
                <a:solidFill>
                  <a:schemeClr val="bg1"/>
                </a:solidFill>
                <a:latin typeface="Bauhaus 93"/>
              </a:rPr>
              <a:t>2015</a:t>
            </a:r>
          </a:p>
          <a:p>
            <a:pPr algn="r">
              <a:buFont typeface="Arial" panose="020B0604020202020204" pitchFamily="34" charset="0"/>
              <a:buNone/>
            </a:pPr>
            <a:endParaRPr lang="en-US" altLang="zh-CN" sz="2000" dirty="0" smtClean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zh-CN" altLang="en-US" sz="2000" i="1" dirty="0">
                <a:solidFill>
                  <a:schemeClr val="bg1"/>
                </a:solidFill>
                <a:latin typeface="Bauhaus 93"/>
                <a:sym typeface="Arial" panose="020B0604020202020204" pitchFamily="34" charset="0"/>
              </a:rPr>
              <a:t>Interactivity is at the center of where advertising is going.</a:t>
            </a:r>
            <a:endParaRPr lang="en-US" altLang="zh-CN" sz="2000" i="1" dirty="0">
              <a:solidFill>
                <a:schemeClr val="bg1"/>
              </a:solidFill>
              <a:latin typeface="Bauhaus 93"/>
              <a:sym typeface="Arial" panose="020B0604020202020204" pitchFamily="34" charset="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FFFF00"/>
                </a:solidFill>
              </a:rPr>
              <a:t>互动是广告的核心</a:t>
            </a:r>
            <a:r>
              <a:rPr lang="zh-CN" altLang="en-US" sz="2000" dirty="0" smtClean="0">
                <a:solidFill>
                  <a:srgbClr val="FFFF00"/>
                </a:solidFill>
              </a:rPr>
              <a:t>趋势。</a:t>
            </a:r>
            <a:endParaRPr lang="zh-CN" altLang="en-US" sz="2000" dirty="0">
              <a:solidFill>
                <a:srgbClr val="FFFF00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1"/>
                </a:solidFill>
              </a:rPr>
              <a:t>——</a:t>
            </a:r>
            <a:r>
              <a:rPr lang="zh-CN" altLang="en-US" sz="2000" i="1" dirty="0">
                <a:solidFill>
                  <a:schemeClr val="bg1"/>
                </a:solidFill>
                <a:latin typeface="Bauhaus 93"/>
                <a:sym typeface="Arial" panose="020B0604020202020204" pitchFamily="34" charset="0"/>
              </a:rPr>
              <a:t>Robert Schmetterer, </a:t>
            </a:r>
            <a:r>
              <a:rPr lang="zh-CN" altLang="en-US" sz="2000" i="1" dirty="0">
                <a:solidFill>
                  <a:schemeClr val="bg1"/>
                </a:solidFill>
                <a:latin typeface="Bauhaus 93"/>
              </a:rPr>
              <a:t>Advertising Age, January 4, 20</a:t>
            </a:r>
            <a:r>
              <a:rPr lang="en-US" altLang="zh-CN" sz="2000" i="1" dirty="0">
                <a:solidFill>
                  <a:schemeClr val="bg1"/>
                </a:solidFill>
                <a:latin typeface="Bauhaus 93"/>
              </a:rPr>
              <a:t>10</a:t>
            </a:r>
          </a:p>
          <a:p>
            <a:pPr algn="r">
              <a:buFont typeface="Arial" panose="020B0604020202020204" pitchFamily="34" charset="0"/>
              <a:buNone/>
            </a:pPr>
            <a:endParaRPr lang="en-US" altLang="zh-CN" sz="2000" dirty="0">
              <a:solidFill>
                <a:schemeClr val="bg1"/>
              </a:solidFill>
            </a:endParaRPr>
          </a:p>
          <a:p>
            <a:pPr algn="r">
              <a:buFont typeface="Arial" panose="020B0604020202020204" pitchFamily="34" charset="0"/>
              <a:buNone/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0335153" y="3964492"/>
            <a:ext cx="10841" cy="1107996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1989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/>
        </p:nvSpPr>
        <p:spPr bwMode="auto">
          <a:xfrm>
            <a:off x="610553" y="273796"/>
            <a:ext cx="10970895" cy="11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 anchor="ctr"/>
          <a:lstStyle/>
          <a:p>
            <a:pPr algn="r"/>
            <a:r>
              <a:rPr lang="en-US" altLang="zh-CN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lang="zh-CN" altLang="en-US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IS-CAP商圈互动屏广告模型</a:t>
            </a:r>
            <a: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核心路径②</a:t>
            </a:r>
            <a:endParaRPr lang="zh-CN" altLang="en-US" sz="5924" dirty="0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57347" name="直接连接符 12"/>
          <p:cNvSpPr>
            <a:spLocks noChangeShapeType="1"/>
          </p:cNvSpPr>
          <p:nvPr/>
        </p:nvSpPr>
        <p:spPr bwMode="auto">
          <a:xfrm>
            <a:off x="11581448" y="486882"/>
            <a:ext cx="4762" cy="758296"/>
          </a:xfrm>
          <a:prstGeom prst="line">
            <a:avLst/>
          </a:prstGeom>
          <a:noFill/>
          <a:ln w="28575">
            <a:solidFill>
              <a:srgbClr val="A5A5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967678" y="2376075"/>
            <a:ext cx="744130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4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游戏</a:t>
            </a:r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互动</a:t>
            </a:r>
            <a:r>
              <a:rPr lang="zh-CN" altLang="en-US" sz="14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投入</a:t>
            </a:r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对品牌认知和情感有一定的直接影响；而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400" dirty="0">
              <a:solidFill>
                <a:srgbClr val="92D05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玩家的互动</a:t>
            </a:r>
            <a:r>
              <a:rPr lang="zh-CN" altLang="en-US" sz="2800" dirty="0" smtClean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游戏投入</a:t>
            </a: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度对</a:t>
            </a:r>
            <a:r>
              <a:rPr lang="zh-CN" altLang="en-US" sz="2400" dirty="0">
                <a:solidFill>
                  <a:srgbClr val="0099CC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游戏社交分享</a:t>
            </a:r>
            <a:r>
              <a:rPr lang="zh-CN" altLang="en-US" sz="24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具有十分强烈的直接影响；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（游戏兴趣投入直接导向游戏社交分享——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转化率84%）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400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400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要获得理想的游戏社交分享，必须提高玩家的游戏沉浸度。</a:t>
            </a:r>
          </a:p>
        </p:txBody>
      </p:sp>
      <p:sp>
        <p:nvSpPr>
          <p:cNvPr id="57349" name="同心圆 1"/>
          <p:cNvSpPr>
            <a:spLocks noChangeArrowheads="1"/>
          </p:cNvSpPr>
          <p:nvPr/>
        </p:nvSpPr>
        <p:spPr bwMode="auto">
          <a:xfrm>
            <a:off x="8307798" y="5312837"/>
            <a:ext cx="540450" cy="542831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7350" name="文本框 2"/>
          <p:cNvSpPr>
            <a:spLocks noChangeArrowheads="1"/>
          </p:cNvSpPr>
          <p:nvPr/>
        </p:nvSpPr>
        <p:spPr bwMode="auto">
          <a:xfrm>
            <a:off x="8408983" y="5343788"/>
            <a:ext cx="465453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</a:rPr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7351" name="同心圆 1"/>
          <p:cNvSpPr>
            <a:spLocks noChangeArrowheads="1"/>
          </p:cNvSpPr>
          <p:nvPr/>
        </p:nvSpPr>
        <p:spPr bwMode="auto">
          <a:xfrm>
            <a:off x="9148233" y="4833099"/>
            <a:ext cx="563068" cy="565449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7352" name="文本框 2"/>
          <p:cNvSpPr>
            <a:spLocks noChangeArrowheads="1"/>
          </p:cNvSpPr>
          <p:nvPr/>
        </p:nvSpPr>
        <p:spPr bwMode="auto">
          <a:xfrm>
            <a:off x="9325605" y="4877144"/>
            <a:ext cx="465453" cy="57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ym typeface="Arial" panose="020B0604020202020204" pitchFamily="34" charset="0"/>
              </a:rPr>
              <a:t>I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57353" name="同心圆 1"/>
          <p:cNvSpPr>
            <a:spLocks noChangeArrowheads="1"/>
          </p:cNvSpPr>
          <p:nvPr/>
        </p:nvSpPr>
        <p:spPr bwMode="auto">
          <a:xfrm>
            <a:off x="9149424" y="5875905"/>
            <a:ext cx="563067" cy="563068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7354" name="Text Box 44"/>
          <p:cNvSpPr>
            <a:spLocks noChangeArrowheads="1"/>
          </p:cNvSpPr>
          <p:nvPr/>
        </p:nvSpPr>
        <p:spPr bwMode="auto">
          <a:xfrm>
            <a:off x="9285131" y="5965187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</a:p>
        </p:txBody>
      </p:sp>
      <p:sp>
        <p:nvSpPr>
          <p:cNvPr id="57355" name="同心圆 1"/>
          <p:cNvSpPr>
            <a:spLocks noChangeArrowheads="1"/>
          </p:cNvSpPr>
          <p:nvPr/>
        </p:nvSpPr>
        <p:spPr bwMode="auto">
          <a:xfrm>
            <a:off x="11014809" y="5366406"/>
            <a:ext cx="566639" cy="56783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7356" name="Text Box 59"/>
          <p:cNvSpPr>
            <a:spLocks noChangeArrowheads="1"/>
          </p:cNvSpPr>
          <p:nvPr/>
        </p:nvSpPr>
        <p:spPr bwMode="auto">
          <a:xfrm>
            <a:off x="11155278" y="5430688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</a:t>
            </a: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 flipV="1">
            <a:off x="8848247" y="5233079"/>
            <a:ext cx="280939" cy="136898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9448218" y="5437831"/>
            <a:ext cx="2381" cy="377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10435075" y="5437831"/>
            <a:ext cx="0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 flipV="1">
            <a:off x="10752916" y="5867572"/>
            <a:ext cx="280939" cy="138089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61" name="直线 23"/>
          <p:cNvSpPr>
            <a:spLocks noChangeShapeType="1"/>
          </p:cNvSpPr>
          <p:nvPr/>
        </p:nvSpPr>
        <p:spPr bwMode="auto">
          <a:xfrm flipH="1">
            <a:off x="9733919" y="5074754"/>
            <a:ext cx="392838" cy="119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62" name="直线 23"/>
          <p:cNvSpPr>
            <a:spLocks noChangeShapeType="1"/>
          </p:cNvSpPr>
          <p:nvPr/>
        </p:nvSpPr>
        <p:spPr bwMode="auto">
          <a:xfrm flipH="1">
            <a:off x="9743442" y="6175890"/>
            <a:ext cx="396410" cy="1191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 flipV="1">
            <a:off x="9657732" y="5343788"/>
            <a:ext cx="560687" cy="5761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 flipH="1" flipV="1">
            <a:off x="9711301" y="5343788"/>
            <a:ext cx="507118" cy="5511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7365" name="同心圆 1"/>
          <p:cNvSpPr>
            <a:spLocks noChangeArrowheads="1"/>
          </p:cNvSpPr>
          <p:nvPr/>
        </p:nvSpPr>
        <p:spPr bwMode="auto">
          <a:xfrm>
            <a:off x="10171993" y="4833099"/>
            <a:ext cx="541641" cy="54045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7366" name="Text Box 48"/>
          <p:cNvSpPr>
            <a:spLocks noChangeArrowheads="1"/>
          </p:cNvSpPr>
          <p:nvPr/>
        </p:nvSpPr>
        <p:spPr bwMode="auto">
          <a:xfrm>
            <a:off x="10276749" y="4874763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</a:p>
        </p:txBody>
      </p:sp>
      <p:sp>
        <p:nvSpPr>
          <p:cNvPr id="57367" name="同心圆 1"/>
          <p:cNvSpPr>
            <a:spLocks noChangeArrowheads="1"/>
          </p:cNvSpPr>
          <p:nvPr/>
        </p:nvSpPr>
        <p:spPr bwMode="auto">
          <a:xfrm>
            <a:off x="10171993" y="5855668"/>
            <a:ext cx="541641" cy="542831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7368" name="文本框 2"/>
          <p:cNvSpPr>
            <a:spLocks noChangeArrowheads="1"/>
          </p:cNvSpPr>
          <p:nvPr/>
        </p:nvSpPr>
        <p:spPr bwMode="auto">
          <a:xfrm>
            <a:off x="10248179" y="5889000"/>
            <a:ext cx="465454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</a:rPr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8960147" y="5503304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84%</a:t>
            </a:r>
          </a:p>
        </p:txBody>
      </p:sp>
      <p:pic>
        <p:nvPicPr>
          <p:cNvPr id="26" name="Picture 14" descr="3bd36c81800a19d85aec7c0330fa828ba71e46b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54" y="2267101"/>
            <a:ext cx="4002864" cy="225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5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/>
        </p:nvSpPr>
        <p:spPr bwMode="auto">
          <a:xfrm>
            <a:off x="610553" y="273796"/>
            <a:ext cx="10970895" cy="11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 anchor="ctr"/>
          <a:lstStyle/>
          <a:p>
            <a:pPr algn="r"/>
            <a:r>
              <a:rPr lang="en-US" altLang="zh-CN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lang="zh-CN" altLang="en-US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IS-CAP商圈互动屏广告模型</a:t>
            </a:r>
            <a: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路径</a:t>
            </a:r>
            <a:r>
              <a:rPr lang="zh-CN" altLang="en-US" sz="3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③</a:t>
            </a:r>
            <a:endParaRPr lang="zh-CN" altLang="en-US" sz="3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8371" name="直接连接符 12"/>
          <p:cNvSpPr>
            <a:spLocks noChangeShapeType="1"/>
          </p:cNvSpPr>
          <p:nvPr/>
        </p:nvSpPr>
        <p:spPr bwMode="auto">
          <a:xfrm>
            <a:off x="11581448" y="486882"/>
            <a:ext cx="4762" cy="758296"/>
          </a:xfrm>
          <a:prstGeom prst="line">
            <a:avLst/>
          </a:prstGeom>
          <a:noFill/>
          <a:ln w="28575">
            <a:solidFill>
              <a:srgbClr val="A5A5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967678" y="2376075"/>
            <a:ext cx="1028521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玩家对游戏中品牌的认知、对游戏的社交分享和兴趣投入都能对品牌情感产生直接影响；其中，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鼓励玩家对游戏进行</a:t>
            </a: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</a:rPr>
              <a:t>线</a:t>
            </a:r>
            <a:r>
              <a:rPr lang="zh-CN" altLang="en-US" sz="2800" dirty="0" smtClean="0">
                <a:solidFill>
                  <a:srgbClr val="92D050"/>
                </a:solidFill>
                <a:ea typeface="微软雅黑" panose="020B0503020204020204" pitchFamily="34" charset="-122"/>
              </a:rPr>
              <a:t>上</a:t>
            </a:r>
            <a:r>
              <a:rPr lang="en-US" altLang="zh-CN" sz="2800" dirty="0" smtClean="0">
                <a:solidFill>
                  <a:srgbClr val="92D050"/>
                </a:solidFill>
                <a:ea typeface="微软雅黑" panose="020B0503020204020204" pitchFamily="34" charset="-122"/>
              </a:rPr>
              <a:t>/</a:t>
            </a:r>
            <a:r>
              <a:rPr lang="zh-CN" altLang="en-US" sz="2800" dirty="0" smtClean="0">
                <a:solidFill>
                  <a:srgbClr val="92D050"/>
                </a:solidFill>
                <a:ea typeface="微软雅黑" panose="020B0503020204020204" pitchFamily="34" charset="-122"/>
              </a:rPr>
              <a:t>线</a:t>
            </a: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</a:rPr>
              <a:t>下的社交分享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最能影响消费者的品牌情感。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373" name="同心圆 1"/>
          <p:cNvSpPr>
            <a:spLocks noChangeArrowheads="1"/>
          </p:cNvSpPr>
          <p:nvPr/>
        </p:nvSpPr>
        <p:spPr bwMode="auto">
          <a:xfrm>
            <a:off x="8307798" y="5312837"/>
            <a:ext cx="540450" cy="542831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8374" name="文本框 2"/>
          <p:cNvSpPr>
            <a:spLocks noChangeArrowheads="1"/>
          </p:cNvSpPr>
          <p:nvPr/>
        </p:nvSpPr>
        <p:spPr bwMode="auto">
          <a:xfrm>
            <a:off x="8408983" y="5343788"/>
            <a:ext cx="465453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</a:rPr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8375" name="同心圆 1"/>
          <p:cNvSpPr>
            <a:spLocks noChangeArrowheads="1"/>
          </p:cNvSpPr>
          <p:nvPr/>
        </p:nvSpPr>
        <p:spPr bwMode="auto">
          <a:xfrm>
            <a:off x="9148233" y="4833099"/>
            <a:ext cx="563068" cy="565449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8376" name="文本框 2"/>
          <p:cNvSpPr>
            <a:spLocks noChangeArrowheads="1"/>
          </p:cNvSpPr>
          <p:nvPr/>
        </p:nvSpPr>
        <p:spPr bwMode="auto">
          <a:xfrm>
            <a:off x="9325605" y="4877144"/>
            <a:ext cx="465453" cy="57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sym typeface="Arial" panose="020B0604020202020204" pitchFamily="34" charset="0"/>
              </a:rPr>
              <a:t>I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58377" name="同心圆 1"/>
          <p:cNvSpPr>
            <a:spLocks noChangeArrowheads="1"/>
          </p:cNvSpPr>
          <p:nvPr/>
        </p:nvSpPr>
        <p:spPr bwMode="auto">
          <a:xfrm>
            <a:off x="9149424" y="5875905"/>
            <a:ext cx="563067" cy="563068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8378" name="Text Box 44"/>
          <p:cNvSpPr>
            <a:spLocks noChangeArrowheads="1"/>
          </p:cNvSpPr>
          <p:nvPr/>
        </p:nvSpPr>
        <p:spPr bwMode="auto">
          <a:xfrm>
            <a:off x="9285131" y="5965187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</a:p>
        </p:txBody>
      </p:sp>
      <p:sp>
        <p:nvSpPr>
          <p:cNvPr id="58379" name="同心圆 1"/>
          <p:cNvSpPr>
            <a:spLocks noChangeArrowheads="1"/>
          </p:cNvSpPr>
          <p:nvPr/>
        </p:nvSpPr>
        <p:spPr bwMode="auto">
          <a:xfrm>
            <a:off x="10162469" y="4775958"/>
            <a:ext cx="590447" cy="590447"/>
          </a:xfrm>
          <a:prstGeom prst="ellipse">
            <a:avLst/>
          </a:prstGeom>
          <a:solidFill>
            <a:srgbClr val="FF66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8380" name="Text Box 48"/>
          <p:cNvSpPr>
            <a:spLocks noChangeArrowheads="1"/>
          </p:cNvSpPr>
          <p:nvPr/>
        </p:nvSpPr>
        <p:spPr bwMode="auto">
          <a:xfrm>
            <a:off x="10276749" y="4874763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</a:p>
        </p:txBody>
      </p:sp>
      <p:sp>
        <p:nvSpPr>
          <p:cNvPr id="58381" name="同心圆 1"/>
          <p:cNvSpPr>
            <a:spLocks noChangeArrowheads="1"/>
          </p:cNvSpPr>
          <p:nvPr/>
        </p:nvSpPr>
        <p:spPr bwMode="auto">
          <a:xfrm>
            <a:off x="10171993" y="5874715"/>
            <a:ext cx="532117" cy="527355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8382" name="文本框 2"/>
          <p:cNvSpPr>
            <a:spLocks noChangeArrowheads="1"/>
          </p:cNvSpPr>
          <p:nvPr/>
        </p:nvSpPr>
        <p:spPr bwMode="auto">
          <a:xfrm>
            <a:off x="10270798" y="5894952"/>
            <a:ext cx="435693" cy="5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/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8383" name="同心圆 1"/>
          <p:cNvSpPr>
            <a:spLocks noChangeArrowheads="1"/>
          </p:cNvSpPr>
          <p:nvPr/>
        </p:nvSpPr>
        <p:spPr bwMode="auto">
          <a:xfrm>
            <a:off x="11014809" y="5366406"/>
            <a:ext cx="566639" cy="56783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8384" name="Text Box 59"/>
          <p:cNvSpPr>
            <a:spLocks noChangeArrowheads="1"/>
          </p:cNvSpPr>
          <p:nvPr/>
        </p:nvSpPr>
        <p:spPr bwMode="auto">
          <a:xfrm>
            <a:off x="11155278" y="5430688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</a:t>
            </a:r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V="1">
            <a:off x="8848247" y="5233079"/>
            <a:ext cx="280939" cy="136898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9448218" y="5437831"/>
            <a:ext cx="2381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10435075" y="5437831"/>
            <a:ext cx="0" cy="377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 flipV="1">
            <a:off x="10752916" y="5867572"/>
            <a:ext cx="280939" cy="138089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89" name="直线 23"/>
          <p:cNvSpPr>
            <a:spLocks noChangeShapeType="1"/>
          </p:cNvSpPr>
          <p:nvPr/>
        </p:nvSpPr>
        <p:spPr bwMode="auto">
          <a:xfrm flipH="1">
            <a:off x="9733919" y="5074754"/>
            <a:ext cx="392838" cy="119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90" name="直线 23"/>
          <p:cNvSpPr>
            <a:spLocks noChangeShapeType="1"/>
          </p:cNvSpPr>
          <p:nvPr/>
        </p:nvSpPr>
        <p:spPr bwMode="auto">
          <a:xfrm flipH="1">
            <a:off x="9743442" y="6175890"/>
            <a:ext cx="396410" cy="11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915299" y="3521173"/>
            <a:ext cx="5121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（社交分享直接导向品牌情感，研究得出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转化率50%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 flipV="1">
            <a:off x="9657732" y="5343788"/>
            <a:ext cx="560687" cy="5761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 flipH="1" flipV="1">
            <a:off x="9711301" y="5343788"/>
            <a:ext cx="507118" cy="5511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9711301" y="6227079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50%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10435076" y="5449735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17%</a:t>
            </a:r>
          </a:p>
        </p:txBody>
      </p:sp>
      <p:pic>
        <p:nvPicPr>
          <p:cNvPr id="28" name="图片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793" y="1989330"/>
            <a:ext cx="3198867" cy="239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1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/>
        </p:nvSpPr>
        <p:spPr bwMode="auto">
          <a:xfrm>
            <a:off x="610553" y="273796"/>
            <a:ext cx="10970895" cy="11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 anchor="ctr"/>
          <a:lstStyle/>
          <a:p>
            <a:pPr algn="r"/>
            <a:r>
              <a:rPr lang="en-US" altLang="zh-CN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lang="zh-CN" altLang="en-US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IS-CAP商圈互动屏广告模型</a:t>
            </a:r>
            <a: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路径</a:t>
            </a:r>
            <a:r>
              <a:rPr lang="zh-CN" altLang="en-US" sz="3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④</a:t>
            </a:r>
            <a:endParaRPr lang="zh-CN" altLang="en-US" sz="5924" dirty="0">
              <a:solidFill>
                <a:schemeClr val="bg1"/>
              </a:solidFill>
              <a:sym typeface="宋体" panose="02010600030101010101" pitchFamily="2" charset="-122"/>
            </a:endParaRPr>
          </a:p>
        </p:txBody>
      </p:sp>
      <p:sp>
        <p:nvSpPr>
          <p:cNvPr id="59395" name="直接连接符 12"/>
          <p:cNvSpPr>
            <a:spLocks noChangeShapeType="1"/>
          </p:cNvSpPr>
          <p:nvPr/>
        </p:nvSpPr>
        <p:spPr bwMode="auto">
          <a:xfrm>
            <a:off x="11581448" y="486882"/>
            <a:ext cx="4762" cy="758296"/>
          </a:xfrm>
          <a:prstGeom prst="line">
            <a:avLst/>
          </a:prstGeom>
          <a:noFill/>
          <a:ln w="28575">
            <a:solidFill>
              <a:srgbClr val="A5A5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67678" y="2087315"/>
            <a:ext cx="746022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消费者的</a:t>
            </a: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</a:rPr>
              <a:t>品牌认知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和</a:t>
            </a: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</a:rPr>
              <a:t>品牌情感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本身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也是广告效果的两大维度；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游戏社交分享对</a:t>
            </a: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品牌认知和情感</a:t>
            </a:r>
            <a:r>
              <a:rPr lang="zh-CN" altLang="en-US" sz="2800" dirty="0">
                <a:solidFill>
                  <a:srgbClr val="0099CC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都具有十分强大的影响力；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（社交分享直接导向品牌情感——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转化率50</a:t>
            </a:r>
            <a:r>
              <a:rPr lang="zh-CN" altLang="en-US" sz="1600" dirty="0">
                <a:solidFill>
                  <a:srgbClr val="FF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；社交分享直接导向品牌认知——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转化率57%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2800" dirty="0">
              <a:solidFill>
                <a:srgbClr val="0099CC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鼓励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玩家对互动游戏进行取照和SNS分享等能最大程度地提升互动游戏的广告效果。</a:t>
            </a:r>
          </a:p>
        </p:txBody>
      </p:sp>
      <p:sp>
        <p:nvSpPr>
          <p:cNvPr id="59397" name="同心圆 1"/>
          <p:cNvSpPr>
            <a:spLocks noChangeArrowheads="1"/>
          </p:cNvSpPr>
          <p:nvPr/>
        </p:nvSpPr>
        <p:spPr bwMode="auto">
          <a:xfrm>
            <a:off x="8307798" y="5312837"/>
            <a:ext cx="540450" cy="542831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9398" name="文本框 2"/>
          <p:cNvSpPr>
            <a:spLocks noChangeArrowheads="1"/>
          </p:cNvSpPr>
          <p:nvPr/>
        </p:nvSpPr>
        <p:spPr bwMode="auto">
          <a:xfrm>
            <a:off x="8408983" y="5343788"/>
            <a:ext cx="465453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</a:rPr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9399" name="同心圆 1"/>
          <p:cNvSpPr>
            <a:spLocks noChangeArrowheads="1"/>
          </p:cNvSpPr>
          <p:nvPr/>
        </p:nvSpPr>
        <p:spPr bwMode="auto">
          <a:xfrm>
            <a:off x="9148233" y="4833099"/>
            <a:ext cx="563068" cy="565449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9400" name="文本框 2"/>
          <p:cNvSpPr>
            <a:spLocks noChangeArrowheads="1"/>
          </p:cNvSpPr>
          <p:nvPr/>
        </p:nvSpPr>
        <p:spPr bwMode="auto">
          <a:xfrm>
            <a:off x="9325605" y="4877144"/>
            <a:ext cx="465453" cy="57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sym typeface="Arial" panose="020B0604020202020204" pitchFamily="34" charset="0"/>
              </a:rPr>
              <a:t>I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59401" name="同心圆 1"/>
          <p:cNvSpPr>
            <a:spLocks noChangeArrowheads="1"/>
          </p:cNvSpPr>
          <p:nvPr/>
        </p:nvSpPr>
        <p:spPr bwMode="auto">
          <a:xfrm>
            <a:off x="9149424" y="5875905"/>
            <a:ext cx="563067" cy="563068"/>
          </a:xfrm>
          <a:prstGeom prst="ellipse">
            <a:avLst/>
          </a:prstGeom>
          <a:solidFill>
            <a:srgbClr val="FFCC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9402" name="Text Box 44"/>
          <p:cNvSpPr>
            <a:spLocks noChangeArrowheads="1"/>
          </p:cNvSpPr>
          <p:nvPr/>
        </p:nvSpPr>
        <p:spPr bwMode="auto">
          <a:xfrm>
            <a:off x="9285131" y="5965187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</a:p>
        </p:txBody>
      </p:sp>
      <p:sp>
        <p:nvSpPr>
          <p:cNvPr id="59403" name="同心圆 1"/>
          <p:cNvSpPr>
            <a:spLocks noChangeArrowheads="1"/>
          </p:cNvSpPr>
          <p:nvPr/>
        </p:nvSpPr>
        <p:spPr bwMode="auto">
          <a:xfrm>
            <a:off x="10162469" y="4775958"/>
            <a:ext cx="590447" cy="590447"/>
          </a:xfrm>
          <a:prstGeom prst="ellipse">
            <a:avLst/>
          </a:prstGeom>
          <a:solidFill>
            <a:srgbClr val="FF66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9404" name="Text Box 48"/>
          <p:cNvSpPr>
            <a:spLocks noChangeArrowheads="1"/>
          </p:cNvSpPr>
          <p:nvPr/>
        </p:nvSpPr>
        <p:spPr bwMode="auto">
          <a:xfrm>
            <a:off x="10276749" y="4874763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</a:p>
        </p:txBody>
      </p:sp>
      <p:sp>
        <p:nvSpPr>
          <p:cNvPr id="59405" name="同心圆 1"/>
          <p:cNvSpPr>
            <a:spLocks noChangeArrowheads="1"/>
          </p:cNvSpPr>
          <p:nvPr/>
        </p:nvSpPr>
        <p:spPr bwMode="auto">
          <a:xfrm>
            <a:off x="10171993" y="5874715"/>
            <a:ext cx="532117" cy="527355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9406" name="文本框 2"/>
          <p:cNvSpPr>
            <a:spLocks noChangeArrowheads="1"/>
          </p:cNvSpPr>
          <p:nvPr/>
        </p:nvSpPr>
        <p:spPr bwMode="auto">
          <a:xfrm>
            <a:off x="10270798" y="5894952"/>
            <a:ext cx="435693" cy="5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/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59407" name="同心圆 1"/>
          <p:cNvSpPr>
            <a:spLocks noChangeArrowheads="1"/>
          </p:cNvSpPr>
          <p:nvPr/>
        </p:nvSpPr>
        <p:spPr bwMode="auto">
          <a:xfrm>
            <a:off x="11014809" y="5366406"/>
            <a:ext cx="566639" cy="56783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59408" name="Text Box 59"/>
          <p:cNvSpPr>
            <a:spLocks noChangeArrowheads="1"/>
          </p:cNvSpPr>
          <p:nvPr/>
        </p:nvSpPr>
        <p:spPr bwMode="auto">
          <a:xfrm>
            <a:off x="11155278" y="5430688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</a:t>
            </a:r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 flipV="1">
            <a:off x="8848247" y="5233079"/>
            <a:ext cx="280939" cy="136898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>
            <a:off x="9448218" y="5437831"/>
            <a:ext cx="2381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>
            <a:off x="10435075" y="5437831"/>
            <a:ext cx="0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 flipV="1">
            <a:off x="10752916" y="5867572"/>
            <a:ext cx="280939" cy="138089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3" name="直线 23"/>
          <p:cNvSpPr>
            <a:spLocks noChangeShapeType="1"/>
          </p:cNvSpPr>
          <p:nvPr/>
        </p:nvSpPr>
        <p:spPr bwMode="auto">
          <a:xfrm flipH="1">
            <a:off x="9733919" y="5074754"/>
            <a:ext cx="392838" cy="119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4" name="直线 23"/>
          <p:cNvSpPr>
            <a:spLocks noChangeShapeType="1"/>
          </p:cNvSpPr>
          <p:nvPr/>
        </p:nvSpPr>
        <p:spPr bwMode="auto">
          <a:xfrm flipH="1">
            <a:off x="9743442" y="6175890"/>
            <a:ext cx="396410" cy="11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5" name="Line 23"/>
          <p:cNvSpPr>
            <a:spLocks noChangeShapeType="1"/>
          </p:cNvSpPr>
          <p:nvPr/>
        </p:nvSpPr>
        <p:spPr bwMode="auto">
          <a:xfrm flipV="1">
            <a:off x="9657732" y="5343788"/>
            <a:ext cx="560687" cy="576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 flipH="1" flipV="1">
            <a:off x="9711301" y="5343788"/>
            <a:ext cx="507118" cy="5511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9712491" y="6265172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50%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9701778" y="5244983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57%</a:t>
            </a:r>
          </a:p>
        </p:txBody>
      </p:sp>
      <p:sp>
        <p:nvSpPr>
          <p:cNvPr id="59419" name="Line 27"/>
          <p:cNvSpPr>
            <a:spLocks noChangeShapeType="1"/>
          </p:cNvSpPr>
          <p:nvPr/>
        </p:nvSpPr>
        <p:spPr bwMode="auto">
          <a:xfrm flipH="1">
            <a:off x="9712491" y="5519970"/>
            <a:ext cx="1302318" cy="48569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10544594" y="5343788"/>
            <a:ext cx="54053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17%</a:t>
            </a:r>
          </a:p>
        </p:txBody>
      </p:sp>
      <p:pic>
        <p:nvPicPr>
          <p:cNvPr id="30" name="Picture 3" descr="63646109jw1ekxs8ganfzj20nq0dc0v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08" y="2314575"/>
            <a:ext cx="3788885" cy="206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1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/>
        </p:nvSpPr>
        <p:spPr bwMode="auto">
          <a:xfrm>
            <a:off x="610553" y="273796"/>
            <a:ext cx="10970895" cy="11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 anchor="ctr"/>
          <a:lstStyle/>
          <a:p>
            <a:pPr algn="r"/>
            <a:r>
              <a:rPr lang="en-US" altLang="zh-CN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</a:t>
            </a:r>
            <a:r>
              <a:rPr lang="zh-CN" altLang="en-US" sz="3300" dirty="0">
                <a:solidFill>
                  <a:srgbClr val="0099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IS-CAP商圈互动屏广告模型</a:t>
            </a:r>
            <a: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sz="33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3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总结⑤</a:t>
            </a:r>
          </a:p>
        </p:txBody>
      </p:sp>
      <p:sp>
        <p:nvSpPr>
          <p:cNvPr id="60419" name="直接连接符 12"/>
          <p:cNvSpPr>
            <a:spLocks noChangeShapeType="1"/>
          </p:cNvSpPr>
          <p:nvPr/>
        </p:nvSpPr>
        <p:spPr bwMode="auto">
          <a:xfrm>
            <a:off x="11581448" y="486882"/>
            <a:ext cx="4762" cy="758296"/>
          </a:xfrm>
          <a:prstGeom prst="line">
            <a:avLst/>
          </a:prstGeom>
          <a:noFill/>
          <a:ln w="28575">
            <a:solidFill>
              <a:srgbClr val="A5A5A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1900" tIns="60949" rIns="121900" bIns="60949"/>
          <a:lstStyle/>
          <a:p>
            <a:endParaRPr lang="zh-CN" altLang="en-US" sz="1350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51796" y="1819929"/>
            <a:ext cx="818737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</a:rPr>
              <a:t>而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让消费者产生品牌购买意愿和行动的</a:t>
            </a:r>
            <a:r>
              <a:rPr lang="zh-CN" altLang="en-US" sz="2800" dirty="0">
                <a:solidFill>
                  <a:srgbClr val="FF000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关键步骤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是让消费者</a:t>
            </a:r>
            <a:r>
              <a:rPr lang="zh-CN" altLang="en-US" sz="2800" dirty="0">
                <a:solidFill>
                  <a:srgbClr val="92D050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对品牌产生情感</a:t>
            </a: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（品牌情感直接导向品牌购买意愿，研究得出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转化率74%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）；</a:t>
            </a: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1600" dirty="0"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消费者的品牌情感，测量指标包括：品牌的好感度、品牌传递的快乐程度、品牌再次出现在互动游戏中的意愿和品牌的信息需求程度。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200" dirty="0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421" name="同心圆 1"/>
          <p:cNvSpPr>
            <a:spLocks noChangeArrowheads="1"/>
          </p:cNvSpPr>
          <p:nvPr/>
        </p:nvSpPr>
        <p:spPr bwMode="auto">
          <a:xfrm>
            <a:off x="8307798" y="5306885"/>
            <a:ext cx="540450" cy="542831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60422" name="文本框 2"/>
          <p:cNvSpPr>
            <a:spLocks noChangeArrowheads="1"/>
          </p:cNvSpPr>
          <p:nvPr/>
        </p:nvSpPr>
        <p:spPr bwMode="auto">
          <a:xfrm>
            <a:off x="8408983" y="5343788"/>
            <a:ext cx="465453" cy="57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</a:rPr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60423" name="同心圆 1"/>
          <p:cNvSpPr>
            <a:spLocks noChangeArrowheads="1"/>
          </p:cNvSpPr>
          <p:nvPr/>
        </p:nvSpPr>
        <p:spPr bwMode="auto">
          <a:xfrm>
            <a:off x="9148233" y="4833099"/>
            <a:ext cx="563068" cy="565449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60424" name="文本框 2"/>
          <p:cNvSpPr>
            <a:spLocks noChangeArrowheads="1"/>
          </p:cNvSpPr>
          <p:nvPr/>
        </p:nvSpPr>
        <p:spPr bwMode="auto">
          <a:xfrm>
            <a:off x="9325605" y="4877144"/>
            <a:ext cx="465453" cy="57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sym typeface="Arial" panose="020B0604020202020204" pitchFamily="34" charset="0"/>
              </a:rPr>
              <a:t>I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60425" name="同心圆 1"/>
          <p:cNvSpPr>
            <a:spLocks noChangeArrowheads="1"/>
          </p:cNvSpPr>
          <p:nvPr/>
        </p:nvSpPr>
        <p:spPr bwMode="auto">
          <a:xfrm>
            <a:off x="9149424" y="5875905"/>
            <a:ext cx="563067" cy="563068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60426" name="Text Box 44"/>
          <p:cNvSpPr>
            <a:spLocks noChangeArrowheads="1"/>
          </p:cNvSpPr>
          <p:nvPr/>
        </p:nvSpPr>
        <p:spPr bwMode="auto">
          <a:xfrm>
            <a:off x="9285131" y="5965187"/>
            <a:ext cx="36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</a:t>
            </a:r>
          </a:p>
        </p:txBody>
      </p:sp>
      <p:sp>
        <p:nvSpPr>
          <p:cNvPr id="60427" name="同心圆 1"/>
          <p:cNvSpPr>
            <a:spLocks noChangeArrowheads="1"/>
          </p:cNvSpPr>
          <p:nvPr/>
        </p:nvSpPr>
        <p:spPr bwMode="auto">
          <a:xfrm>
            <a:off x="10171993" y="4833099"/>
            <a:ext cx="541641" cy="540450"/>
          </a:xfrm>
          <a:prstGeom prst="ellips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16" tIns="35236" rIns="67616" bIns="35236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60428" name="Text Box 48"/>
          <p:cNvSpPr>
            <a:spLocks noChangeArrowheads="1"/>
          </p:cNvSpPr>
          <p:nvPr/>
        </p:nvSpPr>
        <p:spPr bwMode="auto">
          <a:xfrm>
            <a:off x="10276749" y="4874763"/>
            <a:ext cx="389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C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</a:t>
            </a:r>
          </a:p>
        </p:txBody>
      </p:sp>
      <p:sp>
        <p:nvSpPr>
          <p:cNvPr id="60429" name="同心圆 1"/>
          <p:cNvSpPr>
            <a:spLocks noChangeArrowheads="1"/>
          </p:cNvSpPr>
          <p:nvPr/>
        </p:nvSpPr>
        <p:spPr bwMode="auto">
          <a:xfrm>
            <a:off x="10171993" y="5874715"/>
            <a:ext cx="532117" cy="527355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60430" name="文本框 2"/>
          <p:cNvSpPr>
            <a:spLocks noChangeArrowheads="1"/>
          </p:cNvSpPr>
          <p:nvPr/>
        </p:nvSpPr>
        <p:spPr bwMode="auto">
          <a:xfrm>
            <a:off x="10270798" y="5894952"/>
            <a:ext cx="435693" cy="5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/>
              <a:t>A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3300"/>
          </a:p>
        </p:txBody>
      </p:sp>
      <p:sp>
        <p:nvSpPr>
          <p:cNvPr id="60431" name="同心圆 1"/>
          <p:cNvSpPr>
            <a:spLocks noChangeArrowheads="1"/>
          </p:cNvSpPr>
          <p:nvPr/>
        </p:nvSpPr>
        <p:spPr bwMode="auto">
          <a:xfrm>
            <a:off x="11014809" y="5366406"/>
            <a:ext cx="566639" cy="567830"/>
          </a:xfrm>
          <a:prstGeom prst="ellipse">
            <a:avLst/>
          </a:prstGeom>
          <a:solidFill>
            <a:srgbClr val="FF66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zh-CN" altLang="zh-CN" sz="1350"/>
          </a:p>
        </p:txBody>
      </p:sp>
      <p:sp>
        <p:nvSpPr>
          <p:cNvPr id="60432" name="Text Box 59"/>
          <p:cNvSpPr>
            <a:spLocks noChangeArrowheads="1"/>
          </p:cNvSpPr>
          <p:nvPr/>
        </p:nvSpPr>
        <p:spPr bwMode="auto">
          <a:xfrm>
            <a:off x="11155278" y="5430688"/>
            <a:ext cx="3722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</a:t>
            </a:r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V="1">
            <a:off x="8848247" y="5233079"/>
            <a:ext cx="280939" cy="136898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>
            <a:off x="9448218" y="5437831"/>
            <a:ext cx="2381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>
            <a:off x="10451741" y="5437831"/>
            <a:ext cx="0" cy="3773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 flipV="1">
            <a:off x="10752916" y="5867572"/>
            <a:ext cx="280939" cy="13808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37" name="直线 23"/>
          <p:cNvSpPr>
            <a:spLocks noChangeShapeType="1"/>
          </p:cNvSpPr>
          <p:nvPr/>
        </p:nvSpPr>
        <p:spPr bwMode="auto">
          <a:xfrm flipH="1">
            <a:off x="9733919" y="5074754"/>
            <a:ext cx="392838" cy="119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38" name="直线 23"/>
          <p:cNvSpPr>
            <a:spLocks noChangeShapeType="1"/>
          </p:cNvSpPr>
          <p:nvPr/>
        </p:nvSpPr>
        <p:spPr bwMode="auto">
          <a:xfrm flipH="1">
            <a:off x="9743442" y="6175890"/>
            <a:ext cx="396410" cy="1191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39" name="Line 23"/>
          <p:cNvSpPr>
            <a:spLocks noChangeShapeType="1"/>
          </p:cNvSpPr>
          <p:nvPr/>
        </p:nvSpPr>
        <p:spPr bwMode="auto">
          <a:xfrm flipV="1">
            <a:off x="9657732" y="5343788"/>
            <a:ext cx="560687" cy="576162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40" name="Line 24"/>
          <p:cNvSpPr>
            <a:spLocks noChangeShapeType="1"/>
          </p:cNvSpPr>
          <p:nvPr/>
        </p:nvSpPr>
        <p:spPr bwMode="auto">
          <a:xfrm flipH="1" flipV="1">
            <a:off x="9711301" y="5343788"/>
            <a:ext cx="507118" cy="551163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10769583" y="6037802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74%</a:t>
            </a:r>
          </a:p>
        </p:txBody>
      </p:sp>
      <p:pic>
        <p:nvPicPr>
          <p:cNvPr id="26" name="Picture 15" descr="\\192.168.1.41\DesignDepartment\Y-影视频道\elook 照片\FIFA Online3现场照片20140621\_DSC1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023" y="2109913"/>
            <a:ext cx="3574941" cy="213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8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79359" y="1116571"/>
            <a:ext cx="4112641" cy="5330333"/>
          </a:xfrm>
        </p:spPr>
        <p:txBody>
          <a:bodyPr>
            <a:normAutofit/>
          </a:bodyPr>
          <a:lstStyle/>
          <a:p>
            <a:pPr marL="685709" indent="-685709">
              <a:buFontTx/>
              <a:buAutoNum type="arabicPeriod"/>
            </a:pPr>
            <a:r>
              <a:rPr lang="zh-CN" altLang="en-US" sz="22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启化：</a:t>
            </a:r>
            <a:r>
              <a:rPr lang="zh-CN" altLang="en-US" sz="2250" dirty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250" dirty="0" smtClean="0">
                <a:solidFill>
                  <a:srgbClr val="FF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关注</a:t>
            </a:r>
            <a:endParaRPr lang="en-US" altLang="zh-CN" sz="2250" dirty="0" smtClean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endParaRPr lang="en-US" altLang="zh-CN" sz="2250" dirty="0" smtClean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endParaRPr lang="zh-CN" altLang="en-US" sz="2250" dirty="0">
              <a:solidFill>
                <a:srgbClr val="FF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r>
              <a:rPr lang="zh-CN" altLang="en-US" sz="22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动化：</a:t>
            </a:r>
            <a:r>
              <a:rPr lang="zh-CN" altLang="en-US" sz="2250" dirty="0" smtClean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互动 </a:t>
            </a:r>
            <a:r>
              <a:rPr lang="en-US" altLang="zh-CN" sz="22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zh-CN" altLang="en-US" sz="2250" dirty="0" smtClean="0">
                <a:solidFill>
                  <a:schemeClr val="fol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C认知</a:t>
            </a:r>
            <a:endParaRPr lang="en-US" altLang="zh-CN" sz="2250" dirty="0" smtClean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endParaRPr lang="en-US" altLang="zh-CN" sz="2250" dirty="0" smtClean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endParaRPr lang="zh-CN" altLang="en-US" sz="2250" dirty="0">
              <a:solidFill>
                <a:schemeClr val="fol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r>
              <a:rPr lang="zh-CN" altLang="en-US" sz="2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涵化</a:t>
            </a:r>
            <a:r>
              <a:rPr lang="zh-CN" altLang="en-US" sz="22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250" dirty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250" dirty="0" smtClean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 </a:t>
            </a:r>
            <a:r>
              <a:rPr lang="en-US" altLang="zh-CN" sz="22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 </a:t>
            </a:r>
            <a:r>
              <a:rPr lang="zh-CN" altLang="en-US" sz="2250" dirty="0" smtClean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A情感</a:t>
            </a:r>
            <a:endParaRPr lang="en-US" altLang="zh-CN" sz="2250" dirty="0" smtClean="0">
              <a:solidFill>
                <a:schemeClr val="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endParaRPr lang="en-US" altLang="zh-CN" sz="2250" dirty="0" smtClean="0">
              <a:solidFill>
                <a:schemeClr val="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endParaRPr lang="zh-CN" altLang="en-US" sz="2250" dirty="0">
              <a:solidFill>
                <a:schemeClr val="hlin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85709" indent="-685709">
              <a:buFontTx/>
              <a:buAutoNum type="arabicPeriod"/>
            </a:pPr>
            <a:r>
              <a:rPr lang="zh-CN" altLang="en-US" sz="22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行动：</a:t>
            </a:r>
            <a:r>
              <a:rPr lang="zh-CN" altLang="en-US" sz="22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P购买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64686" y="597499"/>
            <a:ext cx="5404187" cy="5552697"/>
            <a:chOff x="5952332" y="492919"/>
            <a:chExt cx="5886450" cy="6173787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 rot="5400000">
              <a:off x="6737547" y="1093227"/>
              <a:ext cx="4313919" cy="4982456"/>
            </a:xfrm>
            <a:custGeom>
              <a:avLst/>
              <a:gdLst>
                <a:gd name="T0" fmla="*/ 3349 w 3349"/>
                <a:gd name="T1" fmla="*/ 2902 h 3868"/>
                <a:gd name="T2" fmla="*/ 1675 w 3349"/>
                <a:gd name="T3" fmla="*/ 3868 h 3868"/>
                <a:gd name="T4" fmla="*/ 0 w 3349"/>
                <a:gd name="T5" fmla="*/ 2902 h 3868"/>
                <a:gd name="T6" fmla="*/ 0 w 3349"/>
                <a:gd name="T7" fmla="*/ 966 h 3868"/>
                <a:gd name="T8" fmla="*/ 1675 w 3349"/>
                <a:gd name="T9" fmla="*/ 0 h 3868"/>
                <a:gd name="T10" fmla="*/ 3349 w 3349"/>
                <a:gd name="T11" fmla="*/ 966 h 3868"/>
                <a:gd name="T12" fmla="*/ 3349 w 3349"/>
                <a:gd name="T13" fmla="*/ 2902 h 3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9" h="3868">
                  <a:moveTo>
                    <a:pt x="3349" y="2902"/>
                  </a:moveTo>
                  <a:lnTo>
                    <a:pt x="1675" y="3868"/>
                  </a:lnTo>
                  <a:lnTo>
                    <a:pt x="0" y="2902"/>
                  </a:lnTo>
                  <a:lnTo>
                    <a:pt x="0" y="966"/>
                  </a:lnTo>
                  <a:lnTo>
                    <a:pt x="1675" y="0"/>
                  </a:lnTo>
                  <a:lnTo>
                    <a:pt x="3349" y="966"/>
                  </a:lnTo>
                  <a:lnTo>
                    <a:pt x="3349" y="2902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BDBFC7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 rot="5400000">
              <a:off x="9313069" y="827881"/>
              <a:ext cx="817562" cy="366713"/>
            </a:xfrm>
            <a:custGeom>
              <a:avLst/>
              <a:gdLst>
                <a:gd name="T0" fmla="*/ 0 w 515"/>
                <a:gd name="T1" fmla="*/ 231 h 231"/>
                <a:gd name="T2" fmla="*/ 398 w 515"/>
                <a:gd name="T3" fmla="*/ 0 h 231"/>
                <a:gd name="T4" fmla="*/ 515 w 515"/>
                <a:gd name="T5" fmla="*/ 0 h 231"/>
                <a:gd name="T6" fmla="*/ 515 w 515"/>
                <a:gd name="T7" fmla="*/ 231 h 231"/>
                <a:gd name="T8" fmla="*/ 0 w 51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231">
                  <a:moveTo>
                    <a:pt x="0" y="231"/>
                  </a:moveTo>
                  <a:lnTo>
                    <a:pt x="398" y="0"/>
                  </a:lnTo>
                  <a:lnTo>
                    <a:pt x="515" y="0"/>
                  </a:lnTo>
                  <a:lnTo>
                    <a:pt x="515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3C53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 rot="5400000">
              <a:off x="7967663" y="347663"/>
              <a:ext cx="1855787" cy="2146300"/>
            </a:xfrm>
            <a:custGeom>
              <a:avLst/>
              <a:gdLst>
                <a:gd name="T0" fmla="*/ 0 w 1169"/>
                <a:gd name="T1" fmla="*/ 1014 h 1352"/>
                <a:gd name="T2" fmla="*/ 0 w 1169"/>
                <a:gd name="T3" fmla="*/ 338 h 1352"/>
                <a:gd name="T4" fmla="*/ 584 w 1169"/>
                <a:gd name="T5" fmla="*/ 0 h 1352"/>
                <a:gd name="T6" fmla="*/ 1169 w 1169"/>
                <a:gd name="T7" fmla="*/ 338 h 1352"/>
                <a:gd name="T8" fmla="*/ 1169 w 1169"/>
                <a:gd name="T9" fmla="*/ 1014 h 1352"/>
                <a:gd name="T10" fmla="*/ 584 w 1169"/>
                <a:gd name="T11" fmla="*/ 1352 h 1352"/>
                <a:gd name="T12" fmla="*/ 0 w 1169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" h="1352">
                  <a:moveTo>
                    <a:pt x="0" y="1014"/>
                  </a:moveTo>
                  <a:lnTo>
                    <a:pt x="0" y="338"/>
                  </a:lnTo>
                  <a:lnTo>
                    <a:pt x="584" y="0"/>
                  </a:lnTo>
                  <a:lnTo>
                    <a:pt x="1169" y="338"/>
                  </a:lnTo>
                  <a:lnTo>
                    <a:pt x="1169" y="1014"/>
                  </a:lnTo>
                  <a:lnTo>
                    <a:pt x="584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rgbClr val="ECB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 rot="5400000">
              <a:off x="9311482" y="5145882"/>
              <a:ext cx="820737" cy="366713"/>
            </a:xfrm>
            <a:custGeom>
              <a:avLst/>
              <a:gdLst>
                <a:gd name="T0" fmla="*/ 0 w 517"/>
                <a:gd name="T1" fmla="*/ 231 h 231"/>
                <a:gd name="T2" fmla="*/ 398 w 517"/>
                <a:gd name="T3" fmla="*/ 0 h 231"/>
                <a:gd name="T4" fmla="*/ 517 w 517"/>
                <a:gd name="T5" fmla="*/ 0 h 231"/>
                <a:gd name="T6" fmla="*/ 517 w 517"/>
                <a:gd name="T7" fmla="*/ 231 h 231"/>
                <a:gd name="T8" fmla="*/ 0 w 517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" h="231">
                  <a:moveTo>
                    <a:pt x="0" y="231"/>
                  </a:moveTo>
                  <a:lnTo>
                    <a:pt x="398" y="0"/>
                  </a:lnTo>
                  <a:lnTo>
                    <a:pt x="517" y="0"/>
                  </a:lnTo>
                  <a:lnTo>
                    <a:pt x="517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4962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 rot="5400000">
              <a:off x="7967663" y="4665663"/>
              <a:ext cx="1855787" cy="2146300"/>
            </a:xfrm>
            <a:custGeom>
              <a:avLst/>
              <a:gdLst>
                <a:gd name="T0" fmla="*/ 0 w 1169"/>
                <a:gd name="T1" fmla="*/ 1014 h 1352"/>
                <a:gd name="T2" fmla="*/ 0 w 1169"/>
                <a:gd name="T3" fmla="*/ 338 h 1352"/>
                <a:gd name="T4" fmla="*/ 585 w 1169"/>
                <a:gd name="T5" fmla="*/ 0 h 1352"/>
                <a:gd name="T6" fmla="*/ 1169 w 1169"/>
                <a:gd name="T7" fmla="*/ 338 h 1352"/>
                <a:gd name="T8" fmla="*/ 1169 w 1169"/>
                <a:gd name="T9" fmla="*/ 1014 h 1352"/>
                <a:gd name="T10" fmla="*/ 585 w 1169"/>
                <a:gd name="T11" fmla="*/ 1352 h 1352"/>
                <a:gd name="T12" fmla="*/ 0 w 1169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9" h="1352">
                  <a:moveTo>
                    <a:pt x="0" y="1014"/>
                  </a:moveTo>
                  <a:lnTo>
                    <a:pt x="0" y="338"/>
                  </a:lnTo>
                  <a:lnTo>
                    <a:pt x="585" y="0"/>
                  </a:lnTo>
                  <a:lnTo>
                    <a:pt x="1169" y="338"/>
                  </a:lnTo>
                  <a:lnTo>
                    <a:pt x="1169" y="1014"/>
                  </a:lnTo>
                  <a:lnTo>
                    <a:pt x="585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rgbClr val="D678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 rot="5400000">
              <a:off x="7442200" y="1908175"/>
              <a:ext cx="819150" cy="366713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5A4C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6" name="Freeform 11"/>
            <p:cNvSpPr>
              <a:spLocks/>
            </p:cNvSpPr>
            <p:nvPr/>
          </p:nvSpPr>
          <p:spPr bwMode="auto">
            <a:xfrm rot="5400000">
              <a:off x="6096001" y="1427163"/>
              <a:ext cx="1858962" cy="2146300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rgbClr val="B39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 rot="5400000">
              <a:off x="7442994" y="4066381"/>
              <a:ext cx="817562" cy="366713"/>
            </a:xfrm>
            <a:custGeom>
              <a:avLst/>
              <a:gdLst>
                <a:gd name="T0" fmla="*/ 0 w 515"/>
                <a:gd name="T1" fmla="*/ 231 h 231"/>
                <a:gd name="T2" fmla="*/ 398 w 515"/>
                <a:gd name="T3" fmla="*/ 0 h 231"/>
                <a:gd name="T4" fmla="*/ 515 w 515"/>
                <a:gd name="T5" fmla="*/ 0 h 231"/>
                <a:gd name="T6" fmla="*/ 515 w 515"/>
                <a:gd name="T7" fmla="*/ 231 h 231"/>
                <a:gd name="T8" fmla="*/ 0 w 51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231">
                  <a:moveTo>
                    <a:pt x="0" y="231"/>
                  </a:moveTo>
                  <a:lnTo>
                    <a:pt x="398" y="0"/>
                  </a:lnTo>
                  <a:lnTo>
                    <a:pt x="515" y="0"/>
                  </a:lnTo>
                  <a:lnTo>
                    <a:pt x="515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6B3C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8" name="Freeform 13"/>
            <p:cNvSpPr>
              <a:spLocks/>
            </p:cNvSpPr>
            <p:nvPr/>
          </p:nvSpPr>
          <p:spPr bwMode="auto">
            <a:xfrm rot="5400000">
              <a:off x="6096001" y="3586163"/>
              <a:ext cx="1858962" cy="2146300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5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5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5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5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rgbClr val="78A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9" name="Freeform 14"/>
            <p:cNvSpPr>
              <a:spLocks/>
            </p:cNvSpPr>
            <p:nvPr/>
          </p:nvSpPr>
          <p:spPr bwMode="auto">
            <a:xfrm rot="5400000">
              <a:off x="11182350" y="1908175"/>
              <a:ext cx="819150" cy="366713"/>
            </a:xfrm>
            <a:custGeom>
              <a:avLst/>
              <a:gdLst>
                <a:gd name="T0" fmla="*/ 0 w 516"/>
                <a:gd name="T1" fmla="*/ 231 h 231"/>
                <a:gd name="T2" fmla="*/ 398 w 516"/>
                <a:gd name="T3" fmla="*/ 0 h 231"/>
                <a:gd name="T4" fmla="*/ 516 w 516"/>
                <a:gd name="T5" fmla="*/ 0 h 231"/>
                <a:gd name="T6" fmla="*/ 516 w 516"/>
                <a:gd name="T7" fmla="*/ 231 h 231"/>
                <a:gd name="T8" fmla="*/ 0 w 516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" h="231">
                  <a:moveTo>
                    <a:pt x="0" y="231"/>
                  </a:moveTo>
                  <a:lnTo>
                    <a:pt x="398" y="0"/>
                  </a:lnTo>
                  <a:lnTo>
                    <a:pt x="516" y="0"/>
                  </a:lnTo>
                  <a:lnTo>
                    <a:pt x="516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5F65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0" name="Freeform 15"/>
            <p:cNvSpPr>
              <a:spLocks/>
            </p:cNvSpPr>
            <p:nvPr/>
          </p:nvSpPr>
          <p:spPr bwMode="auto">
            <a:xfrm rot="5400000">
              <a:off x="9836151" y="1427163"/>
              <a:ext cx="1858962" cy="2146300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6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6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6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6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rgbClr val="B39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 rot="5400000">
              <a:off x="11118057" y="1656557"/>
              <a:ext cx="631825" cy="68262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867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Freeform 17"/>
            <p:cNvSpPr>
              <a:spLocks/>
            </p:cNvSpPr>
            <p:nvPr/>
          </p:nvSpPr>
          <p:spPr bwMode="auto">
            <a:xfrm rot="5400000">
              <a:off x="11183144" y="4066381"/>
              <a:ext cx="817562" cy="366713"/>
            </a:xfrm>
            <a:custGeom>
              <a:avLst/>
              <a:gdLst>
                <a:gd name="T0" fmla="*/ 0 w 515"/>
                <a:gd name="T1" fmla="*/ 231 h 231"/>
                <a:gd name="T2" fmla="*/ 398 w 515"/>
                <a:gd name="T3" fmla="*/ 0 h 231"/>
                <a:gd name="T4" fmla="*/ 515 w 515"/>
                <a:gd name="T5" fmla="*/ 0 h 231"/>
                <a:gd name="T6" fmla="*/ 515 w 515"/>
                <a:gd name="T7" fmla="*/ 231 h 231"/>
                <a:gd name="T8" fmla="*/ 0 w 515"/>
                <a:gd name="T9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5" h="231">
                  <a:moveTo>
                    <a:pt x="0" y="231"/>
                  </a:moveTo>
                  <a:lnTo>
                    <a:pt x="398" y="0"/>
                  </a:lnTo>
                  <a:lnTo>
                    <a:pt x="515" y="0"/>
                  </a:lnTo>
                  <a:lnTo>
                    <a:pt x="515" y="23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765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3" name="Freeform 18"/>
            <p:cNvSpPr>
              <a:spLocks/>
            </p:cNvSpPr>
            <p:nvPr/>
          </p:nvSpPr>
          <p:spPr bwMode="auto">
            <a:xfrm rot="5400000">
              <a:off x="9836151" y="3586162"/>
              <a:ext cx="1858962" cy="2146300"/>
            </a:xfrm>
            <a:custGeom>
              <a:avLst/>
              <a:gdLst>
                <a:gd name="T0" fmla="*/ 0 w 1171"/>
                <a:gd name="T1" fmla="*/ 1014 h 1352"/>
                <a:gd name="T2" fmla="*/ 0 w 1171"/>
                <a:gd name="T3" fmla="*/ 338 h 1352"/>
                <a:gd name="T4" fmla="*/ 585 w 1171"/>
                <a:gd name="T5" fmla="*/ 0 h 1352"/>
                <a:gd name="T6" fmla="*/ 1171 w 1171"/>
                <a:gd name="T7" fmla="*/ 338 h 1352"/>
                <a:gd name="T8" fmla="*/ 1171 w 1171"/>
                <a:gd name="T9" fmla="*/ 1014 h 1352"/>
                <a:gd name="T10" fmla="*/ 585 w 1171"/>
                <a:gd name="T11" fmla="*/ 1352 h 1352"/>
                <a:gd name="T12" fmla="*/ 0 w 1171"/>
                <a:gd name="T13" fmla="*/ 1014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1" h="1352">
                  <a:moveTo>
                    <a:pt x="0" y="1014"/>
                  </a:moveTo>
                  <a:lnTo>
                    <a:pt x="0" y="338"/>
                  </a:lnTo>
                  <a:lnTo>
                    <a:pt x="585" y="0"/>
                  </a:lnTo>
                  <a:lnTo>
                    <a:pt x="1171" y="338"/>
                  </a:lnTo>
                  <a:lnTo>
                    <a:pt x="1171" y="1014"/>
                  </a:lnTo>
                  <a:lnTo>
                    <a:pt x="585" y="1352"/>
                  </a:lnTo>
                  <a:lnTo>
                    <a:pt x="0" y="1014"/>
                  </a:lnTo>
                  <a:close/>
                </a:path>
              </a:pathLst>
            </a:custGeom>
            <a:solidFill>
              <a:srgbClr val="78A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4" name="Freeform 19"/>
            <p:cNvSpPr>
              <a:spLocks/>
            </p:cNvSpPr>
            <p:nvPr/>
          </p:nvSpPr>
          <p:spPr bwMode="auto">
            <a:xfrm rot="5400000">
              <a:off x="11118057" y="3815557"/>
              <a:ext cx="631825" cy="68262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5A7D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 rot="5400000">
              <a:off x="7377907" y="3815557"/>
              <a:ext cx="631825" cy="68262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5A7D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 rot="5400000">
              <a:off x="7377907" y="1656557"/>
              <a:ext cx="631825" cy="68262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8671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 rot="5400000">
              <a:off x="9247982" y="577057"/>
              <a:ext cx="631825" cy="68262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B18D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 rot="5400000">
              <a:off x="9247982" y="4893470"/>
              <a:ext cx="631825" cy="682625"/>
            </a:xfrm>
            <a:custGeom>
              <a:avLst/>
              <a:gdLst>
                <a:gd name="T0" fmla="*/ 0 w 398"/>
                <a:gd name="T1" fmla="*/ 430 h 430"/>
                <a:gd name="T2" fmla="*/ 398 w 398"/>
                <a:gd name="T3" fmla="*/ 430 h 430"/>
                <a:gd name="T4" fmla="*/ 398 w 398"/>
                <a:gd name="T5" fmla="*/ 0 h 430"/>
                <a:gd name="T6" fmla="*/ 0 w 398"/>
                <a:gd name="T7" fmla="*/ 231 h 430"/>
                <a:gd name="T8" fmla="*/ 0 w 398"/>
                <a:gd name="T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430">
                  <a:moveTo>
                    <a:pt x="0" y="430"/>
                  </a:moveTo>
                  <a:lnTo>
                    <a:pt x="398" y="430"/>
                  </a:lnTo>
                  <a:lnTo>
                    <a:pt x="398" y="0"/>
                  </a:lnTo>
                  <a:lnTo>
                    <a:pt x="0" y="231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rgbClr val="A15A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pic>
          <p:nvPicPr>
            <p:cNvPr id="39" name="图片 4" descr="PPT模版2013年-白1-2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7954" y="3296714"/>
              <a:ext cx="2304493" cy="779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0" name="微软 1382"/>
            <p:cNvSpPr>
              <a:spLocks/>
            </p:cNvSpPr>
            <p:nvPr/>
          </p:nvSpPr>
          <p:spPr bwMode="auto">
            <a:xfrm>
              <a:off x="8613007" y="1070051"/>
              <a:ext cx="561797" cy="611905"/>
            </a:xfrm>
            <a:custGeom>
              <a:avLst/>
              <a:gdLst>
                <a:gd name="T0" fmla="*/ 104644 w 1879600"/>
                <a:gd name="T1" fmla="*/ 152951 h 1901723"/>
                <a:gd name="T2" fmla="*/ 224397 w 1879600"/>
                <a:gd name="T3" fmla="*/ 154202 h 1901723"/>
                <a:gd name="T4" fmla="*/ 224397 w 1879600"/>
                <a:gd name="T5" fmla="*/ 283248 h 1901723"/>
                <a:gd name="T6" fmla="*/ 104644 w 1879600"/>
                <a:gd name="T7" fmla="*/ 264495 h 1901723"/>
                <a:gd name="T8" fmla="*/ 104644 w 1879600"/>
                <a:gd name="T9" fmla="*/ 152951 h 1901723"/>
                <a:gd name="T10" fmla="*/ 0 w 1879600"/>
                <a:gd name="T11" fmla="*/ 151040 h 1901723"/>
                <a:gd name="T12" fmla="*/ 85665 w 1879600"/>
                <a:gd name="T13" fmla="*/ 152937 h 1901723"/>
                <a:gd name="T14" fmla="*/ 85665 w 1879600"/>
                <a:gd name="T15" fmla="*/ 261122 h 1901723"/>
                <a:gd name="T16" fmla="*/ 0 w 1879600"/>
                <a:gd name="T17" fmla="*/ 244582 h 1901723"/>
                <a:gd name="T18" fmla="*/ 0 w 1879600"/>
                <a:gd name="T19" fmla="*/ 151040 h 1901723"/>
                <a:gd name="T20" fmla="*/ 85665 w 1879600"/>
                <a:gd name="T21" fmla="*/ 23740 h 1901723"/>
                <a:gd name="T22" fmla="*/ 85665 w 1879600"/>
                <a:gd name="T23" fmla="*/ 131647 h 1901723"/>
                <a:gd name="T24" fmla="*/ 0 w 1879600"/>
                <a:gd name="T25" fmla="*/ 135269 h 1901723"/>
                <a:gd name="T26" fmla="*/ 0 w 1879600"/>
                <a:gd name="T27" fmla="*/ 38231 h 1901723"/>
                <a:gd name="T28" fmla="*/ 85665 w 1879600"/>
                <a:gd name="T29" fmla="*/ 23740 h 1901723"/>
                <a:gd name="T30" fmla="*/ 224397 w 1879600"/>
                <a:gd name="T31" fmla="*/ 0 h 1901723"/>
                <a:gd name="T32" fmla="*/ 224397 w 1879600"/>
                <a:gd name="T33" fmla="*/ 129895 h 1901723"/>
                <a:gd name="T34" fmla="*/ 104999 w 1879600"/>
                <a:gd name="T35" fmla="*/ 131168 h 1901723"/>
                <a:gd name="T36" fmla="*/ 104644 w 1879600"/>
                <a:gd name="T37" fmla="*/ 93285 h 1901723"/>
                <a:gd name="T38" fmla="*/ 104644 w 1879600"/>
                <a:gd name="T39" fmla="*/ 21524 h 1901723"/>
                <a:gd name="T40" fmla="*/ 224397 w 1879600"/>
                <a:gd name="T41" fmla="*/ 0 h 19017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79600" h="1901723">
                  <a:moveTo>
                    <a:pt x="876522" y="1026915"/>
                  </a:moveTo>
                  <a:lnTo>
                    <a:pt x="1879600" y="1035310"/>
                  </a:lnTo>
                  <a:lnTo>
                    <a:pt x="1879600" y="1901723"/>
                  </a:lnTo>
                  <a:lnTo>
                    <a:pt x="876522" y="1775813"/>
                  </a:lnTo>
                  <a:lnTo>
                    <a:pt x="876522" y="1026915"/>
                  </a:lnTo>
                  <a:close/>
                  <a:moveTo>
                    <a:pt x="0" y="1014080"/>
                  </a:moveTo>
                  <a:lnTo>
                    <a:pt x="717549" y="1026818"/>
                  </a:lnTo>
                  <a:lnTo>
                    <a:pt x="717549" y="1753167"/>
                  </a:lnTo>
                  <a:lnTo>
                    <a:pt x="0" y="1642117"/>
                  </a:lnTo>
                  <a:lnTo>
                    <a:pt x="0" y="1014080"/>
                  </a:lnTo>
                  <a:close/>
                  <a:moveTo>
                    <a:pt x="717549" y="159389"/>
                  </a:moveTo>
                  <a:lnTo>
                    <a:pt x="717549" y="883871"/>
                  </a:lnTo>
                  <a:lnTo>
                    <a:pt x="0" y="908194"/>
                  </a:lnTo>
                  <a:lnTo>
                    <a:pt x="0" y="256684"/>
                  </a:lnTo>
                  <a:lnTo>
                    <a:pt x="717549" y="159389"/>
                  </a:lnTo>
                  <a:close/>
                  <a:moveTo>
                    <a:pt x="1879600" y="0"/>
                  </a:moveTo>
                  <a:lnTo>
                    <a:pt x="1879600" y="872112"/>
                  </a:lnTo>
                  <a:lnTo>
                    <a:pt x="879497" y="880660"/>
                  </a:lnTo>
                  <a:lnTo>
                    <a:pt x="876522" y="626314"/>
                  </a:lnTo>
                  <a:lnTo>
                    <a:pt x="876522" y="144511"/>
                  </a:lnTo>
                  <a:lnTo>
                    <a:pt x="1879600" y="0"/>
                  </a:lnTo>
                  <a:close/>
                </a:path>
              </a:pathLst>
            </a:custGeom>
            <a:solidFill>
              <a:srgbClr val="B18D17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41" name="圆弧箭头 1386"/>
            <p:cNvSpPr>
              <a:spLocks/>
            </p:cNvSpPr>
            <p:nvPr/>
          </p:nvSpPr>
          <p:spPr bwMode="auto">
            <a:xfrm>
              <a:off x="6736672" y="2187596"/>
              <a:ext cx="566639" cy="619018"/>
            </a:xfrm>
            <a:custGeom>
              <a:avLst/>
              <a:gdLst>
                <a:gd name="T0" fmla="*/ 301538 w 494050"/>
                <a:gd name="T1" fmla="*/ 368467 h 531069"/>
                <a:gd name="T2" fmla="*/ 302072 w 494050"/>
                <a:gd name="T3" fmla="*/ 368685 h 531069"/>
                <a:gd name="T4" fmla="*/ 299423 w 494050"/>
                <a:gd name="T5" fmla="*/ 371321 h 531069"/>
                <a:gd name="T6" fmla="*/ 301538 w 494050"/>
                <a:gd name="T7" fmla="*/ 368467 h 531069"/>
                <a:gd name="T8" fmla="*/ 1514047 w 494050"/>
                <a:gd name="T9" fmla="*/ 0 h 531069"/>
                <a:gd name="T10" fmla="*/ 1414914 w 494050"/>
                <a:gd name="T11" fmla="*/ 233718 h 531069"/>
                <a:gd name="T12" fmla="*/ 1453609 w 494050"/>
                <a:gd name="T13" fmla="*/ 268879 h 531069"/>
                <a:gd name="T14" fmla="*/ 1767727 w 494050"/>
                <a:gd name="T15" fmla="*/ 1038041 h 531069"/>
                <a:gd name="T16" fmla="*/ 1767011 w 494050"/>
                <a:gd name="T17" fmla="*/ 1095632 h 531069"/>
                <a:gd name="T18" fmla="*/ 1751023 w 494050"/>
                <a:gd name="T19" fmla="*/ 1244633 h 531069"/>
                <a:gd name="T20" fmla="*/ 981599 w 494050"/>
                <a:gd name="T21" fmla="*/ 1988831 h 531069"/>
                <a:gd name="T22" fmla="*/ 74947 w 494050"/>
                <a:gd name="T23" fmla="*/ 1440727 h 531069"/>
                <a:gd name="T24" fmla="*/ 249891 w 494050"/>
                <a:gd name="T25" fmla="*/ 420624 h 531069"/>
                <a:gd name="T26" fmla="*/ 299423 w 494050"/>
                <a:gd name="T27" fmla="*/ 371321 h 531069"/>
                <a:gd name="T28" fmla="*/ 294981 w 494050"/>
                <a:gd name="T29" fmla="*/ 377318 h 531069"/>
                <a:gd name="T30" fmla="*/ 165576 w 494050"/>
                <a:gd name="T31" fmla="*/ 1285437 h 531069"/>
                <a:gd name="T32" fmla="*/ 827651 w 494050"/>
                <a:gd name="T33" fmla="*/ 1796720 h 531069"/>
                <a:gd name="T34" fmla="*/ 1520898 w 494050"/>
                <a:gd name="T35" fmla="*/ 1069048 h 531069"/>
                <a:gd name="T36" fmla="*/ 1297606 w 494050"/>
                <a:gd name="T37" fmla="*/ 534101 h 531069"/>
                <a:gd name="T38" fmla="*/ 1290206 w 494050"/>
                <a:gd name="T39" fmla="*/ 527720 h 531069"/>
                <a:gd name="T40" fmla="*/ 1203757 w 494050"/>
                <a:gd name="T41" fmla="*/ 731533 h 531069"/>
                <a:gd name="T42" fmla="*/ 768856 w 494050"/>
                <a:gd name="T43" fmla="*/ 90016 h 531069"/>
                <a:gd name="T44" fmla="*/ 1514047 w 494050"/>
                <a:gd name="T45" fmla="*/ 0 h 53106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94050" h="531069">
                  <a:moveTo>
                    <a:pt x="84274" y="98107"/>
                  </a:moveTo>
                  <a:cubicBezTo>
                    <a:pt x="84621" y="97719"/>
                    <a:pt x="84687" y="97734"/>
                    <a:pt x="84423" y="98165"/>
                  </a:cubicBezTo>
                  <a:lnTo>
                    <a:pt x="83683" y="98867"/>
                  </a:lnTo>
                  <a:lnTo>
                    <a:pt x="84274" y="98107"/>
                  </a:lnTo>
                  <a:close/>
                  <a:moveTo>
                    <a:pt x="423146" y="0"/>
                  </a:moveTo>
                  <a:lnTo>
                    <a:pt x="395440" y="62229"/>
                  </a:lnTo>
                  <a:lnTo>
                    <a:pt x="406255" y="71591"/>
                  </a:lnTo>
                  <a:cubicBezTo>
                    <a:pt x="473633" y="133566"/>
                    <a:pt x="493625" y="204832"/>
                    <a:pt x="494044" y="276386"/>
                  </a:cubicBezTo>
                  <a:cubicBezTo>
                    <a:pt x="494073" y="281497"/>
                    <a:pt x="494003" y="286610"/>
                    <a:pt x="493844" y="291720"/>
                  </a:cubicBezTo>
                  <a:cubicBezTo>
                    <a:pt x="493432" y="304888"/>
                    <a:pt x="491960" y="318150"/>
                    <a:pt x="489376" y="331393"/>
                  </a:cubicBezTo>
                  <a:cubicBezTo>
                    <a:pt x="468702" y="437339"/>
                    <a:pt x="381617" y="517584"/>
                    <a:pt x="274337" y="529541"/>
                  </a:cubicBezTo>
                  <a:cubicBezTo>
                    <a:pt x="167057" y="541499"/>
                    <a:pt x="64440" y="482398"/>
                    <a:pt x="20946" y="383604"/>
                  </a:cubicBezTo>
                  <a:cubicBezTo>
                    <a:pt x="-19829" y="290984"/>
                    <a:pt x="215" y="183599"/>
                    <a:pt x="69840" y="111994"/>
                  </a:cubicBezTo>
                  <a:lnTo>
                    <a:pt x="83683" y="98867"/>
                  </a:lnTo>
                  <a:lnTo>
                    <a:pt x="82441" y="100464"/>
                  </a:lnTo>
                  <a:cubicBezTo>
                    <a:pt x="70421" y="116975"/>
                    <a:pt x="13101" y="209765"/>
                    <a:pt x="46275" y="342257"/>
                  </a:cubicBezTo>
                  <a:cubicBezTo>
                    <a:pt x="70805" y="421126"/>
                    <a:pt x="144371" y="478390"/>
                    <a:pt x="231312" y="478390"/>
                  </a:cubicBezTo>
                  <a:cubicBezTo>
                    <a:pt x="338316" y="478390"/>
                    <a:pt x="425060" y="391646"/>
                    <a:pt x="425060" y="284642"/>
                  </a:cubicBezTo>
                  <a:cubicBezTo>
                    <a:pt x="425060" y="228319"/>
                    <a:pt x="401027" y="177609"/>
                    <a:pt x="362655" y="142208"/>
                  </a:cubicBezTo>
                  <a:lnTo>
                    <a:pt x="360587" y="140509"/>
                  </a:lnTo>
                  <a:lnTo>
                    <a:pt x="336426" y="194776"/>
                  </a:lnTo>
                  <a:lnTo>
                    <a:pt x="214880" y="23967"/>
                  </a:lnTo>
                  <a:lnTo>
                    <a:pt x="423146" y="0"/>
                  </a:lnTo>
                  <a:close/>
                </a:path>
              </a:pathLst>
            </a:custGeom>
            <a:solidFill>
              <a:srgbClr val="867188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42" name="喇叭 1385"/>
            <p:cNvSpPr>
              <a:spLocks/>
            </p:cNvSpPr>
            <p:nvPr/>
          </p:nvSpPr>
          <p:spPr bwMode="auto">
            <a:xfrm>
              <a:off x="10469526" y="2134210"/>
              <a:ext cx="588067" cy="622588"/>
            </a:xfrm>
            <a:custGeom>
              <a:avLst/>
              <a:gdLst>
                <a:gd name="T0" fmla="*/ 2147483646 w 534"/>
                <a:gd name="T1" fmla="*/ 2147483646 h 354"/>
                <a:gd name="T2" fmla="*/ 2147483646 w 534"/>
                <a:gd name="T3" fmla="*/ 2147483646 h 354"/>
                <a:gd name="T4" fmla="*/ 2147483646 w 534"/>
                <a:gd name="T5" fmla="*/ 0 h 354"/>
                <a:gd name="T6" fmla="*/ 2147483646 w 534"/>
                <a:gd name="T7" fmla="*/ 2147483646 h 354"/>
                <a:gd name="T8" fmla="*/ 2147483646 w 534"/>
                <a:gd name="T9" fmla="*/ 2147483646 h 354"/>
                <a:gd name="T10" fmla="*/ 2147483646 w 534"/>
                <a:gd name="T11" fmla="*/ 2147483646 h 354"/>
                <a:gd name="T12" fmla="*/ 2147483646 w 534"/>
                <a:gd name="T13" fmla="*/ 2147483646 h 354"/>
                <a:gd name="T14" fmla="*/ 2147483646 w 534"/>
                <a:gd name="T15" fmla="*/ 2147483646 h 354"/>
                <a:gd name="T16" fmla="*/ 2147483646 w 534"/>
                <a:gd name="T17" fmla="*/ 2147483646 h 354"/>
                <a:gd name="T18" fmla="*/ 2147483646 w 534"/>
                <a:gd name="T19" fmla="*/ 2147483646 h 354"/>
                <a:gd name="T20" fmla="*/ 0 w 534"/>
                <a:gd name="T21" fmla="*/ 2147483646 h 354"/>
                <a:gd name="T22" fmla="*/ 0 w 534"/>
                <a:gd name="T23" fmla="*/ 2147483646 h 354"/>
                <a:gd name="T24" fmla="*/ 2147483646 w 534"/>
                <a:gd name="T25" fmla="*/ 2147483646 h 354"/>
                <a:gd name="T26" fmla="*/ 2147483646 w 534"/>
                <a:gd name="T27" fmla="*/ 2147483646 h 354"/>
                <a:gd name="T28" fmla="*/ 2147483646 w 534"/>
                <a:gd name="T29" fmla="*/ 2147483646 h 354"/>
                <a:gd name="T30" fmla="*/ 2147483646 w 534"/>
                <a:gd name="T31" fmla="*/ 2147483646 h 354"/>
                <a:gd name="T32" fmla="*/ 2147483646 w 534"/>
                <a:gd name="T33" fmla="*/ 2147483646 h 354"/>
                <a:gd name="T34" fmla="*/ 2147483646 w 534"/>
                <a:gd name="T35" fmla="*/ 2147483646 h 354"/>
                <a:gd name="T36" fmla="*/ 2147483646 w 534"/>
                <a:gd name="T37" fmla="*/ 2147483646 h 354"/>
                <a:gd name="T38" fmla="*/ 2147483646 w 534"/>
                <a:gd name="T39" fmla="*/ 2147483646 h 354"/>
                <a:gd name="T40" fmla="*/ 2147483646 w 534"/>
                <a:gd name="T41" fmla="*/ 2147483646 h 354"/>
                <a:gd name="T42" fmla="*/ 2147483646 w 534"/>
                <a:gd name="T43" fmla="*/ 2147483646 h 354"/>
                <a:gd name="T44" fmla="*/ 2147483646 w 534"/>
                <a:gd name="T45" fmla="*/ 2147483646 h 354"/>
                <a:gd name="T46" fmla="*/ 2147483646 w 534"/>
                <a:gd name="T47" fmla="*/ 2147483646 h 354"/>
                <a:gd name="T48" fmla="*/ 2147483646 w 534"/>
                <a:gd name="T49" fmla="*/ 2147483646 h 354"/>
                <a:gd name="T50" fmla="*/ 2147483646 w 534"/>
                <a:gd name="T51" fmla="*/ 2147483646 h 354"/>
                <a:gd name="T52" fmla="*/ 2147483646 w 534"/>
                <a:gd name="T53" fmla="*/ 2147483646 h 354"/>
                <a:gd name="T54" fmla="*/ 2147483646 w 534"/>
                <a:gd name="T55" fmla="*/ 2147483646 h 3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4" h="354">
                  <a:moveTo>
                    <a:pt x="140" y="105"/>
                  </a:moveTo>
                  <a:lnTo>
                    <a:pt x="190" y="85"/>
                  </a:lnTo>
                  <a:lnTo>
                    <a:pt x="394" y="0"/>
                  </a:lnTo>
                  <a:lnTo>
                    <a:pt x="394" y="165"/>
                  </a:lnTo>
                  <a:lnTo>
                    <a:pt x="394" y="329"/>
                  </a:lnTo>
                  <a:lnTo>
                    <a:pt x="190" y="245"/>
                  </a:lnTo>
                  <a:lnTo>
                    <a:pt x="140" y="230"/>
                  </a:lnTo>
                  <a:lnTo>
                    <a:pt x="175" y="354"/>
                  </a:lnTo>
                  <a:lnTo>
                    <a:pt x="75" y="354"/>
                  </a:lnTo>
                  <a:lnTo>
                    <a:pt x="45" y="225"/>
                  </a:lnTo>
                  <a:lnTo>
                    <a:pt x="0" y="225"/>
                  </a:lnTo>
                  <a:lnTo>
                    <a:pt x="0" y="105"/>
                  </a:lnTo>
                  <a:lnTo>
                    <a:pt x="140" y="105"/>
                  </a:lnTo>
                  <a:close/>
                  <a:moveTo>
                    <a:pt x="444" y="230"/>
                  </a:moveTo>
                  <a:lnTo>
                    <a:pt x="524" y="255"/>
                  </a:lnTo>
                  <a:lnTo>
                    <a:pt x="509" y="284"/>
                  </a:lnTo>
                  <a:lnTo>
                    <a:pt x="434" y="259"/>
                  </a:lnTo>
                  <a:lnTo>
                    <a:pt x="444" y="230"/>
                  </a:lnTo>
                  <a:close/>
                  <a:moveTo>
                    <a:pt x="439" y="70"/>
                  </a:moveTo>
                  <a:lnTo>
                    <a:pt x="514" y="45"/>
                  </a:lnTo>
                  <a:lnTo>
                    <a:pt x="524" y="75"/>
                  </a:lnTo>
                  <a:lnTo>
                    <a:pt x="449" y="105"/>
                  </a:lnTo>
                  <a:lnTo>
                    <a:pt x="439" y="70"/>
                  </a:lnTo>
                  <a:close/>
                  <a:moveTo>
                    <a:pt x="454" y="150"/>
                  </a:moveTo>
                  <a:lnTo>
                    <a:pt x="534" y="150"/>
                  </a:lnTo>
                  <a:lnTo>
                    <a:pt x="534" y="185"/>
                  </a:lnTo>
                  <a:lnTo>
                    <a:pt x="454" y="185"/>
                  </a:lnTo>
                  <a:lnTo>
                    <a:pt x="454" y="150"/>
                  </a:lnTo>
                  <a:close/>
                </a:path>
              </a:pathLst>
            </a:custGeom>
            <a:solidFill>
              <a:srgbClr val="867188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43" name="空心 1368"/>
            <p:cNvSpPr>
              <a:spLocks/>
            </p:cNvSpPr>
            <p:nvPr/>
          </p:nvSpPr>
          <p:spPr bwMode="auto">
            <a:xfrm>
              <a:off x="10404052" y="4428955"/>
              <a:ext cx="719013" cy="621398"/>
            </a:xfrm>
            <a:custGeom>
              <a:avLst/>
              <a:gdLst>
                <a:gd name="T0" fmla="*/ 169976 w 1160528"/>
                <a:gd name="T1" fmla="*/ 56134 h 1137856"/>
                <a:gd name="T2" fmla="*/ 327274 w 1160528"/>
                <a:gd name="T3" fmla="*/ 412515 h 1137856"/>
                <a:gd name="T4" fmla="*/ 327274 w 1160528"/>
                <a:gd name="T5" fmla="*/ 141323 h 1137856"/>
                <a:gd name="T6" fmla="*/ 169976 w 1160528"/>
                <a:gd name="T7" fmla="*/ 56134 h 1137856"/>
                <a:gd name="T8" fmla="*/ 133677 w 1160528"/>
                <a:gd name="T9" fmla="*/ 898 h 1137856"/>
                <a:gd name="T10" fmla="*/ 327274 w 1160528"/>
                <a:gd name="T11" fmla="*/ 105745 h 1137856"/>
                <a:gd name="T12" fmla="*/ 327274 w 1160528"/>
                <a:gd name="T13" fmla="*/ 439519 h 1137856"/>
                <a:gd name="T14" fmla="*/ 133677 w 1160528"/>
                <a:gd name="T15" fmla="*/ 898 h 11378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0528" h="1137856">
                  <a:moveTo>
                    <a:pt x="301373" y="145324"/>
                  </a:moveTo>
                  <a:cubicBezTo>
                    <a:pt x="77474" y="176329"/>
                    <a:pt x="-76715" y="585266"/>
                    <a:pt x="580264" y="1067944"/>
                  </a:cubicBezTo>
                  <a:cubicBezTo>
                    <a:pt x="1535870" y="365866"/>
                    <a:pt x="775286" y="-180195"/>
                    <a:pt x="580264" y="365866"/>
                  </a:cubicBezTo>
                  <a:cubicBezTo>
                    <a:pt x="519320" y="195222"/>
                    <a:pt x="403145" y="131231"/>
                    <a:pt x="301373" y="145324"/>
                  </a:cubicBezTo>
                  <a:close/>
                  <a:moveTo>
                    <a:pt x="237013" y="2324"/>
                  </a:moveTo>
                  <a:cubicBezTo>
                    <a:pt x="362271" y="-15022"/>
                    <a:pt x="505256" y="63737"/>
                    <a:pt x="580264" y="273760"/>
                  </a:cubicBezTo>
                  <a:cubicBezTo>
                    <a:pt x="820291" y="-398315"/>
                    <a:pt x="1756395" y="273760"/>
                    <a:pt x="580264" y="1137856"/>
                  </a:cubicBezTo>
                  <a:cubicBezTo>
                    <a:pt x="-228326" y="543790"/>
                    <a:pt x="-38555" y="40484"/>
                    <a:pt x="237013" y="2324"/>
                  </a:cubicBezTo>
                  <a:close/>
                </a:path>
              </a:pathLst>
            </a:custGeom>
            <a:solidFill>
              <a:srgbClr val="5A7D89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44" name="微信 1381"/>
            <p:cNvSpPr>
              <a:spLocks/>
            </p:cNvSpPr>
            <p:nvPr/>
          </p:nvSpPr>
          <p:spPr bwMode="auto">
            <a:xfrm>
              <a:off x="6678343" y="4384333"/>
              <a:ext cx="683296" cy="548371"/>
            </a:xfrm>
            <a:custGeom>
              <a:avLst/>
              <a:gdLst>
                <a:gd name="T0" fmla="*/ 446004 w 969654"/>
                <a:gd name="T1" fmla="*/ 521196 h 903534"/>
                <a:gd name="T2" fmla="*/ 426257 w 969654"/>
                <a:gd name="T3" fmla="*/ 559688 h 903534"/>
                <a:gd name="T4" fmla="*/ 446004 w 969654"/>
                <a:gd name="T5" fmla="*/ 598181 h 903534"/>
                <a:gd name="T6" fmla="*/ 465751 w 969654"/>
                <a:gd name="T7" fmla="*/ 559688 h 903534"/>
                <a:gd name="T8" fmla="*/ 446004 w 969654"/>
                <a:gd name="T9" fmla="*/ 521196 h 903534"/>
                <a:gd name="T10" fmla="*/ 332936 w 969654"/>
                <a:gd name="T11" fmla="*/ 521196 h 903534"/>
                <a:gd name="T12" fmla="*/ 313190 w 969654"/>
                <a:gd name="T13" fmla="*/ 559688 h 903534"/>
                <a:gd name="T14" fmla="*/ 332936 w 969654"/>
                <a:gd name="T15" fmla="*/ 598181 h 903534"/>
                <a:gd name="T16" fmla="*/ 352683 w 969654"/>
                <a:gd name="T17" fmla="*/ 559688 h 903534"/>
                <a:gd name="T18" fmla="*/ 332936 w 969654"/>
                <a:gd name="T19" fmla="*/ 521196 h 903534"/>
                <a:gd name="T20" fmla="*/ 379224 w 969654"/>
                <a:gd name="T21" fmla="*/ 359812 h 903534"/>
                <a:gd name="T22" fmla="*/ 494642 w 969654"/>
                <a:gd name="T23" fmla="*/ 451338 h 903534"/>
                <a:gd name="T24" fmla="*/ 483350 w 969654"/>
                <a:gd name="T25" fmla="*/ 827922 h 903534"/>
                <a:gd name="T26" fmla="*/ 496884 w 969654"/>
                <a:gd name="T27" fmla="*/ 966098 h 903534"/>
                <a:gd name="T28" fmla="*/ 434668 w 969654"/>
                <a:gd name="T29" fmla="*/ 881659 h 903534"/>
                <a:gd name="T30" fmla="*/ 252198 w 969654"/>
                <a:gd name="T31" fmla="*/ 762450 h 903534"/>
                <a:gd name="T32" fmla="*/ 304418 w 969654"/>
                <a:gd name="T33" fmla="*/ 399114 h 903534"/>
                <a:gd name="T34" fmla="*/ 379224 w 969654"/>
                <a:gd name="T35" fmla="*/ 359812 h 903534"/>
                <a:gd name="T36" fmla="*/ 300526 w 969654"/>
                <a:gd name="T37" fmla="*/ 200234 h 903534"/>
                <a:gd name="T38" fmla="*/ 270905 w 969654"/>
                <a:gd name="T39" fmla="*/ 257973 h 903534"/>
                <a:gd name="T40" fmla="*/ 300526 w 969654"/>
                <a:gd name="T41" fmla="*/ 315713 h 903534"/>
                <a:gd name="T42" fmla="*/ 330147 w 969654"/>
                <a:gd name="T43" fmla="*/ 257973 h 903534"/>
                <a:gd name="T44" fmla="*/ 300526 w 969654"/>
                <a:gd name="T45" fmla="*/ 200234 h 903534"/>
                <a:gd name="T46" fmla="*/ 161514 w 969654"/>
                <a:gd name="T47" fmla="*/ 200234 h 903534"/>
                <a:gd name="T48" fmla="*/ 131893 w 969654"/>
                <a:gd name="T49" fmla="*/ 257973 h 903534"/>
                <a:gd name="T50" fmla="*/ 161514 w 969654"/>
                <a:gd name="T51" fmla="*/ 315713 h 903534"/>
                <a:gd name="T52" fmla="*/ 191134 w 969654"/>
                <a:gd name="T53" fmla="*/ 257973 h 903534"/>
                <a:gd name="T54" fmla="*/ 161514 w 969654"/>
                <a:gd name="T55" fmla="*/ 200234 h 903534"/>
                <a:gd name="T56" fmla="*/ 224102 w 969654"/>
                <a:gd name="T57" fmla="*/ 180 h 903534"/>
                <a:gd name="T58" fmla="*/ 303415 w 969654"/>
                <a:gd name="T59" fmla="*/ 20102 h 903534"/>
                <a:gd name="T60" fmla="*/ 460916 w 969654"/>
                <a:gd name="T61" fmla="*/ 401460 h 903534"/>
                <a:gd name="T62" fmla="*/ 293693 w 969654"/>
                <a:gd name="T63" fmla="*/ 382256 h 903534"/>
                <a:gd name="T64" fmla="*/ 241473 w 969654"/>
                <a:gd name="T65" fmla="*/ 745592 h 903534"/>
                <a:gd name="T66" fmla="*/ 262415 w 969654"/>
                <a:gd name="T67" fmla="*/ 790768 h 903534"/>
                <a:gd name="T68" fmla="*/ 201133 w 969654"/>
                <a:gd name="T69" fmla="*/ 792732 h 903534"/>
                <a:gd name="T70" fmla="*/ 134780 w 969654"/>
                <a:gd name="T71" fmla="*/ 895581 h 903534"/>
                <a:gd name="T72" fmla="*/ 117510 w 969654"/>
                <a:gd name="T73" fmla="*/ 744701 h 903534"/>
                <a:gd name="T74" fmla="*/ 29860 w 969654"/>
                <a:gd name="T75" fmla="*/ 202454 h 903534"/>
                <a:gd name="T76" fmla="*/ 224102 w 969654"/>
                <a:gd name="T77" fmla="*/ 180 h 9035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69654" h="903534">
                  <a:moveTo>
                    <a:pt x="813088" y="487443"/>
                  </a:moveTo>
                  <a:cubicBezTo>
                    <a:pt x="793206" y="487443"/>
                    <a:pt x="777088" y="503561"/>
                    <a:pt x="777088" y="523443"/>
                  </a:cubicBezTo>
                  <a:cubicBezTo>
                    <a:pt x="777088" y="543325"/>
                    <a:pt x="793206" y="559443"/>
                    <a:pt x="813088" y="559443"/>
                  </a:cubicBezTo>
                  <a:cubicBezTo>
                    <a:pt x="832970" y="559443"/>
                    <a:pt x="849088" y="543325"/>
                    <a:pt x="849088" y="523443"/>
                  </a:cubicBezTo>
                  <a:cubicBezTo>
                    <a:pt x="849088" y="503561"/>
                    <a:pt x="832970" y="487443"/>
                    <a:pt x="813088" y="487443"/>
                  </a:cubicBezTo>
                  <a:close/>
                  <a:moveTo>
                    <a:pt x="606961" y="487443"/>
                  </a:moveTo>
                  <a:cubicBezTo>
                    <a:pt x="587079" y="487443"/>
                    <a:pt x="570961" y="503561"/>
                    <a:pt x="570961" y="523443"/>
                  </a:cubicBezTo>
                  <a:cubicBezTo>
                    <a:pt x="570961" y="543325"/>
                    <a:pt x="587079" y="559443"/>
                    <a:pt x="606961" y="559443"/>
                  </a:cubicBezTo>
                  <a:cubicBezTo>
                    <a:pt x="626843" y="559443"/>
                    <a:pt x="642961" y="543325"/>
                    <a:pt x="642961" y="523443"/>
                  </a:cubicBezTo>
                  <a:cubicBezTo>
                    <a:pt x="642961" y="503561"/>
                    <a:pt x="626843" y="487443"/>
                    <a:pt x="606961" y="487443"/>
                  </a:cubicBezTo>
                  <a:close/>
                  <a:moveTo>
                    <a:pt x="691345" y="336511"/>
                  </a:moveTo>
                  <a:cubicBezTo>
                    <a:pt x="769490" y="335080"/>
                    <a:pt x="847112" y="364668"/>
                    <a:pt x="901758" y="422110"/>
                  </a:cubicBezTo>
                  <a:cubicBezTo>
                    <a:pt x="999759" y="525126"/>
                    <a:pt x="990612" y="681640"/>
                    <a:pt x="881173" y="774306"/>
                  </a:cubicBezTo>
                  <a:lnTo>
                    <a:pt x="905846" y="903534"/>
                  </a:lnTo>
                  <a:lnTo>
                    <a:pt x="792422" y="824563"/>
                  </a:lnTo>
                  <a:cubicBezTo>
                    <a:pt x="666952" y="867914"/>
                    <a:pt x="525982" y="820668"/>
                    <a:pt x="459770" y="713074"/>
                  </a:cubicBezTo>
                  <a:cubicBezTo>
                    <a:pt x="386891" y="594648"/>
                    <a:pt x="429055" y="444146"/>
                    <a:pt x="554971" y="373268"/>
                  </a:cubicBezTo>
                  <a:cubicBezTo>
                    <a:pt x="597384" y="349394"/>
                    <a:pt x="644458" y="337369"/>
                    <a:pt x="691345" y="336511"/>
                  </a:cubicBezTo>
                  <a:close/>
                  <a:moveTo>
                    <a:pt x="547874" y="187267"/>
                  </a:moveTo>
                  <a:cubicBezTo>
                    <a:pt x="518051" y="187267"/>
                    <a:pt x="493874" y="211444"/>
                    <a:pt x="493874" y="241267"/>
                  </a:cubicBezTo>
                  <a:cubicBezTo>
                    <a:pt x="493874" y="271090"/>
                    <a:pt x="518051" y="295267"/>
                    <a:pt x="547874" y="295267"/>
                  </a:cubicBezTo>
                  <a:cubicBezTo>
                    <a:pt x="577697" y="295267"/>
                    <a:pt x="601874" y="271090"/>
                    <a:pt x="601874" y="241267"/>
                  </a:cubicBezTo>
                  <a:cubicBezTo>
                    <a:pt x="601874" y="211444"/>
                    <a:pt x="577697" y="187267"/>
                    <a:pt x="547874" y="187267"/>
                  </a:cubicBezTo>
                  <a:close/>
                  <a:moveTo>
                    <a:pt x="294449" y="187267"/>
                  </a:moveTo>
                  <a:cubicBezTo>
                    <a:pt x="264626" y="187267"/>
                    <a:pt x="240449" y="211444"/>
                    <a:pt x="240449" y="241267"/>
                  </a:cubicBezTo>
                  <a:cubicBezTo>
                    <a:pt x="240449" y="271090"/>
                    <a:pt x="264626" y="295267"/>
                    <a:pt x="294449" y="295267"/>
                  </a:cubicBezTo>
                  <a:cubicBezTo>
                    <a:pt x="324272" y="295267"/>
                    <a:pt x="348449" y="271090"/>
                    <a:pt x="348449" y="241267"/>
                  </a:cubicBezTo>
                  <a:cubicBezTo>
                    <a:pt x="348449" y="211444"/>
                    <a:pt x="324272" y="187267"/>
                    <a:pt x="294449" y="187267"/>
                  </a:cubicBezTo>
                  <a:close/>
                  <a:moveTo>
                    <a:pt x="408549" y="168"/>
                  </a:moveTo>
                  <a:cubicBezTo>
                    <a:pt x="456533" y="-1113"/>
                    <a:pt x="505397" y="4870"/>
                    <a:pt x="553141" y="18800"/>
                  </a:cubicBezTo>
                  <a:cubicBezTo>
                    <a:pt x="730896" y="70663"/>
                    <a:pt x="843952" y="217556"/>
                    <a:pt x="840274" y="375462"/>
                  </a:cubicBezTo>
                  <a:cubicBezTo>
                    <a:pt x="754752" y="310337"/>
                    <a:pt x="632797" y="302687"/>
                    <a:pt x="535419" y="357502"/>
                  </a:cubicBezTo>
                  <a:cubicBezTo>
                    <a:pt x="409503" y="428380"/>
                    <a:pt x="367339" y="578882"/>
                    <a:pt x="440218" y="697308"/>
                  </a:cubicBezTo>
                  <a:cubicBezTo>
                    <a:pt x="450352" y="713775"/>
                    <a:pt x="462237" y="728829"/>
                    <a:pt x="478397" y="739559"/>
                  </a:cubicBezTo>
                  <a:cubicBezTo>
                    <a:pt x="442192" y="745523"/>
                    <a:pt x="404623" y="745773"/>
                    <a:pt x="366675" y="741395"/>
                  </a:cubicBezTo>
                  <a:lnTo>
                    <a:pt x="245711" y="837584"/>
                  </a:lnTo>
                  <a:lnTo>
                    <a:pt x="214226" y="696474"/>
                  </a:lnTo>
                  <a:cubicBezTo>
                    <a:pt x="11680" y="595442"/>
                    <a:pt x="-59861" y="368389"/>
                    <a:pt x="54436" y="189343"/>
                  </a:cubicBezTo>
                  <a:cubicBezTo>
                    <a:pt x="128564" y="73222"/>
                    <a:pt x="264598" y="4010"/>
                    <a:pt x="408549" y="168"/>
                  </a:cubicBezTo>
                  <a:close/>
                </a:path>
              </a:pathLst>
            </a:custGeom>
            <a:solidFill>
              <a:srgbClr val="5A7D89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45" name="拉包 1384"/>
            <p:cNvSpPr>
              <a:spLocks/>
            </p:cNvSpPr>
            <p:nvPr/>
          </p:nvSpPr>
          <p:spPr bwMode="auto">
            <a:xfrm>
              <a:off x="8619440" y="5530822"/>
              <a:ext cx="588038" cy="523456"/>
            </a:xfrm>
            <a:custGeom>
              <a:avLst/>
              <a:gdLst>
                <a:gd name="T0" fmla="*/ 2147483646 w 282"/>
                <a:gd name="T1" fmla="*/ 2147483646 h 235"/>
                <a:gd name="T2" fmla="*/ 2147483646 w 282"/>
                <a:gd name="T3" fmla="*/ 2147483646 h 235"/>
                <a:gd name="T4" fmla="*/ 2147483646 w 282"/>
                <a:gd name="T5" fmla="*/ 2147483646 h 235"/>
                <a:gd name="T6" fmla="*/ 2147483646 w 282"/>
                <a:gd name="T7" fmla="*/ 2147483646 h 235"/>
                <a:gd name="T8" fmla="*/ 2147483646 w 282"/>
                <a:gd name="T9" fmla="*/ 2147483646 h 235"/>
                <a:gd name="T10" fmla="*/ 2147483646 w 282"/>
                <a:gd name="T11" fmla="*/ 2147483646 h 235"/>
                <a:gd name="T12" fmla="*/ 2147483646 w 282"/>
                <a:gd name="T13" fmla="*/ 2147483646 h 235"/>
                <a:gd name="T14" fmla="*/ 2147483646 w 282"/>
                <a:gd name="T15" fmla="*/ 2147483646 h 235"/>
                <a:gd name="T16" fmla="*/ 2147483646 w 282"/>
                <a:gd name="T17" fmla="*/ 2147483646 h 235"/>
                <a:gd name="T18" fmla="*/ 2147483646 w 282"/>
                <a:gd name="T19" fmla="*/ 2147483646 h 235"/>
                <a:gd name="T20" fmla="*/ 2147483646 w 282"/>
                <a:gd name="T21" fmla="*/ 2147483646 h 235"/>
                <a:gd name="T22" fmla="*/ 2147483646 w 282"/>
                <a:gd name="T23" fmla="*/ 2147483646 h 235"/>
                <a:gd name="T24" fmla="*/ 2147483646 w 282"/>
                <a:gd name="T25" fmla="*/ 2147483646 h 235"/>
                <a:gd name="T26" fmla="*/ 2147483646 w 282"/>
                <a:gd name="T27" fmla="*/ 2147483646 h 235"/>
                <a:gd name="T28" fmla="*/ 2147483646 w 282"/>
                <a:gd name="T29" fmla="*/ 2147483646 h 235"/>
                <a:gd name="T30" fmla="*/ 2147483646 w 282"/>
                <a:gd name="T31" fmla="*/ 2147483646 h 235"/>
                <a:gd name="T32" fmla="*/ 2147483646 w 282"/>
                <a:gd name="T33" fmla="*/ 2147483646 h 235"/>
                <a:gd name="T34" fmla="*/ 2147483646 w 282"/>
                <a:gd name="T35" fmla="*/ 2147483646 h 235"/>
                <a:gd name="T36" fmla="*/ 2147483646 w 282"/>
                <a:gd name="T37" fmla="*/ 2147483646 h 235"/>
                <a:gd name="T38" fmla="*/ 2147483646 w 282"/>
                <a:gd name="T39" fmla="*/ 2147483646 h 235"/>
                <a:gd name="T40" fmla="*/ 2147483646 w 282"/>
                <a:gd name="T41" fmla="*/ 2147483646 h 235"/>
                <a:gd name="T42" fmla="*/ 2147483646 w 282"/>
                <a:gd name="T43" fmla="*/ 2147483646 h 235"/>
                <a:gd name="T44" fmla="*/ 2147483646 w 282"/>
                <a:gd name="T45" fmla="*/ 2147483646 h 235"/>
                <a:gd name="T46" fmla="*/ 2147483646 w 282"/>
                <a:gd name="T47" fmla="*/ 2147483646 h 235"/>
                <a:gd name="T48" fmla="*/ 2147483646 w 282"/>
                <a:gd name="T49" fmla="*/ 2147483646 h 235"/>
                <a:gd name="T50" fmla="*/ 2147483646 w 282"/>
                <a:gd name="T51" fmla="*/ 2147483646 h 235"/>
                <a:gd name="T52" fmla="*/ 2147483646 w 282"/>
                <a:gd name="T53" fmla="*/ 2147483646 h 235"/>
                <a:gd name="T54" fmla="*/ 2147483646 w 282"/>
                <a:gd name="T55" fmla="*/ 2147483646 h 235"/>
                <a:gd name="T56" fmla="*/ 2147483646 w 282"/>
                <a:gd name="T57" fmla="*/ 2147483646 h 235"/>
                <a:gd name="T58" fmla="*/ 2147483646 w 282"/>
                <a:gd name="T59" fmla="*/ 2147483646 h 235"/>
                <a:gd name="T60" fmla="*/ 2147483646 w 282"/>
                <a:gd name="T61" fmla="*/ 2147483646 h 235"/>
                <a:gd name="T62" fmla="*/ 2147483646 w 282"/>
                <a:gd name="T63" fmla="*/ 2147483646 h 235"/>
                <a:gd name="T64" fmla="*/ 2147483646 w 282"/>
                <a:gd name="T65" fmla="*/ 2147483646 h 235"/>
                <a:gd name="T66" fmla="*/ 2147483646 w 282"/>
                <a:gd name="T67" fmla="*/ 2147483646 h 235"/>
                <a:gd name="T68" fmla="*/ 2147483646 w 282"/>
                <a:gd name="T69" fmla="*/ 2147483646 h 235"/>
                <a:gd name="T70" fmla="*/ 2147483646 w 282"/>
                <a:gd name="T71" fmla="*/ 2147483646 h 235"/>
                <a:gd name="T72" fmla="*/ 2147483646 w 282"/>
                <a:gd name="T73" fmla="*/ 2147483646 h 235"/>
                <a:gd name="T74" fmla="*/ 2147483646 w 282"/>
                <a:gd name="T75" fmla="*/ 2147483646 h 235"/>
                <a:gd name="T76" fmla="*/ 2147483646 w 282"/>
                <a:gd name="T77" fmla="*/ 2147483646 h 235"/>
                <a:gd name="T78" fmla="*/ 2147483646 w 282"/>
                <a:gd name="T79" fmla="*/ 2147483646 h 235"/>
                <a:gd name="T80" fmla="*/ 2147483646 w 282"/>
                <a:gd name="T81" fmla="*/ 2147483646 h 235"/>
                <a:gd name="T82" fmla="*/ 2147483646 w 282"/>
                <a:gd name="T83" fmla="*/ 2147483646 h 235"/>
                <a:gd name="T84" fmla="*/ 2147483646 w 282"/>
                <a:gd name="T85" fmla="*/ 2147483646 h 235"/>
                <a:gd name="T86" fmla="*/ 2147483646 w 282"/>
                <a:gd name="T87" fmla="*/ 2147483646 h 235"/>
                <a:gd name="T88" fmla="*/ 2147483646 w 282"/>
                <a:gd name="T89" fmla="*/ 2147483646 h 235"/>
                <a:gd name="T90" fmla="*/ 2147483646 w 282"/>
                <a:gd name="T91" fmla="*/ 2147483646 h 235"/>
                <a:gd name="T92" fmla="*/ 2147483646 w 282"/>
                <a:gd name="T93" fmla="*/ 2147483646 h 235"/>
                <a:gd name="T94" fmla="*/ 2147483646 w 282"/>
                <a:gd name="T95" fmla="*/ 2147483646 h 235"/>
                <a:gd name="T96" fmla="*/ 2147483646 w 282"/>
                <a:gd name="T97" fmla="*/ 2147483646 h 235"/>
                <a:gd name="T98" fmla="*/ 2147483646 w 282"/>
                <a:gd name="T99" fmla="*/ 2147483646 h 235"/>
                <a:gd name="T100" fmla="*/ 2147483646 w 282"/>
                <a:gd name="T101" fmla="*/ 2147483646 h 235"/>
                <a:gd name="T102" fmla="*/ 0 w 282"/>
                <a:gd name="T103" fmla="*/ 2147483646 h 235"/>
                <a:gd name="T104" fmla="*/ 0 w 282"/>
                <a:gd name="T105" fmla="*/ 2147483646 h 235"/>
                <a:gd name="T106" fmla="*/ 2147483646 w 282"/>
                <a:gd name="T107" fmla="*/ 2147483646 h 235"/>
                <a:gd name="T108" fmla="*/ 2147483646 w 282"/>
                <a:gd name="T109" fmla="*/ 2147483646 h 235"/>
                <a:gd name="T110" fmla="*/ 2147483646 w 282"/>
                <a:gd name="T111" fmla="*/ 2147483646 h 235"/>
                <a:gd name="T112" fmla="*/ 2147483646 w 282"/>
                <a:gd name="T113" fmla="*/ 2147483646 h 235"/>
                <a:gd name="T114" fmla="*/ 2147483646 w 282"/>
                <a:gd name="T115" fmla="*/ 2147483646 h 235"/>
                <a:gd name="T116" fmla="*/ 2147483646 w 282"/>
                <a:gd name="T117" fmla="*/ 2147483646 h 235"/>
                <a:gd name="T118" fmla="*/ 2147483646 w 282"/>
                <a:gd name="T119" fmla="*/ 2147483646 h 235"/>
                <a:gd name="T120" fmla="*/ 2147483646 w 282"/>
                <a:gd name="T121" fmla="*/ 2147483646 h 235"/>
                <a:gd name="T122" fmla="*/ 2147483646 w 282"/>
                <a:gd name="T123" fmla="*/ 2147483646 h 2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235">
                  <a:moveTo>
                    <a:pt x="28" y="131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8" y="44"/>
                    <a:pt x="36" y="36"/>
                    <a:pt x="46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36" y="148"/>
                    <a:pt x="28" y="140"/>
                    <a:pt x="28" y="131"/>
                  </a:cubicBezTo>
                  <a:close/>
                  <a:moveTo>
                    <a:pt x="214" y="131"/>
                  </a:moveTo>
                  <a:cubicBezTo>
                    <a:pt x="214" y="53"/>
                    <a:pt x="214" y="53"/>
                    <a:pt x="214" y="53"/>
                  </a:cubicBezTo>
                  <a:cubicBezTo>
                    <a:pt x="214" y="44"/>
                    <a:pt x="207" y="36"/>
                    <a:pt x="197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207" y="148"/>
                    <a:pt x="214" y="140"/>
                    <a:pt x="214" y="131"/>
                  </a:cubicBezTo>
                  <a:close/>
                  <a:moveTo>
                    <a:pt x="154" y="36"/>
                  </a:moveTo>
                  <a:cubicBezTo>
                    <a:pt x="152" y="21"/>
                    <a:pt x="143" y="13"/>
                    <a:pt x="13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00" y="13"/>
                    <a:pt x="91" y="21"/>
                    <a:pt x="89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6" y="36"/>
                    <a:pt x="166" y="36"/>
                    <a:pt x="166" y="36"/>
                  </a:cubicBezTo>
                  <a:lnTo>
                    <a:pt x="154" y="36"/>
                  </a:lnTo>
                  <a:close/>
                  <a:moveTo>
                    <a:pt x="101" y="36"/>
                  </a:moveTo>
                  <a:cubicBezTo>
                    <a:pt x="102" y="23"/>
                    <a:pt x="110" y="23"/>
                    <a:pt x="112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7" y="23"/>
                    <a:pt x="141" y="27"/>
                    <a:pt x="142" y="36"/>
                  </a:cubicBezTo>
                  <a:lnTo>
                    <a:pt x="101" y="36"/>
                  </a:lnTo>
                  <a:close/>
                  <a:moveTo>
                    <a:pt x="42" y="187"/>
                  </a:moveTo>
                  <a:cubicBezTo>
                    <a:pt x="28" y="187"/>
                    <a:pt x="17" y="198"/>
                    <a:pt x="17" y="211"/>
                  </a:cubicBezTo>
                  <a:cubicBezTo>
                    <a:pt x="17" y="224"/>
                    <a:pt x="28" y="235"/>
                    <a:pt x="42" y="235"/>
                  </a:cubicBezTo>
                  <a:cubicBezTo>
                    <a:pt x="55" y="235"/>
                    <a:pt x="66" y="224"/>
                    <a:pt x="66" y="211"/>
                  </a:cubicBezTo>
                  <a:cubicBezTo>
                    <a:pt x="66" y="198"/>
                    <a:pt x="55" y="187"/>
                    <a:pt x="42" y="187"/>
                  </a:cubicBezTo>
                  <a:close/>
                  <a:moveTo>
                    <a:pt x="42" y="224"/>
                  </a:moveTo>
                  <a:cubicBezTo>
                    <a:pt x="34" y="224"/>
                    <a:pt x="29" y="218"/>
                    <a:pt x="29" y="211"/>
                  </a:cubicBezTo>
                  <a:cubicBezTo>
                    <a:pt x="29" y="204"/>
                    <a:pt x="34" y="198"/>
                    <a:pt x="42" y="198"/>
                  </a:cubicBezTo>
                  <a:cubicBezTo>
                    <a:pt x="49" y="198"/>
                    <a:pt x="54" y="204"/>
                    <a:pt x="54" y="211"/>
                  </a:cubicBezTo>
                  <a:cubicBezTo>
                    <a:pt x="54" y="218"/>
                    <a:pt x="49" y="224"/>
                    <a:pt x="42" y="224"/>
                  </a:cubicBezTo>
                  <a:close/>
                  <a:moveTo>
                    <a:pt x="202" y="187"/>
                  </a:moveTo>
                  <a:cubicBezTo>
                    <a:pt x="188" y="187"/>
                    <a:pt x="177" y="198"/>
                    <a:pt x="177" y="211"/>
                  </a:cubicBezTo>
                  <a:cubicBezTo>
                    <a:pt x="177" y="224"/>
                    <a:pt x="188" y="235"/>
                    <a:pt x="202" y="235"/>
                  </a:cubicBezTo>
                  <a:cubicBezTo>
                    <a:pt x="215" y="235"/>
                    <a:pt x="226" y="224"/>
                    <a:pt x="226" y="211"/>
                  </a:cubicBezTo>
                  <a:cubicBezTo>
                    <a:pt x="226" y="198"/>
                    <a:pt x="215" y="187"/>
                    <a:pt x="202" y="187"/>
                  </a:cubicBezTo>
                  <a:close/>
                  <a:moveTo>
                    <a:pt x="202" y="224"/>
                  </a:moveTo>
                  <a:cubicBezTo>
                    <a:pt x="194" y="224"/>
                    <a:pt x="189" y="218"/>
                    <a:pt x="189" y="211"/>
                  </a:cubicBezTo>
                  <a:cubicBezTo>
                    <a:pt x="189" y="204"/>
                    <a:pt x="194" y="198"/>
                    <a:pt x="202" y="198"/>
                  </a:cubicBezTo>
                  <a:cubicBezTo>
                    <a:pt x="209" y="198"/>
                    <a:pt x="214" y="204"/>
                    <a:pt x="214" y="211"/>
                  </a:cubicBezTo>
                  <a:cubicBezTo>
                    <a:pt x="214" y="218"/>
                    <a:pt x="209" y="224"/>
                    <a:pt x="202" y="224"/>
                  </a:cubicBezTo>
                  <a:close/>
                  <a:moveTo>
                    <a:pt x="275" y="20"/>
                  </a:moveTo>
                  <a:cubicBezTo>
                    <a:pt x="246" y="36"/>
                    <a:pt x="246" y="36"/>
                    <a:pt x="246" y="36"/>
                  </a:cubicBezTo>
                  <a:cubicBezTo>
                    <a:pt x="246" y="179"/>
                    <a:pt x="246" y="179"/>
                    <a:pt x="246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226" y="160"/>
                    <a:pt x="226" y="160"/>
                    <a:pt x="226" y="160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26" y="31"/>
                    <a:pt x="226" y="30"/>
                    <a:pt x="226" y="29"/>
                  </a:cubicBezTo>
                  <a:cubicBezTo>
                    <a:pt x="227" y="26"/>
                    <a:pt x="228" y="23"/>
                    <a:pt x="231" y="22"/>
                  </a:cubicBezTo>
                  <a:cubicBezTo>
                    <a:pt x="266" y="3"/>
                    <a:pt x="266" y="3"/>
                    <a:pt x="266" y="3"/>
                  </a:cubicBezTo>
                  <a:cubicBezTo>
                    <a:pt x="271" y="0"/>
                    <a:pt x="277" y="2"/>
                    <a:pt x="279" y="7"/>
                  </a:cubicBezTo>
                  <a:cubicBezTo>
                    <a:pt x="282" y="12"/>
                    <a:pt x="280" y="17"/>
                    <a:pt x="275" y="20"/>
                  </a:cubicBezTo>
                  <a:close/>
                </a:path>
              </a:pathLst>
            </a:custGeom>
            <a:solidFill>
              <a:srgbClr val="A15A2B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endParaRPr lang="zh-CN" altLang="en-US" sz="11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241576" y="587951"/>
              <a:ext cx="424135" cy="58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A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63207" y="1647032"/>
              <a:ext cx="424135" cy="58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</a:rPr>
                <a:t>I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092657" y="1639143"/>
              <a:ext cx="424135" cy="58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C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19506" y="3791221"/>
              <a:ext cx="424135" cy="58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A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72848" y="3809182"/>
              <a:ext cx="424135" cy="58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S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50031" y="4918870"/>
              <a:ext cx="424135" cy="58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</a:rPr>
                <a:t>P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52" name="文本框 2"/>
            <p:cNvSpPr>
              <a:spLocks noChangeArrowheads="1"/>
            </p:cNvSpPr>
            <p:nvPr/>
          </p:nvSpPr>
          <p:spPr bwMode="auto">
            <a:xfrm>
              <a:off x="6435958" y="2952848"/>
              <a:ext cx="1198204" cy="28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rgbClr val="867188"/>
                  </a:solidFill>
                  <a:sym typeface="Arial" panose="020B0604020202020204" pitchFamily="34" charset="0"/>
                </a:rPr>
                <a:t>Interactivity</a:t>
              </a:r>
            </a:p>
          </p:txBody>
        </p:sp>
        <p:sp>
          <p:nvSpPr>
            <p:cNvPr id="53" name="文本框 2"/>
            <p:cNvSpPr>
              <a:spLocks noChangeArrowheads="1"/>
            </p:cNvSpPr>
            <p:nvPr/>
          </p:nvSpPr>
          <p:spPr bwMode="auto">
            <a:xfrm>
              <a:off x="8367895" y="1802825"/>
              <a:ext cx="1166632" cy="45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rgbClr val="B18D17"/>
                  </a:solidFill>
                </a:rPr>
                <a:t>Attention</a:t>
              </a:r>
            </a:p>
          </p:txBody>
        </p:sp>
        <p:sp>
          <p:nvSpPr>
            <p:cNvPr id="54" name="Text Box 59"/>
            <p:cNvSpPr>
              <a:spLocks noChangeArrowheads="1"/>
            </p:cNvSpPr>
            <p:nvPr/>
          </p:nvSpPr>
          <p:spPr bwMode="auto">
            <a:xfrm>
              <a:off x="8395650" y="6160718"/>
              <a:ext cx="1043442" cy="34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rgbClr val="A15A2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Purchase</a:t>
              </a:r>
            </a:p>
          </p:txBody>
        </p:sp>
        <p:sp>
          <p:nvSpPr>
            <p:cNvPr id="55" name="Text Box 44"/>
            <p:cNvSpPr>
              <a:spLocks noChangeArrowheads="1"/>
            </p:cNvSpPr>
            <p:nvPr/>
          </p:nvSpPr>
          <p:spPr bwMode="auto">
            <a:xfrm>
              <a:off x="6645318" y="5087144"/>
              <a:ext cx="727407" cy="34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rgbClr val="5A7D8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Share</a:t>
              </a:r>
            </a:p>
          </p:txBody>
        </p:sp>
        <p:sp>
          <p:nvSpPr>
            <p:cNvPr id="56" name="文本框 2"/>
            <p:cNvSpPr>
              <a:spLocks noChangeArrowheads="1"/>
            </p:cNvSpPr>
            <p:nvPr/>
          </p:nvSpPr>
          <p:spPr bwMode="auto">
            <a:xfrm>
              <a:off x="10157916" y="2873454"/>
              <a:ext cx="1168016" cy="330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rgbClr val="867188"/>
                  </a:solidFill>
                  <a:sym typeface="Arial" panose="020B0604020202020204" pitchFamily="34" charset="0"/>
                </a:rPr>
                <a:t>Cognition</a:t>
              </a:r>
              <a:endParaRPr lang="zh-CN" altLang="en-US" sz="1100" dirty="0">
                <a:solidFill>
                  <a:srgbClr val="867188"/>
                </a:solidFill>
              </a:endParaRPr>
            </a:p>
          </p:txBody>
        </p:sp>
        <p:sp>
          <p:nvSpPr>
            <p:cNvPr id="57" name="文本框 2"/>
            <p:cNvSpPr>
              <a:spLocks noChangeArrowheads="1"/>
            </p:cNvSpPr>
            <p:nvPr/>
          </p:nvSpPr>
          <p:spPr bwMode="auto">
            <a:xfrm>
              <a:off x="10238855" y="5145975"/>
              <a:ext cx="1169713" cy="384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rgbClr val="5A7D89"/>
                  </a:solidFill>
                </a:rPr>
                <a:t>Affection</a:t>
              </a:r>
            </a:p>
          </p:txBody>
        </p:sp>
      </p:grpSp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3305165" y="1197439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71%</a:t>
            </a:r>
          </a:p>
        </p:txBody>
      </p:sp>
      <p:sp>
        <p:nvSpPr>
          <p:cNvPr id="59" name="Text Box 25"/>
          <p:cNvSpPr txBox="1">
            <a:spLocks noChangeArrowheads="1"/>
          </p:cNvSpPr>
          <p:nvPr/>
        </p:nvSpPr>
        <p:spPr bwMode="auto">
          <a:xfrm>
            <a:off x="1968157" y="3280060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84%</a:t>
            </a:r>
          </a:p>
        </p:txBody>
      </p:sp>
      <p:sp>
        <p:nvSpPr>
          <p:cNvPr id="60" name="Text Box 25"/>
          <p:cNvSpPr txBox="1">
            <a:spLocks noChangeArrowheads="1"/>
          </p:cNvSpPr>
          <p:nvPr/>
        </p:nvSpPr>
        <p:spPr bwMode="auto">
          <a:xfrm>
            <a:off x="5774879" y="5331066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74%</a:t>
            </a:r>
          </a:p>
        </p:txBody>
      </p:sp>
      <p:sp>
        <p:nvSpPr>
          <p:cNvPr id="61" name="Text Box 26"/>
          <p:cNvSpPr txBox="1">
            <a:spLocks noChangeArrowheads="1"/>
          </p:cNvSpPr>
          <p:nvPr/>
        </p:nvSpPr>
        <p:spPr bwMode="auto">
          <a:xfrm>
            <a:off x="4528317" y="4236658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00AAD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50%</a:t>
            </a:r>
          </a:p>
        </p:txBody>
      </p:sp>
      <p:cxnSp>
        <p:nvCxnSpPr>
          <p:cNvPr id="9" name="直接箭头连接符 8"/>
          <p:cNvCxnSpPr/>
          <p:nvPr/>
        </p:nvCxnSpPr>
        <p:spPr>
          <a:xfrm>
            <a:off x="4035145" y="4289965"/>
            <a:ext cx="14632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4088742" y="2390775"/>
            <a:ext cx="1409672" cy="9525"/>
          </a:xfrm>
          <a:prstGeom prst="straightConnector1">
            <a:avLst/>
          </a:prstGeom>
          <a:ln>
            <a:solidFill>
              <a:srgbClr val="B397B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4528317" y="2188510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50" dirty="0" smtClean="0">
                <a:solidFill>
                  <a:srgbClr val="B397B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29%</a:t>
            </a:r>
            <a:endParaRPr lang="zh-CN" altLang="en-US" sz="1350" dirty="0">
              <a:solidFill>
                <a:srgbClr val="B397B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 Box 25"/>
          <p:cNvSpPr txBox="1">
            <a:spLocks noChangeArrowheads="1"/>
          </p:cNvSpPr>
          <p:nvPr/>
        </p:nvSpPr>
        <p:spPr bwMode="auto">
          <a:xfrm>
            <a:off x="3263268" y="5355358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57%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7053964" y="3213933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27</a:t>
            </a:r>
            <a:r>
              <a:rPr lang="zh-CN" altLang="en-US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Text Box 25"/>
          <p:cNvSpPr txBox="1">
            <a:spLocks noChangeArrowheads="1"/>
          </p:cNvSpPr>
          <p:nvPr/>
        </p:nvSpPr>
        <p:spPr bwMode="auto">
          <a:xfrm>
            <a:off x="5863553" y="1223890"/>
            <a:ext cx="54053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21</a:t>
            </a:r>
            <a:r>
              <a:rPr lang="zh-CN" altLang="en-US" sz="13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:\Users\Administrator\Desktop\deck\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0"/>
            <a:ext cx="12192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/>
          <p:cNvSpPr>
            <a:spLocks noChangeArrowheads="1"/>
          </p:cNvSpPr>
          <p:nvPr/>
        </p:nvSpPr>
        <p:spPr bwMode="auto">
          <a:xfrm>
            <a:off x="1977375" y="909401"/>
            <a:ext cx="5996607" cy="7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744" tIns="59872" rIns="119744" bIns="59872">
            <a:spAutoFit/>
          </a:bodyPr>
          <a:lstStyle/>
          <a:p>
            <a:r>
              <a:rPr lang="zh-CN" altLang="en-US" sz="4000" dirty="0" smtClean="0">
                <a:solidFill>
                  <a:srgbClr val="00AAD9"/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“屏咚”</a:t>
            </a:r>
            <a:r>
              <a:rPr lang="zh-CN" altLang="en-US" sz="4000" dirty="0" smtClean="0">
                <a:solidFill>
                  <a:srgbClr val="00AAD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客户，热点</a:t>
            </a:r>
            <a:r>
              <a:rPr lang="en-US" altLang="zh-CN" sz="4000" dirty="0" smtClean="0">
                <a:solidFill>
                  <a:srgbClr val="00AAD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O2O</a:t>
            </a:r>
            <a:endParaRPr lang="en-US" altLang="zh-CN" sz="4000" dirty="0" smtClean="0">
              <a:solidFill>
                <a:srgbClr val="00AAD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627833" y="2695999"/>
            <a:ext cx="9078267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84188" indent="-484188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708400" indent="-142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4165600" indent="-142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622800" indent="-142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5080000" indent="-142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3168"/>
              </a:spcAft>
            </a:pPr>
            <a:r>
              <a:rPr lang="zh-CN" altLang="en-US" sz="135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       </a:t>
            </a:r>
            <a:endParaRPr lang="zh-CN" altLang="en-US" sz="1350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微软雅黑" panose="020B0503020204020204" pitchFamily="34" charset="-122"/>
            </a:endParaRPr>
          </a:p>
          <a:p>
            <a:pPr>
              <a:spcAft>
                <a:spcPts val="3168"/>
              </a:spcAft>
            </a:pP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        用户总是先看到热点，而后才去体验品牌互动。在激发情感又消费连贯的情境里，品牌更能够被用户正确认知、态度偏转和尝试购买。</a:t>
            </a:r>
            <a:endParaRPr lang="en-US" altLang="zh-CN" sz="2100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微软雅黑" panose="020B0503020204020204" pitchFamily="34" charset="-122"/>
            </a:endParaRPr>
          </a:p>
          <a:p>
            <a:pPr>
              <a:spcAft>
                <a:spcPts val="3168"/>
              </a:spcAft>
            </a:pPr>
            <a:r>
              <a:rPr lang="en-US" altLang="zh-CN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        </a:t>
            </a: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商圈互动广告能够最佳融合接触度</a:t>
            </a:r>
            <a:r>
              <a:rPr lang="en-US" altLang="zh-CN" sz="2100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Reach</a:t>
            </a: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和消费者随时跨屏</a:t>
            </a:r>
            <a:r>
              <a:rPr lang="en-US" altLang="zh-CN" sz="2100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Cross</a:t>
            </a: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的媒体行为，由此产生的广告效果正在让</a:t>
            </a:r>
            <a:r>
              <a:rPr lang="zh-CN" altLang="en-US" sz="21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品牌</a:t>
            </a: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消费者</a:t>
            </a:r>
            <a:r>
              <a:rPr lang="zh-CN" altLang="en-US" sz="21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关系</a:t>
            </a: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变得更加真实</a:t>
            </a:r>
            <a:r>
              <a:rPr lang="zh-CN" altLang="en-US" sz="21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亲近</a:t>
            </a:r>
            <a:r>
              <a:rPr lang="zh-CN" altLang="en-US" sz="21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微软雅黑" panose="020B0503020204020204" pitchFamily="34" charset="-122"/>
              </a:rPr>
              <a:t>。</a:t>
            </a:r>
            <a:endParaRPr lang="zh-CN" altLang="en-US" sz="21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微软雅黑" panose="020B0503020204020204" pitchFamily="34" charset="-12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zh-CN" altLang="en-US" sz="135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859735" y="6089757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lang="zh-CN" altLang="en-US" sz="11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215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work\loreal\ref\credential\pag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" y="0"/>
            <a:ext cx="12192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8154" y="1011856"/>
            <a:ext cx="5419974" cy="7847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4499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uhaus 93" pitchFamily="82" charset="0"/>
                <a:ea typeface="Noto Sans CJK SC Regular" pitchFamily="34" charset="-122"/>
              </a:rPr>
              <a:t>Consumers Always-On</a:t>
            </a:r>
            <a:endParaRPr lang="zh-CN" altLang="en-US" sz="4499" dirty="0">
              <a:solidFill>
                <a:schemeClr val="tx1">
                  <a:lumMod val="65000"/>
                  <a:lumOff val="35000"/>
                </a:schemeClr>
              </a:solidFill>
              <a:latin typeface="Bauhaus 93" pitchFamily="82" charset="0"/>
              <a:ea typeface="Noto Sans CJK SC Regular" pitchFamily="34" charset="-122"/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662736" y="3024853"/>
            <a:ext cx="29296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zh-CN" altLang="en-US" sz="1350" dirty="0" smtClean="0">
                <a:ea typeface="微软雅黑" panose="020B0503020204020204" pitchFamily="34" charset="-122"/>
              </a:rPr>
              <a:t>社交媒体</a:t>
            </a:r>
            <a:endParaRPr lang="en-US" altLang="zh-CN" sz="1350" dirty="0" smtClean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r>
              <a:rPr lang="zh-CN" altLang="en-US" sz="1350" dirty="0">
                <a:ea typeface="微软雅黑" panose="020B0503020204020204" pitchFamily="34" charset="-122"/>
              </a:rPr>
              <a:t>电商购物</a:t>
            </a:r>
            <a:endParaRPr lang="en-US" altLang="zh-CN" sz="1350" dirty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r>
              <a:rPr lang="zh-CN" altLang="en-US" sz="1350" dirty="0" smtClean="0">
                <a:ea typeface="微软雅黑" panose="020B0503020204020204" pitchFamily="34" charset="-122"/>
              </a:rPr>
              <a:t>搜索引擎</a:t>
            </a:r>
            <a:endParaRPr lang="en-US" altLang="zh-CN" sz="1350" dirty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r>
              <a:rPr lang="en-US" altLang="zh-CN" sz="1350" dirty="0" smtClean="0">
                <a:ea typeface="微软雅黑" panose="020B0503020204020204" pitchFamily="34" charset="-122"/>
              </a:rPr>
              <a:t>OTV</a:t>
            </a:r>
            <a:r>
              <a:rPr lang="zh-CN" altLang="en-US" sz="1350" dirty="0" smtClean="0">
                <a:ea typeface="微软雅黑" panose="020B0503020204020204" pitchFamily="34" charset="-122"/>
              </a:rPr>
              <a:t>网剧</a:t>
            </a:r>
            <a:endParaRPr lang="en-US" altLang="zh-CN" sz="1350" dirty="0" smtClean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endParaRPr lang="en-US" altLang="zh-CN" sz="1350" dirty="0" smtClean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endParaRPr lang="en-US" altLang="zh-CN" sz="1350" dirty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endParaRPr lang="en-US" altLang="zh-CN" sz="1350" dirty="0" smtClean="0"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</a:pPr>
            <a:r>
              <a:rPr lang="zh-CN" altLang="en-US" sz="1350" dirty="0" smtClean="0">
                <a:ea typeface="微软雅黑" panose="020B0503020204020204" pitchFamily="34" charset="-122"/>
              </a:rPr>
              <a:t>受众的强移动性下的互动性</a:t>
            </a:r>
            <a:endParaRPr lang="en-US" altLang="zh-CN" sz="1350" dirty="0" smtClean="0">
              <a:ea typeface="微软雅黑" panose="020B0503020204020204" pitchFamily="34" charset="-122"/>
            </a:endParaRPr>
          </a:p>
        </p:txBody>
      </p:sp>
      <p:pic>
        <p:nvPicPr>
          <p:cNvPr id="4101" name="Picture 7" descr="lin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637" y="2430834"/>
            <a:ext cx="410694" cy="418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8294703" y="3002235"/>
            <a:ext cx="3655774" cy="273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76%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社交娱乐</a:t>
            </a: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75%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餐饮</a:t>
            </a: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32%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散步闲逛</a:t>
            </a: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31%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时尚体验</a:t>
            </a: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18%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大促</a:t>
            </a: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350" dirty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商务沟通</a:t>
            </a:r>
            <a:endParaRPr lang="en-US" altLang="zh-CN" sz="1350" dirty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350" dirty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</a:t>
            </a:r>
            <a:r>
              <a:rPr lang="zh-CN" altLang="en-US" sz="135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圈集聚加强了消费情境</a:t>
            </a:r>
            <a:r>
              <a:rPr lang="zh-CN" altLang="en-US" sz="2000" dirty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lang="zh-CN" altLang="en-US" sz="2000" dirty="0" smtClean="0">
                <a:solidFill>
                  <a:srgbClr val="A1BA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endParaRPr lang="en-US" altLang="zh-CN" sz="1350" dirty="0" smtClean="0">
              <a:solidFill>
                <a:srgbClr val="A1BA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4662736" y="2202274"/>
            <a:ext cx="2929620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线上时间</a:t>
            </a:r>
            <a:endParaRPr lang="zh-CN" altLang="zh-CN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8245895" y="2202274"/>
            <a:ext cx="2514164" cy="67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000" b="1" dirty="0">
                <a:solidFill>
                  <a:srgbClr val="AACE3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</a:t>
            </a:r>
            <a:r>
              <a:rPr lang="zh-CN" altLang="en-US" sz="3000" b="1" dirty="0" smtClean="0">
                <a:solidFill>
                  <a:srgbClr val="AACE3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圈线下空间</a:t>
            </a:r>
            <a:endParaRPr lang="zh-CN" altLang="zh-CN" sz="3000" b="1" dirty="0">
              <a:solidFill>
                <a:srgbClr val="AACE3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105" name="Picture 4" descr="\\10.20.20.3\DesignDepartment\Z-资料分享频道\【VI】\1shi_log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5"/>
          <a:stretch>
            <a:fillRect/>
          </a:stretch>
        </p:blipFill>
        <p:spPr bwMode="auto">
          <a:xfrm>
            <a:off x="10198182" y="134518"/>
            <a:ext cx="1593971" cy="5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18" name="直接箭头连接符 33"/>
          <p:cNvCxnSpPr>
            <a:cxnSpLocks noChangeShapeType="1"/>
          </p:cNvCxnSpPr>
          <p:nvPr/>
        </p:nvCxnSpPr>
        <p:spPr bwMode="auto">
          <a:xfrm>
            <a:off x="7924482" y="4456926"/>
            <a:ext cx="1547544" cy="0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9" name="直接箭头连接符 35"/>
          <p:cNvCxnSpPr>
            <a:cxnSpLocks noChangeShapeType="1"/>
          </p:cNvCxnSpPr>
          <p:nvPr/>
        </p:nvCxnSpPr>
        <p:spPr bwMode="auto">
          <a:xfrm>
            <a:off x="8610163" y="5561634"/>
            <a:ext cx="761868" cy="1191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705494" y="4342646"/>
            <a:ext cx="2640348" cy="2054662"/>
            <a:chOff x="0" y="0"/>
            <a:chExt cx="3520336" cy="2740257"/>
          </a:xfrm>
        </p:grpSpPr>
        <p:sp>
          <p:nvSpPr>
            <p:cNvPr id="9270" name="AutoShape 5"/>
            <p:cNvSpPr>
              <a:spLocks noChangeArrowheads="1"/>
            </p:cNvSpPr>
            <p:nvPr/>
          </p:nvSpPr>
          <p:spPr bwMode="auto">
            <a:xfrm flipV="1">
              <a:off x="1408134" y="0"/>
              <a:ext cx="704067" cy="548051"/>
            </a:xfrm>
            <a:custGeom>
              <a:avLst/>
              <a:gdLst>
                <a:gd name="T0" fmla="*/ 561042178 w 21600"/>
                <a:gd name="T1" fmla="*/ 176411223 h 21600"/>
                <a:gd name="T2" fmla="*/ 374028846 w 21600"/>
                <a:gd name="T3" fmla="*/ 352821812 h 21600"/>
                <a:gd name="T4" fmla="*/ 187014407 w 21600"/>
                <a:gd name="T5" fmla="*/ 176411223 h 21600"/>
                <a:gd name="T6" fmla="*/ 3740288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71" name="Rectangle 6"/>
            <p:cNvSpPr>
              <a:spLocks noChangeArrowheads="1"/>
            </p:cNvSpPr>
            <p:nvPr/>
          </p:nvSpPr>
          <p:spPr bwMode="auto">
            <a:xfrm>
              <a:off x="1408134" y="0"/>
              <a:ext cx="704067" cy="5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56" tIns="22856" rIns="22856" bIns="22856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272" name="AutoShape 7"/>
            <p:cNvSpPr>
              <a:spLocks noChangeArrowheads="1"/>
            </p:cNvSpPr>
            <p:nvPr/>
          </p:nvSpPr>
          <p:spPr bwMode="auto">
            <a:xfrm flipV="1">
              <a:off x="1056100" y="548051"/>
              <a:ext cx="1408134" cy="548051"/>
            </a:xfrm>
            <a:custGeom>
              <a:avLst/>
              <a:gdLst>
                <a:gd name="T0" fmla="*/ 2147483646 w 21600"/>
                <a:gd name="T1" fmla="*/ 176411223 h 21600"/>
                <a:gd name="T2" fmla="*/ 2147483646 w 21600"/>
                <a:gd name="T3" fmla="*/ 352821812 h 21600"/>
                <a:gd name="T4" fmla="*/ 748057693 w 21600"/>
                <a:gd name="T5" fmla="*/ 176411223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73" name="Rectangle 8"/>
            <p:cNvSpPr>
              <a:spLocks noChangeArrowheads="1"/>
            </p:cNvSpPr>
            <p:nvPr/>
          </p:nvSpPr>
          <p:spPr bwMode="auto">
            <a:xfrm>
              <a:off x="1302524" y="548051"/>
              <a:ext cx="915287" cy="5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56" tIns="22856" rIns="22856" bIns="22856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274" name="AutoShape 9"/>
            <p:cNvSpPr>
              <a:spLocks noChangeArrowheads="1"/>
            </p:cNvSpPr>
            <p:nvPr/>
          </p:nvSpPr>
          <p:spPr bwMode="auto">
            <a:xfrm flipV="1">
              <a:off x="704067" y="1096102"/>
              <a:ext cx="2112201" cy="548051"/>
            </a:xfrm>
            <a:custGeom>
              <a:avLst/>
              <a:gdLst>
                <a:gd name="T0" fmla="*/ 2147483646 w 21600"/>
                <a:gd name="T1" fmla="*/ 176411223 h 21600"/>
                <a:gd name="T2" fmla="*/ 2147483646 w 21600"/>
                <a:gd name="T3" fmla="*/ 352821812 h 21600"/>
                <a:gd name="T4" fmla="*/ 1683129760 w 21600"/>
                <a:gd name="T5" fmla="*/ 176411223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00 w 21600"/>
                <a:gd name="T13" fmla="*/ 3600 h 21600"/>
                <a:gd name="T14" fmla="*/ 18000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599" y="21600"/>
                  </a:lnTo>
                  <a:lnTo>
                    <a:pt x="180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75" name="Rectangle 10"/>
            <p:cNvSpPr>
              <a:spLocks noChangeArrowheads="1"/>
            </p:cNvSpPr>
            <p:nvPr/>
          </p:nvSpPr>
          <p:spPr bwMode="auto">
            <a:xfrm>
              <a:off x="1073702" y="1096102"/>
              <a:ext cx="1372931" cy="5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56" tIns="22856" rIns="22856" bIns="22856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276" name="AutoShape 11"/>
            <p:cNvSpPr>
              <a:spLocks noChangeArrowheads="1"/>
            </p:cNvSpPr>
            <p:nvPr/>
          </p:nvSpPr>
          <p:spPr bwMode="auto">
            <a:xfrm flipV="1">
              <a:off x="352033" y="1644154"/>
              <a:ext cx="2816268" cy="548051"/>
            </a:xfrm>
            <a:custGeom>
              <a:avLst/>
              <a:gdLst>
                <a:gd name="T0" fmla="*/ 2147483646 w 21600"/>
                <a:gd name="T1" fmla="*/ 176411223 h 21600"/>
                <a:gd name="T2" fmla="*/ 2147483646 w 21600"/>
                <a:gd name="T3" fmla="*/ 352821812 h 21600"/>
                <a:gd name="T4" fmla="*/ 2147483646 w 21600"/>
                <a:gd name="T5" fmla="*/ 176411223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50 w 21600"/>
                <a:gd name="T13" fmla="*/ 3150 h 21600"/>
                <a:gd name="T14" fmla="*/ 18450 w 21600"/>
                <a:gd name="T15" fmla="*/ 184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00" y="21600"/>
                  </a:lnTo>
                  <a:lnTo>
                    <a:pt x="189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77" name="Rectangle 12"/>
            <p:cNvSpPr>
              <a:spLocks noChangeArrowheads="1"/>
            </p:cNvSpPr>
            <p:nvPr/>
          </p:nvSpPr>
          <p:spPr bwMode="auto">
            <a:xfrm>
              <a:off x="844880" y="1644154"/>
              <a:ext cx="1830574" cy="5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333" tIns="13333" rIns="13333" bIns="13333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050" dirty="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Share </a:t>
              </a:r>
              <a:r>
                <a:rPr lang="zh-CN" altLang="en-US" sz="1050" dirty="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分享</a:t>
              </a:r>
            </a:p>
          </p:txBody>
        </p:sp>
        <p:sp>
          <p:nvSpPr>
            <p:cNvPr id="9278" name="AutoShape 13"/>
            <p:cNvSpPr>
              <a:spLocks noChangeArrowheads="1"/>
            </p:cNvSpPr>
            <p:nvPr/>
          </p:nvSpPr>
          <p:spPr bwMode="auto">
            <a:xfrm flipV="1">
              <a:off x="0" y="2192205"/>
              <a:ext cx="3520336" cy="548051"/>
            </a:xfrm>
            <a:custGeom>
              <a:avLst/>
              <a:gdLst>
                <a:gd name="T0" fmla="*/ 2147483646 w 21600"/>
                <a:gd name="T1" fmla="*/ 176411223 h 21600"/>
                <a:gd name="T2" fmla="*/ 2147483646 w 21600"/>
                <a:gd name="T3" fmla="*/ 352821812 h 21600"/>
                <a:gd name="T4" fmla="*/ 2147483646 w 21600"/>
                <a:gd name="T5" fmla="*/ 176411223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80 w 21600"/>
                <a:gd name="T13" fmla="*/ 2880 h 21600"/>
                <a:gd name="T14" fmla="*/ 18720 w 21600"/>
                <a:gd name="T15" fmla="*/ 187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" y="21600"/>
                  </a:lnTo>
                  <a:lnTo>
                    <a:pt x="194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79" name="Rectangle 14"/>
            <p:cNvSpPr>
              <a:spLocks noChangeArrowheads="1"/>
            </p:cNvSpPr>
            <p:nvPr/>
          </p:nvSpPr>
          <p:spPr bwMode="auto">
            <a:xfrm>
              <a:off x="616058" y="2192205"/>
              <a:ext cx="2288218" cy="548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56" tIns="22856" rIns="22856" bIns="22856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zh-CN" altLang="zh-CN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9222" name="Picture 3" descr="1shi_log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9" y="41665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直接连接符 12"/>
          <p:cNvSpPr>
            <a:spLocks noChangeShapeType="1"/>
          </p:cNvSpPr>
          <p:nvPr/>
        </p:nvSpPr>
        <p:spPr bwMode="auto">
          <a:xfrm>
            <a:off x="855779" y="1009892"/>
            <a:ext cx="2381" cy="75948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9744" tIns="59872" rIns="119744" bIns="59872"/>
          <a:lstStyle/>
          <a:p>
            <a:endParaRPr lang="zh-CN" altLang="en-US" sz="1350"/>
          </a:p>
        </p:txBody>
      </p:sp>
      <p:sp>
        <p:nvSpPr>
          <p:cNvPr id="9224" name="TextBox 13"/>
          <p:cNvSpPr>
            <a:spLocks noChangeArrowheads="1"/>
          </p:cNvSpPr>
          <p:nvPr/>
        </p:nvSpPr>
        <p:spPr bwMode="auto">
          <a:xfrm>
            <a:off x="891491" y="904718"/>
            <a:ext cx="6166526" cy="105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9744" tIns="59872" rIns="119744" bIns="59872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199" dirty="0">
                <a:solidFill>
                  <a:schemeClr val="bg1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幼圆" panose="02010509060101010101" pitchFamily="49" charset="-122"/>
              </a:rPr>
              <a:t>经典</a:t>
            </a:r>
            <a:r>
              <a:rPr lang="zh-CN" altLang="en-US" sz="4199" dirty="0" smtClean="0">
                <a:solidFill>
                  <a:schemeClr val="bg1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幼圆" panose="02010509060101010101" pitchFamily="49" charset="-122"/>
              </a:rPr>
              <a:t>广告模型的互动观察</a:t>
            </a:r>
            <a:endParaRPr lang="en-US" altLang="zh-CN" sz="4199" dirty="0">
              <a:solidFill>
                <a:schemeClr val="bg1"/>
              </a:solidFill>
              <a:latin typeface="幼圆" panose="02010509060101010101" pitchFamily="49" charset="-122"/>
              <a:ea typeface="微软雅黑" panose="020B0503020204020204" pitchFamily="34" charset="-122"/>
              <a:sym typeface="幼圆" panose="020105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1875" dirty="0">
              <a:solidFill>
                <a:schemeClr val="bg1"/>
              </a:solidFill>
              <a:latin typeface="幼圆" panose="02010509060101010101" pitchFamily="49" charset="-122"/>
              <a:ea typeface="微软雅黑" panose="020B0503020204020204" pitchFamily="34" charset="-122"/>
              <a:sym typeface="幼圆" panose="02010509060101010101" pitchFamily="49" charset="-122"/>
            </a:endParaRPr>
          </a:p>
        </p:txBody>
      </p:sp>
      <p:grpSp>
        <p:nvGrpSpPr>
          <p:cNvPr id="9225" name="Group 19"/>
          <p:cNvGrpSpPr>
            <a:grpSpLocks/>
          </p:cNvGrpSpPr>
          <p:nvPr/>
        </p:nvGrpSpPr>
        <p:grpSpPr bwMode="auto">
          <a:xfrm>
            <a:off x="359375" y="2671298"/>
            <a:ext cx="3146275" cy="3952189"/>
            <a:chOff x="0" y="0"/>
            <a:chExt cx="4196487" cy="5270657"/>
          </a:xfrm>
        </p:grpSpPr>
        <p:sp>
          <p:nvSpPr>
            <p:cNvPr id="9260" name="AutoShape 20"/>
            <p:cNvSpPr>
              <a:spLocks noChangeArrowheads="1"/>
            </p:cNvSpPr>
            <p:nvPr/>
          </p:nvSpPr>
          <p:spPr bwMode="auto">
            <a:xfrm rot="10800000" flipV="1">
              <a:off x="0" y="0"/>
              <a:ext cx="4196487" cy="1054131"/>
            </a:xfrm>
            <a:custGeom>
              <a:avLst/>
              <a:gdLst>
                <a:gd name="T0" fmla="*/ 2147483646 w 21600"/>
                <a:gd name="T1" fmla="*/ 1255297505 h 21600"/>
                <a:gd name="T2" fmla="*/ 2147483646 w 21600"/>
                <a:gd name="T3" fmla="*/ 2147483646 h 21600"/>
                <a:gd name="T4" fmla="*/ 2147483646 w 21600"/>
                <a:gd name="T5" fmla="*/ 1255297505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880 w 21600"/>
                <a:gd name="T13" fmla="*/ 2880 h 21600"/>
                <a:gd name="T14" fmla="*/ 18720 w 21600"/>
                <a:gd name="T15" fmla="*/ 187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" y="21600"/>
                  </a:lnTo>
                  <a:lnTo>
                    <a:pt x="1944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61" name="Rectangle 21"/>
            <p:cNvSpPr>
              <a:spLocks noChangeArrowheads="1"/>
            </p:cNvSpPr>
            <p:nvPr/>
          </p:nvSpPr>
          <p:spPr bwMode="auto">
            <a:xfrm rot="10800000">
              <a:off x="734385" y="0"/>
              <a:ext cx="2727716" cy="105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9047" tIns="19047" rIns="19047" bIns="1904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5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Attention </a:t>
              </a:r>
              <a:r>
                <a:rPr lang="zh-CN" altLang="en-US" sz="15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关注</a:t>
              </a:r>
            </a:p>
          </p:txBody>
        </p:sp>
        <p:sp>
          <p:nvSpPr>
            <p:cNvPr id="9262" name="AutoShape 22"/>
            <p:cNvSpPr>
              <a:spLocks noChangeArrowheads="1"/>
            </p:cNvSpPr>
            <p:nvPr/>
          </p:nvSpPr>
          <p:spPr bwMode="auto">
            <a:xfrm rot="10800000" flipV="1">
              <a:off x="419648" y="1054131"/>
              <a:ext cx="3357189" cy="1054131"/>
            </a:xfrm>
            <a:custGeom>
              <a:avLst/>
              <a:gdLst>
                <a:gd name="T0" fmla="*/ 2147483646 w 21600"/>
                <a:gd name="T1" fmla="*/ 1255297505 h 21600"/>
                <a:gd name="T2" fmla="*/ 2147483646 w 21600"/>
                <a:gd name="T3" fmla="*/ 2147483646 h 21600"/>
                <a:gd name="T4" fmla="*/ 2147483646 w 21600"/>
                <a:gd name="T5" fmla="*/ 1255297505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50 w 21600"/>
                <a:gd name="T13" fmla="*/ 3150 h 21600"/>
                <a:gd name="T14" fmla="*/ 18450 w 21600"/>
                <a:gd name="T15" fmla="*/ 184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00" y="21600"/>
                  </a:lnTo>
                  <a:lnTo>
                    <a:pt x="189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63" name="Rectangle 23"/>
            <p:cNvSpPr>
              <a:spLocks noChangeArrowheads="1"/>
            </p:cNvSpPr>
            <p:nvPr/>
          </p:nvSpPr>
          <p:spPr bwMode="auto">
            <a:xfrm rot="10800000">
              <a:off x="1007156" y="1054131"/>
              <a:ext cx="2182173" cy="105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9047" tIns="19047" rIns="19047" bIns="1904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50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Interest </a:t>
              </a:r>
              <a:r>
                <a:rPr lang="zh-CN" altLang="en-US" sz="150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兴趣</a:t>
              </a:r>
            </a:p>
          </p:txBody>
        </p:sp>
        <p:sp>
          <p:nvSpPr>
            <p:cNvPr id="9264" name="AutoShape 24"/>
            <p:cNvSpPr>
              <a:spLocks noChangeArrowheads="1"/>
            </p:cNvSpPr>
            <p:nvPr/>
          </p:nvSpPr>
          <p:spPr bwMode="auto">
            <a:xfrm rot="10800000" flipV="1">
              <a:off x="839297" y="2108262"/>
              <a:ext cx="2517892" cy="1054131"/>
            </a:xfrm>
            <a:custGeom>
              <a:avLst/>
              <a:gdLst>
                <a:gd name="T0" fmla="*/ 2147483646 w 21600"/>
                <a:gd name="T1" fmla="*/ 1255297505 h 21600"/>
                <a:gd name="T2" fmla="*/ 2147483646 w 21600"/>
                <a:gd name="T3" fmla="*/ 2147483646 h 21600"/>
                <a:gd name="T4" fmla="*/ 2147483646 w 21600"/>
                <a:gd name="T5" fmla="*/ 1255297505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00 w 21600"/>
                <a:gd name="T13" fmla="*/ 3600 h 21600"/>
                <a:gd name="T14" fmla="*/ 18000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599" y="21600"/>
                  </a:lnTo>
                  <a:lnTo>
                    <a:pt x="180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65" name="Rectangle 25"/>
            <p:cNvSpPr>
              <a:spLocks noChangeArrowheads="1"/>
            </p:cNvSpPr>
            <p:nvPr/>
          </p:nvSpPr>
          <p:spPr bwMode="auto">
            <a:xfrm rot="10800000">
              <a:off x="1279928" y="2108262"/>
              <a:ext cx="1636629" cy="105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9047" tIns="19047" rIns="19047" bIns="1904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Desire </a:t>
              </a:r>
              <a:r>
                <a:rPr lang="zh-CN" alt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渴望</a:t>
              </a:r>
            </a:p>
          </p:txBody>
        </p:sp>
        <p:sp>
          <p:nvSpPr>
            <p:cNvPr id="9266" name="AutoShape 26"/>
            <p:cNvSpPr>
              <a:spLocks noChangeArrowheads="1"/>
            </p:cNvSpPr>
            <p:nvPr/>
          </p:nvSpPr>
          <p:spPr bwMode="auto">
            <a:xfrm rot="10800000" flipV="1">
              <a:off x="1258946" y="3162394"/>
              <a:ext cx="1678594" cy="1054131"/>
            </a:xfrm>
            <a:custGeom>
              <a:avLst/>
              <a:gdLst>
                <a:gd name="T0" fmla="*/ 2147483646 w 21600"/>
                <a:gd name="T1" fmla="*/ 1255297505 h 21600"/>
                <a:gd name="T2" fmla="*/ 2147483646 w 21600"/>
                <a:gd name="T3" fmla="*/ 2147483646 h 21600"/>
                <a:gd name="T4" fmla="*/ 1267181957 w 21600"/>
                <a:gd name="T5" fmla="*/ 1255297505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8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67" name="Rectangle 27"/>
            <p:cNvSpPr>
              <a:spLocks noChangeArrowheads="1"/>
            </p:cNvSpPr>
            <p:nvPr/>
          </p:nvSpPr>
          <p:spPr bwMode="auto">
            <a:xfrm rot="10800000">
              <a:off x="1552700" y="3162394"/>
              <a:ext cx="1091086" cy="105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9047" tIns="19047" rIns="19047" bIns="1904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Memory </a:t>
              </a:r>
              <a:r>
                <a:rPr lang="zh-CN" altLang="en-US" sz="15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记忆</a:t>
              </a:r>
            </a:p>
          </p:txBody>
        </p:sp>
        <p:sp>
          <p:nvSpPr>
            <p:cNvPr id="9268" name="AutoShape 28"/>
            <p:cNvSpPr>
              <a:spLocks noChangeArrowheads="1"/>
            </p:cNvSpPr>
            <p:nvPr/>
          </p:nvSpPr>
          <p:spPr bwMode="auto">
            <a:xfrm rot="10800000" flipV="1">
              <a:off x="1678594" y="4216525"/>
              <a:ext cx="839297" cy="1054131"/>
            </a:xfrm>
            <a:custGeom>
              <a:avLst/>
              <a:gdLst>
                <a:gd name="T0" fmla="*/ 950388022 w 21600"/>
                <a:gd name="T1" fmla="*/ 1255297505 h 21600"/>
                <a:gd name="T2" fmla="*/ 633590978 w 21600"/>
                <a:gd name="T3" fmla="*/ 2147483646 h 21600"/>
                <a:gd name="T4" fmla="*/ 316795489 w 21600"/>
                <a:gd name="T5" fmla="*/ 1255297505 h 21600"/>
                <a:gd name="T6" fmla="*/ 6335909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69" name="Rectangle 29"/>
            <p:cNvSpPr>
              <a:spLocks noChangeArrowheads="1"/>
            </p:cNvSpPr>
            <p:nvPr/>
          </p:nvSpPr>
          <p:spPr bwMode="auto">
            <a:xfrm rot="10800000">
              <a:off x="1678594" y="4216525"/>
              <a:ext cx="839297" cy="105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3333" tIns="13333" rIns="13333" bIns="13333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05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Action</a:t>
              </a:r>
              <a:endParaRPr lang="zh-CN" altLang="en-US" sz="1050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05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zh-CN" altLang="en-US" sz="105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购买</a:t>
              </a:r>
            </a:p>
          </p:txBody>
        </p:sp>
      </p:grpSp>
      <p:cxnSp>
        <p:nvCxnSpPr>
          <p:cNvPr id="9226" name="直接箭头连接符 11"/>
          <p:cNvCxnSpPr>
            <a:cxnSpLocks noChangeShapeType="1"/>
          </p:cNvCxnSpPr>
          <p:nvPr/>
        </p:nvCxnSpPr>
        <p:spPr bwMode="auto">
          <a:xfrm>
            <a:off x="2511651" y="5414022"/>
            <a:ext cx="761868" cy="1191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7" name="TextBox 8"/>
          <p:cNvSpPr>
            <a:spLocks noChangeArrowheads="1"/>
          </p:cNvSpPr>
          <p:nvPr/>
        </p:nvSpPr>
        <p:spPr bwMode="auto">
          <a:xfrm>
            <a:off x="4267518" y="2976046"/>
            <a:ext cx="2285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有哪些品牌，有哪些产品</a:t>
            </a:r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9228" name="TextBox 13"/>
          <p:cNvSpPr>
            <a:spLocks noChangeArrowheads="1"/>
          </p:cNvSpPr>
          <p:nvPr/>
        </p:nvSpPr>
        <p:spPr bwMode="auto">
          <a:xfrm>
            <a:off x="3962770" y="3712915"/>
            <a:ext cx="30474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通过</a:t>
            </a: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受</a:t>
            </a:r>
            <a:r>
              <a:rPr lang="zh-CN" altLang="en-US" sz="12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众认知了解品牌</a:t>
            </a: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特点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9229" name="TextBox 14"/>
          <p:cNvSpPr>
            <a:spLocks noChangeArrowheads="1"/>
          </p:cNvSpPr>
          <p:nvPr/>
        </p:nvSpPr>
        <p:spPr bwMode="auto">
          <a:xfrm>
            <a:off x="3541362" y="4456927"/>
            <a:ext cx="2285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情感召唤，产品渴望</a:t>
            </a:r>
          </a:p>
        </p:txBody>
      </p:sp>
      <p:sp>
        <p:nvSpPr>
          <p:cNvPr id="9230" name="TextBox 15"/>
          <p:cNvSpPr>
            <a:spLocks noChangeArrowheads="1"/>
          </p:cNvSpPr>
          <p:nvPr/>
        </p:nvSpPr>
        <p:spPr bwMode="auto">
          <a:xfrm>
            <a:off x="3200903" y="5218794"/>
            <a:ext cx="2742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保持品牌印象 短期记忆 长期记忆</a:t>
            </a:r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9231" name="右箭头 12"/>
          <p:cNvSpPr>
            <a:spLocks noChangeArrowheads="1"/>
          </p:cNvSpPr>
          <p:nvPr/>
        </p:nvSpPr>
        <p:spPr bwMode="auto">
          <a:xfrm>
            <a:off x="3934201" y="5875905"/>
            <a:ext cx="2798674" cy="757106"/>
          </a:xfrm>
          <a:prstGeom prst="rightArrow">
            <a:avLst>
              <a:gd name="adj1" fmla="val 65435"/>
              <a:gd name="adj2" fmla="val 54473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移动互联网放大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了分享的价值</a:t>
            </a:r>
            <a:endParaRPr lang="en-US" altLang="zh-CN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重构了</a:t>
            </a:r>
            <a:r>
              <a:rPr lang="zh-CN" altLang="en-US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消费者行为能力</a:t>
            </a:r>
            <a:endParaRPr lang="zh-CN" altLang="en-US" sz="1350" dirty="0"/>
          </a:p>
        </p:txBody>
      </p:sp>
      <p:sp>
        <p:nvSpPr>
          <p:cNvPr id="9232" name="右箭头 17"/>
          <p:cNvSpPr>
            <a:spLocks noChangeArrowheads="1"/>
          </p:cNvSpPr>
          <p:nvPr/>
        </p:nvSpPr>
        <p:spPr bwMode="auto">
          <a:xfrm>
            <a:off x="3630645" y="2218940"/>
            <a:ext cx="2796292" cy="757106"/>
          </a:xfrm>
          <a:prstGeom prst="rightArrow">
            <a:avLst>
              <a:gd name="adj1" fmla="val 65435"/>
              <a:gd name="adj2" fmla="val 54426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数字掌控放大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了搜索广度和深度</a:t>
            </a:r>
            <a:endParaRPr lang="en-US" altLang="zh-CN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让消费者行为</a:t>
            </a:r>
            <a:r>
              <a:rPr lang="zh-CN" altLang="en-US" sz="12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主动</a:t>
            </a:r>
            <a:endParaRPr lang="zh-CN" altLang="en-US" sz="1350" dirty="0"/>
          </a:p>
        </p:txBody>
      </p:sp>
      <p:cxnSp>
        <p:nvCxnSpPr>
          <p:cNvPr id="9233" name="直接箭头连接符 22"/>
          <p:cNvCxnSpPr>
            <a:cxnSpLocks noChangeShapeType="1"/>
          </p:cNvCxnSpPr>
          <p:nvPr/>
        </p:nvCxnSpPr>
        <p:spPr bwMode="auto">
          <a:xfrm>
            <a:off x="3524696" y="3203416"/>
            <a:ext cx="761868" cy="1190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4" name="直接箭头连接符 23"/>
          <p:cNvCxnSpPr>
            <a:cxnSpLocks noChangeShapeType="1"/>
          </p:cNvCxnSpPr>
          <p:nvPr/>
        </p:nvCxnSpPr>
        <p:spPr bwMode="auto">
          <a:xfrm>
            <a:off x="3213997" y="3908144"/>
            <a:ext cx="761868" cy="1190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5" name="直接箭头连接符 24"/>
          <p:cNvCxnSpPr>
            <a:cxnSpLocks noChangeShapeType="1"/>
          </p:cNvCxnSpPr>
          <p:nvPr/>
        </p:nvCxnSpPr>
        <p:spPr bwMode="auto">
          <a:xfrm>
            <a:off x="2892585" y="4652155"/>
            <a:ext cx="761868" cy="1191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36" name="下箭头 21"/>
          <p:cNvSpPr>
            <a:spLocks noChangeArrowheads="1"/>
          </p:cNvSpPr>
          <p:nvPr/>
        </p:nvSpPr>
        <p:spPr bwMode="auto">
          <a:xfrm>
            <a:off x="7862581" y="4812861"/>
            <a:ext cx="304747" cy="370220"/>
          </a:xfrm>
          <a:prstGeom prst="downArrow">
            <a:avLst>
              <a:gd name="adj1" fmla="val 50000"/>
              <a:gd name="adj2" fmla="val 49899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zh-CN" sz="1350">
              <a:solidFill>
                <a:srgbClr val="FFFFFF"/>
              </a:solidFill>
            </a:endParaRPr>
          </a:p>
        </p:txBody>
      </p:sp>
      <p:cxnSp>
        <p:nvCxnSpPr>
          <p:cNvPr id="9237" name="直接箭头连接符 28"/>
          <p:cNvCxnSpPr>
            <a:cxnSpLocks noChangeShapeType="1"/>
          </p:cNvCxnSpPr>
          <p:nvPr/>
        </p:nvCxnSpPr>
        <p:spPr bwMode="auto">
          <a:xfrm>
            <a:off x="8762537" y="2976046"/>
            <a:ext cx="761868" cy="1191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8" name="直接箭头连接符 29"/>
          <p:cNvCxnSpPr>
            <a:cxnSpLocks noChangeShapeType="1"/>
          </p:cNvCxnSpPr>
          <p:nvPr/>
        </p:nvCxnSpPr>
        <p:spPr bwMode="auto">
          <a:xfrm>
            <a:off x="8610164" y="3415310"/>
            <a:ext cx="914241" cy="0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39" name="直接箭头连接符 30"/>
          <p:cNvCxnSpPr>
            <a:cxnSpLocks noChangeShapeType="1"/>
          </p:cNvCxnSpPr>
          <p:nvPr/>
        </p:nvCxnSpPr>
        <p:spPr bwMode="auto">
          <a:xfrm>
            <a:off x="8153043" y="3908144"/>
            <a:ext cx="1318984" cy="1190"/>
          </a:xfrm>
          <a:prstGeom prst="straightConnector1">
            <a:avLst/>
          </a:prstGeom>
          <a:noFill/>
          <a:ln w="9525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40" name="Group 44"/>
          <p:cNvGrpSpPr>
            <a:grpSpLocks/>
          </p:cNvGrpSpPr>
          <p:nvPr/>
        </p:nvGrpSpPr>
        <p:grpSpPr bwMode="auto">
          <a:xfrm>
            <a:off x="6705494" y="2597493"/>
            <a:ext cx="2640348" cy="2054662"/>
            <a:chOff x="0" y="0"/>
            <a:chExt cx="3520336" cy="2740257"/>
          </a:xfrm>
        </p:grpSpPr>
        <p:sp>
          <p:nvSpPr>
            <p:cNvPr id="9252" name="AutoShape 45"/>
            <p:cNvSpPr>
              <a:spLocks noChangeArrowheads="1"/>
            </p:cNvSpPr>
            <p:nvPr/>
          </p:nvSpPr>
          <p:spPr bwMode="auto">
            <a:xfrm rot="10800000" flipV="1">
              <a:off x="0" y="0"/>
              <a:ext cx="3520336" cy="685064"/>
            </a:xfrm>
            <a:custGeom>
              <a:avLst/>
              <a:gdLst>
                <a:gd name="T0" fmla="*/ 2147483646 w 21600"/>
                <a:gd name="T1" fmla="*/ 344552939 h 21600"/>
                <a:gd name="T2" fmla="*/ 2147483646 w 21600"/>
                <a:gd name="T3" fmla="*/ 689105846 h 21600"/>
                <a:gd name="T4" fmla="*/ 2147483646 w 21600"/>
                <a:gd name="T5" fmla="*/ 344552939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50 w 21600"/>
                <a:gd name="T13" fmla="*/ 3150 h 21600"/>
                <a:gd name="T14" fmla="*/ 18450 w 21600"/>
                <a:gd name="T15" fmla="*/ 184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00" y="21600"/>
                  </a:lnTo>
                  <a:lnTo>
                    <a:pt x="189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53" name="Rectangle 46"/>
            <p:cNvSpPr>
              <a:spLocks noChangeArrowheads="1"/>
            </p:cNvSpPr>
            <p:nvPr/>
          </p:nvSpPr>
          <p:spPr bwMode="auto">
            <a:xfrm rot="10800000">
              <a:off x="616058" y="0"/>
              <a:ext cx="2288218" cy="68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5237" tIns="15237" rIns="15237" bIns="1523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Attention </a:t>
              </a: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关注</a:t>
              </a:r>
            </a:p>
          </p:txBody>
        </p:sp>
        <p:sp>
          <p:nvSpPr>
            <p:cNvPr id="9254" name="AutoShape 47"/>
            <p:cNvSpPr>
              <a:spLocks noChangeArrowheads="1"/>
            </p:cNvSpPr>
            <p:nvPr/>
          </p:nvSpPr>
          <p:spPr bwMode="auto">
            <a:xfrm rot="10800000" flipV="1">
              <a:off x="440041" y="685064"/>
              <a:ext cx="2640252" cy="685064"/>
            </a:xfrm>
            <a:custGeom>
              <a:avLst/>
              <a:gdLst>
                <a:gd name="T0" fmla="*/ 2147483646 w 21600"/>
                <a:gd name="T1" fmla="*/ 344552939 h 21600"/>
                <a:gd name="T2" fmla="*/ 2147483646 w 21600"/>
                <a:gd name="T3" fmla="*/ 689105846 h 21600"/>
                <a:gd name="T4" fmla="*/ 2147483646 w 21600"/>
                <a:gd name="T5" fmla="*/ 344552939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00 w 21600"/>
                <a:gd name="T13" fmla="*/ 3600 h 21600"/>
                <a:gd name="T14" fmla="*/ 18000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599" y="21600"/>
                  </a:lnTo>
                  <a:lnTo>
                    <a:pt x="180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28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55" name="Rectangle 48"/>
            <p:cNvSpPr>
              <a:spLocks noChangeArrowheads="1"/>
            </p:cNvSpPr>
            <p:nvPr/>
          </p:nvSpPr>
          <p:spPr bwMode="auto">
            <a:xfrm rot="10800000">
              <a:off x="902086" y="685064"/>
              <a:ext cx="1716163" cy="68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5237" tIns="15237" rIns="15237" bIns="1523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Interest </a:t>
              </a:r>
              <a:r>
                <a:rPr lang="zh-CN" altLang="en-US" sz="120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兴趣</a:t>
              </a:r>
            </a:p>
          </p:txBody>
        </p:sp>
        <p:sp>
          <p:nvSpPr>
            <p:cNvPr id="9256" name="AutoShape 49"/>
            <p:cNvSpPr>
              <a:spLocks noChangeArrowheads="1"/>
            </p:cNvSpPr>
            <p:nvPr/>
          </p:nvSpPr>
          <p:spPr bwMode="auto">
            <a:xfrm rot="10800000" flipV="1">
              <a:off x="880084" y="1370128"/>
              <a:ext cx="1760168" cy="685064"/>
            </a:xfrm>
            <a:custGeom>
              <a:avLst/>
              <a:gdLst>
                <a:gd name="T0" fmla="*/ 2147483646 w 21600"/>
                <a:gd name="T1" fmla="*/ 344552939 h 21600"/>
                <a:gd name="T2" fmla="*/ 2147483646 w 21600"/>
                <a:gd name="T3" fmla="*/ 689105846 h 21600"/>
                <a:gd name="T4" fmla="*/ 1461049288 w 21600"/>
                <a:gd name="T5" fmla="*/ 344552939 h 21600"/>
                <a:gd name="T6" fmla="*/ 214748364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57" name="Rectangle 50"/>
            <p:cNvSpPr>
              <a:spLocks noChangeArrowheads="1"/>
            </p:cNvSpPr>
            <p:nvPr/>
          </p:nvSpPr>
          <p:spPr bwMode="auto">
            <a:xfrm rot="10800000">
              <a:off x="1188113" y="1370128"/>
              <a:ext cx="1144109" cy="68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15237" tIns="15237" rIns="15237" bIns="15237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Search </a:t>
              </a:r>
              <a:r>
                <a:rPr lang="zh-CN" altLang="en-US" sz="12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搜索</a:t>
              </a:r>
            </a:p>
          </p:txBody>
        </p:sp>
        <p:sp>
          <p:nvSpPr>
            <p:cNvPr id="9258" name="AutoShape 51"/>
            <p:cNvSpPr>
              <a:spLocks noChangeArrowheads="1"/>
            </p:cNvSpPr>
            <p:nvPr/>
          </p:nvSpPr>
          <p:spPr bwMode="auto">
            <a:xfrm rot="10800000" flipV="1">
              <a:off x="1320126" y="2055192"/>
              <a:ext cx="880084" cy="685064"/>
            </a:xfrm>
            <a:custGeom>
              <a:avLst/>
              <a:gdLst>
                <a:gd name="T0" fmla="*/ 1095786966 w 21600"/>
                <a:gd name="T1" fmla="*/ 344552939 h 21600"/>
                <a:gd name="T2" fmla="*/ 730524644 w 21600"/>
                <a:gd name="T3" fmla="*/ 689105846 h 21600"/>
                <a:gd name="T4" fmla="*/ 365262322 w 21600"/>
                <a:gd name="T5" fmla="*/ 344552939 h 21600"/>
                <a:gd name="T6" fmla="*/ 73052464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200 w 21600"/>
                <a:gd name="T13" fmla="*/ 7200 h 21600"/>
                <a:gd name="T14" fmla="*/ 14400 w 21600"/>
                <a:gd name="T15" fmla="*/ 144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1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9259" name="Rectangle 52"/>
            <p:cNvSpPr>
              <a:spLocks noChangeArrowheads="1"/>
            </p:cNvSpPr>
            <p:nvPr/>
          </p:nvSpPr>
          <p:spPr bwMode="auto">
            <a:xfrm rot="10800000">
              <a:off x="1320126" y="2055192"/>
              <a:ext cx="880084" cy="68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lIns="6666" tIns="6666" rIns="6666" bIns="6666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altLang="zh-CN" sz="525" dirty="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Action </a:t>
              </a:r>
              <a:r>
                <a:rPr lang="zh-CN" altLang="en-US" sz="525" dirty="0">
                  <a:solidFill>
                    <a:srgbClr val="D8D8D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购买</a:t>
              </a:r>
            </a:p>
          </p:txBody>
        </p:sp>
      </p:grpSp>
      <p:sp>
        <p:nvSpPr>
          <p:cNvPr id="9241" name="TextBox 36"/>
          <p:cNvSpPr>
            <a:spLocks noChangeArrowheads="1"/>
          </p:cNvSpPr>
          <p:nvPr/>
        </p:nvSpPr>
        <p:spPr bwMode="auto">
          <a:xfrm>
            <a:off x="9469646" y="2766532"/>
            <a:ext cx="2285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92D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接触点</a:t>
            </a: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看到品牌/产品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9242" name="TextBox 37"/>
          <p:cNvSpPr>
            <a:spLocks noChangeArrowheads="1"/>
          </p:cNvSpPr>
          <p:nvPr/>
        </p:nvSpPr>
        <p:spPr bwMode="auto">
          <a:xfrm>
            <a:off x="9472026" y="3220082"/>
            <a:ext cx="2285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产生兴趣</a:t>
            </a:r>
            <a:r>
              <a:rPr lang="zh-CN" altLang="en-US" sz="1200" dirty="0">
                <a:solidFill>
                  <a:srgbClr val="92D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进行体验</a:t>
            </a:r>
            <a:endParaRPr lang="zh-CN" altLang="en-US" sz="1350" dirty="0"/>
          </a:p>
        </p:txBody>
      </p:sp>
      <p:sp>
        <p:nvSpPr>
          <p:cNvPr id="9243" name="TextBox 38"/>
          <p:cNvSpPr>
            <a:spLocks noChangeArrowheads="1"/>
          </p:cNvSpPr>
          <p:nvPr/>
        </p:nvSpPr>
        <p:spPr bwMode="auto">
          <a:xfrm>
            <a:off x="9469646" y="3704582"/>
            <a:ext cx="2285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 smtClean="0">
                <a:solidFill>
                  <a:srgbClr val="AACE36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主动搜索</a:t>
            </a:r>
            <a:r>
              <a:rPr lang="zh-CN" altLang="en-US" sz="12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是否会发起？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9244" name="TextBox 39"/>
          <p:cNvSpPr>
            <a:spLocks noChangeArrowheads="1"/>
          </p:cNvSpPr>
          <p:nvPr/>
        </p:nvSpPr>
        <p:spPr bwMode="auto">
          <a:xfrm>
            <a:off x="9472026" y="4261698"/>
            <a:ext cx="22856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即刻行动 确认购买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9245" name="TextBox 40"/>
          <p:cNvSpPr>
            <a:spLocks noChangeArrowheads="1"/>
          </p:cNvSpPr>
          <p:nvPr/>
        </p:nvSpPr>
        <p:spPr bwMode="auto">
          <a:xfrm>
            <a:off x="9366080" y="5366406"/>
            <a:ext cx="2593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发布</a:t>
            </a:r>
            <a:r>
              <a:rPr lang="zh-CN" altLang="en-US" sz="1200" dirty="0">
                <a:solidFill>
                  <a:srgbClr val="92D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体验</a:t>
            </a:r>
            <a:endParaRPr lang="en-US" altLang="zh-CN" sz="1200" dirty="0">
              <a:solidFill>
                <a:srgbClr val="92D050"/>
              </a:solidFill>
              <a:latin typeface="幼圆" panose="02010509060101010101" pitchFamily="49" charset="-122"/>
              <a:ea typeface="幼圆" panose="02010509060101010101" pitchFamily="49" charset="-122"/>
              <a:sym typeface="幼圆" panose="020105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自</a:t>
            </a:r>
            <a:r>
              <a:rPr lang="zh-CN" altLang="en-US" sz="12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媒体分享的扩散范围</a:t>
            </a:r>
            <a:endParaRPr lang="zh-CN" altLang="en-US" sz="1350" dirty="0"/>
          </a:p>
        </p:txBody>
      </p:sp>
      <p:cxnSp>
        <p:nvCxnSpPr>
          <p:cNvPr id="9246" name="AutoShape 58"/>
          <p:cNvCxnSpPr>
            <a:cxnSpLocks noChangeShapeType="1"/>
          </p:cNvCxnSpPr>
          <p:nvPr/>
        </p:nvCxnSpPr>
        <p:spPr bwMode="auto">
          <a:xfrm rot="5400000" flipH="1">
            <a:off x="9692355" y="4666975"/>
            <a:ext cx="3061539" cy="50593"/>
          </a:xfrm>
          <a:prstGeom prst="bentConnector5">
            <a:avLst>
              <a:gd name="adj1" fmla="val -7467"/>
              <a:gd name="adj2" fmla="val -1691319"/>
              <a:gd name="adj3" fmla="val 113482"/>
            </a:avLst>
          </a:prstGeom>
          <a:noFill/>
          <a:ln w="9525">
            <a:solidFill>
              <a:srgbClr val="92D05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47" name="矩形 1029"/>
          <p:cNvSpPr>
            <a:spLocks noChangeArrowheads="1"/>
          </p:cNvSpPr>
          <p:nvPr/>
        </p:nvSpPr>
        <p:spPr bwMode="auto">
          <a:xfrm>
            <a:off x="11581447" y="3899810"/>
            <a:ext cx="457121" cy="94757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循环</a:t>
            </a:r>
          </a:p>
        </p:txBody>
      </p:sp>
      <p:sp>
        <p:nvSpPr>
          <p:cNvPr id="9248" name="TextBox 1030"/>
          <p:cNvSpPr>
            <a:spLocks noChangeArrowheads="1"/>
          </p:cNvSpPr>
          <p:nvPr/>
        </p:nvSpPr>
        <p:spPr bwMode="auto">
          <a:xfrm>
            <a:off x="1018866" y="2218940"/>
            <a:ext cx="19808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AIDMA</a:t>
            </a: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理论</a:t>
            </a:r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9249" name="TextBox 46"/>
          <p:cNvSpPr>
            <a:spLocks noChangeArrowheads="1"/>
          </p:cNvSpPr>
          <p:nvPr/>
        </p:nvSpPr>
        <p:spPr bwMode="auto">
          <a:xfrm>
            <a:off x="7010241" y="2218940"/>
            <a:ext cx="19808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AISAS</a:t>
            </a:r>
            <a:r>
              <a:rPr lang="zh-CN" altLang="en-US" sz="13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理论</a:t>
            </a:r>
            <a:endParaRPr lang="zh-CN" altLang="en-US" sz="1350">
              <a:solidFill>
                <a:schemeClr val="bg1"/>
              </a:solidFill>
            </a:endParaRPr>
          </a:p>
        </p:txBody>
      </p:sp>
      <p:cxnSp>
        <p:nvCxnSpPr>
          <p:cNvPr id="9250" name="直接箭头连接符 11"/>
          <p:cNvCxnSpPr>
            <a:cxnSpLocks noChangeShapeType="1"/>
          </p:cNvCxnSpPr>
          <p:nvPr/>
        </p:nvCxnSpPr>
        <p:spPr bwMode="auto">
          <a:xfrm>
            <a:off x="2031912" y="6341359"/>
            <a:ext cx="761868" cy="1190"/>
          </a:xfrm>
          <a:prstGeom prst="straightConnector1">
            <a:avLst/>
          </a:prstGeom>
          <a:noFill/>
          <a:ln w="9525">
            <a:solidFill>
              <a:srgbClr val="92D050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251" name="TextBox 15"/>
          <p:cNvSpPr>
            <a:spLocks noChangeArrowheads="1"/>
          </p:cNvSpPr>
          <p:nvPr/>
        </p:nvSpPr>
        <p:spPr bwMode="auto">
          <a:xfrm>
            <a:off x="2721165" y="6146130"/>
            <a:ext cx="10535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20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幼圆" panose="02010509060101010101" pitchFamily="49" charset="-122"/>
              </a:rPr>
              <a:t>适时购买</a:t>
            </a:r>
            <a:endParaRPr lang="zh-CN" altLang="en-US" sz="13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35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096000" y="0"/>
            <a:ext cx="6096000" cy="6867462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/>
          <p:cNvSpPr/>
          <p:nvPr/>
        </p:nvSpPr>
        <p:spPr>
          <a:xfrm>
            <a:off x="0" y="-9462"/>
            <a:ext cx="6096000" cy="6867462"/>
          </a:xfrm>
          <a:prstGeom prst="rect">
            <a:avLst/>
          </a:prstGeom>
          <a:solidFill>
            <a:srgbClr val="4857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24400" y="2057400"/>
            <a:ext cx="2743200" cy="2743200"/>
            <a:chOff x="4724400" y="2057400"/>
            <a:chExt cx="2743200" cy="2743200"/>
          </a:xfrm>
        </p:grpSpPr>
        <p:sp>
          <p:nvSpPr>
            <p:cNvPr id="3" name="椭圆 2"/>
            <p:cNvSpPr/>
            <p:nvPr/>
          </p:nvSpPr>
          <p:spPr>
            <a:xfrm>
              <a:off x="4724400" y="2057400"/>
              <a:ext cx="2743200" cy="27432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" name="椭圆 1"/>
            <p:cNvSpPr/>
            <p:nvPr/>
          </p:nvSpPr>
          <p:spPr>
            <a:xfrm>
              <a:off x="4876800" y="2209800"/>
              <a:ext cx="2438400" cy="2438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b="1" dirty="0" smtClean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  <a:r>
                <a:rPr lang="zh-CN" altLang="en-US" sz="4400" b="1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</a:t>
              </a:r>
              <a:endParaRPr lang="zh-HK" altLang="en-US" sz="4400" b="1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Text Box 8"/>
          <p:cNvSpPr>
            <a:spLocks noChangeArrowheads="1"/>
          </p:cNvSpPr>
          <p:nvPr/>
        </p:nvSpPr>
        <p:spPr bwMode="auto">
          <a:xfrm>
            <a:off x="1609467" y="1260611"/>
            <a:ext cx="2636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广告主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  <a:endParaRPr lang="zh-CN" altLang="en-US" sz="1600" dirty="0"/>
          </a:p>
        </p:txBody>
      </p:sp>
      <p:sp>
        <p:nvSpPr>
          <p:cNvPr id="25" name="Text Box 8"/>
          <p:cNvSpPr>
            <a:spLocks noChangeArrowheads="1"/>
          </p:cNvSpPr>
          <p:nvPr/>
        </p:nvSpPr>
        <p:spPr bwMode="auto">
          <a:xfrm>
            <a:off x="8004965" y="1260611"/>
            <a:ext cx="2636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消费者</a:t>
            </a:r>
            <a:r>
              <a:rPr lang="zh-CN" altLang="en-US" sz="2800" dirty="0" smtClean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</a:t>
            </a:r>
            <a:endParaRPr lang="zh-CN" altLang="en-US" sz="1600" dirty="0">
              <a:solidFill>
                <a:srgbClr val="485766"/>
              </a:solidFill>
            </a:endParaRPr>
          </a:p>
        </p:txBody>
      </p:sp>
      <p:graphicFrame>
        <p:nvGraphicFramePr>
          <p:cNvPr id="26" name="Diagram 25"/>
          <p:cNvGraphicFramePr/>
          <p:nvPr>
            <p:extLst/>
          </p:nvPr>
        </p:nvGraphicFramePr>
        <p:xfrm>
          <a:off x="882734" y="2247465"/>
          <a:ext cx="4077473" cy="3190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1685048710"/>
              </p:ext>
            </p:extLst>
          </p:nvPr>
        </p:nvGraphicFramePr>
        <p:xfrm>
          <a:off x="7315200" y="2200338"/>
          <a:ext cx="4077473" cy="3190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8" name="Picture 3" descr="1shi_logo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9" y="40475"/>
            <a:ext cx="1090423" cy="30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4724400" y="2057400"/>
            <a:ext cx="2743200" cy="2743200"/>
            <a:chOff x="4724400" y="2057400"/>
            <a:chExt cx="2743200" cy="2743200"/>
          </a:xfrm>
        </p:grpSpPr>
        <p:sp>
          <p:nvSpPr>
            <p:cNvPr id="13" name="椭圆 12"/>
            <p:cNvSpPr/>
            <p:nvPr/>
          </p:nvSpPr>
          <p:spPr>
            <a:xfrm>
              <a:off x="4724400" y="2057400"/>
              <a:ext cx="2743200" cy="27432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4876800" y="2209800"/>
              <a:ext cx="2438400" cy="2438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Indulgence</a:t>
              </a:r>
              <a:endParaRPr lang="en-US" altLang="zh-CN" sz="4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40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浸化</a:t>
              </a:r>
              <a:endParaRPr lang="zh-HK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9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utoUpdateAnimBg="0"/>
      <p:bldP spid="25" grpId="0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Administrator\Desktop\deck\pagety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7" y="1190"/>
            <a:ext cx="12189884" cy="685681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4093" y="2704630"/>
            <a:ext cx="2018949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altLang="zh-HK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AR</a:t>
            </a:r>
            <a:r>
              <a:rPr lang="zh-HK" altLang="en-US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类</a:t>
            </a:r>
            <a:endParaRPr lang="zh-CN" altLang="en-US" sz="3300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  <a:sym typeface="ShiShangZhongHeiJianT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9439" y="2704630"/>
            <a:ext cx="2017759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zh-CN" altLang="en-US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体感类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03119" y="2704630"/>
            <a:ext cx="2017759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zh-CN" altLang="en-US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大屏</a:t>
            </a:r>
            <a:r>
              <a:rPr lang="en-US" altLang="zh-HK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H5 </a:t>
            </a:r>
            <a:r>
              <a:rPr lang="zh-CN" altLang="en-US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互动类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9424" y="2704630"/>
            <a:ext cx="2018949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zh-HK" altLang="en-US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其它</a:t>
            </a:r>
            <a:r>
              <a:rPr lang="zh-CN" altLang="en-US" sz="3300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类</a:t>
            </a:r>
          </a:p>
        </p:txBody>
      </p:sp>
      <p:pic>
        <p:nvPicPr>
          <p:cNvPr id="7175" name="Picture 3" descr="1shi_log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319" y="210705"/>
            <a:ext cx="1258273" cy="34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9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deck\templat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9"/>
          <a:stretch>
            <a:fillRect/>
          </a:stretch>
        </p:blipFill>
        <p:spPr bwMode="auto">
          <a:xfrm>
            <a:off x="0" y="0"/>
            <a:ext cx="4222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istrator\Desktop\deck\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63"/>
          <a:stretch>
            <a:fillRect/>
          </a:stretch>
        </p:blipFill>
        <p:spPr bwMode="auto">
          <a:xfrm>
            <a:off x="304291" y="1081"/>
            <a:ext cx="4235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3"/>
          <p:cNvSpPr>
            <a:spLocks noChangeArrowheads="1"/>
          </p:cNvSpPr>
          <p:nvPr/>
        </p:nvSpPr>
        <p:spPr bwMode="auto">
          <a:xfrm>
            <a:off x="858160" y="2740343"/>
            <a:ext cx="2370123" cy="114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900" tIns="60949" rIns="121900" bIns="60949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zh-HK" altLang="en-US" sz="4499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案例</a:t>
            </a:r>
            <a:endParaRPr lang="en-US" altLang="zh-CN" sz="4499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  <a:sym typeface="ShiShangZhongHeiJianTi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altLang="zh-HK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AR</a:t>
            </a:r>
            <a:r>
              <a:rPr lang="zh-HK" altLang="en-US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类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  <a:sym typeface="ShiShangZhongHeiJianTi" charset="0"/>
            </a:endParaRPr>
          </a:p>
        </p:txBody>
      </p:sp>
      <p:pic>
        <p:nvPicPr>
          <p:cNvPr id="8197" name="Picture 4" descr="\\10.20.20.3\DesignDepartment\Z-资料分享频道\【VI】\1shi_log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5"/>
          <a:stretch>
            <a:fillRect/>
          </a:stretch>
        </p:blipFill>
        <p:spPr bwMode="auto">
          <a:xfrm>
            <a:off x="10198182" y="134518"/>
            <a:ext cx="1593971" cy="5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组合 11"/>
          <p:cNvGrpSpPr>
            <a:grpSpLocks/>
          </p:cNvGrpSpPr>
          <p:nvPr/>
        </p:nvGrpSpPr>
        <p:grpSpPr bwMode="auto">
          <a:xfrm>
            <a:off x="3935391" y="1149944"/>
            <a:ext cx="7942471" cy="5009280"/>
            <a:chOff x="5273675" y="1611943"/>
            <a:chExt cx="10950320" cy="6904898"/>
          </a:xfrm>
        </p:grpSpPr>
        <p:pic>
          <p:nvPicPr>
            <p:cNvPr id="8204" name="Picture 2" descr="\\vmware-host\Shared Folders\桌面\HOW OLD招商方案素材\龙之梦-how-old-are-you4444(1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4"/>
            <a:stretch>
              <a:fillRect/>
            </a:stretch>
          </p:blipFill>
          <p:spPr bwMode="auto">
            <a:xfrm>
              <a:off x="5273675" y="1611943"/>
              <a:ext cx="5440432" cy="313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17" y="1611943"/>
              <a:ext cx="5411536" cy="313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图片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459" y="5475174"/>
              <a:ext cx="5411536" cy="30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3" descr="C:\Users\Administrator\Desktop\deck\{180A2BF2-22F8-4205-A6C4-A71062D62C2F}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297" y="5483286"/>
              <a:ext cx="5392987" cy="303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3"/>
          <p:cNvSpPr>
            <a:spLocks noChangeArrowheads="1"/>
          </p:cNvSpPr>
          <p:nvPr/>
        </p:nvSpPr>
        <p:spPr bwMode="auto">
          <a:xfrm>
            <a:off x="3821111" y="3437928"/>
            <a:ext cx="1905289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幼圆" pitchFamily="49" charset="-122"/>
                <a:ea typeface="微软雅黑" pitchFamily="34" charset="-122"/>
                <a:sym typeface="幼圆" pitchFamily="49" charset="-122"/>
              </a:rPr>
              <a:t>龙之梦</a:t>
            </a: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“</a:t>
            </a:r>
            <a:r>
              <a:rPr lang="en-US" altLang="zh-HK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How old</a:t>
            </a: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”</a:t>
            </a:r>
            <a:endParaRPr lang="zh-CN" altLang="en-US" sz="1500" dirty="0">
              <a:solidFill>
                <a:schemeClr val="bg1">
                  <a:lumMod val="65000"/>
                </a:schemeClr>
              </a:solidFill>
              <a:latin typeface="Helvetica" pitchFamily="2" charset="0"/>
              <a:ea typeface="微软雅黑" pitchFamily="34" charset="-122"/>
              <a:sym typeface="幼圆" pitchFamily="49" charset="-122"/>
            </a:endParaRPr>
          </a:p>
        </p:txBody>
      </p:sp>
      <p:sp>
        <p:nvSpPr>
          <p:cNvPr id="14" name="TextBox 13"/>
          <p:cNvSpPr>
            <a:spLocks noChangeArrowheads="1"/>
          </p:cNvSpPr>
          <p:nvPr/>
        </p:nvSpPr>
        <p:spPr bwMode="auto">
          <a:xfrm>
            <a:off x="7869723" y="3437928"/>
            <a:ext cx="2052766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可口可乐新年</a:t>
            </a:r>
            <a:r>
              <a:rPr lang="en-US" altLang="zh-CN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AR</a:t>
            </a: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互动</a:t>
            </a:r>
          </a:p>
        </p:txBody>
      </p:sp>
      <p:sp>
        <p:nvSpPr>
          <p:cNvPr id="15" name="TextBox 13"/>
          <p:cNvSpPr>
            <a:spLocks noChangeArrowheads="1"/>
          </p:cNvSpPr>
          <p:nvPr/>
        </p:nvSpPr>
        <p:spPr bwMode="auto">
          <a:xfrm>
            <a:off x="3856823" y="6194937"/>
            <a:ext cx="1015622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风暴英雄</a:t>
            </a:r>
            <a:endParaRPr lang="en-US" altLang="zh-HK" sz="1500" dirty="0">
              <a:solidFill>
                <a:schemeClr val="bg1">
                  <a:lumMod val="65000"/>
                </a:schemeClr>
              </a:solidFill>
              <a:latin typeface="Helvetica" pitchFamily="2" charset="0"/>
              <a:ea typeface="微软雅黑" pitchFamily="34" charset="-122"/>
              <a:sym typeface="幼圆" pitchFamily="49" charset="-122"/>
            </a:endParaRPr>
          </a:p>
        </p:txBody>
      </p:sp>
      <p:sp>
        <p:nvSpPr>
          <p:cNvPr id="16" name="TextBox 13"/>
          <p:cNvSpPr>
            <a:spLocks noChangeArrowheads="1"/>
          </p:cNvSpPr>
          <p:nvPr/>
        </p:nvSpPr>
        <p:spPr bwMode="auto">
          <a:xfrm>
            <a:off x="7869724" y="6194937"/>
            <a:ext cx="1763199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上汽集团 </a:t>
            </a:r>
            <a:r>
              <a:rPr lang="en-US" altLang="zh-HK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AR </a:t>
            </a: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车模</a:t>
            </a:r>
            <a:endParaRPr lang="zh-CN" altLang="en-US" sz="1500" dirty="0">
              <a:solidFill>
                <a:schemeClr val="bg1">
                  <a:lumMod val="65000"/>
                </a:schemeClr>
              </a:solidFill>
              <a:latin typeface="Helvetica" pitchFamily="2" charset="0"/>
              <a:ea typeface="微软雅黑" pitchFamily="34" charset="-122"/>
              <a:sym typeface="幼圆" pitchFamily="49" charset="-122"/>
            </a:endParaRPr>
          </a:p>
        </p:txBody>
      </p:sp>
      <p:pic>
        <p:nvPicPr>
          <p:cNvPr id="8203" name="Picture 2" descr="C:\Users\Administrator\Desktop\deck\f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52" y="3958142"/>
            <a:ext cx="3924810" cy="220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4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/>
          <a:stretch>
            <a:fillRect/>
          </a:stretch>
        </p:blipFill>
        <p:spPr bwMode="auto">
          <a:xfrm>
            <a:off x="8189946" y="1149944"/>
            <a:ext cx="3724819" cy="227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istrator\Desktop\deck\templat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9"/>
          <a:stretch>
            <a:fillRect/>
          </a:stretch>
        </p:blipFill>
        <p:spPr bwMode="auto">
          <a:xfrm>
            <a:off x="1059" y="0"/>
            <a:ext cx="4222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\\10.20.20.3\DesignDepartment\Z-资料分享频道\【VI】\1shi_logo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5"/>
          <a:stretch>
            <a:fillRect/>
          </a:stretch>
        </p:blipFill>
        <p:spPr bwMode="auto">
          <a:xfrm>
            <a:off x="10198182" y="134518"/>
            <a:ext cx="1593971" cy="5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组合 11"/>
          <p:cNvGrpSpPr>
            <a:grpSpLocks/>
          </p:cNvGrpSpPr>
          <p:nvPr/>
        </p:nvGrpSpPr>
        <p:grpSpPr bwMode="auto">
          <a:xfrm>
            <a:off x="3935391" y="1149944"/>
            <a:ext cx="7942471" cy="5009280"/>
            <a:chOff x="5273675" y="1611943"/>
            <a:chExt cx="10950320" cy="6904898"/>
          </a:xfrm>
        </p:grpSpPr>
        <p:pic>
          <p:nvPicPr>
            <p:cNvPr id="9231" name="Picture 2" descr="\\vmware-host\Shared Folders\桌面\HOW OLD招商方案素材\龙之梦-how-old-are-you4444(1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4"/>
            <a:stretch>
              <a:fillRect/>
            </a:stretch>
          </p:blipFill>
          <p:spPr bwMode="auto">
            <a:xfrm>
              <a:off x="5273675" y="1611943"/>
              <a:ext cx="5440432" cy="3137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图片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459" y="5475174"/>
              <a:ext cx="5411536" cy="30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2" name="Picture 2" descr="C:\Users\Administrator\Desktop\deck\kinec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r="44298"/>
          <a:stretch>
            <a:fillRect/>
          </a:stretch>
        </p:blipFill>
        <p:spPr bwMode="auto">
          <a:xfrm>
            <a:off x="-338211" y="0"/>
            <a:ext cx="41533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3"/>
          <p:cNvSpPr>
            <a:spLocks noChangeArrowheads="1"/>
          </p:cNvSpPr>
          <p:nvPr/>
        </p:nvSpPr>
        <p:spPr bwMode="auto">
          <a:xfrm>
            <a:off x="1103180" y="2740343"/>
            <a:ext cx="1400344" cy="114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900" tIns="60949" rIns="121900" bIns="60949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zh-HK" altLang="en-US" sz="4499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案例</a:t>
            </a:r>
            <a:endParaRPr lang="en-US" altLang="zh-CN" sz="4499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  <a:sym typeface="ShiShangZhongHeiJianTi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体感类</a:t>
            </a:r>
          </a:p>
        </p:txBody>
      </p:sp>
      <p:pic>
        <p:nvPicPr>
          <p:cNvPr id="9224" name="Picture 2" descr="\\10.20.20.3\DesignDepartment\互动应用频道\UI data\招商银行\素材\中国银行货币大作战\效果图\1 片头效果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1" y="1149944"/>
            <a:ext cx="4217652" cy="227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45" y="3923619"/>
            <a:ext cx="4017662" cy="225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55" y="3956951"/>
            <a:ext cx="3904572" cy="223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3"/>
          <p:cNvSpPr>
            <a:spLocks noChangeArrowheads="1"/>
          </p:cNvSpPr>
          <p:nvPr/>
        </p:nvSpPr>
        <p:spPr bwMode="auto">
          <a:xfrm>
            <a:off x="3821111" y="3437928"/>
            <a:ext cx="1977424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中国银行货币大作战</a:t>
            </a:r>
          </a:p>
        </p:txBody>
      </p:sp>
      <p:sp>
        <p:nvSpPr>
          <p:cNvPr id="26" name="TextBox 13"/>
          <p:cNvSpPr>
            <a:spLocks noChangeArrowheads="1"/>
          </p:cNvSpPr>
          <p:nvPr/>
        </p:nvSpPr>
        <p:spPr bwMode="auto">
          <a:xfrm>
            <a:off x="8086380" y="3437928"/>
            <a:ext cx="2794379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幼圆" pitchFamily="49" charset="-122"/>
                <a:ea typeface="微软雅黑" pitchFamily="34" charset="-122"/>
                <a:sym typeface="幼圆" pitchFamily="49" charset="-122"/>
              </a:rPr>
              <a:t>上海正大广场</a:t>
            </a:r>
            <a:r>
              <a:rPr lang="en-US" altLang="zh-CN" sz="1500" dirty="0">
                <a:solidFill>
                  <a:schemeClr val="bg1">
                    <a:lumMod val="65000"/>
                  </a:schemeClr>
                </a:solidFill>
                <a:ea typeface="微软雅黑" pitchFamily="34" charset="-122"/>
                <a:sym typeface="幼圆" pitchFamily="49" charset="-122"/>
              </a:rPr>
              <a:t>Surface </a:t>
            </a: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幼圆" pitchFamily="49" charset="-122"/>
                <a:ea typeface="微软雅黑" pitchFamily="34" charset="-122"/>
                <a:sym typeface="幼圆" pitchFamily="49" charset="-122"/>
              </a:rPr>
              <a:t>推广互动</a:t>
            </a:r>
          </a:p>
        </p:txBody>
      </p:sp>
      <p:sp>
        <p:nvSpPr>
          <p:cNvPr id="9229" name="TextBox 13"/>
          <p:cNvSpPr>
            <a:spLocks noChangeArrowheads="1"/>
          </p:cNvSpPr>
          <p:nvPr/>
        </p:nvSpPr>
        <p:spPr bwMode="auto">
          <a:xfrm>
            <a:off x="3856824" y="6194937"/>
            <a:ext cx="2650685" cy="35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49" rIns="121900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rgbClr val="A6A6A6"/>
                </a:solidFill>
                <a:latin typeface="幼圆" panose="02010509060101010101" pitchFamily="49" charset="-122"/>
                <a:ea typeface="微软雅黑" panose="020B0503020204020204" pitchFamily="34" charset="-122"/>
                <a:sym typeface="幼圆" panose="02010509060101010101" pitchFamily="49" charset="-122"/>
              </a:rPr>
              <a:t>北京青年路地铁站 天天飞车</a:t>
            </a:r>
          </a:p>
        </p:txBody>
      </p:sp>
      <p:sp>
        <p:nvSpPr>
          <p:cNvPr id="28" name="TextBox 13"/>
          <p:cNvSpPr>
            <a:spLocks noChangeArrowheads="1"/>
          </p:cNvSpPr>
          <p:nvPr/>
        </p:nvSpPr>
        <p:spPr bwMode="auto">
          <a:xfrm>
            <a:off x="7844725" y="6194937"/>
            <a:ext cx="2939226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德克士“火球世界杯”双城对决</a:t>
            </a:r>
          </a:p>
        </p:txBody>
      </p:sp>
    </p:spTree>
    <p:extLst>
      <p:ext uri="{BB962C8B-B14F-4D97-AF65-F5344CB8AC3E}">
        <p14:creationId xmlns:p14="http://schemas.microsoft.com/office/powerpoint/2010/main" val="41629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deck\templat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9"/>
          <a:stretch>
            <a:fillRect/>
          </a:stretch>
        </p:blipFill>
        <p:spPr bwMode="auto">
          <a:xfrm>
            <a:off x="1059" y="0"/>
            <a:ext cx="4222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\\10.20.20.3\DesignDepartment\Z-资料分享频道\【VI】\1shi_logo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5"/>
          <a:stretch>
            <a:fillRect/>
          </a:stretch>
        </p:blipFill>
        <p:spPr bwMode="auto">
          <a:xfrm>
            <a:off x="10198182" y="134518"/>
            <a:ext cx="1593971" cy="51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组合 11"/>
          <p:cNvGrpSpPr>
            <a:grpSpLocks/>
          </p:cNvGrpSpPr>
          <p:nvPr/>
        </p:nvGrpSpPr>
        <p:grpSpPr bwMode="auto">
          <a:xfrm>
            <a:off x="3977055" y="3952189"/>
            <a:ext cx="7900807" cy="2207036"/>
            <a:chOff x="5331297" y="5475174"/>
            <a:chExt cx="10892698" cy="3041667"/>
          </a:xfrm>
        </p:grpSpPr>
        <p:pic>
          <p:nvPicPr>
            <p:cNvPr id="10253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2459" y="5475174"/>
              <a:ext cx="5411536" cy="304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3" descr="C:\Users\Administrator\Desktop\deck\{180A2BF2-22F8-4205-A6C4-A71062D62C2F}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297" y="5483286"/>
              <a:ext cx="5392987" cy="303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2" descr="C:\Users\Administrator\Desktop\deck\H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5" r="22119"/>
          <a:stretch>
            <a:fillRect/>
          </a:stretch>
        </p:blipFill>
        <p:spPr bwMode="auto">
          <a:xfrm>
            <a:off x="-201313" y="0"/>
            <a:ext cx="41724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"/>
          <p:cNvSpPr>
            <a:spLocks noChangeArrowheads="1"/>
          </p:cNvSpPr>
          <p:nvPr/>
        </p:nvSpPr>
        <p:spPr bwMode="auto">
          <a:xfrm>
            <a:off x="720307" y="2740343"/>
            <a:ext cx="2076810" cy="114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900" tIns="60949" rIns="121900" bIns="60949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zh-HK" altLang="en-US" sz="4499" b="1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案例</a:t>
            </a:r>
            <a:endParaRPr lang="en-US" altLang="zh-CN" sz="4499" b="1" dirty="0">
              <a:solidFill>
                <a:schemeClr val="bg1">
                  <a:lumMod val="95000"/>
                </a:schemeClr>
              </a:solidFill>
              <a:latin typeface="微软雅黑" pitchFamily="34" charset="-122"/>
              <a:ea typeface="微软雅黑" pitchFamily="34" charset="-122"/>
              <a:sym typeface="ShiShangZhongHeiJianTi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大屏</a:t>
            </a:r>
            <a:r>
              <a:rPr lang="en-US" altLang="zh-HK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Html5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itchFamily="34" charset="-122"/>
                <a:ea typeface="微软雅黑" pitchFamily="34" charset="-122"/>
                <a:sym typeface="ShiShangZhongHeiJianTi" charset="0"/>
              </a:rPr>
              <a:t>互动类</a:t>
            </a:r>
          </a:p>
        </p:txBody>
      </p:sp>
      <p:pic>
        <p:nvPicPr>
          <p:cNvPr id="10247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04" y="3952189"/>
            <a:ext cx="3922428" cy="22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 descr="C:\Users\zmj\Documents\Tencent Files\370510361\FileRecv\上汽效果图\场景效果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91" y="1146373"/>
            <a:ext cx="7979374" cy="229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2" descr="C:\Users\Administrator\Desktop\deck\{65D98322-19D6-4D70-9D95-433E1F4196A5}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53" y="3952189"/>
            <a:ext cx="3922429" cy="220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3"/>
          <p:cNvSpPr>
            <a:spLocks noChangeArrowheads="1"/>
          </p:cNvSpPr>
          <p:nvPr/>
        </p:nvSpPr>
        <p:spPr bwMode="auto">
          <a:xfrm>
            <a:off x="3821111" y="3437928"/>
            <a:ext cx="1592703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上汽集团蓝之城</a:t>
            </a:r>
            <a:endParaRPr lang="en-US" altLang="zh-HK" sz="1500" dirty="0">
              <a:solidFill>
                <a:schemeClr val="bg1">
                  <a:lumMod val="65000"/>
                </a:schemeClr>
              </a:solidFill>
              <a:latin typeface="Helvetica" pitchFamily="2" charset="0"/>
              <a:ea typeface="微软雅黑" pitchFamily="34" charset="-122"/>
              <a:sym typeface="幼圆" pitchFamily="49" charset="-122"/>
            </a:endParaRPr>
          </a:p>
        </p:txBody>
      </p:sp>
      <p:sp>
        <p:nvSpPr>
          <p:cNvPr id="21" name="TextBox 13"/>
          <p:cNvSpPr>
            <a:spLocks noChangeArrowheads="1"/>
          </p:cNvSpPr>
          <p:nvPr/>
        </p:nvSpPr>
        <p:spPr bwMode="auto">
          <a:xfrm>
            <a:off x="3856824" y="6194937"/>
            <a:ext cx="2169784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00" tIns="60949" rIns="121900" bIns="60949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伊利全球牧场喂养活动</a:t>
            </a:r>
            <a:endParaRPr lang="en-US" altLang="zh-HK" sz="1500" dirty="0">
              <a:solidFill>
                <a:schemeClr val="bg1">
                  <a:lumMod val="65000"/>
                </a:schemeClr>
              </a:solidFill>
              <a:latin typeface="Helvetica" pitchFamily="2" charset="0"/>
              <a:ea typeface="微软雅黑" pitchFamily="34" charset="-122"/>
              <a:sym typeface="幼圆" pitchFamily="49" charset="-122"/>
            </a:endParaRPr>
          </a:p>
        </p:txBody>
      </p:sp>
      <p:sp>
        <p:nvSpPr>
          <p:cNvPr id="22" name="TextBox 13"/>
          <p:cNvSpPr>
            <a:spLocks noChangeArrowheads="1"/>
          </p:cNvSpPr>
          <p:nvPr/>
        </p:nvSpPr>
        <p:spPr bwMode="auto">
          <a:xfrm>
            <a:off x="7844725" y="6194937"/>
            <a:ext cx="3452213" cy="35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60949" rIns="121900" bIns="60949">
            <a:spAutoFit/>
          </a:bodyPr>
          <a:lstStyle/>
          <a:p>
            <a:pPr>
              <a:defRPr/>
            </a:pPr>
            <a:r>
              <a:rPr lang="zh-HK" altLang="en-US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上海移动</a:t>
            </a:r>
            <a:r>
              <a:rPr lang="en-US" altLang="zh-HK" sz="15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微软雅黑" pitchFamily="34" charset="-122"/>
                <a:sym typeface="幼圆" pitchFamily="49" charset="-122"/>
              </a:rPr>
              <a:t>4G</a:t>
            </a:r>
          </a:p>
        </p:txBody>
      </p:sp>
    </p:spTree>
    <p:extLst>
      <p:ext uri="{BB962C8B-B14F-4D97-AF65-F5344CB8AC3E}">
        <p14:creationId xmlns:p14="http://schemas.microsoft.com/office/powerpoint/2010/main" val="28829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CFDEF3"/>
    </a:accent1>
    <a:accent2>
      <a:srgbClr val="333399"/>
    </a:accent2>
    <a:accent3>
      <a:srgbClr val="FFFFFF"/>
    </a:accent3>
    <a:accent4>
      <a:srgbClr val="000000"/>
    </a:accent4>
    <a:accent5>
      <a:srgbClr val="E4ECF8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CFDEF3"/>
    </a:accent1>
    <a:accent2>
      <a:srgbClr val="333399"/>
    </a:accent2>
    <a:accent3>
      <a:srgbClr val="FFFFFF"/>
    </a:accent3>
    <a:accent4>
      <a:srgbClr val="000000"/>
    </a:accent4>
    <a:accent5>
      <a:srgbClr val="E4ECF8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CFDEF3"/>
    </a:accent1>
    <a:accent2>
      <a:srgbClr val="333399"/>
    </a:accent2>
    <a:accent3>
      <a:srgbClr val="FFFFFF"/>
    </a:accent3>
    <a:accent4>
      <a:srgbClr val="000000"/>
    </a:accent4>
    <a:accent5>
      <a:srgbClr val="E4ECF8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3197</Words>
  <Application>Microsoft Office PowerPoint</Application>
  <PresentationFormat>自定义</PresentationFormat>
  <Paragraphs>417</Paragraphs>
  <Slides>25</Slides>
  <Notes>25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Zhu</dc:creator>
  <cp:lastModifiedBy>teacher</cp:lastModifiedBy>
  <cp:revision>267</cp:revision>
  <dcterms:created xsi:type="dcterms:W3CDTF">2015-07-30T02:46:41Z</dcterms:created>
  <dcterms:modified xsi:type="dcterms:W3CDTF">2015-11-25T00:00:47Z</dcterms:modified>
</cp:coreProperties>
</file>