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4.xml" ContentType="application/vnd.openxmlformats-officedocument.presentationml.tags+xml"/>
  <Override PartName="/ppt/notesSlides/notesSlide10.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6" r:id="rId1"/>
    <p:sldMasterId id="2147483679" r:id="rId2"/>
    <p:sldMasterId id="2147483701" r:id="rId3"/>
  </p:sldMasterIdLst>
  <p:notesMasterIdLst>
    <p:notesMasterId r:id="rId57"/>
  </p:notesMasterIdLst>
  <p:handoutMasterIdLst>
    <p:handoutMasterId r:id="rId58"/>
  </p:handoutMasterIdLst>
  <p:sldIdLst>
    <p:sldId id="256" r:id="rId4"/>
    <p:sldId id="343" r:id="rId5"/>
    <p:sldId id="339" r:id="rId6"/>
    <p:sldId id="287" r:id="rId7"/>
    <p:sldId id="288" r:id="rId8"/>
    <p:sldId id="289" r:id="rId9"/>
    <p:sldId id="290" r:id="rId10"/>
    <p:sldId id="291" r:id="rId11"/>
    <p:sldId id="292" r:id="rId12"/>
    <p:sldId id="293" r:id="rId13"/>
    <p:sldId id="294" r:id="rId14"/>
    <p:sldId id="340" r:id="rId15"/>
    <p:sldId id="295" r:id="rId16"/>
    <p:sldId id="298" r:id="rId17"/>
    <p:sldId id="299" r:id="rId18"/>
    <p:sldId id="300" r:id="rId19"/>
    <p:sldId id="301" r:id="rId20"/>
    <p:sldId id="302" r:id="rId21"/>
    <p:sldId id="303" r:id="rId22"/>
    <p:sldId id="304" r:id="rId23"/>
    <p:sldId id="305" r:id="rId24"/>
    <p:sldId id="306" r:id="rId25"/>
    <p:sldId id="307" r:id="rId26"/>
    <p:sldId id="308" r:id="rId27"/>
    <p:sldId id="309" r:id="rId28"/>
    <p:sldId id="310" r:id="rId29"/>
    <p:sldId id="311" r:id="rId30"/>
    <p:sldId id="312" r:id="rId31"/>
    <p:sldId id="313" r:id="rId32"/>
    <p:sldId id="314" r:id="rId33"/>
    <p:sldId id="315" r:id="rId34"/>
    <p:sldId id="342" r:id="rId35"/>
    <p:sldId id="316" r:id="rId36"/>
    <p:sldId id="317" r:id="rId37"/>
    <p:sldId id="318" r:id="rId38"/>
    <p:sldId id="319" r:id="rId39"/>
    <p:sldId id="341" r:id="rId40"/>
    <p:sldId id="320" r:id="rId41"/>
    <p:sldId id="321" r:id="rId42"/>
    <p:sldId id="322" r:id="rId43"/>
    <p:sldId id="323" r:id="rId44"/>
    <p:sldId id="324" r:id="rId45"/>
    <p:sldId id="325" r:id="rId46"/>
    <p:sldId id="326" r:id="rId47"/>
    <p:sldId id="327" r:id="rId48"/>
    <p:sldId id="328" r:id="rId49"/>
    <p:sldId id="329" r:id="rId50"/>
    <p:sldId id="330" r:id="rId51"/>
    <p:sldId id="332" r:id="rId52"/>
    <p:sldId id="334" r:id="rId53"/>
    <p:sldId id="337" r:id="rId54"/>
    <p:sldId id="338" r:id="rId55"/>
    <p:sldId id="335" r:id="rId56"/>
  </p:sldIdLst>
  <p:sldSz cx="9144000" cy="6858000" type="screen4x3"/>
  <p:notesSz cx="6858000" cy="9144000"/>
  <p:defaultText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3A1C"/>
    <a:srgbClr val="F23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972" autoAdjust="0"/>
    <p:restoredTop sz="93411"/>
  </p:normalViewPr>
  <p:slideViewPr>
    <p:cSldViewPr snapToGrid="0" snapToObjects="1">
      <p:cViewPr varScale="1">
        <p:scale>
          <a:sx n="104" d="100"/>
          <a:sy n="104" d="100"/>
        </p:scale>
        <p:origin x="1976" y="19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97" d="100"/>
          <a:sy n="97" d="100"/>
        </p:scale>
        <p:origin x="2480" y="2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handoutMaster" Target="handoutMasters/handoutMaster1.xml"/><Relationship Id="rId5" Type="http://schemas.openxmlformats.org/officeDocument/2006/relationships/slide" Target="slides/slide2.xml"/><Relationship Id="rId61" Type="http://schemas.openxmlformats.org/officeDocument/2006/relationships/theme" Target="theme/theme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notesMaster" Target="notesMasters/notesMaster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B82EDC0-28C3-4FE7-9893-B4115506E30C}" type="doc">
      <dgm:prSet loTypeId="urn:microsoft.com/office/officeart/2005/8/layout/vList5" loCatId="list" qsTypeId="urn:microsoft.com/office/officeart/2005/8/quickstyle/simple4" qsCatId="simple" csTypeId="urn:microsoft.com/office/officeart/2005/8/colors/colorful1#1" csCatId="colorful" phldr="1"/>
      <dgm:spPr/>
      <dgm:t>
        <a:bodyPr/>
        <a:lstStyle/>
        <a:p>
          <a:endParaRPr lang="zh-CN" altLang="en-US"/>
        </a:p>
      </dgm:t>
    </dgm:pt>
    <dgm:pt modelId="{8164C08B-7FEA-49D1-8EDB-A34D4A5AE13A}">
      <dgm:prSet phldrT="[文本]" custT="1"/>
      <dgm:spPr/>
      <dgm:t>
        <a:bodyPr/>
        <a:lstStyle/>
        <a:p>
          <a:r>
            <a:rPr lang="zh-CN" altLang="en-US" sz="3600" dirty="0">
              <a:solidFill>
                <a:schemeClr val="tx1"/>
              </a:solidFill>
              <a:latin typeface="微软雅黑" panose="020B0503020204020204" pitchFamily="34" charset="-122"/>
              <a:ea typeface="微软雅黑" panose="020B0503020204020204" pitchFamily="34" charset="-122"/>
            </a:rPr>
            <a:t>优化</a:t>
          </a:r>
        </a:p>
      </dgm:t>
    </dgm:pt>
    <dgm:pt modelId="{4EB2FA3F-42A2-448C-B44D-49C48D464BE5}" type="parTrans" cxnId="{4A1FEBDE-DA7A-4D53-9D66-9319811ED352}">
      <dgm:prSet/>
      <dgm:spPr/>
      <dgm:t>
        <a:bodyPr/>
        <a:lstStyle/>
        <a:p>
          <a:endParaRPr lang="zh-CN" altLang="en-US">
            <a:solidFill>
              <a:schemeClr val="tx1"/>
            </a:solidFill>
            <a:latin typeface="微软雅黑" panose="020B0503020204020204" pitchFamily="34" charset="-122"/>
            <a:ea typeface="微软雅黑" panose="020B0503020204020204" pitchFamily="34" charset="-122"/>
          </a:endParaRPr>
        </a:p>
      </dgm:t>
    </dgm:pt>
    <dgm:pt modelId="{4E35E266-2D6C-496B-BD37-903EA4C5BA82}" type="sibTrans" cxnId="{4A1FEBDE-DA7A-4D53-9D66-9319811ED352}">
      <dgm:prSet/>
      <dgm:spPr/>
      <dgm:t>
        <a:bodyPr/>
        <a:lstStyle/>
        <a:p>
          <a:endParaRPr lang="zh-CN" altLang="en-US">
            <a:solidFill>
              <a:schemeClr val="tx1"/>
            </a:solidFill>
            <a:latin typeface="微软雅黑" panose="020B0503020204020204" pitchFamily="34" charset="-122"/>
            <a:ea typeface="微软雅黑" panose="020B0503020204020204" pitchFamily="34" charset="-122"/>
          </a:endParaRPr>
        </a:p>
      </dgm:t>
    </dgm:pt>
    <dgm:pt modelId="{0D7B64AF-E89E-4F47-93DF-875AC7EA9F80}">
      <dgm:prSet phldrT="[文本]" custT="1"/>
      <dgm:spPr/>
      <dgm:t>
        <a:bodyPr/>
        <a:lstStyle/>
        <a:p>
          <a:r>
            <a:rPr lang="zh-CN" altLang="en-US" sz="1600" dirty="0">
              <a:solidFill>
                <a:schemeClr val="tx1"/>
              </a:solidFill>
              <a:latin typeface="微软雅黑" panose="020B0503020204020204" pitchFamily="34" charset="-122"/>
              <a:ea typeface="微软雅黑" panose="020B0503020204020204" pitchFamily="34" charset="-122"/>
            </a:rPr>
            <a:t>各级政府、主管部门、上市公司、企业集团、外资公司都将基于大数据分析平台优化其决策。</a:t>
          </a:r>
        </a:p>
      </dgm:t>
    </dgm:pt>
    <dgm:pt modelId="{408B7941-512D-4F86-AD27-749BF2A690AD}" type="parTrans" cxnId="{4C9CCEF2-01E0-4C0D-9F49-97C4E60277EF}">
      <dgm:prSet/>
      <dgm:spPr/>
      <dgm:t>
        <a:bodyPr/>
        <a:lstStyle/>
        <a:p>
          <a:endParaRPr lang="zh-CN" altLang="en-US">
            <a:solidFill>
              <a:schemeClr val="tx1"/>
            </a:solidFill>
            <a:latin typeface="微软雅黑" panose="020B0503020204020204" pitchFamily="34" charset="-122"/>
            <a:ea typeface="微软雅黑" panose="020B0503020204020204" pitchFamily="34" charset="-122"/>
          </a:endParaRPr>
        </a:p>
      </dgm:t>
    </dgm:pt>
    <dgm:pt modelId="{A9C35514-23AE-45F2-802C-53551939B0A1}" type="sibTrans" cxnId="{4C9CCEF2-01E0-4C0D-9F49-97C4E60277EF}">
      <dgm:prSet/>
      <dgm:spPr/>
      <dgm:t>
        <a:bodyPr/>
        <a:lstStyle/>
        <a:p>
          <a:endParaRPr lang="zh-CN" altLang="en-US">
            <a:solidFill>
              <a:schemeClr val="tx1"/>
            </a:solidFill>
            <a:latin typeface="微软雅黑" panose="020B0503020204020204" pitchFamily="34" charset="-122"/>
            <a:ea typeface="微软雅黑" panose="020B0503020204020204" pitchFamily="34" charset="-122"/>
          </a:endParaRPr>
        </a:p>
      </dgm:t>
    </dgm:pt>
    <dgm:pt modelId="{E7B058C8-9F24-4425-9245-540C959E25B2}">
      <dgm:prSet phldrT="[文本]" custT="1"/>
      <dgm:spPr/>
      <dgm:t>
        <a:bodyPr/>
        <a:lstStyle/>
        <a:p>
          <a:r>
            <a:rPr lang="zh-CN" altLang="en-US" sz="3600" dirty="0">
              <a:solidFill>
                <a:schemeClr val="tx1"/>
              </a:solidFill>
              <a:latin typeface="微软雅黑" panose="020B0503020204020204" pitchFamily="34" charset="-122"/>
              <a:ea typeface="微软雅黑" panose="020B0503020204020204" pitchFamily="34" charset="-122"/>
            </a:rPr>
            <a:t>革命</a:t>
          </a:r>
        </a:p>
      </dgm:t>
    </dgm:pt>
    <dgm:pt modelId="{C930D84C-0E90-4901-8249-526B90587C3A}" type="parTrans" cxnId="{ACCD2F28-22F2-44D6-AE16-5A29EDD7F34D}">
      <dgm:prSet/>
      <dgm:spPr/>
      <dgm:t>
        <a:bodyPr/>
        <a:lstStyle/>
        <a:p>
          <a:endParaRPr lang="zh-CN" altLang="en-US">
            <a:solidFill>
              <a:schemeClr val="tx1"/>
            </a:solidFill>
            <a:latin typeface="微软雅黑" panose="020B0503020204020204" pitchFamily="34" charset="-122"/>
            <a:ea typeface="微软雅黑" panose="020B0503020204020204" pitchFamily="34" charset="-122"/>
          </a:endParaRPr>
        </a:p>
      </dgm:t>
    </dgm:pt>
    <dgm:pt modelId="{C1CB44BA-B18A-4102-8277-02BDC5534532}" type="sibTrans" cxnId="{ACCD2F28-22F2-44D6-AE16-5A29EDD7F34D}">
      <dgm:prSet/>
      <dgm:spPr/>
      <dgm:t>
        <a:bodyPr/>
        <a:lstStyle/>
        <a:p>
          <a:endParaRPr lang="zh-CN" altLang="en-US">
            <a:solidFill>
              <a:schemeClr val="tx1"/>
            </a:solidFill>
            <a:latin typeface="微软雅黑" panose="020B0503020204020204" pitchFamily="34" charset="-122"/>
            <a:ea typeface="微软雅黑" panose="020B0503020204020204" pitchFamily="34" charset="-122"/>
          </a:endParaRPr>
        </a:p>
      </dgm:t>
    </dgm:pt>
    <dgm:pt modelId="{2592691F-9E79-4BC0-87E5-69D7D698006D}">
      <dgm:prSet phldrT="[文本]" custT="1"/>
      <dgm:spPr/>
      <dgm:t>
        <a:bodyPr/>
        <a:lstStyle/>
        <a:p>
          <a:r>
            <a:rPr lang="zh-CN" altLang="en-US" sz="1600" dirty="0">
              <a:solidFill>
                <a:schemeClr val="tx1"/>
              </a:solidFill>
              <a:latin typeface="微软雅黑" panose="020B0503020204020204" pitchFamily="34" charset="-122"/>
              <a:ea typeface="微软雅黑" panose="020B0503020204020204" pitchFamily="34" charset="-122"/>
            </a:rPr>
            <a:t>银行都将基于企业大数据平台开展银行直销业务，同时按照产业链金融服务事业部模式开展业务</a:t>
          </a:r>
        </a:p>
      </dgm:t>
    </dgm:pt>
    <dgm:pt modelId="{C0845D3B-5494-47F6-927D-C8582491F5CA}" type="parTrans" cxnId="{E8B28251-E2BD-46B1-B26C-1CC275AB2F85}">
      <dgm:prSet/>
      <dgm:spPr/>
      <dgm:t>
        <a:bodyPr/>
        <a:lstStyle/>
        <a:p>
          <a:endParaRPr lang="zh-CN" altLang="en-US">
            <a:solidFill>
              <a:schemeClr val="tx1"/>
            </a:solidFill>
            <a:latin typeface="微软雅黑" panose="020B0503020204020204" pitchFamily="34" charset="-122"/>
            <a:ea typeface="微软雅黑" panose="020B0503020204020204" pitchFamily="34" charset="-122"/>
          </a:endParaRPr>
        </a:p>
      </dgm:t>
    </dgm:pt>
    <dgm:pt modelId="{0FA4D93A-AD3F-4434-AA55-CEB49328E211}" type="sibTrans" cxnId="{E8B28251-E2BD-46B1-B26C-1CC275AB2F85}">
      <dgm:prSet/>
      <dgm:spPr/>
      <dgm:t>
        <a:bodyPr/>
        <a:lstStyle/>
        <a:p>
          <a:endParaRPr lang="zh-CN" altLang="en-US">
            <a:solidFill>
              <a:schemeClr val="tx1"/>
            </a:solidFill>
            <a:latin typeface="微软雅黑" panose="020B0503020204020204" pitchFamily="34" charset="-122"/>
            <a:ea typeface="微软雅黑" panose="020B0503020204020204" pitchFamily="34" charset="-122"/>
          </a:endParaRPr>
        </a:p>
      </dgm:t>
    </dgm:pt>
    <dgm:pt modelId="{B6259541-DC05-42DE-803A-E680E08D6C9F}">
      <dgm:prSet phldrT="[文本]" custT="1"/>
      <dgm:spPr/>
      <dgm:t>
        <a:bodyPr/>
        <a:lstStyle/>
        <a:p>
          <a:r>
            <a:rPr lang="zh-CN" altLang="en-US" sz="3600" dirty="0">
              <a:solidFill>
                <a:schemeClr val="tx1"/>
              </a:solidFill>
              <a:latin typeface="微软雅黑" panose="020B0503020204020204" pitchFamily="34" charset="-122"/>
              <a:ea typeface="微软雅黑" panose="020B0503020204020204" pitchFamily="34" charset="-122"/>
            </a:rPr>
            <a:t>改变</a:t>
          </a:r>
        </a:p>
      </dgm:t>
    </dgm:pt>
    <dgm:pt modelId="{37D6F386-8381-4B6F-978B-E137AE3DF9AA}" type="parTrans" cxnId="{E4931202-E6BE-4BC8-B65B-11D412988295}">
      <dgm:prSet/>
      <dgm:spPr/>
      <dgm:t>
        <a:bodyPr/>
        <a:lstStyle/>
        <a:p>
          <a:endParaRPr lang="zh-CN" altLang="en-US">
            <a:solidFill>
              <a:schemeClr val="tx1"/>
            </a:solidFill>
            <a:latin typeface="微软雅黑" panose="020B0503020204020204" pitchFamily="34" charset="-122"/>
            <a:ea typeface="微软雅黑" panose="020B0503020204020204" pitchFamily="34" charset="-122"/>
          </a:endParaRPr>
        </a:p>
      </dgm:t>
    </dgm:pt>
    <dgm:pt modelId="{268DB079-41ED-404F-B186-2A61D37917A2}" type="sibTrans" cxnId="{E4931202-E6BE-4BC8-B65B-11D412988295}">
      <dgm:prSet/>
      <dgm:spPr/>
      <dgm:t>
        <a:bodyPr/>
        <a:lstStyle/>
        <a:p>
          <a:endParaRPr lang="zh-CN" altLang="en-US">
            <a:solidFill>
              <a:schemeClr val="tx1"/>
            </a:solidFill>
            <a:latin typeface="微软雅黑" panose="020B0503020204020204" pitchFamily="34" charset="-122"/>
            <a:ea typeface="微软雅黑" panose="020B0503020204020204" pitchFamily="34" charset="-122"/>
          </a:endParaRPr>
        </a:p>
      </dgm:t>
    </dgm:pt>
    <dgm:pt modelId="{A1E47C7B-F182-4DF4-A19B-69BAAE382931}">
      <dgm:prSet phldrT="[文本]" custT="1"/>
      <dgm:spPr/>
      <dgm:t>
        <a:bodyPr/>
        <a:lstStyle/>
        <a:p>
          <a:r>
            <a:rPr lang="zh-CN" altLang="en-US" sz="1600" dirty="0">
              <a:solidFill>
                <a:schemeClr val="tx1"/>
              </a:solidFill>
              <a:latin typeface="微软雅黑" panose="020B0503020204020204" pitchFamily="34" charset="-122"/>
              <a:ea typeface="微软雅黑" panose="020B0503020204020204" pitchFamily="34" charset="-122"/>
            </a:rPr>
            <a:t>因大数据系统的出现，所有依赖信息不对称盈利的业务都将消失。</a:t>
          </a:r>
        </a:p>
      </dgm:t>
    </dgm:pt>
    <dgm:pt modelId="{719D88D6-1635-491E-8C93-A79FE7CA5E24}" type="parTrans" cxnId="{0E27294B-D241-4242-A5D4-BAB975F1D3DA}">
      <dgm:prSet/>
      <dgm:spPr/>
      <dgm:t>
        <a:bodyPr/>
        <a:lstStyle/>
        <a:p>
          <a:endParaRPr lang="zh-CN" altLang="en-US">
            <a:solidFill>
              <a:schemeClr val="tx1"/>
            </a:solidFill>
            <a:latin typeface="微软雅黑" panose="020B0503020204020204" pitchFamily="34" charset="-122"/>
            <a:ea typeface="微软雅黑" panose="020B0503020204020204" pitchFamily="34" charset="-122"/>
          </a:endParaRPr>
        </a:p>
      </dgm:t>
    </dgm:pt>
    <dgm:pt modelId="{6051CE2A-AC3B-4295-AD33-637560233BA3}" type="sibTrans" cxnId="{0E27294B-D241-4242-A5D4-BAB975F1D3DA}">
      <dgm:prSet/>
      <dgm:spPr/>
      <dgm:t>
        <a:bodyPr/>
        <a:lstStyle/>
        <a:p>
          <a:endParaRPr lang="zh-CN" altLang="en-US">
            <a:solidFill>
              <a:schemeClr val="tx1"/>
            </a:solidFill>
            <a:latin typeface="微软雅黑" panose="020B0503020204020204" pitchFamily="34" charset="-122"/>
            <a:ea typeface="微软雅黑" panose="020B0503020204020204" pitchFamily="34" charset="-122"/>
          </a:endParaRPr>
        </a:p>
      </dgm:t>
    </dgm:pt>
    <dgm:pt modelId="{9045D98D-C66A-48E7-A245-35B5957A7399}">
      <dgm:prSet phldrT="[文本]" custT="1"/>
      <dgm:spPr/>
      <dgm:t>
        <a:bodyPr/>
        <a:lstStyle/>
        <a:p>
          <a:r>
            <a:rPr lang="zh-CN" altLang="en-US" sz="3600" dirty="0">
              <a:solidFill>
                <a:schemeClr val="tx1"/>
              </a:solidFill>
              <a:latin typeface="微软雅黑" panose="020B0503020204020204" pitchFamily="34" charset="-122"/>
              <a:ea typeface="微软雅黑" panose="020B0503020204020204" pitchFamily="34" charset="-122"/>
            </a:rPr>
            <a:t>颠覆</a:t>
          </a:r>
        </a:p>
      </dgm:t>
    </dgm:pt>
    <dgm:pt modelId="{7B01EB5F-D381-47EE-A0D6-7EA31871E775}" type="parTrans" cxnId="{23276639-2DC3-442C-8B7D-748EB1AD5582}">
      <dgm:prSet/>
      <dgm:spPr/>
      <dgm:t>
        <a:bodyPr/>
        <a:lstStyle/>
        <a:p>
          <a:endParaRPr lang="zh-CN" altLang="en-US">
            <a:solidFill>
              <a:schemeClr val="tx1"/>
            </a:solidFill>
            <a:latin typeface="微软雅黑" panose="020B0503020204020204" pitchFamily="34" charset="-122"/>
            <a:ea typeface="微软雅黑" panose="020B0503020204020204" pitchFamily="34" charset="-122"/>
          </a:endParaRPr>
        </a:p>
      </dgm:t>
    </dgm:pt>
    <dgm:pt modelId="{74FC76FF-A29E-4DFE-8C92-6E52071A2043}" type="sibTrans" cxnId="{23276639-2DC3-442C-8B7D-748EB1AD5582}">
      <dgm:prSet/>
      <dgm:spPr/>
      <dgm:t>
        <a:bodyPr/>
        <a:lstStyle/>
        <a:p>
          <a:endParaRPr lang="zh-CN" altLang="en-US">
            <a:solidFill>
              <a:schemeClr val="tx1"/>
            </a:solidFill>
            <a:latin typeface="微软雅黑" panose="020B0503020204020204" pitchFamily="34" charset="-122"/>
            <a:ea typeface="微软雅黑" panose="020B0503020204020204" pitchFamily="34" charset="-122"/>
          </a:endParaRPr>
        </a:p>
      </dgm:t>
    </dgm:pt>
    <dgm:pt modelId="{22B677B6-3E43-4154-B276-2F0542B27522}">
      <dgm:prSet custT="1"/>
      <dgm:spPr/>
      <dgm:t>
        <a:bodyPr/>
        <a:lstStyle/>
        <a:p>
          <a:r>
            <a:rPr lang="zh-CN" altLang="en-US" sz="1600" dirty="0">
              <a:solidFill>
                <a:schemeClr val="tx1"/>
              </a:solidFill>
              <a:latin typeface="微软雅黑" panose="020B0503020204020204" pitchFamily="34" charset="-122"/>
              <a:ea typeface="微软雅黑" panose="020B0503020204020204" pitchFamily="34" charset="-122"/>
            </a:rPr>
            <a:t>大数据分析能力逐渐加强，传统市场研究行业、证券研究所、产业链咨询机构将逐渐消失。</a:t>
          </a:r>
        </a:p>
      </dgm:t>
    </dgm:pt>
    <dgm:pt modelId="{C66618F6-CDF1-4D85-B7FD-0943F4E529C4}" type="parTrans" cxnId="{07F729FE-C9BB-4789-9F88-9C20DAA478A1}">
      <dgm:prSet/>
      <dgm:spPr/>
      <dgm:t>
        <a:bodyPr/>
        <a:lstStyle/>
        <a:p>
          <a:endParaRPr lang="zh-CN" altLang="en-US">
            <a:solidFill>
              <a:schemeClr val="tx1"/>
            </a:solidFill>
            <a:latin typeface="微软雅黑" panose="020B0503020204020204" pitchFamily="34" charset="-122"/>
            <a:ea typeface="微软雅黑" panose="020B0503020204020204" pitchFamily="34" charset="-122"/>
          </a:endParaRPr>
        </a:p>
      </dgm:t>
    </dgm:pt>
    <dgm:pt modelId="{AA5B8F94-81EA-4C94-90D0-B7F8BB2995D5}" type="sibTrans" cxnId="{07F729FE-C9BB-4789-9F88-9C20DAA478A1}">
      <dgm:prSet/>
      <dgm:spPr/>
      <dgm:t>
        <a:bodyPr/>
        <a:lstStyle/>
        <a:p>
          <a:endParaRPr lang="zh-CN" altLang="en-US">
            <a:solidFill>
              <a:schemeClr val="tx1"/>
            </a:solidFill>
            <a:latin typeface="微软雅黑" panose="020B0503020204020204" pitchFamily="34" charset="-122"/>
            <a:ea typeface="微软雅黑" panose="020B0503020204020204" pitchFamily="34" charset="-122"/>
          </a:endParaRPr>
        </a:p>
      </dgm:t>
    </dgm:pt>
    <dgm:pt modelId="{1AF1258D-7D71-462E-899A-895332038374}" type="pres">
      <dgm:prSet presAssocID="{7B82EDC0-28C3-4FE7-9893-B4115506E30C}" presName="Name0" presStyleCnt="0">
        <dgm:presLayoutVars>
          <dgm:dir/>
          <dgm:animLvl val="lvl"/>
          <dgm:resizeHandles val="exact"/>
        </dgm:presLayoutVars>
      </dgm:prSet>
      <dgm:spPr/>
    </dgm:pt>
    <dgm:pt modelId="{464B684D-6A54-4966-A942-B64EFDFA3F3A}" type="pres">
      <dgm:prSet presAssocID="{8164C08B-7FEA-49D1-8EDB-A34D4A5AE13A}" presName="linNode" presStyleCnt="0"/>
      <dgm:spPr/>
    </dgm:pt>
    <dgm:pt modelId="{F4149E3D-D159-4E8D-9645-4C34100CAD08}" type="pres">
      <dgm:prSet presAssocID="{8164C08B-7FEA-49D1-8EDB-A34D4A5AE13A}" presName="parentText" presStyleLbl="node1" presStyleIdx="0" presStyleCnt="4" custScaleX="60862">
        <dgm:presLayoutVars>
          <dgm:chMax val="1"/>
          <dgm:bulletEnabled val="1"/>
        </dgm:presLayoutVars>
      </dgm:prSet>
      <dgm:spPr/>
    </dgm:pt>
    <dgm:pt modelId="{5E312260-BB8C-4259-9A9A-07FD49D660DE}" type="pres">
      <dgm:prSet presAssocID="{8164C08B-7FEA-49D1-8EDB-A34D4A5AE13A}" presName="descendantText" presStyleLbl="alignAccFollowNode1" presStyleIdx="0" presStyleCnt="4">
        <dgm:presLayoutVars>
          <dgm:bulletEnabled val="1"/>
        </dgm:presLayoutVars>
      </dgm:prSet>
      <dgm:spPr/>
    </dgm:pt>
    <dgm:pt modelId="{B15E52DD-BF95-48EF-83BF-64D9AE8A1181}" type="pres">
      <dgm:prSet presAssocID="{4E35E266-2D6C-496B-BD37-903EA4C5BA82}" presName="sp" presStyleCnt="0"/>
      <dgm:spPr/>
    </dgm:pt>
    <dgm:pt modelId="{561821EA-E295-47E4-A7EF-0FAE72E8F842}" type="pres">
      <dgm:prSet presAssocID="{E7B058C8-9F24-4425-9245-540C959E25B2}" presName="linNode" presStyleCnt="0"/>
      <dgm:spPr/>
    </dgm:pt>
    <dgm:pt modelId="{988D9766-81DD-42EA-8025-F35CE451537D}" type="pres">
      <dgm:prSet presAssocID="{E7B058C8-9F24-4425-9245-540C959E25B2}" presName="parentText" presStyleLbl="node1" presStyleIdx="1" presStyleCnt="4" custScaleX="61289">
        <dgm:presLayoutVars>
          <dgm:chMax val="1"/>
          <dgm:bulletEnabled val="1"/>
        </dgm:presLayoutVars>
      </dgm:prSet>
      <dgm:spPr/>
    </dgm:pt>
    <dgm:pt modelId="{C36456F2-C104-49EC-A4F4-9E741C50E57D}" type="pres">
      <dgm:prSet presAssocID="{E7B058C8-9F24-4425-9245-540C959E25B2}" presName="descendantText" presStyleLbl="alignAccFollowNode1" presStyleIdx="1" presStyleCnt="4">
        <dgm:presLayoutVars>
          <dgm:bulletEnabled val="1"/>
        </dgm:presLayoutVars>
      </dgm:prSet>
      <dgm:spPr/>
    </dgm:pt>
    <dgm:pt modelId="{84D8518D-A12B-4BCA-84D3-1E1FB4A6F4BC}" type="pres">
      <dgm:prSet presAssocID="{C1CB44BA-B18A-4102-8277-02BDC5534532}" presName="sp" presStyleCnt="0"/>
      <dgm:spPr/>
    </dgm:pt>
    <dgm:pt modelId="{2D02B444-8067-4F2B-BE1C-FB30DFA33E38}" type="pres">
      <dgm:prSet presAssocID="{9045D98D-C66A-48E7-A245-35B5957A7399}" presName="linNode" presStyleCnt="0"/>
      <dgm:spPr/>
    </dgm:pt>
    <dgm:pt modelId="{D516C599-DE5A-42A2-88A9-704EB00499F1}" type="pres">
      <dgm:prSet presAssocID="{9045D98D-C66A-48E7-A245-35B5957A7399}" presName="parentText" presStyleLbl="node1" presStyleIdx="2" presStyleCnt="4" custScaleX="60429">
        <dgm:presLayoutVars>
          <dgm:chMax val="1"/>
          <dgm:bulletEnabled val="1"/>
        </dgm:presLayoutVars>
      </dgm:prSet>
      <dgm:spPr/>
    </dgm:pt>
    <dgm:pt modelId="{B384A40A-3548-4A73-A19D-621C79A2EA79}" type="pres">
      <dgm:prSet presAssocID="{9045D98D-C66A-48E7-A245-35B5957A7399}" presName="descendantText" presStyleLbl="alignAccFollowNode1" presStyleIdx="2" presStyleCnt="4">
        <dgm:presLayoutVars>
          <dgm:bulletEnabled val="1"/>
        </dgm:presLayoutVars>
      </dgm:prSet>
      <dgm:spPr/>
    </dgm:pt>
    <dgm:pt modelId="{7087A52F-0B29-4C33-8A51-37C6BDA8202E}" type="pres">
      <dgm:prSet presAssocID="{74FC76FF-A29E-4DFE-8C92-6E52071A2043}" presName="sp" presStyleCnt="0"/>
      <dgm:spPr/>
    </dgm:pt>
    <dgm:pt modelId="{1B00E73A-0AF2-4D6F-8F6F-ABCEAF64862F}" type="pres">
      <dgm:prSet presAssocID="{B6259541-DC05-42DE-803A-E680E08D6C9F}" presName="linNode" presStyleCnt="0"/>
      <dgm:spPr/>
    </dgm:pt>
    <dgm:pt modelId="{E6E01B5A-8BEE-4FEC-8416-8610EF675C5F}" type="pres">
      <dgm:prSet presAssocID="{B6259541-DC05-42DE-803A-E680E08D6C9F}" presName="parentText" presStyleLbl="node1" presStyleIdx="3" presStyleCnt="4" custScaleX="60428">
        <dgm:presLayoutVars>
          <dgm:chMax val="1"/>
          <dgm:bulletEnabled val="1"/>
        </dgm:presLayoutVars>
      </dgm:prSet>
      <dgm:spPr/>
    </dgm:pt>
    <dgm:pt modelId="{1F0D7FAF-2C3A-41BB-B40E-71733DC8AA53}" type="pres">
      <dgm:prSet presAssocID="{B6259541-DC05-42DE-803A-E680E08D6C9F}" presName="descendantText" presStyleLbl="alignAccFollowNode1" presStyleIdx="3" presStyleCnt="4">
        <dgm:presLayoutVars>
          <dgm:bulletEnabled val="1"/>
        </dgm:presLayoutVars>
      </dgm:prSet>
      <dgm:spPr/>
    </dgm:pt>
  </dgm:ptLst>
  <dgm:cxnLst>
    <dgm:cxn modelId="{E4931202-E6BE-4BC8-B65B-11D412988295}" srcId="{7B82EDC0-28C3-4FE7-9893-B4115506E30C}" destId="{B6259541-DC05-42DE-803A-E680E08D6C9F}" srcOrd="3" destOrd="0" parTransId="{37D6F386-8381-4B6F-978B-E137AE3DF9AA}" sibTransId="{268DB079-41ED-404F-B186-2A61D37917A2}"/>
    <dgm:cxn modelId="{0165E81A-CAD0-462F-91BB-915E64CD16BD}" type="presOf" srcId="{B6259541-DC05-42DE-803A-E680E08D6C9F}" destId="{E6E01B5A-8BEE-4FEC-8416-8610EF675C5F}" srcOrd="0" destOrd="0" presId="urn:microsoft.com/office/officeart/2005/8/layout/vList5"/>
    <dgm:cxn modelId="{ACCD2F28-22F2-44D6-AE16-5A29EDD7F34D}" srcId="{7B82EDC0-28C3-4FE7-9893-B4115506E30C}" destId="{E7B058C8-9F24-4425-9245-540C959E25B2}" srcOrd="1" destOrd="0" parTransId="{C930D84C-0E90-4901-8249-526B90587C3A}" sibTransId="{C1CB44BA-B18A-4102-8277-02BDC5534532}"/>
    <dgm:cxn modelId="{1C7EAB35-6B9E-4ECB-99E0-22F013B590A2}" type="presOf" srcId="{A1E47C7B-F182-4DF4-A19B-69BAAE382931}" destId="{1F0D7FAF-2C3A-41BB-B40E-71733DC8AA53}" srcOrd="0" destOrd="0" presId="urn:microsoft.com/office/officeart/2005/8/layout/vList5"/>
    <dgm:cxn modelId="{23276639-2DC3-442C-8B7D-748EB1AD5582}" srcId="{7B82EDC0-28C3-4FE7-9893-B4115506E30C}" destId="{9045D98D-C66A-48E7-A245-35B5957A7399}" srcOrd="2" destOrd="0" parTransId="{7B01EB5F-D381-47EE-A0D6-7EA31871E775}" sibTransId="{74FC76FF-A29E-4DFE-8C92-6E52071A2043}"/>
    <dgm:cxn modelId="{0E27294B-D241-4242-A5D4-BAB975F1D3DA}" srcId="{B6259541-DC05-42DE-803A-E680E08D6C9F}" destId="{A1E47C7B-F182-4DF4-A19B-69BAAE382931}" srcOrd="0" destOrd="0" parTransId="{719D88D6-1635-491E-8C93-A79FE7CA5E24}" sibTransId="{6051CE2A-AC3B-4295-AD33-637560233BA3}"/>
    <dgm:cxn modelId="{B09C6651-E9F7-4C85-A804-B1CFED2D9AEA}" type="presOf" srcId="{8164C08B-7FEA-49D1-8EDB-A34D4A5AE13A}" destId="{F4149E3D-D159-4E8D-9645-4C34100CAD08}" srcOrd="0" destOrd="0" presId="urn:microsoft.com/office/officeart/2005/8/layout/vList5"/>
    <dgm:cxn modelId="{E8B28251-E2BD-46B1-B26C-1CC275AB2F85}" srcId="{9045D98D-C66A-48E7-A245-35B5957A7399}" destId="{2592691F-9E79-4BC0-87E5-69D7D698006D}" srcOrd="0" destOrd="0" parTransId="{C0845D3B-5494-47F6-927D-C8582491F5CA}" sibTransId="{0FA4D93A-AD3F-4434-AA55-CEB49328E211}"/>
    <dgm:cxn modelId="{49B22F69-0547-4F91-A3D5-C3EDAA848D1D}" type="presOf" srcId="{22B677B6-3E43-4154-B276-2F0542B27522}" destId="{C36456F2-C104-49EC-A4F4-9E741C50E57D}" srcOrd="0" destOrd="0" presId="urn:microsoft.com/office/officeart/2005/8/layout/vList5"/>
    <dgm:cxn modelId="{FACDDF80-349F-46B1-8ACF-8DB9FC10348B}" type="presOf" srcId="{E7B058C8-9F24-4425-9245-540C959E25B2}" destId="{988D9766-81DD-42EA-8025-F35CE451537D}" srcOrd="0" destOrd="0" presId="urn:microsoft.com/office/officeart/2005/8/layout/vList5"/>
    <dgm:cxn modelId="{EE97BE91-F0E5-4596-AC5C-096398EA8E96}" type="presOf" srcId="{2592691F-9E79-4BC0-87E5-69D7D698006D}" destId="{B384A40A-3548-4A73-A19D-621C79A2EA79}" srcOrd="0" destOrd="0" presId="urn:microsoft.com/office/officeart/2005/8/layout/vList5"/>
    <dgm:cxn modelId="{0CA73E97-D618-497C-BD4D-A5D9D1B11479}" type="presOf" srcId="{9045D98D-C66A-48E7-A245-35B5957A7399}" destId="{D516C599-DE5A-42A2-88A9-704EB00499F1}" srcOrd="0" destOrd="0" presId="urn:microsoft.com/office/officeart/2005/8/layout/vList5"/>
    <dgm:cxn modelId="{4A1FEBDE-DA7A-4D53-9D66-9319811ED352}" srcId="{7B82EDC0-28C3-4FE7-9893-B4115506E30C}" destId="{8164C08B-7FEA-49D1-8EDB-A34D4A5AE13A}" srcOrd="0" destOrd="0" parTransId="{4EB2FA3F-42A2-448C-B44D-49C48D464BE5}" sibTransId="{4E35E266-2D6C-496B-BD37-903EA4C5BA82}"/>
    <dgm:cxn modelId="{17E6BAE9-8BA8-49A9-9852-BBE4837FC95F}" type="presOf" srcId="{0D7B64AF-E89E-4F47-93DF-875AC7EA9F80}" destId="{5E312260-BB8C-4259-9A9A-07FD49D660DE}" srcOrd="0" destOrd="0" presId="urn:microsoft.com/office/officeart/2005/8/layout/vList5"/>
    <dgm:cxn modelId="{CBA682EC-8FE0-4D3D-8C23-1CD8A5FDDC57}" type="presOf" srcId="{7B82EDC0-28C3-4FE7-9893-B4115506E30C}" destId="{1AF1258D-7D71-462E-899A-895332038374}" srcOrd="0" destOrd="0" presId="urn:microsoft.com/office/officeart/2005/8/layout/vList5"/>
    <dgm:cxn modelId="{4C9CCEF2-01E0-4C0D-9F49-97C4E60277EF}" srcId="{8164C08B-7FEA-49D1-8EDB-A34D4A5AE13A}" destId="{0D7B64AF-E89E-4F47-93DF-875AC7EA9F80}" srcOrd="0" destOrd="0" parTransId="{408B7941-512D-4F86-AD27-749BF2A690AD}" sibTransId="{A9C35514-23AE-45F2-802C-53551939B0A1}"/>
    <dgm:cxn modelId="{07F729FE-C9BB-4789-9F88-9C20DAA478A1}" srcId="{E7B058C8-9F24-4425-9245-540C959E25B2}" destId="{22B677B6-3E43-4154-B276-2F0542B27522}" srcOrd="0" destOrd="0" parTransId="{C66618F6-CDF1-4D85-B7FD-0943F4E529C4}" sibTransId="{AA5B8F94-81EA-4C94-90D0-B7F8BB2995D5}"/>
    <dgm:cxn modelId="{88491247-38B7-4FFB-8F23-0141152F3BE2}" type="presParOf" srcId="{1AF1258D-7D71-462E-899A-895332038374}" destId="{464B684D-6A54-4966-A942-B64EFDFA3F3A}" srcOrd="0" destOrd="0" presId="urn:microsoft.com/office/officeart/2005/8/layout/vList5"/>
    <dgm:cxn modelId="{F4770299-C9B7-492A-89E0-AE525C76BA75}" type="presParOf" srcId="{464B684D-6A54-4966-A942-B64EFDFA3F3A}" destId="{F4149E3D-D159-4E8D-9645-4C34100CAD08}" srcOrd="0" destOrd="0" presId="urn:microsoft.com/office/officeart/2005/8/layout/vList5"/>
    <dgm:cxn modelId="{F56C7779-AE93-4C3D-8949-3B6ED785F8E6}" type="presParOf" srcId="{464B684D-6A54-4966-A942-B64EFDFA3F3A}" destId="{5E312260-BB8C-4259-9A9A-07FD49D660DE}" srcOrd="1" destOrd="0" presId="urn:microsoft.com/office/officeart/2005/8/layout/vList5"/>
    <dgm:cxn modelId="{A28B23FE-BD4B-4479-A157-6B7008AB32DC}" type="presParOf" srcId="{1AF1258D-7D71-462E-899A-895332038374}" destId="{B15E52DD-BF95-48EF-83BF-64D9AE8A1181}" srcOrd="1" destOrd="0" presId="urn:microsoft.com/office/officeart/2005/8/layout/vList5"/>
    <dgm:cxn modelId="{CAE82FD9-0038-4461-BA25-0B72A3CD6BC7}" type="presParOf" srcId="{1AF1258D-7D71-462E-899A-895332038374}" destId="{561821EA-E295-47E4-A7EF-0FAE72E8F842}" srcOrd="2" destOrd="0" presId="urn:microsoft.com/office/officeart/2005/8/layout/vList5"/>
    <dgm:cxn modelId="{F1576DC9-D0F1-40E7-AC20-6A76CD6AFD9D}" type="presParOf" srcId="{561821EA-E295-47E4-A7EF-0FAE72E8F842}" destId="{988D9766-81DD-42EA-8025-F35CE451537D}" srcOrd="0" destOrd="0" presId="urn:microsoft.com/office/officeart/2005/8/layout/vList5"/>
    <dgm:cxn modelId="{B8E5549E-162D-469C-8C18-D19523759336}" type="presParOf" srcId="{561821EA-E295-47E4-A7EF-0FAE72E8F842}" destId="{C36456F2-C104-49EC-A4F4-9E741C50E57D}" srcOrd="1" destOrd="0" presId="urn:microsoft.com/office/officeart/2005/8/layout/vList5"/>
    <dgm:cxn modelId="{F94E14B1-897E-4CD6-B967-9CFD8C11F2C9}" type="presParOf" srcId="{1AF1258D-7D71-462E-899A-895332038374}" destId="{84D8518D-A12B-4BCA-84D3-1E1FB4A6F4BC}" srcOrd="3" destOrd="0" presId="urn:microsoft.com/office/officeart/2005/8/layout/vList5"/>
    <dgm:cxn modelId="{B6686525-D843-40E5-A590-346A4F9C0CA9}" type="presParOf" srcId="{1AF1258D-7D71-462E-899A-895332038374}" destId="{2D02B444-8067-4F2B-BE1C-FB30DFA33E38}" srcOrd="4" destOrd="0" presId="urn:microsoft.com/office/officeart/2005/8/layout/vList5"/>
    <dgm:cxn modelId="{C1A4418B-C4D7-4B3D-A56B-D25CC6DA3B8A}" type="presParOf" srcId="{2D02B444-8067-4F2B-BE1C-FB30DFA33E38}" destId="{D516C599-DE5A-42A2-88A9-704EB00499F1}" srcOrd="0" destOrd="0" presId="urn:microsoft.com/office/officeart/2005/8/layout/vList5"/>
    <dgm:cxn modelId="{1953F269-E2F3-4198-B4E1-C372296BE9AD}" type="presParOf" srcId="{2D02B444-8067-4F2B-BE1C-FB30DFA33E38}" destId="{B384A40A-3548-4A73-A19D-621C79A2EA79}" srcOrd="1" destOrd="0" presId="urn:microsoft.com/office/officeart/2005/8/layout/vList5"/>
    <dgm:cxn modelId="{46081792-3863-4754-BE31-916EF3EFB58D}" type="presParOf" srcId="{1AF1258D-7D71-462E-899A-895332038374}" destId="{7087A52F-0B29-4C33-8A51-37C6BDA8202E}" srcOrd="5" destOrd="0" presId="urn:microsoft.com/office/officeart/2005/8/layout/vList5"/>
    <dgm:cxn modelId="{11D2FD5F-E05A-423C-8BBE-3B84F62BE0DA}" type="presParOf" srcId="{1AF1258D-7D71-462E-899A-895332038374}" destId="{1B00E73A-0AF2-4D6F-8F6F-ABCEAF64862F}" srcOrd="6" destOrd="0" presId="urn:microsoft.com/office/officeart/2005/8/layout/vList5"/>
    <dgm:cxn modelId="{3A36B4FD-B75C-493B-94DE-C0EA4FFF6B49}" type="presParOf" srcId="{1B00E73A-0AF2-4D6F-8F6F-ABCEAF64862F}" destId="{E6E01B5A-8BEE-4FEC-8416-8610EF675C5F}" srcOrd="0" destOrd="0" presId="urn:microsoft.com/office/officeart/2005/8/layout/vList5"/>
    <dgm:cxn modelId="{23649873-9D7C-41C0-A5F3-F8C8BEAE979C}" type="presParOf" srcId="{1B00E73A-0AF2-4D6F-8F6F-ABCEAF64862F}" destId="{1F0D7FAF-2C3A-41BB-B40E-71733DC8AA53}"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312260-BB8C-4259-9A9A-07FD49D660DE}">
      <dsp:nvSpPr>
        <dsp:cNvPr id="0" name=""/>
        <dsp:cNvSpPr/>
      </dsp:nvSpPr>
      <dsp:spPr>
        <a:xfrm rot="5400000">
          <a:off x="4657001" y="-2151291"/>
          <a:ext cx="813121" cy="5323210"/>
        </a:xfrm>
        <a:prstGeom prst="round2Same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zh-CN" altLang="en-US" sz="1600" kern="1200" dirty="0">
              <a:solidFill>
                <a:schemeClr val="tx1"/>
              </a:solidFill>
              <a:latin typeface="微软雅黑" panose="020B0503020204020204" pitchFamily="34" charset="-122"/>
              <a:ea typeface="微软雅黑" panose="020B0503020204020204" pitchFamily="34" charset="-122"/>
            </a:rPr>
            <a:t>各级政府、主管部门、上市公司、企业集团、外资公司都将基于大数据分析平台优化其决策。</a:t>
          </a:r>
        </a:p>
      </dsp:txBody>
      <dsp:txXfrm rot="-5400000">
        <a:off x="2401957" y="143446"/>
        <a:ext cx="5283517" cy="733735"/>
      </dsp:txXfrm>
    </dsp:sp>
    <dsp:sp modelId="{F4149E3D-D159-4E8D-9645-4C34100CAD08}">
      <dsp:nvSpPr>
        <dsp:cNvPr id="0" name=""/>
        <dsp:cNvSpPr/>
      </dsp:nvSpPr>
      <dsp:spPr>
        <a:xfrm>
          <a:off x="579562" y="2113"/>
          <a:ext cx="1822394" cy="1016401"/>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zh-CN" altLang="en-US" sz="3600" kern="1200" dirty="0">
              <a:solidFill>
                <a:schemeClr val="tx1"/>
              </a:solidFill>
              <a:latin typeface="微软雅黑" panose="020B0503020204020204" pitchFamily="34" charset="-122"/>
              <a:ea typeface="微软雅黑" panose="020B0503020204020204" pitchFamily="34" charset="-122"/>
            </a:rPr>
            <a:t>优化</a:t>
          </a:r>
        </a:p>
      </dsp:txBody>
      <dsp:txXfrm>
        <a:off x="629179" y="51730"/>
        <a:ext cx="1723160" cy="917167"/>
      </dsp:txXfrm>
    </dsp:sp>
    <dsp:sp modelId="{C36456F2-C104-49EC-A4F4-9E741C50E57D}">
      <dsp:nvSpPr>
        <dsp:cNvPr id="0" name=""/>
        <dsp:cNvSpPr/>
      </dsp:nvSpPr>
      <dsp:spPr>
        <a:xfrm rot="5400000">
          <a:off x="4669787" y="-1084069"/>
          <a:ext cx="813121" cy="5323210"/>
        </a:xfrm>
        <a:prstGeom prst="round2SameRect">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zh-CN" altLang="en-US" sz="1600" kern="1200" dirty="0">
              <a:solidFill>
                <a:schemeClr val="tx1"/>
              </a:solidFill>
              <a:latin typeface="微软雅黑" panose="020B0503020204020204" pitchFamily="34" charset="-122"/>
              <a:ea typeface="微软雅黑" panose="020B0503020204020204" pitchFamily="34" charset="-122"/>
            </a:rPr>
            <a:t>大数据分析能力逐渐加强，传统市场研究行业、证券研究所、产业链咨询机构将逐渐消失。</a:t>
          </a:r>
        </a:p>
      </dsp:txBody>
      <dsp:txXfrm rot="-5400000">
        <a:off x="2414743" y="1210668"/>
        <a:ext cx="5283517" cy="733735"/>
      </dsp:txXfrm>
    </dsp:sp>
    <dsp:sp modelId="{988D9766-81DD-42EA-8025-F35CE451537D}">
      <dsp:nvSpPr>
        <dsp:cNvPr id="0" name=""/>
        <dsp:cNvSpPr/>
      </dsp:nvSpPr>
      <dsp:spPr>
        <a:xfrm>
          <a:off x="579562" y="1069334"/>
          <a:ext cx="1835180" cy="1016401"/>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zh-CN" altLang="en-US" sz="3600" kern="1200" dirty="0">
              <a:solidFill>
                <a:schemeClr val="tx1"/>
              </a:solidFill>
              <a:latin typeface="微软雅黑" panose="020B0503020204020204" pitchFamily="34" charset="-122"/>
              <a:ea typeface="微软雅黑" panose="020B0503020204020204" pitchFamily="34" charset="-122"/>
            </a:rPr>
            <a:t>革命</a:t>
          </a:r>
        </a:p>
      </dsp:txBody>
      <dsp:txXfrm>
        <a:off x="629179" y="1118951"/>
        <a:ext cx="1735946" cy="917167"/>
      </dsp:txXfrm>
    </dsp:sp>
    <dsp:sp modelId="{B384A40A-3548-4A73-A19D-621C79A2EA79}">
      <dsp:nvSpPr>
        <dsp:cNvPr id="0" name=""/>
        <dsp:cNvSpPr/>
      </dsp:nvSpPr>
      <dsp:spPr>
        <a:xfrm rot="5400000">
          <a:off x="4644036" y="-16847"/>
          <a:ext cx="813121" cy="5323210"/>
        </a:xfrm>
        <a:prstGeom prst="round2SameRect">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zh-CN" altLang="en-US" sz="1600" kern="1200" dirty="0">
              <a:solidFill>
                <a:schemeClr val="tx1"/>
              </a:solidFill>
              <a:latin typeface="微软雅黑" panose="020B0503020204020204" pitchFamily="34" charset="-122"/>
              <a:ea typeface="微软雅黑" panose="020B0503020204020204" pitchFamily="34" charset="-122"/>
            </a:rPr>
            <a:t>银行都将基于企业大数据平台开展银行直销业务，同时按照产业链金融服务事业部模式开展业务</a:t>
          </a:r>
        </a:p>
      </dsp:txBody>
      <dsp:txXfrm rot="-5400000">
        <a:off x="2388992" y="2277891"/>
        <a:ext cx="5283517" cy="733735"/>
      </dsp:txXfrm>
    </dsp:sp>
    <dsp:sp modelId="{D516C599-DE5A-42A2-88A9-704EB00499F1}">
      <dsp:nvSpPr>
        <dsp:cNvPr id="0" name=""/>
        <dsp:cNvSpPr/>
      </dsp:nvSpPr>
      <dsp:spPr>
        <a:xfrm>
          <a:off x="579562" y="2136556"/>
          <a:ext cx="1809429" cy="1016401"/>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zh-CN" altLang="en-US" sz="3600" kern="1200" dirty="0">
              <a:solidFill>
                <a:schemeClr val="tx1"/>
              </a:solidFill>
              <a:latin typeface="微软雅黑" panose="020B0503020204020204" pitchFamily="34" charset="-122"/>
              <a:ea typeface="微软雅黑" panose="020B0503020204020204" pitchFamily="34" charset="-122"/>
            </a:rPr>
            <a:t>颠覆</a:t>
          </a:r>
        </a:p>
      </dsp:txBody>
      <dsp:txXfrm>
        <a:off x="629179" y="2186173"/>
        <a:ext cx="1710195" cy="917167"/>
      </dsp:txXfrm>
    </dsp:sp>
    <dsp:sp modelId="{1F0D7FAF-2C3A-41BB-B40E-71733DC8AA53}">
      <dsp:nvSpPr>
        <dsp:cNvPr id="0" name=""/>
        <dsp:cNvSpPr/>
      </dsp:nvSpPr>
      <dsp:spPr>
        <a:xfrm rot="5400000">
          <a:off x="4644006" y="1050373"/>
          <a:ext cx="813121" cy="5323210"/>
        </a:xfrm>
        <a:prstGeom prst="round2Same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zh-CN" altLang="en-US" sz="1600" kern="1200" dirty="0">
              <a:solidFill>
                <a:schemeClr val="tx1"/>
              </a:solidFill>
              <a:latin typeface="微软雅黑" panose="020B0503020204020204" pitchFamily="34" charset="-122"/>
              <a:ea typeface="微软雅黑" panose="020B0503020204020204" pitchFamily="34" charset="-122"/>
            </a:rPr>
            <a:t>因大数据系统的出现，所有依赖信息不对称盈利的业务都将消失。</a:t>
          </a:r>
        </a:p>
      </dsp:txBody>
      <dsp:txXfrm rot="-5400000">
        <a:off x="2388962" y="3345111"/>
        <a:ext cx="5283517" cy="733735"/>
      </dsp:txXfrm>
    </dsp:sp>
    <dsp:sp modelId="{E6E01B5A-8BEE-4FEC-8416-8610EF675C5F}">
      <dsp:nvSpPr>
        <dsp:cNvPr id="0" name=""/>
        <dsp:cNvSpPr/>
      </dsp:nvSpPr>
      <dsp:spPr>
        <a:xfrm>
          <a:off x="579562" y="3203778"/>
          <a:ext cx="1809399" cy="1016401"/>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zh-CN" altLang="en-US" sz="3600" kern="1200" dirty="0">
              <a:solidFill>
                <a:schemeClr val="tx1"/>
              </a:solidFill>
              <a:latin typeface="微软雅黑" panose="020B0503020204020204" pitchFamily="34" charset="-122"/>
              <a:ea typeface="微软雅黑" panose="020B0503020204020204" pitchFamily="34" charset="-122"/>
            </a:rPr>
            <a:t>改变</a:t>
          </a:r>
        </a:p>
      </dsp:txBody>
      <dsp:txXfrm>
        <a:off x="629179" y="3253395"/>
        <a:ext cx="1710165" cy="917167"/>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1A3BA17-F2BA-AB4E-A2CA-3B63688D49DD}" type="datetimeFigureOut">
              <a:rPr kumimoji="1" lang="zh-CN" altLang="en-US" smtClean="0"/>
              <a:t>2019/4/23</a:t>
            </a:fld>
            <a:endParaRPr kumimoji="1"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5" name="幻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44C6E7C-1C42-794B-A347-80BEB1C0DCD8}" type="slidenum">
              <a:rPr kumimoji="1" lang="zh-CN" altLang="en-US" smtClean="0"/>
              <a:t>‹#›</a:t>
            </a:fld>
            <a:endParaRPr kumimoji="1" lang="zh-CN" altLang="en-US"/>
          </a:p>
        </p:txBody>
      </p:sp>
    </p:spTree>
    <p:extLst>
      <p:ext uri="{BB962C8B-B14F-4D97-AF65-F5344CB8AC3E}">
        <p14:creationId xmlns:p14="http://schemas.microsoft.com/office/powerpoint/2010/main" val="14039382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6E1E63-6347-BD4F-A808-7F54FA34CE72}" type="datetimeFigureOut">
              <a:rPr kumimoji="1" lang="zh-CN" altLang="en-US" smtClean="0"/>
              <a:t>2019/4/23</a:t>
            </a:fld>
            <a:endParaRPr kumimoji="1"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1EDE8F-5748-564A-B104-45C8D6344219}" type="slidenum">
              <a:rPr kumimoji="1" lang="zh-CN" altLang="en-US" smtClean="0"/>
              <a:t>‹#›</a:t>
            </a:fld>
            <a:endParaRPr kumimoji="1" lang="zh-CN" altLang="en-US"/>
          </a:p>
        </p:txBody>
      </p:sp>
    </p:spTree>
    <p:extLst>
      <p:ext uri="{BB962C8B-B14F-4D97-AF65-F5344CB8AC3E}">
        <p14:creationId xmlns:p14="http://schemas.microsoft.com/office/powerpoint/2010/main" val="912194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sz="1100" dirty="0">
              <a:latin typeface="Segoe UI" pitchFamily="34" charset="0"/>
            </a:endParaRPr>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16906963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1"/>
          <p:cNvSpPr>
            <a:spLocks noGrp="1" noRot="1" noChangeAspect="1" noTextEdit="1"/>
          </p:cNvSpPr>
          <p:nvPr>
            <p:ph type="sldImg"/>
          </p:nvPr>
        </p:nvSpPr>
        <p:spPr>
          <a:xfrm>
            <a:off x="1371600" y="1143000"/>
            <a:ext cx="4114800" cy="3086100"/>
          </a:xfrm>
          <a:ln/>
        </p:spPr>
      </p:sp>
      <p:sp>
        <p:nvSpPr>
          <p:cNvPr id="54275" name="备注占位符 2"/>
          <p:cNvSpPr>
            <a:spLocks noGrp="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lgn="l">
              <a:lnSpc>
                <a:spcPct val="125000"/>
              </a:lnSpc>
              <a:defRPr/>
            </a:pPr>
            <a:r>
              <a:rPr lang="zh-CN" altLang="en-US" sz="1800" b="1" kern="0" dirty="0">
                <a:ln w="11430"/>
                <a:solidFill>
                  <a:srgbClr val="C00000"/>
                </a:solidFill>
                <a:latin typeface="微软雅黑" pitchFamily="34" charset="-122"/>
                <a:ea typeface="微软雅黑" pitchFamily="34" charset="-122"/>
              </a:rPr>
              <a:t>（资源源于网络）</a:t>
            </a:r>
            <a:endParaRPr lang="en-US" altLang="zh-CN" sz="2800" b="1" kern="0" dirty="0">
              <a:ln w="11430"/>
              <a:solidFill>
                <a:srgbClr val="C00000"/>
              </a:solidFill>
              <a:latin typeface="微软雅黑" pitchFamily="34" charset="-122"/>
              <a:ea typeface="微软雅黑" pitchFamily="34" charset="-122"/>
            </a:endParaRPr>
          </a:p>
        </p:txBody>
      </p:sp>
      <p:sp>
        <p:nvSpPr>
          <p:cNvPr id="54276"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fld id="{5134BA73-9A5F-4AE8-B624-E10D04B2B586}" type="slidenum">
              <a:rPr lang="en-US" altLang="zh-CN" smtClean="0">
                <a:solidFill>
                  <a:srgbClr val="000000"/>
                </a:solidFill>
              </a:rPr>
              <a:pPr eaLnBrk="1" hangingPunct="1"/>
              <a:t>41</a:t>
            </a:fld>
            <a:endParaRPr lang="en-US" altLang="zh-CN">
              <a:solidFill>
                <a:srgbClr val="000000"/>
              </a:solidFill>
            </a:endParaRPr>
          </a:p>
        </p:txBody>
      </p:sp>
    </p:spTree>
    <p:extLst>
      <p:ext uri="{BB962C8B-B14F-4D97-AF65-F5344CB8AC3E}">
        <p14:creationId xmlns:p14="http://schemas.microsoft.com/office/powerpoint/2010/main" val="29455393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a:xfrm>
            <a:off x="1" y="8685864"/>
            <a:ext cx="2971592" cy="456575"/>
          </a:xfrm>
          <a:prstGeom prst="rect">
            <a:avLst/>
          </a:prstGeom>
          <a:ln/>
        </p:spPr>
        <p:txBody>
          <a:bodyPr lIns="95006" tIns="47503" rIns="95006" bIns="47503"/>
          <a:lstStyle/>
          <a:p>
            <a:r>
              <a:rPr lang="zh-CN" altLang="en-US"/>
              <a:t>IBM Confidential</a:t>
            </a:r>
            <a:endParaRPr lang="en-US" altLang="zh-CN"/>
          </a:p>
        </p:txBody>
      </p:sp>
      <p:sp>
        <p:nvSpPr>
          <p:cNvPr id="1171458" name="Rectangle 2"/>
          <p:cNvSpPr>
            <a:spLocks noGrp="1" noRot="1" noChangeAspect="1" noChangeArrowheads="1" noTextEdit="1"/>
          </p:cNvSpPr>
          <p:nvPr>
            <p:ph type="sldImg"/>
          </p:nvPr>
        </p:nvSpPr>
        <p:spPr>
          <a:xfrm>
            <a:off x="684213" y="687388"/>
            <a:ext cx="2281237" cy="1711325"/>
          </a:xfrm>
          <a:ln/>
        </p:spPr>
      </p:sp>
      <p:sp>
        <p:nvSpPr>
          <p:cNvPr id="1171459" name="Rectangle 3"/>
          <p:cNvSpPr>
            <a:spLocks noGrp="1" noChangeArrowheads="1"/>
          </p:cNvSpPr>
          <p:nvPr>
            <p:ph type="body" idx="1"/>
          </p:nvPr>
        </p:nvSpPr>
        <p:spPr>
          <a:xfrm>
            <a:off x="687669" y="2667523"/>
            <a:ext cx="5482666" cy="5788489"/>
          </a:xfrm>
          <a:prstGeom prst="rect">
            <a:avLst/>
          </a:prstGeom>
        </p:spPr>
        <p:txBody>
          <a:bodyPr/>
          <a:lstStyle/>
          <a:p>
            <a:r>
              <a:rPr lang="zh-CN" altLang="en-US" dirty="0"/>
              <a:t>应用：参考实现</a:t>
            </a:r>
            <a:r>
              <a:rPr lang="zh-CN" altLang="en-US"/>
              <a:t>、缺点、在石油行业的应用</a:t>
            </a:r>
            <a:endParaRPr lang="zh-CN" altLang="en-US" dirty="0"/>
          </a:p>
        </p:txBody>
      </p:sp>
    </p:spTree>
    <p:extLst>
      <p:ext uri="{BB962C8B-B14F-4D97-AF65-F5344CB8AC3E}">
        <p14:creationId xmlns:p14="http://schemas.microsoft.com/office/powerpoint/2010/main" val="33473020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a:xfrm>
            <a:off x="1" y="8685864"/>
            <a:ext cx="2971592" cy="456575"/>
          </a:xfrm>
          <a:prstGeom prst="rect">
            <a:avLst/>
          </a:prstGeom>
          <a:ln/>
        </p:spPr>
        <p:txBody>
          <a:bodyPr lIns="95006" tIns="47503" rIns="95006" bIns="47503"/>
          <a:lstStyle/>
          <a:p>
            <a:r>
              <a:rPr lang="zh-CN" altLang="en-US"/>
              <a:t>IBM Confidential</a:t>
            </a:r>
            <a:endParaRPr lang="en-US" altLang="zh-CN"/>
          </a:p>
        </p:txBody>
      </p:sp>
      <p:sp>
        <p:nvSpPr>
          <p:cNvPr id="1171458" name="Rectangle 2"/>
          <p:cNvSpPr>
            <a:spLocks noGrp="1" noRot="1" noChangeAspect="1" noChangeArrowheads="1" noTextEdit="1"/>
          </p:cNvSpPr>
          <p:nvPr>
            <p:ph type="sldImg"/>
          </p:nvPr>
        </p:nvSpPr>
        <p:spPr>
          <a:xfrm>
            <a:off x="684213" y="687388"/>
            <a:ext cx="2281237" cy="1711325"/>
          </a:xfrm>
          <a:ln/>
        </p:spPr>
      </p:sp>
      <p:sp>
        <p:nvSpPr>
          <p:cNvPr id="1171459" name="Rectangle 3"/>
          <p:cNvSpPr>
            <a:spLocks noGrp="1" noChangeArrowheads="1"/>
          </p:cNvSpPr>
          <p:nvPr>
            <p:ph type="body" idx="1"/>
          </p:nvPr>
        </p:nvSpPr>
        <p:spPr>
          <a:xfrm>
            <a:off x="687669" y="2667523"/>
            <a:ext cx="5482666" cy="5788489"/>
          </a:xfrm>
          <a:prstGeom prst="rect">
            <a:avLst/>
          </a:prstGeom>
        </p:spPr>
        <p:txBody>
          <a:bodyPr/>
          <a:lstStyle/>
          <a:p>
            <a:r>
              <a:rPr lang="zh-CN" altLang="en-US" dirty="0"/>
              <a:t>应用：参考实现</a:t>
            </a:r>
            <a:r>
              <a:rPr lang="zh-CN" altLang="en-US"/>
              <a:t>、缺点、在石油行业的应用</a:t>
            </a:r>
            <a:endParaRPr lang="zh-CN" altLang="en-US" dirty="0"/>
          </a:p>
        </p:txBody>
      </p:sp>
    </p:spTree>
    <p:extLst>
      <p:ext uri="{BB962C8B-B14F-4D97-AF65-F5344CB8AC3E}">
        <p14:creationId xmlns:p14="http://schemas.microsoft.com/office/powerpoint/2010/main" val="3711437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30082271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33892639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t>TB</a:t>
            </a:r>
            <a:r>
              <a:rPr lang="zh-CN" altLang="en-US" dirty="0"/>
              <a:t>级别，增长到</a:t>
            </a:r>
            <a:r>
              <a:rPr lang="en-US" altLang="zh-CN" dirty="0"/>
              <a:t>PB</a:t>
            </a:r>
            <a:r>
              <a:rPr lang="zh-CN" altLang="en-US" dirty="0"/>
              <a:t>级别。截至目前，人类生产的所有印刷材料的数据量是</a:t>
            </a:r>
            <a:r>
              <a:rPr lang="en-US" altLang="zh-CN" dirty="0"/>
              <a:t>200PB(1PB=1024TB)</a:t>
            </a:r>
            <a:r>
              <a:rPr lang="zh-CN" altLang="en-US" dirty="0"/>
              <a:t>，而历史上全人类说过的所有的话的数据量大约是</a:t>
            </a:r>
            <a:r>
              <a:rPr lang="en-US" altLang="zh-CN" dirty="0"/>
              <a:t>5EB(1EB=1024PB)</a:t>
            </a:r>
            <a:r>
              <a:rPr lang="zh-CN" altLang="en-US" dirty="0"/>
              <a:t>。当前，典型个人计算机硬盘的容量为</a:t>
            </a:r>
            <a:r>
              <a:rPr lang="en-US" altLang="zh-CN" dirty="0"/>
              <a:t>TB</a:t>
            </a:r>
            <a:r>
              <a:rPr lang="zh-CN" altLang="en-US" dirty="0"/>
              <a:t>量级，而一些大企业的数据量已经接近</a:t>
            </a:r>
            <a:r>
              <a:rPr lang="en-US" altLang="zh-CN" dirty="0"/>
              <a:t>EB</a:t>
            </a:r>
            <a:r>
              <a:rPr lang="zh-CN" altLang="en-US" dirty="0"/>
              <a:t>量级。</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1Byte(</a:t>
            </a:r>
            <a:r>
              <a:rPr lang="zh-TW" altLang="en-US" dirty="0"/>
              <a:t>相当于一个英文字母，您的名字相当</a:t>
            </a:r>
            <a:r>
              <a:rPr lang="en-US" altLang="zh-TW" dirty="0"/>
              <a:t>6Bytes(6B)</a:t>
            </a:r>
            <a:r>
              <a:rPr lang="zh-TW" altLang="en-US" dirty="0"/>
              <a:t>。 </a:t>
            </a:r>
            <a:br>
              <a:rPr lang="zh-TW" altLang="en-US" dirty="0"/>
            </a:br>
            <a:r>
              <a:rPr lang="en-US" altLang="zh-TW" dirty="0"/>
              <a:t>Kilobyte(KB)=1024B</a:t>
            </a:r>
            <a:r>
              <a:rPr lang="zh-TW" altLang="en-US" dirty="0"/>
              <a:t>相当于一则短篇故事的内容。 </a:t>
            </a:r>
            <a:br>
              <a:rPr lang="zh-TW" altLang="en-US" dirty="0"/>
            </a:br>
            <a:r>
              <a:rPr lang="en-US" altLang="zh-TW" dirty="0"/>
              <a:t>Megabyte(MB)=l024KB</a:t>
            </a:r>
            <a:r>
              <a:rPr lang="zh-TW" altLang="en-US" dirty="0"/>
              <a:t>相当于一则短篇小说的文字内容。 </a:t>
            </a:r>
            <a:br>
              <a:rPr lang="zh-TW" altLang="en-US" dirty="0"/>
            </a:br>
            <a:r>
              <a:rPr lang="en-US" altLang="zh-TW" dirty="0"/>
              <a:t>Gigabyte(GB)=1024MB</a:t>
            </a:r>
            <a:r>
              <a:rPr lang="zh-TW" altLang="en-US" dirty="0"/>
              <a:t>相当于贝多芬第五乐章交响曲的乐谱内容。 </a:t>
            </a:r>
            <a:br>
              <a:rPr lang="zh-TW" altLang="en-US" dirty="0"/>
            </a:br>
            <a:r>
              <a:rPr lang="en-US" altLang="zh-TW" dirty="0"/>
              <a:t>Terabyte(TB)=1024GB</a:t>
            </a:r>
            <a:r>
              <a:rPr lang="zh-TW" altLang="en-US" dirty="0"/>
              <a:t>相当于一家大型医院中所有的</a:t>
            </a:r>
            <a:r>
              <a:rPr lang="en-US" altLang="zh-TW" dirty="0"/>
              <a:t>X</a:t>
            </a:r>
            <a:r>
              <a:rPr lang="zh-TW" altLang="en-US" dirty="0"/>
              <a:t>光图片信息量。 </a:t>
            </a:r>
            <a:br>
              <a:rPr lang="zh-TW" altLang="en-US" dirty="0"/>
            </a:br>
            <a:r>
              <a:rPr lang="en-US" altLang="zh-TW" dirty="0"/>
              <a:t>Petabyte(PB)=l024TB</a:t>
            </a:r>
            <a:r>
              <a:rPr lang="zh-TW" altLang="en-US" dirty="0"/>
              <a:t>相当于</a:t>
            </a:r>
            <a:r>
              <a:rPr lang="en-US" altLang="zh-TW" dirty="0"/>
              <a:t>50%</a:t>
            </a:r>
            <a:r>
              <a:rPr lang="zh-TW" altLang="en-US" dirty="0"/>
              <a:t>的全美学术研究图书馆藏书信息内容。 </a:t>
            </a:r>
            <a:br>
              <a:rPr lang="zh-TW" altLang="en-US" dirty="0"/>
            </a:br>
            <a:r>
              <a:rPr lang="en-US" altLang="zh-TW" dirty="0"/>
              <a:t>Exabyte (EB)=1024PB</a:t>
            </a:r>
            <a:r>
              <a:rPr lang="zh-TW" altLang="en-US" dirty="0"/>
              <a:t>；</a:t>
            </a:r>
            <a:r>
              <a:rPr lang="en-US" altLang="zh-TW" dirty="0"/>
              <a:t>5EB</a:t>
            </a:r>
            <a:r>
              <a:rPr lang="zh-TW" altLang="en-US" dirty="0"/>
              <a:t>相当于至今全世界人类所讲过的话语。 </a:t>
            </a:r>
            <a:br>
              <a:rPr lang="zh-TW" altLang="en-US" dirty="0"/>
            </a:br>
            <a:r>
              <a:rPr lang="en-US" altLang="zh-TW" dirty="0" err="1"/>
              <a:t>Zettabyte</a:t>
            </a:r>
            <a:r>
              <a:rPr lang="en-US" altLang="zh-TW" dirty="0"/>
              <a:t>(ZB)=1024EB</a:t>
            </a:r>
            <a:r>
              <a:rPr lang="zh-TW" altLang="en-US" dirty="0"/>
              <a:t>如同全世界海滩上的沙子数量总和。 </a:t>
            </a:r>
            <a:br>
              <a:rPr lang="zh-TW" altLang="en-US" dirty="0"/>
            </a:br>
            <a:r>
              <a:rPr lang="en-US" altLang="zh-TW" dirty="0" err="1"/>
              <a:t>Yottabyte</a:t>
            </a:r>
            <a:r>
              <a:rPr lang="en-US" altLang="zh-TW" dirty="0"/>
              <a:t>(YB)=1024ZB</a:t>
            </a:r>
            <a:r>
              <a:rPr lang="zh-TW" altLang="en-US" dirty="0"/>
              <a:t>相当于</a:t>
            </a:r>
            <a:r>
              <a:rPr lang="en-US" altLang="zh-TW" dirty="0"/>
              <a:t>7000</a:t>
            </a:r>
            <a:r>
              <a:rPr lang="zh-TW" altLang="en-US" dirty="0"/>
              <a:t>位人类体内的微细胞总和。 </a:t>
            </a:r>
            <a:endParaRPr lang="zh-CN" alt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3738129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处理速度快，</a:t>
            </a:r>
            <a:r>
              <a:rPr lang="en-US" altLang="zh-CN" dirty="0"/>
              <a:t>1</a:t>
            </a:r>
            <a:r>
              <a:rPr lang="zh-CN" altLang="en-US" dirty="0"/>
              <a:t>秒定律。根据</a:t>
            </a:r>
            <a:r>
              <a:rPr lang="en-US" altLang="zh-CN" dirty="0"/>
              <a:t>IDC</a:t>
            </a:r>
            <a:r>
              <a:rPr lang="zh-CN" altLang="en-US" dirty="0"/>
              <a:t>的“数字宇宙”的报告，预计到</a:t>
            </a:r>
            <a:r>
              <a:rPr lang="en-US" altLang="zh-CN" dirty="0"/>
              <a:t>2020</a:t>
            </a:r>
            <a:r>
              <a:rPr lang="zh-CN" altLang="en-US" dirty="0"/>
              <a:t>年，全球数据使用量将达到</a:t>
            </a:r>
            <a:r>
              <a:rPr lang="en-US" altLang="zh-CN" dirty="0"/>
              <a:t>35.2ZB</a:t>
            </a:r>
            <a:r>
              <a:rPr lang="zh-CN" altLang="en-US" dirty="0"/>
              <a:t>。在如此海量的数据面前，处理数据的效率就是企业的生命。</a:t>
            </a:r>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25586144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数据类型繁多，络日志、视频、图片、地理位置信息等等。类型的多样性也让数据被分为结构化数据和非结构化数据。相对于以往便于存储的以文本为主的结构化数据，非结构化数据越来越多，这些多类型的数据对数据的处理能力提出了更高要求。</a:t>
            </a:r>
          </a:p>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29515868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20350189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31573536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a:xfrm>
            <a:off x="685800" y="4343400"/>
            <a:ext cx="5486400" cy="4114800"/>
          </a:xfrm>
          <a:prstGeom prst="rect">
            <a:avLst/>
          </a:prstGeom>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t>1</a:t>
            </a:r>
            <a:r>
              <a:rPr lang="zh-CN" altLang="en-US" dirty="0"/>
              <a:t>、</a:t>
            </a:r>
            <a:r>
              <a:rPr lang="en-US" altLang="zh-CN" sz="1200" b="0" i="0" kern="1200" dirty="0">
                <a:solidFill>
                  <a:schemeClr val="tx1"/>
                </a:solidFill>
                <a:effectLst/>
                <a:latin typeface="+mn-lt"/>
                <a:ea typeface="+mn-ea"/>
                <a:cs typeface="+mn-cs"/>
              </a:rPr>
              <a:t>Google Flu Trends</a:t>
            </a:r>
            <a:r>
              <a:rPr lang="zh-CN" altLang="en-US" sz="1200" b="0" i="0" kern="1200" dirty="0">
                <a:solidFill>
                  <a:schemeClr val="tx1"/>
                </a:solidFill>
                <a:effectLst/>
                <a:latin typeface="+mn-lt"/>
                <a:ea typeface="+mn-ea"/>
                <a:cs typeface="+mn-cs"/>
              </a:rPr>
              <a:t>通过对聚合搜索的结果进行分析，可以比这些机构更快速地侦测到疾病的爆发。而且，尽管卫生报告每周都得到更新，但报告仅限于单个国家。</a:t>
            </a:r>
            <a:r>
              <a:rPr lang="en-US" altLang="zh-CN" sz="1200" b="0" i="0" kern="1200" dirty="0">
                <a:solidFill>
                  <a:schemeClr val="tx1"/>
                </a:solidFill>
                <a:effectLst/>
                <a:latin typeface="+mn-lt"/>
                <a:ea typeface="+mn-ea"/>
                <a:cs typeface="+mn-cs"/>
              </a:rPr>
              <a:t>Google Flu Trends</a:t>
            </a:r>
            <a:r>
              <a:rPr lang="zh-CN" altLang="en-US" sz="1200" b="0" i="0" kern="1200" dirty="0">
                <a:solidFill>
                  <a:schemeClr val="tx1"/>
                </a:solidFill>
                <a:effectLst/>
                <a:latin typeface="+mn-lt"/>
                <a:ea typeface="+mn-ea"/>
                <a:cs typeface="+mn-cs"/>
              </a:rPr>
              <a:t>却有着几近涵盖全球的视角：它在任何人们使用</a:t>
            </a:r>
            <a:r>
              <a:rPr lang="en-US" altLang="zh-CN" sz="1200" b="0" i="0" kern="1200" dirty="0">
                <a:solidFill>
                  <a:schemeClr val="tx1"/>
                </a:solidFill>
                <a:effectLst/>
                <a:latin typeface="+mn-lt"/>
                <a:ea typeface="+mn-ea"/>
                <a:cs typeface="+mn-cs"/>
              </a:rPr>
              <a:t>Google</a:t>
            </a:r>
            <a:r>
              <a:rPr lang="zh-CN" altLang="en-US" sz="1200" b="0" i="0" kern="1200" dirty="0">
                <a:solidFill>
                  <a:schemeClr val="tx1"/>
                </a:solidFill>
                <a:effectLst/>
                <a:latin typeface="+mn-lt"/>
                <a:ea typeface="+mn-ea"/>
                <a:cs typeface="+mn-cs"/>
              </a:rPr>
              <a:t>搜索的地点收集数据。更重要的是，由于它是每日更新的，因而它向人们传递更即时的消息。</a:t>
            </a:r>
            <a:endParaRPr lang="en-US" altLang="zh-CN"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t>2</a:t>
            </a:r>
            <a:r>
              <a:rPr lang="zh-CN" altLang="en-US" dirty="0"/>
              <a:t>、相扑，</a:t>
            </a:r>
            <a:endParaRPr lang="en-US" altLang="zh-CN"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t>3</a:t>
            </a:r>
            <a:r>
              <a:rPr lang="zh-CN" altLang="en-US" dirty="0"/>
              <a:t>、</a:t>
            </a:r>
            <a:r>
              <a:rPr lang="zh-CN" altLang="en-US" sz="1200" b="0" i="0" kern="1200" dirty="0">
                <a:solidFill>
                  <a:schemeClr val="tx1"/>
                </a:solidFill>
                <a:effectLst/>
                <a:latin typeface="+mn-lt"/>
                <a:ea typeface="+mn-ea"/>
                <a:cs typeface="+mn-cs"/>
              </a:rPr>
              <a:t> 埃齐奥尼表示，他不需要去解开机票价格差异的奥秘。他要做的仅仅是预测当前的机票价格在未来一段时间内会上涨还是下降。如果一张机票的平均价格呈下降趋势，系统就会帮助用户做出稍后再购票的明智选择。反过来，如果一张机票的平均价格呈上涨趋势，系统就会提醒用户立刻购买该机票。系统的运转需要海量数据的支持。为了提高预测的准确性，埃齐奥尼找到了一个行业机票预订数据库。如今，这个名叫</a:t>
            </a:r>
            <a:r>
              <a:rPr lang="en-US" altLang="zh-CN" sz="1200" b="0" i="0" kern="1200" dirty="0" err="1">
                <a:solidFill>
                  <a:schemeClr val="tx1"/>
                </a:solidFill>
                <a:effectLst/>
                <a:latin typeface="+mn-lt"/>
                <a:ea typeface="+mn-ea"/>
                <a:cs typeface="+mn-cs"/>
              </a:rPr>
              <a:t>Farecast</a:t>
            </a:r>
            <a:r>
              <a:rPr lang="zh-CN" altLang="en-US" sz="1200" b="0" i="0" kern="1200" dirty="0">
                <a:solidFill>
                  <a:schemeClr val="tx1"/>
                </a:solidFill>
                <a:effectLst/>
                <a:latin typeface="+mn-lt"/>
                <a:ea typeface="+mn-ea"/>
                <a:cs typeface="+mn-cs"/>
              </a:rPr>
              <a:t>的系统已经拥有惊人的约</a:t>
            </a:r>
            <a:r>
              <a:rPr lang="en-US" altLang="zh-CN" sz="1200" b="0" i="0" kern="1200" dirty="0">
                <a:solidFill>
                  <a:schemeClr val="tx1"/>
                </a:solidFill>
                <a:effectLst/>
                <a:latin typeface="+mn-lt"/>
                <a:ea typeface="+mn-ea"/>
                <a:cs typeface="+mn-cs"/>
              </a:rPr>
              <a:t>10</a:t>
            </a:r>
            <a:r>
              <a:rPr lang="zh-CN" altLang="en-US" sz="1200" b="0" i="0" kern="1200" dirty="0">
                <a:solidFill>
                  <a:schemeClr val="tx1"/>
                </a:solidFill>
                <a:effectLst/>
                <a:latin typeface="+mn-lt"/>
                <a:ea typeface="+mn-ea"/>
                <a:cs typeface="+mn-cs"/>
              </a:rPr>
              <a:t>万亿条飞行数据记录。预测准确度为</a:t>
            </a:r>
            <a:r>
              <a:rPr lang="en-US" altLang="zh-CN" sz="1200" b="0" i="0" kern="1200" dirty="0">
                <a:solidFill>
                  <a:schemeClr val="tx1"/>
                </a:solidFill>
                <a:effectLst/>
                <a:latin typeface="+mn-lt"/>
                <a:ea typeface="+mn-ea"/>
                <a:cs typeface="+mn-cs"/>
              </a:rPr>
              <a:t>75%</a:t>
            </a:r>
            <a:r>
              <a:rPr lang="zh-CN" altLang="en-US" sz="1200" b="0" i="0" kern="1200" dirty="0">
                <a:solidFill>
                  <a:schemeClr val="tx1"/>
                </a:solidFill>
                <a:effectLst/>
                <a:latin typeface="+mn-lt"/>
                <a:ea typeface="+mn-ea"/>
                <a:cs typeface="+mn-cs"/>
              </a:rPr>
              <a:t>，使用该系统的旅客，平均每张机票可节省</a:t>
            </a:r>
            <a:r>
              <a:rPr lang="en-US" altLang="zh-CN" sz="1200" b="0" i="0" kern="1200" dirty="0">
                <a:solidFill>
                  <a:schemeClr val="tx1"/>
                </a:solidFill>
                <a:effectLst/>
                <a:latin typeface="+mn-lt"/>
                <a:ea typeface="+mn-ea"/>
                <a:cs typeface="+mn-cs"/>
              </a:rPr>
              <a:t>50</a:t>
            </a:r>
            <a:r>
              <a:rPr lang="zh-CN" altLang="en-US" sz="1200" b="0" i="0" kern="1200" dirty="0">
                <a:solidFill>
                  <a:schemeClr val="tx1"/>
                </a:solidFill>
                <a:effectLst/>
                <a:latin typeface="+mn-lt"/>
                <a:ea typeface="+mn-ea"/>
                <a:cs typeface="+mn-cs"/>
              </a:rPr>
              <a:t>美元。</a:t>
            </a:r>
            <a:endParaRPr lang="en-US" altLang="zh-CN"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i="0" kern="1200" dirty="0">
                <a:solidFill>
                  <a:schemeClr val="tx1"/>
                </a:solidFill>
                <a:effectLst/>
                <a:latin typeface="+mn-lt"/>
                <a:ea typeface="+mn-ea"/>
                <a:cs typeface="+mn-cs"/>
              </a:rPr>
              <a:t>4</a:t>
            </a:r>
            <a:r>
              <a:rPr lang="zh-CN" altLang="en-US" sz="1200" b="0" i="0" kern="1200" dirty="0">
                <a:solidFill>
                  <a:schemeClr val="tx1"/>
                </a:solidFill>
                <a:effectLst/>
                <a:latin typeface="+mn-lt"/>
                <a:ea typeface="+mn-ea"/>
                <a:cs typeface="+mn-cs"/>
              </a:rPr>
              <a:t>、 苹果公司的传奇总裁史蒂夫乔布斯在与癌症斗争的过程中采用了不同的方式，成为世界上第一个对自身所有 </a:t>
            </a:r>
            <a:r>
              <a:rPr lang="en-US" altLang="zh-CN" sz="1200" b="0" i="0" kern="1200" dirty="0">
                <a:solidFill>
                  <a:schemeClr val="tx1"/>
                </a:solidFill>
                <a:effectLst/>
                <a:latin typeface="+mn-lt"/>
                <a:ea typeface="+mn-ea"/>
                <a:cs typeface="+mn-cs"/>
              </a:rPr>
              <a:t>DNA</a:t>
            </a:r>
            <a:r>
              <a:rPr lang="zh-CN" altLang="en-US" sz="1200" b="0" i="0" kern="1200" dirty="0">
                <a:solidFill>
                  <a:schemeClr val="tx1"/>
                </a:solidFill>
                <a:effectLst/>
                <a:latin typeface="+mn-lt"/>
                <a:ea typeface="+mn-ea"/>
                <a:cs typeface="+mn-cs"/>
              </a:rPr>
              <a:t>和肿瘤 </a:t>
            </a:r>
            <a:r>
              <a:rPr lang="en-US" altLang="zh-CN" sz="1200" b="0" i="0" kern="1200" dirty="0">
                <a:solidFill>
                  <a:schemeClr val="tx1"/>
                </a:solidFill>
                <a:effectLst/>
                <a:latin typeface="+mn-lt"/>
                <a:ea typeface="+mn-ea"/>
                <a:cs typeface="+mn-cs"/>
              </a:rPr>
              <a:t>DNA</a:t>
            </a:r>
            <a:r>
              <a:rPr lang="zh-CN" altLang="en-US" sz="1200" b="0" i="0" kern="1200" dirty="0">
                <a:solidFill>
                  <a:schemeClr val="tx1"/>
                </a:solidFill>
                <a:effectLst/>
                <a:latin typeface="+mn-lt"/>
                <a:ea typeface="+mn-ea"/>
                <a:cs typeface="+mn-cs"/>
              </a:rPr>
              <a:t>进行排序的人。为此，他支付了高达几十万美元的费用，这是 </a:t>
            </a:r>
            <a:r>
              <a:rPr lang="en-US" altLang="zh-CN" sz="1200" b="0" i="0" kern="1200" dirty="0">
                <a:solidFill>
                  <a:schemeClr val="tx1"/>
                </a:solidFill>
                <a:effectLst/>
                <a:latin typeface="+mn-lt"/>
                <a:ea typeface="+mn-ea"/>
                <a:cs typeface="+mn-cs"/>
              </a:rPr>
              <a:t>23andme</a:t>
            </a:r>
            <a:r>
              <a:rPr lang="zh-CN" altLang="en-US" sz="1200" b="0" i="0" kern="1200" dirty="0">
                <a:solidFill>
                  <a:schemeClr val="tx1"/>
                </a:solidFill>
                <a:effectLst/>
                <a:latin typeface="+mn-lt"/>
                <a:ea typeface="+mn-ea"/>
                <a:cs typeface="+mn-cs"/>
              </a:rPr>
              <a:t>报价的几百倍之多。所以，他得到的不是一个只有一系列标记的样本，他得到了包括整个基因密码的数据文档。对于一个普通的癌症患者，医生只能期望她的</a:t>
            </a:r>
            <a:r>
              <a:rPr lang="en-US" altLang="zh-CN" sz="1200" b="0" i="0" kern="1200" dirty="0">
                <a:solidFill>
                  <a:schemeClr val="tx1"/>
                </a:solidFill>
                <a:effectLst/>
                <a:latin typeface="+mn-lt"/>
                <a:ea typeface="+mn-ea"/>
                <a:cs typeface="+mn-cs"/>
              </a:rPr>
              <a:t>DNA</a:t>
            </a:r>
            <a:r>
              <a:rPr lang="zh-CN" altLang="en-US" sz="1200" b="0" i="0" kern="1200" dirty="0">
                <a:solidFill>
                  <a:schemeClr val="tx1"/>
                </a:solidFill>
                <a:effectLst/>
                <a:latin typeface="+mn-lt"/>
                <a:ea typeface="+mn-ea"/>
                <a:cs typeface="+mn-cs"/>
              </a:rPr>
              <a:t>排列同试验中使用的样本足够相似。但是，史蒂夫乔布斯的医生们能够基于乔布斯的特定基因组成，按所需效果用药。如果癌症病变导致药物失效，医生可以及时更换另一种药，也就是乔布斯所说的，“从一片睡莲叶跳到另一片上。”乔布斯开玩笑说：“我要么是第一个通过这种方式战胜癌症的人，要么就是最后一个因为这种方式死于癌症的人。”虽然他的愿望都没有实现，但是这种获得所有数据而不仅是样本的方法还是将他的生命延长了好几年。</a:t>
            </a:r>
            <a:endParaRPr lang="zh-CN" alt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42188524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officeplus.cn/Template/Home.shtml" TargetMode="Externa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页">
    <p:bg>
      <p:bgPr>
        <a:solidFill>
          <a:schemeClr val="accent1"/>
        </a:solidFill>
        <a:effectLst/>
      </p:bgPr>
    </p:bg>
    <p:spTree>
      <p:nvGrpSpPr>
        <p:cNvPr id="1" name=""/>
        <p:cNvGrpSpPr/>
        <p:nvPr/>
      </p:nvGrpSpPr>
      <p:grpSpPr>
        <a:xfrm>
          <a:off x="0" y="0"/>
          <a:ext cx="0" cy="0"/>
          <a:chOff x="0" y="0"/>
          <a:chExt cx="0" cy="0"/>
        </a:xfrm>
      </p:grpSpPr>
      <p:sp>
        <p:nvSpPr>
          <p:cNvPr id="3" name="文本占位符 2"/>
          <p:cNvSpPr>
            <a:spLocks noGrp="1"/>
          </p:cNvSpPr>
          <p:nvPr>
            <p:ph type="body" sz="quarter" idx="10" hasCustomPrompt="1"/>
          </p:nvPr>
        </p:nvSpPr>
        <p:spPr>
          <a:xfrm>
            <a:off x="377190" y="1828801"/>
            <a:ext cx="8389622" cy="1249681"/>
          </a:xfrm>
          <a:prstGeom prst="rect">
            <a:avLst/>
          </a:prstGeom>
        </p:spPr>
        <p:txBody>
          <a:bodyPr/>
          <a:lstStyle>
            <a:lvl1pPr marL="0" indent="0" algn="ctr">
              <a:lnSpc>
                <a:spcPct val="130000"/>
              </a:lnSpc>
              <a:buNone/>
              <a:defRPr sz="5400" b="1" baseline="0">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kumimoji="1" lang="en-US" altLang="zh-CN" dirty="0"/>
              <a:t>CLICK</a:t>
            </a:r>
            <a:r>
              <a:rPr kumimoji="1" lang="zh-CN" altLang="en-US" dirty="0"/>
              <a:t> </a:t>
            </a:r>
            <a:r>
              <a:rPr kumimoji="1" lang="en-US" altLang="zh-CN" dirty="0"/>
              <a:t>HERE</a:t>
            </a:r>
            <a:r>
              <a:rPr kumimoji="1" lang="zh-CN" altLang="en-US" dirty="0"/>
              <a:t> </a:t>
            </a:r>
            <a:r>
              <a:rPr kumimoji="1" lang="en-US" altLang="zh-CN" dirty="0"/>
              <a:t>TO</a:t>
            </a:r>
            <a:r>
              <a:rPr kumimoji="1" lang="zh-CN" altLang="en-US" dirty="0"/>
              <a:t> </a:t>
            </a:r>
            <a:r>
              <a:rPr kumimoji="1" lang="en-US" altLang="zh-CN" dirty="0"/>
              <a:t>ADD</a:t>
            </a:r>
            <a:r>
              <a:rPr kumimoji="1" lang="zh-CN" altLang="en-US" dirty="0"/>
              <a:t> </a:t>
            </a:r>
            <a:r>
              <a:rPr kumimoji="1" lang="en-US" altLang="zh-CN" dirty="0"/>
              <a:t>YOUR</a:t>
            </a:r>
            <a:r>
              <a:rPr kumimoji="1" lang="zh-CN" altLang="en-US" dirty="0"/>
              <a:t> </a:t>
            </a:r>
            <a:r>
              <a:rPr kumimoji="1" lang="en-US" altLang="zh-CN" dirty="0"/>
              <a:t>TITLE</a:t>
            </a:r>
            <a:endParaRPr kumimoji="1" lang="zh-CN" altLang="en-US" dirty="0"/>
          </a:p>
        </p:txBody>
      </p:sp>
      <p:sp>
        <p:nvSpPr>
          <p:cNvPr id="4" name="文本占位符 2"/>
          <p:cNvSpPr>
            <a:spLocks noGrp="1"/>
          </p:cNvSpPr>
          <p:nvPr>
            <p:ph type="body" sz="quarter" idx="11" hasCustomPrompt="1"/>
          </p:nvPr>
        </p:nvSpPr>
        <p:spPr>
          <a:xfrm>
            <a:off x="377190" y="3200402"/>
            <a:ext cx="8389622" cy="563879"/>
          </a:xfrm>
          <a:prstGeom prst="rect">
            <a:avLst/>
          </a:prstGeom>
        </p:spPr>
        <p:txBody>
          <a:bodyPr/>
          <a:lstStyle>
            <a:lvl1pPr marL="0" indent="0" algn="ctr">
              <a:lnSpc>
                <a:spcPct val="130000"/>
              </a:lnSpc>
              <a:buNone/>
              <a:defRPr sz="1800" b="0" baseline="0">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kumimoji="1" lang="en-US" altLang="zh-CN" dirty="0"/>
              <a:t>CLICK</a:t>
            </a:r>
            <a:r>
              <a:rPr kumimoji="1" lang="zh-CN" altLang="en-US" dirty="0"/>
              <a:t> </a:t>
            </a:r>
            <a:r>
              <a:rPr kumimoji="1" lang="en-US" altLang="zh-CN" dirty="0"/>
              <a:t>HERE</a:t>
            </a:r>
            <a:r>
              <a:rPr kumimoji="1" lang="zh-CN" altLang="en-US" dirty="0"/>
              <a:t> </a:t>
            </a:r>
            <a:r>
              <a:rPr kumimoji="1" lang="en-US" altLang="zh-CN" dirty="0"/>
              <a:t>TO</a:t>
            </a:r>
            <a:r>
              <a:rPr kumimoji="1" lang="zh-CN" altLang="en-US" dirty="0"/>
              <a:t> </a:t>
            </a:r>
            <a:r>
              <a:rPr kumimoji="1" lang="en-US" altLang="zh-CN" dirty="0"/>
              <a:t>ADD</a:t>
            </a:r>
            <a:r>
              <a:rPr kumimoji="1" lang="zh-CN" altLang="en-US" dirty="0"/>
              <a:t> </a:t>
            </a:r>
            <a:r>
              <a:rPr kumimoji="1" lang="en-US" altLang="zh-CN" dirty="0"/>
              <a:t>YOUR</a:t>
            </a:r>
            <a:r>
              <a:rPr kumimoji="1" lang="zh-CN" altLang="en-US" dirty="0"/>
              <a:t> </a:t>
            </a:r>
            <a:r>
              <a:rPr kumimoji="1" lang="en-US" altLang="zh-CN" dirty="0"/>
              <a:t>TITLE</a:t>
            </a:r>
            <a:endParaRPr kumimoji="1" lang="zh-CN" altLang="en-US" dirty="0"/>
          </a:p>
        </p:txBody>
      </p:sp>
      <p:sp>
        <p:nvSpPr>
          <p:cNvPr id="6" name="矩形 5"/>
          <p:cNvSpPr/>
          <p:nvPr userDrawn="1"/>
        </p:nvSpPr>
        <p:spPr>
          <a:xfrm>
            <a:off x="0" y="0"/>
            <a:ext cx="9144000" cy="5029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p>
        </p:txBody>
      </p:sp>
    </p:spTree>
    <p:extLst>
      <p:ext uri="{BB962C8B-B14F-4D97-AF65-F5344CB8AC3E}">
        <p14:creationId xmlns:p14="http://schemas.microsoft.com/office/powerpoint/2010/main" val="7721592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空白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06995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7"/>
            <a:ext cx="7772400" cy="1470025"/>
          </a:xfrm>
        </p:spPr>
        <p:txBody>
          <a:bodyPr/>
          <a:lstStyle>
            <a:lvl1pPr>
              <a:defRPr sz="3600" b="1"/>
            </a:lvl1pPr>
          </a:lstStyle>
          <a:p>
            <a:r>
              <a:rPr lang="zh-CN" altLang="en-US" dirty="0"/>
              <a:t>单击此处编辑母版标题样式</a:t>
            </a:r>
          </a:p>
        </p:txBody>
      </p:sp>
      <p:sp>
        <p:nvSpPr>
          <p:cNvPr id="3" name="副标题 2"/>
          <p:cNvSpPr>
            <a:spLocks noGrp="1"/>
          </p:cNvSpPr>
          <p:nvPr>
            <p:ph type="subTitle" idx="1"/>
          </p:nvPr>
        </p:nvSpPr>
        <p:spPr>
          <a:xfrm>
            <a:off x="1371600" y="3886200"/>
            <a:ext cx="6400800" cy="982960"/>
          </a:xfrm>
        </p:spPr>
        <p:txBody>
          <a:bodyPr/>
          <a:lstStyle>
            <a:lvl1pPr marL="0" indent="0" algn="ctr">
              <a:buNone/>
              <a:defRPr sz="2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6" name="Rectangle 6"/>
          <p:cNvSpPr>
            <a:spLocks noGrp="1" noChangeArrowheads="1"/>
          </p:cNvSpPr>
          <p:nvPr>
            <p:ph type="sldNum" sz="quarter" idx="12"/>
          </p:nvPr>
        </p:nvSpPr>
        <p:spPr>
          <a:ln/>
        </p:spPr>
        <p:txBody>
          <a:bodyPr/>
          <a:lstStyle>
            <a:lvl1pPr>
              <a:defRPr/>
            </a:lvl1pPr>
          </a:lstStyle>
          <a:p>
            <a:pPr>
              <a:defRPr/>
            </a:pPr>
            <a:fld id="{1BCA2513-E347-46B6-B34C-B53E0D05BE0F}" type="slidenum">
              <a:rPr lang="en-US" altLang="zh-CN"/>
              <a:pPr>
                <a:defRPr/>
              </a:pPr>
              <a:t>‹#›</a:t>
            </a:fld>
            <a:endParaRPr lang="en-US" altLang="zh-CN"/>
          </a:p>
        </p:txBody>
      </p:sp>
    </p:spTree>
    <p:extLst>
      <p:ext uri="{BB962C8B-B14F-4D97-AF65-F5344CB8AC3E}">
        <p14:creationId xmlns:p14="http://schemas.microsoft.com/office/powerpoint/2010/main" val="13222546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pic>
        <p:nvPicPr>
          <p:cNvPr id="4" name="Picture 2" descr="http://www.shisu.edu.cn/images/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31750"/>
            <a:ext cx="1839912"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p:txBody>
          <a:bodyPr/>
          <a:lstStyle/>
          <a:p>
            <a:r>
              <a:rPr lang="zh-CN" altLang="en-US"/>
              <a:t>单击此处编辑母版标题样式</a:t>
            </a:r>
            <a:endParaRPr lang="en-US"/>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5" name="日期占位符 13"/>
          <p:cNvSpPr>
            <a:spLocks noGrp="1"/>
          </p:cNvSpPr>
          <p:nvPr>
            <p:ph type="dt" sz="half" idx="10"/>
          </p:nvPr>
        </p:nvSpPr>
        <p:spPr/>
        <p:txBody>
          <a:bodyPr/>
          <a:lstStyle>
            <a:lvl1pPr>
              <a:defRPr/>
            </a:lvl1pPr>
          </a:lstStyle>
          <a:p>
            <a:pPr>
              <a:defRPr/>
            </a:pPr>
            <a:fld id="{F400BB05-0CFC-4918-B020-46B25DB1FD3B}" type="datetime1">
              <a:rPr lang="en-US" altLang="zh-CN"/>
              <a:pPr>
                <a:defRPr/>
              </a:pPr>
              <a:t>4/23/19</a:t>
            </a:fld>
            <a:endParaRPr lang="en-US" altLang="zh-CN"/>
          </a:p>
        </p:txBody>
      </p:sp>
      <p:sp>
        <p:nvSpPr>
          <p:cNvPr id="6" name="灯片编号占位符 22"/>
          <p:cNvSpPr>
            <a:spLocks noGrp="1"/>
          </p:cNvSpPr>
          <p:nvPr>
            <p:ph type="sldNum" sz="quarter" idx="11"/>
          </p:nvPr>
        </p:nvSpPr>
        <p:spPr/>
        <p:txBody>
          <a:bodyPr/>
          <a:lstStyle>
            <a:lvl1pPr>
              <a:defRPr/>
            </a:lvl1pPr>
          </a:lstStyle>
          <a:p>
            <a:pPr>
              <a:defRPr/>
            </a:pPr>
            <a:fld id="{251AD04B-7FE8-44EF-B7D8-45EBB06D7DA7}" type="slidenum">
              <a:rPr lang="en-US" altLang="zh-CN"/>
              <a:pPr>
                <a:defRPr/>
              </a:pPr>
              <a:t>‹#›</a:t>
            </a:fld>
            <a:endParaRPr lang="en-US" altLang="zh-CN"/>
          </a:p>
        </p:txBody>
      </p:sp>
    </p:spTree>
    <p:extLst>
      <p:ext uri="{BB962C8B-B14F-4D97-AF65-F5344CB8AC3E}">
        <p14:creationId xmlns:p14="http://schemas.microsoft.com/office/powerpoint/2010/main" val="1575653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9436" y="228617"/>
            <a:ext cx="8363938" cy="609397"/>
          </a:xfrm>
        </p:spPr>
        <p:txBody>
          <a:bodyPr/>
          <a:lstStyle>
            <a:lvl1pPr>
              <a:defRPr/>
            </a:lvl1pPr>
          </a:lstStyle>
          <a:p>
            <a:r>
              <a:rPr lang="en-US"/>
              <a:t>Click to edit Master title style</a:t>
            </a:r>
            <a:endParaRPr lang="en-US" dirty="0"/>
          </a:p>
        </p:txBody>
      </p:sp>
      <p:sp>
        <p:nvSpPr>
          <p:cNvPr id="5" name="Text Placeholder 4"/>
          <p:cNvSpPr>
            <a:spLocks noGrp="1"/>
          </p:cNvSpPr>
          <p:nvPr>
            <p:ph type="body" sz="quarter" idx="10"/>
          </p:nvPr>
        </p:nvSpPr>
        <p:spPr>
          <a:xfrm>
            <a:off x="389436" y="1447805"/>
            <a:ext cx="8363938" cy="200054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27420311"/>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a:xfrm>
            <a:off x="457200" y="6356352"/>
            <a:ext cx="2133600" cy="365125"/>
          </a:xfrm>
          <a:prstGeom prst="rect">
            <a:avLst/>
          </a:prstGeom>
        </p:spPr>
        <p:txBody>
          <a:bodyPr/>
          <a:lstStyle>
            <a:lvl1pPr>
              <a:defRPr/>
            </a:lvl1pPr>
          </a:lstStyle>
          <a:p>
            <a:pPr>
              <a:defRPr/>
            </a:pPr>
            <a:fld id="{57221501-4903-4CB6-BFEA-028BD2C7C472}" type="datetimeFigureOut">
              <a:rPr lang="zh-TW" altLang="en-US"/>
              <a:pPr>
                <a:defRPr/>
              </a:pPr>
              <a:t>2019/4/23</a:t>
            </a:fld>
            <a:endParaRPr lang="zh-TW" altLang="en-US"/>
          </a:p>
        </p:txBody>
      </p:sp>
      <p:sp>
        <p:nvSpPr>
          <p:cNvPr id="4" name="頁尾版面配置區 4"/>
          <p:cNvSpPr>
            <a:spLocks noGrp="1"/>
          </p:cNvSpPr>
          <p:nvPr>
            <p:ph type="ftr" sz="quarter" idx="11"/>
          </p:nvPr>
        </p:nvSpPr>
        <p:spPr>
          <a:xfrm>
            <a:off x="3124200" y="6356352"/>
            <a:ext cx="2895600" cy="365125"/>
          </a:xfrm>
          <a:prstGeom prst="rect">
            <a:avLst/>
          </a:prstGeom>
        </p:spPr>
        <p:txBody>
          <a:bodyPr/>
          <a:lstStyle>
            <a:lvl1pPr>
              <a:defRPr/>
            </a:lvl1pPr>
          </a:lstStyle>
          <a:p>
            <a:pPr>
              <a:defRPr/>
            </a:pPr>
            <a:endParaRPr lang="zh-TW" altLang="en-US"/>
          </a:p>
        </p:txBody>
      </p:sp>
      <p:sp>
        <p:nvSpPr>
          <p:cNvPr id="5" name="投影片編號版面配置區 5"/>
          <p:cNvSpPr>
            <a:spLocks noGrp="1"/>
          </p:cNvSpPr>
          <p:nvPr>
            <p:ph type="sldNum" sz="quarter" idx="12"/>
          </p:nvPr>
        </p:nvSpPr>
        <p:spPr>
          <a:xfrm>
            <a:off x="6553200" y="6356352"/>
            <a:ext cx="2133600" cy="365125"/>
          </a:xfrm>
          <a:prstGeom prst="rect">
            <a:avLst/>
          </a:prstGeom>
        </p:spPr>
        <p:txBody>
          <a:bodyPr/>
          <a:lstStyle>
            <a:lvl1pPr>
              <a:defRPr/>
            </a:lvl1pPr>
          </a:lstStyle>
          <a:p>
            <a:pPr>
              <a:defRPr/>
            </a:pPr>
            <a:fld id="{82001CCF-85B4-4E9D-B0C6-F27229B72B2D}" type="slidenum">
              <a:rPr lang="zh-TW" altLang="en-US"/>
              <a:pPr>
                <a:defRPr/>
              </a:pPr>
              <a:t>‹#›</a:t>
            </a:fld>
            <a:endParaRPr lang="zh-TW" altLang="en-US"/>
          </a:p>
        </p:txBody>
      </p:sp>
    </p:spTree>
    <p:extLst>
      <p:ext uri="{BB962C8B-B14F-4D97-AF65-F5344CB8AC3E}">
        <p14:creationId xmlns:p14="http://schemas.microsoft.com/office/powerpoint/2010/main" val="28199249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20604" y="605094"/>
            <a:ext cx="7544977" cy="673100"/>
          </a:xfrm>
        </p:spPr>
        <p:txBody>
          <a:bodyPr anchor="t">
            <a:normAutofit/>
          </a:bodyPr>
          <a:lstStyle>
            <a:lvl1pPr algn="l">
              <a:defRPr sz="2000" b="1" cap="all">
                <a:solidFill>
                  <a:schemeClr val="tx1">
                    <a:lumMod val="85000"/>
                    <a:lumOff val="15000"/>
                  </a:schemeClr>
                </a:solidFill>
                <a:latin typeface="黑体"/>
                <a:ea typeface="黑体"/>
                <a:cs typeface="黑体"/>
              </a:defRPr>
            </a:lvl1pPr>
          </a:lstStyle>
          <a:p>
            <a:r>
              <a:rPr lang="zh-TW" altLang="en-US" dirty="0"/>
              <a:t>中文标题位置</a:t>
            </a:r>
            <a:endParaRPr lang="en-US" dirty="0"/>
          </a:p>
        </p:txBody>
      </p:sp>
      <p:sp>
        <p:nvSpPr>
          <p:cNvPr id="9" name="Slide Number Placeholder 5"/>
          <p:cNvSpPr>
            <a:spLocks noGrp="1"/>
          </p:cNvSpPr>
          <p:nvPr>
            <p:ph type="sldNum" sz="quarter" idx="12"/>
          </p:nvPr>
        </p:nvSpPr>
        <p:spPr>
          <a:xfrm>
            <a:off x="8365580" y="6525346"/>
            <a:ext cx="454212" cy="365125"/>
          </a:xfrm>
          <a:prstGeom prst="rect">
            <a:avLst/>
          </a:prstGeom>
        </p:spPr>
        <p:txBody>
          <a:bodyPr/>
          <a:lstStyle>
            <a:lvl1pPr>
              <a:defRPr>
                <a:solidFill>
                  <a:schemeClr val="bg1"/>
                </a:solidFill>
              </a:defRPr>
            </a:lvl1pPr>
          </a:lstStyle>
          <a:p>
            <a:fld id="{EFB30654-5188-CD46-A185-958418294383}" type="slidenum">
              <a:rPr lang="en-US" smtClean="0"/>
              <a:pPr/>
              <a:t>‹#›</a:t>
            </a:fld>
            <a:endParaRPr lang="en-US" dirty="0"/>
          </a:p>
        </p:txBody>
      </p:sp>
      <p:sp>
        <p:nvSpPr>
          <p:cNvPr id="7" name="Content Placeholder 2"/>
          <p:cNvSpPr>
            <a:spLocks noGrp="1"/>
          </p:cNvSpPr>
          <p:nvPr>
            <p:ph sz="half" idx="1" hasCustomPrompt="1"/>
          </p:nvPr>
        </p:nvSpPr>
        <p:spPr>
          <a:xfrm>
            <a:off x="820603" y="1586755"/>
            <a:ext cx="7544977" cy="4525963"/>
          </a:xfrm>
          <a:prstGeom prst="rect">
            <a:avLst/>
          </a:prstGeom>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600">
                <a:solidFill>
                  <a:srgbClr val="7F7F7F"/>
                </a:solidFill>
                <a:latin typeface="黑体"/>
                <a:ea typeface="黑体"/>
                <a:cs typeface="黑体"/>
              </a:defRPr>
            </a:lvl1pPr>
            <a:lvl2pPr>
              <a:defRPr sz="2000">
                <a:solidFill>
                  <a:srgbClr val="7F7F7F"/>
                </a:solidFill>
              </a:defRPr>
            </a:lvl2pPr>
            <a:lvl3pPr>
              <a:defRPr sz="1800">
                <a:solidFill>
                  <a:srgbClr val="7F7F7F"/>
                </a:solidFill>
              </a:defRPr>
            </a:lvl3pPr>
            <a:lvl4pPr>
              <a:defRPr sz="1600">
                <a:solidFill>
                  <a:srgbClr val="7F7F7F"/>
                </a:solidFill>
              </a:defRPr>
            </a:lvl4pPr>
            <a:lvl5pPr>
              <a:defRPr sz="1600">
                <a:solidFill>
                  <a:srgbClr val="7F7F7F"/>
                </a:solidFill>
              </a:defRPr>
            </a:lvl5pPr>
            <a:lvl6pPr>
              <a:defRPr sz="1800"/>
            </a:lvl6pPr>
            <a:lvl7pPr>
              <a:defRPr sz="1800"/>
            </a:lvl7pPr>
            <a:lvl8pPr>
              <a:defRPr sz="1800"/>
            </a:lvl8pPr>
            <a:lvl9pPr>
              <a:defRPr sz="1800"/>
            </a:lvl9pPr>
          </a:lstStyle>
          <a:p>
            <a:pPr lvl="0"/>
            <a:r>
              <a:rPr lang="zh-CN" altLang="en-US" dirty="0"/>
              <a:t>内文</a:t>
            </a:r>
            <a:endParaRPr lang="en-US" altLang="zh-CN" dirty="0"/>
          </a:p>
        </p:txBody>
      </p:sp>
      <p:sp>
        <p:nvSpPr>
          <p:cNvPr id="10" name="Content Placeholder 2"/>
          <p:cNvSpPr>
            <a:spLocks noGrp="1"/>
          </p:cNvSpPr>
          <p:nvPr>
            <p:ph sz="half" idx="13"/>
          </p:nvPr>
        </p:nvSpPr>
        <p:spPr>
          <a:xfrm>
            <a:off x="820602" y="964502"/>
            <a:ext cx="7544976" cy="608718"/>
          </a:xfrm>
          <a:prstGeom prst="rect">
            <a:avLst/>
          </a:prstGeom>
        </p:spPr>
        <p:txBody>
          <a:bodyPr>
            <a:normAutofit/>
          </a:bodyPr>
          <a:lstStyle>
            <a:lvl1pPr marL="0" indent="0">
              <a:buNone/>
              <a:defRPr sz="1600">
                <a:latin typeface="黑体"/>
                <a:ea typeface="黑体"/>
                <a:cs typeface="黑体"/>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dirty="0"/>
              <a:t>副标题</a:t>
            </a:r>
            <a:endParaRPr lang="en-US" dirty="0"/>
          </a:p>
        </p:txBody>
      </p:sp>
    </p:spTree>
    <p:extLst>
      <p:ext uri="{BB962C8B-B14F-4D97-AF65-F5344CB8AC3E}">
        <p14:creationId xmlns:p14="http://schemas.microsoft.com/office/powerpoint/2010/main" val="18104075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87150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3" name="Title 2"/>
          <p:cNvSpPr>
            <a:spLocks noGrp="1" noChangeArrowheads="1"/>
          </p:cNvSpPr>
          <p:nvPr>
            <p:ph type="title"/>
          </p:nvPr>
        </p:nvSpPr>
        <p:spPr bwMode="auto">
          <a:xfrm>
            <a:off x="1043608" y="116870"/>
            <a:ext cx="7643192" cy="575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dirty="0"/>
              <a:t>标题</a:t>
            </a:r>
          </a:p>
        </p:txBody>
      </p:sp>
    </p:spTree>
    <p:extLst>
      <p:ext uri="{BB962C8B-B14F-4D97-AF65-F5344CB8AC3E}">
        <p14:creationId xmlns:p14="http://schemas.microsoft.com/office/powerpoint/2010/main" val="42437084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1_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684213" y="4868866"/>
            <a:ext cx="2133600" cy="365125"/>
          </a:xfrm>
          <a:prstGeom prst="rect">
            <a:avLst/>
          </a:prstGeom>
        </p:spPr>
        <p:txBody>
          <a:bodyPr/>
          <a:lstStyle>
            <a:lvl1pPr>
              <a:defRPr/>
            </a:lvl1pPr>
          </a:lstStyle>
          <a:p>
            <a:pPr>
              <a:defRPr/>
            </a:pPr>
            <a:fld id="{973D92C2-EC03-4FAD-AFD5-46F33DDA6425}" type="datetimeFigureOut">
              <a:rPr lang="zh-CN" altLang="en-US"/>
              <a:pPr>
                <a:defRPr/>
              </a:pPr>
              <a:t>2019/4/23</a:t>
            </a:fld>
            <a:endParaRPr lang="zh-CN" altLang="en-US" dirty="0"/>
          </a:p>
        </p:txBody>
      </p:sp>
      <p:sp>
        <p:nvSpPr>
          <p:cNvPr id="3" name="页脚占位符 4"/>
          <p:cNvSpPr>
            <a:spLocks noGrp="1"/>
          </p:cNvSpPr>
          <p:nvPr>
            <p:ph type="ftr" sz="quarter" idx="11"/>
          </p:nvPr>
        </p:nvSpPr>
        <p:spPr>
          <a:xfrm>
            <a:off x="3059113" y="4868866"/>
            <a:ext cx="2895600" cy="365125"/>
          </a:xfrm>
          <a:prstGeom prst="rect">
            <a:avLst/>
          </a:prstGeom>
        </p:spPr>
        <p:txBody>
          <a:bodyPr/>
          <a:lstStyle>
            <a:lvl1pPr>
              <a:defRPr/>
            </a:lvl1pPr>
          </a:lstStyle>
          <a:p>
            <a:pPr>
              <a:defRPr/>
            </a:pPr>
            <a:endParaRPr lang="zh-CN" altLang="en-US"/>
          </a:p>
        </p:txBody>
      </p:sp>
    </p:spTree>
    <p:extLst>
      <p:ext uri="{BB962C8B-B14F-4D97-AF65-F5344CB8AC3E}">
        <p14:creationId xmlns:p14="http://schemas.microsoft.com/office/powerpoint/2010/main" val="34157411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457200" y="275167"/>
            <a:ext cx="82296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68720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_三项目录">
    <p:bg>
      <p:bgPr>
        <a:solidFill>
          <a:schemeClr val="bg1"/>
        </a:solidFill>
        <a:effectLst/>
      </p:bgPr>
    </p:bg>
    <p:spTree>
      <p:nvGrpSpPr>
        <p:cNvPr id="1" name=""/>
        <p:cNvGrpSpPr/>
        <p:nvPr/>
      </p:nvGrpSpPr>
      <p:grpSpPr>
        <a:xfrm>
          <a:off x="0" y="0"/>
          <a:ext cx="0" cy="0"/>
          <a:chOff x="0" y="0"/>
          <a:chExt cx="0" cy="0"/>
        </a:xfrm>
      </p:grpSpPr>
      <p:sp>
        <p:nvSpPr>
          <p:cNvPr id="2" name="文本占位符 2"/>
          <p:cNvSpPr>
            <a:spLocks noGrp="1"/>
          </p:cNvSpPr>
          <p:nvPr>
            <p:ph type="body" sz="quarter" idx="10" hasCustomPrompt="1"/>
          </p:nvPr>
        </p:nvSpPr>
        <p:spPr>
          <a:xfrm>
            <a:off x="377190" y="259081"/>
            <a:ext cx="8389622" cy="944880"/>
          </a:xfrm>
          <a:prstGeom prst="rect">
            <a:avLst/>
          </a:prstGeom>
        </p:spPr>
        <p:txBody>
          <a:bodyPr/>
          <a:lstStyle>
            <a:lvl1pPr marL="0" indent="0" algn="ctr">
              <a:lnSpc>
                <a:spcPct val="130000"/>
              </a:lnSpc>
              <a:buNone/>
              <a:defRPr sz="4400" b="1" baseline="0">
                <a:solidFill>
                  <a:schemeClr val="accent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kumimoji="1" lang="en-US" altLang="zh-CN" dirty="0"/>
              <a:t>CLICK</a:t>
            </a:r>
            <a:r>
              <a:rPr kumimoji="1" lang="zh-CN" altLang="en-US" dirty="0"/>
              <a:t> </a:t>
            </a:r>
            <a:r>
              <a:rPr kumimoji="1" lang="en-US" altLang="zh-CN" dirty="0"/>
              <a:t>HERE</a:t>
            </a:r>
            <a:r>
              <a:rPr kumimoji="1" lang="zh-CN" altLang="en-US" dirty="0"/>
              <a:t> </a:t>
            </a:r>
            <a:r>
              <a:rPr kumimoji="1" lang="en-US" altLang="zh-CN" dirty="0"/>
              <a:t>TO</a:t>
            </a:r>
            <a:r>
              <a:rPr kumimoji="1" lang="zh-CN" altLang="en-US" dirty="0"/>
              <a:t> </a:t>
            </a:r>
            <a:r>
              <a:rPr kumimoji="1" lang="en-US" altLang="zh-CN" dirty="0"/>
              <a:t>ADD</a:t>
            </a:r>
            <a:r>
              <a:rPr kumimoji="1" lang="zh-CN" altLang="en-US" dirty="0"/>
              <a:t> </a:t>
            </a:r>
            <a:r>
              <a:rPr kumimoji="1" lang="en-US" altLang="zh-CN" dirty="0"/>
              <a:t>YOUR</a:t>
            </a:r>
            <a:r>
              <a:rPr kumimoji="1" lang="zh-CN" altLang="en-US" dirty="0"/>
              <a:t> </a:t>
            </a:r>
            <a:r>
              <a:rPr kumimoji="1" lang="en-US" altLang="zh-CN" dirty="0"/>
              <a:t>TITLE</a:t>
            </a:r>
            <a:endParaRPr kumimoji="1" lang="zh-CN" altLang="en-US" dirty="0"/>
          </a:p>
        </p:txBody>
      </p:sp>
      <p:sp>
        <p:nvSpPr>
          <p:cNvPr id="3" name="文本占位符 2"/>
          <p:cNvSpPr>
            <a:spLocks noGrp="1"/>
          </p:cNvSpPr>
          <p:nvPr>
            <p:ph type="body" sz="quarter" idx="11" hasCustomPrompt="1"/>
          </p:nvPr>
        </p:nvSpPr>
        <p:spPr>
          <a:xfrm>
            <a:off x="3200401" y="2392682"/>
            <a:ext cx="2743200" cy="396239"/>
          </a:xfrm>
          <a:prstGeom prst="rect">
            <a:avLst/>
          </a:prstGeom>
        </p:spPr>
        <p:txBody>
          <a:bodyPr/>
          <a:lstStyle>
            <a:lvl1pPr marL="0" indent="0" algn="ctr">
              <a:lnSpc>
                <a:spcPct val="130000"/>
              </a:lnSpc>
              <a:buNone/>
              <a:defRPr sz="1600" b="0" baseline="0">
                <a:solidFill>
                  <a:schemeClr val="tx1">
                    <a:lumMod val="75000"/>
                    <a:lumOff val="25000"/>
                  </a:schemeClr>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kumimoji="1" lang="en-US" altLang="zh-CN" dirty="0"/>
              <a:t>CLICK</a:t>
            </a:r>
            <a:r>
              <a:rPr kumimoji="1" lang="zh-CN" altLang="en-US" dirty="0"/>
              <a:t> </a:t>
            </a:r>
            <a:r>
              <a:rPr kumimoji="1" lang="en-US" altLang="zh-CN" dirty="0"/>
              <a:t>HERE</a:t>
            </a:r>
            <a:r>
              <a:rPr kumimoji="1" lang="zh-CN" altLang="en-US" dirty="0"/>
              <a:t> </a:t>
            </a:r>
            <a:r>
              <a:rPr kumimoji="1" lang="en-US" altLang="zh-CN" dirty="0"/>
              <a:t>TO</a:t>
            </a:r>
            <a:r>
              <a:rPr kumimoji="1" lang="zh-CN" altLang="en-US" dirty="0"/>
              <a:t> </a:t>
            </a:r>
            <a:r>
              <a:rPr kumimoji="1" lang="en-US" altLang="zh-CN" dirty="0"/>
              <a:t>ADD</a:t>
            </a:r>
            <a:r>
              <a:rPr kumimoji="1" lang="zh-CN" altLang="en-US" dirty="0"/>
              <a:t> </a:t>
            </a:r>
            <a:r>
              <a:rPr kumimoji="1" lang="en-US" altLang="zh-CN" dirty="0"/>
              <a:t>YOUR</a:t>
            </a:r>
            <a:r>
              <a:rPr kumimoji="1" lang="zh-CN" altLang="en-US" dirty="0"/>
              <a:t> </a:t>
            </a:r>
            <a:r>
              <a:rPr kumimoji="1" lang="en-US" altLang="zh-CN" dirty="0"/>
              <a:t>TITLE</a:t>
            </a:r>
            <a:endParaRPr kumimoji="1" lang="zh-CN" altLang="en-US" dirty="0"/>
          </a:p>
        </p:txBody>
      </p:sp>
      <p:sp>
        <p:nvSpPr>
          <p:cNvPr id="4" name="文本占位符 2"/>
          <p:cNvSpPr>
            <a:spLocks noGrp="1"/>
          </p:cNvSpPr>
          <p:nvPr>
            <p:ph type="body" sz="quarter" idx="12" hasCustomPrompt="1"/>
          </p:nvPr>
        </p:nvSpPr>
        <p:spPr>
          <a:xfrm>
            <a:off x="3200401" y="3032762"/>
            <a:ext cx="2743200" cy="396239"/>
          </a:xfrm>
          <a:prstGeom prst="rect">
            <a:avLst/>
          </a:prstGeom>
        </p:spPr>
        <p:txBody>
          <a:bodyPr/>
          <a:lstStyle>
            <a:lvl1pPr marL="0" indent="0" algn="ctr">
              <a:lnSpc>
                <a:spcPct val="130000"/>
              </a:lnSpc>
              <a:buNone/>
              <a:defRPr sz="1600" b="0" baseline="0">
                <a:solidFill>
                  <a:schemeClr val="tx1">
                    <a:lumMod val="75000"/>
                    <a:lumOff val="25000"/>
                  </a:schemeClr>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kumimoji="1" lang="en-US" altLang="zh-CN" dirty="0"/>
              <a:t>CLICK</a:t>
            </a:r>
            <a:r>
              <a:rPr kumimoji="1" lang="zh-CN" altLang="en-US" dirty="0"/>
              <a:t> </a:t>
            </a:r>
            <a:r>
              <a:rPr kumimoji="1" lang="en-US" altLang="zh-CN" dirty="0"/>
              <a:t>HERE</a:t>
            </a:r>
            <a:r>
              <a:rPr kumimoji="1" lang="zh-CN" altLang="en-US" dirty="0"/>
              <a:t> </a:t>
            </a:r>
            <a:r>
              <a:rPr kumimoji="1" lang="en-US" altLang="zh-CN" dirty="0"/>
              <a:t>TO</a:t>
            </a:r>
            <a:r>
              <a:rPr kumimoji="1" lang="zh-CN" altLang="en-US" dirty="0"/>
              <a:t> </a:t>
            </a:r>
            <a:r>
              <a:rPr kumimoji="1" lang="en-US" altLang="zh-CN" dirty="0"/>
              <a:t>ADD</a:t>
            </a:r>
            <a:r>
              <a:rPr kumimoji="1" lang="zh-CN" altLang="en-US" dirty="0"/>
              <a:t> </a:t>
            </a:r>
            <a:r>
              <a:rPr kumimoji="1" lang="en-US" altLang="zh-CN" dirty="0"/>
              <a:t>YOUR</a:t>
            </a:r>
            <a:r>
              <a:rPr kumimoji="1" lang="zh-CN" altLang="en-US" dirty="0"/>
              <a:t> </a:t>
            </a:r>
            <a:r>
              <a:rPr kumimoji="1" lang="en-US" altLang="zh-CN" dirty="0"/>
              <a:t>TITLE</a:t>
            </a:r>
            <a:endParaRPr kumimoji="1" lang="zh-CN" altLang="en-US" dirty="0"/>
          </a:p>
        </p:txBody>
      </p:sp>
      <p:sp>
        <p:nvSpPr>
          <p:cNvPr id="5" name="文本占位符 2"/>
          <p:cNvSpPr>
            <a:spLocks noGrp="1"/>
          </p:cNvSpPr>
          <p:nvPr>
            <p:ph type="body" sz="quarter" idx="13" hasCustomPrompt="1"/>
          </p:nvPr>
        </p:nvSpPr>
        <p:spPr>
          <a:xfrm>
            <a:off x="3200400" y="3672841"/>
            <a:ext cx="2743200" cy="396239"/>
          </a:xfrm>
          <a:prstGeom prst="rect">
            <a:avLst/>
          </a:prstGeom>
        </p:spPr>
        <p:txBody>
          <a:bodyPr/>
          <a:lstStyle>
            <a:lvl1pPr marL="0" indent="0" algn="ctr">
              <a:lnSpc>
                <a:spcPct val="130000"/>
              </a:lnSpc>
              <a:buNone/>
              <a:defRPr sz="1600" b="0" baseline="0">
                <a:solidFill>
                  <a:schemeClr val="tx1">
                    <a:lumMod val="75000"/>
                    <a:lumOff val="25000"/>
                  </a:schemeClr>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kumimoji="1" lang="en-US" altLang="zh-CN" dirty="0"/>
              <a:t>CLICK</a:t>
            </a:r>
            <a:r>
              <a:rPr kumimoji="1" lang="zh-CN" altLang="en-US" dirty="0"/>
              <a:t> </a:t>
            </a:r>
            <a:r>
              <a:rPr kumimoji="1" lang="en-US" altLang="zh-CN" dirty="0"/>
              <a:t>HERE</a:t>
            </a:r>
            <a:r>
              <a:rPr kumimoji="1" lang="zh-CN" altLang="en-US" dirty="0"/>
              <a:t> </a:t>
            </a:r>
            <a:r>
              <a:rPr kumimoji="1" lang="en-US" altLang="zh-CN" dirty="0"/>
              <a:t>TO</a:t>
            </a:r>
            <a:r>
              <a:rPr kumimoji="1" lang="zh-CN" altLang="en-US" dirty="0"/>
              <a:t> </a:t>
            </a:r>
            <a:r>
              <a:rPr kumimoji="1" lang="en-US" altLang="zh-CN" dirty="0"/>
              <a:t>ADD</a:t>
            </a:r>
            <a:r>
              <a:rPr kumimoji="1" lang="zh-CN" altLang="en-US" dirty="0"/>
              <a:t> </a:t>
            </a:r>
            <a:r>
              <a:rPr kumimoji="1" lang="en-US" altLang="zh-CN" dirty="0"/>
              <a:t>YOUR</a:t>
            </a:r>
            <a:r>
              <a:rPr kumimoji="1" lang="zh-CN" altLang="en-US" dirty="0"/>
              <a:t> </a:t>
            </a:r>
            <a:r>
              <a:rPr kumimoji="1" lang="en-US" altLang="zh-CN" dirty="0"/>
              <a:t>TITLE</a:t>
            </a:r>
            <a:endParaRPr kumimoji="1" lang="zh-CN" altLang="en-US" dirty="0"/>
          </a:p>
        </p:txBody>
      </p:sp>
    </p:spTree>
    <p:extLst>
      <p:ext uri="{BB962C8B-B14F-4D97-AF65-F5344CB8AC3E}">
        <p14:creationId xmlns:p14="http://schemas.microsoft.com/office/powerpoint/2010/main" val="1802353257"/>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标注页">
    <p:bg>
      <p:bgPr>
        <a:solidFill>
          <a:srgbClr val="E73A1C"/>
        </a:solidFill>
        <a:effectLst/>
      </p:bgPr>
    </p:bg>
    <p:spTree>
      <p:nvGrpSpPr>
        <p:cNvPr id="1" name=""/>
        <p:cNvGrpSpPr/>
        <p:nvPr/>
      </p:nvGrpSpPr>
      <p:grpSpPr>
        <a:xfrm>
          <a:off x="0" y="0"/>
          <a:ext cx="0" cy="0"/>
          <a:chOff x="0" y="0"/>
          <a:chExt cx="0" cy="0"/>
        </a:xfrm>
      </p:grpSpPr>
      <p:sp>
        <p:nvSpPr>
          <p:cNvPr id="6" name="矩形 5"/>
          <p:cNvSpPr/>
          <p:nvPr userDrawn="1"/>
        </p:nvSpPr>
        <p:spPr>
          <a:xfrm>
            <a:off x="330453" y="759873"/>
            <a:ext cx="646331" cy="369332"/>
          </a:xfrm>
          <a:prstGeom prst="rect">
            <a:avLst/>
          </a:prstGeom>
        </p:spPr>
        <p:txBody>
          <a:bodyPr wrap="none">
            <a:spAutoFit/>
          </a:bodyPr>
          <a:lstStyle/>
          <a:p>
            <a:pPr marL="0" marR="0" lvl="0" indent="0" defTabSz="609585"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srgbClr val="FFFFFF"/>
                </a:solidFill>
                <a:effectLst/>
                <a:uLnTx/>
                <a:uFillTx/>
                <a:latin typeface="Segoe UI Light"/>
                <a:ea typeface="微软雅黑"/>
                <a:cs typeface="Segoe UI Light"/>
              </a:rPr>
              <a:t>标注</a:t>
            </a:r>
          </a:p>
        </p:txBody>
      </p:sp>
      <p:sp>
        <p:nvSpPr>
          <p:cNvPr id="11" name="矩形 10"/>
          <p:cNvSpPr/>
          <p:nvPr userDrawn="1"/>
        </p:nvSpPr>
        <p:spPr>
          <a:xfrm>
            <a:off x="1929442" y="759874"/>
            <a:ext cx="1051501" cy="3733330"/>
          </a:xfrm>
          <a:prstGeom prst="rect">
            <a:avLst/>
          </a:prstGeom>
        </p:spPr>
        <p:txBody>
          <a:bodyPr wrap="square">
            <a:spAutoFit/>
          </a:bodyPr>
          <a:lstStyle/>
          <a:p>
            <a:pPr marL="0" marR="0" lvl="0" indent="0" defTabSz="609585" eaLnBrk="1" fontAlgn="auto" latinLnBrk="0" hangingPunct="1">
              <a:lnSpc>
                <a:spcPct val="130000"/>
              </a:lnSpc>
              <a:spcBef>
                <a:spcPts val="0"/>
              </a:spcBef>
              <a:spcAft>
                <a:spcPts val="0"/>
              </a:spcAft>
              <a:buClrTx/>
              <a:buSzTx/>
              <a:buFontTx/>
              <a:buNone/>
              <a:tabLst/>
              <a:defRPr/>
            </a:pPr>
            <a:r>
              <a:rPr kumimoji="0" lang="zh-CN" altLang="en-US" sz="1400" b="0" i="0" u="none" strike="noStrike" kern="0" cap="none" spc="0" normalizeH="0" baseline="0" noProof="0" dirty="0">
                <a:ln>
                  <a:noFill/>
                </a:ln>
                <a:solidFill>
                  <a:srgbClr val="FFFFFF"/>
                </a:solidFill>
                <a:effectLst/>
                <a:uLnTx/>
                <a:uFillTx/>
                <a:latin typeface="Segoe UI Light"/>
                <a:ea typeface="微软雅黑"/>
                <a:cs typeface="Segoe UI Light"/>
              </a:rPr>
              <a:t>字体使用 </a:t>
            </a: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r>
              <a:rPr kumimoji="0" lang="zh-CN" altLang="en-US" sz="1400" b="0" i="0" u="none" strike="noStrike" kern="0" cap="none" spc="0" normalizeH="0" baseline="0" noProof="0" dirty="0">
                <a:ln>
                  <a:noFill/>
                </a:ln>
                <a:solidFill>
                  <a:srgbClr val="FFFFFF"/>
                </a:solidFill>
                <a:effectLst/>
                <a:uLnTx/>
                <a:uFillTx/>
                <a:latin typeface="Segoe UI Light"/>
                <a:ea typeface="微软雅黑"/>
                <a:cs typeface="Segoe UI Light"/>
              </a:rPr>
              <a:t>行距</a:t>
            </a: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r>
              <a:rPr kumimoji="0" lang="zh-CN" altLang="en-US" sz="1400" b="0" i="0" u="none" strike="noStrike" kern="0" cap="none" spc="0" normalizeH="0" baseline="0" noProof="0" dirty="0">
                <a:ln>
                  <a:noFill/>
                </a:ln>
                <a:solidFill>
                  <a:srgbClr val="FFFFFF"/>
                </a:solidFill>
                <a:effectLst/>
                <a:uLnTx/>
                <a:uFillTx/>
                <a:latin typeface="Segoe UI Light"/>
                <a:ea typeface="微软雅黑"/>
                <a:cs typeface="Segoe UI Light"/>
              </a:rPr>
              <a:t>背景图片出处</a:t>
            </a:r>
          </a:p>
          <a:p>
            <a:pPr marL="0" marR="0" lvl="0" indent="0" defTabSz="609585" eaLnBrk="1" fontAlgn="auto" latinLnBrk="0" hangingPunct="1">
              <a:lnSpc>
                <a:spcPct val="130000"/>
              </a:lnSpc>
              <a:spcBef>
                <a:spcPts val="0"/>
              </a:spcBef>
              <a:spcAft>
                <a:spcPts val="0"/>
              </a:spcAft>
              <a:buClrTx/>
              <a:buSzTx/>
              <a:buFontTx/>
              <a:buNone/>
              <a:tabLst/>
              <a:defRPr/>
            </a:pPr>
            <a:endParaRPr kumimoji="0" lang="zh-CN" altLang="en-US"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zh-CN" altLang="en-US"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r>
              <a:rPr kumimoji="0" lang="zh-CN" altLang="en-US" sz="1400" b="0" i="0" u="none" strike="noStrike" kern="0" cap="none" spc="0" normalizeH="0" baseline="0" noProof="0" dirty="0">
                <a:ln>
                  <a:noFill/>
                </a:ln>
                <a:solidFill>
                  <a:srgbClr val="FFFFFF"/>
                </a:solidFill>
                <a:effectLst/>
                <a:uLnTx/>
                <a:uFillTx/>
                <a:latin typeface="Segoe UI Light"/>
                <a:ea typeface="微软雅黑"/>
                <a:cs typeface="Segoe UI Light"/>
              </a:rPr>
              <a:t>声明</a:t>
            </a: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p:txBody>
      </p:sp>
      <p:sp>
        <p:nvSpPr>
          <p:cNvPr id="12" name="矩形 11"/>
          <p:cNvSpPr/>
          <p:nvPr userDrawn="1"/>
        </p:nvSpPr>
        <p:spPr>
          <a:xfrm>
            <a:off x="3114758" y="759874"/>
            <a:ext cx="5305759" cy="4506555"/>
          </a:xfrm>
          <a:prstGeom prst="rect">
            <a:avLst/>
          </a:prstGeom>
        </p:spPr>
        <p:txBody>
          <a:bodyPr wrap="square">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kumimoji="0" lang="zh-CN" altLang="en-US" sz="1400" b="0" i="0" u="none" strike="noStrike" kern="0" cap="none" spc="0" normalizeH="0" baseline="0" noProof="0" dirty="0">
                <a:ln>
                  <a:noFill/>
                </a:ln>
                <a:solidFill>
                  <a:srgbClr val="FFFFFF"/>
                </a:solidFill>
                <a:effectLst/>
                <a:uLnTx/>
                <a:uFillTx/>
                <a:latin typeface="Segoe UI Light"/>
                <a:ea typeface="微软雅黑"/>
                <a:cs typeface="Segoe UI Light"/>
              </a:rPr>
              <a:t>英文 </a:t>
            </a:r>
            <a:r>
              <a:rPr kumimoji="0" lang="en-US" altLang="zh-CN" sz="1400" b="0" i="0" u="none" strike="noStrike" kern="0" cap="none" spc="0" normalizeH="0" baseline="0" noProof="0" dirty="0">
                <a:ln>
                  <a:noFill/>
                </a:ln>
                <a:solidFill>
                  <a:srgbClr val="FFFFFF"/>
                </a:solidFill>
                <a:effectLst/>
                <a:uLnTx/>
                <a:uFillTx/>
                <a:latin typeface="Segoe UI Light"/>
                <a:cs typeface="Segoe UI Light"/>
              </a:rPr>
              <a:t>Century Gothic</a:t>
            </a: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r>
              <a:rPr kumimoji="0" lang="zh-CN" altLang="en-US" sz="1400" b="0" i="0" u="none" strike="noStrike" kern="0" cap="none" spc="0" normalizeH="0" baseline="0" noProof="0" dirty="0">
                <a:ln>
                  <a:noFill/>
                </a:ln>
                <a:solidFill>
                  <a:srgbClr val="FFFFFF"/>
                </a:solidFill>
                <a:effectLst/>
                <a:uLnTx/>
                <a:uFillTx/>
                <a:latin typeface="Segoe UI Light"/>
                <a:ea typeface="微软雅黑"/>
                <a:cs typeface="Segoe UI Light"/>
              </a:rPr>
              <a:t>中文 微软雅黑</a:t>
            </a: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r>
              <a:rPr kumimoji="0" lang="zh-CN" altLang="en-US" sz="1400" b="0" i="0" u="none" strike="noStrike" kern="0" cap="none" spc="0" normalizeH="0" baseline="0" noProof="0" dirty="0">
                <a:ln>
                  <a:noFill/>
                </a:ln>
                <a:solidFill>
                  <a:srgbClr val="FFFFFF"/>
                </a:solidFill>
                <a:effectLst/>
                <a:uLnTx/>
                <a:uFillTx/>
                <a:latin typeface="Segoe UI Light"/>
                <a:ea typeface="微软雅黑"/>
                <a:cs typeface="Segoe UI Light"/>
              </a:rPr>
              <a:t>正文 </a:t>
            </a:r>
            <a:r>
              <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rPr>
              <a:t>1.3</a:t>
            </a: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r>
              <a:rPr kumimoji="0" lang="en-US" altLang="zh-CN" sz="1400" b="0" i="0" u="none" strike="noStrike" kern="0" cap="none" spc="0" normalizeH="0" baseline="0" noProof="0" dirty="0" err="1">
                <a:ln>
                  <a:noFill/>
                </a:ln>
                <a:solidFill>
                  <a:srgbClr val="FFFFFF"/>
                </a:solidFill>
                <a:effectLst/>
                <a:uLnTx/>
                <a:uFillTx/>
                <a:latin typeface="Segoe UI Light"/>
                <a:ea typeface="微软雅黑"/>
                <a:cs typeface="Segoe UI Light"/>
              </a:rPr>
              <a:t>cn.bing.com</a:t>
            </a:r>
            <a:endParaRPr kumimoji="0" lang="zh-CN" altLang="en-US"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zh-CN" altLang="en-US"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zh-CN" altLang="en-US"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algn="l" defTabSz="609585" rtl="0" eaLnBrk="1" fontAlgn="auto" latinLnBrk="0" hangingPunct="1">
              <a:lnSpc>
                <a:spcPct val="130000"/>
              </a:lnSpc>
              <a:spcBef>
                <a:spcPts val="0"/>
              </a:spcBef>
              <a:spcAft>
                <a:spcPts val="0"/>
              </a:spcAft>
              <a:buClrTx/>
              <a:buSzTx/>
              <a:buFontTx/>
              <a:buNone/>
              <a:tabLst/>
              <a:defRPr/>
            </a:pPr>
            <a:r>
              <a:rPr kumimoji="0" lang="zh-CN" altLang="en-US" sz="1333" b="0" i="0" u="none" strike="noStrike" kern="1200" cap="none" spc="0" normalizeH="0" baseline="0" noProof="0" dirty="0">
                <a:ln>
                  <a:noFill/>
                </a:ln>
                <a:solidFill>
                  <a:prstClr val="white"/>
                </a:solidFill>
                <a:effectLst/>
                <a:uLnTx/>
                <a:uFillTx/>
                <a:latin typeface="Century Gothic"/>
                <a:ea typeface="微软雅黑" charset="0"/>
                <a:cs typeface="+mn-cs"/>
              </a:rPr>
              <a:t>本网站所提供的任何信息内容（包括但不限于 </a:t>
            </a:r>
            <a:r>
              <a:rPr kumimoji="0" lang="en-US" altLang="zh-CN" sz="1333" b="0" i="0" u="none" strike="noStrike" kern="1200" cap="none" spc="0" normalizeH="0" baseline="0" noProof="0" dirty="0">
                <a:ln>
                  <a:noFill/>
                </a:ln>
                <a:solidFill>
                  <a:prstClr val="white"/>
                </a:solidFill>
                <a:effectLst/>
                <a:uLnTx/>
                <a:uFillTx/>
                <a:latin typeface="Segoe UI Light" charset="0"/>
                <a:ea typeface="Segoe UI Light" charset="0"/>
                <a:cs typeface="Segoe UI Light" charset="0"/>
              </a:rPr>
              <a:t>PPT</a:t>
            </a:r>
            <a:r>
              <a:rPr kumimoji="0" lang="zh-CN" altLang="en-US" sz="1333" b="0" i="0" u="none" strike="noStrike" kern="1200" cap="none" spc="0" normalizeH="0" baseline="0" noProof="0" dirty="0">
                <a:ln>
                  <a:noFill/>
                </a:ln>
                <a:solidFill>
                  <a:prstClr val="white"/>
                </a:solidFill>
                <a:effectLst/>
                <a:uLnTx/>
                <a:uFillTx/>
                <a:latin typeface="Segoe UI Light" charset="0"/>
                <a:ea typeface="Segoe UI Light" charset="0"/>
                <a:cs typeface="Segoe UI Light" charset="0"/>
              </a:rPr>
              <a:t> </a:t>
            </a:r>
            <a:r>
              <a:rPr kumimoji="0" lang="zh-CN" altLang="en-US" sz="1333" b="0" i="0" u="none" strike="noStrike" kern="1200" cap="none" spc="0" normalizeH="0" baseline="0" noProof="0" dirty="0">
                <a:ln>
                  <a:noFill/>
                </a:ln>
                <a:solidFill>
                  <a:prstClr val="white"/>
                </a:solidFill>
                <a:effectLst/>
                <a:uLnTx/>
                <a:uFillTx/>
                <a:latin typeface="Century Gothic"/>
                <a:ea typeface="微软雅黑" charset="0"/>
                <a:cs typeface="+mn-cs"/>
              </a:rPr>
              <a:t>模板、</a:t>
            </a:r>
            <a:r>
              <a:rPr kumimoji="0" lang="en-US" altLang="zh-CN" sz="1333" b="0" i="0" u="none" strike="noStrike" kern="1200" cap="none" spc="0" normalizeH="0" baseline="0" noProof="0" dirty="0">
                <a:ln>
                  <a:noFill/>
                </a:ln>
                <a:solidFill>
                  <a:prstClr val="white"/>
                </a:solidFill>
                <a:effectLst/>
                <a:uLnTx/>
                <a:uFillTx/>
                <a:latin typeface="Segoe UI Light" charset="0"/>
                <a:ea typeface="Segoe UI Light" charset="0"/>
                <a:cs typeface="Segoe UI Light" charset="0"/>
              </a:rPr>
              <a:t>Word</a:t>
            </a:r>
            <a:r>
              <a:rPr kumimoji="0" lang="zh-CN" altLang="en-US" sz="1333" b="0" i="0" u="none" strike="noStrike" kern="1200" cap="none" spc="0" normalizeH="0" baseline="0" noProof="0" dirty="0">
                <a:ln>
                  <a:noFill/>
                </a:ln>
                <a:solidFill>
                  <a:prstClr val="white"/>
                </a:solidFill>
                <a:effectLst/>
                <a:uLnTx/>
                <a:uFillTx/>
                <a:latin typeface="Segoe UI Light" charset="0"/>
                <a:ea typeface="Segoe UI Light" charset="0"/>
                <a:cs typeface="Segoe UI Light" charset="0"/>
              </a:rPr>
              <a:t> </a:t>
            </a:r>
            <a:r>
              <a:rPr kumimoji="0" lang="zh-CN" altLang="en-US" sz="1333" b="0" i="0" u="none" strike="noStrike" kern="1200" cap="none" spc="0" normalizeH="0" baseline="0" noProof="0" dirty="0">
                <a:ln>
                  <a:noFill/>
                </a:ln>
                <a:solidFill>
                  <a:prstClr val="white"/>
                </a:solidFill>
                <a:effectLst/>
                <a:uLnTx/>
                <a:uFillTx/>
                <a:latin typeface="Century Gothic"/>
                <a:ea typeface="微软雅黑" charset="0"/>
                <a:cs typeface="+mn-cs"/>
              </a:rPr>
              <a:t>文档、</a:t>
            </a:r>
            <a:r>
              <a:rPr kumimoji="0" lang="en-US" altLang="zh-CN" sz="1333" b="0" i="0" u="none" strike="noStrike" kern="1200" cap="none" spc="0" normalizeH="0" baseline="0" noProof="0" dirty="0">
                <a:ln>
                  <a:noFill/>
                </a:ln>
                <a:solidFill>
                  <a:prstClr val="white"/>
                </a:solidFill>
                <a:effectLst/>
                <a:uLnTx/>
                <a:uFillTx/>
                <a:latin typeface="Segoe UI Light" charset="0"/>
                <a:ea typeface="Segoe UI Light" charset="0"/>
                <a:cs typeface="Segoe UI Light" charset="0"/>
              </a:rPr>
              <a:t>Excel</a:t>
            </a:r>
            <a:r>
              <a:rPr kumimoji="0" lang="zh-CN" altLang="en-US" sz="1333" b="0" i="0" u="none" strike="noStrike" kern="1200" cap="none" spc="0" normalizeH="0" baseline="0" noProof="0" dirty="0">
                <a:ln>
                  <a:noFill/>
                </a:ln>
                <a:solidFill>
                  <a:prstClr val="white"/>
                </a:solidFill>
                <a:effectLst/>
                <a:uLnTx/>
                <a:uFillTx/>
                <a:latin typeface="Segoe UI Light" charset="0"/>
                <a:ea typeface="Segoe UI Light" charset="0"/>
                <a:cs typeface="Segoe UI Light" charset="0"/>
              </a:rPr>
              <a:t> </a:t>
            </a:r>
            <a:r>
              <a:rPr kumimoji="0" lang="zh-CN" altLang="en-US" sz="1333" b="0" i="0" u="none" strike="noStrike" kern="1200" cap="none" spc="0" normalizeH="0" baseline="0" noProof="0" dirty="0">
                <a:ln>
                  <a:noFill/>
                </a:ln>
                <a:solidFill>
                  <a:prstClr val="white"/>
                </a:solidFill>
                <a:effectLst/>
                <a:uLnTx/>
                <a:uFillTx/>
                <a:latin typeface="Century Gothic"/>
                <a:ea typeface="微软雅黑" charset="0"/>
                <a:cs typeface="+mn-cs"/>
              </a:rPr>
              <a:t>图表、图片素材等）均受</a:t>
            </a:r>
            <a:r>
              <a:rPr kumimoji="0" lang="en-US" altLang="zh-CN" sz="1333" b="0" i="0" u="none" strike="noStrike" kern="1200" cap="none" spc="0" normalizeH="0" baseline="0" noProof="0" dirty="0">
                <a:ln>
                  <a:noFill/>
                </a:ln>
                <a:solidFill>
                  <a:prstClr val="white"/>
                </a:solidFill>
                <a:effectLst/>
                <a:uLnTx/>
                <a:uFillTx/>
                <a:latin typeface="Century Gothic"/>
                <a:ea typeface="微软雅黑" charset="0"/>
                <a:cs typeface="+mn-cs"/>
              </a:rPr>
              <a:t>《</a:t>
            </a:r>
            <a:r>
              <a:rPr kumimoji="0" lang="zh-CN" altLang="en-US" sz="1333" b="0" i="0" u="none" strike="noStrike" kern="1200" cap="none" spc="0" normalizeH="0" baseline="0" noProof="0" dirty="0">
                <a:ln>
                  <a:noFill/>
                </a:ln>
                <a:solidFill>
                  <a:prstClr val="white"/>
                </a:solidFill>
                <a:effectLst/>
                <a:uLnTx/>
                <a:uFillTx/>
                <a:latin typeface="Century Gothic"/>
                <a:ea typeface="微软雅黑" charset="0"/>
                <a:cs typeface="+mn-cs"/>
              </a:rPr>
              <a:t>中华人民共和国著作权法</a:t>
            </a:r>
            <a:r>
              <a:rPr kumimoji="0" lang="en-US" altLang="zh-CN" sz="1333" b="0" i="0" u="none" strike="noStrike" kern="1200" cap="none" spc="0" normalizeH="0" baseline="0" noProof="0" dirty="0">
                <a:ln>
                  <a:noFill/>
                </a:ln>
                <a:solidFill>
                  <a:prstClr val="white"/>
                </a:solidFill>
                <a:effectLst/>
                <a:uLnTx/>
                <a:uFillTx/>
                <a:latin typeface="Century Gothic"/>
                <a:ea typeface="微软雅黑" charset="0"/>
                <a:cs typeface="+mn-cs"/>
              </a:rPr>
              <a:t>》</a:t>
            </a:r>
            <a:r>
              <a:rPr kumimoji="0" lang="zh-CN" altLang="en-US" sz="1333" b="0" i="0" u="none" strike="noStrike" kern="1200" cap="none" spc="0" normalizeH="0" baseline="0" noProof="0" dirty="0">
                <a:ln>
                  <a:noFill/>
                </a:ln>
                <a:solidFill>
                  <a:prstClr val="white"/>
                </a:solidFill>
                <a:effectLst/>
                <a:uLnTx/>
                <a:uFillTx/>
                <a:latin typeface="Century Gothic"/>
                <a:ea typeface="微软雅黑" charset="0"/>
                <a:cs typeface="+mn-cs"/>
              </a:rPr>
              <a:t>、</a:t>
            </a:r>
            <a:r>
              <a:rPr kumimoji="0" lang="en-US" altLang="zh-CN" sz="1333" b="0" i="0" u="none" strike="noStrike" kern="1200" cap="none" spc="0" normalizeH="0" baseline="0" noProof="0" dirty="0">
                <a:ln>
                  <a:noFill/>
                </a:ln>
                <a:solidFill>
                  <a:prstClr val="white"/>
                </a:solidFill>
                <a:effectLst/>
                <a:uLnTx/>
                <a:uFillTx/>
                <a:latin typeface="Century Gothic"/>
                <a:ea typeface="微软雅黑" charset="0"/>
                <a:cs typeface="+mn-cs"/>
              </a:rPr>
              <a:t>《</a:t>
            </a:r>
            <a:r>
              <a:rPr kumimoji="0" lang="zh-CN" altLang="en-US" sz="1333" b="0" i="0" u="none" strike="noStrike" kern="1200" cap="none" spc="0" normalizeH="0" baseline="0" noProof="0" dirty="0">
                <a:ln>
                  <a:noFill/>
                </a:ln>
                <a:solidFill>
                  <a:prstClr val="white"/>
                </a:solidFill>
                <a:effectLst/>
                <a:uLnTx/>
                <a:uFillTx/>
                <a:latin typeface="Century Gothic"/>
                <a:ea typeface="微软雅黑" charset="0"/>
                <a:cs typeface="+mn-cs"/>
              </a:rPr>
              <a:t>信息网络传播权保护条例</a:t>
            </a:r>
            <a:r>
              <a:rPr kumimoji="0" lang="en-US" altLang="zh-CN" sz="1333" b="0" i="0" u="none" strike="noStrike" kern="1200" cap="none" spc="0" normalizeH="0" baseline="0" noProof="0" dirty="0">
                <a:ln>
                  <a:noFill/>
                </a:ln>
                <a:solidFill>
                  <a:prstClr val="white"/>
                </a:solidFill>
                <a:effectLst/>
                <a:uLnTx/>
                <a:uFillTx/>
                <a:latin typeface="Century Gothic"/>
                <a:ea typeface="微软雅黑" charset="0"/>
                <a:cs typeface="+mn-cs"/>
              </a:rPr>
              <a:t>》</a:t>
            </a:r>
            <a:r>
              <a:rPr kumimoji="0" lang="zh-CN" altLang="en-US" sz="1333" b="0" i="0" u="none" strike="noStrike" kern="1200" cap="none" spc="0" normalizeH="0" baseline="0" noProof="0" dirty="0">
                <a:ln>
                  <a:noFill/>
                </a:ln>
                <a:solidFill>
                  <a:prstClr val="white"/>
                </a:solidFill>
                <a:effectLst/>
                <a:uLnTx/>
                <a:uFillTx/>
                <a:latin typeface="Century Gothic"/>
                <a:ea typeface="微软雅黑" charset="0"/>
                <a:cs typeface="+mn-cs"/>
              </a:rPr>
              <a:t>及其他适用的法律法规的保护，未经权利人书面明确授权，信息内容的任何部分</a:t>
            </a:r>
            <a:r>
              <a:rPr kumimoji="0" lang="en-US" altLang="zh-CN" sz="1333" b="0" i="0" u="none" strike="noStrike" kern="1200" cap="none" spc="0" normalizeH="0" baseline="0" noProof="0" dirty="0">
                <a:ln>
                  <a:noFill/>
                </a:ln>
                <a:solidFill>
                  <a:prstClr val="white"/>
                </a:solidFill>
                <a:effectLst/>
                <a:uLnTx/>
                <a:uFillTx/>
                <a:latin typeface="Century Gothic"/>
                <a:ea typeface="微软雅黑" charset="0"/>
                <a:cs typeface="+mn-cs"/>
              </a:rPr>
              <a:t>(</a:t>
            </a:r>
            <a:r>
              <a:rPr kumimoji="0" lang="zh-CN" altLang="en-US" sz="1333" b="0" i="0" u="none" strike="noStrike" kern="1200" cap="none" spc="0" normalizeH="0" baseline="0" noProof="0" dirty="0">
                <a:ln>
                  <a:noFill/>
                </a:ln>
                <a:solidFill>
                  <a:prstClr val="white"/>
                </a:solidFill>
                <a:effectLst/>
                <a:uLnTx/>
                <a:uFillTx/>
                <a:latin typeface="Century Gothic"/>
                <a:ea typeface="微软雅黑" charset="0"/>
                <a:cs typeface="+mn-cs"/>
              </a:rPr>
              <a:t>包括图片或图表</a:t>
            </a:r>
            <a:r>
              <a:rPr kumimoji="0" lang="en-US" altLang="zh-CN" sz="1333" b="0" i="0" u="none" strike="noStrike" kern="1200" cap="none" spc="0" normalizeH="0" baseline="0" noProof="0" dirty="0">
                <a:ln>
                  <a:noFill/>
                </a:ln>
                <a:solidFill>
                  <a:prstClr val="white"/>
                </a:solidFill>
                <a:effectLst/>
                <a:uLnTx/>
                <a:uFillTx/>
                <a:latin typeface="Century Gothic"/>
                <a:ea typeface="微软雅黑" charset="0"/>
                <a:cs typeface="+mn-cs"/>
              </a:rPr>
              <a:t>)</a:t>
            </a:r>
            <a:r>
              <a:rPr kumimoji="0" lang="zh-CN" altLang="en-US" sz="1333" b="0" i="0" u="none" strike="noStrike" kern="1200" cap="none" spc="0" normalizeH="0" baseline="0" noProof="0" dirty="0">
                <a:ln>
                  <a:noFill/>
                </a:ln>
                <a:solidFill>
                  <a:prstClr val="white"/>
                </a:solidFill>
                <a:effectLst/>
                <a:uLnTx/>
                <a:uFillTx/>
                <a:latin typeface="Century Gothic"/>
                <a:ea typeface="微软雅黑" charset="0"/>
                <a:cs typeface="+mn-cs"/>
              </a:rPr>
              <a:t>不得被全部或部分的复制、传播、销售，否则将承担法律责任。</a:t>
            </a:r>
          </a:p>
        </p:txBody>
      </p:sp>
      <p:sp>
        <p:nvSpPr>
          <p:cNvPr id="13" name="矩形 12"/>
          <p:cNvSpPr/>
          <p:nvPr userDrawn="1"/>
        </p:nvSpPr>
        <p:spPr>
          <a:xfrm>
            <a:off x="330453" y="182446"/>
            <a:ext cx="777777" cy="246221"/>
          </a:xfrm>
          <a:prstGeom prst="rect">
            <a:avLst/>
          </a:prstGeom>
        </p:spPr>
        <p:txBody>
          <a:bodyPr wrap="none">
            <a:spAutoFit/>
          </a:bodyPr>
          <a:lstStyle/>
          <a:p>
            <a:pPr marL="0" marR="0" lvl="0" indent="0" defTabSz="609585" eaLnBrk="1" fontAlgn="auto" latinLnBrk="0" hangingPunct="1">
              <a:lnSpc>
                <a:spcPct val="100000"/>
              </a:lnSpc>
              <a:spcBef>
                <a:spcPts val="0"/>
              </a:spcBef>
              <a:spcAft>
                <a:spcPts val="0"/>
              </a:spcAft>
              <a:buClrTx/>
              <a:buSzTx/>
              <a:buFontTx/>
              <a:buNone/>
              <a:tabLst/>
              <a:defRPr/>
            </a:pPr>
            <a:r>
              <a:rPr kumimoji="1" lang="en-US" altLang="zh-CN" sz="1000" b="0" i="0" u="none" strike="noStrike" kern="0" cap="none" spc="0" normalizeH="0" baseline="0" noProof="0" dirty="0">
                <a:ln>
                  <a:noFill/>
                </a:ln>
                <a:solidFill>
                  <a:prstClr val="white"/>
                </a:solidFill>
                <a:effectLst/>
                <a:uLnTx/>
                <a:uFillTx/>
                <a:latin typeface="Segoe UI Light"/>
                <a:ea typeface="微软雅黑" charset="0"/>
                <a:cs typeface="Segoe UI Light"/>
              </a:rPr>
              <a:t>OfficePLUS</a:t>
            </a:r>
            <a:endParaRPr kumimoji="0" lang="zh-CN" altLang="en-US" sz="1000" b="0" i="0" u="none" strike="noStrike" kern="0" cap="none" spc="0" normalizeH="0" baseline="0" noProof="0" dirty="0">
              <a:ln>
                <a:noFill/>
              </a:ln>
              <a:solidFill>
                <a:prstClr val="white"/>
              </a:solidFill>
              <a:effectLst/>
              <a:uLnTx/>
              <a:uFillTx/>
              <a:latin typeface="Segoe UI Light"/>
              <a:ea typeface="微软雅黑" charset="0"/>
              <a:cs typeface="Segoe UI Light"/>
            </a:endParaRPr>
          </a:p>
        </p:txBody>
      </p:sp>
    </p:spTree>
    <p:extLst>
      <p:ext uri="{BB962C8B-B14F-4D97-AF65-F5344CB8AC3E}">
        <p14:creationId xmlns:p14="http://schemas.microsoft.com/office/powerpoint/2010/main" val="5739960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背景图片素材">
    <p:spTree>
      <p:nvGrpSpPr>
        <p:cNvPr id="1" name=""/>
        <p:cNvGrpSpPr/>
        <p:nvPr/>
      </p:nvGrpSpPr>
      <p:grpSpPr>
        <a:xfrm>
          <a:off x="0" y="0"/>
          <a:ext cx="0" cy="0"/>
          <a:chOff x="0" y="0"/>
          <a:chExt cx="0" cy="0"/>
        </a:xfrm>
      </p:grpSpPr>
      <p:sp>
        <p:nvSpPr>
          <p:cNvPr id="4" name="矩形 3"/>
          <p:cNvSpPr/>
          <p:nvPr userDrawn="1"/>
        </p:nvSpPr>
        <p:spPr>
          <a:xfrm>
            <a:off x="330452" y="759873"/>
            <a:ext cx="1569660" cy="369332"/>
          </a:xfrm>
          <a:prstGeom prst="rect">
            <a:avLst/>
          </a:prstGeom>
        </p:spPr>
        <p:txBody>
          <a:bodyPr wrap="none">
            <a:spAutoFit/>
          </a:bodyPr>
          <a:lstStyle/>
          <a:p>
            <a:pPr defTabSz="609585"/>
            <a:r>
              <a:rPr lang="zh-CN" altLang="en-US" sz="1800" dirty="0">
                <a:solidFill>
                  <a:schemeClr val="tx1">
                    <a:lumMod val="75000"/>
                    <a:lumOff val="25000"/>
                  </a:schemeClr>
                </a:solidFill>
                <a:latin typeface="Segoe UI Light"/>
                <a:ea typeface="微软雅黑"/>
                <a:cs typeface="Segoe UI Light"/>
              </a:rPr>
              <a:t>背景图片素材</a:t>
            </a:r>
          </a:p>
        </p:txBody>
      </p:sp>
      <p:sp>
        <p:nvSpPr>
          <p:cNvPr id="5" name="矩形 4"/>
          <p:cNvSpPr/>
          <p:nvPr userDrawn="1"/>
        </p:nvSpPr>
        <p:spPr>
          <a:xfrm>
            <a:off x="330453" y="182446"/>
            <a:ext cx="777777" cy="246221"/>
          </a:xfrm>
          <a:prstGeom prst="rect">
            <a:avLst/>
          </a:prstGeom>
        </p:spPr>
        <p:txBody>
          <a:bodyPr wrap="none">
            <a:spAutoFit/>
          </a:bodyPr>
          <a:lstStyle/>
          <a:p>
            <a:pPr defTabSz="609585"/>
            <a:r>
              <a:rPr kumimoji="1" lang="en-US" altLang="zh-CN" sz="1000" dirty="0">
                <a:solidFill>
                  <a:schemeClr val="tx1">
                    <a:lumMod val="75000"/>
                    <a:lumOff val="25000"/>
                  </a:schemeClr>
                </a:solidFill>
                <a:latin typeface="Segoe UI Light"/>
                <a:ea typeface="微软雅黑" charset="0"/>
                <a:cs typeface="Segoe UI Light"/>
              </a:rPr>
              <a:t>OfficePLUS</a:t>
            </a:r>
            <a:endParaRPr lang="zh-CN" altLang="en-US" sz="1000" dirty="0">
              <a:solidFill>
                <a:schemeClr val="tx1">
                  <a:lumMod val="75000"/>
                  <a:lumOff val="25000"/>
                </a:schemeClr>
              </a:solidFill>
              <a:latin typeface="Segoe UI Light"/>
              <a:ea typeface="微软雅黑" charset="0"/>
              <a:cs typeface="Segoe UI Light"/>
            </a:endParaRPr>
          </a:p>
        </p:txBody>
      </p:sp>
    </p:spTree>
    <p:extLst>
      <p:ext uri="{BB962C8B-B14F-4D97-AF65-F5344CB8AC3E}">
        <p14:creationId xmlns:p14="http://schemas.microsoft.com/office/powerpoint/2010/main" val="1418746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fficePLUS">
    <p:spTree>
      <p:nvGrpSpPr>
        <p:cNvPr id="1" name=""/>
        <p:cNvGrpSpPr/>
        <p:nvPr/>
      </p:nvGrpSpPr>
      <p:grpSpPr>
        <a:xfrm>
          <a:off x="0" y="0"/>
          <a:ext cx="0" cy="0"/>
          <a:chOff x="0" y="0"/>
          <a:chExt cx="0" cy="0"/>
        </a:xfrm>
      </p:grpSpPr>
      <p:sp>
        <p:nvSpPr>
          <p:cNvPr id="7" name="文本框 6"/>
          <p:cNvSpPr txBox="1"/>
          <p:nvPr userDrawn="1"/>
        </p:nvSpPr>
        <p:spPr>
          <a:xfrm>
            <a:off x="2923955" y="4458724"/>
            <a:ext cx="3296095" cy="297454"/>
          </a:xfrm>
          <a:prstGeom prst="rect">
            <a:avLst/>
          </a:prstGeom>
          <a:noFill/>
        </p:spPr>
        <p:txBody>
          <a:bodyPr wrap="none" rtlCol="0">
            <a:spAutoFit/>
          </a:bodyPr>
          <a:lstStyle/>
          <a:p>
            <a:pPr marL="0" marR="0" lvl="0" indent="0" algn="ctr" defTabSz="609585" eaLnBrk="1" fontAlgn="auto" latinLnBrk="0" hangingPunct="1">
              <a:lnSpc>
                <a:spcPct val="100000"/>
              </a:lnSpc>
              <a:spcBef>
                <a:spcPts val="0"/>
              </a:spcBef>
              <a:spcAft>
                <a:spcPts val="0"/>
              </a:spcAft>
              <a:buClrTx/>
              <a:buSzTx/>
              <a:buFontTx/>
              <a:buNone/>
              <a:tabLst/>
              <a:defRPr/>
            </a:pPr>
            <a:r>
              <a:rPr kumimoji="1" lang="zh-CN" altLang="en-US" sz="1333" b="0" i="0" u="none" strike="noStrike" kern="0" cap="none" spc="0" normalizeH="0" baseline="0" noProof="0" dirty="0">
                <a:ln>
                  <a:noFill/>
                </a:ln>
                <a:solidFill>
                  <a:srgbClr val="000000"/>
                </a:solidFill>
                <a:effectLst/>
                <a:uLnTx/>
                <a:uFillTx/>
                <a:latin typeface="Century Gothic"/>
                <a:ea typeface="微软雅黑" charset="0"/>
              </a:rPr>
              <a:t>点击</a:t>
            </a:r>
            <a:r>
              <a:rPr kumimoji="1" lang="en-US" altLang="zh-CN" sz="1333" b="0" i="0" u="none" strike="noStrike" kern="0" cap="none" spc="0" normalizeH="0" baseline="0" noProof="0" dirty="0">
                <a:ln>
                  <a:noFill/>
                </a:ln>
                <a:solidFill>
                  <a:srgbClr val="000000"/>
                </a:solidFill>
                <a:effectLst/>
                <a:uLnTx/>
                <a:uFillTx/>
                <a:latin typeface="Segoe UI Light" charset="0"/>
                <a:ea typeface="Segoe UI Light" charset="0"/>
                <a:cs typeface="Segoe UI Light" charset="0"/>
              </a:rPr>
              <a:t>Logo</a:t>
            </a:r>
            <a:r>
              <a:rPr kumimoji="1" lang="zh-CN" altLang="en-US" sz="1333" b="0" i="0" u="none" strike="noStrike" kern="0" cap="none" spc="0" normalizeH="0" baseline="0" noProof="0" dirty="0">
                <a:ln>
                  <a:noFill/>
                </a:ln>
                <a:solidFill>
                  <a:srgbClr val="000000"/>
                </a:solidFill>
                <a:effectLst/>
                <a:uLnTx/>
                <a:uFillTx/>
                <a:latin typeface="Century Gothic"/>
                <a:ea typeface="微软雅黑" charset="0"/>
              </a:rPr>
              <a:t>获取更多优质模板（放映模式）</a:t>
            </a:r>
          </a:p>
        </p:txBody>
      </p:sp>
      <p:pic>
        <p:nvPicPr>
          <p:cNvPr id="4" name="图片 3">
            <a:hlinkClick r:id="rId2"/>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29000" y="3227832"/>
            <a:ext cx="2286000" cy="402336"/>
          </a:xfrm>
          <a:prstGeom prst="rect">
            <a:avLst/>
          </a:prstGeom>
        </p:spPr>
      </p:pic>
    </p:spTree>
    <p:extLst>
      <p:ext uri="{BB962C8B-B14F-4D97-AF65-F5344CB8AC3E}">
        <p14:creationId xmlns:p14="http://schemas.microsoft.com/office/powerpoint/2010/main" val="3417325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4/23/19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1BCA2513-E347-46B6-B34C-B53E0D05BE0F}" type="slidenum">
              <a:rPr lang="en-US" altLang="zh-CN" smtClean="0"/>
              <a:pPr>
                <a:defRPr/>
              </a:pPr>
              <a:t>‹#›</a:t>
            </a:fld>
            <a:endParaRPr lang="en-US" altLang="zh-CN"/>
          </a:p>
        </p:txBody>
      </p:sp>
    </p:spTree>
    <p:extLst>
      <p:ext uri="{BB962C8B-B14F-4D97-AF65-F5344CB8AC3E}">
        <p14:creationId xmlns:p14="http://schemas.microsoft.com/office/powerpoint/2010/main" val="39105603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a:defRPr/>
            </a:pPr>
            <a:fld id="{F400BB05-0CFC-4918-B020-46B25DB1FD3B}" type="datetime1">
              <a:rPr lang="en-US" altLang="zh-CN" smtClean="0"/>
              <a:pPr>
                <a:defRPr/>
              </a:pPr>
              <a:t>4/23/19</a:t>
            </a:fld>
            <a:endParaRPr lang="en-US" altLang="zh-CN"/>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251AD04B-7FE8-44EF-B7D8-45EBB06D7DA7}" type="slidenum">
              <a:rPr lang="en-US" altLang="zh-CN" smtClean="0"/>
              <a:pPr>
                <a:defRPr/>
              </a:pPr>
              <a:t>‹#›</a:t>
            </a:fld>
            <a:endParaRPr lang="en-US" altLang="zh-CN"/>
          </a:p>
        </p:txBody>
      </p:sp>
      <p:pic>
        <p:nvPicPr>
          <p:cNvPr id="7" name="Picture 2" descr="http://www.shisu.edu.cn/images/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31750"/>
            <a:ext cx="1839912"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13744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C764DE79-268F-4C1A-8933-263129D2AF90}" type="datetimeFigureOut">
              <a:rPr lang="en-US" dirty="0"/>
              <a:t>4/23/19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1349086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4/23/19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10615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629842" y="2505075"/>
            <a:ext cx="3868340"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4629150" y="2505075"/>
            <a:ext cx="3887391"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4/23/19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4479543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4/23/19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1796744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4/23/19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730023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目录页_四项目录">
    <p:bg>
      <p:bgPr>
        <a:solidFill>
          <a:schemeClr val="bg1"/>
        </a:solidFill>
        <a:effectLst/>
      </p:bgPr>
    </p:bg>
    <p:spTree>
      <p:nvGrpSpPr>
        <p:cNvPr id="1" name=""/>
        <p:cNvGrpSpPr/>
        <p:nvPr/>
      </p:nvGrpSpPr>
      <p:grpSpPr>
        <a:xfrm>
          <a:off x="0" y="0"/>
          <a:ext cx="0" cy="0"/>
          <a:chOff x="0" y="0"/>
          <a:chExt cx="0" cy="0"/>
        </a:xfrm>
      </p:grpSpPr>
      <p:sp>
        <p:nvSpPr>
          <p:cNvPr id="2" name="文本占位符 2"/>
          <p:cNvSpPr>
            <a:spLocks noGrp="1"/>
          </p:cNvSpPr>
          <p:nvPr>
            <p:ph type="body" sz="quarter" idx="10" hasCustomPrompt="1"/>
          </p:nvPr>
        </p:nvSpPr>
        <p:spPr>
          <a:xfrm>
            <a:off x="377190" y="259081"/>
            <a:ext cx="8389622" cy="944880"/>
          </a:xfrm>
          <a:prstGeom prst="rect">
            <a:avLst/>
          </a:prstGeom>
        </p:spPr>
        <p:txBody>
          <a:bodyPr/>
          <a:lstStyle>
            <a:lvl1pPr marL="0" indent="0" algn="ctr">
              <a:lnSpc>
                <a:spcPct val="130000"/>
              </a:lnSpc>
              <a:buNone/>
              <a:defRPr sz="4400" b="1" baseline="0">
                <a:solidFill>
                  <a:schemeClr val="accent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kumimoji="1" lang="en-US" altLang="zh-CN" dirty="0"/>
              <a:t>CLICK</a:t>
            </a:r>
            <a:r>
              <a:rPr kumimoji="1" lang="zh-CN" altLang="en-US" dirty="0"/>
              <a:t> </a:t>
            </a:r>
            <a:r>
              <a:rPr kumimoji="1" lang="en-US" altLang="zh-CN" dirty="0"/>
              <a:t>HERE</a:t>
            </a:r>
            <a:r>
              <a:rPr kumimoji="1" lang="zh-CN" altLang="en-US" dirty="0"/>
              <a:t> </a:t>
            </a:r>
            <a:r>
              <a:rPr kumimoji="1" lang="en-US" altLang="zh-CN" dirty="0"/>
              <a:t>TO</a:t>
            </a:r>
            <a:r>
              <a:rPr kumimoji="1" lang="zh-CN" altLang="en-US" dirty="0"/>
              <a:t> </a:t>
            </a:r>
            <a:r>
              <a:rPr kumimoji="1" lang="en-US" altLang="zh-CN" dirty="0"/>
              <a:t>ADD</a:t>
            </a:r>
            <a:r>
              <a:rPr kumimoji="1" lang="zh-CN" altLang="en-US" dirty="0"/>
              <a:t> </a:t>
            </a:r>
            <a:r>
              <a:rPr kumimoji="1" lang="en-US" altLang="zh-CN" dirty="0"/>
              <a:t>YOUR</a:t>
            </a:r>
            <a:r>
              <a:rPr kumimoji="1" lang="zh-CN" altLang="en-US" dirty="0"/>
              <a:t> </a:t>
            </a:r>
            <a:r>
              <a:rPr kumimoji="1" lang="en-US" altLang="zh-CN" dirty="0"/>
              <a:t>TITLE</a:t>
            </a:r>
            <a:endParaRPr kumimoji="1" lang="zh-CN" altLang="en-US" dirty="0"/>
          </a:p>
        </p:txBody>
      </p:sp>
      <p:sp>
        <p:nvSpPr>
          <p:cNvPr id="3" name="文本占位符 2"/>
          <p:cNvSpPr>
            <a:spLocks noGrp="1"/>
          </p:cNvSpPr>
          <p:nvPr>
            <p:ph type="body" sz="quarter" idx="11" hasCustomPrompt="1"/>
          </p:nvPr>
        </p:nvSpPr>
        <p:spPr>
          <a:xfrm>
            <a:off x="3200401" y="2392682"/>
            <a:ext cx="2743200" cy="396239"/>
          </a:xfrm>
          <a:prstGeom prst="rect">
            <a:avLst/>
          </a:prstGeom>
        </p:spPr>
        <p:txBody>
          <a:bodyPr/>
          <a:lstStyle>
            <a:lvl1pPr marL="0" indent="0" algn="ctr">
              <a:lnSpc>
                <a:spcPct val="130000"/>
              </a:lnSpc>
              <a:buNone/>
              <a:defRPr sz="1600" b="0" baseline="0">
                <a:solidFill>
                  <a:schemeClr val="tx1">
                    <a:lumMod val="75000"/>
                    <a:lumOff val="25000"/>
                  </a:schemeClr>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kumimoji="1" lang="en-US" altLang="zh-CN" dirty="0"/>
              <a:t>CLICK</a:t>
            </a:r>
            <a:r>
              <a:rPr kumimoji="1" lang="zh-CN" altLang="en-US" dirty="0"/>
              <a:t> </a:t>
            </a:r>
            <a:r>
              <a:rPr kumimoji="1" lang="en-US" altLang="zh-CN" dirty="0"/>
              <a:t>HERE</a:t>
            </a:r>
            <a:r>
              <a:rPr kumimoji="1" lang="zh-CN" altLang="en-US" dirty="0"/>
              <a:t> </a:t>
            </a:r>
            <a:r>
              <a:rPr kumimoji="1" lang="en-US" altLang="zh-CN" dirty="0"/>
              <a:t>TO</a:t>
            </a:r>
            <a:r>
              <a:rPr kumimoji="1" lang="zh-CN" altLang="en-US" dirty="0"/>
              <a:t> </a:t>
            </a:r>
            <a:r>
              <a:rPr kumimoji="1" lang="en-US" altLang="zh-CN" dirty="0"/>
              <a:t>ADD</a:t>
            </a:r>
            <a:r>
              <a:rPr kumimoji="1" lang="zh-CN" altLang="en-US" dirty="0"/>
              <a:t> </a:t>
            </a:r>
            <a:r>
              <a:rPr kumimoji="1" lang="en-US" altLang="zh-CN" dirty="0"/>
              <a:t>YOUR</a:t>
            </a:r>
            <a:r>
              <a:rPr kumimoji="1" lang="zh-CN" altLang="en-US" dirty="0"/>
              <a:t> </a:t>
            </a:r>
            <a:r>
              <a:rPr kumimoji="1" lang="en-US" altLang="zh-CN" dirty="0"/>
              <a:t>TITLE</a:t>
            </a:r>
            <a:endParaRPr kumimoji="1" lang="zh-CN" altLang="en-US" dirty="0"/>
          </a:p>
        </p:txBody>
      </p:sp>
      <p:sp>
        <p:nvSpPr>
          <p:cNvPr id="4" name="文本占位符 2"/>
          <p:cNvSpPr>
            <a:spLocks noGrp="1"/>
          </p:cNvSpPr>
          <p:nvPr>
            <p:ph type="body" sz="quarter" idx="12" hasCustomPrompt="1"/>
          </p:nvPr>
        </p:nvSpPr>
        <p:spPr>
          <a:xfrm>
            <a:off x="3200401" y="3032762"/>
            <a:ext cx="2743200" cy="396239"/>
          </a:xfrm>
          <a:prstGeom prst="rect">
            <a:avLst/>
          </a:prstGeom>
        </p:spPr>
        <p:txBody>
          <a:bodyPr/>
          <a:lstStyle>
            <a:lvl1pPr marL="0" indent="0" algn="ctr">
              <a:lnSpc>
                <a:spcPct val="130000"/>
              </a:lnSpc>
              <a:buNone/>
              <a:defRPr sz="1600" b="0" baseline="0">
                <a:solidFill>
                  <a:schemeClr val="tx1">
                    <a:lumMod val="75000"/>
                    <a:lumOff val="25000"/>
                  </a:schemeClr>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kumimoji="1" lang="en-US" altLang="zh-CN" dirty="0"/>
              <a:t>CLICK</a:t>
            </a:r>
            <a:r>
              <a:rPr kumimoji="1" lang="zh-CN" altLang="en-US" dirty="0"/>
              <a:t> </a:t>
            </a:r>
            <a:r>
              <a:rPr kumimoji="1" lang="en-US" altLang="zh-CN" dirty="0"/>
              <a:t>HERE</a:t>
            </a:r>
            <a:r>
              <a:rPr kumimoji="1" lang="zh-CN" altLang="en-US" dirty="0"/>
              <a:t> </a:t>
            </a:r>
            <a:r>
              <a:rPr kumimoji="1" lang="en-US" altLang="zh-CN" dirty="0"/>
              <a:t>TO</a:t>
            </a:r>
            <a:r>
              <a:rPr kumimoji="1" lang="zh-CN" altLang="en-US" dirty="0"/>
              <a:t> </a:t>
            </a:r>
            <a:r>
              <a:rPr kumimoji="1" lang="en-US" altLang="zh-CN" dirty="0"/>
              <a:t>ADD</a:t>
            </a:r>
            <a:r>
              <a:rPr kumimoji="1" lang="zh-CN" altLang="en-US" dirty="0"/>
              <a:t> </a:t>
            </a:r>
            <a:r>
              <a:rPr kumimoji="1" lang="en-US" altLang="zh-CN" dirty="0"/>
              <a:t>YOUR</a:t>
            </a:r>
            <a:r>
              <a:rPr kumimoji="1" lang="zh-CN" altLang="en-US" dirty="0"/>
              <a:t> </a:t>
            </a:r>
            <a:r>
              <a:rPr kumimoji="1" lang="en-US" altLang="zh-CN" dirty="0"/>
              <a:t>TITLE</a:t>
            </a:r>
            <a:endParaRPr kumimoji="1" lang="zh-CN" altLang="en-US" dirty="0"/>
          </a:p>
        </p:txBody>
      </p:sp>
      <p:sp>
        <p:nvSpPr>
          <p:cNvPr id="6" name="文本占位符 2"/>
          <p:cNvSpPr>
            <a:spLocks noGrp="1"/>
          </p:cNvSpPr>
          <p:nvPr>
            <p:ph type="body" sz="quarter" idx="13" hasCustomPrompt="1"/>
          </p:nvPr>
        </p:nvSpPr>
        <p:spPr>
          <a:xfrm>
            <a:off x="3200401" y="3672841"/>
            <a:ext cx="2743200" cy="396239"/>
          </a:xfrm>
          <a:prstGeom prst="rect">
            <a:avLst/>
          </a:prstGeom>
        </p:spPr>
        <p:txBody>
          <a:bodyPr/>
          <a:lstStyle>
            <a:lvl1pPr marL="0" indent="0" algn="ctr">
              <a:lnSpc>
                <a:spcPct val="130000"/>
              </a:lnSpc>
              <a:buNone/>
              <a:defRPr sz="1600" b="0" baseline="0">
                <a:solidFill>
                  <a:schemeClr val="tx1">
                    <a:lumMod val="75000"/>
                    <a:lumOff val="25000"/>
                  </a:schemeClr>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kumimoji="1" lang="en-US" altLang="zh-CN" dirty="0"/>
              <a:t>CLICK</a:t>
            </a:r>
            <a:r>
              <a:rPr kumimoji="1" lang="zh-CN" altLang="en-US" dirty="0"/>
              <a:t> </a:t>
            </a:r>
            <a:r>
              <a:rPr kumimoji="1" lang="en-US" altLang="zh-CN" dirty="0"/>
              <a:t>HERE</a:t>
            </a:r>
            <a:r>
              <a:rPr kumimoji="1" lang="zh-CN" altLang="en-US" dirty="0"/>
              <a:t> </a:t>
            </a:r>
            <a:r>
              <a:rPr kumimoji="1" lang="en-US" altLang="zh-CN" dirty="0"/>
              <a:t>TO</a:t>
            </a:r>
            <a:r>
              <a:rPr kumimoji="1" lang="zh-CN" altLang="en-US" dirty="0"/>
              <a:t> </a:t>
            </a:r>
            <a:r>
              <a:rPr kumimoji="1" lang="en-US" altLang="zh-CN" dirty="0"/>
              <a:t>ADD</a:t>
            </a:r>
            <a:r>
              <a:rPr kumimoji="1" lang="zh-CN" altLang="en-US" dirty="0"/>
              <a:t> </a:t>
            </a:r>
            <a:r>
              <a:rPr kumimoji="1" lang="en-US" altLang="zh-CN" dirty="0"/>
              <a:t>YOUR</a:t>
            </a:r>
            <a:r>
              <a:rPr kumimoji="1" lang="zh-CN" altLang="en-US" dirty="0"/>
              <a:t> </a:t>
            </a:r>
            <a:r>
              <a:rPr kumimoji="1" lang="en-US" altLang="zh-CN" dirty="0"/>
              <a:t>TITLE</a:t>
            </a:r>
            <a:endParaRPr kumimoji="1" lang="zh-CN" altLang="en-US" dirty="0"/>
          </a:p>
        </p:txBody>
      </p:sp>
      <p:sp>
        <p:nvSpPr>
          <p:cNvPr id="7" name="文本占位符 2"/>
          <p:cNvSpPr>
            <a:spLocks noGrp="1"/>
          </p:cNvSpPr>
          <p:nvPr>
            <p:ph type="body" sz="quarter" idx="14" hasCustomPrompt="1"/>
          </p:nvPr>
        </p:nvSpPr>
        <p:spPr>
          <a:xfrm>
            <a:off x="3200401" y="4312922"/>
            <a:ext cx="2743200" cy="396239"/>
          </a:xfrm>
          <a:prstGeom prst="rect">
            <a:avLst/>
          </a:prstGeom>
        </p:spPr>
        <p:txBody>
          <a:bodyPr/>
          <a:lstStyle>
            <a:lvl1pPr marL="0" indent="0" algn="ctr">
              <a:lnSpc>
                <a:spcPct val="130000"/>
              </a:lnSpc>
              <a:buNone/>
              <a:defRPr sz="1600" b="0" baseline="0">
                <a:solidFill>
                  <a:schemeClr val="tx1">
                    <a:lumMod val="75000"/>
                    <a:lumOff val="25000"/>
                  </a:schemeClr>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kumimoji="1" lang="en-US" altLang="zh-CN" dirty="0"/>
              <a:t>CLICK</a:t>
            </a:r>
            <a:r>
              <a:rPr kumimoji="1" lang="zh-CN" altLang="en-US" dirty="0"/>
              <a:t> </a:t>
            </a:r>
            <a:r>
              <a:rPr kumimoji="1" lang="en-US" altLang="zh-CN" dirty="0"/>
              <a:t>HERE</a:t>
            </a:r>
            <a:r>
              <a:rPr kumimoji="1" lang="zh-CN" altLang="en-US" dirty="0"/>
              <a:t> </a:t>
            </a:r>
            <a:r>
              <a:rPr kumimoji="1" lang="en-US" altLang="zh-CN" dirty="0"/>
              <a:t>TO</a:t>
            </a:r>
            <a:r>
              <a:rPr kumimoji="1" lang="zh-CN" altLang="en-US" dirty="0"/>
              <a:t> </a:t>
            </a:r>
            <a:r>
              <a:rPr kumimoji="1" lang="en-US" altLang="zh-CN" dirty="0"/>
              <a:t>ADD</a:t>
            </a:r>
            <a:r>
              <a:rPr kumimoji="1" lang="zh-CN" altLang="en-US" dirty="0"/>
              <a:t> </a:t>
            </a:r>
            <a:r>
              <a:rPr kumimoji="1" lang="en-US" altLang="zh-CN" dirty="0"/>
              <a:t>YOUR</a:t>
            </a:r>
            <a:r>
              <a:rPr kumimoji="1" lang="zh-CN" altLang="en-US" dirty="0"/>
              <a:t> </a:t>
            </a:r>
            <a:r>
              <a:rPr kumimoji="1" lang="en-US" altLang="zh-CN" dirty="0"/>
              <a:t>TITLE</a:t>
            </a:r>
            <a:endParaRPr kumimoji="1" lang="zh-CN" altLang="en-US" dirty="0"/>
          </a:p>
        </p:txBody>
      </p:sp>
    </p:spTree>
    <p:extLst>
      <p:ext uri="{BB962C8B-B14F-4D97-AF65-F5344CB8AC3E}">
        <p14:creationId xmlns:p14="http://schemas.microsoft.com/office/powerpoint/2010/main" val="829570037"/>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C764DE79-268F-4C1A-8933-263129D2AF90}" type="datetimeFigureOut">
              <a:rPr lang="en-US" dirty="0"/>
              <a:t>4/23/19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6118460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C764DE79-268F-4C1A-8933-263129D2AF90}" type="datetimeFigureOut">
              <a:rPr lang="en-US" dirty="0"/>
              <a:t>4/23/19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7129362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4/23/19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7196450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4/23/19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858678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封面页">
    <p:bg>
      <p:bgPr>
        <a:solidFill>
          <a:schemeClr val="accent1"/>
        </a:solidFill>
        <a:effectLst/>
      </p:bgPr>
    </p:bg>
    <p:spTree>
      <p:nvGrpSpPr>
        <p:cNvPr id="1" name=""/>
        <p:cNvGrpSpPr/>
        <p:nvPr/>
      </p:nvGrpSpPr>
      <p:grpSpPr>
        <a:xfrm>
          <a:off x="0" y="0"/>
          <a:ext cx="0" cy="0"/>
          <a:chOff x="0" y="0"/>
          <a:chExt cx="0" cy="0"/>
        </a:xfrm>
      </p:grpSpPr>
      <p:sp>
        <p:nvSpPr>
          <p:cNvPr id="3" name="文本占位符 2"/>
          <p:cNvSpPr>
            <a:spLocks noGrp="1"/>
          </p:cNvSpPr>
          <p:nvPr>
            <p:ph type="body" sz="quarter" idx="10" hasCustomPrompt="1"/>
          </p:nvPr>
        </p:nvSpPr>
        <p:spPr>
          <a:xfrm>
            <a:off x="377190" y="1828801"/>
            <a:ext cx="8389622" cy="1249681"/>
          </a:xfrm>
          <a:prstGeom prst="rect">
            <a:avLst/>
          </a:prstGeom>
        </p:spPr>
        <p:txBody>
          <a:bodyPr/>
          <a:lstStyle>
            <a:lvl1pPr marL="0" indent="0" algn="ctr">
              <a:lnSpc>
                <a:spcPct val="130000"/>
              </a:lnSpc>
              <a:buNone/>
              <a:defRPr sz="5400" b="1" baseline="0">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kumimoji="1" lang="en-US" altLang="zh-CN" dirty="0"/>
              <a:t>CLICK</a:t>
            </a:r>
            <a:r>
              <a:rPr kumimoji="1" lang="zh-CN" altLang="en-US" dirty="0"/>
              <a:t> </a:t>
            </a:r>
            <a:r>
              <a:rPr kumimoji="1" lang="en-US" altLang="zh-CN" dirty="0"/>
              <a:t>HERE</a:t>
            </a:r>
            <a:r>
              <a:rPr kumimoji="1" lang="zh-CN" altLang="en-US" dirty="0"/>
              <a:t> </a:t>
            </a:r>
            <a:r>
              <a:rPr kumimoji="1" lang="en-US" altLang="zh-CN" dirty="0"/>
              <a:t>TO</a:t>
            </a:r>
            <a:r>
              <a:rPr kumimoji="1" lang="zh-CN" altLang="en-US" dirty="0"/>
              <a:t> </a:t>
            </a:r>
            <a:r>
              <a:rPr kumimoji="1" lang="en-US" altLang="zh-CN" dirty="0"/>
              <a:t>ADD</a:t>
            </a:r>
            <a:r>
              <a:rPr kumimoji="1" lang="zh-CN" altLang="en-US" dirty="0"/>
              <a:t> </a:t>
            </a:r>
            <a:r>
              <a:rPr kumimoji="1" lang="en-US" altLang="zh-CN" dirty="0"/>
              <a:t>YOUR</a:t>
            </a:r>
            <a:r>
              <a:rPr kumimoji="1" lang="zh-CN" altLang="en-US" dirty="0"/>
              <a:t> </a:t>
            </a:r>
            <a:r>
              <a:rPr kumimoji="1" lang="en-US" altLang="zh-CN" dirty="0"/>
              <a:t>TITLE</a:t>
            </a:r>
            <a:endParaRPr kumimoji="1" lang="zh-CN" altLang="en-US" dirty="0"/>
          </a:p>
        </p:txBody>
      </p:sp>
      <p:sp>
        <p:nvSpPr>
          <p:cNvPr id="4" name="文本占位符 2"/>
          <p:cNvSpPr>
            <a:spLocks noGrp="1"/>
          </p:cNvSpPr>
          <p:nvPr>
            <p:ph type="body" sz="quarter" idx="11" hasCustomPrompt="1"/>
          </p:nvPr>
        </p:nvSpPr>
        <p:spPr>
          <a:xfrm>
            <a:off x="377190" y="3200402"/>
            <a:ext cx="8389622" cy="563879"/>
          </a:xfrm>
          <a:prstGeom prst="rect">
            <a:avLst/>
          </a:prstGeom>
        </p:spPr>
        <p:txBody>
          <a:bodyPr/>
          <a:lstStyle>
            <a:lvl1pPr marL="0" indent="0" algn="ctr">
              <a:lnSpc>
                <a:spcPct val="130000"/>
              </a:lnSpc>
              <a:buNone/>
              <a:defRPr sz="1800" b="0" baseline="0">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kumimoji="1" lang="en-US" altLang="zh-CN" dirty="0"/>
              <a:t>CLICK</a:t>
            </a:r>
            <a:r>
              <a:rPr kumimoji="1" lang="zh-CN" altLang="en-US" dirty="0"/>
              <a:t> </a:t>
            </a:r>
            <a:r>
              <a:rPr kumimoji="1" lang="en-US" altLang="zh-CN" dirty="0"/>
              <a:t>HERE</a:t>
            </a:r>
            <a:r>
              <a:rPr kumimoji="1" lang="zh-CN" altLang="en-US" dirty="0"/>
              <a:t> </a:t>
            </a:r>
            <a:r>
              <a:rPr kumimoji="1" lang="en-US" altLang="zh-CN" dirty="0"/>
              <a:t>TO</a:t>
            </a:r>
            <a:r>
              <a:rPr kumimoji="1" lang="zh-CN" altLang="en-US" dirty="0"/>
              <a:t> </a:t>
            </a:r>
            <a:r>
              <a:rPr kumimoji="1" lang="en-US" altLang="zh-CN" dirty="0"/>
              <a:t>ADD</a:t>
            </a:r>
            <a:r>
              <a:rPr kumimoji="1" lang="zh-CN" altLang="en-US" dirty="0"/>
              <a:t> </a:t>
            </a:r>
            <a:r>
              <a:rPr kumimoji="1" lang="en-US" altLang="zh-CN" dirty="0"/>
              <a:t>YOUR</a:t>
            </a:r>
            <a:r>
              <a:rPr kumimoji="1" lang="zh-CN" altLang="en-US" dirty="0"/>
              <a:t> </a:t>
            </a:r>
            <a:r>
              <a:rPr kumimoji="1" lang="en-US" altLang="zh-CN" dirty="0"/>
              <a:t>TITLE</a:t>
            </a:r>
            <a:endParaRPr kumimoji="1" lang="zh-CN" altLang="en-US" dirty="0"/>
          </a:p>
        </p:txBody>
      </p:sp>
      <p:sp>
        <p:nvSpPr>
          <p:cNvPr id="6" name="矩形 5"/>
          <p:cNvSpPr/>
          <p:nvPr userDrawn="1"/>
        </p:nvSpPr>
        <p:spPr>
          <a:xfrm>
            <a:off x="0" y="0"/>
            <a:ext cx="9144000" cy="5029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p>
        </p:txBody>
      </p:sp>
    </p:spTree>
    <p:extLst>
      <p:ext uri="{BB962C8B-B14F-4D97-AF65-F5344CB8AC3E}">
        <p14:creationId xmlns:p14="http://schemas.microsoft.com/office/powerpoint/2010/main" val="6102064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9436" y="228617"/>
            <a:ext cx="8363938" cy="609397"/>
          </a:xfrm>
        </p:spPr>
        <p:txBody>
          <a:bodyPr/>
          <a:lstStyle>
            <a:lvl1pPr>
              <a:defRPr/>
            </a:lvl1pPr>
          </a:lstStyle>
          <a:p>
            <a:r>
              <a:rPr lang="en-US"/>
              <a:t>Click to edit Master title style</a:t>
            </a:r>
            <a:endParaRPr lang="en-US" dirty="0"/>
          </a:p>
        </p:txBody>
      </p:sp>
      <p:sp>
        <p:nvSpPr>
          <p:cNvPr id="5" name="Text Placeholder 4"/>
          <p:cNvSpPr>
            <a:spLocks noGrp="1"/>
          </p:cNvSpPr>
          <p:nvPr>
            <p:ph type="body" sz="quarter" idx="10"/>
          </p:nvPr>
        </p:nvSpPr>
        <p:spPr>
          <a:xfrm>
            <a:off x="389436" y="1447805"/>
            <a:ext cx="8363938" cy="200054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99821966"/>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20604" y="605094"/>
            <a:ext cx="7544977" cy="673100"/>
          </a:xfrm>
        </p:spPr>
        <p:txBody>
          <a:bodyPr anchor="t">
            <a:normAutofit/>
          </a:bodyPr>
          <a:lstStyle>
            <a:lvl1pPr algn="l">
              <a:defRPr sz="2000" b="1" cap="all">
                <a:solidFill>
                  <a:schemeClr val="tx1">
                    <a:lumMod val="85000"/>
                    <a:lumOff val="15000"/>
                  </a:schemeClr>
                </a:solidFill>
                <a:latin typeface="黑体"/>
                <a:ea typeface="黑体"/>
                <a:cs typeface="黑体"/>
              </a:defRPr>
            </a:lvl1pPr>
          </a:lstStyle>
          <a:p>
            <a:r>
              <a:rPr lang="zh-TW" altLang="en-US" dirty="0"/>
              <a:t>中文标题位置</a:t>
            </a:r>
            <a:endParaRPr lang="en-US" dirty="0"/>
          </a:p>
        </p:txBody>
      </p:sp>
      <p:sp>
        <p:nvSpPr>
          <p:cNvPr id="9" name="Slide Number Placeholder 5"/>
          <p:cNvSpPr>
            <a:spLocks noGrp="1"/>
          </p:cNvSpPr>
          <p:nvPr>
            <p:ph type="sldNum" sz="quarter" idx="12"/>
          </p:nvPr>
        </p:nvSpPr>
        <p:spPr>
          <a:xfrm>
            <a:off x="8365580" y="6525346"/>
            <a:ext cx="454212" cy="365125"/>
          </a:xfrm>
          <a:prstGeom prst="rect">
            <a:avLst/>
          </a:prstGeom>
        </p:spPr>
        <p:txBody>
          <a:bodyPr/>
          <a:lstStyle>
            <a:lvl1pPr>
              <a:defRPr>
                <a:solidFill>
                  <a:schemeClr val="bg1"/>
                </a:solidFill>
              </a:defRPr>
            </a:lvl1pPr>
          </a:lstStyle>
          <a:p>
            <a:fld id="{EFB30654-5188-CD46-A185-958418294383}" type="slidenum">
              <a:rPr lang="en-US" smtClean="0"/>
              <a:pPr/>
              <a:t>‹#›</a:t>
            </a:fld>
            <a:endParaRPr lang="en-US" dirty="0"/>
          </a:p>
        </p:txBody>
      </p:sp>
      <p:sp>
        <p:nvSpPr>
          <p:cNvPr id="7" name="Content Placeholder 2"/>
          <p:cNvSpPr>
            <a:spLocks noGrp="1"/>
          </p:cNvSpPr>
          <p:nvPr>
            <p:ph sz="half" idx="1" hasCustomPrompt="1"/>
          </p:nvPr>
        </p:nvSpPr>
        <p:spPr>
          <a:xfrm>
            <a:off x="820603" y="1586755"/>
            <a:ext cx="7544977" cy="4525963"/>
          </a:xfrm>
          <a:prstGeom prst="rect">
            <a:avLst/>
          </a:prstGeom>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600">
                <a:solidFill>
                  <a:srgbClr val="7F7F7F"/>
                </a:solidFill>
                <a:latin typeface="黑体"/>
                <a:ea typeface="黑体"/>
                <a:cs typeface="黑体"/>
              </a:defRPr>
            </a:lvl1pPr>
            <a:lvl2pPr>
              <a:defRPr sz="2000">
                <a:solidFill>
                  <a:srgbClr val="7F7F7F"/>
                </a:solidFill>
              </a:defRPr>
            </a:lvl2pPr>
            <a:lvl3pPr>
              <a:defRPr sz="1800">
                <a:solidFill>
                  <a:srgbClr val="7F7F7F"/>
                </a:solidFill>
              </a:defRPr>
            </a:lvl3pPr>
            <a:lvl4pPr>
              <a:defRPr sz="1600">
                <a:solidFill>
                  <a:srgbClr val="7F7F7F"/>
                </a:solidFill>
              </a:defRPr>
            </a:lvl4pPr>
            <a:lvl5pPr>
              <a:defRPr sz="1600">
                <a:solidFill>
                  <a:srgbClr val="7F7F7F"/>
                </a:solidFill>
              </a:defRPr>
            </a:lvl5pPr>
            <a:lvl6pPr>
              <a:defRPr sz="1800"/>
            </a:lvl6pPr>
            <a:lvl7pPr>
              <a:defRPr sz="1800"/>
            </a:lvl7pPr>
            <a:lvl8pPr>
              <a:defRPr sz="1800"/>
            </a:lvl8pPr>
            <a:lvl9pPr>
              <a:defRPr sz="1800"/>
            </a:lvl9pPr>
          </a:lstStyle>
          <a:p>
            <a:pPr lvl="0"/>
            <a:r>
              <a:rPr lang="zh-CN" altLang="en-US" dirty="0"/>
              <a:t>内文</a:t>
            </a:r>
            <a:endParaRPr lang="en-US" altLang="zh-CN" dirty="0"/>
          </a:p>
        </p:txBody>
      </p:sp>
      <p:sp>
        <p:nvSpPr>
          <p:cNvPr id="10" name="Content Placeholder 2"/>
          <p:cNvSpPr>
            <a:spLocks noGrp="1"/>
          </p:cNvSpPr>
          <p:nvPr>
            <p:ph sz="half" idx="13"/>
          </p:nvPr>
        </p:nvSpPr>
        <p:spPr>
          <a:xfrm>
            <a:off x="820602" y="964502"/>
            <a:ext cx="7544976" cy="608718"/>
          </a:xfrm>
          <a:prstGeom prst="rect">
            <a:avLst/>
          </a:prstGeom>
        </p:spPr>
        <p:txBody>
          <a:bodyPr>
            <a:normAutofit/>
          </a:bodyPr>
          <a:lstStyle>
            <a:lvl1pPr marL="0" indent="0">
              <a:buNone/>
              <a:defRPr sz="1600">
                <a:latin typeface="黑体"/>
                <a:ea typeface="黑体"/>
                <a:cs typeface="黑体"/>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dirty="0"/>
              <a:t>副标题</a:t>
            </a:r>
            <a:endParaRPr lang="en-US" dirty="0"/>
          </a:p>
        </p:txBody>
      </p:sp>
    </p:spTree>
    <p:extLst>
      <p:ext uri="{BB962C8B-B14F-4D97-AF65-F5344CB8AC3E}">
        <p14:creationId xmlns:p14="http://schemas.microsoft.com/office/powerpoint/2010/main" val="29296408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457200" y="275167"/>
            <a:ext cx="82296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616077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目录页_五项目录">
    <p:bg>
      <p:bgPr>
        <a:solidFill>
          <a:schemeClr val="bg1"/>
        </a:solidFill>
        <a:effectLst/>
      </p:bgPr>
    </p:bg>
    <p:spTree>
      <p:nvGrpSpPr>
        <p:cNvPr id="1" name=""/>
        <p:cNvGrpSpPr/>
        <p:nvPr/>
      </p:nvGrpSpPr>
      <p:grpSpPr>
        <a:xfrm>
          <a:off x="0" y="0"/>
          <a:ext cx="0" cy="0"/>
          <a:chOff x="0" y="0"/>
          <a:chExt cx="0" cy="0"/>
        </a:xfrm>
      </p:grpSpPr>
      <p:sp>
        <p:nvSpPr>
          <p:cNvPr id="2" name="文本占位符 2"/>
          <p:cNvSpPr>
            <a:spLocks noGrp="1"/>
          </p:cNvSpPr>
          <p:nvPr>
            <p:ph type="body" sz="quarter" idx="10" hasCustomPrompt="1"/>
          </p:nvPr>
        </p:nvSpPr>
        <p:spPr>
          <a:xfrm>
            <a:off x="377190" y="259081"/>
            <a:ext cx="8389622" cy="944880"/>
          </a:xfrm>
          <a:prstGeom prst="rect">
            <a:avLst/>
          </a:prstGeom>
        </p:spPr>
        <p:txBody>
          <a:bodyPr/>
          <a:lstStyle>
            <a:lvl1pPr marL="0" indent="0" algn="ctr">
              <a:lnSpc>
                <a:spcPct val="130000"/>
              </a:lnSpc>
              <a:buNone/>
              <a:defRPr sz="4400" b="1" baseline="0">
                <a:solidFill>
                  <a:schemeClr val="accent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kumimoji="1" lang="en-US" altLang="zh-CN" dirty="0"/>
              <a:t>CLICK</a:t>
            </a:r>
            <a:r>
              <a:rPr kumimoji="1" lang="zh-CN" altLang="en-US" dirty="0"/>
              <a:t> </a:t>
            </a:r>
            <a:r>
              <a:rPr kumimoji="1" lang="en-US" altLang="zh-CN" dirty="0"/>
              <a:t>HERE</a:t>
            </a:r>
            <a:r>
              <a:rPr kumimoji="1" lang="zh-CN" altLang="en-US" dirty="0"/>
              <a:t> </a:t>
            </a:r>
            <a:r>
              <a:rPr kumimoji="1" lang="en-US" altLang="zh-CN" dirty="0"/>
              <a:t>TO</a:t>
            </a:r>
            <a:r>
              <a:rPr kumimoji="1" lang="zh-CN" altLang="en-US" dirty="0"/>
              <a:t> </a:t>
            </a:r>
            <a:r>
              <a:rPr kumimoji="1" lang="en-US" altLang="zh-CN" dirty="0"/>
              <a:t>ADD</a:t>
            </a:r>
            <a:r>
              <a:rPr kumimoji="1" lang="zh-CN" altLang="en-US" dirty="0"/>
              <a:t> </a:t>
            </a:r>
            <a:r>
              <a:rPr kumimoji="1" lang="en-US" altLang="zh-CN" dirty="0"/>
              <a:t>YOUR</a:t>
            </a:r>
            <a:r>
              <a:rPr kumimoji="1" lang="zh-CN" altLang="en-US" dirty="0"/>
              <a:t> </a:t>
            </a:r>
            <a:r>
              <a:rPr kumimoji="1" lang="en-US" altLang="zh-CN" dirty="0"/>
              <a:t>TITLE</a:t>
            </a:r>
            <a:endParaRPr kumimoji="1" lang="zh-CN" altLang="en-US" dirty="0"/>
          </a:p>
        </p:txBody>
      </p:sp>
      <p:sp>
        <p:nvSpPr>
          <p:cNvPr id="3" name="文本占位符 2"/>
          <p:cNvSpPr>
            <a:spLocks noGrp="1"/>
          </p:cNvSpPr>
          <p:nvPr>
            <p:ph type="body" sz="quarter" idx="11" hasCustomPrompt="1"/>
          </p:nvPr>
        </p:nvSpPr>
        <p:spPr>
          <a:xfrm>
            <a:off x="3200401" y="2392682"/>
            <a:ext cx="2743200" cy="396239"/>
          </a:xfrm>
          <a:prstGeom prst="rect">
            <a:avLst/>
          </a:prstGeom>
        </p:spPr>
        <p:txBody>
          <a:bodyPr/>
          <a:lstStyle>
            <a:lvl1pPr marL="0" indent="0" algn="ctr">
              <a:lnSpc>
                <a:spcPct val="130000"/>
              </a:lnSpc>
              <a:buNone/>
              <a:defRPr sz="1600" b="0" baseline="0">
                <a:solidFill>
                  <a:schemeClr val="tx1">
                    <a:lumMod val="75000"/>
                    <a:lumOff val="25000"/>
                  </a:schemeClr>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kumimoji="1" lang="en-US" altLang="zh-CN" dirty="0"/>
              <a:t>CLICK</a:t>
            </a:r>
            <a:r>
              <a:rPr kumimoji="1" lang="zh-CN" altLang="en-US" dirty="0"/>
              <a:t> </a:t>
            </a:r>
            <a:r>
              <a:rPr kumimoji="1" lang="en-US" altLang="zh-CN" dirty="0"/>
              <a:t>HERE</a:t>
            </a:r>
            <a:r>
              <a:rPr kumimoji="1" lang="zh-CN" altLang="en-US" dirty="0"/>
              <a:t> </a:t>
            </a:r>
            <a:r>
              <a:rPr kumimoji="1" lang="en-US" altLang="zh-CN" dirty="0"/>
              <a:t>TO</a:t>
            </a:r>
            <a:r>
              <a:rPr kumimoji="1" lang="zh-CN" altLang="en-US" dirty="0"/>
              <a:t> </a:t>
            </a:r>
            <a:r>
              <a:rPr kumimoji="1" lang="en-US" altLang="zh-CN" dirty="0"/>
              <a:t>ADD</a:t>
            </a:r>
            <a:r>
              <a:rPr kumimoji="1" lang="zh-CN" altLang="en-US" dirty="0"/>
              <a:t> </a:t>
            </a:r>
            <a:r>
              <a:rPr kumimoji="1" lang="en-US" altLang="zh-CN" dirty="0"/>
              <a:t>YOUR</a:t>
            </a:r>
            <a:r>
              <a:rPr kumimoji="1" lang="zh-CN" altLang="en-US" dirty="0"/>
              <a:t> </a:t>
            </a:r>
            <a:r>
              <a:rPr kumimoji="1" lang="en-US" altLang="zh-CN" dirty="0"/>
              <a:t>TITLE</a:t>
            </a:r>
            <a:endParaRPr kumimoji="1" lang="zh-CN" altLang="en-US" dirty="0"/>
          </a:p>
        </p:txBody>
      </p:sp>
      <p:sp>
        <p:nvSpPr>
          <p:cNvPr id="4" name="文本占位符 2"/>
          <p:cNvSpPr>
            <a:spLocks noGrp="1"/>
          </p:cNvSpPr>
          <p:nvPr>
            <p:ph type="body" sz="quarter" idx="12" hasCustomPrompt="1"/>
          </p:nvPr>
        </p:nvSpPr>
        <p:spPr>
          <a:xfrm>
            <a:off x="3200401" y="3032762"/>
            <a:ext cx="2743200" cy="396239"/>
          </a:xfrm>
          <a:prstGeom prst="rect">
            <a:avLst/>
          </a:prstGeom>
        </p:spPr>
        <p:txBody>
          <a:bodyPr/>
          <a:lstStyle>
            <a:lvl1pPr marL="0" indent="0" algn="ctr">
              <a:lnSpc>
                <a:spcPct val="130000"/>
              </a:lnSpc>
              <a:buNone/>
              <a:defRPr sz="1600" b="0" baseline="0">
                <a:solidFill>
                  <a:schemeClr val="tx1">
                    <a:lumMod val="75000"/>
                    <a:lumOff val="25000"/>
                  </a:schemeClr>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kumimoji="1" lang="en-US" altLang="zh-CN" dirty="0"/>
              <a:t>CLICK</a:t>
            </a:r>
            <a:r>
              <a:rPr kumimoji="1" lang="zh-CN" altLang="en-US" dirty="0"/>
              <a:t> </a:t>
            </a:r>
            <a:r>
              <a:rPr kumimoji="1" lang="en-US" altLang="zh-CN" dirty="0"/>
              <a:t>HERE</a:t>
            </a:r>
            <a:r>
              <a:rPr kumimoji="1" lang="zh-CN" altLang="en-US" dirty="0"/>
              <a:t> </a:t>
            </a:r>
            <a:r>
              <a:rPr kumimoji="1" lang="en-US" altLang="zh-CN" dirty="0"/>
              <a:t>TO</a:t>
            </a:r>
            <a:r>
              <a:rPr kumimoji="1" lang="zh-CN" altLang="en-US" dirty="0"/>
              <a:t> </a:t>
            </a:r>
            <a:r>
              <a:rPr kumimoji="1" lang="en-US" altLang="zh-CN" dirty="0"/>
              <a:t>ADD</a:t>
            </a:r>
            <a:r>
              <a:rPr kumimoji="1" lang="zh-CN" altLang="en-US" dirty="0"/>
              <a:t> </a:t>
            </a:r>
            <a:r>
              <a:rPr kumimoji="1" lang="en-US" altLang="zh-CN" dirty="0"/>
              <a:t>YOUR</a:t>
            </a:r>
            <a:r>
              <a:rPr kumimoji="1" lang="zh-CN" altLang="en-US" dirty="0"/>
              <a:t> </a:t>
            </a:r>
            <a:r>
              <a:rPr kumimoji="1" lang="en-US" altLang="zh-CN" dirty="0"/>
              <a:t>TITLE</a:t>
            </a:r>
            <a:endParaRPr kumimoji="1" lang="zh-CN" altLang="en-US" dirty="0"/>
          </a:p>
        </p:txBody>
      </p:sp>
      <p:sp>
        <p:nvSpPr>
          <p:cNvPr id="6" name="文本占位符 2"/>
          <p:cNvSpPr>
            <a:spLocks noGrp="1"/>
          </p:cNvSpPr>
          <p:nvPr>
            <p:ph type="body" sz="quarter" idx="13" hasCustomPrompt="1"/>
          </p:nvPr>
        </p:nvSpPr>
        <p:spPr>
          <a:xfrm>
            <a:off x="3200401" y="3672841"/>
            <a:ext cx="2743200" cy="396239"/>
          </a:xfrm>
          <a:prstGeom prst="rect">
            <a:avLst/>
          </a:prstGeom>
        </p:spPr>
        <p:txBody>
          <a:bodyPr/>
          <a:lstStyle>
            <a:lvl1pPr marL="0" indent="0" algn="ctr">
              <a:lnSpc>
                <a:spcPct val="130000"/>
              </a:lnSpc>
              <a:buNone/>
              <a:defRPr sz="1600" b="0" baseline="0">
                <a:solidFill>
                  <a:schemeClr val="tx1">
                    <a:lumMod val="75000"/>
                    <a:lumOff val="25000"/>
                  </a:schemeClr>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kumimoji="1" lang="en-US" altLang="zh-CN" dirty="0"/>
              <a:t>CLICK</a:t>
            </a:r>
            <a:r>
              <a:rPr kumimoji="1" lang="zh-CN" altLang="en-US" dirty="0"/>
              <a:t> </a:t>
            </a:r>
            <a:r>
              <a:rPr kumimoji="1" lang="en-US" altLang="zh-CN" dirty="0"/>
              <a:t>HERE</a:t>
            </a:r>
            <a:r>
              <a:rPr kumimoji="1" lang="zh-CN" altLang="en-US" dirty="0"/>
              <a:t> </a:t>
            </a:r>
            <a:r>
              <a:rPr kumimoji="1" lang="en-US" altLang="zh-CN" dirty="0"/>
              <a:t>TO</a:t>
            </a:r>
            <a:r>
              <a:rPr kumimoji="1" lang="zh-CN" altLang="en-US" dirty="0"/>
              <a:t> </a:t>
            </a:r>
            <a:r>
              <a:rPr kumimoji="1" lang="en-US" altLang="zh-CN" dirty="0"/>
              <a:t>ADD</a:t>
            </a:r>
            <a:r>
              <a:rPr kumimoji="1" lang="zh-CN" altLang="en-US" dirty="0"/>
              <a:t> </a:t>
            </a:r>
            <a:r>
              <a:rPr kumimoji="1" lang="en-US" altLang="zh-CN" dirty="0"/>
              <a:t>YOUR</a:t>
            </a:r>
            <a:r>
              <a:rPr kumimoji="1" lang="zh-CN" altLang="en-US" dirty="0"/>
              <a:t> </a:t>
            </a:r>
            <a:r>
              <a:rPr kumimoji="1" lang="en-US" altLang="zh-CN" dirty="0"/>
              <a:t>TITLE</a:t>
            </a:r>
            <a:endParaRPr kumimoji="1" lang="zh-CN" altLang="en-US" dirty="0"/>
          </a:p>
        </p:txBody>
      </p:sp>
      <p:sp>
        <p:nvSpPr>
          <p:cNvPr id="7" name="文本占位符 2"/>
          <p:cNvSpPr>
            <a:spLocks noGrp="1"/>
          </p:cNvSpPr>
          <p:nvPr>
            <p:ph type="body" sz="quarter" idx="14" hasCustomPrompt="1"/>
          </p:nvPr>
        </p:nvSpPr>
        <p:spPr>
          <a:xfrm>
            <a:off x="3200401" y="4312922"/>
            <a:ext cx="2743200" cy="396239"/>
          </a:xfrm>
          <a:prstGeom prst="rect">
            <a:avLst/>
          </a:prstGeom>
        </p:spPr>
        <p:txBody>
          <a:bodyPr/>
          <a:lstStyle>
            <a:lvl1pPr marL="0" indent="0" algn="ctr">
              <a:lnSpc>
                <a:spcPct val="130000"/>
              </a:lnSpc>
              <a:buNone/>
              <a:defRPr sz="1600" b="0" baseline="0">
                <a:solidFill>
                  <a:schemeClr val="tx1">
                    <a:lumMod val="75000"/>
                    <a:lumOff val="25000"/>
                  </a:schemeClr>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kumimoji="1" lang="en-US" altLang="zh-CN" dirty="0"/>
              <a:t>CLICK</a:t>
            </a:r>
            <a:r>
              <a:rPr kumimoji="1" lang="zh-CN" altLang="en-US" dirty="0"/>
              <a:t> </a:t>
            </a:r>
            <a:r>
              <a:rPr kumimoji="1" lang="en-US" altLang="zh-CN" dirty="0"/>
              <a:t>HERE</a:t>
            </a:r>
            <a:r>
              <a:rPr kumimoji="1" lang="zh-CN" altLang="en-US" dirty="0"/>
              <a:t> </a:t>
            </a:r>
            <a:r>
              <a:rPr kumimoji="1" lang="en-US" altLang="zh-CN" dirty="0"/>
              <a:t>TO</a:t>
            </a:r>
            <a:r>
              <a:rPr kumimoji="1" lang="zh-CN" altLang="en-US" dirty="0"/>
              <a:t> </a:t>
            </a:r>
            <a:r>
              <a:rPr kumimoji="1" lang="en-US" altLang="zh-CN" dirty="0"/>
              <a:t>ADD</a:t>
            </a:r>
            <a:r>
              <a:rPr kumimoji="1" lang="zh-CN" altLang="en-US" dirty="0"/>
              <a:t> </a:t>
            </a:r>
            <a:r>
              <a:rPr kumimoji="1" lang="en-US" altLang="zh-CN" dirty="0"/>
              <a:t>YOUR</a:t>
            </a:r>
            <a:r>
              <a:rPr kumimoji="1" lang="zh-CN" altLang="en-US" dirty="0"/>
              <a:t> </a:t>
            </a:r>
            <a:r>
              <a:rPr kumimoji="1" lang="en-US" altLang="zh-CN" dirty="0"/>
              <a:t>TITLE</a:t>
            </a:r>
            <a:endParaRPr kumimoji="1" lang="zh-CN" altLang="en-US" dirty="0"/>
          </a:p>
        </p:txBody>
      </p:sp>
      <p:sp>
        <p:nvSpPr>
          <p:cNvPr id="8" name="文本占位符 2"/>
          <p:cNvSpPr>
            <a:spLocks noGrp="1"/>
          </p:cNvSpPr>
          <p:nvPr>
            <p:ph type="body" sz="quarter" idx="15" hasCustomPrompt="1"/>
          </p:nvPr>
        </p:nvSpPr>
        <p:spPr>
          <a:xfrm>
            <a:off x="3200401" y="4953002"/>
            <a:ext cx="2743200" cy="396239"/>
          </a:xfrm>
          <a:prstGeom prst="rect">
            <a:avLst/>
          </a:prstGeom>
        </p:spPr>
        <p:txBody>
          <a:bodyPr/>
          <a:lstStyle>
            <a:lvl1pPr marL="0" indent="0" algn="ctr">
              <a:lnSpc>
                <a:spcPct val="130000"/>
              </a:lnSpc>
              <a:buNone/>
              <a:defRPr sz="1600" b="0" baseline="0">
                <a:solidFill>
                  <a:schemeClr val="tx1">
                    <a:lumMod val="75000"/>
                    <a:lumOff val="25000"/>
                  </a:schemeClr>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kumimoji="1" lang="en-US" altLang="zh-CN" dirty="0"/>
              <a:t>CLICK</a:t>
            </a:r>
            <a:r>
              <a:rPr kumimoji="1" lang="zh-CN" altLang="en-US" dirty="0"/>
              <a:t> </a:t>
            </a:r>
            <a:r>
              <a:rPr kumimoji="1" lang="en-US" altLang="zh-CN" dirty="0"/>
              <a:t>HERE</a:t>
            </a:r>
            <a:r>
              <a:rPr kumimoji="1" lang="zh-CN" altLang="en-US" dirty="0"/>
              <a:t> </a:t>
            </a:r>
            <a:r>
              <a:rPr kumimoji="1" lang="en-US" altLang="zh-CN" dirty="0"/>
              <a:t>TO</a:t>
            </a:r>
            <a:r>
              <a:rPr kumimoji="1" lang="zh-CN" altLang="en-US" dirty="0"/>
              <a:t> </a:t>
            </a:r>
            <a:r>
              <a:rPr kumimoji="1" lang="en-US" altLang="zh-CN" dirty="0"/>
              <a:t>ADD</a:t>
            </a:r>
            <a:r>
              <a:rPr kumimoji="1" lang="zh-CN" altLang="en-US" dirty="0"/>
              <a:t> </a:t>
            </a:r>
            <a:r>
              <a:rPr kumimoji="1" lang="en-US" altLang="zh-CN" dirty="0"/>
              <a:t>YOUR</a:t>
            </a:r>
            <a:r>
              <a:rPr kumimoji="1" lang="zh-CN" altLang="en-US" dirty="0"/>
              <a:t> </a:t>
            </a:r>
            <a:r>
              <a:rPr kumimoji="1" lang="en-US" altLang="zh-CN" dirty="0"/>
              <a:t>TITLE</a:t>
            </a:r>
            <a:endParaRPr kumimoji="1" lang="zh-CN" altLang="en-US" dirty="0"/>
          </a:p>
        </p:txBody>
      </p:sp>
    </p:spTree>
    <p:extLst>
      <p:ext uri="{BB962C8B-B14F-4D97-AF65-F5344CB8AC3E}">
        <p14:creationId xmlns:p14="http://schemas.microsoft.com/office/powerpoint/2010/main" val="2078107280"/>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目录页_六项目录">
    <p:bg>
      <p:bgPr>
        <a:solidFill>
          <a:schemeClr val="bg1"/>
        </a:solidFill>
        <a:effectLst/>
      </p:bgPr>
    </p:bg>
    <p:spTree>
      <p:nvGrpSpPr>
        <p:cNvPr id="1" name=""/>
        <p:cNvGrpSpPr/>
        <p:nvPr/>
      </p:nvGrpSpPr>
      <p:grpSpPr>
        <a:xfrm>
          <a:off x="0" y="0"/>
          <a:ext cx="0" cy="0"/>
          <a:chOff x="0" y="0"/>
          <a:chExt cx="0" cy="0"/>
        </a:xfrm>
      </p:grpSpPr>
      <p:sp>
        <p:nvSpPr>
          <p:cNvPr id="2" name="文本占位符 2"/>
          <p:cNvSpPr>
            <a:spLocks noGrp="1"/>
          </p:cNvSpPr>
          <p:nvPr>
            <p:ph type="body" sz="quarter" idx="10" hasCustomPrompt="1"/>
          </p:nvPr>
        </p:nvSpPr>
        <p:spPr>
          <a:xfrm>
            <a:off x="377190" y="259081"/>
            <a:ext cx="8389622" cy="944880"/>
          </a:xfrm>
          <a:prstGeom prst="rect">
            <a:avLst/>
          </a:prstGeom>
        </p:spPr>
        <p:txBody>
          <a:bodyPr/>
          <a:lstStyle>
            <a:lvl1pPr marL="0" indent="0" algn="ctr">
              <a:lnSpc>
                <a:spcPct val="130000"/>
              </a:lnSpc>
              <a:buNone/>
              <a:defRPr sz="4400" b="1" baseline="0">
                <a:solidFill>
                  <a:schemeClr val="accent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kumimoji="1" lang="en-US" altLang="zh-CN" dirty="0"/>
              <a:t>CLICK</a:t>
            </a:r>
            <a:r>
              <a:rPr kumimoji="1" lang="zh-CN" altLang="en-US" dirty="0"/>
              <a:t> </a:t>
            </a:r>
            <a:r>
              <a:rPr kumimoji="1" lang="en-US" altLang="zh-CN" dirty="0"/>
              <a:t>HERE</a:t>
            </a:r>
            <a:r>
              <a:rPr kumimoji="1" lang="zh-CN" altLang="en-US" dirty="0"/>
              <a:t> </a:t>
            </a:r>
            <a:r>
              <a:rPr kumimoji="1" lang="en-US" altLang="zh-CN" dirty="0"/>
              <a:t>TO</a:t>
            </a:r>
            <a:r>
              <a:rPr kumimoji="1" lang="zh-CN" altLang="en-US" dirty="0"/>
              <a:t> </a:t>
            </a:r>
            <a:r>
              <a:rPr kumimoji="1" lang="en-US" altLang="zh-CN" dirty="0"/>
              <a:t>ADD</a:t>
            </a:r>
            <a:r>
              <a:rPr kumimoji="1" lang="zh-CN" altLang="en-US" dirty="0"/>
              <a:t> </a:t>
            </a:r>
            <a:r>
              <a:rPr kumimoji="1" lang="en-US" altLang="zh-CN" dirty="0"/>
              <a:t>YOUR</a:t>
            </a:r>
            <a:r>
              <a:rPr kumimoji="1" lang="zh-CN" altLang="en-US" dirty="0"/>
              <a:t> </a:t>
            </a:r>
            <a:r>
              <a:rPr kumimoji="1" lang="en-US" altLang="zh-CN" dirty="0"/>
              <a:t>TITLE</a:t>
            </a:r>
            <a:endParaRPr kumimoji="1" lang="zh-CN" altLang="en-US" dirty="0"/>
          </a:p>
        </p:txBody>
      </p:sp>
      <p:sp>
        <p:nvSpPr>
          <p:cNvPr id="3" name="文本占位符 2"/>
          <p:cNvSpPr>
            <a:spLocks noGrp="1"/>
          </p:cNvSpPr>
          <p:nvPr>
            <p:ph type="body" sz="quarter" idx="11" hasCustomPrompt="1"/>
          </p:nvPr>
        </p:nvSpPr>
        <p:spPr>
          <a:xfrm>
            <a:off x="3200401" y="2392682"/>
            <a:ext cx="2743200" cy="396239"/>
          </a:xfrm>
          <a:prstGeom prst="rect">
            <a:avLst/>
          </a:prstGeom>
        </p:spPr>
        <p:txBody>
          <a:bodyPr/>
          <a:lstStyle>
            <a:lvl1pPr marL="0" indent="0" algn="ctr">
              <a:lnSpc>
                <a:spcPct val="130000"/>
              </a:lnSpc>
              <a:buNone/>
              <a:defRPr sz="1600" b="0" baseline="0">
                <a:solidFill>
                  <a:schemeClr val="tx1">
                    <a:lumMod val="75000"/>
                    <a:lumOff val="25000"/>
                  </a:schemeClr>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kumimoji="1" lang="en-US" altLang="zh-CN" dirty="0"/>
              <a:t>CLICK</a:t>
            </a:r>
            <a:r>
              <a:rPr kumimoji="1" lang="zh-CN" altLang="en-US" dirty="0"/>
              <a:t> </a:t>
            </a:r>
            <a:r>
              <a:rPr kumimoji="1" lang="en-US" altLang="zh-CN" dirty="0"/>
              <a:t>HERE</a:t>
            </a:r>
            <a:r>
              <a:rPr kumimoji="1" lang="zh-CN" altLang="en-US" dirty="0"/>
              <a:t> </a:t>
            </a:r>
            <a:r>
              <a:rPr kumimoji="1" lang="en-US" altLang="zh-CN" dirty="0"/>
              <a:t>TO</a:t>
            </a:r>
            <a:r>
              <a:rPr kumimoji="1" lang="zh-CN" altLang="en-US" dirty="0"/>
              <a:t> </a:t>
            </a:r>
            <a:r>
              <a:rPr kumimoji="1" lang="en-US" altLang="zh-CN" dirty="0"/>
              <a:t>ADD</a:t>
            </a:r>
            <a:r>
              <a:rPr kumimoji="1" lang="zh-CN" altLang="en-US" dirty="0"/>
              <a:t> </a:t>
            </a:r>
            <a:r>
              <a:rPr kumimoji="1" lang="en-US" altLang="zh-CN" dirty="0"/>
              <a:t>YOUR</a:t>
            </a:r>
            <a:r>
              <a:rPr kumimoji="1" lang="zh-CN" altLang="en-US" dirty="0"/>
              <a:t> </a:t>
            </a:r>
            <a:r>
              <a:rPr kumimoji="1" lang="en-US" altLang="zh-CN" dirty="0"/>
              <a:t>TITLE</a:t>
            </a:r>
            <a:endParaRPr kumimoji="1" lang="zh-CN" altLang="en-US" dirty="0"/>
          </a:p>
        </p:txBody>
      </p:sp>
      <p:sp>
        <p:nvSpPr>
          <p:cNvPr id="4" name="文本占位符 2"/>
          <p:cNvSpPr>
            <a:spLocks noGrp="1"/>
          </p:cNvSpPr>
          <p:nvPr>
            <p:ph type="body" sz="quarter" idx="12" hasCustomPrompt="1"/>
          </p:nvPr>
        </p:nvSpPr>
        <p:spPr>
          <a:xfrm>
            <a:off x="3200401" y="3032762"/>
            <a:ext cx="2743200" cy="396239"/>
          </a:xfrm>
          <a:prstGeom prst="rect">
            <a:avLst/>
          </a:prstGeom>
        </p:spPr>
        <p:txBody>
          <a:bodyPr/>
          <a:lstStyle>
            <a:lvl1pPr marL="0" indent="0" algn="ctr">
              <a:lnSpc>
                <a:spcPct val="130000"/>
              </a:lnSpc>
              <a:buNone/>
              <a:defRPr sz="1600" b="0" baseline="0">
                <a:solidFill>
                  <a:schemeClr val="tx1">
                    <a:lumMod val="75000"/>
                    <a:lumOff val="25000"/>
                  </a:schemeClr>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kumimoji="1" lang="en-US" altLang="zh-CN" dirty="0"/>
              <a:t>CLICK</a:t>
            </a:r>
            <a:r>
              <a:rPr kumimoji="1" lang="zh-CN" altLang="en-US" dirty="0"/>
              <a:t> </a:t>
            </a:r>
            <a:r>
              <a:rPr kumimoji="1" lang="en-US" altLang="zh-CN" dirty="0"/>
              <a:t>HERE</a:t>
            </a:r>
            <a:r>
              <a:rPr kumimoji="1" lang="zh-CN" altLang="en-US" dirty="0"/>
              <a:t> </a:t>
            </a:r>
            <a:r>
              <a:rPr kumimoji="1" lang="en-US" altLang="zh-CN" dirty="0"/>
              <a:t>TO</a:t>
            </a:r>
            <a:r>
              <a:rPr kumimoji="1" lang="zh-CN" altLang="en-US" dirty="0"/>
              <a:t> </a:t>
            </a:r>
            <a:r>
              <a:rPr kumimoji="1" lang="en-US" altLang="zh-CN" dirty="0"/>
              <a:t>ADD</a:t>
            </a:r>
            <a:r>
              <a:rPr kumimoji="1" lang="zh-CN" altLang="en-US" dirty="0"/>
              <a:t> </a:t>
            </a:r>
            <a:r>
              <a:rPr kumimoji="1" lang="en-US" altLang="zh-CN" dirty="0"/>
              <a:t>YOUR</a:t>
            </a:r>
            <a:r>
              <a:rPr kumimoji="1" lang="zh-CN" altLang="en-US" dirty="0"/>
              <a:t> </a:t>
            </a:r>
            <a:r>
              <a:rPr kumimoji="1" lang="en-US" altLang="zh-CN" dirty="0"/>
              <a:t>TITLE</a:t>
            </a:r>
            <a:endParaRPr kumimoji="1" lang="zh-CN" altLang="en-US" dirty="0"/>
          </a:p>
        </p:txBody>
      </p:sp>
      <p:sp>
        <p:nvSpPr>
          <p:cNvPr id="6" name="文本占位符 2"/>
          <p:cNvSpPr>
            <a:spLocks noGrp="1"/>
          </p:cNvSpPr>
          <p:nvPr>
            <p:ph type="body" sz="quarter" idx="13" hasCustomPrompt="1"/>
          </p:nvPr>
        </p:nvSpPr>
        <p:spPr>
          <a:xfrm>
            <a:off x="3200401" y="3672841"/>
            <a:ext cx="2743200" cy="396239"/>
          </a:xfrm>
          <a:prstGeom prst="rect">
            <a:avLst/>
          </a:prstGeom>
        </p:spPr>
        <p:txBody>
          <a:bodyPr/>
          <a:lstStyle>
            <a:lvl1pPr marL="0" indent="0" algn="ctr">
              <a:lnSpc>
                <a:spcPct val="130000"/>
              </a:lnSpc>
              <a:buNone/>
              <a:defRPr sz="1600" b="0" baseline="0">
                <a:solidFill>
                  <a:schemeClr val="tx1">
                    <a:lumMod val="75000"/>
                    <a:lumOff val="25000"/>
                  </a:schemeClr>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kumimoji="1" lang="en-US" altLang="zh-CN" dirty="0"/>
              <a:t>CLICK</a:t>
            </a:r>
            <a:r>
              <a:rPr kumimoji="1" lang="zh-CN" altLang="en-US" dirty="0"/>
              <a:t> </a:t>
            </a:r>
            <a:r>
              <a:rPr kumimoji="1" lang="en-US" altLang="zh-CN" dirty="0"/>
              <a:t>HERE</a:t>
            </a:r>
            <a:r>
              <a:rPr kumimoji="1" lang="zh-CN" altLang="en-US" dirty="0"/>
              <a:t> </a:t>
            </a:r>
            <a:r>
              <a:rPr kumimoji="1" lang="en-US" altLang="zh-CN" dirty="0"/>
              <a:t>TO</a:t>
            </a:r>
            <a:r>
              <a:rPr kumimoji="1" lang="zh-CN" altLang="en-US" dirty="0"/>
              <a:t> </a:t>
            </a:r>
            <a:r>
              <a:rPr kumimoji="1" lang="en-US" altLang="zh-CN" dirty="0"/>
              <a:t>ADD</a:t>
            </a:r>
            <a:r>
              <a:rPr kumimoji="1" lang="zh-CN" altLang="en-US" dirty="0"/>
              <a:t> </a:t>
            </a:r>
            <a:r>
              <a:rPr kumimoji="1" lang="en-US" altLang="zh-CN" dirty="0"/>
              <a:t>YOUR</a:t>
            </a:r>
            <a:r>
              <a:rPr kumimoji="1" lang="zh-CN" altLang="en-US" dirty="0"/>
              <a:t> </a:t>
            </a:r>
            <a:r>
              <a:rPr kumimoji="1" lang="en-US" altLang="zh-CN" dirty="0"/>
              <a:t>TITLE</a:t>
            </a:r>
            <a:endParaRPr kumimoji="1" lang="zh-CN" altLang="en-US" dirty="0"/>
          </a:p>
        </p:txBody>
      </p:sp>
      <p:sp>
        <p:nvSpPr>
          <p:cNvPr id="7" name="文本占位符 2"/>
          <p:cNvSpPr>
            <a:spLocks noGrp="1"/>
          </p:cNvSpPr>
          <p:nvPr>
            <p:ph type="body" sz="quarter" idx="14" hasCustomPrompt="1"/>
          </p:nvPr>
        </p:nvSpPr>
        <p:spPr>
          <a:xfrm>
            <a:off x="3200401" y="4312922"/>
            <a:ext cx="2743200" cy="396239"/>
          </a:xfrm>
          <a:prstGeom prst="rect">
            <a:avLst/>
          </a:prstGeom>
        </p:spPr>
        <p:txBody>
          <a:bodyPr/>
          <a:lstStyle>
            <a:lvl1pPr marL="0" indent="0" algn="ctr">
              <a:lnSpc>
                <a:spcPct val="130000"/>
              </a:lnSpc>
              <a:buNone/>
              <a:defRPr sz="1600" b="0" baseline="0">
                <a:solidFill>
                  <a:schemeClr val="tx1">
                    <a:lumMod val="75000"/>
                    <a:lumOff val="25000"/>
                  </a:schemeClr>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kumimoji="1" lang="en-US" altLang="zh-CN" dirty="0"/>
              <a:t>CLICK</a:t>
            </a:r>
            <a:r>
              <a:rPr kumimoji="1" lang="zh-CN" altLang="en-US" dirty="0"/>
              <a:t> </a:t>
            </a:r>
            <a:r>
              <a:rPr kumimoji="1" lang="en-US" altLang="zh-CN" dirty="0"/>
              <a:t>HERE</a:t>
            </a:r>
            <a:r>
              <a:rPr kumimoji="1" lang="zh-CN" altLang="en-US" dirty="0"/>
              <a:t> </a:t>
            </a:r>
            <a:r>
              <a:rPr kumimoji="1" lang="en-US" altLang="zh-CN" dirty="0"/>
              <a:t>TO</a:t>
            </a:r>
            <a:r>
              <a:rPr kumimoji="1" lang="zh-CN" altLang="en-US" dirty="0"/>
              <a:t> </a:t>
            </a:r>
            <a:r>
              <a:rPr kumimoji="1" lang="en-US" altLang="zh-CN" dirty="0"/>
              <a:t>ADD</a:t>
            </a:r>
            <a:r>
              <a:rPr kumimoji="1" lang="zh-CN" altLang="en-US" dirty="0"/>
              <a:t> </a:t>
            </a:r>
            <a:r>
              <a:rPr kumimoji="1" lang="en-US" altLang="zh-CN" dirty="0"/>
              <a:t>YOUR</a:t>
            </a:r>
            <a:r>
              <a:rPr kumimoji="1" lang="zh-CN" altLang="en-US" dirty="0"/>
              <a:t> </a:t>
            </a:r>
            <a:r>
              <a:rPr kumimoji="1" lang="en-US" altLang="zh-CN" dirty="0"/>
              <a:t>TITLE</a:t>
            </a:r>
            <a:endParaRPr kumimoji="1" lang="zh-CN" altLang="en-US" dirty="0"/>
          </a:p>
        </p:txBody>
      </p:sp>
      <p:sp>
        <p:nvSpPr>
          <p:cNvPr id="9" name="文本占位符 2"/>
          <p:cNvSpPr>
            <a:spLocks noGrp="1"/>
          </p:cNvSpPr>
          <p:nvPr>
            <p:ph type="body" sz="quarter" idx="15" hasCustomPrompt="1"/>
          </p:nvPr>
        </p:nvSpPr>
        <p:spPr>
          <a:xfrm>
            <a:off x="3200401" y="4953002"/>
            <a:ext cx="2743200" cy="396239"/>
          </a:xfrm>
          <a:prstGeom prst="rect">
            <a:avLst/>
          </a:prstGeom>
        </p:spPr>
        <p:txBody>
          <a:bodyPr/>
          <a:lstStyle>
            <a:lvl1pPr marL="0" indent="0" algn="ctr">
              <a:lnSpc>
                <a:spcPct val="130000"/>
              </a:lnSpc>
              <a:buNone/>
              <a:defRPr sz="1600" b="0" baseline="0">
                <a:solidFill>
                  <a:schemeClr val="tx1">
                    <a:lumMod val="75000"/>
                    <a:lumOff val="25000"/>
                  </a:schemeClr>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kumimoji="1" lang="en-US" altLang="zh-CN" dirty="0"/>
              <a:t>CLICK</a:t>
            </a:r>
            <a:r>
              <a:rPr kumimoji="1" lang="zh-CN" altLang="en-US" dirty="0"/>
              <a:t> </a:t>
            </a:r>
            <a:r>
              <a:rPr kumimoji="1" lang="en-US" altLang="zh-CN" dirty="0"/>
              <a:t>HERE</a:t>
            </a:r>
            <a:r>
              <a:rPr kumimoji="1" lang="zh-CN" altLang="en-US" dirty="0"/>
              <a:t> </a:t>
            </a:r>
            <a:r>
              <a:rPr kumimoji="1" lang="en-US" altLang="zh-CN" dirty="0"/>
              <a:t>TO</a:t>
            </a:r>
            <a:r>
              <a:rPr kumimoji="1" lang="zh-CN" altLang="en-US" dirty="0"/>
              <a:t> </a:t>
            </a:r>
            <a:r>
              <a:rPr kumimoji="1" lang="en-US" altLang="zh-CN" dirty="0"/>
              <a:t>ADD</a:t>
            </a:r>
            <a:r>
              <a:rPr kumimoji="1" lang="zh-CN" altLang="en-US" dirty="0"/>
              <a:t> </a:t>
            </a:r>
            <a:r>
              <a:rPr kumimoji="1" lang="en-US" altLang="zh-CN" dirty="0"/>
              <a:t>YOUR</a:t>
            </a:r>
            <a:r>
              <a:rPr kumimoji="1" lang="zh-CN" altLang="en-US" dirty="0"/>
              <a:t> </a:t>
            </a:r>
            <a:r>
              <a:rPr kumimoji="1" lang="en-US" altLang="zh-CN" dirty="0"/>
              <a:t>TITLE</a:t>
            </a:r>
            <a:endParaRPr kumimoji="1" lang="zh-CN" altLang="en-US" dirty="0"/>
          </a:p>
        </p:txBody>
      </p:sp>
      <p:sp>
        <p:nvSpPr>
          <p:cNvPr id="10" name="文本占位符 2"/>
          <p:cNvSpPr>
            <a:spLocks noGrp="1"/>
          </p:cNvSpPr>
          <p:nvPr>
            <p:ph type="body" sz="quarter" idx="16" hasCustomPrompt="1"/>
          </p:nvPr>
        </p:nvSpPr>
        <p:spPr>
          <a:xfrm>
            <a:off x="3200401" y="5593082"/>
            <a:ext cx="2743200" cy="396239"/>
          </a:xfrm>
          <a:prstGeom prst="rect">
            <a:avLst/>
          </a:prstGeom>
        </p:spPr>
        <p:txBody>
          <a:bodyPr/>
          <a:lstStyle>
            <a:lvl1pPr marL="0" indent="0" algn="ctr">
              <a:lnSpc>
                <a:spcPct val="130000"/>
              </a:lnSpc>
              <a:buNone/>
              <a:defRPr sz="1600" b="0" baseline="0">
                <a:solidFill>
                  <a:schemeClr val="tx1">
                    <a:lumMod val="75000"/>
                    <a:lumOff val="25000"/>
                  </a:schemeClr>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kumimoji="1" lang="en-US" altLang="zh-CN" dirty="0"/>
              <a:t>CLICK</a:t>
            </a:r>
            <a:r>
              <a:rPr kumimoji="1" lang="zh-CN" altLang="en-US" dirty="0"/>
              <a:t> </a:t>
            </a:r>
            <a:r>
              <a:rPr kumimoji="1" lang="en-US" altLang="zh-CN" dirty="0"/>
              <a:t>HERE</a:t>
            </a:r>
            <a:r>
              <a:rPr kumimoji="1" lang="zh-CN" altLang="en-US" dirty="0"/>
              <a:t> </a:t>
            </a:r>
            <a:r>
              <a:rPr kumimoji="1" lang="en-US" altLang="zh-CN" dirty="0"/>
              <a:t>TO</a:t>
            </a:r>
            <a:r>
              <a:rPr kumimoji="1" lang="zh-CN" altLang="en-US" dirty="0"/>
              <a:t> </a:t>
            </a:r>
            <a:r>
              <a:rPr kumimoji="1" lang="en-US" altLang="zh-CN" dirty="0"/>
              <a:t>ADD</a:t>
            </a:r>
            <a:r>
              <a:rPr kumimoji="1" lang="zh-CN" altLang="en-US" dirty="0"/>
              <a:t> </a:t>
            </a:r>
            <a:r>
              <a:rPr kumimoji="1" lang="en-US" altLang="zh-CN" dirty="0"/>
              <a:t>YOUR</a:t>
            </a:r>
            <a:r>
              <a:rPr kumimoji="1" lang="zh-CN" altLang="en-US" dirty="0"/>
              <a:t> </a:t>
            </a:r>
            <a:r>
              <a:rPr kumimoji="1" lang="en-US" altLang="zh-CN" dirty="0"/>
              <a:t>TITLE</a:t>
            </a:r>
            <a:endParaRPr kumimoji="1" lang="zh-CN" altLang="en-US" dirty="0"/>
          </a:p>
        </p:txBody>
      </p:sp>
    </p:spTree>
    <p:extLst>
      <p:ext uri="{BB962C8B-B14F-4D97-AF65-F5344CB8AC3E}">
        <p14:creationId xmlns:p14="http://schemas.microsoft.com/office/powerpoint/2010/main" val="672563970"/>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副标题页">
    <p:bg>
      <p:bgPr>
        <a:solidFill>
          <a:schemeClr val="accent1"/>
        </a:solidFill>
        <a:effectLst/>
      </p:bgPr>
    </p:bg>
    <p:spTree>
      <p:nvGrpSpPr>
        <p:cNvPr id="1" name=""/>
        <p:cNvGrpSpPr/>
        <p:nvPr/>
      </p:nvGrpSpPr>
      <p:grpSpPr>
        <a:xfrm>
          <a:off x="0" y="0"/>
          <a:ext cx="0" cy="0"/>
          <a:chOff x="0" y="0"/>
          <a:chExt cx="0" cy="0"/>
        </a:xfrm>
      </p:grpSpPr>
      <p:sp>
        <p:nvSpPr>
          <p:cNvPr id="2" name="文本占位符 2"/>
          <p:cNvSpPr>
            <a:spLocks noGrp="1"/>
          </p:cNvSpPr>
          <p:nvPr>
            <p:ph type="body" sz="quarter" idx="10" hasCustomPrompt="1"/>
          </p:nvPr>
        </p:nvSpPr>
        <p:spPr>
          <a:xfrm>
            <a:off x="377190" y="1051561"/>
            <a:ext cx="8389622" cy="2377441"/>
          </a:xfrm>
          <a:prstGeom prst="rect">
            <a:avLst/>
          </a:prstGeom>
        </p:spPr>
        <p:txBody>
          <a:bodyPr/>
          <a:lstStyle>
            <a:lvl1pPr marL="0" indent="0" algn="ctr">
              <a:lnSpc>
                <a:spcPct val="130000"/>
              </a:lnSpc>
              <a:buNone/>
              <a:defRPr sz="13800" b="1" baseline="0">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kumimoji="1" lang="en-US" altLang="zh-CN"/>
              <a:t>00</a:t>
            </a:r>
            <a:endParaRPr kumimoji="1" lang="zh-CN" altLang="en-US" dirty="0"/>
          </a:p>
        </p:txBody>
      </p:sp>
      <p:sp>
        <p:nvSpPr>
          <p:cNvPr id="3" name="文本占位符 2"/>
          <p:cNvSpPr>
            <a:spLocks noGrp="1"/>
          </p:cNvSpPr>
          <p:nvPr>
            <p:ph type="body" sz="quarter" idx="11" hasCustomPrompt="1"/>
          </p:nvPr>
        </p:nvSpPr>
        <p:spPr>
          <a:xfrm>
            <a:off x="377190" y="3535681"/>
            <a:ext cx="8389622" cy="670559"/>
          </a:xfrm>
          <a:prstGeom prst="rect">
            <a:avLst/>
          </a:prstGeom>
        </p:spPr>
        <p:txBody>
          <a:bodyPr/>
          <a:lstStyle>
            <a:lvl1pPr marL="0" indent="0" algn="ctr">
              <a:lnSpc>
                <a:spcPct val="130000"/>
              </a:lnSpc>
              <a:buNone/>
              <a:defRPr sz="2400" b="1" baseline="0">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kumimoji="1" lang="en-US" altLang="zh-CN" dirty="0"/>
              <a:t>CLICK</a:t>
            </a:r>
            <a:r>
              <a:rPr kumimoji="1" lang="zh-CN" altLang="en-US" dirty="0"/>
              <a:t> </a:t>
            </a:r>
            <a:r>
              <a:rPr kumimoji="1" lang="en-US" altLang="zh-CN" dirty="0"/>
              <a:t>HERE</a:t>
            </a:r>
            <a:r>
              <a:rPr kumimoji="1" lang="zh-CN" altLang="en-US" dirty="0"/>
              <a:t> </a:t>
            </a:r>
            <a:r>
              <a:rPr kumimoji="1" lang="en-US" altLang="zh-CN" dirty="0"/>
              <a:t>TO</a:t>
            </a:r>
            <a:r>
              <a:rPr kumimoji="1" lang="zh-CN" altLang="en-US" dirty="0"/>
              <a:t> </a:t>
            </a:r>
            <a:r>
              <a:rPr kumimoji="1" lang="en-US" altLang="zh-CN" dirty="0"/>
              <a:t>ADD</a:t>
            </a:r>
            <a:r>
              <a:rPr kumimoji="1" lang="zh-CN" altLang="en-US" dirty="0"/>
              <a:t> </a:t>
            </a:r>
            <a:r>
              <a:rPr kumimoji="1" lang="en-US" altLang="zh-CN" dirty="0"/>
              <a:t>YOUR</a:t>
            </a:r>
            <a:r>
              <a:rPr kumimoji="1" lang="zh-CN" altLang="en-US" dirty="0"/>
              <a:t> </a:t>
            </a:r>
            <a:r>
              <a:rPr kumimoji="1" lang="en-US" altLang="zh-CN" dirty="0"/>
              <a:t>TITLE</a:t>
            </a:r>
            <a:endParaRPr kumimoji="1" lang="zh-CN" altLang="en-US" dirty="0"/>
          </a:p>
        </p:txBody>
      </p:sp>
    </p:spTree>
    <p:extLst>
      <p:ext uri="{BB962C8B-B14F-4D97-AF65-F5344CB8AC3E}">
        <p14:creationId xmlns:p14="http://schemas.microsoft.com/office/powerpoint/2010/main" val="18863746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内容页_1">
    <p:spTree>
      <p:nvGrpSpPr>
        <p:cNvPr id="1" name=""/>
        <p:cNvGrpSpPr/>
        <p:nvPr/>
      </p:nvGrpSpPr>
      <p:grpSpPr>
        <a:xfrm>
          <a:off x="0" y="0"/>
          <a:ext cx="0" cy="0"/>
          <a:chOff x="0" y="0"/>
          <a:chExt cx="0" cy="0"/>
        </a:xfrm>
      </p:grpSpPr>
      <p:sp>
        <p:nvSpPr>
          <p:cNvPr id="4" name="矩形 3"/>
          <p:cNvSpPr/>
          <p:nvPr userDrawn="1"/>
        </p:nvSpPr>
        <p:spPr>
          <a:xfrm>
            <a:off x="0" y="0"/>
            <a:ext cx="914400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p>
        </p:txBody>
      </p:sp>
      <p:sp>
        <p:nvSpPr>
          <p:cNvPr id="5" name="文本占位符 2"/>
          <p:cNvSpPr>
            <a:spLocks noGrp="1"/>
          </p:cNvSpPr>
          <p:nvPr>
            <p:ph type="body" sz="quarter" idx="11" hasCustomPrompt="1"/>
          </p:nvPr>
        </p:nvSpPr>
        <p:spPr>
          <a:xfrm>
            <a:off x="91440" y="38101"/>
            <a:ext cx="8961120" cy="426719"/>
          </a:xfrm>
          <a:prstGeom prst="rect">
            <a:avLst/>
          </a:prstGeom>
        </p:spPr>
        <p:txBody>
          <a:bodyPr/>
          <a:lstStyle>
            <a:lvl1pPr marL="0" indent="0" algn="l">
              <a:lnSpc>
                <a:spcPct val="130000"/>
              </a:lnSpc>
              <a:buNone/>
              <a:defRPr sz="1800" b="1" baseline="0">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kumimoji="1" lang="en-US" altLang="zh-CN" dirty="0"/>
              <a:t>CLICK</a:t>
            </a:r>
            <a:r>
              <a:rPr kumimoji="1" lang="zh-CN" altLang="en-US" dirty="0"/>
              <a:t> </a:t>
            </a:r>
            <a:r>
              <a:rPr kumimoji="1" lang="en-US" altLang="zh-CN" dirty="0"/>
              <a:t>HERE</a:t>
            </a:r>
            <a:r>
              <a:rPr kumimoji="1" lang="zh-CN" altLang="en-US" dirty="0"/>
              <a:t> </a:t>
            </a:r>
            <a:r>
              <a:rPr kumimoji="1" lang="en-US" altLang="zh-CN" dirty="0"/>
              <a:t>TO</a:t>
            </a:r>
            <a:r>
              <a:rPr kumimoji="1" lang="zh-CN" altLang="en-US" dirty="0"/>
              <a:t> </a:t>
            </a:r>
            <a:r>
              <a:rPr kumimoji="1" lang="en-US" altLang="zh-CN" dirty="0"/>
              <a:t>ADD</a:t>
            </a:r>
            <a:r>
              <a:rPr kumimoji="1" lang="zh-CN" altLang="en-US" dirty="0"/>
              <a:t> </a:t>
            </a:r>
            <a:r>
              <a:rPr kumimoji="1" lang="en-US" altLang="zh-CN" dirty="0"/>
              <a:t>YOUR</a:t>
            </a:r>
            <a:r>
              <a:rPr kumimoji="1" lang="zh-CN" altLang="en-US" dirty="0"/>
              <a:t> </a:t>
            </a:r>
            <a:r>
              <a:rPr kumimoji="1" lang="en-US" altLang="zh-CN" dirty="0"/>
              <a:t>TITLE</a:t>
            </a:r>
            <a:endParaRPr kumimoji="1" lang="zh-CN" altLang="en-US" dirty="0"/>
          </a:p>
        </p:txBody>
      </p:sp>
    </p:spTree>
    <p:extLst>
      <p:ext uri="{BB962C8B-B14F-4D97-AF65-F5344CB8AC3E}">
        <p14:creationId xmlns:p14="http://schemas.microsoft.com/office/powerpoint/2010/main" val="1632621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页_2">
    <p:spTree>
      <p:nvGrpSpPr>
        <p:cNvPr id="1" name=""/>
        <p:cNvGrpSpPr/>
        <p:nvPr/>
      </p:nvGrpSpPr>
      <p:grpSpPr>
        <a:xfrm>
          <a:off x="0" y="0"/>
          <a:ext cx="0" cy="0"/>
          <a:chOff x="0" y="0"/>
          <a:chExt cx="0" cy="0"/>
        </a:xfrm>
      </p:grpSpPr>
      <p:sp>
        <p:nvSpPr>
          <p:cNvPr id="4" name="矩形 3"/>
          <p:cNvSpPr/>
          <p:nvPr userDrawn="1"/>
        </p:nvSpPr>
        <p:spPr>
          <a:xfrm>
            <a:off x="0" y="0"/>
            <a:ext cx="9144000" cy="35356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p>
        </p:txBody>
      </p:sp>
      <p:sp>
        <p:nvSpPr>
          <p:cNvPr id="5" name="文本占位符 2"/>
          <p:cNvSpPr>
            <a:spLocks noGrp="1"/>
          </p:cNvSpPr>
          <p:nvPr>
            <p:ph type="body" sz="quarter" idx="11" hasCustomPrompt="1"/>
          </p:nvPr>
        </p:nvSpPr>
        <p:spPr>
          <a:xfrm>
            <a:off x="91440" y="38101"/>
            <a:ext cx="8961120" cy="426719"/>
          </a:xfrm>
          <a:prstGeom prst="rect">
            <a:avLst/>
          </a:prstGeom>
        </p:spPr>
        <p:txBody>
          <a:bodyPr/>
          <a:lstStyle>
            <a:lvl1pPr marL="0" indent="0" algn="l">
              <a:lnSpc>
                <a:spcPct val="130000"/>
              </a:lnSpc>
              <a:buNone/>
              <a:defRPr sz="1800" b="1" baseline="0">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kumimoji="1" lang="en-US" altLang="zh-CN" dirty="0"/>
              <a:t>CLICK</a:t>
            </a:r>
            <a:r>
              <a:rPr kumimoji="1" lang="zh-CN" altLang="en-US" dirty="0"/>
              <a:t> </a:t>
            </a:r>
            <a:r>
              <a:rPr kumimoji="1" lang="en-US" altLang="zh-CN" dirty="0"/>
              <a:t>HERE</a:t>
            </a:r>
            <a:r>
              <a:rPr kumimoji="1" lang="zh-CN" altLang="en-US" dirty="0"/>
              <a:t> </a:t>
            </a:r>
            <a:r>
              <a:rPr kumimoji="1" lang="en-US" altLang="zh-CN" dirty="0"/>
              <a:t>TO</a:t>
            </a:r>
            <a:r>
              <a:rPr kumimoji="1" lang="zh-CN" altLang="en-US" dirty="0"/>
              <a:t> </a:t>
            </a:r>
            <a:r>
              <a:rPr kumimoji="1" lang="en-US" altLang="zh-CN" dirty="0"/>
              <a:t>ADD</a:t>
            </a:r>
            <a:r>
              <a:rPr kumimoji="1" lang="zh-CN" altLang="en-US" dirty="0"/>
              <a:t> </a:t>
            </a:r>
            <a:r>
              <a:rPr kumimoji="1" lang="en-US" altLang="zh-CN" dirty="0"/>
              <a:t>YOUR</a:t>
            </a:r>
            <a:r>
              <a:rPr kumimoji="1" lang="zh-CN" altLang="en-US" dirty="0"/>
              <a:t> </a:t>
            </a:r>
            <a:r>
              <a:rPr kumimoji="1" lang="en-US" altLang="zh-CN" dirty="0"/>
              <a:t>TITLE</a:t>
            </a:r>
            <a:endParaRPr kumimoji="1" lang="zh-CN" altLang="en-US" dirty="0"/>
          </a:p>
        </p:txBody>
      </p:sp>
    </p:spTree>
    <p:extLst>
      <p:ext uri="{BB962C8B-B14F-4D97-AF65-F5344CB8AC3E}">
        <p14:creationId xmlns:p14="http://schemas.microsoft.com/office/powerpoint/2010/main" val="85291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内容页_3">
    <p:spTree>
      <p:nvGrpSpPr>
        <p:cNvPr id="1" name=""/>
        <p:cNvGrpSpPr/>
        <p:nvPr/>
      </p:nvGrpSpPr>
      <p:grpSpPr>
        <a:xfrm>
          <a:off x="0" y="0"/>
          <a:ext cx="0" cy="0"/>
          <a:chOff x="0" y="0"/>
          <a:chExt cx="0" cy="0"/>
        </a:xfrm>
      </p:grpSpPr>
      <p:sp>
        <p:nvSpPr>
          <p:cNvPr id="4" name="矩形 3"/>
          <p:cNvSpPr/>
          <p:nvPr userDrawn="1"/>
        </p:nvSpPr>
        <p:spPr>
          <a:xfrm>
            <a:off x="0" y="4023360"/>
            <a:ext cx="9144000" cy="2834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p>
        </p:txBody>
      </p:sp>
      <p:sp>
        <p:nvSpPr>
          <p:cNvPr id="5" name="文本占位符 2"/>
          <p:cNvSpPr>
            <a:spLocks noGrp="1"/>
          </p:cNvSpPr>
          <p:nvPr>
            <p:ph type="body" sz="quarter" idx="11" hasCustomPrompt="1"/>
          </p:nvPr>
        </p:nvSpPr>
        <p:spPr>
          <a:xfrm>
            <a:off x="91440" y="38101"/>
            <a:ext cx="8961120" cy="426719"/>
          </a:xfrm>
          <a:prstGeom prst="rect">
            <a:avLst/>
          </a:prstGeom>
        </p:spPr>
        <p:txBody>
          <a:bodyPr/>
          <a:lstStyle>
            <a:lvl1pPr marL="0" indent="0" algn="l">
              <a:lnSpc>
                <a:spcPct val="130000"/>
              </a:lnSpc>
              <a:buNone/>
              <a:defRPr sz="1800" b="1" baseline="0">
                <a:solidFill>
                  <a:schemeClr val="accent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kumimoji="1" lang="en-US" altLang="zh-CN" dirty="0"/>
              <a:t>CLICK</a:t>
            </a:r>
            <a:r>
              <a:rPr kumimoji="1" lang="zh-CN" altLang="en-US" dirty="0"/>
              <a:t> </a:t>
            </a:r>
            <a:r>
              <a:rPr kumimoji="1" lang="en-US" altLang="zh-CN" dirty="0"/>
              <a:t>HERE</a:t>
            </a:r>
            <a:r>
              <a:rPr kumimoji="1" lang="zh-CN" altLang="en-US" dirty="0"/>
              <a:t> </a:t>
            </a:r>
            <a:r>
              <a:rPr kumimoji="1" lang="en-US" altLang="zh-CN" dirty="0"/>
              <a:t>TO</a:t>
            </a:r>
            <a:r>
              <a:rPr kumimoji="1" lang="zh-CN" altLang="en-US" dirty="0"/>
              <a:t> </a:t>
            </a:r>
            <a:r>
              <a:rPr kumimoji="1" lang="en-US" altLang="zh-CN" dirty="0"/>
              <a:t>ADD</a:t>
            </a:r>
            <a:r>
              <a:rPr kumimoji="1" lang="zh-CN" altLang="en-US" dirty="0"/>
              <a:t> </a:t>
            </a:r>
            <a:r>
              <a:rPr kumimoji="1" lang="en-US" altLang="zh-CN" dirty="0"/>
              <a:t>YOUR</a:t>
            </a:r>
            <a:r>
              <a:rPr kumimoji="1" lang="zh-CN" altLang="en-US" dirty="0"/>
              <a:t> </a:t>
            </a:r>
            <a:r>
              <a:rPr kumimoji="1" lang="en-US" altLang="zh-CN" dirty="0"/>
              <a:t>TITLE</a:t>
            </a:r>
            <a:endParaRPr kumimoji="1" lang="zh-CN" altLang="en-US" dirty="0"/>
          </a:p>
        </p:txBody>
      </p:sp>
    </p:spTree>
    <p:extLst>
      <p:ext uri="{BB962C8B-B14F-4D97-AF65-F5344CB8AC3E}">
        <p14:creationId xmlns:p14="http://schemas.microsoft.com/office/powerpoint/2010/main" val="4721314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44150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7" r:id="rId3"/>
    <p:sldLayoutId id="2147483688" r:id="rId4"/>
    <p:sldLayoutId id="2147483689" r:id="rId5"/>
    <p:sldLayoutId id="2147483684" r:id="rId6"/>
    <p:sldLayoutId id="2147483662" r:id="rId7"/>
    <p:sldLayoutId id="2147483690" r:id="rId8"/>
    <p:sldLayoutId id="2147483691" r:id="rId9"/>
    <p:sldLayoutId id="2147483686"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087259"/>
      </p:ext>
    </p:extLst>
  </p:cSld>
  <p:clrMap bg1="lt1" tx1="dk1" bg2="lt2" tx2="dk2" accent1="accent1" accent2="accent2" accent3="accent3" accent4="accent4" accent5="accent5" accent6="accent6" hlink="hlink" folHlink="folHlink"/>
  <p:sldLayoutIdLst>
    <p:sldLayoutId id="2147483680" r:id="rId1"/>
    <p:sldLayoutId id="2147483685" r:id="rId2"/>
    <p:sldLayoutId id="214748368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4/23/19</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798538120"/>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8.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36.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47.jpeg"/><Relationship Id="rId3" Type="http://schemas.openxmlformats.org/officeDocument/2006/relationships/image" Target="../media/image37.jpeg"/><Relationship Id="rId7" Type="http://schemas.openxmlformats.org/officeDocument/2006/relationships/image" Target="../media/image41.jpeg"/><Relationship Id="rId12" Type="http://schemas.openxmlformats.org/officeDocument/2006/relationships/image" Target="../media/image46.jpeg"/><Relationship Id="rId17" Type="http://schemas.openxmlformats.org/officeDocument/2006/relationships/image" Target="../media/image8.png"/><Relationship Id="rId2" Type="http://schemas.openxmlformats.org/officeDocument/2006/relationships/image" Target="../media/image36.jpeg"/><Relationship Id="rId16" Type="http://schemas.openxmlformats.org/officeDocument/2006/relationships/image" Target="../media/image50.jpeg"/><Relationship Id="rId1" Type="http://schemas.openxmlformats.org/officeDocument/2006/relationships/slideLayout" Target="../slideLayouts/slideLayout24.xml"/><Relationship Id="rId6" Type="http://schemas.openxmlformats.org/officeDocument/2006/relationships/image" Target="../media/image40.gif"/><Relationship Id="rId11" Type="http://schemas.openxmlformats.org/officeDocument/2006/relationships/image" Target="../media/image45.jpeg"/><Relationship Id="rId5" Type="http://schemas.openxmlformats.org/officeDocument/2006/relationships/image" Target="../media/image39.jpeg"/><Relationship Id="rId15" Type="http://schemas.openxmlformats.org/officeDocument/2006/relationships/image" Target="../media/image49.jpe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jpeg"/><Relationship Id="rId14" Type="http://schemas.openxmlformats.org/officeDocument/2006/relationships/image" Target="../media/image4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3.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23.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4.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5.png"/><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6.png"/><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28.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36.xml"/></Relationships>
</file>

<file path=ppt/slides/_rels/slide3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36.xml"/></Relationships>
</file>

<file path=ppt/slides/_rels/slide3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36.xml"/></Relationships>
</file>

<file path=ppt/slides/_rels/slide3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36.xml"/></Relationships>
</file>

<file path=ppt/slides/_rels/slide3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36.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35.xml"/><Relationship Id="rId5" Type="http://schemas.openxmlformats.org/officeDocument/2006/relationships/image" Target="../media/image8.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tags" Target="../tags/tag4.xml"/><Relationship Id="rId1" Type="http://schemas.openxmlformats.org/officeDocument/2006/relationships/vmlDrawing" Target="../drawings/vmlDrawing1.vml"/><Relationship Id="rId6" Type="http://schemas.openxmlformats.org/officeDocument/2006/relationships/image" Target="../media/image76.emf"/><Relationship Id="rId5" Type="http://schemas.openxmlformats.org/officeDocument/2006/relationships/oleObject" Target="../embeddings/oleObject1.bin"/><Relationship Id="rId4" Type="http://schemas.openxmlformats.org/officeDocument/2006/relationships/notesSlide" Target="../notesSlides/notesSlide10.xml"/></Relationships>
</file>

<file path=ppt/slides/_rels/slide4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26" Type="http://schemas.openxmlformats.org/officeDocument/2006/relationships/tags" Target="../tags/tag30.xml"/><Relationship Id="rId21" Type="http://schemas.openxmlformats.org/officeDocument/2006/relationships/tags" Target="../tags/tag25.xml"/><Relationship Id="rId42" Type="http://schemas.openxmlformats.org/officeDocument/2006/relationships/tags" Target="../tags/tag46.xml"/><Relationship Id="rId47" Type="http://schemas.openxmlformats.org/officeDocument/2006/relationships/tags" Target="../tags/tag51.xml"/><Relationship Id="rId63" Type="http://schemas.openxmlformats.org/officeDocument/2006/relationships/image" Target="../media/image83.png"/><Relationship Id="rId68" Type="http://schemas.openxmlformats.org/officeDocument/2006/relationships/image" Target="../media/image88.jpeg"/><Relationship Id="rId16" Type="http://schemas.openxmlformats.org/officeDocument/2006/relationships/tags" Target="../tags/tag20.xml"/><Relationship Id="rId11" Type="http://schemas.openxmlformats.org/officeDocument/2006/relationships/tags" Target="../tags/tag15.xml"/><Relationship Id="rId24" Type="http://schemas.openxmlformats.org/officeDocument/2006/relationships/tags" Target="../tags/tag28.xml"/><Relationship Id="rId32" Type="http://schemas.openxmlformats.org/officeDocument/2006/relationships/tags" Target="../tags/tag36.xml"/><Relationship Id="rId37" Type="http://schemas.openxmlformats.org/officeDocument/2006/relationships/tags" Target="../tags/tag41.xml"/><Relationship Id="rId40" Type="http://schemas.openxmlformats.org/officeDocument/2006/relationships/tags" Target="../tags/tag44.xml"/><Relationship Id="rId45" Type="http://schemas.openxmlformats.org/officeDocument/2006/relationships/tags" Target="../tags/tag49.xml"/><Relationship Id="rId53" Type="http://schemas.openxmlformats.org/officeDocument/2006/relationships/tags" Target="../tags/tag57.xml"/><Relationship Id="rId58" Type="http://schemas.openxmlformats.org/officeDocument/2006/relationships/image" Target="../media/image78.jpeg"/><Relationship Id="rId66" Type="http://schemas.openxmlformats.org/officeDocument/2006/relationships/image" Target="../media/image86.jpeg"/><Relationship Id="rId74" Type="http://schemas.openxmlformats.org/officeDocument/2006/relationships/image" Target="../media/image94.jpeg"/><Relationship Id="rId5" Type="http://schemas.openxmlformats.org/officeDocument/2006/relationships/tags" Target="../tags/tag9.xml"/><Relationship Id="rId61" Type="http://schemas.openxmlformats.org/officeDocument/2006/relationships/image" Target="../media/image81.jpeg"/><Relationship Id="rId19" Type="http://schemas.openxmlformats.org/officeDocument/2006/relationships/tags" Target="../tags/tag23.xml"/><Relationship Id="rId14" Type="http://schemas.openxmlformats.org/officeDocument/2006/relationships/tags" Target="../tags/tag18.xml"/><Relationship Id="rId22" Type="http://schemas.openxmlformats.org/officeDocument/2006/relationships/tags" Target="../tags/tag26.xml"/><Relationship Id="rId27" Type="http://schemas.openxmlformats.org/officeDocument/2006/relationships/tags" Target="../tags/tag31.xml"/><Relationship Id="rId30" Type="http://schemas.openxmlformats.org/officeDocument/2006/relationships/tags" Target="../tags/tag34.xml"/><Relationship Id="rId35" Type="http://schemas.openxmlformats.org/officeDocument/2006/relationships/tags" Target="../tags/tag39.xml"/><Relationship Id="rId43" Type="http://schemas.openxmlformats.org/officeDocument/2006/relationships/tags" Target="../tags/tag47.xml"/><Relationship Id="rId48" Type="http://schemas.openxmlformats.org/officeDocument/2006/relationships/tags" Target="../tags/tag52.xml"/><Relationship Id="rId56" Type="http://schemas.openxmlformats.org/officeDocument/2006/relationships/tags" Target="../tags/tag60.xml"/><Relationship Id="rId64" Type="http://schemas.openxmlformats.org/officeDocument/2006/relationships/image" Target="../media/image84.png"/><Relationship Id="rId69" Type="http://schemas.openxmlformats.org/officeDocument/2006/relationships/image" Target="../media/image89.jpeg"/><Relationship Id="rId77" Type="http://schemas.openxmlformats.org/officeDocument/2006/relationships/image" Target="../media/image97.png"/><Relationship Id="rId8" Type="http://schemas.openxmlformats.org/officeDocument/2006/relationships/tags" Target="../tags/tag12.xml"/><Relationship Id="rId51" Type="http://schemas.openxmlformats.org/officeDocument/2006/relationships/tags" Target="../tags/tag55.xml"/><Relationship Id="rId72" Type="http://schemas.openxmlformats.org/officeDocument/2006/relationships/image" Target="../media/image92.png"/><Relationship Id="rId3" Type="http://schemas.openxmlformats.org/officeDocument/2006/relationships/tags" Target="../tags/tag7.xml"/><Relationship Id="rId12" Type="http://schemas.openxmlformats.org/officeDocument/2006/relationships/tags" Target="../tags/tag16.xml"/><Relationship Id="rId17" Type="http://schemas.openxmlformats.org/officeDocument/2006/relationships/tags" Target="../tags/tag21.xml"/><Relationship Id="rId25" Type="http://schemas.openxmlformats.org/officeDocument/2006/relationships/tags" Target="../tags/tag29.xml"/><Relationship Id="rId33" Type="http://schemas.openxmlformats.org/officeDocument/2006/relationships/tags" Target="../tags/tag37.xml"/><Relationship Id="rId38" Type="http://schemas.openxmlformats.org/officeDocument/2006/relationships/tags" Target="../tags/tag42.xml"/><Relationship Id="rId46" Type="http://schemas.openxmlformats.org/officeDocument/2006/relationships/tags" Target="../tags/tag50.xml"/><Relationship Id="rId59" Type="http://schemas.openxmlformats.org/officeDocument/2006/relationships/image" Target="../media/image79.png"/><Relationship Id="rId67" Type="http://schemas.openxmlformats.org/officeDocument/2006/relationships/image" Target="../media/image87.png"/><Relationship Id="rId20" Type="http://schemas.openxmlformats.org/officeDocument/2006/relationships/tags" Target="../tags/tag24.xml"/><Relationship Id="rId41" Type="http://schemas.openxmlformats.org/officeDocument/2006/relationships/tags" Target="../tags/tag45.xml"/><Relationship Id="rId54" Type="http://schemas.openxmlformats.org/officeDocument/2006/relationships/tags" Target="../tags/tag58.xml"/><Relationship Id="rId62" Type="http://schemas.openxmlformats.org/officeDocument/2006/relationships/image" Target="../media/image82.jpeg"/><Relationship Id="rId70" Type="http://schemas.openxmlformats.org/officeDocument/2006/relationships/image" Target="../media/image90.png"/><Relationship Id="rId75" Type="http://schemas.openxmlformats.org/officeDocument/2006/relationships/image" Target="../media/image95.png"/><Relationship Id="rId1" Type="http://schemas.openxmlformats.org/officeDocument/2006/relationships/tags" Target="../tags/tag5.xml"/><Relationship Id="rId6" Type="http://schemas.openxmlformats.org/officeDocument/2006/relationships/tags" Target="../tags/tag10.xml"/><Relationship Id="rId15" Type="http://schemas.openxmlformats.org/officeDocument/2006/relationships/tags" Target="../tags/tag19.xml"/><Relationship Id="rId23" Type="http://schemas.openxmlformats.org/officeDocument/2006/relationships/tags" Target="../tags/tag27.xml"/><Relationship Id="rId28" Type="http://schemas.openxmlformats.org/officeDocument/2006/relationships/tags" Target="../tags/tag32.xml"/><Relationship Id="rId36" Type="http://schemas.openxmlformats.org/officeDocument/2006/relationships/tags" Target="../tags/tag40.xml"/><Relationship Id="rId49" Type="http://schemas.openxmlformats.org/officeDocument/2006/relationships/tags" Target="../tags/tag53.xml"/><Relationship Id="rId57" Type="http://schemas.openxmlformats.org/officeDocument/2006/relationships/slideLayout" Target="../slideLayouts/slideLayout24.xml"/><Relationship Id="rId10" Type="http://schemas.openxmlformats.org/officeDocument/2006/relationships/tags" Target="../tags/tag14.xml"/><Relationship Id="rId31" Type="http://schemas.openxmlformats.org/officeDocument/2006/relationships/tags" Target="../tags/tag35.xml"/><Relationship Id="rId44" Type="http://schemas.openxmlformats.org/officeDocument/2006/relationships/tags" Target="../tags/tag48.xml"/><Relationship Id="rId52" Type="http://schemas.openxmlformats.org/officeDocument/2006/relationships/tags" Target="../tags/tag56.xml"/><Relationship Id="rId60" Type="http://schemas.openxmlformats.org/officeDocument/2006/relationships/image" Target="../media/image80.jpeg"/><Relationship Id="rId65" Type="http://schemas.openxmlformats.org/officeDocument/2006/relationships/image" Target="../media/image85.jpeg"/><Relationship Id="rId73" Type="http://schemas.openxmlformats.org/officeDocument/2006/relationships/image" Target="../media/image93.png"/><Relationship Id="rId4" Type="http://schemas.openxmlformats.org/officeDocument/2006/relationships/tags" Target="../tags/tag8.xml"/><Relationship Id="rId9" Type="http://schemas.openxmlformats.org/officeDocument/2006/relationships/tags" Target="../tags/tag13.xml"/><Relationship Id="rId13" Type="http://schemas.openxmlformats.org/officeDocument/2006/relationships/tags" Target="../tags/tag17.xml"/><Relationship Id="rId18" Type="http://schemas.openxmlformats.org/officeDocument/2006/relationships/tags" Target="../tags/tag22.xml"/><Relationship Id="rId39" Type="http://schemas.openxmlformats.org/officeDocument/2006/relationships/tags" Target="../tags/tag43.xml"/><Relationship Id="rId34" Type="http://schemas.openxmlformats.org/officeDocument/2006/relationships/tags" Target="../tags/tag38.xml"/><Relationship Id="rId50" Type="http://schemas.openxmlformats.org/officeDocument/2006/relationships/tags" Target="../tags/tag54.xml"/><Relationship Id="rId55" Type="http://schemas.openxmlformats.org/officeDocument/2006/relationships/tags" Target="../tags/tag59.xml"/><Relationship Id="rId76" Type="http://schemas.openxmlformats.org/officeDocument/2006/relationships/image" Target="../media/image96.jpeg"/><Relationship Id="rId7" Type="http://schemas.openxmlformats.org/officeDocument/2006/relationships/tags" Target="../tags/tag11.xml"/><Relationship Id="rId71" Type="http://schemas.openxmlformats.org/officeDocument/2006/relationships/image" Target="../media/image91.jpeg"/><Relationship Id="rId2" Type="http://schemas.openxmlformats.org/officeDocument/2006/relationships/tags" Target="../tags/tag6.xml"/><Relationship Id="rId29" Type="http://schemas.openxmlformats.org/officeDocument/2006/relationships/tags" Target="../tags/tag3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3.xml"/><Relationship Id="rId4" Type="http://schemas.openxmlformats.org/officeDocument/2006/relationships/image" Target="../media/image102.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image" Target="../media/image11.png"/><Relationship Id="rId21" Type="http://schemas.openxmlformats.org/officeDocument/2006/relationships/image" Target="../media/image29.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notesSlide" Target="../notesSlides/notesSlide2.xml"/><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slideLayout" Target="../slideLayouts/slideLayout28.xml"/><Relationship Id="rId6" Type="http://schemas.openxmlformats.org/officeDocument/2006/relationships/image" Target="../media/image14.png"/><Relationship Id="rId11" Type="http://schemas.openxmlformats.org/officeDocument/2006/relationships/image" Target="../media/image19.jpe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png"/><Relationship Id="rId19" Type="http://schemas.openxmlformats.org/officeDocument/2006/relationships/image" Target="../media/image27.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emf"/><Relationship Id="rId22"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36.xml"/></Relationships>
</file>

<file path=ppt/slides/_rels/slide5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jpeg"/><Relationship Id="rId1" Type="http://schemas.openxmlformats.org/officeDocument/2006/relationships/slideLayout" Target="../slideLayouts/slideLayout36.xml"/></Relationships>
</file>

<file path=ppt/slides/_rels/slide5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36.xml"/></Relationships>
</file>

<file path=ppt/slides/_rels/slide53.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8.xml"/><Relationship Id="rId5" Type="http://schemas.openxmlformats.org/officeDocument/2006/relationships/image" Target="../media/image8.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8.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8.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2.png"/><Relationship Id="rId5" Type="http://schemas.openxmlformats.org/officeDocument/2006/relationships/notesSlide" Target="../notesSlides/notesSlide6.xml"/><Relationship Id="rId4"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normAutofit fontScale="85000" lnSpcReduction="10000"/>
          </a:bodyPr>
          <a:lstStyle/>
          <a:p>
            <a:r>
              <a:rPr kumimoji="1" lang="zh-CN" altLang="en-US" dirty="0"/>
              <a:t>大数据的营销能力与用户分析</a:t>
            </a:r>
          </a:p>
        </p:txBody>
      </p:sp>
      <p:sp>
        <p:nvSpPr>
          <p:cNvPr id="3" name="文本占位符 2"/>
          <p:cNvSpPr>
            <a:spLocks noGrp="1"/>
          </p:cNvSpPr>
          <p:nvPr>
            <p:ph type="body" sz="quarter" idx="11"/>
          </p:nvPr>
        </p:nvSpPr>
        <p:spPr/>
        <p:txBody>
          <a:bodyPr>
            <a:noAutofit/>
          </a:bodyPr>
          <a:lstStyle/>
          <a:p>
            <a:r>
              <a:rPr kumimoji="1" lang="en-US" altLang="zh-CN" sz="2000" dirty="0"/>
              <a:t>BY </a:t>
            </a:r>
            <a:r>
              <a:rPr lang="zh-CN" altLang="en-US" sz="2000" b="1" dirty="0"/>
              <a:t>顾明毅 博士</a:t>
            </a:r>
            <a:endParaRPr lang="en-US" altLang="zh-CN" sz="2000" b="1" dirty="0"/>
          </a:p>
          <a:p>
            <a:endParaRPr lang="en-US" altLang="zh-CN" sz="2000" b="1" dirty="0"/>
          </a:p>
          <a:p>
            <a:r>
              <a:rPr lang="zh-CN" altLang="en-US" sz="2000" b="1" dirty="0"/>
              <a:t>上海外国语大学</a:t>
            </a:r>
            <a:endParaRPr lang="en-US" altLang="zh-CN" sz="2000" b="1" dirty="0"/>
          </a:p>
          <a:p>
            <a:r>
              <a:rPr lang="en-US" altLang="zh-CN" sz="2000" b="1" dirty="0"/>
              <a:t>gmy@shisu.edu.cn</a:t>
            </a:r>
            <a:endParaRPr lang="zh-CN" altLang="en-US" sz="2000" b="1" dirty="0"/>
          </a:p>
          <a:p>
            <a:endParaRPr kumimoji="1" lang="zh-CN" altLang="en-US" sz="2000" dirty="0"/>
          </a:p>
        </p:txBody>
      </p:sp>
    </p:spTree>
    <p:extLst>
      <p:ext uri="{BB962C8B-B14F-4D97-AF65-F5344CB8AC3E}">
        <p14:creationId xmlns:p14="http://schemas.microsoft.com/office/powerpoint/2010/main" val="158136104"/>
      </p:ext>
    </p:extLst>
  </p:cSld>
  <p:clrMapOvr>
    <a:masterClrMapping/>
  </p:clrMapOvr>
  <p:transition spd="slow">
    <p:comb/>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1"/>
          <p:cNvSpPr>
            <a:spLocks noGrp="1"/>
          </p:cNvSpPr>
          <p:nvPr>
            <p:ph type="title"/>
          </p:nvPr>
        </p:nvSpPr>
        <p:spPr>
          <a:xfrm>
            <a:off x="755576" y="228611"/>
            <a:ext cx="7997798" cy="498599"/>
          </a:xfrm>
        </p:spPr>
        <p:txBody>
          <a:bodyPr>
            <a:normAutofit fontScale="90000"/>
          </a:bodyPr>
          <a:lstStyle/>
          <a:p>
            <a:r>
              <a:rPr lang="zh-CN" altLang="en-US" dirty="0">
                <a:latin typeface="黑体" pitchFamily="49" charset="-122"/>
                <a:ea typeface="黑体" pitchFamily="49" charset="-122"/>
              </a:rPr>
              <a:t>大数据的</a:t>
            </a:r>
            <a:r>
              <a:rPr lang="en-US" altLang="zh-CN" dirty="0">
                <a:latin typeface="黑体" pitchFamily="49" charset="-122"/>
                <a:ea typeface="黑体" pitchFamily="49" charset="-122"/>
              </a:rPr>
              <a:t>4V</a:t>
            </a:r>
            <a:r>
              <a:rPr lang="zh-CN" altLang="en-US" dirty="0">
                <a:latin typeface="黑体" pitchFamily="49" charset="-122"/>
                <a:ea typeface="黑体" pitchFamily="49" charset="-122"/>
              </a:rPr>
              <a:t>特征（</a:t>
            </a:r>
            <a:r>
              <a:rPr lang="en-US" altLang="zh-CN" dirty="0">
                <a:latin typeface="黑体" pitchFamily="49" charset="-122"/>
                <a:ea typeface="黑体" pitchFamily="49" charset="-122"/>
              </a:rPr>
              <a:t>Value</a:t>
            </a:r>
            <a:r>
              <a:rPr lang="zh-CN" altLang="en-US" dirty="0">
                <a:latin typeface="黑体" pitchFamily="49" charset="-122"/>
                <a:ea typeface="黑体" pitchFamily="49" charset="-122"/>
              </a:rPr>
              <a:t>）</a:t>
            </a:r>
            <a:endParaRPr lang="en-US" altLang="en-US" dirty="0">
              <a:latin typeface="黑体" pitchFamily="49" charset="-122"/>
              <a:ea typeface="黑体" pitchFamily="49" charset="-122"/>
            </a:endParaRPr>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3648" y="2660915"/>
            <a:ext cx="6264696" cy="3717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矩形 23"/>
          <p:cNvSpPr/>
          <p:nvPr/>
        </p:nvSpPr>
        <p:spPr bwMode="auto">
          <a:xfrm>
            <a:off x="1403648" y="1700810"/>
            <a:ext cx="6264696" cy="816089"/>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marL="285750" indent="-285750">
              <a:buFont typeface="Arial" pitchFamily="34" charset="0"/>
              <a:buChar char="•"/>
            </a:pPr>
            <a:r>
              <a:rPr lang="zh-CN" altLang="en-US" sz="1400" dirty="0">
                <a:solidFill>
                  <a:schemeClr val="tx1"/>
                </a:solidFill>
                <a:latin typeface="微软雅黑" pitchFamily="34" charset="-122"/>
                <a:ea typeface="微软雅黑" pitchFamily="34" charset="-122"/>
              </a:rPr>
              <a:t>挖掘大数据的价值类似沙里淘金，从海量数据中挖掘稀疏但珍贵的信息；</a:t>
            </a:r>
            <a:endParaRPr lang="en-US" altLang="zh-CN" sz="1400" dirty="0">
              <a:solidFill>
                <a:schemeClr val="tx1"/>
              </a:solidFill>
              <a:latin typeface="微软雅黑" pitchFamily="34" charset="-122"/>
              <a:ea typeface="微软雅黑" pitchFamily="34" charset="-122"/>
            </a:endParaRPr>
          </a:p>
          <a:p>
            <a:pPr marL="285750" indent="-285750">
              <a:buFont typeface="Arial" pitchFamily="34" charset="0"/>
              <a:buChar char="•"/>
            </a:pPr>
            <a:r>
              <a:rPr lang="zh-CN" altLang="en-US" sz="1400" dirty="0">
                <a:solidFill>
                  <a:schemeClr val="tx1"/>
                </a:solidFill>
                <a:latin typeface="微软雅黑" pitchFamily="34" charset="-122"/>
                <a:ea typeface="微软雅黑" pitchFamily="34" charset="-122"/>
              </a:rPr>
              <a:t>价值密度低，是大数据的一个典型特征；</a:t>
            </a:r>
            <a:endParaRPr lang="en-US" altLang="zh-CN" sz="1400" dirty="0">
              <a:solidFill>
                <a:schemeClr val="tx1"/>
              </a:solidFill>
              <a:latin typeface="微软雅黑" pitchFamily="34" charset="-122"/>
              <a:ea typeface="微软雅黑" pitchFamily="34" charset="-122"/>
            </a:endParaRPr>
          </a:p>
        </p:txBody>
      </p:sp>
      <p:sp>
        <p:nvSpPr>
          <p:cNvPr id="5" name="TextBox 1"/>
          <p:cNvSpPr txBox="1"/>
          <p:nvPr/>
        </p:nvSpPr>
        <p:spPr>
          <a:xfrm>
            <a:off x="1115616" y="1085235"/>
            <a:ext cx="5477462" cy="399551"/>
          </a:xfrm>
          <a:prstGeom prst="rect">
            <a:avLst/>
          </a:prstGeom>
          <a:noFill/>
        </p:spPr>
        <p:txBody>
          <a:bodyPr wrap="none" lIns="0" tIns="0" rIns="0" bIns="40087" rtlCol="0">
            <a:spAutoFit/>
          </a:bodyPr>
          <a:lstStyle/>
          <a:p>
            <a:pPr>
              <a:lnSpc>
                <a:spcPts val="526"/>
              </a:lnSpc>
              <a:tabLst>
                <a:tab pos="1013318" algn="l"/>
              </a:tabLst>
            </a:pPr>
            <a:r>
              <a:rPr lang="en-US" altLang="zh-CN" sz="2500" b="1" dirty="0">
                <a:solidFill>
                  <a:srgbClr val="000000"/>
                </a:solidFill>
                <a:latin typeface="+mj-ea"/>
                <a:ea typeface="+mj-ea"/>
                <a:cs typeface="微软雅黑" pitchFamily="18" charset="0"/>
              </a:rPr>
              <a:t>大数据不仅仅是技术，关键是产生价值</a:t>
            </a:r>
          </a:p>
          <a:p>
            <a:pPr>
              <a:lnSpc>
                <a:spcPts val="877"/>
              </a:lnSpc>
            </a:pPr>
            <a:endParaRPr lang="en-US" altLang="zh-CN" b="1" dirty="0">
              <a:latin typeface="+mj-ea"/>
              <a:ea typeface="+mj-ea"/>
            </a:endParaRPr>
          </a:p>
          <a:p>
            <a:pPr>
              <a:lnSpc>
                <a:spcPts val="877"/>
              </a:lnSpc>
            </a:pPr>
            <a:endParaRPr lang="en-US" altLang="zh-CN" dirty="0">
              <a:latin typeface="+mj-ea"/>
              <a:ea typeface="+mj-ea"/>
            </a:endParaRPr>
          </a:p>
          <a:p>
            <a:pPr>
              <a:lnSpc>
                <a:spcPts val="526"/>
              </a:lnSpc>
              <a:tabLst>
                <a:tab pos="1013318" algn="l"/>
              </a:tabLst>
            </a:pPr>
            <a:r>
              <a:rPr lang="en-US" altLang="zh-CN" dirty="0" err="1">
                <a:solidFill>
                  <a:srgbClr val="FF1414"/>
                </a:solidFill>
                <a:latin typeface="+mj-ea"/>
                <a:ea typeface="+mj-ea"/>
                <a:cs typeface="微软雅黑" pitchFamily="18" charset="0"/>
              </a:rPr>
              <a:t>可以从各个层面进行优化，更要考虑整体</a:t>
            </a:r>
            <a:endParaRPr lang="en-US" altLang="zh-CN" dirty="0">
              <a:latin typeface="+mj-ea"/>
              <a:ea typeface="+mj-ea"/>
            </a:endParaRPr>
          </a:p>
        </p:txBody>
      </p:sp>
      <p:grpSp>
        <p:nvGrpSpPr>
          <p:cNvPr id="6" name="组合 5"/>
          <p:cNvGrpSpPr/>
          <p:nvPr/>
        </p:nvGrpSpPr>
        <p:grpSpPr>
          <a:xfrm>
            <a:off x="0" y="6097538"/>
            <a:ext cx="9143999" cy="760462"/>
            <a:chOff x="0" y="6097538"/>
            <a:chExt cx="9143999" cy="760462"/>
          </a:xfrm>
        </p:grpSpPr>
        <p:pic>
          <p:nvPicPr>
            <p:cNvPr id="7" name="图片 6"/>
            <p:cNvPicPr>
              <a:picLocks noChangeAspect="1"/>
            </p:cNvPicPr>
            <p:nvPr/>
          </p:nvPicPr>
          <p:blipFill rotWithShape="1">
            <a:blip r:embed="rId4"/>
            <a:srcRect b="2477"/>
            <a:stretch/>
          </p:blipFill>
          <p:spPr>
            <a:xfrm>
              <a:off x="0" y="6097538"/>
              <a:ext cx="5086454" cy="760462"/>
            </a:xfrm>
            <a:prstGeom prst="rect">
              <a:avLst/>
            </a:prstGeom>
          </p:spPr>
        </p:pic>
        <p:pic>
          <p:nvPicPr>
            <p:cNvPr id="8" name="图片 7"/>
            <p:cNvPicPr>
              <a:picLocks noChangeAspect="1"/>
            </p:cNvPicPr>
            <p:nvPr/>
          </p:nvPicPr>
          <p:blipFill rotWithShape="1">
            <a:blip r:embed="rId4"/>
            <a:srcRect l="60079" r="5866" b="2477"/>
            <a:stretch/>
          </p:blipFill>
          <p:spPr>
            <a:xfrm flipH="1">
              <a:off x="4771622" y="6097538"/>
              <a:ext cx="4372377" cy="760462"/>
            </a:xfrm>
            <a:prstGeom prst="rect">
              <a:avLst/>
            </a:prstGeom>
          </p:spPr>
        </p:pic>
      </p:grpSp>
    </p:spTree>
    <p:extLst>
      <p:ext uri="{BB962C8B-B14F-4D97-AF65-F5344CB8AC3E}">
        <p14:creationId xmlns:p14="http://schemas.microsoft.com/office/powerpoint/2010/main" val="149530231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p:cTn id="7" dur="500" fill="hold"/>
                                        <p:tgtEl>
                                          <p:spTgt spid="7170"/>
                                        </p:tgtEl>
                                        <p:attrNameLst>
                                          <p:attrName>ppt_w</p:attrName>
                                        </p:attrNameLst>
                                      </p:cBhvr>
                                      <p:tavLst>
                                        <p:tav tm="0">
                                          <p:val>
                                            <p:fltVal val="0"/>
                                          </p:val>
                                        </p:tav>
                                        <p:tav tm="100000">
                                          <p:val>
                                            <p:strVal val="#ppt_w"/>
                                          </p:val>
                                        </p:tav>
                                      </p:tavLst>
                                    </p:anim>
                                    <p:anim calcmode="lin" valueType="num">
                                      <p:cBhvr>
                                        <p:cTn id="8" dur="500" fill="hold"/>
                                        <p:tgtEl>
                                          <p:spTgt spid="7170"/>
                                        </p:tgtEl>
                                        <p:attrNameLst>
                                          <p:attrName>ppt_h</p:attrName>
                                        </p:attrNameLst>
                                      </p:cBhvr>
                                      <p:tavLst>
                                        <p:tav tm="0">
                                          <p:val>
                                            <p:fltVal val="0"/>
                                          </p:val>
                                        </p:tav>
                                        <p:tav tm="100000">
                                          <p:val>
                                            <p:strVal val="#ppt_h"/>
                                          </p:val>
                                        </p:tav>
                                      </p:tavLst>
                                    </p:anim>
                                    <p:animEffect transition="in" filter="fade">
                                      <p:cBhvr>
                                        <p:cTn id="9" dur="500"/>
                                        <p:tgtEl>
                                          <p:spTgt spid="717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661907" y="3435218"/>
            <a:ext cx="7819091" cy="2328262"/>
          </a:xfrm>
          <a:custGeom>
            <a:avLst/>
            <a:gdLst>
              <a:gd name="connsiteX0" fmla="*/ 0 w 9143993"/>
              <a:gd name="connsiteY0" fmla="*/ 0 h 2565400"/>
              <a:gd name="connsiteX1" fmla="*/ 9143994 w 9143993"/>
              <a:gd name="connsiteY1" fmla="*/ 0 h 2565400"/>
              <a:gd name="connsiteX2" fmla="*/ 9143994 w 9143993"/>
              <a:gd name="connsiteY2" fmla="*/ 2565400 h 2565400"/>
              <a:gd name="connsiteX3" fmla="*/ 0 w 9143993"/>
              <a:gd name="connsiteY3" fmla="*/ 2565400 h 2565400"/>
              <a:gd name="connsiteX4" fmla="*/ 0 w 9143993"/>
              <a:gd name="connsiteY4" fmla="*/ 0 h 25654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3993" h="2565400">
                <a:moveTo>
                  <a:pt x="0" y="0"/>
                </a:moveTo>
                <a:lnTo>
                  <a:pt x="9143994" y="0"/>
                </a:lnTo>
                <a:lnTo>
                  <a:pt x="9143994" y="2565400"/>
                </a:lnTo>
                <a:lnTo>
                  <a:pt x="0" y="2565400"/>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3" name="Freeform 3"/>
          <p:cNvSpPr/>
          <p:nvPr/>
        </p:nvSpPr>
        <p:spPr>
          <a:xfrm>
            <a:off x="8104378" y="5333334"/>
            <a:ext cx="14334" cy="15214"/>
          </a:xfrm>
          <a:custGeom>
            <a:avLst/>
            <a:gdLst>
              <a:gd name="connsiteX0" fmla="*/ 9143 w 16763"/>
              <a:gd name="connsiteY0" fmla="*/ 0 h 16764"/>
              <a:gd name="connsiteX1" fmla="*/ 7619 w 16763"/>
              <a:gd name="connsiteY1" fmla="*/ 0 h 16764"/>
              <a:gd name="connsiteX2" fmla="*/ 6095 w 16763"/>
              <a:gd name="connsiteY2" fmla="*/ 1523 h 16764"/>
              <a:gd name="connsiteX3" fmla="*/ 4571 w 16763"/>
              <a:gd name="connsiteY3" fmla="*/ 1523 h 16764"/>
              <a:gd name="connsiteX4" fmla="*/ 3047 w 16763"/>
              <a:gd name="connsiteY4" fmla="*/ 3047 h 16764"/>
              <a:gd name="connsiteX5" fmla="*/ 1523 w 16763"/>
              <a:gd name="connsiteY5" fmla="*/ 4571 h 16764"/>
              <a:gd name="connsiteX6" fmla="*/ 1523 w 16763"/>
              <a:gd name="connsiteY6" fmla="*/ 6096 h 16764"/>
              <a:gd name="connsiteX7" fmla="*/ 0 w 16763"/>
              <a:gd name="connsiteY7" fmla="*/ 7620 h 16764"/>
              <a:gd name="connsiteX8" fmla="*/ 0 w 16763"/>
              <a:gd name="connsiteY8" fmla="*/ 9144 h 16764"/>
              <a:gd name="connsiteX9" fmla="*/ 0 w 16763"/>
              <a:gd name="connsiteY9" fmla="*/ 10667 h 16764"/>
              <a:gd name="connsiteX10" fmla="*/ 1523 w 16763"/>
              <a:gd name="connsiteY10" fmla="*/ 12191 h 16764"/>
              <a:gd name="connsiteX11" fmla="*/ 1523 w 16763"/>
              <a:gd name="connsiteY11" fmla="*/ 13715 h 16764"/>
              <a:gd name="connsiteX12" fmla="*/ 3047 w 16763"/>
              <a:gd name="connsiteY12" fmla="*/ 15240 h 16764"/>
              <a:gd name="connsiteX13" fmla="*/ 4571 w 16763"/>
              <a:gd name="connsiteY13" fmla="*/ 15240 h 16764"/>
              <a:gd name="connsiteX14" fmla="*/ 6095 w 16763"/>
              <a:gd name="connsiteY14" fmla="*/ 16764 h 16764"/>
              <a:gd name="connsiteX15" fmla="*/ 12191 w 16763"/>
              <a:gd name="connsiteY15" fmla="*/ 16764 h 16764"/>
              <a:gd name="connsiteX16" fmla="*/ 13715 w 16763"/>
              <a:gd name="connsiteY16" fmla="*/ 15240 h 16764"/>
              <a:gd name="connsiteX17" fmla="*/ 15239 w 16763"/>
              <a:gd name="connsiteY17" fmla="*/ 15240 h 16764"/>
              <a:gd name="connsiteX18" fmla="*/ 15239 w 16763"/>
              <a:gd name="connsiteY18" fmla="*/ 13715 h 16764"/>
              <a:gd name="connsiteX19" fmla="*/ 16763 w 16763"/>
              <a:gd name="connsiteY19" fmla="*/ 12191 h 16764"/>
              <a:gd name="connsiteX20" fmla="*/ 16763 w 16763"/>
              <a:gd name="connsiteY20" fmla="*/ 9144 h 16764"/>
              <a:gd name="connsiteX21" fmla="*/ 16763 w 16763"/>
              <a:gd name="connsiteY21" fmla="*/ 6096 h 16764"/>
              <a:gd name="connsiteX22" fmla="*/ 15239 w 16763"/>
              <a:gd name="connsiteY22" fmla="*/ 4571 h 16764"/>
              <a:gd name="connsiteX23" fmla="*/ 15239 w 16763"/>
              <a:gd name="connsiteY23" fmla="*/ 3047 h 16764"/>
              <a:gd name="connsiteX24" fmla="*/ 13715 w 16763"/>
              <a:gd name="connsiteY24" fmla="*/ 1523 h 16764"/>
              <a:gd name="connsiteX25" fmla="*/ 12191 w 16763"/>
              <a:gd name="connsiteY25" fmla="*/ 1523 h 16764"/>
              <a:gd name="connsiteX26" fmla="*/ 10667 w 16763"/>
              <a:gd name="connsiteY26" fmla="*/ 0 h 16764"/>
              <a:gd name="connsiteX27" fmla="*/ 9143 w 16763"/>
              <a:gd name="connsiteY27" fmla="*/ 0 h 16764"/>
              <a:gd name="connsiteX28" fmla="*/ 9143 w 16763"/>
              <a:gd name="connsiteY28" fmla="*/ 15240 h 16764"/>
              <a:gd name="connsiteX29" fmla="*/ 6095 w 16763"/>
              <a:gd name="connsiteY29" fmla="*/ 15240 h 16764"/>
              <a:gd name="connsiteX30" fmla="*/ 4571 w 16763"/>
              <a:gd name="connsiteY30" fmla="*/ 13715 h 16764"/>
              <a:gd name="connsiteX31" fmla="*/ 4571 w 16763"/>
              <a:gd name="connsiteY31" fmla="*/ 13715 h 16764"/>
              <a:gd name="connsiteX32" fmla="*/ 3047 w 16763"/>
              <a:gd name="connsiteY32" fmla="*/ 12191 h 16764"/>
              <a:gd name="connsiteX33" fmla="*/ 3047 w 16763"/>
              <a:gd name="connsiteY33" fmla="*/ 10667 h 16764"/>
              <a:gd name="connsiteX34" fmla="*/ 3047 w 16763"/>
              <a:gd name="connsiteY34" fmla="*/ 10667 h 16764"/>
              <a:gd name="connsiteX35" fmla="*/ 1523 w 16763"/>
              <a:gd name="connsiteY35" fmla="*/ 9144 h 16764"/>
              <a:gd name="connsiteX36" fmla="*/ 1523 w 16763"/>
              <a:gd name="connsiteY36" fmla="*/ 9144 h 16764"/>
              <a:gd name="connsiteX37" fmla="*/ 3047 w 16763"/>
              <a:gd name="connsiteY37" fmla="*/ 7620 h 16764"/>
              <a:gd name="connsiteX38" fmla="*/ 3047 w 16763"/>
              <a:gd name="connsiteY38" fmla="*/ 4571 h 16764"/>
              <a:gd name="connsiteX39" fmla="*/ 4571 w 16763"/>
              <a:gd name="connsiteY39" fmla="*/ 4571 h 16764"/>
              <a:gd name="connsiteX40" fmla="*/ 4571 w 16763"/>
              <a:gd name="connsiteY40" fmla="*/ 3047 h 16764"/>
              <a:gd name="connsiteX41" fmla="*/ 7619 w 16763"/>
              <a:gd name="connsiteY41" fmla="*/ 3047 h 16764"/>
              <a:gd name="connsiteX42" fmla="*/ 9143 w 16763"/>
              <a:gd name="connsiteY42" fmla="*/ 1523 h 16764"/>
              <a:gd name="connsiteX43" fmla="*/ 9143 w 16763"/>
              <a:gd name="connsiteY43" fmla="*/ 1523 h 16764"/>
              <a:gd name="connsiteX44" fmla="*/ 10667 w 16763"/>
              <a:gd name="connsiteY44" fmla="*/ 3047 h 16764"/>
              <a:gd name="connsiteX45" fmla="*/ 12191 w 16763"/>
              <a:gd name="connsiteY45" fmla="*/ 3047 h 16764"/>
              <a:gd name="connsiteX46" fmla="*/ 13715 w 16763"/>
              <a:gd name="connsiteY46" fmla="*/ 4571 h 16764"/>
              <a:gd name="connsiteX47" fmla="*/ 13715 w 16763"/>
              <a:gd name="connsiteY47" fmla="*/ 4571 h 16764"/>
              <a:gd name="connsiteX48" fmla="*/ 15239 w 16763"/>
              <a:gd name="connsiteY48" fmla="*/ 6096 h 16764"/>
              <a:gd name="connsiteX49" fmla="*/ 15239 w 16763"/>
              <a:gd name="connsiteY49" fmla="*/ 9144 h 16764"/>
              <a:gd name="connsiteX50" fmla="*/ 15239 w 16763"/>
              <a:gd name="connsiteY50" fmla="*/ 10667 h 16764"/>
              <a:gd name="connsiteX51" fmla="*/ 15239 w 16763"/>
              <a:gd name="connsiteY51" fmla="*/ 10667 h 16764"/>
              <a:gd name="connsiteX52" fmla="*/ 13715 w 16763"/>
              <a:gd name="connsiteY52" fmla="*/ 12191 h 16764"/>
              <a:gd name="connsiteX53" fmla="*/ 13715 w 16763"/>
              <a:gd name="connsiteY53" fmla="*/ 13715 h 16764"/>
              <a:gd name="connsiteX54" fmla="*/ 12191 w 16763"/>
              <a:gd name="connsiteY54" fmla="*/ 13715 h 16764"/>
              <a:gd name="connsiteX55" fmla="*/ 12191 w 16763"/>
              <a:gd name="connsiteY55" fmla="*/ 15240 h 16764"/>
              <a:gd name="connsiteX56" fmla="*/ 9143 w 16763"/>
              <a:gd name="connsiteY56" fmla="*/ 15240 h 16764"/>
              <a:gd name="connsiteX57" fmla="*/ 9143 w 16763"/>
              <a:gd name="connsiteY57" fmla="*/ 0 h 16764"/>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 ang="16">
                <a:pos x="connsiteX16" y="connsiteY16"/>
              </a:cxn>
              <a:cxn ang="17">
                <a:pos x="connsiteX17" y="connsiteY17"/>
              </a:cxn>
              <a:cxn ang="18">
                <a:pos x="connsiteX18" y="connsiteY18"/>
              </a:cxn>
              <a:cxn ang="19">
                <a:pos x="connsiteX19" y="connsiteY19"/>
              </a:cxn>
              <a:cxn ang="20">
                <a:pos x="connsiteX20" y="connsiteY20"/>
              </a:cxn>
              <a:cxn ang="21">
                <a:pos x="connsiteX21" y="connsiteY21"/>
              </a:cxn>
              <a:cxn ang="22">
                <a:pos x="connsiteX22" y="connsiteY22"/>
              </a:cxn>
              <a:cxn ang="23">
                <a:pos x="connsiteX23" y="connsiteY23"/>
              </a:cxn>
              <a:cxn ang="24">
                <a:pos x="connsiteX24" y="connsiteY24"/>
              </a:cxn>
              <a:cxn ang="25">
                <a:pos x="connsiteX25" y="connsiteY25"/>
              </a:cxn>
              <a:cxn ang="26">
                <a:pos x="connsiteX26" y="connsiteY26"/>
              </a:cxn>
              <a:cxn ang="27">
                <a:pos x="connsiteX27" y="connsiteY27"/>
              </a:cxn>
              <a:cxn ang="28">
                <a:pos x="connsiteX28" y="connsiteY28"/>
              </a:cxn>
              <a:cxn ang="29">
                <a:pos x="connsiteX29" y="connsiteY29"/>
              </a:cxn>
              <a:cxn ang="30">
                <a:pos x="connsiteX30" y="connsiteY30"/>
              </a:cxn>
              <a:cxn ang="31">
                <a:pos x="connsiteX31" y="connsiteY31"/>
              </a:cxn>
              <a:cxn ang="32">
                <a:pos x="connsiteX32" y="connsiteY32"/>
              </a:cxn>
              <a:cxn ang="33">
                <a:pos x="connsiteX33" y="connsiteY33"/>
              </a:cxn>
              <a:cxn ang="34">
                <a:pos x="connsiteX34" y="connsiteY34"/>
              </a:cxn>
              <a:cxn ang="35">
                <a:pos x="connsiteX35" y="connsiteY35"/>
              </a:cxn>
              <a:cxn ang="36">
                <a:pos x="connsiteX36" y="connsiteY36"/>
              </a:cxn>
              <a:cxn ang="37">
                <a:pos x="connsiteX37" y="connsiteY37"/>
              </a:cxn>
              <a:cxn ang="38">
                <a:pos x="connsiteX38" y="connsiteY38"/>
              </a:cxn>
              <a:cxn ang="39">
                <a:pos x="connsiteX39" y="connsiteY39"/>
              </a:cxn>
              <a:cxn ang="40">
                <a:pos x="connsiteX40" y="connsiteY40"/>
              </a:cxn>
              <a:cxn ang="41">
                <a:pos x="connsiteX41" y="connsiteY41"/>
              </a:cxn>
              <a:cxn ang="42">
                <a:pos x="connsiteX42" y="connsiteY42"/>
              </a:cxn>
              <a:cxn ang="43">
                <a:pos x="connsiteX43" y="connsiteY43"/>
              </a:cxn>
              <a:cxn ang="44">
                <a:pos x="connsiteX44" y="connsiteY44"/>
              </a:cxn>
              <a:cxn ang="45">
                <a:pos x="connsiteX45" y="connsiteY45"/>
              </a:cxn>
              <a:cxn ang="46">
                <a:pos x="connsiteX46" y="connsiteY46"/>
              </a:cxn>
              <a:cxn ang="47">
                <a:pos x="connsiteX47" y="connsiteY47"/>
              </a:cxn>
              <a:cxn ang="48">
                <a:pos x="connsiteX48" y="connsiteY48"/>
              </a:cxn>
              <a:cxn ang="49">
                <a:pos x="connsiteX49" y="connsiteY49"/>
              </a:cxn>
              <a:cxn ang="50">
                <a:pos x="connsiteX50" y="connsiteY50"/>
              </a:cxn>
              <a:cxn ang="51">
                <a:pos x="connsiteX51" y="connsiteY51"/>
              </a:cxn>
              <a:cxn ang="52">
                <a:pos x="connsiteX52" y="connsiteY52"/>
              </a:cxn>
              <a:cxn ang="53">
                <a:pos x="connsiteX53" y="connsiteY53"/>
              </a:cxn>
              <a:cxn ang="54">
                <a:pos x="connsiteX54" y="connsiteY54"/>
              </a:cxn>
              <a:cxn ang="55">
                <a:pos x="connsiteX55" y="connsiteY55"/>
              </a:cxn>
              <a:cxn ang="56">
                <a:pos x="connsiteX56" y="connsiteY56"/>
              </a:cxn>
              <a:cxn ang="57">
                <a:pos x="connsiteX57" y="connsiteY57"/>
              </a:cxn>
            </a:cxnLst>
            <a:rect l="l" t="t" r="r" b="b"/>
            <a:pathLst>
              <a:path w="16763" h="16764">
                <a:moveTo>
                  <a:pt x="9143" y="0"/>
                </a:moveTo>
                <a:lnTo>
                  <a:pt x="7619" y="0"/>
                </a:lnTo>
                <a:lnTo>
                  <a:pt x="6095" y="1523"/>
                </a:lnTo>
                <a:lnTo>
                  <a:pt x="4571" y="1523"/>
                </a:lnTo>
                <a:lnTo>
                  <a:pt x="3047" y="3047"/>
                </a:lnTo>
                <a:lnTo>
                  <a:pt x="1523" y="4571"/>
                </a:lnTo>
                <a:lnTo>
                  <a:pt x="1523" y="6096"/>
                </a:lnTo>
                <a:lnTo>
                  <a:pt x="0" y="7620"/>
                </a:lnTo>
                <a:lnTo>
                  <a:pt x="0" y="9144"/>
                </a:lnTo>
                <a:lnTo>
                  <a:pt x="0" y="10667"/>
                </a:lnTo>
                <a:lnTo>
                  <a:pt x="1523" y="12191"/>
                </a:lnTo>
                <a:lnTo>
                  <a:pt x="1523" y="13715"/>
                </a:lnTo>
                <a:lnTo>
                  <a:pt x="3047" y="15240"/>
                </a:lnTo>
                <a:lnTo>
                  <a:pt x="4571" y="15240"/>
                </a:lnTo>
                <a:lnTo>
                  <a:pt x="6095" y="16764"/>
                </a:lnTo>
                <a:lnTo>
                  <a:pt x="12191" y="16764"/>
                </a:lnTo>
                <a:lnTo>
                  <a:pt x="13715" y="15240"/>
                </a:lnTo>
                <a:lnTo>
                  <a:pt x="15239" y="15240"/>
                </a:lnTo>
                <a:lnTo>
                  <a:pt x="15239" y="13715"/>
                </a:lnTo>
                <a:lnTo>
                  <a:pt x="16763" y="12191"/>
                </a:lnTo>
                <a:lnTo>
                  <a:pt x="16763" y="9144"/>
                </a:lnTo>
                <a:lnTo>
                  <a:pt x="16763" y="6096"/>
                </a:lnTo>
                <a:lnTo>
                  <a:pt x="15239" y="4571"/>
                </a:lnTo>
                <a:lnTo>
                  <a:pt x="15239" y="3047"/>
                </a:lnTo>
                <a:lnTo>
                  <a:pt x="13715" y="1523"/>
                </a:lnTo>
                <a:lnTo>
                  <a:pt x="12191" y="1523"/>
                </a:lnTo>
                <a:lnTo>
                  <a:pt x="10667" y="0"/>
                </a:lnTo>
                <a:lnTo>
                  <a:pt x="9143" y="0"/>
                </a:lnTo>
                <a:lnTo>
                  <a:pt x="9143" y="15240"/>
                </a:lnTo>
                <a:lnTo>
                  <a:pt x="6095" y="15240"/>
                </a:lnTo>
                <a:lnTo>
                  <a:pt x="4571" y="13715"/>
                </a:lnTo>
                <a:lnTo>
                  <a:pt x="4571" y="13715"/>
                </a:lnTo>
                <a:lnTo>
                  <a:pt x="3047" y="12191"/>
                </a:lnTo>
                <a:lnTo>
                  <a:pt x="3047" y="10667"/>
                </a:lnTo>
                <a:lnTo>
                  <a:pt x="3047" y="10667"/>
                </a:lnTo>
                <a:lnTo>
                  <a:pt x="1523" y="9144"/>
                </a:lnTo>
                <a:lnTo>
                  <a:pt x="1523" y="9144"/>
                </a:lnTo>
                <a:lnTo>
                  <a:pt x="3047" y="7620"/>
                </a:lnTo>
                <a:lnTo>
                  <a:pt x="3047" y="4571"/>
                </a:lnTo>
                <a:lnTo>
                  <a:pt x="4571" y="4571"/>
                </a:lnTo>
                <a:lnTo>
                  <a:pt x="4571" y="3047"/>
                </a:lnTo>
                <a:lnTo>
                  <a:pt x="7619" y="3047"/>
                </a:lnTo>
                <a:lnTo>
                  <a:pt x="9143" y="1523"/>
                </a:lnTo>
                <a:lnTo>
                  <a:pt x="9143" y="1523"/>
                </a:lnTo>
                <a:lnTo>
                  <a:pt x="10667" y="3047"/>
                </a:lnTo>
                <a:lnTo>
                  <a:pt x="12191" y="3047"/>
                </a:lnTo>
                <a:lnTo>
                  <a:pt x="13715" y="4571"/>
                </a:lnTo>
                <a:lnTo>
                  <a:pt x="13715" y="4571"/>
                </a:lnTo>
                <a:lnTo>
                  <a:pt x="15239" y="6096"/>
                </a:lnTo>
                <a:lnTo>
                  <a:pt x="15239" y="9144"/>
                </a:lnTo>
                <a:lnTo>
                  <a:pt x="15239" y="10667"/>
                </a:lnTo>
                <a:lnTo>
                  <a:pt x="15239" y="10667"/>
                </a:lnTo>
                <a:lnTo>
                  <a:pt x="13715" y="12191"/>
                </a:lnTo>
                <a:lnTo>
                  <a:pt x="13715" y="13715"/>
                </a:lnTo>
                <a:lnTo>
                  <a:pt x="12191" y="13715"/>
                </a:lnTo>
                <a:lnTo>
                  <a:pt x="12191" y="15240"/>
                </a:lnTo>
                <a:lnTo>
                  <a:pt x="9143" y="15240"/>
                </a:lnTo>
                <a:lnTo>
                  <a:pt x="9143"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5" name="Freeform 3"/>
          <p:cNvSpPr/>
          <p:nvPr/>
        </p:nvSpPr>
        <p:spPr>
          <a:xfrm>
            <a:off x="8109590" y="5337484"/>
            <a:ext cx="5212" cy="8299"/>
          </a:xfrm>
          <a:custGeom>
            <a:avLst/>
            <a:gdLst>
              <a:gd name="connsiteX0" fmla="*/ 4571 w 6095"/>
              <a:gd name="connsiteY0" fmla="*/ 4572 h 9144"/>
              <a:gd name="connsiteX1" fmla="*/ 4571 w 6095"/>
              <a:gd name="connsiteY1" fmla="*/ 4572 h 9144"/>
              <a:gd name="connsiteX2" fmla="*/ 6095 w 6095"/>
              <a:gd name="connsiteY2" fmla="*/ 3048 h 9144"/>
              <a:gd name="connsiteX3" fmla="*/ 6095 w 6095"/>
              <a:gd name="connsiteY3" fmla="*/ 1524 h 9144"/>
              <a:gd name="connsiteX4" fmla="*/ 6095 w 6095"/>
              <a:gd name="connsiteY4" fmla="*/ 0 h 9144"/>
              <a:gd name="connsiteX5" fmla="*/ 0 w 6095"/>
              <a:gd name="connsiteY5" fmla="*/ 0 h 9144"/>
              <a:gd name="connsiteX6" fmla="*/ 0 w 6095"/>
              <a:gd name="connsiteY6" fmla="*/ 9144 h 9144"/>
              <a:gd name="connsiteX7" fmla="*/ 1523 w 6095"/>
              <a:gd name="connsiteY7" fmla="*/ 9144 h 9144"/>
              <a:gd name="connsiteX8" fmla="*/ 1523 w 6095"/>
              <a:gd name="connsiteY8" fmla="*/ 4572 h 9144"/>
              <a:gd name="connsiteX9" fmla="*/ 3047 w 6095"/>
              <a:gd name="connsiteY9" fmla="*/ 4572 h 9144"/>
              <a:gd name="connsiteX10" fmla="*/ 4571 w 6095"/>
              <a:gd name="connsiteY10" fmla="*/ 9144 h 9144"/>
              <a:gd name="connsiteX11" fmla="*/ 6095 w 6095"/>
              <a:gd name="connsiteY11" fmla="*/ 9144 h 9144"/>
              <a:gd name="connsiteX12" fmla="*/ 4571 w 6095"/>
              <a:gd name="connsiteY12" fmla="*/ 4572 h 9144"/>
              <a:gd name="connsiteX13" fmla="*/ 4571 w 6095"/>
              <a:gd name="connsiteY13" fmla="*/ 3048 h 9144"/>
              <a:gd name="connsiteX14" fmla="*/ 1523 w 6095"/>
              <a:gd name="connsiteY14" fmla="*/ 3048 h 9144"/>
              <a:gd name="connsiteX15" fmla="*/ 1523 w 6095"/>
              <a:gd name="connsiteY15" fmla="*/ 0 h 9144"/>
              <a:gd name="connsiteX16" fmla="*/ 1523 w 6095"/>
              <a:gd name="connsiteY16" fmla="*/ 0 h 9144"/>
              <a:gd name="connsiteX17" fmla="*/ 3047 w 6095"/>
              <a:gd name="connsiteY17" fmla="*/ 1524 h 9144"/>
              <a:gd name="connsiteX18" fmla="*/ 4571 w 6095"/>
              <a:gd name="connsiteY18" fmla="*/ 1524 h 9144"/>
              <a:gd name="connsiteX19" fmla="*/ 4571 w 6095"/>
              <a:gd name="connsiteY19" fmla="*/ 3048 h 9144"/>
              <a:gd name="connsiteX20" fmla="*/ 4571 w 6095"/>
              <a:gd name="connsiteY20" fmla="*/ 3048 h 9144"/>
              <a:gd name="connsiteX21" fmla="*/ 4571 w 6095"/>
              <a:gd name="connsiteY21" fmla="*/ 4572 h 9144"/>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 ang="16">
                <a:pos x="connsiteX16" y="connsiteY16"/>
              </a:cxn>
              <a:cxn ang="17">
                <a:pos x="connsiteX17" y="connsiteY17"/>
              </a:cxn>
              <a:cxn ang="18">
                <a:pos x="connsiteX18" y="connsiteY18"/>
              </a:cxn>
              <a:cxn ang="19">
                <a:pos x="connsiteX19" y="connsiteY19"/>
              </a:cxn>
              <a:cxn ang="20">
                <a:pos x="connsiteX20" y="connsiteY20"/>
              </a:cxn>
              <a:cxn ang="21">
                <a:pos x="connsiteX21" y="connsiteY21"/>
              </a:cxn>
            </a:cxnLst>
            <a:rect l="l" t="t" r="r" b="b"/>
            <a:pathLst>
              <a:path w="6095" h="9144">
                <a:moveTo>
                  <a:pt x="4571" y="4572"/>
                </a:moveTo>
                <a:lnTo>
                  <a:pt x="4571" y="4572"/>
                </a:lnTo>
                <a:lnTo>
                  <a:pt x="6095" y="3048"/>
                </a:lnTo>
                <a:lnTo>
                  <a:pt x="6095" y="1524"/>
                </a:lnTo>
                <a:lnTo>
                  <a:pt x="6095" y="0"/>
                </a:lnTo>
                <a:lnTo>
                  <a:pt x="0" y="0"/>
                </a:lnTo>
                <a:lnTo>
                  <a:pt x="0" y="9144"/>
                </a:lnTo>
                <a:lnTo>
                  <a:pt x="1523" y="9144"/>
                </a:lnTo>
                <a:lnTo>
                  <a:pt x="1523" y="4572"/>
                </a:lnTo>
                <a:lnTo>
                  <a:pt x="3047" y="4572"/>
                </a:lnTo>
                <a:lnTo>
                  <a:pt x="4571" y="9144"/>
                </a:lnTo>
                <a:lnTo>
                  <a:pt x="6095" y="9144"/>
                </a:lnTo>
                <a:lnTo>
                  <a:pt x="4571" y="4572"/>
                </a:lnTo>
                <a:lnTo>
                  <a:pt x="4571" y="3048"/>
                </a:lnTo>
                <a:lnTo>
                  <a:pt x="1523" y="3048"/>
                </a:lnTo>
                <a:lnTo>
                  <a:pt x="1523" y="0"/>
                </a:lnTo>
                <a:lnTo>
                  <a:pt x="1523" y="0"/>
                </a:lnTo>
                <a:lnTo>
                  <a:pt x="3047" y="1524"/>
                </a:lnTo>
                <a:lnTo>
                  <a:pt x="4571" y="1524"/>
                </a:lnTo>
                <a:lnTo>
                  <a:pt x="4571" y="3048"/>
                </a:lnTo>
                <a:lnTo>
                  <a:pt x="4571" y="3048"/>
                </a:lnTo>
                <a:lnTo>
                  <a:pt x="4571" y="4572"/>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6" name="Freeform 3"/>
          <p:cNvSpPr/>
          <p:nvPr/>
        </p:nvSpPr>
        <p:spPr>
          <a:xfrm>
            <a:off x="7732972" y="5333336"/>
            <a:ext cx="109467" cy="80221"/>
          </a:xfrm>
          <a:custGeom>
            <a:avLst/>
            <a:gdLst>
              <a:gd name="connsiteX0" fmla="*/ 42671 w 128016"/>
              <a:gd name="connsiteY0" fmla="*/ 57911 h 88392"/>
              <a:gd name="connsiteX1" fmla="*/ 88391 w 128016"/>
              <a:gd name="connsiteY1" fmla="*/ 57911 h 88392"/>
              <a:gd name="connsiteX2" fmla="*/ 64007 w 128016"/>
              <a:gd name="connsiteY2" fmla="*/ 19811 h 88392"/>
              <a:gd name="connsiteX3" fmla="*/ 19811 w 128016"/>
              <a:gd name="connsiteY3" fmla="*/ 88391 h 88392"/>
              <a:gd name="connsiteX4" fmla="*/ 0 w 128016"/>
              <a:gd name="connsiteY4" fmla="*/ 88391 h 88392"/>
              <a:gd name="connsiteX5" fmla="*/ 53340 w 128016"/>
              <a:gd name="connsiteY5" fmla="*/ 6096 h 88392"/>
              <a:gd name="connsiteX6" fmla="*/ 53340 w 128016"/>
              <a:gd name="connsiteY6" fmla="*/ 6096 h 88392"/>
              <a:gd name="connsiteX7" fmla="*/ 54864 w 128016"/>
              <a:gd name="connsiteY7" fmla="*/ 4571 h 88392"/>
              <a:gd name="connsiteX8" fmla="*/ 54864 w 128016"/>
              <a:gd name="connsiteY8" fmla="*/ 3047 h 88392"/>
              <a:gd name="connsiteX9" fmla="*/ 57911 w 128016"/>
              <a:gd name="connsiteY9" fmla="*/ 1523 h 88392"/>
              <a:gd name="connsiteX10" fmla="*/ 60959 w 128016"/>
              <a:gd name="connsiteY10" fmla="*/ 0 h 88392"/>
              <a:gd name="connsiteX11" fmla="*/ 67055 w 128016"/>
              <a:gd name="connsiteY11" fmla="*/ 0 h 88392"/>
              <a:gd name="connsiteX12" fmla="*/ 70103 w 128016"/>
              <a:gd name="connsiteY12" fmla="*/ 1523 h 88392"/>
              <a:gd name="connsiteX13" fmla="*/ 71628 w 128016"/>
              <a:gd name="connsiteY13" fmla="*/ 3047 h 88392"/>
              <a:gd name="connsiteX14" fmla="*/ 74676 w 128016"/>
              <a:gd name="connsiteY14" fmla="*/ 4571 h 88392"/>
              <a:gd name="connsiteX15" fmla="*/ 128015 w 128016"/>
              <a:gd name="connsiteY15" fmla="*/ 88391 h 88392"/>
              <a:gd name="connsiteX16" fmla="*/ 108203 w 128016"/>
              <a:gd name="connsiteY16" fmla="*/ 88391 h 88392"/>
              <a:gd name="connsiteX17" fmla="*/ 97535 w 128016"/>
              <a:gd name="connsiteY17" fmla="*/ 73152 h 88392"/>
              <a:gd name="connsiteX18" fmla="*/ 51815 w 128016"/>
              <a:gd name="connsiteY18" fmla="*/ 73152 h 88392"/>
              <a:gd name="connsiteX19" fmla="*/ 42671 w 128016"/>
              <a:gd name="connsiteY19" fmla="*/ 57911 h 88392"/>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 ang="16">
                <a:pos x="connsiteX16" y="connsiteY16"/>
              </a:cxn>
              <a:cxn ang="17">
                <a:pos x="connsiteX17" y="connsiteY17"/>
              </a:cxn>
              <a:cxn ang="18">
                <a:pos x="connsiteX18" y="connsiteY18"/>
              </a:cxn>
              <a:cxn ang="19">
                <a:pos x="connsiteX19" y="connsiteY19"/>
              </a:cxn>
            </a:cxnLst>
            <a:rect l="l" t="t" r="r" b="b"/>
            <a:pathLst>
              <a:path w="128016" h="88392">
                <a:moveTo>
                  <a:pt x="42671" y="57911"/>
                </a:moveTo>
                <a:lnTo>
                  <a:pt x="88391" y="57911"/>
                </a:lnTo>
                <a:lnTo>
                  <a:pt x="64007" y="19811"/>
                </a:lnTo>
                <a:lnTo>
                  <a:pt x="19811" y="88391"/>
                </a:lnTo>
                <a:lnTo>
                  <a:pt x="0" y="88391"/>
                </a:lnTo>
                <a:lnTo>
                  <a:pt x="53340" y="6096"/>
                </a:lnTo>
                <a:lnTo>
                  <a:pt x="53340" y="6096"/>
                </a:lnTo>
                <a:lnTo>
                  <a:pt x="54864" y="4571"/>
                </a:lnTo>
                <a:lnTo>
                  <a:pt x="54864" y="3047"/>
                </a:lnTo>
                <a:lnTo>
                  <a:pt x="57911" y="1523"/>
                </a:lnTo>
                <a:lnTo>
                  <a:pt x="60959" y="0"/>
                </a:lnTo>
                <a:lnTo>
                  <a:pt x="67055" y="0"/>
                </a:lnTo>
                <a:lnTo>
                  <a:pt x="70103" y="1523"/>
                </a:lnTo>
                <a:lnTo>
                  <a:pt x="71628" y="3047"/>
                </a:lnTo>
                <a:lnTo>
                  <a:pt x="74676" y="4571"/>
                </a:lnTo>
                <a:lnTo>
                  <a:pt x="128015" y="88391"/>
                </a:lnTo>
                <a:lnTo>
                  <a:pt x="108203" y="88391"/>
                </a:lnTo>
                <a:lnTo>
                  <a:pt x="97535" y="73152"/>
                </a:lnTo>
                <a:lnTo>
                  <a:pt x="51815" y="73152"/>
                </a:lnTo>
                <a:lnTo>
                  <a:pt x="42671" y="57911"/>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7" name="Freeform 3"/>
          <p:cNvSpPr/>
          <p:nvPr/>
        </p:nvSpPr>
        <p:spPr>
          <a:xfrm>
            <a:off x="7932357" y="5333336"/>
            <a:ext cx="82100" cy="80221"/>
          </a:xfrm>
          <a:custGeom>
            <a:avLst/>
            <a:gdLst>
              <a:gd name="connsiteX0" fmla="*/ 16764 w 96011"/>
              <a:gd name="connsiteY0" fmla="*/ 73152 h 88392"/>
              <a:gd name="connsiteX1" fmla="*/ 16764 w 96011"/>
              <a:gd name="connsiteY1" fmla="*/ 0 h 88392"/>
              <a:gd name="connsiteX2" fmla="*/ 0 w 96011"/>
              <a:gd name="connsiteY2" fmla="*/ 0 h 88392"/>
              <a:gd name="connsiteX3" fmla="*/ 0 w 96011"/>
              <a:gd name="connsiteY3" fmla="*/ 80771 h 88392"/>
              <a:gd name="connsiteX4" fmla="*/ 0 w 96011"/>
              <a:gd name="connsiteY4" fmla="*/ 83820 h 88392"/>
              <a:gd name="connsiteX5" fmla="*/ 1523 w 96011"/>
              <a:gd name="connsiteY5" fmla="*/ 85344 h 88392"/>
              <a:gd name="connsiteX6" fmla="*/ 3047 w 96011"/>
              <a:gd name="connsiteY6" fmla="*/ 86867 h 88392"/>
              <a:gd name="connsiteX7" fmla="*/ 3047 w 96011"/>
              <a:gd name="connsiteY7" fmla="*/ 88391 h 88392"/>
              <a:gd name="connsiteX8" fmla="*/ 85343 w 96011"/>
              <a:gd name="connsiteY8" fmla="*/ 88391 h 88392"/>
              <a:gd name="connsiteX9" fmla="*/ 96011 w 96011"/>
              <a:gd name="connsiteY9" fmla="*/ 73152 h 88392"/>
              <a:gd name="connsiteX10" fmla="*/ 16764 w 96011"/>
              <a:gd name="connsiteY10" fmla="*/ 73152 h 88392"/>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Lst>
            <a:rect l="l" t="t" r="r" b="b"/>
            <a:pathLst>
              <a:path w="96011" h="88392">
                <a:moveTo>
                  <a:pt x="16764" y="73152"/>
                </a:moveTo>
                <a:lnTo>
                  <a:pt x="16764" y="0"/>
                </a:lnTo>
                <a:lnTo>
                  <a:pt x="0" y="0"/>
                </a:lnTo>
                <a:lnTo>
                  <a:pt x="0" y="80771"/>
                </a:lnTo>
                <a:lnTo>
                  <a:pt x="0" y="83820"/>
                </a:lnTo>
                <a:lnTo>
                  <a:pt x="1523" y="85344"/>
                </a:lnTo>
                <a:lnTo>
                  <a:pt x="3047" y="86867"/>
                </a:lnTo>
                <a:lnTo>
                  <a:pt x="3047" y="88391"/>
                </a:lnTo>
                <a:lnTo>
                  <a:pt x="85343" y="88391"/>
                </a:lnTo>
                <a:lnTo>
                  <a:pt x="96011" y="73152"/>
                </a:lnTo>
                <a:lnTo>
                  <a:pt x="16764" y="73152"/>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8" name="Freeform 3"/>
          <p:cNvSpPr/>
          <p:nvPr/>
        </p:nvSpPr>
        <p:spPr>
          <a:xfrm>
            <a:off x="7643050" y="5333336"/>
            <a:ext cx="89920" cy="80221"/>
          </a:xfrm>
          <a:custGeom>
            <a:avLst/>
            <a:gdLst>
              <a:gd name="connsiteX0" fmla="*/ 74676 w 105156"/>
              <a:gd name="connsiteY0" fmla="*/ 60959 h 88392"/>
              <a:gd name="connsiteX1" fmla="*/ 77723 w 105156"/>
              <a:gd name="connsiteY1" fmla="*/ 60959 h 88392"/>
              <a:gd name="connsiteX2" fmla="*/ 80771 w 105156"/>
              <a:gd name="connsiteY2" fmla="*/ 59435 h 88392"/>
              <a:gd name="connsiteX3" fmla="*/ 83820 w 105156"/>
              <a:gd name="connsiteY3" fmla="*/ 59435 h 88392"/>
              <a:gd name="connsiteX4" fmla="*/ 86868 w 105156"/>
              <a:gd name="connsiteY4" fmla="*/ 57911 h 88392"/>
              <a:gd name="connsiteX5" fmla="*/ 88392 w 105156"/>
              <a:gd name="connsiteY5" fmla="*/ 56388 h 88392"/>
              <a:gd name="connsiteX6" fmla="*/ 91440 w 105156"/>
              <a:gd name="connsiteY6" fmla="*/ 54864 h 88392"/>
              <a:gd name="connsiteX7" fmla="*/ 94488 w 105156"/>
              <a:gd name="connsiteY7" fmla="*/ 53340 h 88392"/>
              <a:gd name="connsiteX8" fmla="*/ 96011 w 105156"/>
              <a:gd name="connsiteY8" fmla="*/ 51815 h 88392"/>
              <a:gd name="connsiteX9" fmla="*/ 97535 w 105156"/>
              <a:gd name="connsiteY9" fmla="*/ 50291 h 88392"/>
              <a:gd name="connsiteX10" fmla="*/ 99059 w 105156"/>
              <a:gd name="connsiteY10" fmla="*/ 47244 h 88392"/>
              <a:gd name="connsiteX11" fmla="*/ 100584 w 105156"/>
              <a:gd name="connsiteY11" fmla="*/ 45720 h 88392"/>
              <a:gd name="connsiteX12" fmla="*/ 102108 w 105156"/>
              <a:gd name="connsiteY12" fmla="*/ 42671 h 88392"/>
              <a:gd name="connsiteX13" fmla="*/ 103632 w 105156"/>
              <a:gd name="connsiteY13" fmla="*/ 39623 h 88392"/>
              <a:gd name="connsiteX14" fmla="*/ 103632 w 105156"/>
              <a:gd name="connsiteY14" fmla="*/ 33527 h 88392"/>
              <a:gd name="connsiteX15" fmla="*/ 105156 w 105156"/>
              <a:gd name="connsiteY15" fmla="*/ 30479 h 88392"/>
              <a:gd name="connsiteX16" fmla="*/ 105156 w 105156"/>
              <a:gd name="connsiteY16" fmla="*/ 30479 h 88392"/>
              <a:gd name="connsiteX17" fmla="*/ 103632 w 105156"/>
              <a:gd name="connsiteY17" fmla="*/ 27432 h 88392"/>
              <a:gd name="connsiteX18" fmla="*/ 103632 w 105156"/>
              <a:gd name="connsiteY18" fmla="*/ 21335 h 88392"/>
              <a:gd name="connsiteX19" fmla="*/ 102108 w 105156"/>
              <a:gd name="connsiteY19" fmla="*/ 19811 h 88392"/>
              <a:gd name="connsiteX20" fmla="*/ 100584 w 105156"/>
              <a:gd name="connsiteY20" fmla="*/ 16764 h 88392"/>
              <a:gd name="connsiteX21" fmla="*/ 99059 w 105156"/>
              <a:gd name="connsiteY21" fmla="*/ 13715 h 88392"/>
              <a:gd name="connsiteX22" fmla="*/ 97535 w 105156"/>
              <a:gd name="connsiteY22" fmla="*/ 12191 h 88392"/>
              <a:gd name="connsiteX23" fmla="*/ 96011 w 105156"/>
              <a:gd name="connsiteY23" fmla="*/ 9144 h 88392"/>
              <a:gd name="connsiteX24" fmla="*/ 94488 w 105156"/>
              <a:gd name="connsiteY24" fmla="*/ 7620 h 88392"/>
              <a:gd name="connsiteX25" fmla="*/ 91440 w 105156"/>
              <a:gd name="connsiteY25" fmla="*/ 6096 h 88392"/>
              <a:gd name="connsiteX26" fmla="*/ 88392 w 105156"/>
              <a:gd name="connsiteY26" fmla="*/ 4571 h 88392"/>
              <a:gd name="connsiteX27" fmla="*/ 86868 w 105156"/>
              <a:gd name="connsiteY27" fmla="*/ 3047 h 88392"/>
              <a:gd name="connsiteX28" fmla="*/ 83820 w 105156"/>
              <a:gd name="connsiteY28" fmla="*/ 3047 h 88392"/>
              <a:gd name="connsiteX29" fmla="*/ 80771 w 105156"/>
              <a:gd name="connsiteY29" fmla="*/ 1523 h 88392"/>
              <a:gd name="connsiteX30" fmla="*/ 77723 w 105156"/>
              <a:gd name="connsiteY30" fmla="*/ 1523 h 88392"/>
              <a:gd name="connsiteX31" fmla="*/ 74676 w 105156"/>
              <a:gd name="connsiteY31" fmla="*/ 0 h 88392"/>
              <a:gd name="connsiteX32" fmla="*/ 0 w 105156"/>
              <a:gd name="connsiteY32" fmla="*/ 0 h 88392"/>
              <a:gd name="connsiteX33" fmla="*/ 0 w 105156"/>
              <a:gd name="connsiteY33" fmla="*/ 88391 h 88392"/>
              <a:gd name="connsiteX34" fmla="*/ 18288 w 105156"/>
              <a:gd name="connsiteY34" fmla="*/ 88391 h 88392"/>
              <a:gd name="connsiteX35" fmla="*/ 18288 w 105156"/>
              <a:gd name="connsiteY35" fmla="*/ 16764 h 88392"/>
              <a:gd name="connsiteX36" fmla="*/ 79247 w 105156"/>
              <a:gd name="connsiteY36" fmla="*/ 16764 h 88392"/>
              <a:gd name="connsiteX37" fmla="*/ 80771 w 105156"/>
              <a:gd name="connsiteY37" fmla="*/ 18288 h 88392"/>
              <a:gd name="connsiteX38" fmla="*/ 83820 w 105156"/>
              <a:gd name="connsiteY38" fmla="*/ 21335 h 88392"/>
              <a:gd name="connsiteX39" fmla="*/ 85344 w 105156"/>
              <a:gd name="connsiteY39" fmla="*/ 22859 h 88392"/>
              <a:gd name="connsiteX40" fmla="*/ 86868 w 105156"/>
              <a:gd name="connsiteY40" fmla="*/ 25908 h 88392"/>
              <a:gd name="connsiteX41" fmla="*/ 86868 w 105156"/>
              <a:gd name="connsiteY41" fmla="*/ 27432 h 88392"/>
              <a:gd name="connsiteX42" fmla="*/ 88392 w 105156"/>
              <a:gd name="connsiteY42" fmla="*/ 30479 h 88392"/>
              <a:gd name="connsiteX43" fmla="*/ 88392 w 105156"/>
              <a:gd name="connsiteY43" fmla="*/ 30479 h 88392"/>
              <a:gd name="connsiteX44" fmla="*/ 86868 w 105156"/>
              <a:gd name="connsiteY44" fmla="*/ 33527 h 88392"/>
              <a:gd name="connsiteX45" fmla="*/ 86868 w 105156"/>
              <a:gd name="connsiteY45" fmla="*/ 36576 h 88392"/>
              <a:gd name="connsiteX46" fmla="*/ 85344 w 105156"/>
              <a:gd name="connsiteY46" fmla="*/ 38100 h 88392"/>
              <a:gd name="connsiteX47" fmla="*/ 83820 w 105156"/>
              <a:gd name="connsiteY47" fmla="*/ 41147 h 88392"/>
              <a:gd name="connsiteX48" fmla="*/ 80771 w 105156"/>
              <a:gd name="connsiteY48" fmla="*/ 42671 h 88392"/>
              <a:gd name="connsiteX49" fmla="*/ 79247 w 105156"/>
              <a:gd name="connsiteY49" fmla="*/ 44196 h 88392"/>
              <a:gd name="connsiteX50" fmla="*/ 76200 w 105156"/>
              <a:gd name="connsiteY50" fmla="*/ 44196 h 88392"/>
              <a:gd name="connsiteX51" fmla="*/ 73152 w 105156"/>
              <a:gd name="connsiteY51" fmla="*/ 45720 h 88392"/>
              <a:gd name="connsiteX52" fmla="*/ 25908 w 105156"/>
              <a:gd name="connsiteY52" fmla="*/ 45720 h 88392"/>
              <a:gd name="connsiteX53" fmla="*/ 76200 w 105156"/>
              <a:gd name="connsiteY53" fmla="*/ 88391 h 88392"/>
              <a:gd name="connsiteX54" fmla="*/ 100584 w 105156"/>
              <a:gd name="connsiteY54" fmla="*/ 88391 h 88392"/>
              <a:gd name="connsiteX55" fmla="*/ 67056 w 105156"/>
              <a:gd name="connsiteY55" fmla="*/ 60959 h 88392"/>
              <a:gd name="connsiteX56" fmla="*/ 74676 w 105156"/>
              <a:gd name="connsiteY56" fmla="*/ 60959 h 88392"/>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 ang="16">
                <a:pos x="connsiteX16" y="connsiteY16"/>
              </a:cxn>
              <a:cxn ang="17">
                <a:pos x="connsiteX17" y="connsiteY17"/>
              </a:cxn>
              <a:cxn ang="18">
                <a:pos x="connsiteX18" y="connsiteY18"/>
              </a:cxn>
              <a:cxn ang="19">
                <a:pos x="connsiteX19" y="connsiteY19"/>
              </a:cxn>
              <a:cxn ang="20">
                <a:pos x="connsiteX20" y="connsiteY20"/>
              </a:cxn>
              <a:cxn ang="21">
                <a:pos x="connsiteX21" y="connsiteY21"/>
              </a:cxn>
              <a:cxn ang="22">
                <a:pos x="connsiteX22" y="connsiteY22"/>
              </a:cxn>
              <a:cxn ang="23">
                <a:pos x="connsiteX23" y="connsiteY23"/>
              </a:cxn>
              <a:cxn ang="24">
                <a:pos x="connsiteX24" y="connsiteY24"/>
              </a:cxn>
              <a:cxn ang="25">
                <a:pos x="connsiteX25" y="connsiteY25"/>
              </a:cxn>
              <a:cxn ang="26">
                <a:pos x="connsiteX26" y="connsiteY26"/>
              </a:cxn>
              <a:cxn ang="27">
                <a:pos x="connsiteX27" y="connsiteY27"/>
              </a:cxn>
              <a:cxn ang="28">
                <a:pos x="connsiteX28" y="connsiteY28"/>
              </a:cxn>
              <a:cxn ang="29">
                <a:pos x="connsiteX29" y="connsiteY29"/>
              </a:cxn>
              <a:cxn ang="30">
                <a:pos x="connsiteX30" y="connsiteY30"/>
              </a:cxn>
              <a:cxn ang="31">
                <a:pos x="connsiteX31" y="connsiteY31"/>
              </a:cxn>
              <a:cxn ang="32">
                <a:pos x="connsiteX32" y="connsiteY32"/>
              </a:cxn>
              <a:cxn ang="33">
                <a:pos x="connsiteX33" y="connsiteY33"/>
              </a:cxn>
              <a:cxn ang="34">
                <a:pos x="connsiteX34" y="connsiteY34"/>
              </a:cxn>
              <a:cxn ang="35">
                <a:pos x="connsiteX35" y="connsiteY35"/>
              </a:cxn>
              <a:cxn ang="36">
                <a:pos x="connsiteX36" y="connsiteY36"/>
              </a:cxn>
              <a:cxn ang="37">
                <a:pos x="connsiteX37" y="connsiteY37"/>
              </a:cxn>
              <a:cxn ang="38">
                <a:pos x="connsiteX38" y="connsiteY38"/>
              </a:cxn>
              <a:cxn ang="39">
                <a:pos x="connsiteX39" y="connsiteY39"/>
              </a:cxn>
              <a:cxn ang="40">
                <a:pos x="connsiteX40" y="connsiteY40"/>
              </a:cxn>
              <a:cxn ang="41">
                <a:pos x="connsiteX41" y="connsiteY41"/>
              </a:cxn>
              <a:cxn ang="42">
                <a:pos x="connsiteX42" y="connsiteY42"/>
              </a:cxn>
              <a:cxn ang="43">
                <a:pos x="connsiteX43" y="connsiteY43"/>
              </a:cxn>
              <a:cxn ang="44">
                <a:pos x="connsiteX44" y="connsiteY44"/>
              </a:cxn>
              <a:cxn ang="45">
                <a:pos x="connsiteX45" y="connsiteY45"/>
              </a:cxn>
              <a:cxn ang="46">
                <a:pos x="connsiteX46" y="connsiteY46"/>
              </a:cxn>
              <a:cxn ang="47">
                <a:pos x="connsiteX47" y="connsiteY47"/>
              </a:cxn>
              <a:cxn ang="48">
                <a:pos x="connsiteX48" y="connsiteY48"/>
              </a:cxn>
              <a:cxn ang="49">
                <a:pos x="connsiteX49" y="connsiteY49"/>
              </a:cxn>
              <a:cxn ang="50">
                <a:pos x="connsiteX50" y="connsiteY50"/>
              </a:cxn>
              <a:cxn ang="51">
                <a:pos x="connsiteX51" y="connsiteY51"/>
              </a:cxn>
              <a:cxn ang="52">
                <a:pos x="connsiteX52" y="connsiteY52"/>
              </a:cxn>
              <a:cxn ang="53">
                <a:pos x="connsiteX53" y="connsiteY53"/>
              </a:cxn>
              <a:cxn ang="54">
                <a:pos x="connsiteX54" y="connsiteY54"/>
              </a:cxn>
              <a:cxn ang="55">
                <a:pos x="connsiteX55" y="connsiteY55"/>
              </a:cxn>
              <a:cxn ang="56">
                <a:pos x="connsiteX56" y="connsiteY56"/>
              </a:cxn>
            </a:cxnLst>
            <a:rect l="l" t="t" r="r" b="b"/>
            <a:pathLst>
              <a:path w="105156" h="88392">
                <a:moveTo>
                  <a:pt x="74676" y="60959"/>
                </a:moveTo>
                <a:lnTo>
                  <a:pt x="77723" y="60959"/>
                </a:lnTo>
                <a:lnTo>
                  <a:pt x="80771" y="59435"/>
                </a:lnTo>
                <a:lnTo>
                  <a:pt x="83820" y="59435"/>
                </a:lnTo>
                <a:lnTo>
                  <a:pt x="86868" y="57911"/>
                </a:lnTo>
                <a:lnTo>
                  <a:pt x="88392" y="56388"/>
                </a:lnTo>
                <a:lnTo>
                  <a:pt x="91440" y="54864"/>
                </a:lnTo>
                <a:lnTo>
                  <a:pt x="94488" y="53340"/>
                </a:lnTo>
                <a:lnTo>
                  <a:pt x="96011" y="51815"/>
                </a:lnTo>
                <a:lnTo>
                  <a:pt x="97535" y="50291"/>
                </a:lnTo>
                <a:lnTo>
                  <a:pt x="99059" y="47244"/>
                </a:lnTo>
                <a:lnTo>
                  <a:pt x="100584" y="45720"/>
                </a:lnTo>
                <a:lnTo>
                  <a:pt x="102108" y="42671"/>
                </a:lnTo>
                <a:lnTo>
                  <a:pt x="103632" y="39623"/>
                </a:lnTo>
                <a:lnTo>
                  <a:pt x="103632" y="33527"/>
                </a:lnTo>
                <a:lnTo>
                  <a:pt x="105156" y="30479"/>
                </a:lnTo>
                <a:lnTo>
                  <a:pt x="105156" y="30479"/>
                </a:lnTo>
                <a:lnTo>
                  <a:pt x="103632" y="27432"/>
                </a:lnTo>
                <a:lnTo>
                  <a:pt x="103632" y="21335"/>
                </a:lnTo>
                <a:lnTo>
                  <a:pt x="102108" y="19811"/>
                </a:lnTo>
                <a:lnTo>
                  <a:pt x="100584" y="16764"/>
                </a:lnTo>
                <a:lnTo>
                  <a:pt x="99059" y="13715"/>
                </a:lnTo>
                <a:lnTo>
                  <a:pt x="97535" y="12191"/>
                </a:lnTo>
                <a:lnTo>
                  <a:pt x="96011" y="9144"/>
                </a:lnTo>
                <a:lnTo>
                  <a:pt x="94488" y="7620"/>
                </a:lnTo>
                <a:lnTo>
                  <a:pt x="91440" y="6096"/>
                </a:lnTo>
                <a:lnTo>
                  <a:pt x="88392" y="4571"/>
                </a:lnTo>
                <a:lnTo>
                  <a:pt x="86868" y="3047"/>
                </a:lnTo>
                <a:lnTo>
                  <a:pt x="83820" y="3047"/>
                </a:lnTo>
                <a:lnTo>
                  <a:pt x="80771" y="1523"/>
                </a:lnTo>
                <a:lnTo>
                  <a:pt x="77723" y="1523"/>
                </a:lnTo>
                <a:lnTo>
                  <a:pt x="74676" y="0"/>
                </a:lnTo>
                <a:lnTo>
                  <a:pt x="0" y="0"/>
                </a:lnTo>
                <a:lnTo>
                  <a:pt x="0" y="88391"/>
                </a:lnTo>
                <a:lnTo>
                  <a:pt x="18288" y="88391"/>
                </a:lnTo>
                <a:lnTo>
                  <a:pt x="18288" y="16764"/>
                </a:lnTo>
                <a:lnTo>
                  <a:pt x="79247" y="16764"/>
                </a:lnTo>
                <a:lnTo>
                  <a:pt x="80771" y="18288"/>
                </a:lnTo>
                <a:lnTo>
                  <a:pt x="83820" y="21335"/>
                </a:lnTo>
                <a:lnTo>
                  <a:pt x="85344" y="22859"/>
                </a:lnTo>
                <a:lnTo>
                  <a:pt x="86868" y="25908"/>
                </a:lnTo>
                <a:lnTo>
                  <a:pt x="86868" y="27432"/>
                </a:lnTo>
                <a:lnTo>
                  <a:pt x="88392" y="30479"/>
                </a:lnTo>
                <a:lnTo>
                  <a:pt x="88392" y="30479"/>
                </a:lnTo>
                <a:lnTo>
                  <a:pt x="86868" y="33527"/>
                </a:lnTo>
                <a:lnTo>
                  <a:pt x="86868" y="36576"/>
                </a:lnTo>
                <a:lnTo>
                  <a:pt x="85344" y="38100"/>
                </a:lnTo>
                <a:lnTo>
                  <a:pt x="83820" y="41147"/>
                </a:lnTo>
                <a:lnTo>
                  <a:pt x="80771" y="42671"/>
                </a:lnTo>
                <a:lnTo>
                  <a:pt x="79247" y="44196"/>
                </a:lnTo>
                <a:lnTo>
                  <a:pt x="76200" y="44196"/>
                </a:lnTo>
                <a:lnTo>
                  <a:pt x="73152" y="45720"/>
                </a:lnTo>
                <a:lnTo>
                  <a:pt x="25908" y="45720"/>
                </a:lnTo>
                <a:lnTo>
                  <a:pt x="76200" y="88391"/>
                </a:lnTo>
                <a:lnTo>
                  <a:pt x="100584" y="88391"/>
                </a:lnTo>
                <a:lnTo>
                  <a:pt x="67056" y="60959"/>
                </a:lnTo>
                <a:lnTo>
                  <a:pt x="74676" y="60959"/>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9" name="Freeform 3"/>
          <p:cNvSpPr/>
          <p:nvPr/>
        </p:nvSpPr>
        <p:spPr>
          <a:xfrm>
            <a:off x="7834619" y="5333336"/>
            <a:ext cx="91223" cy="80221"/>
          </a:xfrm>
          <a:custGeom>
            <a:avLst/>
            <a:gdLst>
              <a:gd name="connsiteX0" fmla="*/ 44195 w 106680"/>
              <a:gd name="connsiteY0" fmla="*/ 88391 h 88392"/>
              <a:gd name="connsiteX1" fmla="*/ 35052 w 106680"/>
              <a:gd name="connsiteY1" fmla="*/ 88391 h 88392"/>
              <a:gd name="connsiteX2" fmla="*/ 30480 w 106680"/>
              <a:gd name="connsiteY2" fmla="*/ 86867 h 88392"/>
              <a:gd name="connsiteX3" fmla="*/ 27431 w 106680"/>
              <a:gd name="connsiteY3" fmla="*/ 85344 h 88392"/>
              <a:gd name="connsiteX4" fmla="*/ 22859 w 106680"/>
              <a:gd name="connsiteY4" fmla="*/ 83820 h 88392"/>
              <a:gd name="connsiteX5" fmla="*/ 19811 w 106680"/>
              <a:gd name="connsiteY5" fmla="*/ 82296 h 88392"/>
              <a:gd name="connsiteX6" fmla="*/ 16764 w 106680"/>
              <a:gd name="connsiteY6" fmla="*/ 79247 h 88392"/>
              <a:gd name="connsiteX7" fmla="*/ 13716 w 106680"/>
              <a:gd name="connsiteY7" fmla="*/ 76200 h 88392"/>
              <a:gd name="connsiteX8" fmla="*/ 10668 w 106680"/>
              <a:gd name="connsiteY8" fmla="*/ 73152 h 88392"/>
              <a:gd name="connsiteX9" fmla="*/ 7619 w 106680"/>
              <a:gd name="connsiteY9" fmla="*/ 70103 h 88392"/>
              <a:gd name="connsiteX10" fmla="*/ 6095 w 106680"/>
              <a:gd name="connsiteY10" fmla="*/ 65532 h 88392"/>
              <a:gd name="connsiteX11" fmla="*/ 3047 w 106680"/>
              <a:gd name="connsiteY11" fmla="*/ 62484 h 88392"/>
              <a:gd name="connsiteX12" fmla="*/ 1523 w 106680"/>
              <a:gd name="connsiteY12" fmla="*/ 57911 h 88392"/>
              <a:gd name="connsiteX13" fmla="*/ 1523 w 106680"/>
              <a:gd name="connsiteY13" fmla="*/ 53340 h 88392"/>
              <a:gd name="connsiteX14" fmla="*/ 0 w 106680"/>
              <a:gd name="connsiteY14" fmla="*/ 50291 h 88392"/>
              <a:gd name="connsiteX15" fmla="*/ 0 w 106680"/>
              <a:gd name="connsiteY15" fmla="*/ 45720 h 88392"/>
              <a:gd name="connsiteX16" fmla="*/ 0 w 106680"/>
              <a:gd name="connsiteY16" fmla="*/ 41147 h 88392"/>
              <a:gd name="connsiteX17" fmla="*/ 1523 w 106680"/>
              <a:gd name="connsiteY17" fmla="*/ 36576 h 88392"/>
              <a:gd name="connsiteX18" fmla="*/ 1523 w 106680"/>
              <a:gd name="connsiteY18" fmla="*/ 32003 h 88392"/>
              <a:gd name="connsiteX19" fmla="*/ 3047 w 106680"/>
              <a:gd name="connsiteY19" fmla="*/ 27432 h 88392"/>
              <a:gd name="connsiteX20" fmla="*/ 6095 w 106680"/>
              <a:gd name="connsiteY20" fmla="*/ 24384 h 88392"/>
              <a:gd name="connsiteX21" fmla="*/ 7619 w 106680"/>
              <a:gd name="connsiteY21" fmla="*/ 19811 h 88392"/>
              <a:gd name="connsiteX22" fmla="*/ 10668 w 106680"/>
              <a:gd name="connsiteY22" fmla="*/ 16764 h 88392"/>
              <a:gd name="connsiteX23" fmla="*/ 13716 w 106680"/>
              <a:gd name="connsiteY23" fmla="*/ 13715 h 88392"/>
              <a:gd name="connsiteX24" fmla="*/ 16764 w 106680"/>
              <a:gd name="connsiteY24" fmla="*/ 10667 h 88392"/>
              <a:gd name="connsiteX25" fmla="*/ 19811 w 106680"/>
              <a:gd name="connsiteY25" fmla="*/ 9144 h 88392"/>
              <a:gd name="connsiteX26" fmla="*/ 22859 w 106680"/>
              <a:gd name="connsiteY26" fmla="*/ 6096 h 88392"/>
              <a:gd name="connsiteX27" fmla="*/ 27431 w 106680"/>
              <a:gd name="connsiteY27" fmla="*/ 4571 h 88392"/>
              <a:gd name="connsiteX28" fmla="*/ 30480 w 106680"/>
              <a:gd name="connsiteY28" fmla="*/ 3047 h 88392"/>
              <a:gd name="connsiteX29" fmla="*/ 35052 w 106680"/>
              <a:gd name="connsiteY29" fmla="*/ 1523 h 88392"/>
              <a:gd name="connsiteX30" fmla="*/ 39623 w 106680"/>
              <a:gd name="connsiteY30" fmla="*/ 1523 h 88392"/>
              <a:gd name="connsiteX31" fmla="*/ 44195 w 106680"/>
              <a:gd name="connsiteY31" fmla="*/ 0 h 88392"/>
              <a:gd name="connsiteX32" fmla="*/ 105156 w 106680"/>
              <a:gd name="connsiteY32" fmla="*/ 1523 h 88392"/>
              <a:gd name="connsiteX33" fmla="*/ 94488 w 106680"/>
              <a:gd name="connsiteY33" fmla="*/ 16764 h 88392"/>
              <a:gd name="connsiteX34" fmla="*/ 39623 w 106680"/>
              <a:gd name="connsiteY34" fmla="*/ 16764 h 88392"/>
              <a:gd name="connsiteX35" fmla="*/ 36576 w 106680"/>
              <a:gd name="connsiteY35" fmla="*/ 18288 h 88392"/>
              <a:gd name="connsiteX36" fmla="*/ 35052 w 106680"/>
              <a:gd name="connsiteY36" fmla="*/ 18288 h 88392"/>
              <a:gd name="connsiteX37" fmla="*/ 32004 w 106680"/>
              <a:gd name="connsiteY37" fmla="*/ 19811 h 88392"/>
              <a:gd name="connsiteX38" fmla="*/ 28956 w 106680"/>
              <a:gd name="connsiteY38" fmla="*/ 21335 h 88392"/>
              <a:gd name="connsiteX39" fmla="*/ 27431 w 106680"/>
              <a:gd name="connsiteY39" fmla="*/ 22859 h 88392"/>
              <a:gd name="connsiteX40" fmla="*/ 24383 w 106680"/>
              <a:gd name="connsiteY40" fmla="*/ 24384 h 88392"/>
              <a:gd name="connsiteX41" fmla="*/ 22859 w 106680"/>
              <a:gd name="connsiteY41" fmla="*/ 27432 h 88392"/>
              <a:gd name="connsiteX42" fmla="*/ 21335 w 106680"/>
              <a:gd name="connsiteY42" fmla="*/ 28955 h 88392"/>
              <a:gd name="connsiteX43" fmla="*/ 19811 w 106680"/>
              <a:gd name="connsiteY43" fmla="*/ 32003 h 88392"/>
              <a:gd name="connsiteX44" fmla="*/ 19811 w 106680"/>
              <a:gd name="connsiteY44" fmla="*/ 33527 h 88392"/>
              <a:gd name="connsiteX45" fmla="*/ 18288 w 106680"/>
              <a:gd name="connsiteY45" fmla="*/ 36576 h 88392"/>
              <a:gd name="connsiteX46" fmla="*/ 16764 w 106680"/>
              <a:gd name="connsiteY46" fmla="*/ 39623 h 88392"/>
              <a:gd name="connsiteX47" fmla="*/ 16764 w 106680"/>
              <a:gd name="connsiteY47" fmla="*/ 45720 h 88392"/>
              <a:gd name="connsiteX48" fmla="*/ 16764 w 106680"/>
              <a:gd name="connsiteY48" fmla="*/ 50291 h 88392"/>
              <a:gd name="connsiteX49" fmla="*/ 18288 w 106680"/>
              <a:gd name="connsiteY49" fmla="*/ 53340 h 88392"/>
              <a:gd name="connsiteX50" fmla="*/ 19811 w 106680"/>
              <a:gd name="connsiteY50" fmla="*/ 56388 h 88392"/>
              <a:gd name="connsiteX51" fmla="*/ 19811 w 106680"/>
              <a:gd name="connsiteY51" fmla="*/ 57911 h 88392"/>
              <a:gd name="connsiteX52" fmla="*/ 21335 w 106680"/>
              <a:gd name="connsiteY52" fmla="*/ 60959 h 88392"/>
              <a:gd name="connsiteX53" fmla="*/ 22859 w 106680"/>
              <a:gd name="connsiteY53" fmla="*/ 62484 h 88392"/>
              <a:gd name="connsiteX54" fmla="*/ 24383 w 106680"/>
              <a:gd name="connsiteY54" fmla="*/ 65532 h 88392"/>
              <a:gd name="connsiteX55" fmla="*/ 27431 w 106680"/>
              <a:gd name="connsiteY55" fmla="*/ 67055 h 88392"/>
              <a:gd name="connsiteX56" fmla="*/ 28956 w 106680"/>
              <a:gd name="connsiteY56" fmla="*/ 68579 h 88392"/>
              <a:gd name="connsiteX57" fmla="*/ 32004 w 106680"/>
              <a:gd name="connsiteY57" fmla="*/ 70103 h 88392"/>
              <a:gd name="connsiteX58" fmla="*/ 35052 w 106680"/>
              <a:gd name="connsiteY58" fmla="*/ 71627 h 88392"/>
              <a:gd name="connsiteX59" fmla="*/ 36576 w 106680"/>
              <a:gd name="connsiteY59" fmla="*/ 71627 h 88392"/>
              <a:gd name="connsiteX60" fmla="*/ 39623 w 106680"/>
              <a:gd name="connsiteY60" fmla="*/ 73152 h 88392"/>
              <a:gd name="connsiteX61" fmla="*/ 106680 w 106680"/>
              <a:gd name="connsiteY61" fmla="*/ 73152 h 88392"/>
              <a:gd name="connsiteX62" fmla="*/ 96011 w 106680"/>
              <a:gd name="connsiteY62" fmla="*/ 88391 h 88392"/>
              <a:gd name="connsiteX63" fmla="*/ 44195 w 106680"/>
              <a:gd name="connsiteY63" fmla="*/ 88391 h 88392"/>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 ang="16">
                <a:pos x="connsiteX16" y="connsiteY16"/>
              </a:cxn>
              <a:cxn ang="17">
                <a:pos x="connsiteX17" y="connsiteY17"/>
              </a:cxn>
              <a:cxn ang="18">
                <a:pos x="connsiteX18" y="connsiteY18"/>
              </a:cxn>
              <a:cxn ang="19">
                <a:pos x="connsiteX19" y="connsiteY19"/>
              </a:cxn>
              <a:cxn ang="20">
                <a:pos x="connsiteX20" y="connsiteY20"/>
              </a:cxn>
              <a:cxn ang="21">
                <a:pos x="connsiteX21" y="connsiteY21"/>
              </a:cxn>
              <a:cxn ang="22">
                <a:pos x="connsiteX22" y="connsiteY22"/>
              </a:cxn>
              <a:cxn ang="23">
                <a:pos x="connsiteX23" y="connsiteY23"/>
              </a:cxn>
              <a:cxn ang="24">
                <a:pos x="connsiteX24" y="connsiteY24"/>
              </a:cxn>
              <a:cxn ang="25">
                <a:pos x="connsiteX25" y="connsiteY25"/>
              </a:cxn>
              <a:cxn ang="26">
                <a:pos x="connsiteX26" y="connsiteY26"/>
              </a:cxn>
              <a:cxn ang="27">
                <a:pos x="connsiteX27" y="connsiteY27"/>
              </a:cxn>
              <a:cxn ang="28">
                <a:pos x="connsiteX28" y="connsiteY28"/>
              </a:cxn>
              <a:cxn ang="29">
                <a:pos x="connsiteX29" y="connsiteY29"/>
              </a:cxn>
              <a:cxn ang="30">
                <a:pos x="connsiteX30" y="connsiteY30"/>
              </a:cxn>
              <a:cxn ang="31">
                <a:pos x="connsiteX31" y="connsiteY31"/>
              </a:cxn>
              <a:cxn ang="32">
                <a:pos x="connsiteX32" y="connsiteY32"/>
              </a:cxn>
              <a:cxn ang="33">
                <a:pos x="connsiteX33" y="connsiteY33"/>
              </a:cxn>
              <a:cxn ang="34">
                <a:pos x="connsiteX34" y="connsiteY34"/>
              </a:cxn>
              <a:cxn ang="35">
                <a:pos x="connsiteX35" y="connsiteY35"/>
              </a:cxn>
              <a:cxn ang="36">
                <a:pos x="connsiteX36" y="connsiteY36"/>
              </a:cxn>
              <a:cxn ang="37">
                <a:pos x="connsiteX37" y="connsiteY37"/>
              </a:cxn>
              <a:cxn ang="38">
                <a:pos x="connsiteX38" y="connsiteY38"/>
              </a:cxn>
              <a:cxn ang="39">
                <a:pos x="connsiteX39" y="connsiteY39"/>
              </a:cxn>
              <a:cxn ang="40">
                <a:pos x="connsiteX40" y="connsiteY40"/>
              </a:cxn>
              <a:cxn ang="41">
                <a:pos x="connsiteX41" y="connsiteY41"/>
              </a:cxn>
              <a:cxn ang="42">
                <a:pos x="connsiteX42" y="connsiteY42"/>
              </a:cxn>
              <a:cxn ang="43">
                <a:pos x="connsiteX43" y="connsiteY43"/>
              </a:cxn>
              <a:cxn ang="44">
                <a:pos x="connsiteX44" y="connsiteY44"/>
              </a:cxn>
              <a:cxn ang="45">
                <a:pos x="connsiteX45" y="connsiteY45"/>
              </a:cxn>
              <a:cxn ang="46">
                <a:pos x="connsiteX46" y="connsiteY46"/>
              </a:cxn>
              <a:cxn ang="47">
                <a:pos x="connsiteX47" y="connsiteY47"/>
              </a:cxn>
              <a:cxn ang="48">
                <a:pos x="connsiteX48" y="connsiteY48"/>
              </a:cxn>
              <a:cxn ang="49">
                <a:pos x="connsiteX49" y="connsiteY49"/>
              </a:cxn>
              <a:cxn ang="50">
                <a:pos x="connsiteX50" y="connsiteY50"/>
              </a:cxn>
              <a:cxn ang="51">
                <a:pos x="connsiteX51" y="connsiteY51"/>
              </a:cxn>
              <a:cxn ang="52">
                <a:pos x="connsiteX52" y="connsiteY52"/>
              </a:cxn>
              <a:cxn ang="53">
                <a:pos x="connsiteX53" y="connsiteY53"/>
              </a:cxn>
              <a:cxn ang="54">
                <a:pos x="connsiteX54" y="connsiteY54"/>
              </a:cxn>
              <a:cxn ang="55">
                <a:pos x="connsiteX55" y="connsiteY55"/>
              </a:cxn>
              <a:cxn ang="56">
                <a:pos x="connsiteX56" y="connsiteY56"/>
              </a:cxn>
              <a:cxn ang="57">
                <a:pos x="connsiteX57" y="connsiteY57"/>
              </a:cxn>
              <a:cxn ang="58">
                <a:pos x="connsiteX58" y="connsiteY58"/>
              </a:cxn>
              <a:cxn ang="59">
                <a:pos x="connsiteX59" y="connsiteY59"/>
              </a:cxn>
              <a:cxn ang="60">
                <a:pos x="connsiteX60" y="connsiteY60"/>
              </a:cxn>
              <a:cxn ang="61">
                <a:pos x="connsiteX61" y="connsiteY61"/>
              </a:cxn>
              <a:cxn ang="62">
                <a:pos x="connsiteX62" y="connsiteY62"/>
              </a:cxn>
              <a:cxn ang="63">
                <a:pos x="connsiteX63" y="connsiteY63"/>
              </a:cxn>
            </a:cxnLst>
            <a:rect l="l" t="t" r="r" b="b"/>
            <a:pathLst>
              <a:path w="106680" h="88392">
                <a:moveTo>
                  <a:pt x="44195" y="88391"/>
                </a:moveTo>
                <a:lnTo>
                  <a:pt x="35052" y="88391"/>
                </a:lnTo>
                <a:lnTo>
                  <a:pt x="30480" y="86867"/>
                </a:lnTo>
                <a:lnTo>
                  <a:pt x="27431" y="85344"/>
                </a:lnTo>
                <a:lnTo>
                  <a:pt x="22859" y="83820"/>
                </a:lnTo>
                <a:lnTo>
                  <a:pt x="19811" y="82296"/>
                </a:lnTo>
                <a:lnTo>
                  <a:pt x="16764" y="79247"/>
                </a:lnTo>
                <a:lnTo>
                  <a:pt x="13716" y="76200"/>
                </a:lnTo>
                <a:lnTo>
                  <a:pt x="10668" y="73152"/>
                </a:lnTo>
                <a:lnTo>
                  <a:pt x="7619" y="70103"/>
                </a:lnTo>
                <a:lnTo>
                  <a:pt x="6095" y="65532"/>
                </a:lnTo>
                <a:lnTo>
                  <a:pt x="3047" y="62484"/>
                </a:lnTo>
                <a:lnTo>
                  <a:pt x="1523" y="57911"/>
                </a:lnTo>
                <a:lnTo>
                  <a:pt x="1523" y="53340"/>
                </a:lnTo>
                <a:lnTo>
                  <a:pt x="0" y="50291"/>
                </a:lnTo>
                <a:lnTo>
                  <a:pt x="0" y="45720"/>
                </a:lnTo>
                <a:lnTo>
                  <a:pt x="0" y="41147"/>
                </a:lnTo>
                <a:lnTo>
                  <a:pt x="1523" y="36576"/>
                </a:lnTo>
                <a:lnTo>
                  <a:pt x="1523" y="32003"/>
                </a:lnTo>
                <a:lnTo>
                  <a:pt x="3047" y="27432"/>
                </a:lnTo>
                <a:lnTo>
                  <a:pt x="6095" y="24384"/>
                </a:lnTo>
                <a:lnTo>
                  <a:pt x="7619" y="19811"/>
                </a:lnTo>
                <a:lnTo>
                  <a:pt x="10668" y="16764"/>
                </a:lnTo>
                <a:lnTo>
                  <a:pt x="13716" y="13715"/>
                </a:lnTo>
                <a:lnTo>
                  <a:pt x="16764" y="10667"/>
                </a:lnTo>
                <a:lnTo>
                  <a:pt x="19811" y="9144"/>
                </a:lnTo>
                <a:lnTo>
                  <a:pt x="22859" y="6096"/>
                </a:lnTo>
                <a:lnTo>
                  <a:pt x="27431" y="4571"/>
                </a:lnTo>
                <a:lnTo>
                  <a:pt x="30480" y="3047"/>
                </a:lnTo>
                <a:lnTo>
                  <a:pt x="35052" y="1523"/>
                </a:lnTo>
                <a:lnTo>
                  <a:pt x="39623" y="1523"/>
                </a:lnTo>
                <a:lnTo>
                  <a:pt x="44195" y="0"/>
                </a:lnTo>
                <a:lnTo>
                  <a:pt x="105156" y="1523"/>
                </a:lnTo>
                <a:lnTo>
                  <a:pt x="94488" y="16764"/>
                </a:lnTo>
                <a:lnTo>
                  <a:pt x="39623" y="16764"/>
                </a:lnTo>
                <a:lnTo>
                  <a:pt x="36576" y="18288"/>
                </a:lnTo>
                <a:lnTo>
                  <a:pt x="35052" y="18288"/>
                </a:lnTo>
                <a:lnTo>
                  <a:pt x="32004" y="19811"/>
                </a:lnTo>
                <a:lnTo>
                  <a:pt x="28956" y="21335"/>
                </a:lnTo>
                <a:lnTo>
                  <a:pt x="27431" y="22859"/>
                </a:lnTo>
                <a:lnTo>
                  <a:pt x="24383" y="24384"/>
                </a:lnTo>
                <a:lnTo>
                  <a:pt x="22859" y="27432"/>
                </a:lnTo>
                <a:lnTo>
                  <a:pt x="21335" y="28955"/>
                </a:lnTo>
                <a:lnTo>
                  <a:pt x="19811" y="32003"/>
                </a:lnTo>
                <a:lnTo>
                  <a:pt x="19811" y="33527"/>
                </a:lnTo>
                <a:lnTo>
                  <a:pt x="18288" y="36576"/>
                </a:lnTo>
                <a:lnTo>
                  <a:pt x="16764" y="39623"/>
                </a:lnTo>
                <a:lnTo>
                  <a:pt x="16764" y="45720"/>
                </a:lnTo>
                <a:lnTo>
                  <a:pt x="16764" y="50291"/>
                </a:lnTo>
                <a:lnTo>
                  <a:pt x="18288" y="53340"/>
                </a:lnTo>
                <a:lnTo>
                  <a:pt x="19811" y="56388"/>
                </a:lnTo>
                <a:lnTo>
                  <a:pt x="19811" y="57911"/>
                </a:lnTo>
                <a:lnTo>
                  <a:pt x="21335" y="60959"/>
                </a:lnTo>
                <a:lnTo>
                  <a:pt x="22859" y="62484"/>
                </a:lnTo>
                <a:lnTo>
                  <a:pt x="24383" y="65532"/>
                </a:lnTo>
                <a:lnTo>
                  <a:pt x="27431" y="67055"/>
                </a:lnTo>
                <a:lnTo>
                  <a:pt x="28956" y="68579"/>
                </a:lnTo>
                <a:lnTo>
                  <a:pt x="32004" y="70103"/>
                </a:lnTo>
                <a:lnTo>
                  <a:pt x="35052" y="71627"/>
                </a:lnTo>
                <a:lnTo>
                  <a:pt x="36576" y="71627"/>
                </a:lnTo>
                <a:lnTo>
                  <a:pt x="39623" y="73152"/>
                </a:lnTo>
                <a:lnTo>
                  <a:pt x="106680" y="73152"/>
                </a:lnTo>
                <a:lnTo>
                  <a:pt x="96011" y="88391"/>
                </a:lnTo>
                <a:lnTo>
                  <a:pt x="44195" y="88391"/>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10" name="Freeform 3"/>
          <p:cNvSpPr/>
          <p:nvPr/>
        </p:nvSpPr>
        <p:spPr>
          <a:xfrm>
            <a:off x="8010548" y="5333336"/>
            <a:ext cx="91222" cy="80221"/>
          </a:xfrm>
          <a:custGeom>
            <a:avLst/>
            <a:gdLst>
              <a:gd name="connsiteX0" fmla="*/ 45719 w 106679"/>
              <a:gd name="connsiteY0" fmla="*/ 73152 h 88392"/>
              <a:gd name="connsiteX1" fmla="*/ 39623 w 106679"/>
              <a:gd name="connsiteY1" fmla="*/ 73152 h 88392"/>
              <a:gd name="connsiteX2" fmla="*/ 36576 w 106679"/>
              <a:gd name="connsiteY2" fmla="*/ 71627 h 88392"/>
              <a:gd name="connsiteX3" fmla="*/ 32003 w 106679"/>
              <a:gd name="connsiteY3" fmla="*/ 70103 h 88392"/>
              <a:gd name="connsiteX4" fmla="*/ 28955 w 106679"/>
              <a:gd name="connsiteY4" fmla="*/ 67055 h 88392"/>
              <a:gd name="connsiteX5" fmla="*/ 25907 w 106679"/>
              <a:gd name="connsiteY5" fmla="*/ 64008 h 88392"/>
              <a:gd name="connsiteX6" fmla="*/ 22859 w 106679"/>
              <a:gd name="connsiteY6" fmla="*/ 60959 h 88392"/>
              <a:gd name="connsiteX7" fmla="*/ 19811 w 106679"/>
              <a:gd name="connsiteY7" fmla="*/ 56388 h 88392"/>
              <a:gd name="connsiteX8" fmla="*/ 18288 w 106679"/>
              <a:gd name="connsiteY8" fmla="*/ 53340 h 88392"/>
              <a:gd name="connsiteX9" fmla="*/ 91440 w 106679"/>
              <a:gd name="connsiteY9" fmla="*/ 53340 h 88392"/>
              <a:gd name="connsiteX10" fmla="*/ 100583 w 106679"/>
              <a:gd name="connsiteY10" fmla="*/ 38100 h 88392"/>
              <a:gd name="connsiteX11" fmla="*/ 18288 w 106679"/>
              <a:gd name="connsiteY11" fmla="*/ 38100 h 88392"/>
              <a:gd name="connsiteX12" fmla="*/ 19811 w 106679"/>
              <a:gd name="connsiteY12" fmla="*/ 33527 h 88392"/>
              <a:gd name="connsiteX13" fmla="*/ 22859 w 106679"/>
              <a:gd name="connsiteY13" fmla="*/ 28955 h 88392"/>
              <a:gd name="connsiteX14" fmla="*/ 25907 w 106679"/>
              <a:gd name="connsiteY14" fmla="*/ 25908 h 88392"/>
              <a:gd name="connsiteX15" fmla="*/ 28955 w 106679"/>
              <a:gd name="connsiteY15" fmla="*/ 22859 h 88392"/>
              <a:gd name="connsiteX16" fmla="*/ 32003 w 106679"/>
              <a:gd name="connsiteY16" fmla="*/ 19811 h 88392"/>
              <a:gd name="connsiteX17" fmla="*/ 36576 w 106679"/>
              <a:gd name="connsiteY17" fmla="*/ 18288 h 88392"/>
              <a:gd name="connsiteX18" fmla="*/ 39623 w 106679"/>
              <a:gd name="connsiteY18" fmla="*/ 16764 h 88392"/>
              <a:gd name="connsiteX19" fmla="*/ 96011 w 106679"/>
              <a:gd name="connsiteY19" fmla="*/ 16764 h 88392"/>
              <a:gd name="connsiteX20" fmla="*/ 105155 w 106679"/>
              <a:gd name="connsiteY20" fmla="*/ 1523 h 88392"/>
              <a:gd name="connsiteX21" fmla="*/ 44195 w 106679"/>
              <a:gd name="connsiteY21" fmla="*/ 0 h 88392"/>
              <a:gd name="connsiteX22" fmla="*/ 44195 w 106679"/>
              <a:gd name="connsiteY22" fmla="*/ 0 h 88392"/>
              <a:gd name="connsiteX23" fmla="*/ 39623 w 106679"/>
              <a:gd name="connsiteY23" fmla="*/ 1523 h 88392"/>
              <a:gd name="connsiteX24" fmla="*/ 35052 w 106679"/>
              <a:gd name="connsiteY24" fmla="*/ 1523 h 88392"/>
              <a:gd name="connsiteX25" fmla="*/ 32003 w 106679"/>
              <a:gd name="connsiteY25" fmla="*/ 3047 h 88392"/>
              <a:gd name="connsiteX26" fmla="*/ 27431 w 106679"/>
              <a:gd name="connsiteY26" fmla="*/ 4571 h 88392"/>
              <a:gd name="connsiteX27" fmla="*/ 24383 w 106679"/>
              <a:gd name="connsiteY27" fmla="*/ 6096 h 88392"/>
              <a:gd name="connsiteX28" fmla="*/ 19811 w 106679"/>
              <a:gd name="connsiteY28" fmla="*/ 9144 h 88392"/>
              <a:gd name="connsiteX29" fmla="*/ 16764 w 106679"/>
              <a:gd name="connsiteY29" fmla="*/ 10667 h 88392"/>
              <a:gd name="connsiteX30" fmla="*/ 13716 w 106679"/>
              <a:gd name="connsiteY30" fmla="*/ 13715 h 88392"/>
              <a:gd name="connsiteX31" fmla="*/ 10667 w 106679"/>
              <a:gd name="connsiteY31" fmla="*/ 16764 h 88392"/>
              <a:gd name="connsiteX32" fmla="*/ 7619 w 106679"/>
              <a:gd name="connsiteY32" fmla="*/ 19811 h 88392"/>
              <a:gd name="connsiteX33" fmla="*/ 6095 w 106679"/>
              <a:gd name="connsiteY33" fmla="*/ 24384 h 88392"/>
              <a:gd name="connsiteX34" fmla="*/ 4571 w 106679"/>
              <a:gd name="connsiteY34" fmla="*/ 27432 h 88392"/>
              <a:gd name="connsiteX35" fmla="*/ 3047 w 106679"/>
              <a:gd name="connsiteY35" fmla="*/ 32003 h 88392"/>
              <a:gd name="connsiteX36" fmla="*/ 1523 w 106679"/>
              <a:gd name="connsiteY36" fmla="*/ 36576 h 88392"/>
              <a:gd name="connsiteX37" fmla="*/ 1523 w 106679"/>
              <a:gd name="connsiteY37" fmla="*/ 41147 h 88392"/>
              <a:gd name="connsiteX38" fmla="*/ 0 w 106679"/>
              <a:gd name="connsiteY38" fmla="*/ 45720 h 88392"/>
              <a:gd name="connsiteX39" fmla="*/ 0 w 106679"/>
              <a:gd name="connsiteY39" fmla="*/ 45720 h 88392"/>
              <a:gd name="connsiteX40" fmla="*/ 1523 w 106679"/>
              <a:gd name="connsiteY40" fmla="*/ 50291 h 88392"/>
              <a:gd name="connsiteX41" fmla="*/ 1523 w 106679"/>
              <a:gd name="connsiteY41" fmla="*/ 53340 h 88392"/>
              <a:gd name="connsiteX42" fmla="*/ 3047 w 106679"/>
              <a:gd name="connsiteY42" fmla="*/ 57911 h 88392"/>
              <a:gd name="connsiteX43" fmla="*/ 4571 w 106679"/>
              <a:gd name="connsiteY43" fmla="*/ 62484 h 88392"/>
              <a:gd name="connsiteX44" fmla="*/ 6095 w 106679"/>
              <a:gd name="connsiteY44" fmla="*/ 65532 h 88392"/>
              <a:gd name="connsiteX45" fmla="*/ 7619 w 106679"/>
              <a:gd name="connsiteY45" fmla="*/ 70103 h 88392"/>
              <a:gd name="connsiteX46" fmla="*/ 10667 w 106679"/>
              <a:gd name="connsiteY46" fmla="*/ 73152 h 88392"/>
              <a:gd name="connsiteX47" fmla="*/ 13716 w 106679"/>
              <a:gd name="connsiteY47" fmla="*/ 76200 h 88392"/>
              <a:gd name="connsiteX48" fmla="*/ 16764 w 106679"/>
              <a:gd name="connsiteY48" fmla="*/ 79247 h 88392"/>
              <a:gd name="connsiteX49" fmla="*/ 19811 w 106679"/>
              <a:gd name="connsiteY49" fmla="*/ 82296 h 88392"/>
              <a:gd name="connsiteX50" fmla="*/ 24383 w 106679"/>
              <a:gd name="connsiteY50" fmla="*/ 83820 h 88392"/>
              <a:gd name="connsiteX51" fmla="*/ 27431 w 106679"/>
              <a:gd name="connsiteY51" fmla="*/ 85344 h 88392"/>
              <a:gd name="connsiteX52" fmla="*/ 32003 w 106679"/>
              <a:gd name="connsiteY52" fmla="*/ 86867 h 88392"/>
              <a:gd name="connsiteX53" fmla="*/ 35052 w 106679"/>
              <a:gd name="connsiteY53" fmla="*/ 88391 h 88392"/>
              <a:gd name="connsiteX54" fmla="*/ 97535 w 106679"/>
              <a:gd name="connsiteY54" fmla="*/ 88391 h 88392"/>
              <a:gd name="connsiteX55" fmla="*/ 106679 w 106679"/>
              <a:gd name="connsiteY55" fmla="*/ 73152 h 88392"/>
              <a:gd name="connsiteX56" fmla="*/ 45719 w 106679"/>
              <a:gd name="connsiteY56" fmla="*/ 73152 h 88392"/>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 ang="16">
                <a:pos x="connsiteX16" y="connsiteY16"/>
              </a:cxn>
              <a:cxn ang="17">
                <a:pos x="connsiteX17" y="connsiteY17"/>
              </a:cxn>
              <a:cxn ang="18">
                <a:pos x="connsiteX18" y="connsiteY18"/>
              </a:cxn>
              <a:cxn ang="19">
                <a:pos x="connsiteX19" y="connsiteY19"/>
              </a:cxn>
              <a:cxn ang="20">
                <a:pos x="connsiteX20" y="connsiteY20"/>
              </a:cxn>
              <a:cxn ang="21">
                <a:pos x="connsiteX21" y="connsiteY21"/>
              </a:cxn>
              <a:cxn ang="22">
                <a:pos x="connsiteX22" y="connsiteY22"/>
              </a:cxn>
              <a:cxn ang="23">
                <a:pos x="connsiteX23" y="connsiteY23"/>
              </a:cxn>
              <a:cxn ang="24">
                <a:pos x="connsiteX24" y="connsiteY24"/>
              </a:cxn>
              <a:cxn ang="25">
                <a:pos x="connsiteX25" y="connsiteY25"/>
              </a:cxn>
              <a:cxn ang="26">
                <a:pos x="connsiteX26" y="connsiteY26"/>
              </a:cxn>
              <a:cxn ang="27">
                <a:pos x="connsiteX27" y="connsiteY27"/>
              </a:cxn>
              <a:cxn ang="28">
                <a:pos x="connsiteX28" y="connsiteY28"/>
              </a:cxn>
              <a:cxn ang="29">
                <a:pos x="connsiteX29" y="connsiteY29"/>
              </a:cxn>
              <a:cxn ang="30">
                <a:pos x="connsiteX30" y="connsiteY30"/>
              </a:cxn>
              <a:cxn ang="31">
                <a:pos x="connsiteX31" y="connsiteY31"/>
              </a:cxn>
              <a:cxn ang="32">
                <a:pos x="connsiteX32" y="connsiteY32"/>
              </a:cxn>
              <a:cxn ang="33">
                <a:pos x="connsiteX33" y="connsiteY33"/>
              </a:cxn>
              <a:cxn ang="34">
                <a:pos x="connsiteX34" y="connsiteY34"/>
              </a:cxn>
              <a:cxn ang="35">
                <a:pos x="connsiteX35" y="connsiteY35"/>
              </a:cxn>
              <a:cxn ang="36">
                <a:pos x="connsiteX36" y="connsiteY36"/>
              </a:cxn>
              <a:cxn ang="37">
                <a:pos x="connsiteX37" y="connsiteY37"/>
              </a:cxn>
              <a:cxn ang="38">
                <a:pos x="connsiteX38" y="connsiteY38"/>
              </a:cxn>
              <a:cxn ang="39">
                <a:pos x="connsiteX39" y="connsiteY39"/>
              </a:cxn>
              <a:cxn ang="40">
                <a:pos x="connsiteX40" y="connsiteY40"/>
              </a:cxn>
              <a:cxn ang="41">
                <a:pos x="connsiteX41" y="connsiteY41"/>
              </a:cxn>
              <a:cxn ang="42">
                <a:pos x="connsiteX42" y="connsiteY42"/>
              </a:cxn>
              <a:cxn ang="43">
                <a:pos x="connsiteX43" y="connsiteY43"/>
              </a:cxn>
              <a:cxn ang="44">
                <a:pos x="connsiteX44" y="connsiteY44"/>
              </a:cxn>
              <a:cxn ang="45">
                <a:pos x="connsiteX45" y="connsiteY45"/>
              </a:cxn>
              <a:cxn ang="46">
                <a:pos x="connsiteX46" y="connsiteY46"/>
              </a:cxn>
              <a:cxn ang="47">
                <a:pos x="connsiteX47" y="connsiteY47"/>
              </a:cxn>
              <a:cxn ang="48">
                <a:pos x="connsiteX48" y="connsiteY48"/>
              </a:cxn>
              <a:cxn ang="49">
                <a:pos x="connsiteX49" y="connsiteY49"/>
              </a:cxn>
              <a:cxn ang="50">
                <a:pos x="connsiteX50" y="connsiteY50"/>
              </a:cxn>
              <a:cxn ang="51">
                <a:pos x="connsiteX51" y="connsiteY51"/>
              </a:cxn>
              <a:cxn ang="52">
                <a:pos x="connsiteX52" y="connsiteY52"/>
              </a:cxn>
              <a:cxn ang="53">
                <a:pos x="connsiteX53" y="connsiteY53"/>
              </a:cxn>
              <a:cxn ang="54">
                <a:pos x="connsiteX54" y="connsiteY54"/>
              </a:cxn>
              <a:cxn ang="55">
                <a:pos x="connsiteX55" y="connsiteY55"/>
              </a:cxn>
              <a:cxn ang="56">
                <a:pos x="connsiteX56" y="connsiteY56"/>
              </a:cxn>
            </a:cxnLst>
            <a:rect l="l" t="t" r="r" b="b"/>
            <a:pathLst>
              <a:path w="106679" h="88392">
                <a:moveTo>
                  <a:pt x="45719" y="73152"/>
                </a:moveTo>
                <a:lnTo>
                  <a:pt x="39623" y="73152"/>
                </a:lnTo>
                <a:lnTo>
                  <a:pt x="36576" y="71627"/>
                </a:lnTo>
                <a:lnTo>
                  <a:pt x="32003" y="70103"/>
                </a:lnTo>
                <a:lnTo>
                  <a:pt x="28955" y="67055"/>
                </a:lnTo>
                <a:lnTo>
                  <a:pt x="25907" y="64008"/>
                </a:lnTo>
                <a:lnTo>
                  <a:pt x="22859" y="60959"/>
                </a:lnTo>
                <a:lnTo>
                  <a:pt x="19811" y="56388"/>
                </a:lnTo>
                <a:lnTo>
                  <a:pt x="18288" y="53340"/>
                </a:lnTo>
                <a:lnTo>
                  <a:pt x="91440" y="53340"/>
                </a:lnTo>
                <a:lnTo>
                  <a:pt x="100583" y="38100"/>
                </a:lnTo>
                <a:lnTo>
                  <a:pt x="18288" y="38100"/>
                </a:lnTo>
                <a:lnTo>
                  <a:pt x="19811" y="33527"/>
                </a:lnTo>
                <a:lnTo>
                  <a:pt x="22859" y="28955"/>
                </a:lnTo>
                <a:lnTo>
                  <a:pt x="25907" y="25908"/>
                </a:lnTo>
                <a:lnTo>
                  <a:pt x="28955" y="22859"/>
                </a:lnTo>
                <a:lnTo>
                  <a:pt x="32003" y="19811"/>
                </a:lnTo>
                <a:lnTo>
                  <a:pt x="36576" y="18288"/>
                </a:lnTo>
                <a:lnTo>
                  <a:pt x="39623" y="16764"/>
                </a:lnTo>
                <a:lnTo>
                  <a:pt x="96011" y="16764"/>
                </a:lnTo>
                <a:lnTo>
                  <a:pt x="105155" y="1523"/>
                </a:lnTo>
                <a:lnTo>
                  <a:pt x="44195" y="0"/>
                </a:lnTo>
                <a:lnTo>
                  <a:pt x="44195" y="0"/>
                </a:lnTo>
                <a:lnTo>
                  <a:pt x="39623" y="1523"/>
                </a:lnTo>
                <a:lnTo>
                  <a:pt x="35052" y="1523"/>
                </a:lnTo>
                <a:lnTo>
                  <a:pt x="32003" y="3047"/>
                </a:lnTo>
                <a:lnTo>
                  <a:pt x="27431" y="4571"/>
                </a:lnTo>
                <a:lnTo>
                  <a:pt x="24383" y="6096"/>
                </a:lnTo>
                <a:lnTo>
                  <a:pt x="19811" y="9144"/>
                </a:lnTo>
                <a:lnTo>
                  <a:pt x="16764" y="10667"/>
                </a:lnTo>
                <a:lnTo>
                  <a:pt x="13716" y="13715"/>
                </a:lnTo>
                <a:lnTo>
                  <a:pt x="10667" y="16764"/>
                </a:lnTo>
                <a:lnTo>
                  <a:pt x="7619" y="19811"/>
                </a:lnTo>
                <a:lnTo>
                  <a:pt x="6095" y="24384"/>
                </a:lnTo>
                <a:lnTo>
                  <a:pt x="4571" y="27432"/>
                </a:lnTo>
                <a:lnTo>
                  <a:pt x="3047" y="32003"/>
                </a:lnTo>
                <a:lnTo>
                  <a:pt x="1523" y="36576"/>
                </a:lnTo>
                <a:lnTo>
                  <a:pt x="1523" y="41147"/>
                </a:lnTo>
                <a:lnTo>
                  <a:pt x="0" y="45720"/>
                </a:lnTo>
                <a:lnTo>
                  <a:pt x="0" y="45720"/>
                </a:lnTo>
                <a:lnTo>
                  <a:pt x="1523" y="50291"/>
                </a:lnTo>
                <a:lnTo>
                  <a:pt x="1523" y="53340"/>
                </a:lnTo>
                <a:lnTo>
                  <a:pt x="3047" y="57911"/>
                </a:lnTo>
                <a:lnTo>
                  <a:pt x="4571" y="62484"/>
                </a:lnTo>
                <a:lnTo>
                  <a:pt x="6095" y="65532"/>
                </a:lnTo>
                <a:lnTo>
                  <a:pt x="7619" y="70103"/>
                </a:lnTo>
                <a:lnTo>
                  <a:pt x="10667" y="73152"/>
                </a:lnTo>
                <a:lnTo>
                  <a:pt x="13716" y="76200"/>
                </a:lnTo>
                <a:lnTo>
                  <a:pt x="16764" y="79247"/>
                </a:lnTo>
                <a:lnTo>
                  <a:pt x="19811" y="82296"/>
                </a:lnTo>
                <a:lnTo>
                  <a:pt x="24383" y="83820"/>
                </a:lnTo>
                <a:lnTo>
                  <a:pt x="27431" y="85344"/>
                </a:lnTo>
                <a:lnTo>
                  <a:pt x="32003" y="86867"/>
                </a:lnTo>
                <a:lnTo>
                  <a:pt x="35052" y="88391"/>
                </a:lnTo>
                <a:lnTo>
                  <a:pt x="97535" y="88391"/>
                </a:lnTo>
                <a:lnTo>
                  <a:pt x="106679" y="73152"/>
                </a:lnTo>
                <a:lnTo>
                  <a:pt x="45719" y="73152"/>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11" name="Freeform 3"/>
          <p:cNvSpPr/>
          <p:nvPr/>
        </p:nvSpPr>
        <p:spPr>
          <a:xfrm>
            <a:off x="7516641" y="5333335"/>
            <a:ext cx="118590" cy="80220"/>
          </a:xfrm>
          <a:custGeom>
            <a:avLst/>
            <a:gdLst>
              <a:gd name="connsiteX0" fmla="*/ 94488 w 138684"/>
              <a:gd name="connsiteY0" fmla="*/ 1523 h 88391"/>
              <a:gd name="connsiteX1" fmla="*/ 44196 w 138684"/>
              <a:gd name="connsiteY1" fmla="*/ 0 h 88391"/>
              <a:gd name="connsiteX2" fmla="*/ 44196 w 138684"/>
              <a:gd name="connsiteY2" fmla="*/ 0 h 88391"/>
              <a:gd name="connsiteX3" fmla="*/ 39624 w 138684"/>
              <a:gd name="connsiteY3" fmla="*/ 1523 h 88391"/>
              <a:gd name="connsiteX4" fmla="*/ 35052 w 138684"/>
              <a:gd name="connsiteY4" fmla="*/ 1523 h 88391"/>
              <a:gd name="connsiteX5" fmla="*/ 30480 w 138684"/>
              <a:gd name="connsiteY5" fmla="*/ 3047 h 88391"/>
              <a:gd name="connsiteX6" fmla="*/ 27432 w 138684"/>
              <a:gd name="connsiteY6" fmla="*/ 4571 h 88391"/>
              <a:gd name="connsiteX7" fmla="*/ 22860 w 138684"/>
              <a:gd name="connsiteY7" fmla="*/ 6096 h 88391"/>
              <a:gd name="connsiteX8" fmla="*/ 19812 w 138684"/>
              <a:gd name="connsiteY8" fmla="*/ 9144 h 88391"/>
              <a:gd name="connsiteX9" fmla="*/ 16764 w 138684"/>
              <a:gd name="connsiteY9" fmla="*/ 10667 h 88391"/>
              <a:gd name="connsiteX10" fmla="*/ 13716 w 138684"/>
              <a:gd name="connsiteY10" fmla="*/ 13715 h 88391"/>
              <a:gd name="connsiteX11" fmla="*/ 10668 w 138684"/>
              <a:gd name="connsiteY11" fmla="*/ 16764 h 88391"/>
              <a:gd name="connsiteX12" fmla="*/ 7620 w 138684"/>
              <a:gd name="connsiteY12" fmla="*/ 19811 h 88391"/>
              <a:gd name="connsiteX13" fmla="*/ 6096 w 138684"/>
              <a:gd name="connsiteY13" fmla="*/ 24384 h 88391"/>
              <a:gd name="connsiteX14" fmla="*/ 3048 w 138684"/>
              <a:gd name="connsiteY14" fmla="*/ 27432 h 88391"/>
              <a:gd name="connsiteX15" fmla="*/ 1524 w 138684"/>
              <a:gd name="connsiteY15" fmla="*/ 32003 h 88391"/>
              <a:gd name="connsiteX16" fmla="*/ 1524 w 138684"/>
              <a:gd name="connsiteY16" fmla="*/ 36576 h 88391"/>
              <a:gd name="connsiteX17" fmla="*/ 0 w 138684"/>
              <a:gd name="connsiteY17" fmla="*/ 41147 h 88391"/>
              <a:gd name="connsiteX18" fmla="*/ 0 w 138684"/>
              <a:gd name="connsiteY18" fmla="*/ 45720 h 88391"/>
              <a:gd name="connsiteX19" fmla="*/ 0 w 138684"/>
              <a:gd name="connsiteY19" fmla="*/ 50291 h 88391"/>
              <a:gd name="connsiteX20" fmla="*/ 1524 w 138684"/>
              <a:gd name="connsiteY20" fmla="*/ 53340 h 88391"/>
              <a:gd name="connsiteX21" fmla="*/ 1524 w 138684"/>
              <a:gd name="connsiteY21" fmla="*/ 57911 h 88391"/>
              <a:gd name="connsiteX22" fmla="*/ 3048 w 138684"/>
              <a:gd name="connsiteY22" fmla="*/ 62484 h 88391"/>
              <a:gd name="connsiteX23" fmla="*/ 6096 w 138684"/>
              <a:gd name="connsiteY23" fmla="*/ 65532 h 88391"/>
              <a:gd name="connsiteX24" fmla="*/ 7620 w 138684"/>
              <a:gd name="connsiteY24" fmla="*/ 70103 h 88391"/>
              <a:gd name="connsiteX25" fmla="*/ 10668 w 138684"/>
              <a:gd name="connsiteY25" fmla="*/ 73152 h 88391"/>
              <a:gd name="connsiteX26" fmla="*/ 13716 w 138684"/>
              <a:gd name="connsiteY26" fmla="*/ 76200 h 88391"/>
              <a:gd name="connsiteX27" fmla="*/ 16764 w 138684"/>
              <a:gd name="connsiteY27" fmla="*/ 79247 h 88391"/>
              <a:gd name="connsiteX28" fmla="*/ 19812 w 138684"/>
              <a:gd name="connsiteY28" fmla="*/ 82296 h 88391"/>
              <a:gd name="connsiteX29" fmla="*/ 22860 w 138684"/>
              <a:gd name="connsiteY29" fmla="*/ 83820 h 88391"/>
              <a:gd name="connsiteX30" fmla="*/ 27432 w 138684"/>
              <a:gd name="connsiteY30" fmla="*/ 85344 h 88391"/>
              <a:gd name="connsiteX31" fmla="*/ 30480 w 138684"/>
              <a:gd name="connsiteY31" fmla="*/ 86867 h 88391"/>
              <a:gd name="connsiteX32" fmla="*/ 35052 w 138684"/>
              <a:gd name="connsiteY32" fmla="*/ 88391 h 88391"/>
              <a:gd name="connsiteX33" fmla="*/ 103632 w 138684"/>
              <a:gd name="connsiteY33" fmla="*/ 88391 h 88391"/>
              <a:gd name="connsiteX34" fmla="*/ 108204 w 138684"/>
              <a:gd name="connsiteY34" fmla="*/ 86867 h 88391"/>
              <a:gd name="connsiteX35" fmla="*/ 112776 w 138684"/>
              <a:gd name="connsiteY35" fmla="*/ 85344 h 88391"/>
              <a:gd name="connsiteX36" fmla="*/ 115824 w 138684"/>
              <a:gd name="connsiteY36" fmla="*/ 83820 h 88391"/>
              <a:gd name="connsiteX37" fmla="*/ 120396 w 138684"/>
              <a:gd name="connsiteY37" fmla="*/ 82296 h 88391"/>
              <a:gd name="connsiteX38" fmla="*/ 123444 w 138684"/>
              <a:gd name="connsiteY38" fmla="*/ 79247 h 88391"/>
              <a:gd name="connsiteX39" fmla="*/ 126492 w 138684"/>
              <a:gd name="connsiteY39" fmla="*/ 76200 h 88391"/>
              <a:gd name="connsiteX40" fmla="*/ 129540 w 138684"/>
              <a:gd name="connsiteY40" fmla="*/ 73152 h 88391"/>
              <a:gd name="connsiteX41" fmla="*/ 131064 w 138684"/>
              <a:gd name="connsiteY41" fmla="*/ 70103 h 88391"/>
              <a:gd name="connsiteX42" fmla="*/ 134112 w 138684"/>
              <a:gd name="connsiteY42" fmla="*/ 65532 h 88391"/>
              <a:gd name="connsiteX43" fmla="*/ 135636 w 138684"/>
              <a:gd name="connsiteY43" fmla="*/ 62484 h 88391"/>
              <a:gd name="connsiteX44" fmla="*/ 137160 w 138684"/>
              <a:gd name="connsiteY44" fmla="*/ 57911 h 88391"/>
              <a:gd name="connsiteX45" fmla="*/ 138684 w 138684"/>
              <a:gd name="connsiteY45" fmla="*/ 53340 h 88391"/>
              <a:gd name="connsiteX46" fmla="*/ 138684 w 138684"/>
              <a:gd name="connsiteY46" fmla="*/ 45720 h 88391"/>
              <a:gd name="connsiteX47" fmla="*/ 138684 w 138684"/>
              <a:gd name="connsiteY47" fmla="*/ 36576 h 88391"/>
              <a:gd name="connsiteX48" fmla="*/ 137160 w 138684"/>
              <a:gd name="connsiteY48" fmla="*/ 32003 h 88391"/>
              <a:gd name="connsiteX49" fmla="*/ 135636 w 138684"/>
              <a:gd name="connsiteY49" fmla="*/ 27432 h 88391"/>
              <a:gd name="connsiteX50" fmla="*/ 134112 w 138684"/>
              <a:gd name="connsiteY50" fmla="*/ 24384 h 88391"/>
              <a:gd name="connsiteX51" fmla="*/ 131064 w 138684"/>
              <a:gd name="connsiteY51" fmla="*/ 19811 h 88391"/>
              <a:gd name="connsiteX52" fmla="*/ 129540 w 138684"/>
              <a:gd name="connsiteY52" fmla="*/ 16764 h 88391"/>
              <a:gd name="connsiteX53" fmla="*/ 126492 w 138684"/>
              <a:gd name="connsiteY53" fmla="*/ 13715 h 88391"/>
              <a:gd name="connsiteX54" fmla="*/ 123444 w 138684"/>
              <a:gd name="connsiteY54" fmla="*/ 10667 h 88391"/>
              <a:gd name="connsiteX55" fmla="*/ 120396 w 138684"/>
              <a:gd name="connsiteY55" fmla="*/ 9144 h 88391"/>
              <a:gd name="connsiteX56" fmla="*/ 115824 w 138684"/>
              <a:gd name="connsiteY56" fmla="*/ 6096 h 88391"/>
              <a:gd name="connsiteX57" fmla="*/ 112776 w 138684"/>
              <a:gd name="connsiteY57" fmla="*/ 4571 h 88391"/>
              <a:gd name="connsiteX58" fmla="*/ 108204 w 138684"/>
              <a:gd name="connsiteY58" fmla="*/ 3047 h 88391"/>
              <a:gd name="connsiteX59" fmla="*/ 103632 w 138684"/>
              <a:gd name="connsiteY59" fmla="*/ 1523 h 88391"/>
              <a:gd name="connsiteX60" fmla="*/ 94488 w 138684"/>
              <a:gd name="connsiteY60" fmla="*/ 1523 h 88391"/>
              <a:gd name="connsiteX61" fmla="*/ 94488 w 138684"/>
              <a:gd name="connsiteY61" fmla="*/ 73152 h 88391"/>
              <a:gd name="connsiteX62" fmla="*/ 39624 w 138684"/>
              <a:gd name="connsiteY62" fmla="*/ 73152 h 88391"/>
              <a:gd name="connsiteX63" fmla="*/ 36576 w 138684"/>
              <a:gd name="connsiteY63" fmla="*/ 71627 h 88391"/>
              <a:gd name="connsiteX64" fmla="*/ 33528 w 138684"/>
              <a:gd name="connsiteY64" fmla="*/ 71627 h 88391"/>
              <a:gd name="connsiteX65" fmla="*/ 32004 w 138684"/>
              <a:gd name="connsiteY65" fmla="*/ 70103 h 88391"/>
              <a:gd name="connsiteX66" fmla="*/ 28956 w 138684"/>
              <a:gd name="connsiteY66" fmla="*/ 68579 h 88391"/>
              <a:gd name="connsiteX67" fmla="*/ 27432 w 138684"/>
              <a:gd name="connsiteY67" fmla="*/ 67055 h 88391"/>
              <a:gd name="connsiteX68" fmla="*/ 24384 w 138684"/>
              <a:gd name="connsiteY68" fmla="*/ 65532 h 88391"/>
              <a:gd name="connsiteX69" fmla="*/ 22860 w 138684"/>
              <a:gd name="connsiteY69" fmla="*/ 62484 h 88391"/>
              <a:gd name="connsiteX70" fmla="*/ 21336 w 138684"/>
              <a:gd name="connsiteY70" fmla="*/ 60959 h 88391"/>
              <a:gd name="connsiteX71" fmla="*/ 19812 w 138684"/>
              <a:gd name="connsiteY71" fmla="*/ 57911 h 88391"/>
              <a:gd name="connsiteX72" fmla="*/ 18288 w 138684"/>
              <a:gd name="connsiteY72" fmla="*/ 56388 h 88391"/>
              <a:gd name="connsiteX73" fmla="*/ 18288 w 138684"/>
              <a:gd name="connsiteY73" fmla="*/ 53340 h 88391"/>
              <a:gd name="connsiteX74" fmla="*/ 16764 w 138684"/>
              <a:gd name="connsiteY74" fmla="*/ 50291 h 88391"/>
              <a:gd name="connsiteX75" fmla="*/ 16764 w 138684"/>
              <a:gd name="connsiteY75" fmla="*/ 45720 h 88391"/>
              <a:gd name="connsiteX76" fmla="*/ 16764 w 138684"/>
              <a:gd name="connsiteY76" fmla="*/ 39623 h 88391"/>
              <a:gd name="connsiteX77" fmla="*/ 18288 w 138684"/>
              <a:gd name="connsiteY77" fmla="*/ 36576 h 88391"/>
              <a:gd name="connsiteX78" fmla="*/ 18288 w 138684"/>
              <a:gd name="connsiteY78" fmla="*/ 33527 h 88391"/>
              <a:gd name="connsiteX79" fmla="*/ 19812 w 138684"/>
              <a:gd name="connsiteY79" fmla="*/ 32003 h 88391"/>
              <a:gd name="connsiteX80" fmla="*/ 21336 w 138684"/>
              <a:gd name="connsiteY80" fmla="*/ 28955 h 88391"/>
              <a:gd name="connsiteX81" fmla="*/ 22860 w 138684"/>
              <a:gd name="connsiteY81" fmla="*/ 27432 h 88391"/>
              <a:gd name="connsiteX82" fmla="*/ 24384 w 138684"/>
              <a:gd name="connsiteY82" fmla="*/ 24384 h 88391"/>
              <a:gd name="connsiteX83" fmla="*/ 27432 w 138684"/>
              <a:gd name="connsiteY83" fmla="*/ 22859 h 88391"/>
              <a:gd name="connsiteX84" fmla="*/ 28956 w 138684"/>
              <a:gd name="connsiteY84" fmla="*/ 21335 h 88391"/>
              <a:gd name="connsiteX85" fmla="*/ 32004 w 138684"/>
              <a:gd name="connsiteY85" fmla="*/ 19811 h 88391"/>
              <a:gd name="connsiteX86" fmla="*/ 33528 w 138684"/>
              <a:gd name="connsiteY86" fmla="*/ 18288 h 88391"/>
              <a:gd name="connsiteX87" fmla="*/ 36576 w 138684"/>
              <a:gd name="connsiteY87" fmla="*/ 18288 h 88391"/>
              <a:gd name="connsiteX88" fmla="*/ 39624 w 138684"/>
              <a:gd name="connsiteY88" fmla="*/ 16764 h 88391"/>
              <a:gd name="connsiteX89" fmla="*/ 100584 w 138684"/>
              <a:gd name="connsiteY89" fmla="*/ 16764 h 88391"/>
              <a:gd name="connsiteX90" fmla="*/ 102108 w 138684"/>
              <a:gd name="connsiteY90" fmla="*/ 18288 h 88391"/>
              <a:gd name="connsiteX91" fmla="*/ 105156 w 138684"/>
              <a:gd name="connsiteY91" fmla="*/ 18288 h 88391"/>
              <a:gd name="connsiteX92" fmla="*/ 108204 w 138684"/>
              <a:gd name="connsiteY92" fmla="*/ 19811 h 88391"/>
              <a:gd name="connsiteX93" fmla="*/ 109728 w 138684"/>
              <a:gd name="connsiteY93" fmla="*/ 21335 h 88391"/>
              <a:gd name="connsiteX94" fmla="*/ 112776 w 138684"/>
              <a:gd name="connsiteY94" fmla="*/ 22859 h 88391"/>
              <a:gd name="connsiteX95" fmla="*/ 114300 w 138684"/>
              <a:gd name="connsiteY95" fmla="*/ 24384 h 88391"/>
              <a:gd name="connsiteX96" fmla="*/ 115824 w 138684"/>
              <a:gd name="connsiteY96" fmla="*/ 27432 h 88391"/>
              <a:gd name="connsiteX97" fmla="*/ 117348 w 138684"/>
              <a:gd name="connsiteY97" fmla="*/ 28955 h 88391"/>
              <a:gd name="connsiteX98" fmla="*/ 118872 w 138684"/>
              <a:gd name="connsiteY98" fmla="*/ 32003 h 88391"/>
              <a:gd name="connsiteX99" fmla="*/ 120396 w 138684"/>
              <a:gd name="connsiteY99" fmla="*/ 33527 h 88391"/>
              <a:gd name="connsiteX100" fmla="*/ 121920 w 138684"/>
              <a:gd name="connsiteY100" fmla="*/ 36576 h 88391"/>
              <a:gd name="connsiteX101" fmla="*/ 121920 w 138684"/>
              <a:gd name="connsiteY101" fmla="*/ 45720 h 88391"/>
              <a:gd name="connsiteX102" fmla="*/ 121920 w 138684"/>
              <a:gd name="connsiteY102" fmla="*/ 53340 h 88391"/>
              <a:gd name="connsiteX103" fmla="*/ 120396 w 138684"/>
              <a:gd name="connsiteY103" fmla="*/ 56388 h 88391"/>
              <a:gd name="connsiteX104" fmla="*/ 118872 w 138684"/>
              <a:gd name="connsiteY104" fmla="*/ 57911 h 88391"/>
              <a:gd name="connsiteX105" fmla="*/ 117348 w 138684"/>
              <a:gd name="connsiteY105" fmla="*/ 60959 h 88391"/>
              <a:gd name="connsiteX106" fmla="*/ 115824 w 138684"/>
              <a:gd name="connsiteY106" fmla="*/ 62484 h 88391"/>
              <a:gd name="connsiteX107" fmla="*/ 114300 w 138684"/>
              <a:gd name="connsiteY107" fmla="*/ 65532 h 88391"/>
              <a:gd name="connsiteX108" fmla="*/ 112776 w 138684"/>
              <a:gd name="connsiteY108" fmla="*/ 67055 h 88391"/>
              <a:gd name="connsiteX109" fmla="*/ 109728 w 138684"/>
              <a:gd name="connsiteY109" fmla="*/ 68579 h 88391"/>
              <a:gd name="connsiteX110" fmla="*/ 108204 w 138684"/>
              <a:gd name="connsiteY110" fmla="*/ 70103 h 88391"/>
              <a:gd name="connsiteX111" fmla="*/ 105156 w 138684"/>
              <a:gd name="connsiteY111" fmla="*/ 71627 h 88391"/>
              <a:gd name="connsiteX112" fmla="*/ 102108 w 138684"/>
              <a:gd name="connsiteY112" fmla="*/ 71627 h 88391"/>
              <a:gd name="connsiteX113" fmla="*/ 100584 w 138684"/>
              <a:gd name="connsiteY113" fmla="*/ 73152 h 88391"/>
              <a:gd name="connsiteX114" fmla="*/ 94488 w 138684"/>
              <a:gd name="connsiteY114" fmla="*/ 73152 h 88391"/>
              <a:gd name="connsiteX115" fmla="*/ 94488 w 138684"/>
              <a:gd name="connsiteY115" fmla="*/ 1523 h 88391"/>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 ang="16">
                <a:pos x="connsiteX16" y="connsiteY16"/>
              </a:cxn>
              <a:cxn ang="17">
                <a:pos x="connsiteX17" y="connsiteY17"/>
              </a:cxn>
              <a:cxn ang="18">
                <a:pos x="connsiteX18" y="connsiteY18"/>
              </a:cxn>
              <a:cxn ang="19">
                <a:pos x="connsiteX19" y="connsiteY19"/>
              </a:cxn>
              <a:cxn ang="20">
                <a:pos x="connsiteX20" y="connsiteY20"/>
              </a:cxn>
              <a:cxn ang="21">
                <a:pos x="connsiteX21" y="connsiteY21"/>
              </a:cxn>
              <a:cxn ang="22">
                <a:pos x="connsiteX22" y="connsiteY22"/>
              </a:cxn>
              <a:cxn ang="23">
                <a:pos x="connsiteX23" y="connsiteY23"/>
              </a:cxn>
              <a:cxn ang="24">
                <a:pos x="connsiteX24" y="connsiteY24"/>
              </a:cxn>
              <a:cxn ang="25">
                <a:pos x="connsiteX25" y="connsiteY25"/>
              </a:cxn>
              <a:cxn ang="26">
                <a:pos x="connsiteX26" y="connsiteY26"/>
              </a:cxn>
              <a:cxn ang="27">
                <a:pos x="connsiteX27" y="connsiteY27"/>
              </a:cxn>
              <a:cxn ang="28">
                <a:pos x="connsiteX28" y="connsiteY28"/>
              </a:cxn>
              <a:cxn ang="29">
                <a:pos x="connsiteX29" y="connsiteY29"/>
              </a:cxn>
              <a:cxn ang="30">
                <a:pos x="connsiteX30" y="connsiteY30"/>
              </a:cxn>
              <a:cxn ang="31">
                <a:pos x="connsiteX31" y="connsiteY31"/>
              </a:cxn>
              <a:cxn ang="32">
                <a:pos x="connsiteX32" y="connsiteY32"/>
              </a:cxn>
              <a:cxn ang="33">
                <a:pos x="connsiteX33" y="connsiteY33"/>
              </a:cxn>
              <a:cxn ang="34">
                <a:pos x="connsiteX34" y="connsiteY34"/>
              </a:cxn>
              <a:cxn ang="35">
                <a:pos x="connsiteX35" y="connsiteY35"/>
              </a:cxn>
              <a:cxn ang="36">
                <a:pos x="connsiteX36" y="connsiteY36"/>
              </a:cxn>
              <a:cxn ang="37">
                <a:pos x="connsiteX37" y="connsiteY37"/>
              </a:cxn>
              <a:cxn ang="38">
                <a:pos x="connsiteX38" y="connsiteY38"/>
              </a:cxn>
              <a:cxn ang="39">
                <a:pos x="connsiteX39" y="connsiteY39"/>
              </a:cxn>
              <a:cxn ang="40">
                <a:pos x="connsiteX40" y="connsiteY40"/>
              </a:cxn>
              <a:cxn ang="41">
                <a:pos x="connsiteX41" y="connsiteY41"/>
              </a:cxn>
              <a:cxn ang="42">
                <a:pos x="connsiteX42" y="connsiteY42"/>
              </a:cxn>
              <a:cxn ang="43">
                <a:pos x="connsiteX43" y="connsiteY43"/>
              </a:cxn>
              <a:cxn ang="44">
                <a:pos x="connsiteX44" y="connsiteY44"/>
              </a:cxn>
              <a:cxn ang="45">
                <a:pos x="connsiteX45" y="connsiteY45"/>
              </a:cxn>
              <a:cxn ang="46">
                <a:pos x="connsiteX46" y="connsiteY46"/>
              </a:cxn>
              <a:cxn ang="47">
                <a:pos x="connsiteX47" y="connsiteY47"/>
              </a:cxn>
              <a:cxn ang="48">
                <a:pos x="connsiteX48" y="connsiteY48"/>
              </a:cxn>
              <a:cxn ang="49">
                <a:pos x="connsiteX49" y="connsiteY49"/>
              </a:cxn>
              <a:cxn ang="50">
                <a:pos x="connsiteX50" y="connsiteY50"/>
              </a:cxn>
              <a:cxn ang="51">
                <a:pos x="connsiteX51" y="connsiteY51"/>
              </a:cxn>
              <a:cxn ang="52">
                <a:pos x="connsiteX52" y="connsiteY52"/>
              </a:cxn>
              <a:cxn ang="53">
                <a:pos x="connsiteX53" y="connsiteY53"/>
              </a:cxn>
              <a:cxn ang="54">
                <a:pos x="connsiteX54" y="connsiteY54"/>
              </a:cxn>
              <a:cxn ang="55">
                <a:pos x="connsiteX55" y="connsiteY55"/>
              </a:cxn>
              <a:cxn ang="56">
                <a:pos x="connsiteX56" y="connsiteY56"/>
              </a:cxn>
              <a:cxn ang="57">
                <a:pos x="connsiteX57" y="connsiteY57"/>
              </a:cxn>
              <a:cxn ang="58">
                <a:pos x="connsiteX58" y="connsiteY58"/>
              </a:cxn>
              <a:cxn ang="59">
                <a:pos x="connsiteX59" y="connsiteY59"/>
              </a:cxn>
              <a:cxn ang="60">
                <a:pos x="connsiteX60" y="connsiteY60"/>
              </a:cxn>
              <a:cxn ang="61">
                <a:pos x="connsiteX61" y="connsiteY61"/>
              </a:cxn>
              <a:cxn ang="62">
                <a:pos x="connsiteX62" y="connsiteY62"/>
              </a:cxn>
              <a:cxn ang="63">
                <a:pos x="connsiteX63" y="connsiteY63"/>
              </a:cxn>
              <a:cxn ang="64">
                <a:pos x="connsiteX64" y="connsiteY64"/>
              </a:cxn>
              <a:cxn ang="65">
                <a:pos x="connsiteX65" y="connsiteY65"/>
              </a:cxn>
              <a:cxn ang="66">
                <a:pos x="connsiteX66" y="connsiteY66"/>
              </a:cxn>
              <a:cxn ang="67">
                <a:pos x="connsiteX67" y="connsiteY67"/>
              </a:cxn>
              <a:cxn ang="68">
                <a:pos x="connsiteX68" y="connsiteY68"/>
              </a:cxn>
              <a:cxn ang="69">
                <a:pos x="connsiteX69" y="connsiteY69"/>
              </a:cxn>
              <a:cxn ang="70">
                <a:pos x="connsiteX70" y="connsiteY70"/>
              </a:cxn>
              <a:cxn ang="71">
                <a:pos x="connsiteX71" y="connsiteY71"/>
              </a:cxn>
              <a:cxn ang="72">
                <a:pos x="connsiteX72" y="connsiteY72"/>
              </a:cxn>
              <a:cxn ang="73">
                <a:pos x="connsiteX73" y="connsiteY73"/>
              </a:cxn>
              <a:cxn ang="74">
                <a:pos x="connsiteX74" y="connsiteY74"/>
              </a:cxn>
              <a:cxn ang="75">
                <a:pos x="connsiteX75" y="connsiteY75"/>
              </a:cxn>
              <a:cxn ang="76">
                <a:pos x="connsiteX76" y="connsiteY76"/>
              </a:cxn>
              <a:cxn ang="77">
                <a:pos x="connsiteX77" y="connsiteY77"/>
              </a:cxn>
              <a:cxn ang="78">
                <a:pos x="connsiteX78" y="connsiteY78"/>
              </a:cxn>
              <a:cxn ang="79">
                <a:pos x="connsiteX79" y="connsiteY79"/>
              </a:cxn>
              <a:cxn ang="80">
                <a:pos x="connsiteX80" y="connsiteY80"/>
              </a:cxn>
              <a:cxn ang="81">
                <a:pos x="connsiteX81" y="connsiteY81"/>
              </a:cxn>
              <a:cxn ang="82">
                <a:pos x="connsiteX82" y="connsiteY82"/>
              </a:cxn>
              <a:cxn ang="83">
                <a:pos x="connsiteX83" y="connsiteY83"/>
              </a:cxn>
              <a:cxn ang="84">
                <a:pos x="connsiteX84" y="connsiteY84"/>
              </a:cxn>
              <a:cxn ang="85">
                <a:pos x="connsiteX85" y="connsiteY85"/>
              </a:cxn>
              <a:cxn ang="86">
                <a:pos x="connsiteX86" y="connsiteY86"/>
              </a:cxn>
              <a:cxn ang="87">
                <a:pos x="connsiteX87" y="connsiteY87"/>
              </a:cxn>
              <a:cxn ang="88">
                <a:pos x="connsiteX88" y="connsiteY88"/>
              </a:cxn>
              <a:cxn ang="89">
                <a:pos x="connsiteX89" y="connsiteY89"/>
              </a:cxn>
              <a:cxn ang="90">
                <a:pos x="connsiteX90" y="connsiteY90"/>
              </a:cxn>
              <a:cxn ang="91">
                <a:pos x="connsiteX91" y="connsiteY91"/>
              </a:cxn>
              <a:cxn ang="92">
                <a:pos x="connsiteX92" y="connsiteY92"/>
              </a:cxn>
              <a:cxn ang="93">
                <a:pos x="connsiteX93" y="connsiteY93"/>
              </a:cxn>
              <a:cxn ang="94">
                <a:pos x="connsiteX94" y="connsiteY94"/>
              </a:cxn>
              <a:cxn ang="95">
                <a:pos x="connsiteX95" y="connsiteY95"/>
              </a:cxn>
              <a:cxn ang="96">
                <a:pos x="connsiteX96" y="connsiteY96"/>
              </a:cxn>
              <a:cxn ang="97">
                <a:pos x="connsiteX97" y="connsiteY97"/>
              </a:cxn>
              <a:cxn ang="98">
                <a:pos x="connsiteX98" y="connsiteY98"/>
              </a:cxn>
              <a:cxn ang="99">
                <a:pos x="connsiteX99" y="connsiteY99"/>
              </a:cxn>
              <a:cxn ang="100">
                <a:pos x="connsiteX100" y="connsiteY100"/>
              </a:cxn>
              <a:cxn ang="101">
                <a:pos x="connsiteX101" y="connsiteY101"/>
              </a:cxn>
              <a:cxn ang="102">
                <a:pos x="connsiteX102" y="connsiteY102"/>
              </a:cxn>
              <a:cxn ang="103">
                <a:pos x="connsiteX103" y="connsiteY103"/>
              </a:cxn>
              <a:cxn ang="104">
                <a:pos x="connsiteX104" y="connsiteY104"/>
              </a:cxn>
              <a:cxn ang="105">
                <a:pos x="connsiteX105" y="connsiteY105"/>
              </a:cxn>
              <a:cxn ang="106">
                <a:pos x="connsiteX106" y="connsiteY106"/>
              </a:cxn>
              <a:cxn ang="107">
                <a:pos x="connsiteX107" y="connsiteY107"/>
              </a:cxn>
              <a:cxn ang="108">
                <a:pos x="connsiteX108" y="connsiteY108"/>
              </a:cxn>
              <a:cxn ang="109">
                <a:pos x="connsiteX109" y="connsiteY109"/>
              </a:cxn>
              <a:cxn ang="110">
                <a:pos x="connsiteX110" y="connsiteY110"/>
              </a:cxn>
              <a:cxn ang="111">
                <a:pos x="connsiteX111" y="connsiteY111"/>
              </a:cxn>
              <a:cxn ang="112">
                <a:pos x="connsiteX112" y="connsiteY112"/>
              </a:cxn>
              <a:cxn ang="113">
                <a:pos x="connsiteX113" y="connsiteY113"/>
              </a:cxn>
              <a:cxn ang="114">
                <a:pos x="connsiteX114" y="connsiteY114"/>
              </a:cxn>
              <a:cxn ang="115">
                <a:pos x="connsiteX115" y="connsiteY115"/>
              </a:cxn>
            </a:cxnLst>
            <a:rect l="l" t="t" r="r" b="b"/>
            <a:pathLst>
              <a:path w="138684" h="88391">
                <a:moveTo>
                  <a:pt x="94488" y="1523"/>
                </a:moveTo>
                <a:lnTo>
                  <a:pt x="44196" y="0"/>
                </a:lnTo>
                <a:lnTo>
                  <a:pt x="44196" y="0"/>
                </a:lnTo>
                <a:lnTo>
                  <a:pt x="39624" y="1523"/>
                </a:lnTo>
                <a:lnTo>
                  <a:pt x="35052" y="1523"/>
                </a:lnTo>
                <a:lnTo>
                  <a:pt x="30480" y="3047"/>
                </a:lnTo>
                <a:lnTo>
                  <a:pt x="27432" y="4571"/>
                </a:lnTo>
                <a:lnTo>
                  <a:pt x="22860" y="6096"/>
                </a:lnTo>
                <a:lnTo>
                  <a:pt x="19812" y="9144"/>
                </a:lnTo>
                <a:lnTo>
                  <a:pt x="16764" y="10667"/>
                </a:lnTo>
                <a:lnTo>
                  <a:pt x="13716" y="13715"/>
                </a:lnTo>
                <a:lnTo>
                  <a:pt x="10668" y="16764"/>
                </a:lnTo>
                <a:lnTo>
                  <a:pt x="7620" y="19811"/>
                </a:lnTo>
                <a:lnTo>
                  <a:pt x="6096" y="24384"/>
                </a:lnTo>
                <a:lnTo>
                  <a:pt x="3048" y="27432"/>
                </a:lnTo>
                <a:lnTo>
                  <a:pt x="1524" y="32003"/>
                </a:lnTo>
                <a:lnTo>
                  <a:pt x="1524" y="36576"/>
                </a:lnTo>
                <a:lnTo>
                  <a:pt x="0" y="41147"/>
                </a:lnTo>
                <a:lnTo>
                  <a:pt x="0" y="45720"/>
                </a:lnTo>
                <a:lnTo>
                  <a:pt x="0" y="50291"/>
                </a:lnTo>
                <a:lnTo>
                  <a:pt x="1524" y="53340"/>
                </a:lnTo>
                <a:lnTo>
                  <a:pt x="1524" y="57911"/>
                </a:lnTo>
                <a:lnTo>
                  <a:pt x="3048" y="62484"/>
                </a:lnTo>
                <a:lnTo>
                  <a:pt x="6096" y="65532"/>
                </a:lnTo>
                <a:lnTo>
                  <a:pt x="7620" y="70103"/>
                </a:lnTo>
                <a:lnTo>
                  <a:pt x="10668" y="73152"/>
                </a:lnTo>
                <a:lnTo>
                  <a:pt x="13716" y="76200"/>
                </a:lnTo>
                <a:lnTo>
                  <a:pt x="16764" y="79247"/>
                </a:lnTo>
                <a:lnTo>
                  <a:pt x="19812" y="82296"/>
                </a:lnTo>
                <a:lnTo>
                  <a:pt x="22860" y="83820"/>
                </a:lnTo>
                <a:lnTo>
                  <a:pt x="27432" y="85344"/>
                </a:lnTo>
                <a:lnTo>
                  <a:pt x="30480" y="86867"/>
                </a:lnTo>
                <a:lnTo>
                  <a:pt x="35052" y="88391"/>
                </a:lnTo>
                <a:lnTo>
                  <a:pt x="103632" y="88391"/>
                </a:lnTo>
                <a:lnTo>
                  <a:pt x="108204" y="86867"/>
                </a:lnTo>
                <a:lnTo>
                  <a:pt x="112776" y="85344"/>
                </a:lnTo>
                <a:lnTo>
                  <a:pt x="115824" y="83820"/>
                </a:lnTo>
                <a:lnTo>
                  <a:pt x="120396" y="82296"/>
                </a:lnTo>
                <a:lnTo>
                  <a:pt x="123444" y="79247"/>
                </a:lnTo>
                <a:lnTo>
                  <a:pt x="126492" y="76200"/>
                </a:lnTo>
                <a:lnTo>
                  <a:pt x="129540" y="73152"/>
                </a:lnTo>
                <a:lnTo>
                  <a:pt x="131064" y="70103"/>
                </a:lnTo>
                <a:lnTo>
                  <a:pt x="134112" y="65532"/>
                </a:lnTo>
                <a:lnTo>
                  <a:pt x="135636" y="62484"/>
                </a:lnTo>
                <a:lnTo>
                  <a:pt x="137160" y="57911"/>
                </a:lnTo>
                <a:lnTo>
                  <a:pt x="138684" y="53340"/>
                </a:lnTo>
                <a:lnTo>
                  <a:pt x="138684" y="45720"/>
                </a:lnTo>
                <a:lnTo>
                  <a:pt x="138684" y="36576"/>
                </a:lnTo>
                <a:lnTo>
                  <a:pt x="137160" y="32003"/>
                </a:lnTo>
                <a:lnTo>
                  <a:pt x="135636" y="27432"/>
                </a:lnTo>
                <a:lnTo>
                  <a:pt x="134112" y="24384"/>
                </a:lnTo>
                <a:lnTo>
                  <a:pt x="131064" y="19811"/>
                </a:lnTo>
                <a:lnTo>
                  <a:pt x="129540" y="16764"/>
                </a:lnTo>
                <a:lnTo>
                  <a:pt x="126492" y="13715"/>
                </a:lnTo>
                <a:lnTo>
                  <a:pt x="123444" y="10667"/>
                </a:lnTo>
                <a:lnTo>
                  <a:pt x="120396" y="9144"/>
                </a:lnTo>
                <a:lnTo>
                  <a:pt x="115824" y="6096"/>
                </a:lnTo>
                <a:lnTo>
                  <a:pt x="112776" y="4571"/>
                </a:lnTo>
                <a:lnTo>
                  <a:pt x="108204" y="3047"/>
                </a:lnTo>
                <a:lnTo>
                  <a:pt x="103632" y="1523"/>
                </a:lnTo>
                <a:lnTo>
                  <a:pt x="94488" y="1523"/>
                </a:lnTo>
                <a:lnTo>
                  <a:pt x="94488" y="73152"/>
                </a:lnTo>
                <a:lnTo>
                  <a:pt x="39624" y="73152"/>
                </a:lnTo>
                <a:lnTo>
                  <a:pt x="36576" y="71627"/>
                </a:lnTo>
                <a:lnTo>
                  <a:pt x="33528" y="71627"/>
                </a:lnTo>
                <a:lnTo>
                  <a:pt x="32004" y="70103"/>
                </a:lnTo>
                <a:lnTo>
                  <a:pt x="28956" y="68579"/>
                </a:lnTo>
                <a:lnTo>
                  <a:pt x="27432" y="67055"/>
                </a:lnTo>
                <a:lnTo>
                  <a:pt x="24384" y="65532"/>
                </a:lnTo>
                <a:lnTo>
                  <a:pt x="22860" y="62484"/>
                </a:lnTo>
                <a:lnTo>
                  <a:pt x="21336" y="60959"/>
                </a:lnTo>
                <a:lnTo>
                  <a:pt x="19812" y="57911"/>
                </a:lnTo>
                <a:lnTo>
                  <a:pt x="18288" y="56388"/>
                </a:lnTo>
                <a:lnTo>
                  <a:pt x="18288" y="53340"/>
                </a:lnTo>
                <a:lnTo>
                  <a:pt x="16764" y="50291"/>
                </a:lnTo>
                <a:lnTo>
                  <a:pt x="16764" y="45720"/>
                </a:lnTo>
                <a:lnTo>
                  <a:pt x="16764" y="39623"/>
                </a:lnTo>
                <a:lnTo>
                  <a:pt x="18288" y="36576"/>
                </a:lnTo>
                <a:lnTo>
                  <a:pt x="18288" y="33527"/>
                </a:lnTo>
                <a:lnTo>
                  <a:pt x="19812" y="32003"/>
                </a:lnTo>
                <a:lnTo>
                  <a:pt x="21336" y="28955"/>
                </a:lnTo>
                <a:lnTo>
                  <a:pt x="22860" y="27432"/>
                </a:lnTo>
                <a:lnTo>
                  <a:pt x="24384" y="24384"/>
                </a:lnTo>
                <a:lnTo>
                  <a:pt x="27432" y="22859"/>
                </a:lnTo>
                <a:lnTo>
                  <a:pt x="28956" y="21335"/>
                </a:lnTo>
                <a:lnTo>
                  <a:pt x="32004" y="19811"/>
                </a:lnTo>
                <a:lnTo>
                  <a:pt x="33528" y="18288"/>
                </a:lnTo>
                <a:lnTo>
                  <a:pt x="36576" y="18288"/>
                </a:lnTo>
                <a:lnTo>
                  <a:pt x="39624" y="16764"/>
                </a:lnTo>
                <a:lnTo>
                  <a:pt x="100584" y="16764"/>
                </a:lnTo>
                <a:lnTo>
                  <a:pt x="102108" y="18288"/>
                </a:lnTo>
                <a:lnTo>
                  <a:pt x="105156" y="18288"/>
                </a:lnTo>
                <a:lnTo>
                  <a:pt x="108204" y="19811"/>
                </a:lnTo>
                <a:lnTo>
                  <a:pt x="109728" y="21335"/>
                </a:lnTo>
                <a:lnTo>
                  <a:pt x="112776" y="22859"/>
                </a:lnTo>
                <a:lnTo>
                  <a:pt x="114300" y="24384"/>
                </a:lnTo>
                <a:lnTo>
                  <a:pt x="115824" y="27432"/>
                </a:lnTo>
                <a:lnTo>
                  <a:pt x="117348" y="28955"/>
                </a:lnTo>
                <a:lnTo>
                  <a:pt x="118872" y="32003"/>
                </a:lnTo>
                <a:lnTo>
                  <a:pt x="120396" y="33527"/>
                </a:lnTo>
                <a:lnTo>
                  <a:pt x="121920" y="36576"/>
                </a:lnTo>
                <a:lnTo>
                  <a:pt x="121920" y="45720"/>
                </a:lnTo>
                <a:lnTo>
                  <a:pt x="121920" y="53340"/>
                </a:lnTo>
                <a:lnTo>
                  <a:pt x="120396" y="56388"/>
                </a:lnTo>
                <a:lnTo>
                  <a:pt x="118872" y="57911"/>
                </a:lnTo>
                <a:lnTo>
                  <a:pt x="117348" y="60959"/>
                </a:lnTo>
                <a:lnTo>
                  <a:pt x="115824" y="62484"/>
                </a:lnTo>
                <a:lnTo>
                  <a:pt x="114300" y="65532"/>
                </a:lnTo>
                <a:lnTo>
                  <a:pt x="112776" y="67055"/>
                </a:lnTo>
                <a:lnTo>
                  <a:pt x="109728" y="68579"/>
                </a:lnTo>
                <a:lnTo>
                  <a:pt x="108204" y="70103"/>
                </a:lnTo>
                <a:lnTo>
                  <a:pt x="105156" y="71627"/>
                </a:lnTo>
                <a:lnTo>
                  <a:pt x="102108" y="71627"/>
                </a:lnTo>
                <a:lnTo>
                  <a:pt x="100584" y="73152"/>
                </a:lnTo>
                <a:lnTo>
                  <a:pt x="94488" y="73152"/>
                </a:lnTo>
                <a:lnTo>
                  <a:pt x="94488" y="1523"/>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13" name="Freeform 3"/>
          <p:cNvSpPr/>
          <p:nvPr/>
        </p:nvSpPr>
        <p:spPr>
          <a:xfrm>
            <a:off x="8104378" y="5333334"/>
            <a:ext cx="14334" cy="15214"/>
          </a:xfrm>
          <a:custGeom>
            <a:avLst/>
            <a:gdLst>
              <a:gd name="connsiteX0" fmla="*/ 9143 w 16763"/>
              <a:gd name="connsiteY0" fmla="*/ 0 h 16764"/>
              <a:gd name="connsiteX1" fmla="*/ 7619 w 16763"/>
              <a:gd name="connsiteY1" fmla="*/ 0 h 16764"/>
              <a:gd name="connsiteX2" fmla="*/ 6095 w 16763"/>
              <a:gd name="connsiteY2" fmla="*/ 1523 h 16764"/>
              <a:gd name="connsiteX3" fmla="*/ 4571 w 16763"/>
              <a:gd name="connsiteY3" fmla="*/ 1523 h 16764"/>
              <a:gd name="connsiteX4" fmla="*/ 3047 w 16763"/>
              <a:gd name="connsiteY4" fmla="*/ 3047 h 16764"/>
              <a:gd name="connsiteX5" fmla="*/ 1523 w 16763"/>
              <a:gd name="connsiteY5" fmla="*/ 4571 h 16764"/>
              <a:gd name="connsiteX6" fmla="*/ 1523 w 16763"/>
              <a:gd name="connsiteY6" fmla="*/ 6096 h 16764"/>
              <a:gd name="connsiteX7" fmla="*/ 0 w 16763"/>
              <a:gd name="connsiteY7" fmla="*/ 7620 h 16764"/>
              <a:gd name="connsiteX8" fmla="*/ 0 w 16763"/>
              <a:gd name="connsiteY8" fmla="*/ 9144 h 16764"/>
              <a:gd name="connsiteX9" fmla="*/ 0 w 16763"/>
              <a:gd name="connsiteY9" fmla="*/ 10667 h 16764"/>
              <a:gd name="connsiteX10" fmla="*/ 1523 w 16763"/>
              <a:gd name="connsiteY10" fmla="*/ 12191 h 16764"/>
              <a:gd name="connsiteX11" fmla="*/ 1523 w 16763"/>
              <a:gd name="connsiteY11" fmla="*/ 13715 h 16764"/>
              <a:gd name="connsiteX12" fmla="*/ 3047 w 16763"/>
              <a:gd name="connsiteY12" fmla="*/ 15240 h 16764"/>
              <a:gd name="connsiteX13" fmla="*/ 4571 w 16763"/>
              <a:gd name="connsiteY13" fmla="*/ 15240 h 16764"/>
              <a:gd name="connsiteX14" fmla="*/ 6095 w 16763"/>
              <a:gd name="connsiteY14" fmla="*/ 16764 h 16764"/>
              <a:gd name="connsiteX15" fmla="*/ 12191 w 16763"/>
              <a:gd name="connsiteY15" fmla="*/ 16764 h 16764"/>
              <a:gd name="connsiteX16" fmla="*/ 13715 w 16763"/>
              <a:gd name="connsiteY16" fmla="*/ 15240 h 16764"/>
              <a:gd name="connsiteX17" fmla="*/ 15239 w 16763"/>
              <a:gd name="connsiteY17" fmla="*/ 15240 h 16764"/>
              <a:gd name="connsiteX18" fmla="*/ 15239 w 16763"/>
              <a:gd name="connsiteY18" fmla="*/ 13715 h 16764"/>
              <a:gd name="connsiteX19" fmla="*/ 16763 w 16763"/>
              <a:gd name="connsiteY19" fmla="*/ 12191 h 16764"/>
              <a:gd name="connsiteX20" fmla="*/ 16763 w 16763"/>
              <a:gd name="connsiteY20" fmla="*/ 9144 h 16764"/>
              <a:gd name="connsiteX21" fmla="*/ 16763 w 16763"/>
              <a:gd name="connsiteY21" fmla="*/ 6096 h 16764"/>
              <a:gd name="connsiteX22" fmla="*/ 15239 w 16763"/>
              <a:gd name="connsiteY22" fmla="*/ 4571 h 16764"/>
              <a:gd name="connsiteX23" fmla="*/ 15239 w 16763"/>
              <a:gd name="connsiteY23" fmla="*/ 3047 h 16764"/>
              <a:gd name="connsiteX24" fmla="*/ 13715 w 16763"/>
              <a:gd name="connsiteY24" fmla="*/ 1523 h 16764"/>
              <a:gd name="connsiteX25" fmla="*/ 12191 w 16763"/>
              <a:gd name="connsiteY25" fmla="*/ 1523 h 16764"/>
              <a:gd name="connsiteX26" fmla="*/ 10667 w 16763"/>
              <a:gd name="connsiteY26" fmla="*/ 0 h 16764"/>
              <a:gd name="connsiteX27" fmla="*/ 9143 w 16763"/>
              <a:gd name="connsiteY27" fmla="*/ 0 h 16764"/>
              <a:gd name="connsiteX28" fmla="*/ 9143 w 16763"/>
              <a:gd name="connsiteY28" fmla="*/ 15240 h 16764"/>
              <a:gd name="connsiteX29" fmla="*/ 6095 w 16763"/>
              <a:gd name="connsiteY29" fmla="*/ 15240 h 16764"/>
              <a:gd name="connsiteX30" fmla="*/ 4571 w 16763"/>
              <a:gd name="connsiteY30" fmla="*/ 13715 h 16764"/>
              <a:gd name="connsiteX31" fmla="*/ 4571 w 16763"/>
              <a:gd name="connsiteY31" fmla="*/ 13715 h 16764"/>
              <a:gd name="connsiteX32" fmla="*/ 3047 w 16763"/>
              <a:gd name="connsiteY32" fmla="*/ 12191 h 16764"/>
              <a:gd name="connsiteX33" fmla="*/ 3047 w 16763"/>
              <a:gd name="connsiteY33" fmla="*/ 10667 h 16764"/>
              <a:gd name="connsiteX34" fmla="*/ 3047 w 16763"/>
              <a:gd name="connsiteY34" fmla="*/ 10667 h 16764"/>
              <a:gd name="connsiteX35" fmla="*/ 1523 w 16763"/>
              <a:gd name="connsiteY35" fmla="*/ 9144 h 16764"/>
              <a:gd name="connsiteX36" fmla="*/ 1523 w 16763"/>
              <a:gd name="connsiteY36" fmla="*/ 9144 h 16764"/>
              <a:gd name="connsiteX37" fmla="*/ 3047 w 16763"/>
              <a:gd name="connsiteY37" fmla="*/ 7620 h 16764"/>
              <a:gd name="connsiteX38" fmla="*/ 3047 w 16763"/>
              <a:gd name="connsiteY38" fmla="*/ 4571 h 16764"/>
              <a:gd name="connsiteX39" fmla="*/ 4571 w 16763"/>
              <a:gd name="connsiteY39" fmla="*/ 4571 h 16764"/>
              <a:gd name="connsiteX40" fmla="*/ 4571 w 16763"/>
              <a:gd name="connsiteY40" fmla="*/ 3047 h 16764"/>
              <a:gd name="connsiteX41" fmla="*/ 7619 w 16763"/>
              <a:gd name="connsiteY41" fmla="*/ 3047 h 16764"/>
              <a:gd name="connsiteX42" fmla="*/ 9143 w 16763"/>
              <a:gd name="connsiteY42" fmla="*/ 1523 h 16764"/>
              <a:gd name="connsiteX43" fmla="*/ 9143 w 16763"/>
              <a:gd name="connsiteY43" fmla="*/ 1523 h 16764"/>
              <a:gd name="connsiteX44" fmla="*/ 10667 w 16763"/>
              <a:gd name="connsiteY44" fmla="*/ 3047 h 16764"/>
              <a:gd name="connsiteX45" fmla="*/ 12191 w 16763"/>
              <a:gd name="connsiteY45" fmla="*/ 3047 h 16764"/>
              <a:gd name="connsiteX46" fmla="*/ 13715 w 16763"/>
              <a:gd name="connsiteY46" fmla="*/ 4571 h 16764"/>
              <a:gd name="connsiteX47" fmla="*/ 13715 w 16763"/>
              <a:gd name="connsiteY47" fmla="*/ 4571 h 16764"/>
              <a:gd name="connsiteX48" fmla="*/ 15239 w 16763"/>
              <a:gd name="connsiteY48" fmla="*/ 6096 h 16764"/>
              <a:gd name="connsiteX49" fmla="*/ 15239 w 16763"/>
              <a:gd name="connsiteY49" fmla="*/ 9144 h 16764"/>
              <a:gd name="connsiteX50" fmla="*/ 15239 w 16763"/>
              <a:gd name="connsiteY50" fmla="*/ 10667 h 16764"/>
              <a:gd name="connsiteX51" fmla="*/ 15239 w 16763"/>
              <a:gd name="connsiteY51" fmla="*/ 10667 h 16764"/>
              <a:gd name="connsiteX52" fmla="*/ 13715 w 16763"/>
              <a:gd name="connsiteY52" fmla="*/ 12191 h 16764"/>
              <a:gd name="connsiteX53" fmla="*/ 13715 w 16763"/>
              <a:gd name="connsiteY53" fmla="*/ 13715 h 16764"/>
              <a:gd name="connsiteX54" fmla="*/ 12191 w 16763"/>
              <a:gd name="connsiteY54" fmla="*/ 13715 h 16764"/>
              <a:gd name="connsiteX55" fmla="*/ 12191 w 16763"/>
              <a:gd name="connsiteY55" fmla="*/ 15240 h 16764"/>
              <a:gd name="connsiteX56" fmla="*/ 9143 w 16763"/>
              <a:gd name="connsiteY56" fmla="*/ 15240 h 16764"/>
              <a:gd name="connsiteX57" fmla="*/ 9143 w 16763"/>
              <a:gd name="connsiteY57" fmla="*/ 0 h 16764"/>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 ang="16">
                <a:pos x="connsiteX16" y="connsiteY16"/>
              </a:cxn>
              <a:cxn ang="17">
                <a:pos x="connsiteX17" y="connsiteY17"/>
              </a:cxn>
              <a:cxn ang="18">
                <a:pos x="connsiteX18" y="connsiteY18"/>
              </a:cxn>
              <a:cxn ang="19">
                <a:pos x="connsiteX19" y="connsiteY19"/>
              </a:cxn>
              <a:cxn ang="20">
                <a:pos x="connsiteX20" y="connsiteY20"/>
              </a:cxn>
              <a:cxn ang="21">
                <a:pos x="connsiteX21" y="connsiteY21"/>
              </a:cxn>
              <a:cxn ang="22">
                <a:pos x="connsiteX22" y="connsiteY22"/>
              </a:cxn>
              <a:cxn ang="23">
                <a:pos x="connsiteX23" y="connsiteY23"/>
              </a:cxn>
              <a:cxn ang="24">
                <a:pos x="connsiteX24" y="connsiteY24"/>
              </a:cxn>
              <a:cxn ang="25">
                <a:pos x="connsiteX25" y="connsiteY25"/>
              </a:cxn>
              <a:cxn ang="26">
                <a:pos x="connsiteX26" y="connsiteY26"/>
              </a:cxn>
              <a:cxn ang="27">
                <a:pos x="connsiteX27" y="connsiteY27"/>
              </a:cxn>
              <a:cxn ang="28">
                <a:pos x="connsiteX28" y="connsiteY28"/>
              </a:cxn>
              <a:cxn ang="29">
                <a:pos x="connsiteX29" y="connsiteY29"/>
              </a:cxn>
              <a:cxn ang="30">
                <a:pos x="connsiteX30" y="connsiteY30"/>
              </a:cxn>
              <a:cxn ang="31">
                <a:pos x="connsiteX31" y="connsiteY31"/>
              </a:cxn>
              <a:cxn ang="32">
                <a:pos x="connsiteX32" y="connsiteY32"/>
              </a:cxn>
              <a:cxn ang="33">
                <a:pos x="connsiteX33" y="connsiteY33"/>
              </a:cxn>
              <a:cxn ang="34">
                <a:pos x="connsiteX34" y="connsiteY34"/>
              </a:cxn>
              <a:cxn ang="35">
                <a:pos x="connsiteX35" y="connsiteY35"/>
              </a:cxn>
              <a:cxn ang="36">
                <a:pos x="connsiteX36" y="connsiteY36"/>
              </a:cxn>
              <a:cxn ang="37">
                <a:pos x="connsiteX37" y="connsiteY37"/>
              </a:cxn>
              <a:cxn ang="38">
                <a:pos x="connsiteX38" y="connsiteY38"/>
              </a:cxn>
              <a:cxn ang="39">
                <a:pos x="connsiteX39" y="connsiteY39"/>
              </a:cxn>
              <a:cxn ang="40">
                <a:pos x="connsiteX40" y="connsiteY40"/>
              </a:cxn>
              <a:cxn ang="41">
                <a:pos x="connsiteX41" y="connsiteY41"/>
              </a:cxn>
              <a:cxn ang="42">
                <a:pos x="connsiteX42" y="connsiteY42"/>
              </a:cxn>
              <a:cxn ang="43">
                <a:pos x="connsiteX43" y="connsiteY43"/>
              </a:cxn>
              <a:cxn ang="44">
                <a:pos x="connsiteX44" y="connsiteY44"/>
              </a:cxn>
              <a:cxn ang="45">
                <a:pos x="connsiteX45" y="connsiteY45"/>
              </a:cxn>
              <a:cxn ang="46">
                <a:pos x="connsiteX46" y="connsiteY46"/>
              </a:cxn>
              <a:cxn ang="47">
                <a:pos x="connsiteX47" y="connsiteY47"/>
              </a:cxn>
              <a:cxn ang="48">
                <a:pos x="connsiteX48" y="connsiteY48"/>
              </a:cxn>
              <a:cxn ang="49">
                <a:pos x="connsiteX49" y="connsiteY49"/>
              </a:cxn>
              <a:cxn ang="50">
                <a:pos x="connsiteX50" y="connsiteY50"/>
              </a:cxn>
              <a:cxn ang="51">
                <a:pos x="connsiteX51" y="connsiteY51"/>
              </a:cxn>
              <a:cxn ang="52">
                <a:pos x="connsiteX52" y="connsiteY52"/>
              </a:cxn>
              <a:cxn ang="53">
                <a:pos x="connsiteX53" y="connsiteY53"/>
              </a:cxn>
              <a:cxn ang="54">
                <a:pos x="connsiteX54" y="connsiteY54"/>
              </a:cxn>
              <a:cxn ang="55">
                <a:pos x="connsiteX55" y="connsiteY55"/>
              </a:cxn>
              <a:cxn ang="56">
                <a:pos x="connsiteX56" y="connsiteY56"/>
              </a:cxn>
              <a:cxn ang="57">
                <a:pos x="connsiteX57" y="connsiteY57"/>
              </a:cxn>
            </a:cxnLst>
            <a:rect l="l" t="t" r="r" b="b"/>
            <a:pathLst>
              <a:path w="16763" h="16764">
                <a:moveTo>
                  <a:pt x="9143" y="0"/>
                </a:moveTo>
                <a:lnTo>
                  <a:pt x="7619" y="0"/>
                </a:lnTo>
                <a:lnTo>
                  <a:pt x="6095" y="1523"/>
                </a:lnTo>
                <a:lnTo>
                  <a:pt x="4571" y="1523"/>
                </a:lnTo>
                <a:lnTo>
                  <a:pt x="3047" y="3047"/>
                </a:lnTo>
                <a:lnTo>
                  <a:pt x="1523" y="4571"/>
                </a:lnTo>
                <a:lnTo>
                  <a:pt x="1523" y="6096"/>
                </a:lnTo>
                <a:lnTo>
                  <a:pt x="0" y="7620"/>
                </a:lnTo>
                <a:lnTo>
                  <a:pt x="0" y="9144"/>
                </a:lnTo>
                <a:lnTo>
                  <a:pt x="0" y="10667"/>
                </a:lnTo>
                <a:lnTo>
                  <a:pt x="1523" y="12191"/>
                </a:lnTo>
                <a:lnTo>
                  <a:pt x="1523" y="13715"/>
                </a:lnTo>
                <a:lnTo>
                  <a:pt x="3047" y="15240"/>
                </a:lnTo>
                <a:lnTo>
                  <a:pt x="4571" y="15240"/>
                </a:lnTo>
                <a:lnTo>
                  <a:pt x="6095" y="16764"/>
                </a:lnTo>
                <a:lnTo>
                  <a:pt x="12191" y="16764"/>
                </a:lnTo>
                <a:lnTo>
                  <a:pt x="13715" y="15240"/>
                </a:lnTo>
                <a:lnTo>
                  <a:pt x="15239" y="15240"/>
                </a:lnTo>
                <a:lnTo>
                  <a:pt x="15239" y="13715"/>
                </a:lnTo>
                <a:lnTo>
                  <a:pt x="16763" y="12191"/>
                </a:lnTo>
                <a:lnTo>
                  <a:pt x="16763" y="9144"/>
                </a:lnTo>
                <a:lnTo>
                  <a:pt x="16763" y="6096"/>
                </a:lnTo>
                <a:lnTo>
                  <a:pt x="15239" y="4571"/>
                </a:lnTo>
                <a:lnTo>
                  <a:pt x="15239" y="3047"/>
                </a:lnTo>
                <a:lnTo>
                  <a:pt x="13715" y="1523"/>
                </a:lnTo>
                <a:lnTo>
                  <a:pt x="12191" y="1523"/>
                </a:lnTo>
                <a:lnTo>
                  <a:pt x="10667" y="0"/>
                </a:lnTo>
                <a:lnTo>
                  <a:pt x="9143" y="0"/>
                </a:lnTo>
                <a:lnTo>
                  <a:pt x="9143" y="15240"/>
                </a:lnTo>
                <a:lnTo>
                  <a:pt x="6095" y="15240"/>
                </a:lnTo>
                <a:lnTo>
                  <a:pt x="4571" y="13715"/>
                </a:lnTo>
                <a:lnTo>
                  <a:pt x="4571" y="13715"/>
                </a:lnTo>
                <a:lnTo>
                  <a:pt x="3047" y="12191"/>
                </a:lnTo>
                <a:lnTo>
                  <a:pt x="3047" y="10667"/>
                </a:lnTo>
                <a:lnTo>
                  <a:pt x="3047" y="10667"/>
                </a:lnTo>
                <a:lnTo>
                  <a:pt x="1523" y="9144"/>
                </a:lnTo>
                <a:lnTo>
                  <a:pt x="1523" y="9144"/>
                </a:lnTo>
                <a:lnTo>
                  <a:pt x="3047" y="7620"/>
                </a:lnTo>
                <a:lnTo>
                  <a:pt x="3047" y="4571"/>
                </a:lnTo>
                <a:lnTo>
                  <a:pt x="4571" y="4571"/>
                </a:lnTo>
                <a:lnTo>
                  <a:pt x="4571" y="3047"/>
                </a:lnTo>
                <a:lnTo>
                  <a:pt x="7619" y="3047"/>
                </a:lnTo>
                <a:lnTo>
                  <a:pt x="9143" y="1523"/>
                </a:lnTo>
                <a:lnTo>
                  <a:pt x="9143" y="1523"/>
                </a:lnTo>
                <a:lnTo>
                  <a:pt x="10667" y="3047"/>
                </a:lnTo>
                <a:lnTo>
                  <a:pt x="12191" y="3047"/>
                </a:lnTo>
                <a:lnTo>
                  <a:pt x="13715" y="4571"/>
                </a:lnTo>
                <a:lnTo>
                  <a:pt x="13715" y="4571"/>
                </a:lnTo>
                <a:lnTo>
                  <a:pt x="15239" y="6096"/>
                </a:lnTo>
                <a:lnTo>
                  <a:pt x="15239" y="9144"/>
                </a:lnTo>
                <a:lnTo>
                  <a:pt x="15239" y="10667"/>
                </a:lnTo>
                <a:lnTo>
                  <a:pt x="15239" y="10667"/>
                </a:lnTo>
                <a:lnTo>
                  <a:pt x="13715" y="12191"/>
                </a:lnTo>
                <a:lnTo>
                  <a:pt x="13715" y="13715"/>
                </a:lnTo>
                <a:lnTo>
                  <a:pt x="12191" y="13715"/>
                </a:lnTo>
                <a:lnTo>
                  <a:pt x="12191" y="15240"/>
                </a:lnTo>
                <a:lnTo>
                  <a:pt x="9143" y="15240"/>
                </a:lnTo>
                <a:lnTo>
                  <a:pt x="9143"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14" name="Freeform 3"/>
          <p:cNvSpPr/>
          <p:nvPr/>
        </p:nvSpPr>
        <p:spPr>
          <a:xfrm>
            <a:off x="8109590" y="5337484"/>
            <a:ext cx="5212" cy="8299"/>
          </a:xfrm>
          <a:custGeom>
            <a:avLst/>
            <a:gdLst>
              <a:gd name="connsiteX0" fmla="*/ 4571 w 6095"/>
              <a:gd name="connsiteY0" fmla="*/ 4572 h 9144"/>
              <a:gd name="connsiteX1" fmla="*/ 4571 w 6095"/>
              <a:gd name="connsiteY1" fmla="*/ 4572 h 9144"/>
              <a:gd name="connsiteX2" fmla="*/ 6095 w 6095"/>
              <a:gd name="connsiteY2" fmla="*/ 3048 h 9144"/>
              <a:gd name="connsiteX3" fmla="*/ 6095 w 6095"/>
              <a:gd name="connsiteY3" fmla="*/ 1524 h 9144"/>
              <a:gd name="connsiteX4" fmla="*/ 6095 w 6095"/>
              <a:gd name="connsiteY4" fmla="*/ 0 h 9144"/>
              <a:gd name="connsiteX5" fmla="*/ 0 w 6095"/>
              <a:gd name="connsiteY5" fmla="*/ 0 h 9144"/>
              <a:gd name="connsiteX6" fmla="*/ 0 w 6095"/>
              <a:gd name="connsiteY6" fmla="*/ 9144 h 9144"/>
              <a:gd name="connsiteX7" fmla="*/ 1523 w 6095"/>
              <a:gd name="connsiteY7" fmla="*/ 9144 h 9144"/>
              <a:gd name="connsiteX8" fmla="*/ 1523 w 6095"/>
              <a:gd name="connsiteY8" fmla="*/ 4572 h 9144"/>
              <a:gd name="connsiteX9" fmla="*/ 3047 w 6095"/>
              <a:gd name="connsiteY9" fmla="*/ 4572 h 9144"/>
              <a:gd name="connsiteX10" fmla="*/ 4571 w 6095"/>
              <a:gd name="connsiteY10" fmla="*/ 9144 h 9144"/>
              <a:gd name="connsiteX11" fmla="*/ 6095 w 6095"/>
              <a:gd name="connsiteY11" fmla="*/ 9144 h 9144"/>
              <a:gd name="connsiteX12" fmla="*/ 4571 w 6095"/>
              <a:gd name="connsiteY12" fmla="*/ 4572 h 9144"/>
              <a:gd name="connsiteX13" fmla="*/ 4571 w 6095"/>
              <a:gd name="connsiteY13" fmla="*/ 3048 h 9144"/>
              <a:gd name="connsiteX14" fmla="*/ 1523 w 6095"/>
              <a:gd name="connsiteY14" fmla="*/ 3048 h 9144"/>
              <a:gd name="connsiteX15" fmla="*/ 1523 w 6095"/>
              <a:gd name="connsiteY15" fmla="*/ 0 h 9144"/>
              <a:gd name="connsiteX16" fmla="*/ 1523 w 6095"/>
              <a:gd name="connsiteY16" fmla="*/ 0 h 9144"/>
              <a:gd name="connsiteX17" fmla="*/ 3047 w 6095"/>
              <a:gd name="connsiteY17" fmla="*/ 1524 h 9144"/>
              <a:gd name="connsiteX18" fmla="*/ 4571 w 6095"/>
              <a:gd name="connsiteY18" fmla="*/ 1524 h 9144"/>
              <a:gd name="connsiteX19" fmla="*/ 4571 w 6095"/>
              <a:gd name="connsiteY19" fmla="*/ 3048 h 9144"/>
              <a:gd name="connsiteX20" fmla="*/ 4571 w 6095"/>
              <a:gd name="connsiteY20" fmla="*/ 3048 h 9144"/>
              <a:gd name="connsiteX21" fmla="*/ 4571 w 6095"/>
              <a:gd name="connsiteY21" fmla="*/ 4572 h 9144"/>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 ang="16">
                <a:pos x="connsiteX16" y="connsiteY16"/>
              </a:cxn>
              <a:cxn ang="17">
                <a:pos x="connsiteX17" y="connsiteY17"/>
              </a:cxn>
              <a:cxn ang="18">
                <a:pos x="connsiteX18" y="connsiteY18"/>
              </a:cxn>
              <a:cxn ang="19">
                <a:pos x="connsiteX19" y="connsiteY19"/>
              </a:cxn>
              <a:cxn ang="20">
                <a:pos x="connsiteX20" y="connsiteY20"/>
              </a:cxn>
              <a:cxn ang="21">
                <a:pos x="connsiteX21" y="connsiteY21"/>
              </a:cxn>
            </a:cxnLst>
            <a:rect l="l" t="t" r="r" b="b"/>
            <a:pathLst>
              <a:path w="6095" h="9144">
                <a:moveTo>
                  <a:pt x="4571" y="4572"/>
                </a:moveTo>
                <a:lnTo>
                  <a:pt x="4571" y="4572"/>
                </a:lnTo>
                <a:lnTo>
                  <a:pt x="6095" y="3048"/>
                </a:lnTo>
                <a:lnTo>
                  <a:pt x="6095" y="1524"/>
                </a:lnTo>
                <a:lnTo>
                  <a:pt x="6095" y="0"/>
                </a:lnTo>
                <a:lnTo>
                  <a:pt x="0" y="0"/>
                </a:lnTo>
                <a:lnTo>
                  <a:pt x="0" y="9144"/>
                </a:lnTo>
                <a:lnTo>
                  <a:pt x="1523" y="9144"/>
                </a:lnTo>
                <a:lnTo>
                  <a:pt x="1523" y="4572"/>
                </a:lnTo>
                <a:lnTo>
                  <a:pt x="3047" y="4572"/>
                </a:lnTo>
                <a:lnTo>
                  <a:pt x="4571" y="9144"/>
                </a:lnTo>
                <a:lnTo>
                  <a:pt x="6095" y="9144"/>
                </a:lnTo>
                <a:lnTo>
                  <a:pt x="4571" y="4572"/>
                </a:lnTo>
                <a:lnTo>
                  <a:pt x="4571" y="3048"/>
                </a:lnTo>
                <a:lnTo>
                  <a:pt x="1523" y="3048"/>
                </a:lnTo>
                <a:lnTo>
                  <a:pt x="1523" y="0"/>
                </a:lnTo>
                <a:lnTo>
                  <a:pt x="1523" y="0"/>
                </a:lnTo>
                <a:lnTo>
                  <a:pt x="3047" y="1524"/>
                </a:lnTo>
                <a:lnTo>
                  <a:pt x="4571" y="1524"/>
                </a:lnTo>
                <a:lnTo>
                  <a:pt x="4571" y="3048"/>
                </a:lnTo>
                <a:lnTo>
                  <a:pt x="4571" y="3048"/>
                </a:lnTo>
                <a:lnTo>
                  <a:pt x="4571" y="4572"/>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15" name="Freeform 3"/>
          <p:cNvSpPr/>
          <p:nvPr/>
        </p:nvSpPr>
        <p:spPr>
          <a:xfrm>
            <a:off x="7732972" y="5333336"/>
            <a:ext cx="109467" cy="80221"/>
          </a:xfrm>
          <a:custGeom>
            <a:avLst/>
            <a:gdLst>
              <a:gd name="connsiteX0" fmla="*/ 42671 w 128016"/>
              <a:gd name="connsiteY0" fmla="*/ 57911 h 88392"/>
              <a:gd name="connsiteX1" fmla="*/ 88391 w 128016"/>
              <a:gd name="connsiteY1" fmla="*/ 57911 h 88392"/>
              <a:gd name="connsiteX2" fmla="*/ 64007 w 128016"/>
              <a:gd name="connsiteY2" fmla="*/ 19811 h 88392"/>
              <a:gd name="connsiteX3" fmla="*/ 19811 w 128016"/>
              <a:gd name="connsiteY3" fmla="*/ 88391 h 88392"/>
              <a:gd name="connsiteX4" fmla="*/ 0 w 128016"/>
              <a:gd name="connsiteY4" fmla="*/ 88391 h 88392"/>
              <a:gd name="connsiteX5" fmla="*/ 53340 w 128016"/>
              <a:gd name="connsiteY5" fmla="*/ 6096 h 88392"/>
              <a:gd name="connsiteX6" fmla="*/ 53340 w 128016"/>
              <a:gd name="connsiteY6" fmla="*/ 6096 h 88392"/>
              <a:gd name="connsiteX7" fmla="*/ 54864 w 128016"/>
              <a:gd name="connsiteY7" fmla="*/ 4571 h 88392"/>
              <a:gd name="connsiteX8" fmla="*/ 54864 w 128016"/>
              <a:gd name="connsiteY8" fmla="*/ 3047 h 88392"/>
              <a:gd name="connsiteX9" fmla="*/ 57911 w 128016"/>
              <a:gd name="connsiteY9" fmla="*/ 1523 h 88392"/>
              <a:gd name="connsiteX10" fmla="*/ 60959 w 128016"/>
              <a:gd name="connsiteY10" fmla="*/ 0 h 88392"/>
              <a:gd name="connsiteX11" fmla="*/ 67055 w 128016"/>
              <a:gd name="connsiteY11" fmla="*/ 0 h 88392"/>
              <a:gd name="connsiteX12" fmla="*/ 70103 w 128016"/>
              <a:gd name="connsiteY12" fmla="*/ 1523 h 88392"/>
              <a:gd name="connsiteX13" fmla="*/ 71628 w 128016"/>
              <a:gd name="connsiteY13" fmla="*/ 3047 h 88392"/>
              <a:gd name="connsiteX14" fmla="*/ 74676 w 128016"/>
              <a:gd name="connsiteY14" fmla="*/ 4571 h 88392"/>
              <a:gd name="connsiteX15" fmla="*/ 128015 w 128016"/>
              <a:gd name="connsiteY15" fmla="*/ 88391 h 88392"/>
              <a:gd name="connsiteX16" fmla="*/ 108203 w 128016"/>
              <a:gd name="connsiteY16" fmla="*/ 88391 h 88392"/>
              <a:gd name="connsiteX17" fmla="*/ 97535 w 128016"/>
              <a:gd name="connsiteY17" fmla="*/ 73152 h 88392"/>
              <a:gd name="connsiteX18" fmla="*/ 51815 w 128016"/>
              <a:gd name="connsiteY18" fmla="*/ 73152 h 88392"/>
              <a:gd name="connsiteX19" fmla="*/ 42671 w 128016"/>
              <a:gd name="connsiteY19" fmla="*/ 57911 h 88392"/>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 ang="16">
                <a:pos x="connsiteX16" y="connsiteY16"/>
              </a:cxn>
              <a:cxn ang="17">
                <a:pos x="connsiteX17" y="connsiteY17"/>
              </a:cxn>
              <a:cxn ang="18">
                <a:pos x="connsiteX18" y="connsiteY18"/>
              </a:cxn>
              <a:cxn ang="19">
                <a:pos x="connsiteX19" y="connsiteY19"/>
              </a:cxn>
            </a:cxnLst>
            <a:rect l="l" t="t" r="r" b="b"/>
            <a:pathLst>
              <a:path w="128016" h="88392">
                <a:moveTo>
                  <a:pt x="42671" y="57911"/>
                </a:moveTo>
                <a:lnTo>
                  <a:pt x="88391" y="57911"/>
                </a:lnTo>
                <a:lnTo>
                  <a:pt x="64007" y="19811"/>
                </a:lnTo>
                <a:lnTo>
                  <a:pt x="19811" y="88391"/>
                </a:lnTo>
                <a:lnTo>
                  <a:pt x="0" y="88391"/>
                </a:lnTo>
                <a:lnTo>
                  <a:pt x="53340" y="6096"/>
                </a:lnTo>
                <a:lnTo>
                  <a:pt x="53340" y="6096"/>
                </a:lnTo>
                <a:lnTo>
                  <a:pt x="54864" y="4571"/>
                </a:lnTo>
                <a:lnTo>
                  <a:pt x="54864" y="3047"/>
                </a:lnTo>
                <a:lnTo>
                  <a:pt x="57911" y="1523"/>
                </a:lnTo>
                <a:lnTo>
                  <a:pt x="60959" y="0"/>
                </a:lnTo>
                <a:lnTo>
                  <a:pt x="67055" y="0"/>
                </a:lnTo>
                <a:lnTo>
                  <a:pt x="70103" y="1523"/>
                </a:lnTo>
                <a:lnTo>
                  <a:pt x="71628" y="3047"/>
                </a:lnTo>
                <a:lnTo>
                  <a:pt x="74676" y="4571"/>
                </a:lnTo>
                <a:lnTo>
                  <a:pt x="128015" y="88391"/>
                </a:lnTo>
                <a:lnTo>
                  <a:pt x="108203" y="88391"/>
                </a:lnTo>
                <a:lnTo>
                  <a:pt x="97535" y="73152"/>
                </a:lnTo>
                <a:lnTo>
                  <a:pt x="51815" y="73152"/>
                </a:lnTo>
                <a:lnTo>
                  <a:pt x="42671" y="57911"/>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16" name="Freeform 3"/>
          <p:cNvSpPr/>
          <p:nvPr/>
        </p:nvSpPr>
        <p:spPr>
          <a:xfrm>
            <a:off x="7932357" y="5333336"/>
            <a:ext cx="82100" cy="80221"/>
          </a:xfrm>
          <a:custGeom>
            <a:avLst/>
            <a:gdLst>
              <a:gd name="connsiteX0" fmla="*/ 16764 w 96011"/>
              <a:gd name="connsiteY0" fmla="*/ 73152 h 88392"/>
              <a:gd name="connsiteX1" fmla="*/ 16764 w 96011"/>
              <a:gd name="connsiteY1" fmla="*/ 0 h 88392"/>
              <a:gd name="connsiteX2" fmla="*/ 0 w 96011"/>
              <a:gd name="connsiteY2" fmla="*/ 0 h 88392"/>
              <a:gd name="connsiteX3" fmla="*/ 0 w 96011"/>
              <a:gd name="connsiteY3" fmla="*/ 80771 h 88392"/>
              <a:gd name="connsiteX4" fmla="*/ 0 w 96011"/>
              <a:gd name="connsiteY4" fmla="*/ 83820 h 88392"/>
              <a:gd name="connsiteX5" fmla="*/ 1523 w 96011"/>
              <a:gd name="connsiteY5" fmla="*/ 85344 h 88392"/>
              <a:gd name="connsiteX6" fmla="*/ 3047 w 96011"/>
              <a:gd name="connsiteY6" fmla="*/ 86867 h 88392"/>
              <a:gd name="connsiteX7" fmla="*/ 3047 w 96011"/>
              <a:gd name="connsiteY7" fmla="*/ 88391 h 88392"/>
              <a:gd name="connsiteX8" fmla="*/ 85343 w 96011"/>
              <a:gd name="connsiteY8" fmla="*/ 88391 h 88392"/>
              <a:gd name="connsiteX9" fmla="*/ 96011 w 96011"/>
              <a:gd name="connsiteY9" fmla="*/ 73152 h 88392"/>
              <a:gd name="connsiteX10" fmla="*/ 16764 w 96011"/>
              <a:gd name="connsiteY10" fmla="*/ 73152 h 88392"/>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Lst>
            <a:rect l="l" t="t" r="r" b="b"/>
            <a:pathLst>
              <a:path w="96011" h="88392">
                <a:moveTo>
                  <a:pt x="16764" y="73152"/>
                </a:moveTo>
                <a:lnTo>
                  <a:pt x="16764" y="0"/>
                </a:lnTo>
                <a:lnTo>
                  <a:pt x="0" y="0"/>
                </a:lnTo>
                <a:lnTo>
                  <a:pt x="0" y="80771"/>
                </a:lnTo>
                <a:lnTo>
                  <a:pt x="0" y="83820"/>
                </a:lnTo>
                <a:lnTo>
                  <a:pt x="1523" y="85344"/>
                </a:lnTo>
                <a:lnTo>
                  <a:pt x="3047" y="86867"/>
                </a:lnTo>
                <a:lnTo>
                  <a:pt x="3047" y="88391"/>
                </a:lnTo>
                <a:lnTo>
                  <a:pt x="85343" y="88391"/>
                </a:lnTo>
                <a:lnTo>
                  <a:pt x="96011" y="73152"/>
                </a:lnTo>
                <a:lnTo>
                  <a:pt x="16764" y="73152"/>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17" name="Freeform 3"/>
          <p:cNvSpPr/>
          <p:nvPr/>
        </p:nvSpPr>
        <p:spPr>
          <a:xfrm>
            <a:off x="7643050" y="5333336"/>
            <a:ext cx="89920" cy="80221"/>
          </a:xfrm>
          <a:custGeom>
            <a:avLst/>
            <a:gdLst>
              <a:gd name="connsiteX0" fmla="*/ 74676 w 105156"/>
              <a:gd name="connsiteY0" fmla="*/ 60959 h 88392"/>
              <a:gd name="connsiteX1" fmla="*/ 77723 w 105156"/>
              <a:gd name="connsiteY1" fmla="*/ 60959 h 88392"/>
              <a:gd name="connsiteX2" fmla="*/ 80771 w 105156"/>
              <a:gd name="connsiteY2" fmla="*/ 59435 h 88392"/>
              <a:gd name="connsiteX3" fmla="*/ 83820 w 105156"/>
              <a:gd name="connsiteY3" fmla="*/ 59435 h 88392"/>
              <a:gd name="connsiteX4" fmla="*/ 86868 w 105156"/>
              <a:gd name="connsiteY4" fmla="*/ 57911 h 88392"/>
              <a:gd name="connsiteX5" fmla="*/ 88392 w 105156"/>
              <a:gd name="connsiteY5" fmla="*/ 56388 h 88392"/>
              <a:gd name="connsiteX6" fmla="*/ 91440 w 105156"/>
              <a:gd name="connsiteY6" fmla="*/ 54864 h 88392"/>
              <a:gd name="connsiteX7" fmla="*/ 94488 w 105156"/>
              <a:gd name="connsiteY7" fmla="*/ 53340 h 88392"/>
              <a:gd name="connsiteX8" fmla="*/ 96011 w 105156"/>
              <a:gd name="connsiteY8" fmla="*/ 51815 h 88392"/>
              <a:gd name="connsiteX9" fmla="*/ 97535 w 105156"/>
              <a:gd name="connsiteY9" fmla="*/ 50291 h 88392"/>
              <a:gd name="connsiteX10" fmla="*/ 99059 w 105156"/>
              <a:gd name="connsiteY10" fmla="*/ 47244 h 88392"/>
              <a:gd name="connsiteX11" fmla="*/ 100584 w 105156"/>
              <a:gd name="connsiteY11" fmla="*/ 45720 h 88392"/>
              <a:gd name="connsiteX12" fmla="*/ 102108 w 105156"/>
              <a:gd name="connsiteY12" fmla="*/ 42671 h 88392"/>
              <a:gd name="connsiteX13" fmla="*/ 103632 w 105156"/>
              <a:gd name="connsiteY13" fmla="*/ 39623 h 88392"/>
              <a:gd name="connsiteX14" fmla="*/ 103632 w 105156"/>
              <a:gd name="connsiteY14" fmla="*/ 33527 h 88392"/>
              <a:gd name="connsiteX15" fmla="*/ 105156 w 105156"/>
              <a:gd name="connsiteY15" fmla="*/ 30479 h 88392"/>
              <a:gd name="connsiteX16" fmla="*/ 105156 w 105156"/>
              <a:gd name="connsiteY16" fmla="*/ 30479 h 88392"/>
              <a:gd name="connsiteX17" fmla="*/ 103632 w 105156"/>
              <a:gd name="connsiteY17" fmla="*/ 27432 h 88392"/>
              <a:gd name="connsiteX18" fmla="*/ 103632 w 105156"/>
              <a:gd name="connsiteY18" fmla="*/ 21335 h 88392"/>
              <a:gd name="connsiteX19" fmla="*/ 102108 w 105156"/>
              <a:gd name="connsiteY19" fmla="*/ 19811 h 88392"/>
              <a:gd name="connsiteX20" fmla="*/ 100584 w 105156"/>
              <a:gd name="connsiteY20" fmla="*/ 16764 h 88392"/>
              <a:gd name="connsiteX21" fmla="*/ 99059 w 105156"/>
              <a:gd name="connsiteY21" fmla="*/ 13715 h 88392"/>
              <a:gd name="connsiteX22" fmla="*/ 97535 w 105156"/>
              <a:gd name="connsiteY22" fmla="*/ 12191 h 88392"/>
              <a:gd name="connsiteX23" fmla="*/ 96011 w 105156"/>
              <a:gd name="connsiteY23" fmla="*/ 9144 h 88392"/>
              <a:gd name="connsiteX24" fmla="*/ 94488 w 105156"/>
              <a:gd name="connsiteY24" fmla="*/ 7620 h 88392"/>
              <a:gd name="connsiteX25" fmla="*/ 91440 w 105156"/>
              <a:gd name="connsiteY25" fmla="*/ 6096 h 88392"/>
              <a:gd name="connsiteX26" fmla="*/ 88392 w 105156"/>
              <a:gd name="connsiteY26" fmla="*/ 4571 h 88392"/>
              <a:gd name="connsiteX27" fmla="*/ 86868 w 105156"/>
              <a:gd name="connsiteY27" fmla="*/ 3047 h 88392"/>
              <a:gd name="connsiteX28" fmla="*/ 83820 w 105156"/>
              <a:gd name="connsiteY28" fmla="*/ 3047 h 88392"/>
              <a:gd name="connsiteX29" fmla="*/ 80771 w 105156"/>
              <a:gd name="connsiteY29" fmla="*/ 1523 h 88392"/>
              <a:gd name="connsiteX30" fmla="*/ 77723 w 105156"/>
              <a:gd name="connsiteY30" fmla="*/ 1523 h 88392"/>
              <a:gd name="connsiteX31" fmla="*/ 74676 w 105156"/>
              <a:gd name="connsiteY31" fmla="*/ 0 h 88392"/>
              <a:gd name="connsiteX32" fmla="*/ 0 w 105156"/>
              <a:gd name="connsiteY32" fmla="*/ 0 h 88392"/>
              <a:gd name="connsiteX33" fmla="*/ 0 w 105156"/>
              <a:gd name="connsiteY33" fmla="*/ 88391 h 88392"/>
              <a:gd name="connsiteX34" fmla="*/ 18288 w 105156"/>
              <a:gd name="connsiteY34" fmla="*/ 88391 h 88392"/>
              <a:gd name="connsiteX35" fmla="*/ 18288 w 105156"/>
              <a:gd name="connsiteY35" fmla="*/ 16764 h 88392"/>
              <a:gd name="connsiteX36" fmla="*/ 79247 w 105156"/>
              <a:gd name="connsiteY36" fmla="*/ 16764 h 88392"/>
              <a:gd name="connsiteX37" fmla="*/ 80771 w 105156"/>
              <a:gd name="connsiteY37" fmla="*/ 18288 h 88392"/>
              <a:gd name="connsiteX38" fmla="*/ 83820 w 105156"/>
              <a:gd name="connsiteY38" fmla="*/ 21335 h 88392"/>
              <a:gd name="connsiteX39" fmla="*/ 85344 w 105156"/>
              <a:gd name="connsiteY39" fmla="*/ 22859 h 88392"/>
              <a:gd name="connsiteX40" fmla="*/ 86868 w 105156"/>
              <a:gd name="connsiteY40" fmla="*/ 25908 h 88392"/>
              <a:gd name="connsiteX41" fmla="*/ 86868 w 105156"/>
              <a:gd name="connsiteY41" fmla="*/ 27432 h 88392"/>
              <a:gd name="connsiteX42" fmla="*/ 88392 w 105156"/>
              <a:gd name="connsiteY42" fmla="*/ 30479 h 88392"/>
              <a:gd name="connsiteX43" fmla="*/ 88392 w 105156"/>
              <a:gd name="connsiteY43" fmla="*/ 30479 h 88392"/>
              <a:gd name="connsiteX44" fmla="*/ 86868 w 105156"/>
              <a:gd name="connsiteY44" fmla="*/ 33527 h 88392"/>
              <a:gd name="connsiteX45" fmla="*/ 86868 w 105156"/>
              <a:gd name="connsiteY45" fmla="*/ 36576 h 88392"/>
              <a:gd name="connsiteX46" fmla="*/ 85344 w 105156"/>
              <a:gd name="connsiteY46" fmla="*/ 38100 h 88392"/>
              <a:gd name="connsiteX47" fmla="*/ 83820 w 105156"/>
              <a:gd name="connsiteY47" fmla="*/ 41147 h 88392"/>
              <a:gd name="connsiteX48" fmla="*/ 80771 w 105156"/>
              <a:gd name="connsiteY48" fmla="*/ 42671 h 88392"/>
              <a:gd name="connsiteX49" fmla="*/ 79247 w 105156"/>
              <a:gd name="connsiteY49" fmla="*/ 44196 h 88392"/>
              <a:gd name="connsiteX50" fmla="*/ 76200 w 105156"/>
              <a:gd name="connsiteY50" fmla="*/ 44196 h 88392"/>
              <a:gd name="connsiteX51" fmla="*/ 73152 w 105156"/>
              <a:gd name="connsiteY51" fmla="*/ 45720 h 88392"/>
              <a:gd name="connsiteX52" fmla="*/ 25908 w 105156"/>
              <a:gd name="connsiteY52" fmla="*/ 45720 h 88392"/>
              <a:gd name="connsiteX53" fmla="*/ 76200 w 105156"/>
              <a:gd name="connsiteY53" fmla="*/ 88391 h 88392"/>
              <a:gd name="connsiteX54" fmla="*/ 100584 w 105156"/>
              <a:gd name="connsiteY54" fmla="*/ 88391 h 88392"/>
              <a:gd name="connsiteX55" fmla="*/ 67056 w 105156"/>
              <a:gd name="connsiteY55" fmla="*/ 60959 h 88392"/>
              <a:gd name="connsiteX56" fmla="*/ 74676 w 105156"/>
              <a:gd name="connsiteY56" fmla="*/ 60959 h 88392"/>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 ang="16">
                <a:pos x="connsiteX16" y="connsiteY16"/>
              </a:cxn>
              <a:cxn ang="17">
                <a:pos x="connsiteX17" y="connsiteY17"/>
              </a:cxn>
              <a:cxn ang="18">
                <a:pos x="connsiteX18" y="connsiteY18"/>
              </a:cxn>
              <a:cxn ang="19">
                <a:pos x="connsiteX19" y="connsiteY19"/>
              </a:cxn>
              <a:cxn ang="20">
                <a:pos x="connsiteX20" y="connsiteY20"/>
              </a:cxn>
              <a:cxn ang="21">
                <a:pos x="connsiteX21" y="connsiteY21"/>
              </a:cxn>
              <a:cxn ang="22">
                <a:pos x="connsiteX22" y="connsiteY22"/>
              </a:cxn>
              <a:cxn ang="23">
                <a:pos x="connsiteX23" y="connsiteY23"/>
              </a:cxn>
              <a:cxn ang="24">
                <a:pos x="connsiteX24" y="connsiteY24"/>
              </a:cxn>
              <a:cxn ang="25">
                <a:pos x="connsiteX25" y="connsiteY25"/>
              </a:cxn>
              <a:cxn ang="26">
                <a:pos x="connsiteX26" y="connsiteY26"/>
              </a:cxn>
              <a:cxn ang="27">
                <a:pos x="connsiteX27" y="connsiteY27"/>
              </a:cxn>
              <a:cxn ang="28">
                <a:pos x="connsiteX28" y="connsiteY28"/>
              </a:cxn>
              <a:cxn ang="29">
                <a:pos x="connsiteX29" y="connsiteY29"/>
              </a:cxn>
              <a:cxn ang="30">
                <a:pos x="connsiteX30" y="connsiteY30"/>
              </a:cxn>
              <a:cxn ang="31">
                <a:pos x="connsiteX31" y="connsiteY31"/>
              </a:cxn>
              <a:cxn ang="32">
                <a:pos x="connsiteX32" y="connsiteY32"/>
              </a:cxn>
              <a:cxn ang="33">
                <a:pos x="connsiteX33" y="connsiteY33"/>
              </a:cxn>
              <a:cxn ang="34">
                <a:pos x="connsiteX34" y="connsiteY34"/>
              </a:cxn>
              <a:cxn ang="35">
                <a:pos x="connsiteX35" y="connsiteY35"/>
              </a:cxn>
              <a:cxn ang="36">
                <a:pos x="connsiteX36" y="connsiteY36"/>
              </a:cxn>
              <a:cxn ang="37">
                <a:pos x="connsiteX37" y="connsiteY37"/>
              </a:cxn>
              <a:cxn ang="38">
                <a:pos x="connsiteX38" y="connsiteY38"/>
              </a:cxn>
              <a:cxn ang="39">
                <a:pos x="connsiteX39" y="connsiteY39"/>
              </a:cxn>
              <a:cxn ang="40">
                <a:pos x="connsiteX40" y="connsiteY40"/>
              </a:cxn>
              <a:cxn ang="41">
                <a:pos x="connsiteX41" y="connsiteY41"/>
              </a:cxn>
              <a:cxn ang="42">
                <a:pos x="connsiteX42" y="connsiteY42"/>
              </a:cxn>
              <a:cxn ang="43">
                <a:pos x="connsiteX43" y="connsiteY43"/>
              </a:cxn>
              <a:cxn ang="44">
                <a:pos x="connsiteX44" y="connsiteY44"/>
              </a:cxn>
              <a:cxn ang="45">
                <a:pos x="connsiteX45" y="connsiteY45"/>
              </a:cxn>
              <a:cxn ang="46">
                <a:pos x="connsiteX46" y="connsiteY46"/>
              </a:cxn>
              <a:cxn ang="47">
                <a:pos x="connsiteX47" y="connsiteY47"/>
              </a:cxn>
              <a:cxn ang="48">
                <a:pos x="connsiteX48" y="connsiteY48"/>
              </a:cxn>
              <a:cxn ang="49">
                <a:pos x="connsiteX49" y="connsiteY49"/>
              </a:cxn>
              <a:cxn ang="50">
                <a:pos x="connsiteX50" y="connsiteY50"/>
              </a:cxn>
              <a:cxn ang="51">
                <a:pos x="connsiteX51" y="connsiteY51"/>
              </a:cxn>
              <a:cxn ang="52">
                <a:pos x="connsiteX52" y="connsiteY52"/>
              </a:cxn>
              <a:cxn ang="53">
                <a:pos x="connsiteX53" y="connsiteY53"/>
              </a:cxn>
              <a:cxn ang="54">
                <a:pos x="connsiteX54" y="connsiteY54"/>
              </a:cxn>
              <a:cxn ang="55">
                <a:pos x="connsiteX55" y="connsiteY55"/>
              </a:cxn>
              <a:cxn ang="56">
                <a:pos x="connsiteX56" y="connsiteY56"/>
              </a:cxn>
            </a:cxnLst>
            <a:rect l="l" t="t" r="r" b="b"/>
            <a:pathLst>
              <a:path w="105156" h="88392">
                <a:moveTo>
                  <a:pt x="74676" y="60959"/>
                </a:moveTo>
                <a:lnTo>
                  <a:pt x="77723" y="60959"/>
                </a:lnTo>
                <a:lnTo>
                  <a:pt x="80771" y="59435"/>
                </a:lnTo>
                <a:lnTo>
                  <a:pt x="83820" y="59435"/>
                </a:lnTo>
                <a:lnTo>
                  <a:pt x="86868" y="57911"/>
                </a:lnTo>
                <a:lnTo>
                  <a:pt x="88392" y="56388"/>
                </a:lnTo>
                <a:lnTo>
                  <a:pt x="91440" y="54864"/>
                </a:lnTo>
                <a:lnTo>
                  <a:pt x="94488" y="53340"/>
                </a:lnTo>
                <a:lnTo>
                  <a:pt x="96011" y="51815"/>
                </a:lnTo>
                <a:lnTo>
                  <a:pt x="97535" y="50291"/>
                </a:lnTo>
                <a:lnTo>
                  <a:pt x="99059" y="47244"/>
                </a:lnTo>
                <a:lnTo>
                  <a:pt x="100584" y="45720"/>
                </a:lnTo>
                <a:lnTo>
                  <a:pt x="102108" y="42671"/>
                </a:lnTo>
                <a:lnTo>
                  <a:pt x="103632" y="39623"/>
                </a:lnTo>
                <a:lnTo>
                  <a:pt x="103632" y="33527"/>
                </a:lnTo>
                <a:lnTo>
                  <a:pt x="105156" y="30479"/>
                </a:lnTo>
                <a:lnTo>
                  <a:pt x="105156" y="30479"/>
                </a:lnTo>
                <a:lnTo>
                  <a:pt x="103632" y="27432"/>
                </a:lnTo>
                <a:lnTo>
                  <a:pt x="103632" y="21335"/>
                </a:lnTo>
                <a:lnTo>
                  <a:pt x="102108" y="19811"/>
                </a:lnTo>
                <a:lnTo>
                  <a:pt x="100584" y="16764"/>
                </a:lnTo>
                <a:lnTo>
                  <a:pt x="99059" y="13715"/>
                </a:lnTo>
                <a:lnTo>
                  <a:pt x="97535" y="12191"/>
                </a:lnTo>
                <a:lnTo>
                  <a:pt x="96011" y="9144"/>
                </a:lnTo>
                <a:lnTo>
                  <a:pt x="94488" y="7620"/>
                </a:lnTo>
                <a:lnTo>
                  <a:pt x="91440" y="6096"/>
                </a:lnTo>
                <a:lnTo>
                  <a:pt x="88392" y="4571"/>
                </a:lnTo>
                <a:lnTo>
                  <a:pt x="86868" y="3047"/>
                </a:lnTo>
                <a:lnTo>
                  <a:pt x="83820" y="3047"/>
                </a:lnTo>
                <a:lnTo>
                  <a:pt x="80771" y="1523"/>
                </a:lnTo>
                <a:lnTo>
                  <a:pt x="77723" y="1523"/>
                </a:lnTo>
                <a:lnTo>
                  <a:pt x="74676" y="0"/>
                </a:lnTo>
                <a:lnTo>
                  <a:pt x="0" y="0"/>
                </a:lnTo>
                <a:lnTo>
                  <a:pt x="0" y="88391"/>
                </a:lnTo>
                <a:lnTo>
                  <a:pt x="18288" y="88391"/>
                </a:lnTo>
                <a:lnTo>
                  <a:pt x="18288" y="16764"/>
                </a:lnTo>
                <a:lnTo>
                  <a:pt x="79247" y="16764"/>
                </a:lnTo>
                <a:lnTo>
                  <a:pt x="80771" y="18288"/>
                </a:lnTo>
                <a:lnTo>
                  <a:pt x="83820" y="21335"/>
                </a:lnTo>
                <a:lnTo>
                  <a:pt x="85344" y="22859"/>
                </a:lnTo>
                <a:lnTo>
                  <a:pt x="86868" y="25908"/>
                </a:lnTo>
                <a:lnTo>
                  <a:pt x="86868" y="27432"/>
                </a:lnTo>
                <a:lnTo>
                  <a:pt x="88392" y="30479"/>
                </a:lnTo>
                <a:lnTo>
                  <a:pt x="88392" y="30479"/>
                </a:lnTo>
                <a:lnTo>
                  <a:pt x="86868" y="33527"/>
                </a:lnTo>
                <a:lnTo>
                  <a:pt x="86868" y="36576"/>
                </a:lnTo>
                <a:lnTo>
                  <a:pt x="85344" y="38100"/>
                </a:lnTo>
                <a:lnTo>
                  <a:pt x="83820" y="41147"/>
                </a:lnTo>
                <a:lnTo>
                  <a:pt x="80771" y="42671"/>
                </a:lnTo>
                <a:lnTo>
                  <a:pt x="79247" y="44196"/>
                </a:lnTo>
                <a:lnTo>
                  <a:pt x="76200" y="44196"/>
                </a:lnTo>
                <a:lnTo>
                  <a:pt x="73152" y="45720"/>
                </a:lnTo>
                <a:lnTo>
                  <a:pt x="25908" y="45720"/>
                </a:lnTo>
                <a:lnTo>
                  <a:pt x="76200" y="88391"/>
                </a:lnTo>
                <a:lnTo>
                  <a:pt x="100584" y="88391"/>
                </a:lnTo>
                <a:lnTo>
                  <a:pt x="67056" y="60959"/>
                </a:lnTo>
                <a:lnTo>
                  <a:pt x="74676" y="60959"/>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18" name="Freeform 3"/>
          <p:cNvSpPr/>
          <p:nvPr/>
        </p:nvSpPr>
        <p:spPr>
          <a:xfrm>
            <a:off x="7834619" y="5333336"/>
            <a:ext cx="91223" cy="80221"/>
          </a:xfrm>
          <a:custGeom>
            <a:avLst/>
            <a:gdLst>
              <a:gd name="connsiteX0" fmla="*/ 44195 w 106680"/>
              <a:gd name="connsiteY0" fmla="*/ 88391 h 88392"/>
              <a:gd name="connsiteX1" fmla="*/ 35052 w 106680"/>
              <a:gd name="connsiteY1" fmla="*/ 88391 h 88392"/>
              <a:gd name="connsiteX2" fmla="*/ 30480 w 106680"/>
              <a:gd name="connsiteY2" fmla="*/ 86867 h 88392"/>
              <a:gd name="connsiteX3" fmla="*/ 27431 w 106680"/>
              <a:gd name="connsiteY3" fmla="*/ 85344 h 88392"/>
              <a:gd name="connsiteX4" fmla="*/ 22859 w 106680"/>
              <a:gd name="connsiteY4" fmla="*/ 83820 h 88392"/>
              <a:gd name="connsiteX5" fmla="*/ 19811 w 106680"/>
              <a:gd name="connsiteY5" fmla="*/ 82296 h 88392"/>
              <a:gd name="connsiteX6" fmla="*/ 16764 w 106680"/>
              <a:gd name="connsiteY6" fmla="*/ 79247 h 88392"/>
              <a:gd name="connsiteX7" fmla="*/ 13716 w 106680"/>
              <a:gd name="connsiteY7" fmla="*/ 76200 h 88392"/>
              <a:gd name="connsiteX8" fmla="*/ 10668 w 106680"/>
              <a:gd name="connsiteY8" fmla="*/ 73152 h 88392"/>
              <a:gd name="connsiteX9" fmla="*/ 7619 w 106680"/>
              <a:gd name="connsiteY9" fmla="*/ 70103 h 88392"/>
              <a:gd name="connsiteX10" fmla="*/ 6095 w 106680"/>
              <a:gd name="connsiteY10" fmla="*/ 65532 h 88392"/>
              <a:gd name="connsiteX11" fmla="*/ 3047 w 106680"/>
              <a:gd name="connsiteY11" fmla="*/ 62484 h 88392"/>
              <a:gd name="connsiteX12" fmla="*/ 1523 w 106680"/>
              <a:gd name="connsiteY12" fmla="*/ 57911 h 88392"/>
              <a:gd name="connsiteX13" fmla="*/ 1523 w 106680"/>
              <a:gd name="connsiteY13" fmla="*/ 53340 h 88392"/>
              <a:gd name="connsiteX14" fmla="*/ 0 w 106680"/>
              <a:gd name="connsiteY14" fmla="*/ 50291 h 88392"/>
              <a:gd name="connsiteX15" fmla="*/ 0 w 106680"/>
              <a:gd name="connsiteY15" fmla="*/ 45720 h 88392"/>
              <a:gd name="connsiteX16" fmla="*/ 0 w 106680"/>
              <a:gd name="connsiteY16" fmla="*/ 41147 h 88392"/>
              <a:gd name="connsiteX17" fmla="*/ 1523 w 106680"/>
              <a:gd name="connsiteY17" fmla="*/ 36576 h 88392"/>
              <a:gd name="connsiteX18" fmla="*/ 1523 w 106680"/>
              <a:gd name="connsiteY18" fmla="*/ 32003 h 88392"/>
              <a:gd name="connsiteX19" fmla="*/ 3047 w 106680"/>
              <a:gd name="connsiteY19" fmla="*/ 27432 h 88392"/>
              <a:gd name="connsiteX20" fmla="*/ 6095 w 106680"/>
              <a:gd name="connsiteY20" fmla="*/ 24384 h 88392"/>
              <a:gd name="connsiteX21" fmla="*/ 7619 w 106680"/>
              <a:gd name="connsiteY21" fmla="*/ 19811 h 88392"/>
              <a:gd name="connsiteX22" fmla="*/ 10668 w 106680"/>
              <a:gd name="connsiteY22" fmla="*/ 16764 h 88392"/>
              <a:gd name="connsiteX23" fmla="*/ 13716 w 106680"/>
              <a:gd name="connsiteY23" fmla="*/ 13715 h 88392"/>
              <a:gd name="connsiteX24" fmla="*/ 16764 w 106680"/>
              <a:gd name="connsiteY24" fmla="*/ 10667 h 88392"/>
              <a:gd name="connsiteX25" fmla="*/ 19811 w 106680"/>
              <a:gd name="connsiteY25" fmla="*/ 9144 h 88392"/>
              <a:gd name="connsiteX26" fmla="*/ 22859 w 106680"/>
              <a:gd name="connsiteY26" fmla="*/ 6096 h 88392"/>
              <a:gd name="connsiteX27" fmla="*/ 27431 w 106680"/>
              <a:gd name="connsiteY27" fmla="*/ 4571 h 88392"/>
              <a:gd name="connsiteX28" fmla="*/ 30480 w 106680"/>
              <a:gd name="connsiteY28" fmla="*/ 3047 h 88392"/>
              <a:gd name="connsiteX29" fmla="*/ 35052 w 106680"/>
              <a:gd name="connsiteY29" fmla="*/ 1523 h 88392"/>
              <a:gd name="connsiteX30" fmla="*/ 39623 w 106680"/>
              <a:gd name="connsiteY30" fmla="*/ 1523 h 88392"/>
              <a:gd name="connsiteX31" fmla="*/ 44195 w 106680"/>
              <a:gd name="connsiteY31" fmla="*/ 0 h 88392"/>
              <a:gd name="connsiteX32" fmla="*/ 105156 w 106680"/>
              <a:gd name="connsiteY32" fmla="*/ 1523 h 88392"/>
              <a:gd name="connsiteX33" fmla="*/ 94488 w 106680"/>
              <a:gd name="connsiteY33" fmla="*/ 16764 h 88392"/>
              <a:gd name="connsiteX34" fmla="*/ 39623 w 106680"/>
              <a:gd name="connsiteY34" fmla="*/ 16764 h 88392"/>
              <a:gd name="connsiteX35" fmla="*/ 36576 w 106680"/>
              <a:gd name="connsiteY35" fmla="*/ 18288 h 88392"/>
              <a:gd name="connsiteX36" fmla="*/ 35052 w 106680"/>
              <a:gd name="connsiteY36" fmla="*/ 18288 h 88392"/>
              <a:gd name="connsiteX37" fmla="*/ 32004 w 106680"/>
              <a:gd name="connsiteY37" fmla="*/ 19811 h 88392"/>
              <a:gd name="connsiteX38" fmla="*/ 28956 w 106680"/>
              <a:gd name="connsiteY38" fmla="*/ 21335 h 88392"/>
              <a:gd name="connsiteX39" fmla="*/ 27431 w 106680"/>
              <a:gd name="connsiteY39" fmla="*/ 22859 h 88392"/>
              <a:gd name="connsiteX40" fmla="*/ 24383 w 106680"/>
              <a:gd name="connsiteY40" fmla="*/ 24384 h 88392"/>
              <a:gd name="connsiteX41" fmla="*/ 22859 w 106680"/>
              <a:gd name="connsiteY41" fmla="*/ 27432 h 88392"/>
              <a:gd name="connsiteX42" fmla="*/ 21335 w 106680"/>
              <a:gd name="connsiteY42" fmla="*/ 28955 h 88392"/>
              <a:gd name="connsiteX43" fmla="*/ 19811 w 106680"/>
              <a:gd name="connsiteY43" fmla="*/ 32003 h 88392"/>
              <a:gd name="connsiteX44" fmla="*/ 19811 w 106680"/>
              <a:gd name="connsiteY44" fmla="*/ 33527 h 88392"/>
              <a:gd name="connsiteX45" fmla="*/ 18288 w 106680"/>
              <a:gd name="connsiteY45" fmla="*/ 36576 h 88392"/>
              <a:gd name="connsiteX46" fmla="*/ 16764 w 106680"/>
              <a:gd name="connsiteY46" fmla="*/ 39623 h 88392"/>
              <a:gd name="connsiteX47" fmla="*/ 16764 w 106680"/>
              <a:gd name="connsiteY47" fmla="*/ 45720 h 88392"/>
              <a:gd name="connsiteX48" fmla="*/ 16764 w 106680"/>
              <a:gd name="connsiteY48" fmla="*/ 50291 h 88392"/>
              <a:gd name="connsiteX49" fmla="*/ 18288 w 106680"/>
              <a:gd name="connsiteY49" fmla="*/ 53340 h 88392"/>
              <a:gd name="connsiteX50" fmla="*/ 19811 w 106680"/>
              <a:gd name="connsiteY50" fmla="*/ 56388 h 88392"/>
              <a:gd name="connsiteX51" fmla="*/ 19811 w 106680"/>
              <a:gd name="connsiteY51" fmla="*/ 57911 h 88392"/>
              <a:gd name="connsiteX52" fmla="*/ 21335 w 106680"/>
              <a:gd name="connsiteY52" fmla="*/ 60959 h 88392"/>
              <a:gd name="connsiteX53" fmla="*/ 22859 w 106680"/>
              <a:gd name="connsiteY53" fmla="*/ 62484 h 88392"/>
              <a:gd name="connsiteX54" fmla="*/ 24383 w 106680"/>
              <a:gd name="connsiteY54" fmla="*/ 65532 h 88392"/>
              <a:gd name="connsiteX55" fmla="*/ 27431 w 106680"/>
              <a:gd name="connsiteY55" fmla="*/ 67055 h 88392"/>
              <a:gd name="connsiteX56" fmla="*/ 28956 w 106680"/>
              <a:gd name="connsiteY56" fmla="*/ 68579 h 88392"/>
              <a:gd name="connsiteX57" fmla="*/ 32004 w 106680"/>
              <a:gd name="connsiteY57" fmla="*/ 70103 h 88392"/>
              <a:gd name="connsiteX58" fmla="*/ 35052 w 106680"/>
              <a:gd name="connsiteY58" fmla="*/ 71627 h 88392"/>
              <a:gd name="connsiteX59" fmla="*/ 36576 w 106680"/>
              <a:gd name="connsiteY59" fmla="*/ 71627 h 88392"/>
              <a:gd name="connsiteX60" fmla="*/ 39623 w 106680"/>
              <a:gd name="connsiteY60" fmla="*/ 73152 h 88392"/>
              <a:gd name="connsiteX61" fmla="*/ 106680 w 106680"/>
              <a:gd name="connsiteY61" fmla="*/ 73152 h 88392"/>
              <a:gd name="connsiteX62" fmla="*/ 96011 w 106680"/>
              <a:gd name="connsiteY62" fmla="*/ 88391 h 88392"/>
              <a:gd name="connsiteX63" fmla="*/ 44195 w 106680"/>
              <a:gd name="connsiteY63" fmla="*/ 88391 h 88392"/>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 ang="16">
                <a:pos x="connsiteX16" y="connsiteY16"/>
              </a:cxn>
              <a:cxn ang="17">
                <a:pos x="connsiteX17" y="connsiteY17"/>
              </a:cxn>
              <a:cxn ang="18">
                <a:pos x="connsiteX18" y="connsiteY18"/>
              </a:cxn>
              <a:cxn ang="19">
                <a:pos x="connsiteX19" y="connsiteY19"/>
              </a:cxn>
              <a:cxn ang="20">
                <a:pos x="connsiteX20" y="connsiteY20"/>
              </a:cxn>
              <a:cxn ang="21">
                <a:pos x="connsiteX21" y="connsiteY21"/>
              </a:cxn>
              <a:cxn ang="22">
                <a:pos x="connsiteX22" y="connsiteY22"/>
              </a:cxn>
              <a:cxn ang="23">
                <a:pos x="connsiteX23" y="connsiteY23"/>
              </a:cxn>
              <a:cxn ang="24">
                <a:pos x="connsiteX24" y="connsiteY24"/>
              </a:cxn>
              <a:cxn ang="25">
                <a:pos x="connsiteX25" y="connsiteY25"/>
              </a:cxn>
              <a:cxn ang="26">
                <a:pos x="connsiteX26" y="connsiteY26"/>
              </a:cxn>
              <a:cxn ang="27">
                <a:pos x="connsiteX27" y="connsiteY27"/>
              </a:cxn>
              <a:cxn ang="28">
                <a:pos x="connsiteX28" y="connsiteY28"/>
              </a:cxn>
              <a:cxn ang="29">
                <a:pos x="connsiteX29" y="connsiteY29"/>
              </a:cxn>
              <a:cxn ang="30">
                <a:pos x="connsiteX30" y="connsiteY30"/>
              </a:cxn>
              <a:cxn ang="31">
                <a:pos x="connsiteX31" y="connsiteY31"/>
              </a:cxn>
              <a:cxn ang="32">
                <a:pos x="connsiteX32" y="connsiteY32"/>
              </a:cxn>
              <a:cxn ang="33">
                <a:pos x="connsiteX33" y="connsiteY33"/>
              </a:cxn>
              <a:cxn ang="34">
                <a:pos x="connsiteX34" y="connsiteY34"/>
              </a:cxn>
              <a:cxn ang="35">
                <a:pos x="connsiteX35" y="connsiteY35"/>
              </a:cxn>
              <a:cxn ang="36">
                <a:pos x="connsiteX36" y="connsiteY36"/>
              </a:cxn>
              <a:cxn ang="37">
                <a:pos x="connsiteX37" y="connsiteY37"/>
              </a:cxn>
              <a:cxn ang="38">
                <a:pos x="connsiteX38" y="connsiteY38"/>
              </a:cxn>
              <a:cxn ang="39">
                <a:pos x="connsiteX39" y="connsiteY39"/>
              </a:cxn>
              <a:cxn ang="40">
                <a:pos x="connsiteX40" y="connsiteY40"/>
              </a:cxn>
              <a:cxn ang="41">
                <a:pos x="connsiteX41" y="connsiteY41"/>
              </a:cxn>
              <a:cxn ang="42">
                <a:pos x="connsiteX42" y="connsiteY42"/>
              </a:cxn>
              <a:cxn ang="43">
                <a:pos x="connsiteX43" y="connsiteY43"/>
              </a:cxn>
              <a:cxn ang="44">
                <a:pos x="connsiteX44" y="connsiteY44"/>
              </a:cxn>
              <a:cxn ang="45">
                <a:pos x="connsiteX45" y="connsiteY45"/>
              </a:cxn>
              <a:cxn ang="46">
                <a:pos x="connsiteX46" y="connsiteY46"/>
              </a:cxn>
              <a:cxn ang="47">
                <a:pos x="connsiteX47" y="connsiteY47"/>
              </a:cxn>
              <a:cxn ang="48">
                <a:pos x="connsiteX48" y="connsiteY48"/>
              </a:cxn>
              <a:cxn ang="49">
                <a:pos x="connsiteX49" y="connsiteY49"/>
              </a:cxn>
              <a:cxn ang="50">
                <a:pos x="connsiteX50" y="connsiteY50"/>
              </a:cxn>
              <a:cxn ang="51">
                <a:pos x="connsiteX51" y="connsiteY51"/>
              </a:cxn>
              <a:cxn ang="52">
                <a:pos x="connsiteX52" y="connsiteY52"/>
              </a:cxn>
              <a:cxn ang="53">
                <a:pos x="connsiteX53" y="connsiteY53"/>
              </a:cxn>
              <a:cxn ang="54">
                <a:pos x="connsiteX54" y="connsiteY54"/>
              </a:cxn>
              <a:cxn ang="55">
                <a:pos x="connsiteX55" y="connsiteY55"/>
              </a:cxn>
              <a:cxn ang="56">
                <a:pos x="connsiteX56" y="connsiteY56"/>
              </a:cxn>
              <a:cxn ang="57">
                <a:pos x="connsiteX57" y="connsiteY57"/>
              </a:cxn>
              <a:cxn ang="58">
                <a:pos x="connsiteX58" y="connsiteY58"/>
              </a:cxn>
              <a:cxn ang="59">
                <a:pos x="connsiteX59" y="connsiteY59"/>
              </a:cxn>
              <a:cxn ang="60">
                <a:pos x="connsiteX60" y="connsiteY60"/>
              </a:cxn>
              <a:cxn ang="61">
                <a:pos x="connsiteX61" y="connsiteY61"/>
              </a:cxn>
              <a:cxn ang="62">
                <a:pos x="connsiteX62" y="connsiteY62"/>
              </a:cxn>
              <a:cxn ang="63">
                <a:pos x="connsiteX63" y="connsiteY63"/>
              </a:cxn>
            </a:cxnLst>
            <a:rect l="l" t="t" r="r" b="b"/>
            <a:pathLst>
              <a:path w="106680" h="88392">
                <a:moveTo>
                  <a:pt x="44195" y="88391"/>
                </a:moveTo>
                <a:lnTo>
                  <a:pt x="35052" y="88391"/>
                </a:lnTo>
                <a:lnTo>
                  <a:pt x="30480" y="86867"/>
                </a:lnTo>
                <a:lnTo>
                  <a:pt x="27431" y="85344"/>
                </a:lnTo>
                <a:lnTo>
                  <a:pt x="22859" y="83820"/>
                </a:lnTo>
                <a:lnTo>
                  <a:pt x="19811" y="82296"/>
                </a:lnTo>
                <a:lnTo>
                  <a:pt x="16764" y="79247"/>
                </a:lnTo>
                <a:lnTo>
                  <a:pt x="13716" y="76200"/>
                </a:lnTo>
                <a:lnTo>
                  <a:pt x="10668" y="73152"/>
                </a:lnTo>
                <a:lnTo>
                  <a:pt x="7619" y="70103"/>
                </a:lnTo>
                <a:lnTo>
                  <a:pt x="6095" y="65532"/>
                </a:lnTo>
                <a:lnTo>
                  <a:pt x="3047" y="62484"/>
                </a:lnTo>
                <a:lnTo>
                  <a:pt x="1523" y="57911"/>
                </a:lnTo>
                <a:lnTo>
                  <a:pt x="1523" y="53340"/>
                </a:lnTo>
                <a:lnTo>
                  <a:pt x="0" y="50291"/>
                </a:lnTo>
                <a:lnTo>
                  <a:pt x="0" y="45720"/>
                </a:lnTo>
                <a:lnTo>
                  <a:pt x="0" y="41147"/>
                </a:lnTo>
                <a:lnTo>
                  <a:pt x="1523" y="36576"/>
                </a:lnTo>
                <a:lnTo>
                  <a:pt x="1523" y="32003"/>
                </a:lnTo>
                <a:lnTo>
                  <a:pt x="3047" y="27432"/>
                </a:lnTo>
                <a:lnTo>
                  <a:pt x="6095" y="24384"/>
                </a:lnTo>
                <a:lnTo>
                  <a:pt x="7619" y="19811"/>
                </a:lnTo>
                <a:lnTo>
                  <a:pt x="10668" y="16764"/>
                </a:lnTo>
                <a:lnTo>
                  <a:pt x="13716" y="13715"/>
                </a:lnTo>
                <a:lnTo>
                  <a:pt x="16764" y="10667"/>
                </a:lnTo>
                <a:lnTo>
                  <a:pt x="19811" y="9144"/>
                </a:lnTo>
                <a:lnTo>
                  <a:pt x="22859" y="6096"/>
                </a:lnTo>
                <a:lnTo>
                  <a:pt x="27431" y="4571"/>
                </a:lnTo>
                <a:lnTo>
                  <a:pt x="30480" y="3047"/>
                </a:lnTo>
                <a:lnTo>
                  <a:pt x="35052" y="1523"/>
                </a:lnTo>
                <a:lnTo>
                  <a:pt x="39623" y="1523"/>
                </a:lnTo>
                <a:lnTo>
                  <a:pt x="44195" y="0"/>
                </a:lnTo>
                <a:lnTo>
                  <a:pt x="105156" y="1523"/>
                </a:lnTo>
                <a:lnTo>
                  <a:pt x="94488" y="16764"/>
                </a:lnTo>
                <a:lnTo>
                  <a:pt x="39623" y="16764"/>
                </a:lnTo>
                <a:lnTo>
                  <a:pt x="36576" y="18288"/>
                </a:lnTo>
                <a:lnTo>
                  <a:pt x="35052" y="18288"/>
                </a:lnTo>
                <a:lnTo>
                  <a:pt x="32004" y="19811"/>
                </a:lnTo>
                <a:lnTo>
                  <a:pt x="28956" y="21335"/>
                </a:lnTo>
                <a:lnTo>
                  <a:pt x="27431" y="22859"/>
                </a:lnTo>
                <a:lnTo>
                  <a:pt x="24383" y="24384"/>
                </a:lnTo>
                <a:lnTo>
                  <a:pt x="22859" y="27432"/>
                </a:lnTo>
                <a:lnTo>
                  <a:pt x="21335" y="28955"/>
                </a:lnTo>
                <a:lnTo>
                  <a:pt x="19811" y="32003"/>
                </a:lnTo>
                <a:lnTo>
                  <a:pt x="19811" y="33527"/>
                </a:lnTo>
                <a:lnTo>
                  <a:pt x="18288" y="36576"/>
                </a:lnTo>
                <a:lnTo>
                  <a:pt x="16764" y="39623"/>
                </a:lnTo>
                <a:lnTo>
                  <a:pt x="16764" y="45720"/>
                </a:lnTo>
                <a:lnTo>
                  <a:pt x="16764" y="50291"/>
                </a:lnTo>
                <a:lnTo>
                  <a:pt x="18288" y="53340"/>
                </a:lnTo>
                <a:lnTo>
                  <a:pt x="19811" y="56388"/>
                </a:lnTo>
                <a:lnTo>
                  <a:pt x="19811" y="57911"/>
                </a:lnTo>
                <a:lnTo>
                  <a:pt x="21335" y="60959"/>
                </a:lnTo>
                <a:lnTo>
                  <a:pt x="22859" y="62484"/>
                </a:lnTo>
                <a:lnTo>
                  <a:pt x="24383" y="65532"/>
                </a:lnTo>
                <a:lnTo>
                  <a:pt x="27431" y="67055"/>
                </a:lnTo>
                <a:lnTo>
                  <a:pt x="28956" y="68579"/>
                </a:lnTo>
                <a:lnTo>
                  <a:pt x="32004" y="70103"/>
                </a:lnTo>
                <a:lnTo>
                  <a:pt x="35052" y="71627"/>
                </a:lnTo>
                <a:lnTo>
                  <a:pt x="36576" y="71627"/>
                </a:lnTo>
                <a:lnTo>
                  <a:pt x="39623" y="73152"/>
                </a:lnTo>
                <a:lnTo>
                  <a:pt x="106680" y="73152"/>
                </a:lnTo>
                <a:lnTo>
                  <a:pt x="96011" y="88391"/>
                </a:lnTo>
                <a:lnTo>
                  <a:pt x="44195" y="88391"/>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19" name="Freeform 3"/>
          <p:cNvSpPr/>
          <p:nvPr/>
        </p:nvSpPr>
        <p:spPr>
          <a:xfrm>
            <a:off x="8010548" y="5333336"/>
            <a:ext cx="91222" cy="80221"/>
          </a:xfrm>
          <a:custGeom>
            <a:avLst/>
            <a:gdLst>
              <a:gd name="connsiteX0" fmla="*/ 45719 w 106679"/>
              <a:gd name="connsiteY0" fmla="*/ 73152 h 88392"/>
              <a:gd name="connsiteX1" fmla="*/ 39623 w 106679"/>
              <a:gd name="connsiteY1" fmla="*/ 73152 h 88392"/>
              <a:gd name="connsiteX2" fmla="*/ 36576 w 106679"/>
              <a:gd name="connsiteY2" fmla="*/ 71627 h 88392"/>
              <a:gd name="connsiteX3" fmla="*/ 32003 w 106679"/>
              <a:gd name="connsiteY3" fmla="*/ 70103 h 88392"/>
              <a:gd name="connsiteX4" fmla="*/ 28955 w 106679"/>
              <a:gd name="connsiteY4" fmla="*/ 67055 h 88392"/>
              <a:gd name="connsiteX5" fmla="*/ 25907 w 106679"/>
              <a:gd name="connsiteY5" fmla="*/ 64008 h 88392"/>
              <a:gd name="connsiteX6" fmla="*/ 22859 w 106679"/>
              <a:gd name="connsiteY6" fmla="*/ 60959 h 88392"/>
              <a:gd name="connsiteX7" fmla="*/ 19811 w 106679"/>
              <a:gd name="connsiteY7" fmla="*/ 56388 h 88392"/>
              <a:gd name="connsiteX8" fmla="*/ 18288 w 106679"/>
              <a:gd name="connsiteY8" fmla="*/ 53340 h 88392"/>
              <a:gd name="connsiteX9" fmla="*/ 91440 w 106679"/>
              <a:gd name="connsiteY9" fmla="*/ 53340 h 88392"/>
              <a:gd name="connsiteX10" fmla="*/ 100583 w 106679"/>
              <a:gd name="connsiteY10" fmla="*/ 38100 h 88392"/>
              <a:gd name="connsiteX11" fmla="*/ 18288 w 106679"/>
              <a:gd name="connsiteY11" fmla="*/ 38100 h 88392"/>
              <a:gd name="connsiteX12" fmla="*/ 19811 w 106679"/>
              <a:gd name="connsiteY12" fmla="*/ 33527 h 88392"/>
              <a:gd name="connsiteX13" fmla="*/ 22859 w 106679"/>
              <a:gd name="connsiteY13" fmla="*/ 28955 h 88392"/>
              <a:gd name="connsiteX14" fmla="*/ 25907 w 106679"/>
              <a:gd name="connsiteY14" fmla="*/ 25908 h 88392"/>
              <a:gd name="connsiteX15" fmla="*/ 28955 w 106679"/>
              <a:gd name="connsiteY15" fmla="*/ 22859 h 88392"/>
              <a:gd name="connsiteX16" fmla="*/ 32003 w 106679"/>
              <a:gd name="connsiteY16" fmla="*/ 19811 h 88392"/>
              <a:gd name="connsiteX17" fmla="*/ 36576 w 106679"/>
              <a:gd name="connsiteY17" fmla="*/ 18288 h 88392"/>
              <a:gd name="connsiteX18" fmla="*/ 39623 w 106679"/>
              <a:gd name="connsiteY18" fmla="*/ 16764 h 88392"/>
              <a:gd name="connsiteX19" fmla="*/ 96011 w 106679"/>
              <a:gd name="connsiteY19" fmla="*/ 16764 h 88392"/>
              <a:gd name="connsiteX20" fmla="*/ 105155 w 106679"/>
              <a:gd name="connsiteY20" fmla="*/ 1523 h 88392"/>
              <a:gd name="connsiteX21" fmla="*/ 44195 w 106679"/>
              <a:gd name="connsiteY21" fmla="*/ 0 h 88392"/>
              <a:gd name="connsiteX22" fmla="*/ 44195 w 106679"/>
              <a:gd name="connsiteY22" fmla="*/ 0 h 88392"/>
              <a:gd name="connsiteX23" fmla="*/ 39623 w 106679"/>
              <a:gd name="connsiteY23" fmla="*/ 1523 h 88392"/>
              <a:gd name="connsiteX24" fmla="*/ 35052 w 106679"/>
              <a:gd name="connsiteY24" fmla="*/ 1523 h 88392"/>
              <a:gd name="connsiteX25" fmla="*/ 32003 w 106679"/>
              <a:gd name="connsiteY25" fmla="*/ 3047 h 88392"/>
              <a:gd name="connsiteX26" fmla="*/ 27431 w 106679"/>
              <a:gd name="connsiteY26" fmla="*/ 4571 h 88392"/>
              <a:gd name="connsiteX27" fmla="*/ 24383 w 106679"/>
              <a:gd name="connsiteY27" fmla="*/ 6096 h 88392"/>
              <a:gd name="connsiteX28" fmla="*/ 19811 w 106679"/>
              <a:gd name="connsiteY28" fmla="*/ 9144 h 88392"/>
              <a:gd name="connsiteX29" fmla="*/ 16764 w 106679"/>
              <a:gd name="connsiteY29" fmla="*/ 10667 h 88392"/>
              <a:gd name="connsiteX30" fmla="*/ 13716 w 106679"/>
              <a:gd name="connsiteY30" fmla="*/ 13715 h 88392"/>
              <a:gd name="connsiteX31" fmla="*/ 10667 w 106679"/>
              <a:gd name="connsiteY31" fmla="*/ 16764 h 88392"/>
              <a:gd name="connsiteX32" fmla="*/ 7619 w 106679"/>
              <a:gd name="connsiteY32" fmla="*/ 19811 h 88392"/>
              <a:gd name="connsiteX33" fmla="*/ 6095 w 106679"/>
              <a:gd name="connsiteY33" fmla="*/ 24384 h 88392"/>
              <a:gd name="connsiteX34" fmla="*/ 4571 w 106679"/>
              <a:gd name="connsiteY34" fmla="*/ 27432 h 88392"/>
              <a:gd name="connsiteX35" fmla="*/ 3047 w 106679"/>
              <a:gd name="connsiteY35" fmla="*/ 32003 h 88392"/>
              <a:gd name="connsiteX36" fmla="*/ 1523 w 106679"/>
              <a:gd name="connsiteY36" fmla="*/ 36576 h 88392"/>
              <a:gd name="connsiteX37" fmla="*/ 1523 w 106679"/>
              <a:gd name="connsiteY37" fmla="*/ 41147 h 88392"/>
              <a:gd name="connsiteX38" fmla="*/ 0 w 106679"/>
              <a:gd name="connsiteY38" fmla="*/ 45720 h 88392"/>
              <a:gd name="connsiteX39" fmla="*/ 0 w 106679"/>
              <a:gd name="connsiteY39" fmla="*/ 45720 h 88392"/>
              <a:gd name="connsiteX40" fmla="*/ 1523 w 106679"/>
              <a:gd name="connsiteY40" fmla="*/ 50291 h 88392"/>
              <a:gd name="connsiteX41" fmla="*/ 1523 w 106679"/>
              <a:gd name="connsiteY41" fmla="*/ 53340 h 88392"/>
              <a:gd name="connsiteX42" fmla="*/ 3047 w 106679"/>
              <a:gd name="connsiteY42" fmla="*/ 57911 h 88392"/>
              <a:gd name="connsiteX43" fmla="*/ 4571 w 106679"/>
              <a:gd name="connsiteY43" fmla="*/ 62484 h 88392"/>
              <a:gd name="connsiteX44" fmla="*/ 6095 w 106679"/>
              <a:gd name="connsiteY44" fmla="*/ 65532 h 88392"/>
              <a:gd name="connsiteX45" fmla="*/ 7619 w 106679"/>
              <a:gd name="connsiteY45" fmla="*/ 70103 h 88392"/>
              <a:gd name="connsiteX46" fmla="*/ 10667 w 106679"/>
              <a:gd name="connsiteY46" fmla="*/ 73152 h 88392"/>
              <a:gd name="connsiteX47" fmla="*/ 13716 w 106679"/>
              <a:gd name="connsiteY47" fmla="*/ 76200 h 88392"/>
              <a:gd name="connsiteX48" fmla="*/ 16764 w 106679"/>
              <a:gd name="connsiteY48" fmla="*/ 79247 h 88392"/>
              <a:gd name="connsiteX49" fmla="*/ 19811 w 106679"/>
              <a:gd name="connsiteY49" fmla="*/ 82296 h 88392"/>
              <a:gd name="connsiteX50" fmla="*/ 24383 w 106679"/>
              <a:gd name="connsiteY50" fmla="*/ 83820 h 88392"/>
              <a:gd name="connsiteX51" fmla="*/ 27431 w 106679"/>
              <a:gd name="connsiteY51" fmla="*/ 85344 h 88392"/>
              <a:gd name="connsiteX52" fmla="*/ 32003 w 106679"/>
              <a:gd name="connsiteY52" fmla="*/ 86867 h 88392"/>
              <a:gd name="connsiteX53" fmla="*/ 35052 w 106679"/>
              <a:gd name="connsiteY53" fmla="*/ 88391 h 88392"/>
              <a:gd name="connsiteX54" fmla="*/ 97535 w 106679"/>
              <a:gd name="connsiteY54" fmla="*/ 88391 h 88392"/>
              <a:gd name="connsiteX55" fmla="*/ 106679 w 106679"/>
              <a:gd name="connsiteY55" fmla="*/ 73152 h 88392"/>
              <a:gd name="connsiteX56" fmla="*/ 45719 w 106679"/>
              <a:gd name="connsiteY56" fmla="*/ 73152 h 88392"/>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 ang="16">
                <a:pos x="connsiteX16" y="connsiteY16"/>
              </a:cxn>
              <a:cxn ang="17">
                <a:pos x="connsiteX17" y="connsiteY17"/>
              </a:cxn>
              <a:cxn ang="18">
                <a:pos x="connsiteX18" y="connsiteY18"/>
              </a:cxn>
              <a:cxn ang="19">
                <a:pos x="connsiteX19" y="connsiteY19"/>
              </a:cxn>
              <a:cxn ang="20">
                <a:pos x="connsiteX20" y="connsiteY20"/>
              </a:cxn>
              <a:cxn ang="21">
                <a:pos x="connsiteX21" y="connsiteY21"/>
              </a:cxn>
              <a:cxn ang="22">
                <a:pos x="connsiteX22" y="connsiteY22"/>
              </a:cxn>
              <a:cxn ang="23">
                <a:pos x="connsiteX23" y="connsiteY23"/>
              </a:cxn>
              <a:cxn ang="24">
                <a:pos x="connsiteX24" y="connsiteY24"/>
              </a:cxn>
              <a:cxn ang="25">
                <a:pos x="connsiteX25" y="connsiteY25"/>
              </a:cxn>
              <a:cxn ang="26">
                <a:pos x="connsiteX26" y="connsiteY26"/>
              </a:cxn>
              <a:cxn ang="27">
                <a:pos x="connsiteX27" y="connsiteY27"/>
              </a:cxn>
              <a:cxn ang="28">
                <a:pos x="connsiteX28" y="connsiteY28"/>
              </a:cxn>
              <a:cxn ang="29">
                <a:pos x="connsiteX29" y="connsiteY29"/>
              </a:cxn>
              <a:cxn ang="30">
                <a:pos x="connsiteX30" y="connsiteY30"/>
              </a:cxn>
              <a:cxn ang="31">
                <a:pos x="connsiteX31" y="connsiteY31"/>
              </a:cxn>
              <a:cxn ang="32">
                <a:pos x="connsiteX32" y="connsiteY32"/>
              </a:cxn>
              <a:cxn ang="33">
                <a:pos x="connsiteX33" y="connsiteY33"/>
              </a:cxn>
              <a:cxn ang="34">
                <a:pos x="connsiteX34" y="connsiteY34"/>
              </a:cxn>
              <a:cxn ang="35">
                <a:pos x="connsiteX35" y="connsiteY35"/>
              </a:cxn>
              <a:cxn ang="36">
                <a:pos x="connsiteX36" y="connsiteY36"/>
              </a:cxn>
              <a:cxn ang="37">
                <a:pos x="connsiteX37" y="connsiteY37"/>
              </a:cxn>
              <a:cxn ang="38">
                <a:pos x="connsiteX38" y="connsiteY38"/>
              </a:cxn>
              <a:cxn ang="39">
                <a:pos x="connsiteX39" y="connsiteY39"/>
              </a:cxn>
              <a:cxn ang="40">
                <a:pos x="connsiteX40" y="connsiteY40"/>
              </a:cxn>
              <a:cxn ang="41">
                <a:pos x="connsiteX41" y="connsiteY41"/>
              </a:cxn>
              <a:cxn ang="42">
                <a:pos x="connsiteX42" y="connsiteY42"/>
              </a:cxn>
              <a:cxn ang="43">
                <a:pos x="connsiteX43" y="connsiteY43"/>
              </a:cxn>
              <a:cxn ang="44">
                <a:pos x="connsiteX44" y="connsiteY44"/>
              </a:cxn>
              <a:cxn ang="45">
                <a:pos x="connsiteX45" y="connsiteY45"/>
              </a:cxn>
              <a:cxn ang="46">
                <a:pos x="connsiteX46" y="connsiteY46"/>
              </a:cxn>
              <a:cxn ang="47">
                <a:pos x="connsiteX47" y="connsiteY47"/>
              </a:cxn>
              <a:cxn ang="48">
                <a:pos x="connsiteX48" y="connsiteY48"/>
              </a:cxn>
              <a:cxn ang="49">
                <a:pos x="connsiteX49" y="connsiteY49"/>
              </a:cxn>
              <a:cxn ang="50">
                <a:pos x="connsiteX50" y="connsiteY50"/>
              </a:cxn>
              <a:cxn ang="51">
                <a:pos x="connsiteX51" y="connsiteY51"/>
              </a:cxn>
              <a:cxn ang="52">
                <a:pos x="connsiteX52" y="connsiteY52"/>
              </a:cxn>
              <a:cxn ang="53">
                <a:pos x="connsiteX53" y="connsiteY53"/>
              </a:cxn>
              <a:cxn ang="54">
                <a:pos x="connsiteX54" y="connsiteY54"/>
              </a:cxn>
              <a:cxn ang="55">
                <a:pos x="connsiteX55" y="connsiteY55"/>
              </a:cxn>
              <a:cxn ang="56">
                <a:pos x="connsiteX56" y="connsiteY56"/>
              </a:cxn>
            </a:cxnLst>
            <a:rect l="l" t="t" r="r" b="b"/>
            <a:pathLst>
              <a:path w="106679" h="88392">
                <a:moveTo>
                  <a:pt x="45719" y="73152"/>
                </a:moveTo>
                <a:lnTo>
                  <a:pt x="39623" y="73152"/>
                </a:lnTo>
                <a:lnTo>
                  <a:pt x="36576" y="71627"/>
                </a:lnTo>
                <a:lnTo>
                  <a:pt x="32003" y="70103"/>
                </a:lnTo>
                <a:lnTo>
                  <a:pt x="28955" y="67055"/>
                </a:lnTo>
                <a:lnTo>
                  <a:pt x="25907" y="64008"/>
                </a:lnTo>
                <a:lnTo>
                  <a:pt x="22859" y="60959"/>
                </a:lnTo>
                <a:lnTo>
                  <a:pt x="19811" y="56388"/>
                </a:lnTo>
                <a:lnTo>
                  <a:pt x="18288" y="53340"/>
                </a:lnTo>
                <a:lnTo>
                  <a:pt x="91440" y="53340"/>
                </a:lnTo>
                <a:lnTo>
                  <a:pt x="100583" y="38100"/>
                </a:lnTo>
                <a:lnTo>
                  <a:pt x="18288" y="38100"/>
                </a:lnTo>
                <a:lnTo>
                  <a:pt x="19811" y="33527"/>
                </a:lnTo>
                <a:lnTo>
                  <a:pt x="22859" y="28955"/>
                </a:lnTo>
                <a:lnTo>
                  <a:pt x="25907" y="25908"/>
                </a:lnTo>
                <a:lnTo>
                  <a:pt x="28955" y="22859"/>
                </a:lnTo>
                <a:lnTo>
                  <a:pt x="32003" y="19811"/>
                </a:lnTo>
                <a:lnTo>
                  <a:pt x="36576" y="18288"/>
                </a:lnTo>
                <a:lnTo>
                  <a:pt x="39623" y="16764"/>
                </a:lnTo>
                <a:lnTo>
                  <a:pt x="96011" y="16764"/>
                </a:lnTo>
                <a:lnTo>
                  <a:pt x="105155" y="1523"/>
                </a:lnTo>
                <a:lnTo>
                  <a:pt x="44195" y="0"/>
                </a:lnTo>
                <a:lnTo>
                  <a:pt x="44195" y="0"/>
                </a:lnTo>
                <a:lnTo>
                  <a:pt x="39623" y="1523"/>
                </a:lnTo>
                <a:lnTo>
                  <a:pt x="35052" y="1523"/>
                </a:lnTo>
                <a:lnTo>
                  <a:pt x="32003" y="3047"/>
                </a:lnTo>
                <a:lnTo>
                  <a:pt x="27431" y="4571"/>
                </a:lnTo>
                <a:lnTo>
                  <a:pt x="24383" y="6096"/>
                </a:lnTo>
                <a:lnTo>
                  <a:pt x="19811" y="9144"/>
                </a:lnTo>
                <a:lnTo>
                  <a:pt x="16764" y="10667"/>
                </a:lnTo>
                <a:lnTo>
                  <a:pt x="13716" y="13715"/>
                </a:lnTo>
                <a:lnTo>
                  <a:pt x="10667" y="16764"/>
                </a:lnTo>
                <a:lnTo>
                  <a:pt x="7619" y="19811"/>
                </a:lnTo>
                <a:lnTo>
                  <a:pt x="6095" y="24384"/>
                </a:lnTo>
                <a:lnTo>
                  <a:pt x="4571" y="27432"/>
                </a:lnTo>
                <a:lnTo>
                  <a:pt x="3047" y="32003"/>
                </a:lnTo>
                <a:lnTo>
                  <a:pt x="1523" y="36576"/>
                </a:lnTo>
                <a:lnTo>
                  <a:pt x="1523" y="41147"/>
                </a:lnTo>
                <a:lnTo>
                  <a:pt x="0" y="45720"/>
                </a:lnTo>
                <a:lnTo>
                  <a:pt x="0" y="45720"/>
                </a:lnTo>
                <a:lnTo>
                  <a:pt x="1523" y="50291"/>
                </a:lnTo>
                <a:lnTo>
                  <a:pt x="1523" y="53340"/>
                </a:lnTo>
                <a:lnTo>
                  <a:pt x="3047" y="57911"/>
                </a:lnTo>
                <a:lnTo>
                  <a:pt x="4571" y="62484"/>
                </a:lnTo>
                <a:lnTo>
                  <a:pt x="6095" y="65532"/>
                </a:lnTo>
                <a:lnTo>
                  <a:pt x="7619" y="70103"/>
                </a:lnTo>
                <a:lnTo>
                  <a:pt x="10667" y="73152"/>
                </a:lnTo>
                <a:lnTo>
                  <a:pt x="13716" y="76200"/>
                </a:lnTo>
                <a:lnTo>
                  <a:pt x="16764" y="79247"/>
                </a:lnTo>
                <a:lnTo>
                  <a:pt x="19811" y="82296"/>
                </a:lnTo>
                <a:lnTo>
                  <a:pt x="24383" y="83820"/>
                </a:lnTo>
                <a:lnTo>
                  <a:pt x="27431" y="85344"/>
                </a:lnTo>
                <a:lnTo>
                  <a:pt x="32003" y="86867"/>
                </a:lnTo>
                <a:lnTo>
                  <a:pt x="35052" y="88391"/>
                </a:lnTo>
                <a:lnTo>
                  <a:pt x="97535" y="88391"/>
                </a:lnTo>
                <a:lnTo>
                  <a:pt x="106679" y="73152"/>
                </a:lnTo>
                <a:lnTo>
                  <a:pt x="45719" y="73152"/>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20" name="Freeform 3"/>
          <p:cNvSpPr/>
          <p:nvPr/>
        </p:nvSpPr>
        <p:spPr>
          <a:xfrm>
            <a:off x="7516641" y="5333335"/>
            <a:ext cx="118590" cy="80220"/>
          </a:xfrm>
          <a:custGeom>
            <a:avLst/>
            <a:gdLst>
              <a:gd name="connsiteX0" fmla="*/ 94488 w 138684"/>
              <a:gd name="connsiteY0" fmla="*/ 1523 h 88391"/>
              <a:gd name="connsiteX1" fmla="*/ 44196 w 138684"/>
              <a:gd name="connsiteY1" fmla="*/ 0 h 88391"/>
              <a:gd name="connsiteX2" fmla="*/ 44196 w 138684"/>
              <a:gd name="connsiteY2" fmla="*/ 0 h 88391"/>
              <a:gd name="connsiteX3" fmla="*/ 39624 w 138684"/>
              <a:gd name="connsiteY3" fmla="*/ 1523 h 88391"/>
              <a:gd name="connsiteX4" fmla="*/ 35052 w 138684"/>
              <a:gd name="connsiteY4" fmla="*/ 1523 h 88391"/>
              <a:gd name="connsiteX5" fmla="*/ 30480 w 138684"/>
              <a:gd name="connsiteY5" fmla="*/ 3047 h 88391"/>
              <a:gd name="connsiteX6" fmla="*/ 27432 w 138684"/>
              <a:gd name="connsiteY6" fmla="*/ 4571 h 88391"/>
              <a:gd name="connsiteX7" fmla="*/ 22860 w 138684"/>
              <a:gd name="connsiteY7" fmla="*/ 6096 h 88391"/>
              <a:gd name="connsiteX8" fmla="*/ 19812 w 138684"/>
              <a:gd name="connsiteY8" fmla="*/ 9144 h 88391"/>
              <a:gd name="connsiteX9" fmla="*/ 16764 w 138684"/>
              <a:gd name="connsiteY9" fmla="*/ 10667 h 88391"/>
              <a:gd name="connsiteX10" fmla="*/ 13716 w 138684"/>
              <a:gd name="connsiteY10" fmla="*/ 13715 h 88391"/>
              <a:gd name="connsiteX11" fmla="*/ 10668 w 138684"/>
              <a:gd name="connsiteY11" fmla="*/ 16764 h 88391"/>
              <a:gd name="connsiteX12" fmla="*/ 7620 w 138684"/>
              <a:gd name="connsiteY12" fmla="*/ 19811 h 88391"/>
              <a:gd name="connsiteX13" fmla="*/ 6096 w 138684"/>
              <a:gd name="connsiteY13" fmla="*/ 24384 h 88391"/>
              <a:gd name="connsiteX14" fmla="*/ 3048 w 138684"/>
              <a:gd name="connsiteY14" fmla="*/ 27432 h 88391"/>
              <a:gd name="connsiteX15" fmla="*/ 1524 w 138684"/>
              <a:gd name="connsiteY15" fmla="*/ 32003 h 88391"/>
              <a:gd name="connsiteX16" fmla="*/ 1524 w 138684"/>
              <a:gd name="connsiteY16" fmla="*/ 36576 h 88391"/>
              <a:gd name="connsiteX17" fmla="*/ 0 w 138684"/>
              <a:gd name="connsiteY17" fmla="*/ 41147 h 88391"/>
              <a:gd name="connsiteX18" fmla="*/ 0 w 138684"/>
              <a:gd name="connsiteY18" fmla="*/ 45720 h 88391"/>
              <a:gd name="connsiteX19" fmla="*/ 0 w 138684"/>
              <a:gd name="connsiteY19" fmla="*/ 50291 h 88391"/>
              <a:gd name="connsiteX20" fmla="*/ 1524 w 138684"/>
              <a:gd name="connsiteY20" fmla="*/ 53340 h 88391"/>
              <a:gd name="connsiteX21" fmla="*/ 1524 w 138684"/>
              <a:gd name="connsiteY21" fmla="*/ 57911 h 88391"/>
              <a:gd name="connsiteX22" fmla="*/ 3048 w 138684"/>
              <a:gd name="connsiteY22" fmla="*/ 62484 h 88391"/>
              <a:gd name="connsiteX23" fmla="*/ 6096 w 138684"/>
              <a:gd name="connsiteY23" fmla="*/ 65532 h 88391"/>
              <a:gd name="connsiteX24" fmla="*/ 7620 w 138684"/>
              <a:gd name="connsiteY24" fmla="*/ 70103 h 88391"/>
              <a:gd name="connsiteX25" fmla="*/ 10668 w 138684"/>
              <a:gd name="connsiteY25" fmla="*/ 73152 h 88391"/>
              <a:gd name="connsiteX26" fmla="*/ 13716 w 138684"/>
              <a:gd name="connsiteY26" fmla="*/ 76200 h 88391"/>
              <a:gd name="connsiteX27" fmla="*/ 16764 w 138684"/>
              <a:gd name="connsiteY27" fmla="*/ 79247 h 88391"/>
              <a:gd name="connsiteX28" fmla="*/ 19812 w 138684"/>
              <a:gd name="connsiteY28" fmla="*/ 82296 h 88391"/>
              <a:gd name="connsiteX29" fmla="*/ 22860 w 138684"/>
              <a:gd name="connsiteY29" fmla="*/ 83820 h 88391"/>
              <a:gd name="connsiteX30" fmla="*/ 27432 w 138684"/>
              <a:gd name="connsiteY30" fmla="*/ 85344 h 88391"/>
              <a:gd name="connsiteX31" fmla="*/ 30480 w 138684"/>
              <a:gd name="connsiteY31" fmla="*/ 86867 h 88391"/>
              <a:gd name="connsiteX32" fmla="*/ 35052 w 138684"/>
              <a:gd name="connsiteY32" fmla="*/ 88391 h 88391"/>
              <a:gd name="connsiteX33" fmla="*/ 103632 w 138684"/>
              <a:gd name="connsiteY33" fmla="*/ 88391 h 88391"/>
              <a:gd name="connsiteX34" fmla="*/ 108204 w 138684"/>
              <a:gd name="connsiteY34" fmla="*/ 86867 h 88391"/>
              <a:gd name="connsiteX35" fmla="*/ 112776 w 138684"/>
              <a:gd name="connsiteY35" fmla="*/ 85344 h 88391"/>
              <a:gd name="connsiteX36" fmla="*/ 115824 w 138684"/>
              <a:gd name="connsiteY36" fmla="*/ 83820 h 88391"/>
              <a:gd name="connsiteX37" fmla="*/ 120396 w 138684"/>
              <a:gd name="connsiteY37" fmla="*/ 82296 h 88391"/>
              <a:gd name="connsiteX38" fmla="*/ 123444 w 138684"/>
              <a:gd name="connsiteY38" fmla="*/ 79247 h 88391"/>
              <a:gd name="connsiteX39" fmla="*/ 126492 w 138684"/>
              <a:gd name="connsiteY39" fmla="*/ 76200 h 88391"/>
              <a:gd name="connsiteX40" fmla="*/ 129540 w 138684"/>
              <a:gd name="connsiteY40" fmla="*/ 73152 h 88391"/>
              <a:gd name="connsiteX41" fmla="*/ 131064 w 138684"/>
              <a:gd name="connsiteY41" fmla="*/ 70103 h 88391"/>
              <a:gd name="connsiteX42" fmla="*/ 134112 w 138684"/>
              <a:gd name="connsiteY42" fmla="*/ 65532 h 88391"/>
              <a:gd name="connsiteX43" fmla="*/ 135636 w 138684"/>
              <a:gd name="connsiteY43" fmla="*/ 62484 h 88391"/>
              <a:gd name="connsiteX44" fmla="*/ 137160 w 138684"/>
              <a:gd name="connsiteY44" fmla="*/ 57911 h 88391"/>
              <a:gd name="connsiteX45" fmla="*/ 138684 w 138684"/>
              <a:gd name="connsiteY45" fmla="*/ 53340 h 88391"/>
              <a:gd name="connsiteX46" fmla="*/ 138684 w 138684"/>
              <a:gd name="connsiteY46" fmla="*/ 45720 h 88391"/>
              <a:gd name="connsiteX47" fmla="*/ 138684 w 138684"/>
              <a:gd name="connsiteY47" fmla="*/ 36576 h 88391"/>
              <a:gd name="connsiteX48" fmla="*/ 137160 w 138684"/>
              <a:gd name="connsiteY48" fmla="*/ 32003 h 88391"/>
              <a:gd name="connsiteX49" fmla="*/ 135636 w 138684"/>
              <a:gd name="connsiteY49" fmla="*/ 27432 h 88391"/>
              <a:gd name="connsiteX50" fmla="*/ 134112 w 138684"/>
              <a:gd name="connsiteY50" fmla="*/ 24384 h 88391"/>
              <a:gd name="connsiteX51" fmla="*/ 131064 w 138684"/>
              <a:gd name="connsiteY51" fmla="*/ 19811 h 88391"/>
              <a:gd name="connsiteX52" fmla="*/ 129540 w 138684"/>
              <a:gd name="connsiteY52" fmla="*/ 16764 h 88391"/>
              <a:gd name="connsiteX53" fmla="*/ 126492 w 138684"/>
              <a:gd name="connsiteY53" fmla="*/ 13715 h 88391"/>
              <a:gd name="connsiteX54" fmla="*/ 123444 w 138684"/>
              <a:gd name="connsiteY54" fmla="*/ 10667 h 88391"/>
              <a:gd name="connsiteX55" fmla="*/ 120396 w 138684"/>
              <a:gd name="connsiteY55" fmla="*/ 9144 h 88391"/>
              <a:gd name="connsiteX56" fmla="*/ 115824 w 138684"/>
              <a:gd name="connsiteY56" fmla="*/ 6096 h 88391"/>
              <a:gd name="connsiteX57" fmla="*/ 112776 w 138684"/>
              <a:gd name="connsiteY57" fmla="*/ 4571 h 88391"/>
              <a:gd name="connsiteX58" fmla="*/ 108204 w 138684"/>
              <a:gd name="connsiteY58" fmla="*/ 3047 h 88391"/>
              <a:gd name="connsiteX59" fmla="*/ 103632 w 138684"/>
              <a:gd name="connsiteY59" fmla="*/ 1523 h 88391"/>
              <a:gd name="connsiteX60" fmla="*/ 94488 w 138684"/>
              <a:gd name="connsiteY60" fmla="*/ 1523 h 88391"/>
              <a:gd name="connsiteX61" fmla="*/ 94488 w 138684"/>
              <a:gd name="connsiteY61" fmla="*/ 73152 h 88391"/>
              <a:gd name="connsiteX62" fmla="*/ 39624 w 138684"/>
              <a:gd name="connsiteY62" fmla="*/ 73152 h 88391"/>
              <a:gd name="connsiteX63" fmla="*/ 36576 w 138684"/>
              <a:gd name="connsiteY63" fmla="*/ 71627 h 88391"/>
              <a:gd name="connsiteX64" fmla="*/ 33528 w 138684"/>
              <a:gd name="connsiteY64" fmla="*/ 71627 h 88391"/>
              <a:gd name="connsiteX65" fmla="*/ 32004 w 138684"/>
              <a:gd name="connsiteY65" fmla="*/ 70103 h 88391"/>
              <a:gd name="connsiteX66" fmla="*/ 28956 w 138684"/>
              <a:gd name="connsiteY66" fmla="*/ 68579 h 88391"/>
              <a:gd name="connsiteX67" fmla="*/ 27432 w 138684"/>
              <a:gd name="connsiteY67" fmla="*/ 67055 h 88391"/>
              <a:gd name="connsiteX68" fmla="*/ 24384 w 138684"/>
              <a:gd name="connsiteY68" fmla="*/ 65532 h 88391"/>
              <a:gd name="connsiteX69" fmla="*/ 22860 w 138684"/>
              <a:gd name="connsiteY69" fmla="*/ 62484 h 88391"/>
              <a:gd name="connsiteX70" fmla="*/ 21336 w 138684"/>
              <a:gd name="connsiteY70" fmla="*/ 60959 h 88391"/>
              <a:gd name="connsiteX71" fmla="*/ 19812 w 138684"/>
              <a:gd name="connsiteY71" fmla="*/ 57911 h 88391"/>
              <a:gd name="connsiteX72" fmla="*/ 18288 w 138684"/>
              <a:gd name="connsiteY72" fmla="*/ 56388 h 88391"/>
              <a:gd name="connsiteX73" fmla="*/ 18288 w 138684"/>
              <a:gd name="connsiteY73" fmla="*/ 53340 h 88391"/>
              <a:gd name="connsiteX74" fmla="*/ 16764 w 138684"/>
              <a:gd name="connsiteY74" fmla="*/ 50291 h 88391"/>
              <a:gd name="connsiteX75" fmla="*/ 16764 w 138684"/>
              <a:gd name="connsiteY75" fmla="*/ 45720 h 88391"/>
              <a:gd name="connsiteX76" fmla="*/ 16764 w 138684"/>
              <a:gd name="connsiteY76" fmla="*/ 39623 h 88391"/>
              <a:gd name="connsiteX77" fmla="*/ 18288 w 138684"/>
              <a:gd name="connsiteY77" fmla="*/ 36576 h 88391"/>
              <a:gd name="connsiteX78" fmla="*/ 18288 w 138684"/>
              <a:gd name="connsiteY78" fmla="*/ 33527 h 88391"/>
              <a:gd name="connsiteX79" fmla="*/ 19812 w 138684"/>
              <a:gd name="connsiteY79" fmla="*/ 32003 h 88391"/>
              <a:gd name="connsiteX80" fmla="*/ 21336 w 138684"/>
              <a:gd name="connsiteY80" fmla="*/ 28955 h 88391"/>
              <a:gd name="connsiteX81" fmla="*/ 22860 w 138684"/>
              <a:gd name="connsiteY81" fmla="*/ 27432 h 88391"/>
              <a:gd name="connsiteX82" fmla="*/ 24384 w 138684"/>
              <a:gd name="connsiteY82" fmla="*/ 24384 h 88391"/>
              <a:gd name="connsiteX83" fmla="*/ 27432 w 138684"/>
              <a:gd name="connsiteY83" fmla="*/ 22859 h 88391"/>
              <a:gd name="connsiteX84" fmla="*/ 28956 w 138684"/>
              <a:gd name="connsiteY84" fmla="*/ 21335 h 88391"/>
              <a:gd name="connsiteX85" fmla="*/ 32004 w 138684"/>
              <a:gd name="connsiteY85" fmla="*/ 19811 h 88391"/>
              <a:gd name="connsiteX86" fmla="*/ 33528 w 138684"/>
              <a:gd name="connsiteY86" fmla="*/ 18288 h 88391"/>
              <a:gd name="connsiteX87" fmla="*/ 36576 w 138684"/>
              <a:gd name="connsiteY87" fmla="*/ 18288 h 88391"/>
              <a:gd name="connsiteX88" fmla="*/ 39624 w 138684"/>
              <a:gd name="connsiteY88" fmla="*/ 16764 h 88391"/>
              <a:gd name="connsiteX89" fmla="*/ 100584 w 138684"/>
              <a:gd name="connsiteY89" fmla="*/ 16764 h 88391"/>
              <a:gd name="connsiteX90" fmla="*/ 102108 w 138684"/>
              <a:gd name="connsiteY90" fmla="*/ 18288 h 88391"/>
              <a:gd name="connsiteX91" fmla="*/ 105156 w 138684"/>
              <a:gd name="connsiteY91" fmla="*/ 18288 h 88391"/>
              <a:gd name="connsiteX92" fmla="*/ 108204 w 138684"/>
              <a:gd name="connsiteY92" fmla="*/ 19811 h 88391"/>
              <a:gd name="connsiteX93" fmla="*/ 109728 w 138684"/>
              <a:gd name="connsiteY93" fmla="*/ 21335 h 88391"/>
              <a:gd name="connsiteX94" fmla="*/ 112776 w 138684"/>
              <a:gd name="connsiteY94" fmla="*/ 22859 h 88391"/>
              <a:gd name="connsiteX95" fmla="*/ 114300 w 138684"/>
              <a:gd name="connsiteY95" fmla="*/ 24384 h 88391"/>
              <a:gd name="connsiteX96" fmla="*/ 115824 w 138684"/>
              <a:gd name="connsiteY96" fmla="*/ 27432 h 88391"/>
              <a:gd name="connsiteX97" fmla="*/ 117348 w 138684"/>
              <a:gd name="connsiteY97" fmla="*/ 28955 h 88391"/>
              <a:gd name="connsiteX98" fmla="*/ 118872 w 138684"/>
              <a:gd name="connsiteY98" fmla="*/ 32003 h 88391"/>
              <a:gd name="connsiteX99" fmla="*/ 120396 w 138684"/>
              <a:gd name="connsiteY99" fmla="*/ 33527 h 88391"/>
              <a:gd name="connsiteX100" fmla="*/ 121920 w 138684"/>
              <a:gd name="connsiteY100" fmla="*/ 36576 h 88391"/>
              <a:gd name="connsiteX101" fmla="*/ 121920 w 138684"/>
              <a:gd name="connsiteY101" fmla="*/ 45720 h 88391"/>
              <a:gd name="connsiteX102" fmla="*/ 121920 w 138684"/>
              <a:gd name="connsiteY102" fmla="*/ 53340 h 88391"/>
              <a:gd name="connsiteX103" fmla="*/ 120396 w 138684"/>
              <a:gd name="connsiteY103" fmla="*/ 56388 h 88391"/>
              <a:gd name="connsiteX104" fmla="*/ 118872 w 138684"/>
              <a:gd name="connsiteY104" fmla="*/ 57911 h 88391"/>
              <a:gd name="connsiteX105" fmla="*/ 117348 w 138684"/>
              <a:gd name="connsiteY105" fmla="*/ 60959 h 88391"/>
              <a:gd name="connsiteX106" fmla="*/ 115824 w 138684"/>
              <a:gd name="connsiteY106" fmla="*/ 62484 h 88391"/>
              <a:gd name="connsiteX107" fmla="*/ 114300 w 138684"/>
              <a:gd name="connsiteY107" fmla="*/ 65532 h 88391"/>
              <a:gd name="connsiteX108" fmla="*/ 112776 w 138684"/>
              <a:gd name="connsiteY108" fmla="*/ 67055 h 88391"/>
              <a:gd name="connsiteX109" fmla="*/ 109728 w 138684"/>
              <a:gd name="connsiteY109" fmla="*/ 68579 h 88391"/>
              <a:gd name="connsiteX110" fmla="*/ 108204 w 138684"/>
              <a:gd name="connsiteY110" fmla="*/ 70103 h 88391"/>
              <a:gd name="connsiteX111" fmla="*/ 105156 w 138684"/>
              <a:gd name="connsiteY111" fmla="*/ 71627 h 88391"/>
              <a:gd name="connsiteX112" fmla="*/ 102108 w 138684"/>
              <a:gd name="connsiteY112" fmla="*/ 71627 h 88391"/>
              <a:gd name="connsiteX113" fmla="*/ 100584 w 138684"/>
              <a:gd name="connsiteY113" fmla="*/ 73152 h 88391"/>
              <a:gd name="connsiteX114" fmla="*/ 94488 w 138684"/>
              <a:gd name="connsiteY114" fmla="*/ 73152 h 88391"/>
              <a:gd name="connsiteX115" fmla="*/ 94488 w 138684"/>
              <a:gd name="connsiteY115" fmla="*/ 1523 h 88391"/>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 ang="16">
                <a:pos x="connsiteX16" y="connsiteY16"/>
              </a:cxn>
              <a:cxn ang="17">
                <a:pos x="connsiteX17" y="connsiteY17"/>
              </a:cxn>
              <a:cxn ang="18">
                <a:pos x="connsiteX18" y="connsiteY18"/>
              </a:cxn>
              <a:cxn ang="19">
                <a:pos x="connsiteX19" y="connsiteY19"/>
              </a:cxn>
              <a:cxn ang="20">
                <a:pos x="connsiteX20" y="connsiteY20"/>
              </a:cxn>
              <a:cxn ang="21">
                <a:pos x="connsiteX21" y="connsiteY21"/>
              </a:cxn>
              <a:cxn ang="22">
                <a:pos x="connsiteX22" y="connsiteY22"/>
              </a:cxn>
              <a:cxn ang="23">
                <a:pos x="connsiteX23" y="connsiteY23"/>
              </a:cxn>
              <a:cxn ang="24">
                <a:pos x="connsiteX24" y="connsiteY24"/>
              </a:cxn>
              <a:cxn ang="25">
                <a:pos x="connsiteX25" y="connsiteY25"/>
              </a:cxn>
              <a:cxn ang="26">
                <a:pos x="connsiteX26" y="connsiteY26"/>
              </a:cxn>
              <a:cxn ang="27">
                <a:pos x="connsiteX27" y="connsiteY27"/>
              </a:cxn>
              <a:cxn ang="28">
                <a:pos x="connsiteX28" y="connsiteY28"/>
              </a:cxn>
              <a:cxn ang="29">
                <a:pos x="connsiteX29" y="connsiteY29"/>
              </a:cxn>
              <a:cxn ang="30">
                <a:pos x="connsiteX30" y="connsiteY30"/>
              </a:cxn>
              <a:cxn ang="31">
                <a:pos x="connsiteX31" y="connsiteY31"/>
              </a:cxn>
              <a:cxn ang="32">
                <a:pos x="connsiteX32" y="connsiteY32"/>
              </a:cxn>
              <a:cxn ang="33">
                <a:pos x="connsiteX33" y="connsiteY33"/>
              </a:cxn>
              <a:cxn ang="34">
                <a:pos x="connsiteX34" y="connsiteY34"/>
              </a:cxn>
              <a:cxn ang="35">
                <a:pos x="connsiteX35" y="connsiteY35"/>
              </a:cxn>
              <a:cxn ang="36">
                <a:pos x="connsiteX36" y="connsiteY36"/>
              </a:cxn>
              <a:cxn ang="37">
                <a:pos x="connsiteX37" y="connsiteY37"/>
              </a:cxn>
              <a:cxn ang="38">
                <a:pos x="connsiteX38" y="connsiteY38"/>
              </a:cxn>
              <a:cxn ang="39">
                <a:pos x="connsiteX39" y="connsiteY39"/>
              </a:cxn>
              <a:cxn ang="40">
                <a:pos x="connsiteX40" y="connsiteY40"/>
              </a:cxn>
              <a:cxn ang="41">
                <a:pos x="connsiteX41" y="connsiteY41"/>
              </a:cxn>
              <a:cxn ang="42">
                <a:pos x="connsiteX42" y="connsiteY42"/>
              </a:cxn>
              <a:cxn ang="43">
                <a:pos x="connsiteX43" y="connsiteY43"/>
              </a:cxn>
              <a:cxn ang="44">
                <a:pos x="connsiteX44" y="connsiteY44"/>
              </a:cxn>
              <a:cxn ang="45">
                <a:pos x="connsiteX45" y="connsiteY45"/>
              </a:cxn>
              <a:cxn ang="46">
                <a:pos x="connsiteX46" y="connsiteY46"/>
              </a:cxn>
              <a:cxn ang="47">
                <a:pos x="connsiteX47" y="connsiteY47"/>
              </a:cxn>
              <a:cxn ang="48">
                <a:pos x="connsiteX48" y="connsiteY48"/>
              </a:cxn>
              <a:cxn ang="49">
                <a:pos x="connsiteX49" y="connsiteY49"/>
              </a:cxn>
              <a:cxn ang="50">
                <a:pos x="connsiteX50" y="connsiteY50"/>
              </a:cxn>
              <a:cxn ang="51">
                <a:pos x="connsiteX51" y="connsiteY51"/>
              </a:cxn>
              <a:cxn ang="52">
                <a:pos x="connsiteX52" y="connsiteY52"/>
              </a:cxn>
              <a:cxn ang="53">
                <a:pos x="connsiteX53" y="connsiteY53"/>
              </a:cxn>
              <a:cxn ang="54">
                <a:pos x="connsiteX54" y="connsiteY54"/>
              </a:cxn>
              <a:cxn ang="55">
                <a:pos x="connsiteX55" y="connsiteY55"/>
              </a:cxn>
              <a:cxn ang="56">
                <a:pos x="connsiteX56" y="connsiteY56"/>
              </a:cxn>
              <a:cxn ang="57">
                <a:pos x="connsiteX57" y="connsiteY57"/>
              </a:cxn>
              <a:cxn ang="58">
                <a:pos x="connsiteX58" y="connsiteY58"/>
              </a:cxn>
              <a:cxn ang="59">
                <a:pos x="connsiteX59" y="connsiteY59"/>
              </a:cxn>
              <a:cxn ang="60">
                <a:pos x="connsiteX60" y="connsiteY60"/>
              </a:cxn>
              <a:cxn ang="61">
                <a:pos x="connsiteX61" y="connsiteY61"/>
              </a:cxn>
              <a:cxn ang="62">
                <a:pos x="connsiteX62" y="connsiteY62"/>
              </a:cxn>
              <a:cxn ang="63">
                <a:pos x="connsiteX63" y="connsiteY63"/>
              </a:cxn>
              <a:cxn ang="64">
                <a:pos x="connsiteX64" y="connsiteY64"/>
              </a:cxn>
              <a:cxn ang="65">
                <a:pos x="connsiteX65" y="connsiteY65"/>
              </a:cxn>
              <a:cxn ang="66">
                <a:pos x="connsiteX66" y="connsiteY66"/>
              </a:cxn>
              <a:cxn ang="67">
                <a:pos x="connsiteX67" y="connsiteY67"/>
              </a:cxn>
              <a:cxn ang="68">
                <a:pos x="connsiteX68" y="connsiteY68"/>
              </a:cxn>
              <a:cxn ang="69">
                <a:pos x="connsiteX69" y="connsiteY69"/>
              </a:cxn>
              <a:cxn ang="70">
                <a:pos x="connsiteX70" y="connsiteY70"/>
              </a:cxn>
              <a:cxn ang="71">
                <a:pos x="connsiteX71" y="connsiteY71"/>
              </a:cxn>
              <a:cxn ang="72">
                <a:pos x="connsiteX72" y="connsiteY72"/>
              </a:cxn>
              <a:cxn ang="73">
                <a:pos x="connsiteX73" y="connsiteY73"/>
              </a:cxn>
              <a:cxn ang="74">
                <a:pos x="connsiteX74" y="connsiteY74"/>
              </a:cxn>
              <a:cxn ang="75">
                <a:pos x="connsiteX75" y="connsiteY75"/>
              </a:cxn>
              <a:cxn ang="76">
                <a:pos x="connsiteX76" y="connsiteY76"/>
              </a:cxn>
              <a:cxn ang="77">
                <a:pos x="connsiteX77" y="connsiteY77"/>
              </a:cxn>
              <a:cxn ang="78">
                <a:pos x="connsiteX78" y="connsiteY78"/>
              </a:cxn>
              <a:cxn ang="79">
                <a:pos x="connsiteX79" y="connsiteY79"/>
              </a:cxn>
              <a:cxn ang="80">
                <a:pos x="connsiteX80" y="connsiteY80"/>
              </a:cxn>
              <a:cxn ang="81">
                <a:pos x="connsiteX81" y="connsiteY81"/>
              </a:cxn>
              <a:cxn ang="82">
                <a:pos x="connsiteX82" y="connsiteY82"/>
              </a:cxn>
              <a:cxn ang="83">
                <a:pos x="connsiteX83" y="connsiteY83"/>
              </a:cxn>
              <a:cxn ang="84">
                <a:pos x="connsiteX84" y="connsiteY84"/>
              </a:cxn>
              <a:cxn ang="85">
                <a:pos x="connsiteX85" y="connsiteY85"/>
              </a:cxn>
              <a:cxn ang="86">
                <a:pos x="connsiteX86" y="connsiteY86"/>
              </a:cxn>
              <a:cxn ang="87">
                <a:pos x="connsiteX87" y="connsiteY87"/>
              </a:cxn>
              <a:cxn ang="88">
                <a:pos x="connsiteX88" y="connsiteY88"/>
              </a:cxn>
              <a:cxn ang="89">
                <a:pos x="connsiteX89" y="connsiteY89"/>
              </a:cxn>
              <a:cxn ang="90">
                <a:pos x="connsiteX90" y="connsiteY90"/>
              </a:cxn>
              <a:cxn ang="91">
                <a:pos x="connsiteX91" y="connsiteY91"/>
              </a:cxn>
              <a:cxn ang="92">
                <a:pos x="connsiteX92" y="connsiteY92"/>
              </a:cxn>
              <a:cxn ang="93">
                <a:pos x="connsiteX93" y="connsiteY93"/>
              </a:cxn>
              <a:cxn ang="94">
                <a:pos x="connsiteX94" y="connsiteY94"/>
              </a:cxn>
              <a:cxn ang="95">
                <a:pos x="connsiteX95" y="connsiteY95"/>
              </a:cxn>
              <a:cxn ang="96">
                <a:pos x="connsiteX96" y="connsiteY96"/>
              </a:cxn>
              <a:cxn ang="97">
                <a:pos x="connsiteX97" y="connsiteY97"/>
              </a:cxn>
              <a:cxn ang="98">
                <a:pos x="connsiteX98" y="connsiteY98"/>
              </a:cxn>
              <a:cxn ang="99">
                <a:pos x="connsiteX99" y="connsiteY99"/>
              </a:cxn>
              <a:cxn ang="100">
                <a:pos x="connsiteX100" y="connsiteY100"/>
              </a:cxn>
              <a:cxn ang="101">
                <a:pos x="connsiteX101" y="connsiteY101"/>
              </a:cxn>
              <a:cxn ang="102">
                <a:pos x="connsiteX102" y="connsiteY102"/>
              </a:cxn>
              <a:cxn ang="103">
                <a:pos x="connsiteX103" y="connsiteY103"/>
              </a:cxn>
              <a:cxn ang="104">
                <a:pos x="connsiteX104" y="connsiteY104"/>
              </a:cxn>
              <a:cxn ang="105">
                <a:pos x="connsiteX105" y="connsiteY105"/>
              </a:cxn>
              <a:cxn ang="106">
                <a:pos x="connsiteX106" y="connsiteY106"/>
              </a:cxn>
              <a:cxn ang="107">
                <a:pos x="connsiteX107" y="connsiteY107"/>
              </a:cxn>
              <a:cxn ang="108">
                <a:pos x="connsiteX108" y="connsiteY108"/>
              </a:cxn>
              <a:cxn ang="109">
                <a:pos x="connsiteX109" y="connsiteY109"/>
              </a:cxn>
              <a:cxn ang="110">
                <a:pos x="connsiteX110" y="connsiteY110"/>
              </a:cxn>
              <a:cxn ang="111">
                <a:pos x="connsiteX111" y="connsiteY111"/>
              </a:cxn>
              <a:cxn ang="112">
                <a:pos x="connsiteX112" y="connsiteY112"/>
              </a:cxn>
              <a:cxn ang="113">
                <a:pos x="connsiteX113" y="connsiteY113"/>
              </a:cxn>
              <a:cxn ang="114">
                <a:pos x="connsiteX114" y="connsiteY114"/>
              </a:cxn>
              <a:cxn ang="115">
                <a:pos x="connsiteX115" y="connsiteY115"/>
              </a:cxn>
            </a:cxnLst>
            <a:rect l="l" t="t" r="r" b="b"/>
            <a:pathLst>
              <a:path w="138684" h="88391">
                <a:moveTo>
                  <a:pt x="94488" y="1523"/>
                </a:moveTo>
                <a:lnTo>
                  <a:pt x="44196" y="0"/>
                </a:lnTo>
                <a:lnTo>
                  <a:pt x="44196" y="0"/>
                </a:lnTo>
                <a:lnTo>
                  <a:pt x="39624" y="1523"/>
                </a:lnTo>
                <a:lnTo>
                  <a:pt x="35052" y="1523"/>
                </a:lnTo>
                <a:lnTo>
                  <a:pt x="30480" y="3047"/>
                </a:lnTo>
                <a:lnTo>
                  <a:pt x="27432" y="4571"/>
                </a:lnTo>
                <a:lnTo>
                  <a:pt x="22860" y="6096"/>
                </a:lnTo>
                <a:lnTo>
                  <a:pt x="19812" y="9144"/>
                </a:lnTo>
                <a:lnTo>
                  <a:pt x="16764" y="10667"/>
                </a:lnTo>
                <a:lnTo>
                  <a:pt x="13716" y="13715"/>
                </a:lnTo>
                <a:lnTo>
                  <a:pt x="10668" y="16764"/>
                </a:lnTo>
                <a:lnTo>
                  <a:pt x="7620" y="19811"/>
                </a:lnTo>
                <a:lnTo>
                  <a:pt x="6096" y="24384"/>
                </a:lnTo>
                <a:lnTo>
                  <a:pt x="3048" y="27432"/>
                </a:lnTo>
                <a:lnTo>
                  <a:pt x="1524" y="32003"/>
                </a:lnTo>
                <a:lnTo>
                  <a:pt x="1524" y="36576"/>
                </a:lnTo>
                <a:lnTo>
                  <a:pt x="0" y="41147"/>
                </a:lnTo>
                <a:lnTo>
                  <a:pt x="0" y="45720"/>
                </a:lnTo>
                <a:lnTo>
                  <a:pt x="0" y="50291"/>
                </a:lnTo>
                <a:lnTo>
                  <a:pt x="1524" y="53340"/>
                </a:lnTo>
                <a:lnTo>
                  <a:pt x="1524" y="57911"/>
                </a:lnTo>
                <a:lnTo>
                  <a:pt x="3048" y="62484"/>
                </a:lnTo>
                <a:lnTo>
                  <a:pt x="6096" y="65532"/>
                </a:lnTo>
                <a:lnTo>
                  <a:pt x="7620" y="70103"/>
                </a:lnTo>
                <a:lnTo>
                  <a:pt x="10668" y="73152"/>
                </a:lnTo>
                <a:lnTo>
                  <a:pt x="13716" y="76200"/>
                </a:lnTo>
                <a:lnTo>
                  <a:pt x="16764" y="79247"/>
                </a:lnTo>
                <a:lnTo>
                  <a:pt x="19812" y="82296"/>
                </a:lnTo>
                <a:lnTo>
                  <a:pt x="22860" y="83820"/>
                </a:lnTo>
                <a:lnTo>
                  <a:pt x="27432" y="85344"/>
                </a:lnTo>
                <a:lnTo>
                  <a:pt x="30480" y="86867"/>
                </a:lnTo>
                <a:lnTo>
                  <a:pt x="35052" y="88391"/>
                </a:lnTo>
                <a:lnTo>
                  <a:pt x="103632" y="88391"/>
                </a:lnTo>
                <a:lnTo>
                  <a:pt x="108204" y="86867"/>
                </a:lnTo>
                <a:lnTo>
                  <a:pt x="112776" y="85344"/>
                </a:lnTo>
                <a:lnTo>
                  <a:pt x="115824" y="83820"/>
                </a:lnTo>
                <a:lnTo>
                  <a:pt x="120396" y="82296"/>
                </a:lnTo>
                <a:lnTo>
                  <a:pt x="123444" y="79247"/>
                </a:lnTo>
                <a:lnTo>
                  <a:pt x="126492" y="76200"/>
                </a:lnTo>
                <a:lnTo>
                  <a:pt x="129540" y="73152"/>
                </a:lnTo>
                <a:lnTo>
                  <a:pt x="131064" y="70103"/>
                </a:lnTo>
                <a:lnTo>
                  <a:pt x="134112" y="65532"/>
                </a:lnTo>
                <a:lnTo>
                  <a:pt x="135636" y="62484"/>
                </a:lnTo>
                <a:lnTo>
                  <a:pt x="137160" y="57911"/>
                </a:lnTo>
                <a:lnTo>
                  <a:pt x="138684" y="53340"/>
                </a:lnTo>
                <a:lnTo>
                  <a:pt x="138684" y="45720"/>
                </a:lnTo>
                <a:lnTo>
                  <a:pt x="138684" y="36576"/>
                </a:lnTo>
                <a:lnTo>
                  <a:pt x="137160" y="32003"/>
                </a:lnTo>
                <a:lnTo>
                  <a:pt x="135636" y="27432"/>
                </a:lnTo>
                <a:lnTo>
                  <a:pt x="134112" y="24384"/>
                </a:lnTo>
                <a:lnTo>
                  <a:pt x="131064" y="19811"/>
                </a:lnTo>
                <a:lnTo>
                  <a:pt x="129540" y="16764"/>
                </a:lnTo>
                <a:lnTo>
                  <a:pt x="126492" y="13715"/>
                </a:lnTo>
                <a:lnTo>
                  <a:pt x="123444" y="10667"/>
                </a:lnTo>
                <a:lnTo>
                  <a:pt x="120396" y="9144"/>
                </a:lnTo>
                <a:lnTo>
                  <a:pt x="115824" y="6096"/>
                </a:lnTo>
                <a:lnTo>
                  <a:pt x="112776" y="4571"/>
                </a:lnTo>
                <a:lnTo>
                  <a:pt x="108204" y="3047"/>
                </a:lnTo>
                <a:lnTo>
                  <a:pt x="103632" y="1523"/>
                </a:lnTo>
                <a:lnTo>
                  <a:pt x="94488" y="1523"/>
                </a:lnTo>
                <a:lnTo>
                  <a:pt x="94488" y="73152"/>
                </a:lnTo>
                <a:lnTo>
                  <a:pt x="39624" y="73152"/>
                </a:lnTo>
                <a:lnTo>
                  <a:pt x="36576" y="71627"/>
                </a:lnTo>
                <a:lnTo>
                  <a:pt x="33528" y="71627"/>
                </a:lnTo>
                <a:lnTo>
                  <a:pt x="32004" y="70103"/>
                </a:lnTo>
                <a:lnTo>
                  <a:pt x="28956" y="68579"/>
                </a:lnTo>
                <a:lnTo>
                  <a:pt x="27432" y="67055"/>
                </a:lnTo>
                <a:lnTo>
                  <a:pt x="24384" y="65532"/>
                </a:lnTo>
                <a:lnTo>
                  <a:pt x="22860" y="62484"/>
                </a:lnTo>
                <a:lnTo>
                  <a:pt x="21336" y="60959"/>
                </a:lnTo>
                <a:lnTo>
                  <a:pt x="19812" y="57911"/>
                </a:lnTo>
                <a:lnTo>
                  <a:pt x="18288" y="56388"/>
                </a:lnTo>
                <a:lnTo>
                  <a:pt x="18288" y="53340"/>
                </a:lnTo>
                <a:lnTo>
                  <a:pt x="16764" y="50291"/>
                </a:lnTo>
                <a:lnTo>
                  <a:pt x="16764" y="45720"/>
                </a:lnTo>
                <a:lnTo>
                  <a:pt x="16764" y="39623"/>
                </a:lnTo>
                <a:lnTo>
                  <a:pt x="18288" y="36576"/>
                </a:lnTo>
                <a:lnTo>
                  <a:pt x="18288" y="33527"/>
                </a:lnTo>
                <a:lnTo>
                  <a:pt x="19812" y="32003"/>
                </a:lnTo>
                <a:lnTo>
                  <a:pt x="21336" y="28955"/>
                </a:lnTo>
                <a:lnTo>
                  <a:pt x="22860" y="27432"/>
                </a:lnTo>
                <a:lnTo>
                  <a:pt x="24384" y="24384"/>
                </a:lnTo>
                <a:lnTo>
                  <a:pt x="27432" y="22859"/>
                </a:lnTo>
                <a:lnTo>
                  <a:pt x="28956" y="21335"/>
                </a:lnTo>
                <a:lnTo>
                  <a:pt x="32004" y="19811"/>
                </a:lnTo>
                <a:lnTo>
                  <a:pt x="33528" y="18288"/>
                </a:lnTo>
                <a:lnTo>
                  <a:pt x="36576" y="18288"/>
                </a:lnTo>
                <a:lnTo>
                  <a:pt x="39624" y="16764"/>
                </a:lnTo>
                <a:lnTo>
                  <a:pt x="100584" y="16764"/>
                </a:lnTo>
                <a:lnTo>
                  <a:pt x="102108" y="18288"/>
                </a:lnTo>
                <a:lnTo>
                  <a:pt x="105156" y="18288"/>
                </a:lnTo>
                <a:lnTo>
                  <a:pt x="108204" y="19811"/>
                </a:lnTo>
                <a:lnTo>
                  <a:pt x="109728" y="21335"/>
                </a:lnTo>
                <a:lnTo>
                  <a:pt x="112776" y="22859"/>
                </a:lnTo>
                <a:lnTo>
                  <a:pt x="114300" y="24384"/>
                </a:lnTo>
                <a:lnTo>
                  <a:pt x="115824" y="27432"/>
                </a:lnTo>
                <a:lnTo>
                  <a:pt x="117348" y="28955"/>
                </a:lnTo>
                <a:lnTo>
                  <a:pt x="118872" y="32003"/>
                </a:lnTo>
                <a:lnTo>
                  <a:pt x="120396" y="33527"/>
                </a:lnTo>
                <a:lnTo>
                  <a:pt x="121920" y="36576"/>
                </a:lnTo>
                <a:lnTo>
                  <a:pt x="121920" y="45720"/>
                </a:lnTo>
                <a:lnTo>
                  <a:pt x="121920" y="53340"/>
                </a:lnTo>
                <a:lnTo>
                  <a:pt x="120396" y="56388"/>
                </a:lnTo>
                <a:lnTo>
                  <a:pt x="118872" y="57911"/>
                </a:lnTo>
                <a:lnTo>
                  <a:pt x="117348" y="60959"/>
                </a:lnTo>
                <a:lnTo>
                  <a:pt x="115824" y="62484"/>
                </a:lnTo>
                <a:lnTo>
                  <a:pt x="114300" y="65532"/>
                </a:lnTo>
                <a:lnTo>
                  <a:pt x="112776" y="67055"/>
                </a:lnTo>
                <a:lnTo>
                  <a:pt x="109728" y="68579"/>
                </a:lnTo>
                <a:lnTo>
                  <a:pt x="108204" y="70103"/>
                </a:lnTo>
                <a:lnTo>
                  <a:pt x="105156" y="71627"/>
                </a:lnTo>
                <a:lnTo>
                  <a:pt x="102108" y="71627"/>
                </a:lnTo>
                <a:lnTo>
                  <a:pt x="100584" y="73152"/>
                </a:lnTo>
                <a:lnTo>
                  <a:pt x="94488" y="73152"/>
                </a:lnTo>
                <a:lnTo>
                  <a:pt x="94488" y="1523"/>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21" name="Freeform 3"/>
          <p:cNvSpPr/>
          <p:nvPr/>
        </p:nvSpPr>
        <p:spPr>
          <a:xfrm>
            <a:off x="1171451" y="5575384"/>
            <a:ext cx="6515" cy="88519"/>
          </a:xfrm>
          <a:custGeom>
            <a:avLst/>
            <a:gdLst>
              <a:gd name="connsiteX0" fmla="*/ 3809 w 7619"/>
              <a:gd name="connsiteY0" fmla="*/ 0 h 97535"/>
              <a:gd name="connsiteX1" fmla="*/ 3809 w 7619"/>
              <a:gd name="connsiteY1" fmla="*/ 97535 h 97535"/>
            </a:gdLst>
            <a:ahLst/>
            <a:cxnLst>
              <a:cxn ang="0">
                <a:pos x="connsiteX0" y="connsiteY0"/>
              </a:cxn>
              <a:cxn ang="1">
                <a:pos x="connsiteX1" y="connsiteY1"/>
              </a:cxn>
            </a:cxnLst>
            <a:rect l="l" t="t" r="r" b="b"/>
            <a:pathLst>
              <a:path w="7619" h="97535">
                <a:moveTo>
                  <a:pt x="3809" y="0"/>
                </a:moveTo>
                <a:lnTo>
                  <a:pt x="3809" y="97535"/>
                </a:lnTo>
              </a:path>
            </a:pathLst>
          </a:custGeom>
          <a:ln w="0">
            <a:solidFill>
              <a:srgbClr val="000000">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0175" tIns="40087" rIns="80175" bIns="40087" rtlCol="0" anchor="ctr"/>
          <a:lstStyle/>
          <a:p>
            <a:pPr algn="ctr"/>
            <a:endParaRPr lang="zh-CN" altLang="en-US"/>
          </a:p>
        </p:txBody>
      </p:sp>
      <p:sp>
        <p:nvSpPr>
          <p:cNvPr id="22" name="Freeform 3"/>
          <p:cNvSpPr/>
          <p:nvPr/>
        </p:nvSpPr>
        <p:spPr>
          <a:xfrm>
            <a:off x="3134037" y="5575384"/>
            <a:ext cx="6516" cy="88519"/>
          </a:xfrm>
          <a:custGeom>
            <a:avLst/>
            <a:gdLst>
              <a:gd name="connsiteX0" fmla="*/ 3810 w 7620"/>
              <a:gd name="connsiteY0" fmla="*/ 0 h 97535"/>
              <a:gd name="connsiteX1" fmla="*/ 3810 w 7620"/>
              <a:gd name="connsiteY1" fmla="*/ 97535 h 97535"/>
            </a:gdLst>
            <a:ahLst/>
            <a:cxnLst>
              <a:cxn ang="0">
                <a:pos x="connsiteX0" y="connsiteY0"/>
              </a:cxn>
              <a:cxn ang="1">
                <a:pos x="connsiteX1" y="connsiteY1"/>
              </a:cxn>
            </a:cxnLst>
            <a:rect l="l" t="t" r="r" b="b"/>
            <a:pathLst>
              <a:path w="7620" h="97535">
                <a:moveTo>
                  <a:pt x="3810" y="0"/>
                </a:moveTo>
                <a:lnTo>
                  <a:pt x="3810" y="97535"/>
                </a:lnTo>
              </a:path>
            </a:pathLst>
          </a:custGeom>
          <a:ln w="0">
            <a:solidFill>
              <a:srgbClr val="000000">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0175" tIns="40087" rIns="80175" bIns="40087" rtlCol="0" anchor="ctr"/>
          <a:lstStyle/>
          <a:p>
            <a:pPr algn="ctr"/>
            <a:endParaRPr lang="zh-CN" altLang="en-US"/>
          </a:p>
        </p:txBody>
      </p:sp>
      <p:graphicFrame>
        <p:nvGraphicFramePr>
          <p:cNvPr id="24" name="表格 4"/>
          <p:cNvGraphicFramePr>
            <a:graphicFrameLocks noGrp="1"/>
          </p:cNvGraphicFramePr>
          <p:nvPr/>
        </p:nvGraphicFramePr>
        <p:xfrm>
          <a:off x="395536" y="908720"/>
          <a:ext cx="8280920" cy="5198206"/>
        </p:xfrm>
        <a:graphic>
          <a:graphicData uri="http://schemas.openxmlformats.org/drawingml/2006/table">
            <a:tbl>
              <a:tblPr/>
              <a:tblGrid>
                <a:gridCol w="1024147">
                  <a:extLst>
                    <a:ext uri="{9D8B030D-6E8A-4147-A177-3AD203B41FA5}">
                      <a16:colId xmlns:a16="http://schemas.microsoft.com/office/drawing/2014/main" val="20000"/>
                    </a:ext>
                  </a:extLst>
                </a:gridCol>
                <a:gridCol w="4353511">
                  <a:extLst>
                    <a:ext uri="{9D8B030D-6E8A-4147-A177-3AD203B41FA5}">
                      <a16:colId xmlns:a16="http://schemas.microsoft.com/office/drawing/2014/main" val="20001"/>
                    </a:ext>
                  </a:extLst>
                </a:gridCol>
                <a:gridCol w="2903262">
                  <a:extLst>
                    <a:ext uri="{9D8B030D-6E8A-4147-A177-3AD203B41FA5}">
                      <a16:colId xmlns:a16="http://schemas.microsoft.com/office/drawing/2014/main" val="20002"/>
                    </a:ext>
                  </a:extLst>
                </a:gridCol>
              </a:tblGrid>
              <a:tr h="328062">
                <a:tc>
                  <a:txBody>
                    <a:bodyPr/>
                    <a:lstStyle/>
                    <a:p>
                      <a:pPr algn="ctr"/>
                      <a:r>
                        <a:rPr lang="zh-CN" altLang="en-US" sz="1600" b="1" dirty="0">
                          <a:solidFill>
                            <a:schemeClr val="bg1"/>
                          </a:solidFill>
                          <a:latin typeface="+mj-ea"/>
                          <a:ea typeface="+mj-ea"/>
                        </a:rPr>
                        <a:t>行业</a:t>
                      </a:r>
                    </a:p>
                  </a:txBody>
                  <a:tcPr marL="78191" marR="78191" marT="41494" marB="41494">
                    <a:lnL w="0" cmpd="sng">
                      <a:solidFill>
                        <a:srgbClr val="000000"/>
                      </a:solidFill>
                      <a:prstDash val="solid"/>
                    </a:lnL>
                    <a:lnR w="0" cap="flat" cmpd="sng" algn="ctr">
                      <a:solidFill>
                        <a:srgbClr val="FFFFFF"/>
                      </a:solidFill>
                      <a:prstDash val="solid"/>
                      <a:round/>
                      <a:headEnd type="none" w="med" len="med"/>
                      <a:tailEnd type="none" w="med" len="med"/>
                    </a:lnR>
                    <a:lnT w="1" cmpd="sng">
                      <a:solidFill>
                        <a:srgbClr val="000000"/>
                      </a:solidFill>
                      <a:prstDash val="solid"/>
                    </a:lnT>
                    <a:lnB w="2" cap="flat" cmpd="sng" algn="ctr">
                      <a:solidFill>
                        <a:srgbClr val="FFFFFF"/>
                      </a:solidFill>
                      <a:prstDash val="solid"/>
                      <a:round/>
                      <a:headEnd type="none" w="med" len="med"/>
                      <a:tailEnd type="none" w="med" len="med"/>
                    </a:lnB>
                    <a:solidFill>
                      <a:srgbClr val="FF0000"/>
                    </a:solidFill>
                  </a:tcPr>
                </a:tc>
                <a:tc>
                  <a:txBody>
                    <a:bodyPr/>
                    <a:lstStyle/>
                    <a:p>
                      <a:pPr algn="ctr"/>
                      <a:r>
                        <a:rPr lang="zh-CN" altLang="en-US" sz="1600" b="1" dirty="0">
                          <a:solidFill>
                            <a:schemeClr val="bg1"/>
                          </a:solidFill>
                          <a:latin typeface="+mj-ea"/>
                          <a:ea typeface="+mj-ea"/>
                        </a:rPr>
                        <a:t>数据处理方式</a:t>
                      </a:r>
                    </a:p>
                  </a:txBody>
                  <a:tcPr marL="78191" marR="78191" marT="41494" marB="41494">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1" cap="flat" cmpd="sng" algn="ctr">
                      <a:solidFill>
                        <a:srgbClr val="000000"/>
                      </a:solidFill>
                      <a:prstDash val="solid"/>
                      <a:round/>
                      <a:headEnd type="none" w="med" len="med"/>
                      <a:tailEnd type="none" w="med" len="med"/>
                    </a:lnT>
                    <a:lnB w="2" cap="flat" cmpd="sng" algn="ctr">
                      <a:solidFill>
                        <a:srgbClr val="FFFFFF"/>
                      </a:solidFill>
                      <a:prstDash val="solid"/>
                      <a:round/>
                      <a:headEnd type="none" w="med" len="med"/>
                      <a:tailEnd type="none" w="med" len="med"/>
                    </a:lnB>
                    <a:solidFill>
                      <a:srgbClr val="FF0000"/>
                    </a:solidFill>
                  </a:tcPr>
                </a:tc>
                <a:tc>
                  <a:txBody>
                    <a:bodyPr/>
                    <a:lstStyle/>
                    <a:p>
                      <a:pPr algn="ctr"/>
                      <a:r>
                        <a:rPr lang="zh-CN" altLang="en-US" sz="1600" b="1" dirty="0">
                          <a:solidFill>
                            <a:schemeClr val="bg1"/>
                          </a:solidFill>
                          <a:latin typeface="+mj-ea"/>
                          <a:ea typeface="+mj-ea"/>
                        </a:rPr>
                        <a:t>价值</a:t>
                      </a:r>
                    </a:p>
                  </a:txBody>
                  <a:tcPr marL="78191" marR="78191" marT="41494" marB="41494">
                    <a:lnL w="0" cap="flat" cmpd="sng" algn="ctr">
                      <a:solidFill>
                        <a:srgbClr val="FFFFFF"/>
                      </a:solidFill>
                      <a:prstDash val="solid"/>
                      <a:round/>
                      <a:headEnd type="none" w="med" len="med"/>
                      <a:tailEnd type="none" w="med" len="med"/>
                    </a:lnL>
                    <a:lnR w="1" cmpd="sng">
                      <a:solidFill>
                        <a:srgbClr val="000000"/>
                      </a:solidFill>
                      <a:prstDash val="solid"/>
                    </a:lnR>
                    <a:lnT w="1" cap="flat" cmpd="sng" algn="ctr">
                      <a:solidFill>
                        <a:srgbClr val="000000"/>
                      </a:solidFill>
                      <a:prstDash val="solid"/>
                      <a:round/>
                      <a:headEnd type="none" w="med" len="med"/>
                      <a:tailEnd type="none" w="med" len="med"/>
                    </a:lnT>
                    <a:lnB w="2" cap="flat" cmpd="sng" algn="ctr">
                      <a:solidFill>
                        <a:srgbClr val="FFFFFF"/>
                      </a:solidFill>
                      <a:prstDash val="solid"/>
                      <a:round/>
                      <a:headEnd type="none" w="med" len="med"/>
                      <a:tailEnd type="none" w="med" len="med"/>
                    </a:lnB>
                    <a:solidFill>
                      <a:srgbClr val="FF0000"/>
                    </a:solidFill>
                  </a:tcPr>
                </a:tc>
                <a:extLst>
                  <a:ext uri="{0D108BD9-81ED-4DB2-BD59-A6C34878D82A}">
                    <a16:rowId xmlns:a16="http://schemas.microsoft.com/office/drawing/2014/main" val="10000"/>
                  </a:ext>
                </a:extLst>
              </a:tr>
              <a:tr h="595455">
                <a:tc>
                  <a:txBody>
                    <a:bodyPr/>
                    <a:lstStyle/>
                    <a:p>
                      <a:pPr algn="ctr"/>
                      <a:r>
                        <a:rPr lang="en-US" altLang="zh-CN" sz="1200" dirty="0">
                          <a:solidFill>
                            <a:srgbClr val="000000"/>
                          </a:solidFill>
                          <a:latin typeface="+mj-ea"/>
                          <a:ea typeface="+mj-ea"/>
                          <a:cs typeface="微软雅黑" pitchFamily="18" charset="0"/>
                        </a:rPr>
                        <a:t>银行</a:t>
                      </a:r>
                      <a:endParaRPr lang="zh-CN" altLang="en-US" sz="1200" dirty="0">
                        <a:solidFill>
                          <a:srgbClr val="000000"/>
                        </a:solidFill>
                        <a:latin typeface="+mj-ea"/>
                        <a:ea typeface="+mj-ea"/>
                        <a:cs typeface="微软雅黑" pitchFamily="18" charset="0"/>
                      </a:endParaRPr>
                    </a:p>
                    <a:p>
                      <a:pPr algn="ctr"/>
                      <a:r>
                        <a:rPr lang="en-US" altLang="zh-CN" sz="1200" dirty="0">
                          <a:solidFill>
                            <a:srgbClr val="000000"/>
                          </a:solidFill>
                          <a:latin typeface="+mj-ea"/>
                          <a:ea typeface="+mj-ea"/>
                          <a:cs typeface="微软雅黑" pitchFamily="18" charset="0"/>
                        </a:rPr>
                        <a:t>/</a:t>
                      </a:r>
                      <a:endParaRPr lang="zh-CN" altLang="en-US" sz="1200" dirty="0">
                        <a:solidFill>
                          <a:srgbClr val="000000"/>
                        </a:solidFill>
                        <a:latin typeface="+mj-ea"/>
                        <a:ea typeface="+mj-ea"/>
                        <a:cs typeface="微软雅黑" pitchFamily="18" charset="0"/>
                      </a:endParaRPr>
                    </a:p>
                    <a:p>
                      <a:pPr algn="ctr"/>
                      <a:r>
                        <a:rPr lang="en-US" altLang="zh-CN" sz="1200" dirty="0">
                          <a:solidFill>
                            <a:srgbClr val="000000"/>
                          </a:solidFill>
                          <a:latin typeface="+mj-ea"/>
                          <a:ea typeface="+mj-ea"/>
                          <a:cs typeface="微软雅黑" pitchFamily="18" charset="0"/>
                        </a:rPr>
                        <a:t>金融</a:t>
                      </a:r>
                      <a:endParaRPr lang="zh-CN" altLang="en-US" sz="1200" dirty="0">
                        <a:solidFill>
                          <a:srgbClr val="000000"/>
                        </a:solidFill>
                        <a:latin typeface="+mj-ea"/>
                        <a:ea typeface="+mj-ea"/>
                        <a:cs typeface="微软雅黑" pitchFamily="18" charset="0"/>
                      </a:endParaRPr>
                    </a:p>
                  </a:txBody>
                  <a:tcPr marL="78191" marR="78191" marT="41494" marB="41494" anchor="ctr">
                    <a:lnL w="0" cap="flat" cmpd="sng" algn="ctr">
                      <a:solidFill>
                        <a:srgbClr val="000000"/>
                      </a:solidFill>
                      <a:prstDash val="solid"/>
                      <a:round/>
                      <a:headEnd type="none" w="med" len="med"/>
                      <a:tailEnd type="none" w="med" len="med"/>
                    </a:lnL>
                    <a:lnR w="0" cap="flat" cmpd="sng" algn="ctr">
                      <a:solidFill>
                        <a:srgbClr val="FFFFFF"/>
                      </a:solidFill>
                      <a:prstDash val="solid"/>
                      <a:round/>
                      <a:headEnd type="none" w="med" len="med"/>
                      <a:tailEnd type="none" w="med" len="med"/>
                    </a:lnR>
                    <a:lnT w="2" cap="flat" cmpd="sng" algn="ctr">
                      <a:solidFill>
                        <a:srgbClr val="FFFFFF"/>
                      </a:solidFill>
                      <a:prstDash val="solid"/>
                      <a:round/>
                      <a:headEnd type="none" w="med" len="med"/>
                      <a:tailEnd type="none" w="med" len="med"/>
                    </a:lnT>
                    <a:lnB w="1" cap="flat" cmpd="sng" algn="ctr">
                      <a:solidFill>
                        <a:srgbClr val="000000"/>
                      </a:solidFill>
                      <a:prstDash val="solid"/>
                      <a:round/>
                      <a:headEnd type="none" w="med" len="med"/>
                      <a:tailEnd type="none" w="med" len="med"/>
                    </a:lnB>
                    <a:solidFill>
                      <a:srgbClr val="DADADA"/>
                    </a:solidFill>
                  </a:tcPr>
                </a:tc>
                <a:tc>
                  <a:txBody>
                    <a:bodyPr/>
                    <a:lstStyle/>
                    <a:p>
                      <a:pPr algn="l"/>
                      <a:r>
                        <a:rPr lang="en-US" altLang="zh-CN" sz="1200" dirty="0">
                          <a:solidFill>
                            <a:srgbClr val="FF0000"/>
                          </a:solidFill>
                          <a:latin typeface="+mj-ea"/>
                          <a:ea typeface="+mj-ea"/>
                          <a:cs typeface="Times New Roman" pitchFamily="18" charset="0"/>
                        </a:rPr>
                        <a:t>•</a:t>
                      </a:r>
                      <a:r>
                        <a:rPr lang="en-US" altLang="zh-CN" sz="1200" dirty="0">
                          <a:solidFill>
                            <a:srgbClr val="000000"/>
                          </a:solidFill>
                          <a:latin typeface="+mj-ea"/>
                          <a:ea typeface="+mj-ea"/>
                          <a:cs typeface="微软雅黑" pitchFamily="18" charset="0"/>
                        </a:rPr>
                        <a:t>贷款、保险、发卡等多业务线数据集成分析、市场评估</a:t>
                      </a:r>
                      <a:endParaRPr lang="zh-CN" altLang="en-US" sz="1200" dirty="0">
                        <a:solidFill>
                          <a:srgbClr val="000000"/>
                        </a:solidFill>
                        <a:latin typeface="+mj-ea"/>
                        <a:ea typeface="+mj-ea"/>
                        <a:cs typeface="微软雅黑" pitchFamily="18" charset="0"/>
                      </a:endParaRPr>
                    </a:p>
                    <a:p>
                      <a:pPr algn="l"/>
                      <a:r>
                        <a:rPr lang="en-US" altLang="zh-CN" sz="1200" dirty="0">
                          <a:solidFill>
                            <a:srgbClr val="FF0000"/>
                          </a:solidFill>
                          <a:latin typeface="+mj-ea"/>
                          <a:ea typeface="+mj-ea"/>
                          <a:cs typeface="Times New Roman" pitchFamily="18" charset="0"/>
                        </a:rPr>
                        <a:t>•</a:t>
                      </a:r>
                      <a:r>
                        <a:rPr lang="en-US" altLang="zh-CN" sz="1200" dirty="0">
                          <a:solidFill>
                            <a:srgbClr val="000000"/>
                          </a:solidFill>
                          <a:latin typeface="+mj-ea"/>
                          <a:ea typeface="+mj-ea"/>
                          <a:cs typeface="微软雅黑" pitchFamily="18" charset="0"/>
                        </a:rPr>
                        <a:t>新产品风险评估</a:t>
                      </a:r>
                      <a:endParaRPr lang="zh-CN" altLang="en-US" sz="1200" dirty="0">
                        <a:solidFill>
                          <a:srgbClr val="000000"/>
                        </a:solidFill>
                        <a:latin typeface="+mj-ea"/>
                        <a:ea typeface="+mj-ea"/>
                        <a:cs typeface="微软雅黑" pitchFamily="18" charset="0"/>
                      </a:endParaRPr>
                    </a:p>
                    <a:p>
                      <a:pPr algn="l"/>
                      <a:r>
                        <a:rPr lang="en-US" altLang="zh-CN" sz="1200" dirty="0">
                          <a:solidFill>
                            <a:srgbClr val="FF0000"/>
                          </a:solidFill>
                          <a:latin typeface="+mj-ea"/>
                          <a:ea typeface="+mj-ea"/>
                          <a:cs typeface="Times New Roman" pitchFamily="18" charset="0"/>
                        </a:rPr>
                        <a:t>•</a:t>
                      </a:r>
                      <a:r>
                        <a:rPr lang="en-US" altLang="zh-CN" sz="1200" dirty="0">
                          <a:solidFill>
                            <a:srgbClr val="000000"/>
                          </a:solidFill>
                          <a:latin typeface="+mj-ea"/>
                          <a:ea typeface="+mj-ea"/>
                          <a:cs typeface="微软雅黑" pitchFamily="18" charset="0"/>
                        </a:rPr>
                        <a:t>股票等投资组合趋势分析</a:t>
                      </a:r>
                      <a:endParaRPr lang="zh-CN" altLang="en-US" sz="1200" dirty="0">
                        <a:solidFill>
                          <a:srgbClr val="000000"/>
                        </a:solidFill>
                        <a:latin typeface="+mj-ea"/>
                        <a:ea typeface="+mj-ea"/>
                        <a:cs typeface="微软雅黑" pitchFamily="18" charset="0"/>
                      </a:endParaRPr>
                    </a:p>
                  </a:txBody>
                  <a:tcPr marL="78191" marR="78191" marT="41494" marB="41494"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2" cap="flat" cmpd="sng" algn="ctr">
                      <a:solidFill>
                        <a:srgbClr val="FFFFFF"/>
                      </a:solidFill>
                      <a:prstDash val="solid"/>
                      <a:round/>
                      <a:headEnd type="none" w="med" len="med"/>
                      <a:tailEnd type="none" w="med" len="med"/>
                    </a:lnT>
                    <a:lnB w="1" cap="flat" cmpd="sng" algn="ctr">
                      <a:solidFill>
                        <a:srgbClr val="000000"/>
                      </a:solidFill>
                      <a:prstDash val="solid"/>
                      <a:round/>
                      <a:headEnd type="none" w="med" len="med"/>
                      <a:tailEnd type="none" w="med" len="med"/>
                    </a:lnB>
                    <a:solidFill>
                      <a:srgbClr val="DADADA"/>
                    </a:solidFill>
                  </a:tcPr>
                </a:tc>
                <a:tc>
                  <a:txBody>
                    <a:bodyPr/>
                    <a:lstStyle/>
                    <a:p>
                      <a:pPr algn="l"/>
                      <a:r>
                        <a:rPr lang="en-US" altLang="zh-CN" sz="1200" dirty="0">
                          <a:solidFill>
                            <a:srgbClr val="FF0000"/>
                          </a:solidFill>
                          <a:latin typeface="+mj-ea"/>
                          <a:ea typeface="+mj-ea"/>
                          <a:cs typeface="Times New Roman" pitchFamily="18" charset="0"/>
                        </a:rPr>
                        <a:t>•</a:t>
                      </a:r>
                      <a:r>
                        <a:rPr lang="en-US" altLang="zh-CN" sz="1200" dirty="0">
                          <a:solidFill>
                            <a:srgbClr val="000000"/>
                          </a:solidFill>
                          <a:latin typeface="+mj-ea"/>
                          <a:ea typeface="+mj-ea"/>
                          <a:cs typeface="微软雅黑" pitchFamily="18" charset="0"/>
                        </a:rPr>
                        <a:t>增加市场份额</a:t>
                      </a:r>
                      <a:endParaRPr lang="zh-CN" altLang="en-US" sz="1200" dirty="0">
                        <a:solidFill>
                          <a:srgbClr val="000000"/>
                        </a:solidFill>
                        <a:latin typeface="+mj-ea"/>
                        <a:ea typeface="+mj-ea"/>
                        <a:cs typeface="微软雅黑" pitchFamily="18" charset="0"/>
                      </a:endParaRPr>
                    </a:p>
                    <a:p>
                      <a:pPr algn="l"/>
                      <a:r>
                        <a:rPr lang="en-US" altLang="zh-CN" sz="1200" dirty="0">
                          <a:solidFill>
                            <a:srgbClr val="FF0000"/>
                          </a:solidFill>
                          <a:latin typeface="+mj-ea"/>
                          <a:ea typeface="+mj-ea"/>
                          <a:cs typeface="Times New Roman" pitchFamily="18" charset="0"/>
                        </a:rPr>
                        <a:t>•</a:t>
                      </a:r>
                      <a:r>
                        <a:rPr lang="en-US" altLang="zh-CN" sz="1200" dirty="0">
                          <a:solidFill>
                            <a:srgbClr val="000000"/>
                          </a:solidFill>
                          <a:latin typeface="+mj-ea"/>
                          <a:ea typeface="+mj-ea"/>
                          <a:cs typeface="微软雅黑" pitchFamily="18" charset="0"/>
                        </a:rPr>
                        <a:t>提升客户忠诚度</a:t>
                      </a:r>
                      <a:endParaRPr lang="zh-CN" altLang="en-US" sz="1200" dirty="0">
                        <a:solidFill>
                          <a:srgbClr val="000000"/>
                        </a:solidFill>
                        <a:latin typeface="+mj-ea"/>
                        <a:ea typeface="+mj-ea"/>
                        <a:cs typeface="微软雅黑" pitchFamily="18" charset="0"/>
                      </a:endParaRPr>
                    </a:p>
                    <a:p>
                      <a:pPr algn="l"/>
                      <a:r>
                        <a:rPr lang="en-US" altLang="zh-CN" sz="1200" dirty="0">
                          <a:solidFill>
                            <a:srgbClr val="FF0000"/>
                          </a:solidFill>
                          <a:latin typeface="+mj-ea"/>
                          <a:ea typeface="+mj-ea"/>
                          <a:cs typeface="Times New Roman" pitchFamily="18" charset="0"/>
                        </a:rPr>
                        <a:t>•</a:t>
                      </a:r>
                      <a:r>
                        <a:rPr lang="en-US" altLang="zh-CN" sz="1200" dirty="0">
                          <a:solidFill>
                            <a:srgbClr val="000000"/>
                          </a:solidFill>
                          <a:latin typeface="+mj-ea"/>
                          <a:ea typeface="+mj-ea"/>
                          <a:cs typeface="微软雅黑" pitchFamily="18" charset="0"/>
                        </a:rPr>
                        <a:t>提高整体收入</a:t>
                      </a:r>
                      <a:endParaRPr lang="zh-CN" altLang="en-US" sz="1200" dirty="0">
                        <a:solidFill>
                          <a:srgbClr val="000000"/>
                        </a:solidFill>
                        <a:latin typeface="+mj-ea"/>
                        <a:ea typeface="+mj-ea"/>
                        <a:cs typeface="微软雅黑" pitchFamily="18" charset="0"/>
                      </a:endParaRPr>
                    </a:p>
                    <a:p>
                      <a:pPr algn="l"/>
                      <a:r>
                        <a:rPr lang="en-US" altLang="zh-CN" sz="1200" dirty="0">
                          <a:solidFill>
                            <a:srgbClr val="FF0000"/>
                          </a:solidFill>
                          <a:latin typeface="+mj-ea"/>
                          <a:ea typeface="+mj-ea"/>
                          <a:cs typeface="Times New Roman" pitchFamily="18" charset="0"/>
                        </a:rPr>
                        <a:t>•</a:t>
                      </a:r>
                      <a:r>
                        <a:rPr lang="en-US" altLang="zh-CN" sz="1200" dirty="0">
                          <a:solidFill>
                            <a:srgbClr val="000000"/>
                          </a:solidFill>
                          <a:latin typeface="+mj-ea"/>
                          <a:ea typeface="+mj-ea"/>
                          <a:cs typeface="微软雅黑" pitchFamily="18" charset="0"/>
                        </a:rPr>
                        <a:t>降低金融风险</a:t>
                      </a:r>
                      <a:endParaRPr lang="zh-CN" altLang="en-US" sz="1200" dirty="0">
                        <a:solidFill>
                          <a:srgbClr val="000000"/>
                        </a:solidFill>
                        <a:latin typeface="+mj-ea"/>
                        <a:ea typeface="+mj-ea"/>
                        <a:cs typeface="微软雅黑" pitchFamily="18" charset="0"/>
                      </a:endParaRPr>
                    </a:p>
                  </a:txBody>
                  <a:tcPr marL="78191" marR="78191" marT="41494" marB="41494" anchor="ctr">
                    <a:lnL w="0" cap="flat" cmpd="sng" algn="ctr">
                      <a:solidFill>
                        <a:srgbClr val="FFFFFF"/>
                      </a:solidFill>
                      <a:prstDash val="solid"/>
                      <a:round/>
                      <a:headEnd type="none" w="med" len="med"/>
                      <a:tailEnd type="none" w="med" len="med"/>
                    </a:lnL>
                    <a:lnR w="1" cap="flat" cmpd="sng" algn="ctr">
                      <a:solidFill>
                        <a:srgbClr val="000000"/>
                      </a:solidFill>
                      <a:prstDash val="solid"/>
                      <a:round/>
                      <a:headEnd type="none" w="med" len="med"/>
                      <a:tailEnd type="none" w="med" len="med"/>
                    </a:lnR>
                    <a:lnT w="2" cap="flat" cmpd="sng" algn="ctr">
                      <a:solidFill>
                        <a:srgbClr val="FFFFFF"/>
                      </a:solidFill>
                      <a:prstDash val="solid"/>
                      <a:round/>
                      <a:headEnd type="none" w="med" len="med"/>
                      <a:tailEnd type="none" w="med" len="med"/>
                    </a:lnT>
                    <a:lnB w="1" cap="flat" cmpd="sng" algn="ctr">
                      <a:solidFill>
                        <a:srgbClr val="000000"/>
                      </a:solidFill>
                      <a:prstDash val="solid"/>
                      <a:round/>
                      <a:headEnd type="none" w="med" len="med"/>
                      <a:tailEnd type="none" w="med" len="med"/>
                    </a:lnB>
                    <a:solidFill>
                      <a:srgbClr val="DADADA"/>
                    </a:solidFill>
                  </a:tcPr>
                </a:tc>
                <a:extLst>
                  <a:ext uri="{0D108BD9-81ED-4DB2-BD59-A6C34878D82A}">
                    <a16:rowId xmlns:a16="http://schemas.microsoft.com/office/drawing/2014/main" val="10001"/>
                  </a:ext>
                </a:extLst>
              </a:tr>
              <a:tr h="328062">
                <a:tc>
                  <a:txBody>
                    <a:bodyPr/>
                    <a:lstStyle/>
                    <a:p>
                      <a:pPr algn="ctr"/>
                      <a:r>
                        <a:rPr lang="en-US" altLang="zh-CN" sz="1200" dirty="0">
                          <a:solidFill>
                            <a:srgbClr val="000000"/>
                          </a:solidFill>
                          <a:latin typeface="+mj-ea"/>
                          <a:ea typeface="+mj-ea"/>
                          <a:cs typeface="微软雅黑" pitchFamily="18" charset="0"/>
                        </a:rPr>
                        <a:t>医疗</a:t>
                      </a:r>
                      <a:endParaRPr lang="zh-CN" altLang="en-US" sz="1200" dirty="0">
                        <a:solidFill>
                          <a:srgbClr val="000000"/>
                        </a:solidFill>
                        <a:latin typeface="+mj-ea"/>
                        <a:ea typeface="+mj-ea"/>
                        <a:cs typeface="微软雅黑" pitchFamily="18" charset="0"/>
                      </a:endParaRPr>
                    </a:p>
                  </a:txBody>
                  <a:tcPr marL="78191" marR="78191" marT="41494" marB="41494" anchor="ctr">
                    <a:lnL w="0" cap="flat" cmpd="sng" algn="ctr">
                      <a:solidFill>
                        <a:srgbClr val="000000"/>
                      </a:solidFill>
                      <a:prstDash val="solid"/>
                      <a:round/>
                      <a:headEnd type="none" w="med" len="med"/>
                      <a:tailEnd type="none" w="med" len="med"/>
                    </a:lnL>
                    <a:lnR w="0" cap="flat" cmpd="sng" algn="ctr">
                      <a:solidFill>
                        <a:srgbClr val="FFFFFF"/>
                      </a:solidFill>
                      <a:prstDash val="solid"/>
                      <a:round/>
                      <a:headEnd type="none" w="med" len="med"/>
                      <a:tailEnd type="none" w="med" len="med"/>
                    </a:lnR>
                    <a:lnT w="1" cap="flat" cmpd="sng" algn="ctr">
                      <a:solidFill>
                        <a:srgbClr val="000000"/>
                      </a:solidFill>
                      <a:prstDash val="solid"/>
                      <a:round/>
                      <a:headEnd type="none" w="med" len="med"/>
                      <a:tailEnd type="none" w="med" len="med"/>
                    </a:lnT>
                    <a:lnB w="1" cap="flat" cmpd="sng" algn="ctr">
                      <a:solidFill>
                        <a:srgbClr val="000000"/>
                      </a:solidFill>
                      <a:prstDash val="solid"/>
                      <a:round/>
                      <a:headEnd type="none" w="med" len="med"/>
                      <a:tailEnd type="none" w="med" len="med"/>
                    </a:lnB>
                    <a:solidFill>
                      <a:srgbClr val="EBECEB"/>
                    </a:solidFill>
                  </a:tcPr>
                </a:tc>
                <a:tc>
                  <a:txBody>
                    <a:bodyPr/>
                    <a:lstStyle/>
                    <a:p>
                      <a:pPr algn="l"/>
                      <a:r>
                        <a:rPr lang="en-US" altLang="zh-CN" sz="1200" dirty="0">
                          <a:solidFill>
                            <a:srgbClr val="FF0000"/>
                          </a:solidFill>
                          <a:latin typeface="+mj-ea"/>
                          <a:ea typeface="+mj-ea"/>
                          <a:cs typeface="Times New Roman" pitchFamily="18" charset="0"/>
                        </a:rPr>
                        <a:t>•</a:t>
                      </a:r>
                      <a:r>
                        <a:rPr lang="en-US" altLang="zh-CN" sz="1200" dirty="0">
                          <a:solidFill>
                            <a:srgbClr val="000000"/>
                          </a:solidFill>
                          <a:latin typeface="+mj-ea"/>
                          <a:ea typeface="+mj-ea"/>
                          <a:cs typeface="微软雅黑" pitchFamily="18" charset="0"/>
                        </a:rPr>
                        <a:t>共享电子病历及医疗记录，帮助快速诊断</a:t>
                      </a:r>
                      <a:endParaRPr lang="zh-CN" altLang="en-US" sz="1200" dirty="0">
                        <a:solidFill>
                          <a:srgbClr val="000000"/>
                        </a:solidFill>
                        <a:latin typeface="+mj-ea"/>
                        <a:ea typeface="+mj-ea"/>
                        <a:cs typeface="微软雅黑" pitchFamily="18" charset="0"/>
                      </a:endParaRPr>
                    </a:p>
                    <a:p>
                      <a:pPr algn="l"/>
                      <a:r>
                        <a:rPr lang="en-US" altLang="zh-CN" sz="1200" dirty="0">
                          <a:solidFill>
                            <a:srgbClr val="FF0000"/>
                          </a:solidFill>
                          <a:latin typeface="+mj-ea"/>
                          <a:ea typeface="+mj-ea"/>
                          <a:cs typeface="Times New Roman" pitchFamily="18" charset="0"/>
                        </a:rPr>
                        <a:t>•</a:t>
                      </a:r>
                      <a:r>
                        <a:rPr lang="en-US" altLang="zh-CN" sz="1200" dirty="0">
                          <a:solidFill>
                            <a:srgbClr val="000000"/>
                          </a:solidFill>
                          <a:latin typeface="+mj-ea"/>
                          <a:ea typeface="+mj-ea"/>
                          <a:cs typeface="微软雅黑" pitchFamily="18" charset="0"/>
                        </a:rPr>
                        <a:t>穿戴式设备远程医疗</a:t>
                      </a:r>
                      <a:endParaRPr lang="zh-CN" altLang="en-US" sz="1200" dirty="0">
                        <a:solidFill>
                          <a:srgbClr val="000000"/>
                        </a:solidFill>
                        <a:latin typeface="+mj-ea"/>
                        <a:ea typeface="+mj-ea"/>
                        <a:cs typeface="微软雅黑" pitchFamily="18" charset="0"/>
                      </a:endParaRPr>
                    </a:p>
                  </a:txBody>
                  <a:tcPr marL="78191" marR="78191" marT="41494" marB="41494"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1" cap="flat" cmpd="sng" algn="ctr">
                      <a:solidFill>
                        <a:srgbClr val="000000"/>
                      </a:solidFill>
                      <a:prstDash val="solid"/>
                      <a:round/>
                      <a:headEnd type="none" w="med" len="med"/>
                      <a:tailEnd type="none" w="med" len="med"/>
                    </a:lnT>
                    <a:lnB w="1" cap="flat" cmpd="sng" algn="ctr">
                      <a:solidFill>
                        <a:srgbClr val="000000"/>
                      </a:solidFill>
                      <a:prstDash val="solid"/>
                      <a:round/>
                      <a:headEnd type="none" w="med" len="med"/>
                      <a:tailEnd type="none" w="med" len="med"/>
                    </a:lnB>
                    <a:solidFill>
                      <a:srgbClr val="EBECEB"/>
                    </a:solidFill>
                  </a:tcPr>
                </a:tc>
                <a:tc>
                  <a:txBody>
                    <a:bodyPr/>
                    <a:lstStyle/>
                    <a:p>
                      <a:pPr algn="l"/>
                      <a:r>
                        <a:rPr lang="en-US" altLang="zh-CN" sz="1200" dirty="0">
                          <a:solidFill>
                            <a:srgbClr val="FF0000"/>
                          </a:solidFill>
                          <a:latin typeface="+mj-ea"/>
                          <a:ea typeface="+mj-ea"/>
                          <a:cs typeface="Times New Roman" pitchFamily="18" charset="0"/>
                        </a:rPr>
                        <a:t>•</a:t>
                      </a:r>
                      <a:r>
                        <a:rPr lang="en-US" altLang="zh-CN" sz="1200" dirty="0">
                          <a:solidFill>
                            <a:srgbClr val="000000"/>
                          </a:solidFill>
                          <a:latin typeface="+mj-ea"/>
                          <a:ea typeface="+mj-ea"/>
                          <a:cs typeface="微软雅黑" pitchFamily="18" charset="0"/>
                        </a:rPr>
                        <a:t>改善诊疗质量</a:t>
                      </a:r>
                      <a:endParaRPr lang="zh-CN" altLang="en-US" sz="1200" dirty="0">
                        <a:solidFill>
                          <a:srgbClr val="000000"/>
                        </a:solidFill>
                        <a:latin typeface="+mj-ea"/>
                        <a:ea typeface="+mj-ea"/>
                        <a:cs typeface="微软雅黑" pitchFamily="18" charset="0"/>
                      </a:endParaRPr>
                    </a:p>
                    <a:p>
                      <a:pPr algn="l"/>
                      <a:r>
                        <a:rPr lang="en-US" altLang="zh-CN" sz="1200" dirty="0">
                          <a:solidFill>
                            <a:srgbClr val="FF0000"/>
                          </a:solidFill>
                          <a:latin typeface="+mj-ea"/>
                          <a:ea typeface="+mj-ea"/>
                          <a:cs typeface="Times New Roman" pitchFamily="18" charset="0"/>
                        </a:rPr>
                        <a:t>•</a:t>
                      </a:r>
                      <a:r>
                        <a:rPr lang="en-US" altLang="zh-CN" sz="1200" dirty="0">
                          <a:solidFill>
                            <a:srgbClr val="000000"/>
                          </a:solidFill>
                          <a:latin typeface="+mj-ea"/>
                          <a:ea typeface="+mj-ea"/>
                          <a:cs typeface="微软雅黑" pitchFamily="18" charset="0"/>
                        </a:rPr>
                        <a:t>加快诊疗速度</a:t>
                      </a:r>
                      <a:endParaRPr lang="zh-CN" altLang="en-US" sz="1200" dirty="0">
                        <a:solidFill>
                          <a:srgbClr val="000000"/>
                        </a:solidFill>
                        <a:latin typeface="+mj-ea"/>
                        <a:ea typeface="+mj-ea"/>
                        <a:cs typeface="微软雅黑" pitchFamily="18" charset="0"/>
                      </a:endParaRPr>
                    </a:p>
                  </a:txBody>
                  <a:tcPr marL="78191" marR="78191" marT="41494" marB="41494" anchor="ctr">
                    <a:lnL w="0" cap="flat" cmpd="sng" algn="ctr">
                      <a:solidFill>
                        <a:srgbClr val="FFFFFF"/>
                      </a:solidFill>
                      <a:prstDash val="solid"/>
                      <a:round/>
                      <a:headEnd type="none" w="med" len="med"/>
                      <a:tailEnd type="none" w="med" len="med"/>
                    </a:lnL>
                    <a:lnR w="1" cap="flat" cmpd="sng" algn="ctr">
                      <a:solidFill>
                        <a:srgbClr val="000000"/>
                      </a:solidFill>
                      <a:prstDash val="solid"/>
                      <a:round/>
                      <a:headEnd type="none" w="med" len="med"/>
                      <a:tailEnd type="none" w="med" len="med"/>
                    </a:lnR>
                    <a:lnT w="1" cap="flat" cmpd="sng" algn="ctr">
                      <a:solidFill>
                        <a:srgbClr val="000000"/>
                      </a:solidFill>
                      <a:prstDash val="solid"/>
                      <a:round/>
                      <a:headEnd type="none" w="med" len="med"/>
                      <a:tailEnd type="none" w="med" len="med"/>
                    </a:lnT>
                    <a:lnB w="1" cap="flat" cmpd="sng" algn="ctr">
                      <a:solidFill>
                        <a:srgbClr val="000000"/>
                      </a:solidFill>
                      <a:prstDash val="solid"/>
                      <a:round/>
                      <a:headEnd type="none" w="med" len="med"/>
                      <a:tailEnd type="none" w="med" len="med"/>
                    </a:lnB>
                    <a:solidFill>
                      <a:srgbClr val="EBECEB"/>
                    </a:solidFill>
                  </a:tcPr>
                </a:tc>
                <a:extLst>
                  <a:ext uri="{0D108BD9-81ED-4DB2-BD59-A6C34878D82A}">
                    <a16:rowId xmlns:a16="http://schemas.microsoft.com/office/drawing/2014/main" val="10002"/>
                  </a:ext>
                </a:extLst>
              </a:tr>
              <a:tr h="461758">
                <a:tc>
                  <a:txBody>
                    <a:bodyPr/>
                    <a:lstStyle/>
                    <a:p>
                      <a:pPr algn="ctr"/>
                      <a:r>
                        <a:rPr lang="en-US" altLang="zh-CN" sz="1200" dirty="0">
                          <a:solidFill>
                            <a:srgbClr val="000000"/>
                          </a:solidFill>
                          <a:latin typeface="+mj-ea"/>
                          <a:ea typeface="+mj-ea"/>
                          <a:cs typeface="微软雅黑" pitchFamily="18" charset="0"/>
                        </a:rPr>
                        <a:t>制造</a:t>
                      </a:r>
                      <a:endParaRPr lang="zh-CN" altLang="en-US" sz="1200" dirty="0">
                        <a:solidFill>
                          <a:srgbClr val="000000"/>
                        </a:solidFill>
                        <a:latin typeface="+mj-ea"/>
                        <a:ea typeface="+mj-ea"/>
                        <a:cs typeface="微软雅黑" pitchFamily="18" charset="0"/>
                      </a:endParaRPr>
                    </a:p>
                    <a:p>
                      <a:pPr algn="ctr"/>
                      <a:r>
                        <a:rPr lang="en-US" altLang="zh-CN" sz="1200" dirty="0">
                          <a:solidFill>
                            <a:srgbClr val="000000"/>
                          </a:solidFill>
                          <a:latin typeface="+mj-ea"/>
                          <a:ea typeface="+mj-ea"/>
                          <a:cs typeface="微软雅黑" pitchFamily="18" charset="0"/>
                        </a:rPr>
                        <a:t>/</a:t>
                      </a:r>
                      <a:endParaRPr lang="zh-CN" altLang="en-US" sz="1200" dirty="0">
                        <a:solidFill>
                          <a:srgbClr val="000000"/>
                        </a:solidFill>
                        <a:latin typeface="+mj-ea"/>
                        <a:ea typeface="+mj-ea"/>
                        <a:cs typeface="微软雅黑" pitchFamily="18" charset="0"/>
                      </a:endParaRPr>
                    </a:p>
                    <a:p>
                      <a:pPr algn="ctr"/>
                      <a:r>
                        <a:rPr lang="en-US" altLang="zh-CN" sz="1200" dirty="0">
                          <a:solidFill>
                            <a:srgbClr val="000000"/>
                          </a:solidFill>
                          <a:latin typeface="+mj-ea"/>
                          <a:ea typeface="+mj-ea"/>
                          <a:cs typeface="微软雅黑" pitchFamily="18" charset="0"/>
                        </a:rPr>
                        <a:t>高科技</a:t>
                      </a:r>
                      <a:endParaRPr lang="zh-CN" altLang="en-US" sz="1200" dirty="0">
                        <a:solidFill>
                          <a:srgbClr val="000000"/>
                        </a:solidFill>
                        <a:latin typeface="+mj-ea"/>
                        <a:ea typeface="+mj-ea"/>
                        <a:cs typeface="微软雅黑" pitchFamily="18" charset="0"/>
                      </a:endParaRPr>
                    </a:p>
                  </a:txBody>
                  <a:tcPr marL="78191" marR="78191" marT="41494" marB="41494" anchor="ctr">
                    <a:lnL w="0" cap="flat" cmpd="sng" algn="ctr">
                      <a:solidFill>
                        <a:srgbClr val="000000"/>
                      </a:solidFill>
                      <a:prstDash val="solid"/>
                      <a:round/>
                      <a:headEnd type="none" w="med" len="med"/>
                      <a:tailEnd type="none" w="med" len="med"/>
                    </a:lnL>
                    <a:lnR w="0" cap="flat" cmpd="sng" algn="ctr">
                      <a:solidFill>
                        <a:srgbClr val="FFFFFF"/>
                      </a:solidFill>
                      <a:prstDash val="solid"/>
                      <a:round/>
                      <a:headEnd type="none" w="med" len="med"/>
                      <a:tailEnd type="none" w="med" len="med"/>
                    </a:lnR>
                    <a:lnT w="1" cap="flat" cmpd="sng" algn="ctr">
                      <a:solidFill>
                        <a:srgbClr val="000000"/>
                      </a:solidFill>
                      <a:prstDash val="solid"/>
                      <a:round/>
                      <a:headEnd type="none" w="med" len="med"/>
                      <a:tailEnd type="none" w="med" len="med"/>
                    </a:lnT>
                    <a:lnB w="1" cap="flat" cmpd="sng" algn="ctr">
                      <a:solidFill>
                        <a:srgbClr val="000000"/>
                      </a:solidFill>
                      <a:prstDash val="solid"/>
                      <a:round/>
                      <a:headEnd type="none" w="med" len="med"/>
                      <a:tailEnd type="none" w="med" len="med"/>
                    </a:lnB>
                    <a:solidFill>
                      <a:srgbClr val="D4D6D4"/>
                    </a:solidFill>
                  </a:tcPr>
                </a:tc>
                <a:tc>
                  <a:txBody>
                    <a:bodyPr/>
                    <a:lstStyle/>
                    <a:p>
                      <a:pPr algn="l"/>
                      <a:r>
                        <a:rPr lang="en-US" altLang="zh-CN" sz="1200" dirty="0">
                          <a:solidFill>
                            <a:srgbClr val="FF0000"/>
                          </a:solidFill>
                          <a:latin typeface="+mj-ea"/>
                          <a:ea typeface="+mj-ea"/>
                          <a:cs typeface="Times New Roman" pitchFamily="18" charset="0"/>
                        </a:rPr>
                        <a:t>•</a:t>
                      </a:r>
                      <a:r>
                        <a:rPr lang="en-US" altLang="zh-CN" sz="1200" dirty="0">
                          <a:solidFill>
                            <a:srgbClr val="000000"/>
                          </a:solidFill>
                          <a:latin typeface="+mj-ea"/>
                          <a:ea typeface="+mj-ea"/>
                          <a:cs typeface="微软雅黑" pitchFamily="18" charset="0"/>
                        </a:rPr>
                        <a:t>产品故障、失效综合分析</a:t>
                      </a:r>
                      <a:endParaRPr lang="zh-CN" altLang="en-US" sz="1200" dirty="0">
                        <a:solidFill>
                          <a:srgbClr val="000000"/>
                        </a:solidFill>
                        <a:latin typeface="+mj-ea"/>
                        <a:ea typeface="+mj-ea"/>
                        <a:cs typeface="微软雅黑" pitchFamily="18" charset="0"/>
                      </a:endParaRPr>
                    </a:p>
                    <a:p>
                      <a:pPr algn="l"/>
                      <a:r>
                        <a:rPr lang="en-US" altLang="zh-CN" sz="1200" dirty="0">
                          <a:solidFill>
                            <a:srgbClr val="FF0000"/>
                          </a:solidFill>
                          <a:latin typeface="+mj-ea"/>
                          <a:ea typeface="+mj-ea"/>
                          <a:cs typeface="Times New Roman" pitchFamily="18" charset="0"/>
                        </a:rPr>
                        <a:t>•</a:t>
                      </a:r>
                      <a:r>
                        <a:rPr lang="en-US" altLang="zh-CN" sz="1200" dirty="0">
                          <a:solidFill>
                            <a:srgbClr val="000000"/>
                          </a:solidFill>
                          <a:latin typeface="+mj-ea"/>
                          <a:ea typeface="+mj-ea"/>
                          <a:cs typeface="微软雅黑" pitchFamily="18" charset="0"/>
                        </a:rPr>
                        <a:t>专利记录检索</a:t>
                      </a:r>
                      <a:endParaRPr lang="zh-CN" altLang="en-US" sz="1200" dirty="0">
                        <a:solidFill>
                          <a:srgbClr val="000000"/>
                        </a:solidFill>
                        <a:latin typeface="+mj-ea"/>
                        <a:ea typeface="+mj-ea"/>
                        <a:cs typeface="微软雅黑" pitchFamily="18" charset="0"/>
                      </a:endParaRPr>
                    </a:p>
                    <a:p>
                      <a:pPr algn="l"/>
                      <a:r>
                        <a:rPr lang="en-US" altLang="zh-CN" sz="1200" dirty="0">
                          <a:solidFill>
                            <a:srgbClr val="FF0000"/>
                          </a:solidFill>
                          <a:latin typeface="+mj-ea"/>
                          <a:ea typeface="+mj-ea"/>
                          <a:cs typeface="Times New Roman" pitchFamily="18" charset="0"/>
                        </a:rPr>
                        <a:t>•</a:t>
                      </a:r>
                      <a:r>
                        <a:rPr lang="en-US" altLang="zh-CN" sz="1200" dirty="0">
                          <a:solidFill>
                            <a:srgbClr val="000000"/>
                          </a:solidFill>
                          <a:latin typeface="+mj-ea"/>
                          <a:ea typeface="+mj-ea"/>
                          <a:cs typeface="微软雅黑" pitchFamily="18" charset="0"/>
                        </a:rPr>
                        <a:t>智能设备全球定位，位置服务</a:t>
                      </a:r>
                      <a:endParaRPr lang="zh-CN" altLang="en-US" sz="1200" dirty="0">
                        <a:solidFill>
                          <a:srgbClr val="000000"/>
                        </a:solidFill>
                        <a:latin typeface="+mj-ea"/>
                        <a:ea typeface="+mj-ea"/>
                        <a:cs typeface="微软雅黑" pitchFamily="18" charset="0"/>
                      </a:endParaRPr>
                    </a:p>
                  </a:txBody>
                  <a:tcPr marL="78191" marR="78191" marT="41494" marB="41494"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1" cap="flat" cmpd="sng" algn="ctr">
                      <a:solidFill>
                        <a:srgbClr val="000000"/>
                      </a:solidFill>
                      <a:prstDash val="solid"/>
                      <a:round/>
                      <a:headEnd type="none" w="med" len="med"/>
                      <a:tailEnd type="none" w="med" len="med"/>
                    </a:lnT>
                    <a:lnB w="1" cap="flat" cmpd="sng" algn="ctr">
                      <a:solidFill>
                        <a:srgbClr val="000000"/>
                      </a:solidFill>
                      <a:prstDash val="solid"/>
                      <a:round/>
                      <a:headEnd type="none" w="med" len="med"/>
                      <a:tailEnd type="none" w="med" len="med"/>
                    </a:lnB>
                    <a:solidFill>
                      <a:srgbClr val="D4D6D4"/>
                    </a:solidFill>
                  </a:tcPr>
                </a:tc>
                <a:tc>
                  <a:txBody>
                    <a:bodyPr/>
                    <a:lstStyle/>
                    <a:p>
                      <a:pPr algn="l"/>
                      <a:r>
                        <a:rPr lang="en-US" altLang="zh-CN" sz="1200" dirty="0">
                          <a:solidFill>
                            <a:srgbClr val="FF0000"/>
                          </a:solidFill>
                          <a:latin typeface="+mj-ea"/>
                          <a:ea typeface="+mj-ea"/>
                          <a:cs typeface="Times New Roman" pitchFamily="18" charset="0"/>
                        </a:rPr>
                        <a:t>•</a:t>
                      </a:r>
                      <a:r>
                        <a:rPr lang="en-US" altLang="zh-CN" sz="1200" dirty="0">
                          <a:solidFill>
                            <a:srgbClr val="000000"/>
                          </a:solidFill>
                          <a:latin typeface="+mj-ea"/>
                          <a:ea typeface="+mj-ea"/>
                          <a:cs typeface="微软雅黑" pitchFamily="18" charset="0"/>
                        </a:rPr>
                        <a:t>优化产品设计、制造</a:t>
                      </a:r>
                      <a:endParaRPr lang="zh-CN" altLang="en-US" sz="1200" dirty="0">
                        <a:solidFill>
                          <a:srgbClr val="000000"/>
                        </a:solidFill>
                        <a:latin typeface="+mj-ea"/>
                        <a:ea typeface="+mj-ea"/>
                        <a:cs typeface="微软雅黑" pitchFamily="18" charset="0"/>
                      </a:endParaRPr>
                    </a:p>
                    <a:p>
                      <a:pPr algn="l"/>
                      <a:r>
                        <a:rPr lang="en-US" altLang="zh-CN" sz="1200" dirty="0">
                          <a:solidFill>
                            <a:srgbClr val="FF0000"/>
                          </a:solidFill>
                          <a:latin typeface="+mj-ea"/>
                          <a:ea typeface="+mj-ea"/>
                          <a:cs typeface="Times New Roman" pitchFamily="18" charset="0"/>
                        </a:rPr>
                        <a:t>•</a:t>
                      </a:r>
                      <a:r>
                        <a:rPr lang="en-US" altLang="zh-CN" sz="1200" dirty="0">
                          <a:solidFill>
                            <a:srgbClr val="000000"/>
                          </a:solidFill>
                          <a:latin typeface="+mj-ea"/>
                          <a:ea typeface="+mj-ea"/>
                          <a:cs typeface="微软雅黑" pitchFamily="18" charset="0"/>
                        </a:rPr>
                        <a:t>降低保修成本</a:t>
                      </a:r>
                      <a:endParaRPr lang="zh-CN" altLang="en-US" sz="1200" dirty="0">
                        <a:solidFill>
                          <a:srgbClr val="000000"/>
                        </a:solidFill>
                        <a:latin typeface="+mj-ea"/>
                        <a:ea typeface="+mj-ea"/>
                        <a:cs typeface="微软雅黑" pitchFamily="18" charset="0"/>
                      </a:endParaRPr>
                    </a:p>
                    <a:p>
                      <a:pPr algn="l"/>
                      <a:r>
                        <a:rPr lang="en-US" altLang="zh-CN" sz="1200" dirty="0">
                          <a:solidFill>
                            <a:srgbClr val="FF0000"/>
                          </a:solidFill>
                          <a:latin typeface="+mj-ea"/>
                          <a:ea typeface="+mj-ea"/>
                          <a:cs typeface="Times New Roman" pitchFamily="18" charset="0"/>
                        </a:rPr>
                        <a:t>•</a:t>
                      </a:r>
                      <a:r>
                        <a:rPr lang="en-US" altLang="zh-CN" sz="1200" dirty="0">
                          <a:solidFill>
                            <a:srgbClr val="000000"/>
                          </a:solidFill>
                          <a:latin typeface="+mj-ea"/>
                          <a:ea typeface="+mj-ea"/>
                          <a:cs typeface="微软雅黑" pitchFamily="18" charset="0"/>
                        </a:rPr>
                        <a:t>加快问题解决</a:t>
                      </a:r>
                      <a:endParaRPr lang="zh-CN" altLang="en-US" sz="1200" dirty="0">
                        <a:solidFill>
                          <a:srgbClr val="000000"/>
                        </a:solidFill>
                        <a:latin typeface="+mj-ea"/>
                        <a:ea typeface="+mj-ea"/>
                        <a:cs typeface="微软雅黑" pitchFamily="18" charset="0"/>
                      </a:endParaRPr>
                    </a:p>
                  </a:txBody>
                  <a:tcPr marL="78191" marR="78191" marT="41494" marB="41494" anchor="ctr">
                    <a:lnL w="0" cap="flat" cmpd="sng" algn="ctr">
                      <a:solidFill>
                        <a:srgbClr val="FFFFFF"/>
                      </a:solidFill>
                      <a:prstDash val="solid"/>
                      <a:round/>
                      <a:headEnd type="none" w="med" len="med"/>
                      <a:tailEnd type="none" w="med" len="med"/>
                    </a:lnL>
                    <a:lnR w="1" cap="flat" cmpd="sng" algn="ctr">
                      <a:solidFill>
                        <a:srgbClr val="000000"/>
                      </a:solidFill>
                      <a:prstDash val="solid"/>
                      <a:round/>
                      <a:headEnd type="none" w="med" len="med"/>
                      <a:tailEnd type="none" w="med" len="med"/>
                    </a:lnR>
                    <a:lnT w="1" cap="flat" cmpd="sng" algn="ctr">
                      <a:solidFill>
                        <a:srgbClr val="000000"/>
                      </a:solidFill>
                      <a:prstDash val="solid"/>
                      <a:round/>
                      <a:headEnd type="none" w="med" len="med"/>
                      <a:tailEnd type="none" w="med" len="med"/>
                    </a:lnT>
                    <a:lnB w="1" cap="flat" cmpd="sng" algn="ctr">
                      <a:solidFill>
                        <a:srgbClr val="000000"/>
                      </a:solidFill>
                      <a:prstDash val="solid"/>
                      <a:round/>
                      <a:headEnd type="none" w="med" len="med"/>
                      <a:tailEnd type="none" w="med" len="med"/>
                    </a:lnB>
                    <a:solidFill>
                      <a:srgbClr val="D4D6D4"/>
                    </a:solidFill>
                  </a:tcPr>
                </a:tc>
                <a:extLst>
                  <a:ext uri="{0D108BD9-81ED-4DB2-BD59-A6C34878D82A}">
                    <a16:rowId xmlns:a16="http://schemas.microsoft.com/office/drawing/2014/main" val="10003"/>
                  </a:ext>
                </a:extLst>
              </a:tr>
              <a:tr h="328062">
                <a:tc>
                  <a:txBody>
                    <a:bodyPr/>
                    <a:lstStyle/>
                    <a:p>
                      <a:pPr algn="ctr"/>
                      <a:r>
                        <a:rPr lang="en-US" altLang="zh-CN" sz="1200" dirty="0">
                          <a:solidFill>
                            <a:srgbClr val="000000"/>
                          </a:solidFill>
                          <a:latin typeface="+mj-ea"/>
                          <a:ea typeface="+mj-ea"/>
                          <a:cs typeface="微软雅黑" pitchFamily="18" charset="0"/>
                        </a:rPr>
                        <a:t>能源</a:t>
                      </a:r>
                      <a:endParaRPr lang="zh-CN" altLang="en-US" sz="1200" dirty="0">
                        <a:solidFill>
                          <a:srgbClr val="000000"/>
                        </a:solidFill>
                        <a:latin typeface="+mj-ea"/>
                        <a:ea typeface="+mj-ea"/>
                        <a:cs typeface="微软雅黑" pitchFamily="18" charset="0"/>
                      </a:endParaRPr>
                    </a:p>
                  </a:txBody>
                  <a:tcPr marL="78191" marR="78191" marT="41494" marB="41494" anchor="ctr">
                    <a:lnL w="0" cap="flat" cmpd="sng" algn="ctr">
                      <a:solidFill>
                        <a:srgbClr val="000000"/>
                      </a:solidFill>
                      <a:prstDash val="solid"/>
                      <a:round/>
                      <a:headEnd type="none" w="med" len="med"/>
                      <a:tailEnd type="none" w="med" len="med"/>
                    </a:lnL>
                    <a:lnR w="0" cap="flat" cmpd="sng" algn="ctr">
                      <a:solidFill>
                        <a:srgbClr val="FFFFFF"/>
                      </a:solidFill>
                      <a:prstDash val="solid"/>
                      <a:round/>
                      <a:headEnd type="none" w="med" len="med"/>
                      <a:tailEnd type="none" w="med" len="med"/>
                    </a:lnR>
                    <a:lnT w="1" cap="flat" cmpd="sng" algn="ctr">
                      <a:solidFill>
                        <a:srgbClr val="000000"/>
                      </a:solidFill>
                      <a:prstDash val="solid"/>
                      <a:round/>
                      <a:headEnd type="none" w="med" len="med"/>
                      <a:tailEnd type="none" w="med" len="med"/>
                    </a:lnT>
                    <a:lnB w="1" cap="flat" cmpd="sng" algn="ctr">
                      <a:solidFill>
                        <a:srgbClr val="000000"/>
                      </a:solidFill>
                      <a:prstDash val="solid"/>
                      <a:round/>
                      <a:headEnd type="none" w="med" len="med"/>
                      <a:tailEnd type="none" w="med" len="med"/>
                    </a:lnB>
                    <a:solidFill>
                      <a:srgbClr val="EBECEB"/>
                    </a:solidFill>
                  </a:tcPr>
                </a:tc>
                <a:tc>
                  <a:txBody>
                    <a:bodyPr/>
                    <a:lstStyle/>
                    <a:p>
                      <a:pPr algn="l"/>
                      <a:r>
                        <a:rPr lang="en-US" altLang="zh-CN" sz="1200" dirty="0">
                          <a:solidFill>
                            <a:srgbClr val="FF0000"/>
                          </a:solidFill>
                          <a:latin typeface="+mj-ea"/>
                          <a:ea typeface="+mj-ea"/>
                          <a:cs typeface="Times New Roman" pitchFamily="18" charset="0"/>
                        </a:rPr>
                        <a:t>•</a:t>
                      </a:r>
                      <a:r>
                        <a:rPr lang="en-US" altLang="zh-CN" sz="1200" dirty="0">
                          <a:solidFill>
                            <a:srgbClr val="000000"/>
                          </a:solidFill>
                          <a:latin typeface="+mj-ea"/>
                          <a:ea typeface="+mj-ea"/>
                          <a:cs typeface="微软雅黑" pitchFamily="18" charset="0"/>
                        </a:rPr>
                        <a:t>勘探、钻井等传感器阵列数据集中分析</a:t>
                      </a:r>
                      <a:endParaRPr lang="zh-CN" altLang="en-US" sz="1200" dirty="0">
                        <a:solidFill>
                          <a:srgbClr val="000000"/>
                        </a:solidFill>
                        <a:latin typeface="+mj-ea"/>
                        <a:ea typeface="+mj-ea"/>
                        <a:cs typeface="微软雅黑" pitchFamily="18" charset="0"/>
                      </a:endParaRPr>
                    </a:p>
                  </a:txBody>
                  <a:tcPr marL="78191" marR="78191" marT="41494" marB="41494"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1" cap="flat" cmpd="sng" algn="ctr">
                      <a:solidFill>
                        <a:srgbClr val="000000"/>
                      </a:solidFill>
                      <a:prstDash val="solid"/>
                      <a:round/>
                      <a:headEnd type="none" w="med" len="med"/>
                      <a:tailEnd type="none" w="med" len="med"/>
                    </a:lnT>
                    <a:lnB w="1" cap="flat" cmpd="sng" algn="ctr">
                      <a:solidFill>
                        <a:srgbClr val="000000"/>
                      </a:solidFill>
                      <a:prstDash val="solid"/>
                      <a:round/>
                      <a:headEnd type="none" w="med" len="med"/>
                      <a:tailEnd type="none" w="med" len="med"/>
                    </a:lnB>
                    <a:solidFill>
                      <a:srgbClr val="EBECEB"/>
                    </a:solidFill>
                  </a:tcPr>
                </a:tc>
                <a:tc>
                  <a:txBody>
                    <a:bodyPr/>
                    <a:lstStyle/>
                    <a:p>
                      <a:pPr algn="l"/>
                      <a:r>
                        <a:rPr lang="en-US" altLang="zh-CN" sz="1200" dirty="0">
                          <a:solidFill>
                            <a:srgbClr val="FF0000"/>
                          </a:solidFill>
                          <a:latin typeface="+mj-ea"/>
                          <a:ea typeface="+mj-ea"/>
                          <a:cs typeface="Times New Roman" pitchFamily="18" charset="0"/>
                        </a:rPr>
                        <a:t>•</a:t>
                      </a:r>
                      <a:r>
                        <a:rPr lang="en-US" altLang="zh-CN" sz="1200" dirty="0">
                          <a:solidFill>
                            <a:srgbClr val="000000"/>
                          </a:solidFill>
                          <a:latin typeface="+mj-ea"/>
                          <a:ea typeface="+mj-ea"/>
                          <a:cs typeface="微软雅黑" pitchFamily="18" charset="0"/>
                        </a:rPr>
                        <a:t>降低工程事故风险</a:t>
                      </a:r>
                      <a:endParaRPr lang="zh-CN" altLang="en-US" sz="1200" dirty="0">
                        <a:solidFill>
                          <a:srgbClr val="000000"/>
                        </a:solidFill>
                        <a:latin typeface="+mj-ea"/>
                        <a:ea typeface="+mj-ea"/>
                        <a:cs typeface="微软雅黑" pitchFamily="18" charset="0"/>
                      </a:endParaRPr>
                    </a:p>
                    <a:p>
                      <a:pPr algn="l"/>
                      <a:r>
                        <a:rPr lang="en-US" altLang="zh-CN" sz="1200" dirty="0">
                          <a:solidFill>
                            <a:srgbClr val="FF0000"/>
                          </a:solidFill>
                          <a:latin typeface="+mj-ea"/>
                          <a:ea typeface="+mj-ea"/>
                          <a:cs typeface="Times New Roman" pitchFamily="18" charset="0"/>
                        </a:rPr>
                        <a:t>•</a:t>
                      </a:r>
                      <a:r>
                        <a:rPr lang="en-US" altLang="zh-CN" sz="1200" dirty="0">
                          <a:solidFill>
                            <a:srgbClr val="000000"/>
                          </a:solidFill>
                          <a:latin typeface="+mj-ea"/>
                          <a:ea typeface="+mj-ea"/>
                          <a:cs typeface="微软雅黑" pitchFamily="18" charset="0"/>
                        </a:rPr>
                        <a:t>优化勘探过程</a:t>
                      </a:r>
                      <a:endParaRPr lang="zh-CN" altLang="en-US" sz="1200" dirty="0">
                        <a:solidFill>
                          <a:srgbClr val="000000"/>
                        </a:solidFill>
                        <a:latin typeface="+mj-ea"/>
                        <a:ea typeface="+mj-ea"/>
                        <a:cs typeface="微软雅黑" pitchFamily="18" charset="0"/>
                      </a:endParaRPr>
                    </a:p>
                  </a:txBody>
                  <a:tcPr marL="78191" marR="78191" marT="41494" marB="41494" anchor="ctr">
                    <a:lnL w="0" cap="flat" cmpd="sng" algn="ctr">
                      <a:solidFill>
                        <a:srgbClr val="FFFFFF"/>
                      </a:solidFill>
                      <a:prstDash val="solid"/>
                      <a:round/>
                      <a:headEnd type="none" w="med" len="med"/>
                      <a:tailEnd type="none" w="med" len="med"/>
                    </a:lnL>
                    <a:lnR w="1" cap="flat" cmpd="sng" algn="ctr">
                      <a:solidFill>
                        <a:srgbClr val="000000"/>
                      </a:solidFill>
                      <a:prstDash val="solid"/>
                      <a:round/>
                      <a:headEnd type="none" w="med" len="med"/>
                      <a:tailEnd type="none" w="med" len="med"/>
                    </a:lnR>
                    <a:lnT w="1" cap="flat" cmpd="sng" algn="ctr">
                      <a:solidFill>
                        <a:srgbClr val="000000"/>
                      </a:solidFill>
                      <a:prstDash val="solid"/>
                      <a:round/>
                      <a:headEnd type="none" w="med" len="med"/>
                      <a:tailEnd type="none" w="med" len="med"/>
                    </a:lnT>
                    <a:lnB w="1" cap="flat" cmpd="sng" algn="ctr">
                      <a:solidFill>
                        <a:srgbClr val="000000"/>
                      </a:solidFill>
                      <a:prstDash val="solid"/>
                      <a:round/>
                      <a:headEnd type="none" w="med" len="med"/>
                      <a:tailEnd type="none" w="med" len="med"/>
                    </a:lnB>
                    <a:solidFill>
                      <a:srgbClr val="EBECEB"/>
                    </a:solidFill>
                  </a:tcPr>
                </a:tc>
                <a:extLst>
                  <a:ext uri="{0D108BD9-81ED-4DB2-BD59-A6C34878D82A}">
                    <a16:rowId xmlns:a16="http://schemas.microsoft.com/office/drawing/2014/main" val="10004"/>
                  </a:ext>
                </a:extLst>
              </a:tr>
              <a:tr h="595455">
                <a:tc>
                  <a:txBody>
                    <a:bodyPr/>
                    <a:lstStyle/>
                    <a:p>
                      <a:pPr algn="ctr"/>
                      <a:r>
                        <a:rPr lang="en-US" altLang="zh-CN" sz="1200" dirty="0">
                          <a:solidFill>
                            <a:srgbClr val="000000"/>
                          </a:solidFill>
                          <a:latin typeface="+mj-ea"/>
                          <a:ea typeface="+mj-ea"/>
                          <a:cs typeface="微软雅黑" pitchFamily="18" charset="0"/>
                        </a:rPr>
                        <a:t>互联网</a:t>
                      </a:r>
                      <a:endParaRPr lang="zh-CN" altLang="en-US" sz="1200" dirty="0">
                        <a:solidFill>
                          <a:srgbClr val="000000"/>
                        </a:solidFill>
                        <a:latin typeface="+mj-ea"/>
                        <a:ea typeface="+mj-ea"/>
                        <a:cs typeface="微软雅黑" pitchFamily="18" charset="0"/>
                      </a:endParaRPr>
                    </a:p>
                    <a:p>
                      <a:pPr algn="ctr"/>
                      <a:r>
                        <a:rPr lang="en-US" altLang="zh-CN" sz="1200" dirty="0">
                          <a:solidFill>
                            <a:srgbClr val="000000"/>
                          </a:solidFill>
                          <a:latin typeface="+mj-ea"/>
                          <a:ea typeface="+mj-ea"/>
                          <a:cs typeface="微软雅黑" pitchFamily="18" charset="0"/>
                        </a:rPr>
                        <a:t>/</a:t>
                      </a:r>
                      <a:endParaRPr lang="zh-CN" altLang="en-US" sz="1200" dirty="0">
                        <a:solidFill>
                          <a:srgbClr val="000000"/>
                        </a:solidFill>
                        <a:latin typeface="+mj-ea"/>
                        <a:ea typeface="+mj-ea"/>
                        <a:cs typeface="微软雅黑" pitchFamily="18" charset="0"/>
                      </a:endParaRPr>
                    </a:p>
                    <a:p>
                      <a:pPr algn="l"/>
                      <a:r>
                        <a:rPr lang="en-US" altLang="zh-CN" sz="1200" dirty="0">
                          <a:solidFill>
                            <a:srgbClr val="000000"/>
                          </a:solidFill>
                          <a:latin typeface="+mj-ea"/>
                          <a:ea typeface="+mj-ea"/>
                          <a:cs typeface="微软雅黑" pitchFamily="18" charset="0"/>
                        </a:rPr>
                        <a:t>Web2.0</a:t>
                      </a:r>
                      <a:endParaRPr lang="zh-CN" altLang="en-US" sz="1200" dirty="0">
                        <a:solidFill>
                          <a:srgbClr val="000000"/>
                        </a:solidFill>
                        <a:latin typeface="+mj-ea"/>
                        <a:ea typeface="+mj-ea"/>
                        <a:cs typeface="微软雅黑" pitchFamily="18" charset="0"/>
                      </a:endParaRPr>
                    </a:p>
                  </a:txBody>
                  <a:tcPr marL="78191" marR="78191" marT="41494" marB="41494" anchor="ctr">
                    <a:lnL w="0" cap="flat" cmpd="sng" algn="ctr">
                      <a:solidFill>
                        <a:srgbClr val="000000"/>
                      </a:solidFill>
                      <a:prstDash val="solid"/>
                      <a:round/>
                      <a:headEnd type="none" w="med" len="med"/>
                      <a:tailEnd type="none" w="med" len="med"/>
                    </a:lnL>
                    <a:lnR w="0" cap="flat" cmpd="sng" algn="ctr">
                      <a:solidFill>
                        <a:srgbClr val="FFFFFF"/>
                      </a:solidFill>
                      <a:prstDash val="solid"/>
                      <a:round/>
                      <a:headEnd type="none" w="med" len="med"/>
                      <a:tailEnd type="none" w="med" len="med"/>
                    </a:lnR>
                    <a:lnT w="1" cap="flat" cmpd="sng" algn="ctr">
                      <a:solidFill>
                        <a:srgbClr val="000000"/>
                      </a:solidFill>
                      <a:prstDash val="solid"/>
                      <a:round/>
                      <a:headEnd type="none" w="med" len="med"/>
                      <a:tailEnd type="none" w="med" len="med"/>
                    </a:lnT>
                    <a:lnB w="1" cap="flat" cmpd="sng" algn="ctr">
                      <a:solidFill>
                        <a:srgbClr val="000000"/>
                      </a:solidFill>
                      <a:prstDash val="solid"/>
                      <a:round/>
                      <a:headEnd type="none" w="med" len="med"/>
                      <a:tailEnd type="none" w="med" len="med"/>
                    </a:lnB>
                    <a:solidFill>
                      <a:srgbClr val="DADADA"/>
                    </a:solidFill>
                  </a:tcPr>
                </a:tc>
                <a:tc>
                  <a:txBody>
                    <a:bodyPr/>
                    <a:lstStyle/>
                    <a:p>
                      <a:pPr algn="l"/>
                      <a:r>
                        <a:rPr lang="en-US" altLang="zh-CN" sz="1200" dirty="0">
                          <a:solidFill>
                            <a:srgbClr val="FF0000"/>
                          </a:solidFill>
                          <a:latin typeface="+mj-ea"/>
                          <a:ea typeface="+mj-ea"/>
                          <a:cs typeface="Times New Roman" pitchFamily="18" charset="0"/>
                        </a:rPr>
                        <a:t>•</a:t>
                      </a:r>
                      <a:r>
                        <a:rPr lang="en-US" altLang="zh-CN" sz="1200" dirty="0">
                          <a:solidFill>
                            <a:srgbClr val="000000"/>
                          </a:solidFill>
                          <a:latin typeface="+mj-ea"/>
                          <a:ea typeface="+mj-ea"/>
                          <a:cs typeface="微软雅黑" pitchFamily="18" charset="0"/>
                        </a:rPr>
                        <a:t>在线广告投放</a:t>
                      </a:r>
                      <a:endParaRPr lang="zh-CN" altLang="en-US" sz="1200" dirty="0">
                        <a:solidFill>
                          <a:srgbClr val="000000"/>
                        </a:solidFill>
                        <a:latin typeface="+mj-ea"/>
                        <a:ea typeface="+mj-ea"/>
                        <a:cs typeface="微软雅黑" pitchFamily="18" charset="0"/>
                      </a:endParaRPr>
                    </a:p>
                    <a:p>
                      <a:pPr algn="l"/>
                      <a:r>
                        <a:rPr lang="en-US" altLang="zh-CN" sz="1200" dirty="0">
                          <a:solidFill>
                            <a:srgbClr val="FF0000"/>
                          </a:solidFill>
                          <a:latin typeface="+mj-ea"/>
                          <a:ea typeface="+mj-ea"/>
                          <a:cs typeface="Times New Roman" pitchFamily="18" charset="0"/>
                        </a:rPr>
                        <a:t>•</a:t>
                      </a:r>
                      <a:r>
                        <a:rPr lang="en-US" altLang="zh-CN" sz="1200" dirty="0">
                          <a:solidFill>
                            <a:srgbClr val="000000"/>
                          </a:solidFill>
                          <a:latin typeface="+mj-ea"/>
                          <a:ea typeface="+mj-ea"/>
                          <a:cs typeface="微软雅黑" pitchFamily="18" charset="0"/>
                        </a:rPr>
                        <a:t>商品评分、排名</a:t>
                      </a:r>
                      <a:endParaRPr lang="zh-CN" altLang="en-US" sz="1200" dirty="0">
                        <a:solidFill>
                          <a:srgbClr val="000000"/>
                        </a:solidFill>
                        <a:latin typeface="+mj-ea"/>
                        <a:ea typeface="+mj-ea"/>
                        <a:cs typeface="微软雅黑" pitchFamily="18" charset="0"/>
                      </a:endParaRPr>
                    </a:p>
                    <a:p>
                      <a:pPr algn="l"/>
                      <a:r>
                        <a:rPr lang="en-US" altLang="zh-CN" sz="1200" dirty="0">
                          <a:solidFill>
                            <a:srgbClr val="FF0000"/>
                          </a:solidFill>
                          <a:latin typeface="+mj-ea"/>
                          <a:ea typeface="+mj-ea"/>
                          <a:cs typeface="Times New Roman" pitchFamily="18" charset="0"/>
                        </a:rPr>
                        <a:t>•</a:t>
                      </a:r>
                      <a:r>
                        <a:rPr lang="en-US" altLang="zh-CN" sz="1200" dirty="0">
                          <a:solidFill>
                            <a:srgbClr val="000000"/>
                          </a:solidFill>
                          <a:latin typeface="+mj-ea"/>
                          <a:ea typeface="+mj-ea"/>
                          <a:cs typeface="微软雅黑" pitchFamily="18" charset="0"/>
                        </a:rPr>
                        <a:t>社交网络自动匹配</a:t>
                      </a:r>
                      <a:endParaRPr lang="zh-CN" altLang="en-US" sz="1200" dirty="0">
                        <a:solidFill>
                          <a:srgbClr val="000000"/>
                        </a:solidFill>
                        <a:latin typeface="+mj-ea"/>
                        <a:ea typeface="+mj-ea"/>
                        <a:cs typeface="微软雅黑" pitchFamily="18" charset="0"/>
                      </a:endParaRPr>
                    </a:p>
                    <a:p>
                      <a:pPr algn="l"/>
                      <a:r>
                        <a:rPr lang="en-US" altLang="zh-CN" sz="1200" dirty="0">
                          <a:solidFill>
                            <a:srgbClr val="FF0000"/>
                          </a:solidFill>
                          <a:latin typeface="+mj-ea"/>
                          <a:ea typeface="+mj-ea"/>
                          <a:cs typeface="Times New Roman" pitchFamily="18" charset="0"/>
                        </a:rPr>
                        <a:t>•</a:t>
                      </a:r>
                      <a:r>
                        <a:rPr lang="en-US" altLang="zh-CN" sz="1200" dirty="0">
                          <a:solidFill>
                            <a:srgbClr val="000000"/>
                          </a:solidFill>
                          <a:latin typeface="+mj-ea"/>
                          <a:ea typeface="+mj-ea"/>
                          <a:cs typeface="微软雅黑" pitchFamily="18" charset="0"/>
                        </a:rPr>
                        <a:t>搜索结果优化</a:t>
                      </a:r>
                      <a:endParaRPr lang="zh-CN" altLang="en-US" sz="1200" dirty="0">
                        <a:solidFill>
                          <a:srgbClr val="000000"/>
                        </a:solidFill>
                        <a:latin typeface="+mj-ea"/>
                        <a:ea typeface="+mj-ea"/>
                        <a:cs typeface="微软雅黑" pitchFamily="18" charset="0"/>
                      </a:endParaRPr>
                    </a:p>
                  </a:txBody>
                  <a:tcPr marL="78191" marR="78191" marT="41494" marB="41494"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1" cap="flat" cmpd="sng" algn="ctr">
                      <a:solidFill>
                        <a:srgbClr val="000000"/>
                      </a:solidFill>
                      <a:prstDash val="solid"/>
                      <a:round/>
                      <a:headEnd type="none" w="med" len="med"/>
                      <a:tailEnd type="none" w="med" len="med"/>
                    </a:lnT>
                    <a:lnB w="1" cap="flat" cmpd="sng" algn="ctr">
                      <a:solidFill>
                        <a:srgbClr val="000000"/>
                      </a:solidFill>
                      <a:prstDash val="solid"/>
                      <a:round/>
                      <a:headEnd type="none" w="med" len="med"/>
                      <a:tailEnd type="none" w="med" len="med"/>
                    </a:lnB>
                    <a:solidFill>
                      <a:srgbClr val="DADADA"/>
                    </a:solidFill>
                  </a:tcPr>
                </a:tc>
                <a:tc>
                  <a:txBody>
                    <a:bodyPr/>
                    <a:lstStyle/>
                    <a:p>
                      <a:pPr algn="l"/>
                      <a:r>
                        <a:rPr lang="en-US" altLang="zh-CN" sz="1200" dirty="0">
                          <a:solidFill>
                            <a:srgbClr val="FF0000"/>
                          </a:solidFill>
                          <a:latin typeface="+mj-ea"/>
                          <a:ea typeface="+mj-ea"/>
                          <a:cs typeface="Times New Roman" pitchFamily="18" charset="0"/>
                        </a:rPr>
                        <a:t>•</a:t>
                      </a:r>
                      <a:r>
                        <a:rPr lang="en-US" altLang="zh-CN" sz="1200" dirty="0">
                          <a:solidFill>
                            <a:srgbClr val="000000"/>
                          </a:solidFill>
                          <a:latin typeface="+mj-ea"/>
                          <a:ea typeface="+mj-ea"/>
                          <a:cs typeface="微软雅黑" pitchFamily="18" charset="0"/>
                        </a:rPr>
                        <a:t>提升网络用户忠诚度</a:t>
                      </a:r>
                      <a:endParaRPr lang="zh-CN" altLang="en-US" sz="1200" dirty="0">
                        <a:solidFill>
                          <a:srgbClr val="000000"/>
                        </a:solidFill>
                        <a:latin typeface="+mj-ea"/>
                        <a:ea typeface="+mj-ea"/>
                        <a:cs typeface="微软雅黑" pitchFamily="18" charset="0"/>
                      </a:endParaRPr>
                    </a:p>
                    <a:p>
                      <a:pPr algn="l"/>
                      <a:r>
                        <a:rPr lang="en-US" altLang="zh-CN" sz="1200" dirty="0">
                          <a:solidFill>
                            <a:srgbClr val="FF0000"/>
                          </a:solidFill>
                          <a:latin typeface="+mj-ea"/>
                          <a:ea typeface="+mj-ea"/>
                          <a:cs typeface="Times New Roman" pitchFamily="18" charset="0"/>
                        </a:rPr>
                        <a:t>•</a:t>
                      </a:r>
                      <a:r>
                        <a:rPr lang="en-US" altLang="zh-CN" sz="1200" dirty="0">
                          <a:solidFill>
                            <a:srgbClr val="000000"/>
                          </a:solidFill>
                          <a:latin typeface="+mj-ea"/>
                          <a:ea typeface="+mj-ea"/>
                          <a:cs typeface="微软雅黑" pitchFamily="18" charset="0"/>
                        </a:rPr>
                        <a:t>改善社交网络体验</a:t>
                      </a:r>
                      <a:endParaRPr lang="zh-CN" altLang="en-US" sz="1200" dirty="0">
                        <a:solidFill>
                          <a:srgbClr val="000000"/>
                        </a:solidFill>
                        <a:latin typeface="+mj-ea"/>
                        <a:ea typeface="+mj-ea"/>
                        <a:cs typeface="微软雅黑" pitchFamily="18" charset="0"/>
                      </a:endParaRPr>
                    </a:p>
                    <a:p>
                      <a:pPr algn="l"/>
                      <a:r>
                        <a:rPr lang="en-US" altLang="zh-CN" sz="1200" dirty="0">
                          <a:solidFill>
                            <a:srgbClr val="FF0000"/>
                          </a:solidFill>
                          <a:latin typeface="+mj-ea"/>
                          <a:ea typeface="+mj-ea"/>
                          <a:cs typeface="Times New Roman" pitchFamily="18" charset="0"/>
                        </a:rPr>
                        <a:t>•</a:t>
                      </a:r>
                      <a:r>
                        <a:rPr lang="en-US" altLang="zh-CN" sz="1200" dirty="0">
                          <a:solidFill>
                            <a:srgbClr val="000000"/>
                          </a:solidFill>
                          <a:latin typeface="+mj-ea"/>
                          <a:ea typeface="+mj-ea"/>
                          <a:cs typeface="微软雅黑" pitchFamily="18" charset="0"/>
                        </a:rPr>
                        <a:t>向目标用户提供有针对性的商品与服务</a:t>
                      </a:r>
                      <a:endParaRPr lang="zh-CN" altLang="en-US" sz="1200" dirty="0">
                        <a:solidFill>
                          <a:srgbClr val="000000"/>
                        </a:solidFill>
                        <a:latin typeface="+mj-ea"/>
                        <a:ea typeface="+mj-ea"/>
                        <a:cs typeface="微软雅黑" pitchFamily="18" charset="0"/>
                      </a:endParaRPr>
                    </a:p>
                  </a:txBody>
                  <a:tcPr marL="78191" marR="78191" marT="41494" marB="41494" anchor="ctr">
                    <a:lnL w="0" cap="flat" cmpd="sng" algn="ctr">
                      <a:solidFill>
                        <a:srgbClr val="FFFFFF"/>
                      </a:solidFill>
                      <a:prstDash val="solid"/>
                      <a:round/>
                      <a:headEnd type="none" w="med" len="med"/>
                      <a:tailEnd type="none" w="med" len="med"/>
                    </a:lnL>
                    <a:lnR w="1" cap="flat" cmpd="sng" algn="ctr">
                      <a:solidFill>
                        <a:srgbClr val="000000"/>
                      </a:solidFill>
                      <a:prstDash val="solid"/>
                      <a:round/>
                      <a:headEnd type="none" w="med" len="med"/>
                      <a:tailEnd type="none" w="med" len="med"/>
                    </a:lnR>
                    <a:lnT w="1" cap="flat" cmpd="sng" algn="ctr">
                      <a:solidFill>
                        <a:srgbClr val="000000"/>
                      </a:solidFill>
                      <a:prstDash val="solid"/>
                      <a:round/>
                      <a:headEnd type="none" w="med" len="med"/>
                      <a:tailEnd type="none" w="med" len="med"/>
                    </a:lnT>
                    <a:lnB w="1" cap="flat" cmpd="sng" algn="ctr">
                      <a:solidFill>
                        <a:srgbClr val="000000"/>
                      </a:solidFill>
                      <a:prstDash val="solid"/>
                      <a:round/>
                      <a:headEnd type="none" w="med" len="med"/>
                      <a:tailEnd type="none" w="med" len="med"/>
                    </a:lnB>
                    <a:solidFill>
                      <a:srgbClr val="DADADA"/>
                    </a:solidFill>
                  </a:tcPr>
                </a:tc>
                <a:extLst>
                  <a:ext uri="{0D108BD9-81ED-4DB2-BD59-A6C34878D82A}">
                    <a16:rowId xmlns:a16="http://schemas.microsoft.com/office/drawing/2014/main" val="10005"/>
                  </a:ext>
                </a:extLst>
              </a:tr>
              <a:tr h="461758">
                <a:tc>
                  <a:txBody>
                    <a:bodyPr/>
                    <a:lstStyle/>
                    <a:p>
                      <a:pPr algn="ctr"/>
                      <a:r>
                        <a:rPr lang="en-US" altLang="zh-CN" sz="1200" dirty="0">
                          <a:solidFill>
                            <a:srgbClr val="000000"/>
                          </a:solidFill>
                          <a:latin typeface="+mj-ea"/>
                          <a:ea typeface="+mj-ea"/>
                          <a:cs typeface="微软雅黑" pitchFamily="18" charset="0"/>
                        </a:rPr>
                        <a:t>政府</a:t>
                      </a:r>
                      <a:endParaRPr lang="zh-CN" altLang="en-US" sz="1200" dirty="0">
                        <a:solidFill>
                          <a:srgbClr val="000000"/>
                        </a:solidFill>
                        <a:latin typeface="+mj-ea"/>
                        <a:ea typeface="+mj-ea"/>
                        <a:cs typeface="微软雅黑" pitchFamily="18" charset="0"/>
                      </a:endParaRPr>
                    </a:p>
                    <a:p>
                      <a:pPr algn="ctr"/>
                      <a:r>
                        <a:rPr lang="en-US" altLang="zh-CN" sz="1200" dirty="0">
                          <a:solidFill>
                            <a:srgbClr val="000000"/>
                          </a:solidFill>
                          <a:latin typeface="+mj-ea"/>
                          <a:ea typeface="+mj-ea"/>
                          <a:cs typeface="微软雅黑" pitchFamily="18" charset="0"/>
                        </a:rPr>
                        <a:t>/</a:t>
                      </a:r>
                      <a:endParaRPr lang="zh-CN" altLang="en-US" sz="1200" dirty="0">
                        <a:solidFill>
                          <a:srgbClr val="000000"/>
                        </a:solidFill>
                        <a:latin typeface="+mj-ea"/>
                        <a:ea typeface="+mj-ea"/>
                        <a:cs typeface="微软雅黑" pitchFamily="18" charset="0"/>
                      </a:endParaRPr>
                    </a:p>
                    <a:p>
                      <a:pPr algn="ctr"/>
                      <a:r>
                        <a:rPr lang="en-US" altLang="zh-CN" sz="1200" dirty="0">
                          <a:solidFill>
                            <a:srgbClr val="000000"/>
                          </a:solidFill>
                          <a:latin typeface="+mj-ea"/>
                          <a:ea typeface="+mj-ea"/>
                          <a:cs typeface="微软雅黑" pitchFamily="18" charset="0"/>
                        </a:rPr>
                        <a:t>公用事业</a:t>
                      </a:r>
                      <a:endParaRPr lang="zh-CN" altLang="en-US" sz="1200" dirty="0">
                        <a:solidFill>
                          <a:srgbClr val="000000"/>
                        </a:solidFill>
                        <a:latin typeface="+mj-ea"/>
                        <a:ea typeface="+mj-ea"/>
                        <a:cs typeface="微软雅黑" pitchFamily="18" charset="0"/>
                      </a:endParaRPr>
                    </a:p>
                  </a:txBody>
                  <a:tcPr marL="78191" marR="78191" marT="41494" marB="41494" anchor="ctr">
                    <a:lnL w="0" cap="flat" cmpd="sng" algn="ctr">
                      <a:solidFill>
                        <a:srgbClr val="000000"/>
                      </a:solidFill>
                      <a:prstDash val="solid"/>
                      <a:round/>
                      <a:headEnd type="none" w="med" len="med"/>
                      <a:tailEnd type="none" w="med" len="med"/>
                    </a:lnL>
                    <a:lnR w="0" cap="flat" cmpd="sng" algn="ctr">
                      <a:solidFill>
                        <a:srgbClr val="FFFFFF"/>
                      </a:solidFill>
                      <a:prstDash val="solid"/>
                      <a:round/>
                      <a:headEnd type="none" w="med" len="med"/>
                      <a:tailEnd type="none" w="med" len="med"/>
                    </a:lnR>
                    <a:lnT w="1" cap="flat" cmpd="sng" algn="ctr">
                      <a:solidFill>
                        <a:srgbClr val="000000"/>
                      </a:solidFill>
                      <a:prstDash val="solid"/>
                      <a:round/>
                      <a:headEnd type="none" w="med" len="med"/>
                      <a:tailEnd type="none" w="med" len="med"/>
                    </a:lnT>
                    <a:lnB w="1" cap="flat" cmpd="sng" algn="ctr">
                      <a:solidFill>
                        <a:srgbClr val="000000"/>
                      </a:solidFill>
                      <a:prstDash val="solid"/>
                      <a:round/>
                      <a:headEnd type="none" w="med" len="med"/>
                      <a:tailEnd type="none" w="med" len="med"/>
                    </a:lnB>
                    <a:solidFill>
                      <a:srgbClr val="EBECEB"/>
                    </a:solidFill>
                  </a:tcPr>
                </a:tc>
                <a:tc>
                  <a:txBody>
                    <a:bodyPr/>
                    <a:lstStyle/>
                    <a:p>
                      <a:pPr algn="l"/>
                      <a:r>
                        <a:rPr lang="en-US" altLang="zh-CN" sz="1200" dirty="0">
                          <a:solidFill>
                            <a:srgbClr val="FF0000"/>
                          </a:solidFill>
                          <a:latin typeface="+mj-ea"/>
                          <a:ea typeface="+mj-ea"/>
                          <a:cs typeface="Times New Roman" pitchFamily="18" charset="0"/>
                        </a:rPr>
                        <a:t>•</a:t>
                      </a:r>
                      <a:r>
                        <a:rPr lang="en-US" altLang="zh-CN" sz="1200" dirty="0">
                          <a:solidFill>
                            <a:srgbClr val="000000"/>
                          </a:solidFill>
                          <a:latin typeface="+mj-ea"/>
                          <a:ea typeface="+mj-ea"/>
                          <a:cs typeface="微软雅黑" pitchFamily="18" charset="0"/>
                        </a:rPr>
                        <a:t>智能城市信息网络集成</a:t>
                      </a:r>
                      <a:endParaRPr lang="zh-CN" altLang="en-US" sz="1200" dirty="0">
                        <a:solidFill>
                          <a:srgbClr val="000000"/>
                        </a:solidFill>
                        <a:latin typeface="+mj-ea"/>
                        <a:ea typeface="+mj-ea"/>
                        <a:cs typeface="微软雅黑" pitchFamily="18" charset="0"/>
                      </a:endParaRPr>
                    </a:p>
                    <a:p>
                      <a:pPr algn="l"/>
                      <a:r>
                        <a:rPr lang="en-US" altLang="zh-CN" sz="1200" dirty="0">
                          <a:solidFill>
                            <a:srgbClr val="FF0000"/>
                          </a:solidFill>
                          <a:latin typeface="+mj-ea"/>
                          <a:ea typeface="+mj-ea"/>
                          <a:cs typeface="Times New Roman" pitchFamily="18" charset="0"/>
                        </a:rPr>
                        <a:t>•</a:t>
                      </a:r>
                      <a:r>
                        <a:rPr lang="en-US" altLang="zh-CN" sz="1200" dirty="0">
                          <a:solidFill>
                            <a:srgbClr val="000000"/>
                          </a:solidFill>
                          <a:latin typeface="+mj-ea"/>
                          <a:ea typeface="+mj-ea"/>
                          <a:cs typeface="微软雅黑" pitchFamily="18" charset="0"/>
                        </a:rPr>
                        <a:t>天气、地理、水电煤等公共数据收集、研究</a:t>
                      </a:r>
                      <a:endParaRPr lang="zh-CN" altLang="en-US" sz="1200" dirty="0">
                        <a:solidFill>
                          <a:srgbClr val="000000"/>
                        </a:solidFill>
                        <a:latin typeface="+mj-ea"/>
                        <a:ea typeface="+mj-ea"/>
                        <a:cs typeface="微软雅黑" pitchFamily="18" charset="0"/>
                      </a:endParaRPr>
                    </a:p>
                    <a:p>
                      <a:pPr algn="l"/>
                      <a:r>
                        <a:rPr lang="en-US" altLang="zh-CN" sz="1200" dirty="0">
                          <a:solidFill>
                            <a:srgbClr val="FF0000"/>
                          </a:solidFill>
                          <a:latin typeface="+mj-ea"/>
                          <a:ea typeface="+mj-ea"/>
                          <a:cs typeface="Times New Roman" pitchFamily="18" charset="0"/>
                        </a:rPr>
                        <a:t>•</a:t>
                      </a:r>
                      <a:r>
                        <a:rPr lang="en-US" altLang="zh-CN" sz="1200" dirty="0">
                          <a:solidFill>
                            <a:srgbClr val="000000"/>
                          </a:solidFill>
                          <a:latin typeface="+mj-ea"/>
                          <a:ea typeface="+mj-ea"/>
                          <a:cs typeface="微软雅黑" pitchFamily="18" charset="0"/>
                        </a:rPr>
                        <a:t>公共安全信息集中处理、智能分析</a:t>
                      </a:r>
                      <a:endParaRPr lang="zh-CN" altLang="en-US" sz="1200" dirty="0">
                        <a:solidFill>
                          <a:srgbClr val="000000"/>
                        </a:solidFill>
                        <a:latin typeface="+mj-ea"/>
                        <a:ea typeface="+mj-ea"/>
                        <a:cs typeface="微软雅黑" pitchFamily="18" charset="0"/>
                      </a:endParaRPr>
                    </a:p>
                  </a:txBody>
                  <a:tcPr marL="78191" marR="78191" marT="41494" marB="41494"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1" cap="flat" cmpd="sng" algn="ctr">
                      <a:solidFill>
                        <a:srgbClr val="000000"/>
                      </a:solidFill>
                      <a:prstDash val="solid"/>
                      <a:round/>
                      <a:headEnd type="none" w="med" len="med"/>
                      <a:tailEnd type="none" w="med" len="med"/>
                    </a:lnT>
                    <a:lnB w="1" cap="flat" cmpd="sng" algn="ctr">
                      <a:solidFill>
                        <a:srgbClr val="000000"/>
                      </a:solidFill>
                      <a:prstDash val="solid"/>
                      <a:round/>
                      <a:headEnd type="none" w="med" len="med"/>
                      <a:tailEnd type="none" w="med" len="med"/>
                    </a:lnB>
                    <a:solidFill>
                      <a:srgbClr val="EBECEB"/>
                    </a:solidFill>
                  </a:tcPr>
                </a:tc>
                <a:tc>
                  <a:txBody>
                    <a:bodyPr/>
                    <a:lstStyle/>
                    <a:p>
                      <a:pPr algn="l"/>
                      <a:r>
                        <a:rPr lang="en-US" altLang="zh-CN" sz="1200" dirty="0">
                          <a:solidFill>
                            <a:srgbClr val="FF0000"/>
                          </a:solidFill>
                          <a:latin typeface="+mj-ea"/>
                          <a:ea typeface="+mj-ea"/>
                          <a:cs typeface="Times New Roman" pitchFamily="18" charset="0"/>
                        </a:rPr>
                        <a:t>•</a:t>
                      </a:r>
                      <a:r>
                        <a:rPr lang="en-US" altLang="zh-CN" sz="1200" dirty="0">
                          <a:solidFill>
                            <a:srgbClr val="000000"/>
                          </a:solidFill>
                          <a:latin typeface="+mj-ea"/>
                          <a:ea typeface="+mj-ea"/>
                          <a:cs typeface="微软雅黑" pitchFamily="18" charset="0"/>
                        </a:rPr>
                        <a:t>更好地对外提供公共服务</a:t>
                      </a:r>
                      <a:endParaRPr lang="zh-CN" altLang="en-US" sz="1200" dirty="0">
                        <a:solidFill>
                          <a:srgbClr val="000000"/>
                        </a:solidFill>
                        <a:latin typeface="+mj-ea"/>
                        <a:ea typeface="+mj-ea"/>
                        <a:cs typeface="微软雅黑" pitchFamily="18" charset="0"/>
                      </a:endParaRPr>
                    </a:p>
                    <a:p>
                      <a:pPr algn="l"/>
                      <a:r>
                        <a:rPr lang="en-US" altLang="zh-CN" sz="1200" dirty="0">
                          <a:solidFill>
                            <a:srgbClr val="FF0000"/>
                          </a:solidFill>
                          <a:latin typeface="+mj-ea"/>
                          <a:ea typeface="+mj-ea"/>
                          <a:cs typeface="Times New Roman" pitchFamily="18" charset="0"/>
                        </a:rPr>
                        <a:t>•</a:t>
                      </a:r>
                      <a:r>
                        <a:rPr lang="en-US" altLang="zh-CN" sz="1200" dirty="0">
                          <a:solidFill>
                            <a:srgbClr val="000000"/>
                          </a:solidFill>
                          <a:latin typeface="+mj-ea"/>
                          <a:ea typeface="+mj-ea"/>
                          <a:cs typeface="微软雅黑" pitchFamily="18" charset="0"/>
                        </a:rPr>
                        <a:t>舆情分析</a:t>
                      </a:r>
                      <a:endParaRPr lang="zh-CN" altLang="en-US" sz="1200" dirty="0">
                        <a:solidFill>
                          <a:srgbClr val="000000"/>
                        </a:solidFill>
                        <a:latin typeface="+mj-ea"/>
                        <a:ea typeface="+mj-ea"/>
                        <a:cs typeface="微软雅黑" pitchFamily="18" charset="0"/>
                      </a:endParaRPr>
                    </a:p>
                    <a:p>
                      <a:pPr algn="l"/>
                      <a:r>
                        <a:rPr lang="en-US" altLang="zh-CN" sz="1200" dirty="0">
                          <a:solidFill>
                            <a:srgbClr val="FF0000"/>
                          </a:solidFill>
                          <a:latin typeface="+mj-ea"/>
                          <a:ea typeface="+mj-ea"/>
                          <a:cs typeface="Times New Roman" pitchFamily="18" charset="0"/>
                        </a:rPr>
                        <a:t>•</a:t>
                      </a:r>
                      <a:r>
                        <a:rPr lang="en-US" altLang="zh-CN" sz="1200" dirty="0">
                          <a:solidFill>
                            <a:srgbClr val="000000"/>
                          </a:solidFill>
                          <a:latin typeface="+mj-ea"/>
                          <a:ea typeface="+mj-ea"/>
                          <a:cs typeface="微软雅黑" pitchFamily="18" charset="0"/>
                        </a:rPr>
                        <a:t>准确预判安全威胁</a:t>
                      </a:r>
                      <a:endParaRPr lang="zh-CN" altLang="en-US" sz="1200" dirty="0">
                        <a:solidFill>
                          <a:srgbClr val="000000"/>
                        </a:solidFill>
                        <a:latin typeface="+mj-ea"/>
                        <a:ea typeface="+mj-ea"/>
                        <a:cs typeface="微软雅黑" pitchFamily="18" charset="0"/>
                      </a:endParaRPr>
                    </a:p>
                  </a:txBody>
                  <a:tcPr marL="78191" marR="78191" marT="41494" marB="41494" anchor="ctr">
                    <a:lnL w="0" cap="flat" cmpd="sng" algn="ctr">
                      <a:solidFill>
                        <a:srgbClr val="FFFFFF"/>
                      </a:solidFill>
                      <a:prstDash val="solid"/>
                      <a:round/>
                      <a:headEnd type="none" w="med" len="med"/>
                      <a:tailEnd type="none" w="med" len="med"/>
                    </a:lnL>
                    <a:lnR w="1" cap="flat" cmpd="sng" algn="ctr">
                      <a:solidFill>
                        <a:srgbClr val="000000"/>
                      </a:solidFill>
                      <a:prstDash val="solid"/>
                      <a:round/>
                      <a:headEnd type="none" w="med" len="med"/>
                      <a:tailEnd type="none" w="med" len="med"/>
                    </a:lnR>
                    <a:lnT w="1" cap="flat" cmpd="sng" algn="ctr">
                      <a:solidFill>
                        <a:srgbClr val="000000"/>
                      </a:solidFill>
                      <a:prstDash val="solid"/>
                      <a:round/>
                      <a:headEnd type="none" w="med" len="med"/>
                      <a:tailEnd type="none" w="med" len="med"/>
                    </a:lnT>
                    <a:lnB w="1" cap="flat" cmpd="sng" algn="ctr">
                      <a:solidFill>
                        <a:srgbClr val="000000"/>
                      </a:solidFill>
                      <a:prstDash val="solid"/>
                      <a:round/>
                      <a:headEnd type="none" w="med" len="med"/>
                      <a:tailEnd type="none" w="med" len="med"/>
                    </a:lnB>
                    <a:solidFill>
                      <a:srgbClr val="EBECEB"/>
                    </a:solidFill>
                  </a:tcPr>
                </a:tc>
                <a:extLst>
                  <a:ext uri="{0D108BD9-81ED-4DB2-BD59-A6C34878D82A}">
                    <a16:rowId xmlns:a16="http://schemas.microsoft.com/office/drawing/2014/main" val="10006"/>
                  </a:ext>
                </a:extLst>
              </a:tr>
              <a:tr h="461758">
                <a:tc>
                  <a:txBody>
                    <a:bodyPr/>
                    <a:lstStyle/>
                    <a:p>
                      <a:pPr algn="ctr"/>
                      <a:r>
                        <a:rPr lang="en-US" altLang="zh-CN" sz="1200" dirty="0">
                          <a:solidFill>
                            <a:srgbClr val="000000"/>
                          </a:solidFill>
                          <a:latin typeface="+mj-ea"/>
                          <a:ea typeface="+mj-ea"/>
                          <a:cs typeface="微软雅黑" pitchFamily="18" charset="0"/>
                        </a:rPr>
                        <a:t>媒体</a:t>
                      </a:r>
                      <a:endParaRPr lang="zh-CN" altLang="en-US" sz="1200" dirty="0">
                        <a:solidFill>
                          <a:srgbClr val="000000"/>
                        </a:solidFill>
                        <a:latin typeface="+mj-ea"/>
                        <a:ea typeface="+mj-ea"/>
                        <a:cs typeface="微软雅黑" pitchFamily="18" charset="0"/>
                      </a:endParaRPr>
                    </a:p>
                    <a:p>
                      <a:pPr algn="ctr"/>
                      <a:r>
                        <a:rPr lang="en-US" altLang="zh-CN" sz="1200" dirty="0">
                          <a:solidFill>
                            <a:srgbClr val="000000"/>
                          </a:solidFill>
                          <a:latin typeface="+mj-ea"/>
                          <a:ea typeface="+mj-ea"/>
                          <a:cs typeface="微软雅黑" pitchFamily="18" charset="0"/>
                        </a:rPr>
                        <a:t>/</a:t>
                      </a:r>
                      <a:endParaRPr lang="zh-CN" altLang="en-US" sz="1200" dirty="0">
                        <a:solidFill>
                          <a:srgbClr val="000000"/>
                        </a:solidFill>
                        <a:latin typeface="+mj-ea"/>
                        <a:ea typeface="+mj-ea"/>
                        <a:cs typeface="微软雅黑" pitchFamily="18" charset="0"/>
                      </a:endParaRPr>
                    </a:p>
                    <a:p>
                      <a:pPr algn="ctr"/>
                      <a:r>
                        <a:rPr lang="en-US" altLang="zh-CN" sz="1200" dirty="0">
                          <a:solidFill>
                            <a:srgbClr val="000000"/>
                          </a:solidFill>
                          <a:latin typeface="+mj-ea"/>
                          <a:ea typeface="+mj-ea"/>
                          <a:cs typeface="微软雅黑" pitchFamily="18" charset="0"/>
                        </a:rPr>
                        <a:t>娱乐</a:t>
                      </a:r>
                      <a:endParaRPr lang="zh-CN" altLang="en-US" sz="1200" dirty="0">
                        <a:solidFill>
                          <a:srgbClr val="000000"/>
                        </a:solidFill>
                        <a:latin typeface="+mj-ea"/>
                        <a:ea typeface="+mj-ea"/>
                        <a:cs typeface="微软雅黑" pitchFamily="18" charset="0"/>
                      </a:endParaRPr>
                    </a:p>
                  </a:txBody>
                  <a:tcPr marL="78191" marR="78191" marT="41494" marB="41494" anchor="ctr">
                    <a:lnL w="0" cap="flat" cmpd="sng" algn="ctr">
                      <a:solidFill>
                        <a:srgbClr val="000000"/>
                      </a:solidFill>
                      <a:prstDash val="solid"/>
                      <a:round/>
                      <a:headEnd type="none" w="med" len="med"/>
                      <a:tailEnd type="none" w="med" len="med"/>
                    </a:lnL>
                    <a:lnR w="0" cap="flat" cmpd="sng" algn="ctr">
                      <a:solidFill>
                        <a:srgbClr val="FFFFFF"/>
                      </a:solidFill>
                      <a:prstDash val="solid"/>
                      <a:round/>
                      <a:headEnd type="none" w="med" len="med"/>
                      <a:tailEnd type="none" w="med" len="med"/>
                    </a:lnR>
                    <a:lnT w="1" cap="flat" cmpd="sng" algn="ctr">
                      <a:solidFill>
                        <a:srgbClr val="000000"/>
                      </a:solidFill>
                      <a:prstDash val="solid"/>
                      <a:round/>
                      <a:headEnd type="none" w="med" len="med"/>
                      <a:tailEnd type="none" w="med" len="med"/>
                    </a:lnT>
                    <a:lnB w="1" cap="flat" cmpd="sng" algn="ctr">
                      <a:solidFill>
                        <a:srgbClr val="000000"/>
                      </a:solidFill>
                      <a:prstDash val="solid"/>
                      <a:round/>
                      <a:headEnd type="none" w="med" len="med"/>
                      <a:tailEnd type="none" w="med" len="med"/>
                    </a:lnB>
                    <a:solidFill>
                      <a:srgbClr val="DADADA"/>
                    </a:solidFill>
                  </a:tcPr>
                </a:tc>
                <a:tc>
                  <a:txBody>
                    <a:bodyPr/>
                    <a:lstStyle/>
                    <a:p>
                      <a:pPr algn="l"/>
                      <a:r>
                        <a:rPr lang="en-US" altLang="zh-CN" sz="1200" dirty="0">
                          <a:solidFill>
                            <a:srgbClr val="FF0000"/>
                          </a:solidFill>
                          <a:latin typeface="+mj-ea"/>
                          <a:ea typeface="+mj-ea"/>
                          <a:cs typeface="Times New Roman" pitchFamily="18" charset="0"/>
                        </a:rPr>
                        <a:t>•</a:t>
                      </a:r>
                      <a:r>
                        <a:rPr lang="en-US" altLang="zh-CN" sz="1200" dirty="0">
                          <a:solidFill>
                            <a:srgbClr val="000000"/>
                          </a:solidFill>
                          <a:latin typeface="+mj-ea"/>
                          <a:ea typeface="+mj-ea"/>
                          <a:cs typeface="微软雅黑" pitchFamily="18" charset="0"/>
                        </a:rPr>
                        <a:t>收视率统计、热点信息统计、分析</a:t>
                      </a:r>
                      <a:endParaRPr lang="zh-CN" altLang="en-US" sz="1200" dirty="0">
                        <a:solidFill>
                          <a:srgbClr val="000000"/>
                        </a:solidFill>
                        <a:latin typeface="+mj-ea"/>
                        <a:ea typeface="+mj-ea"/>
                        <a:cs typeface="微软雅黑" pitchFamily="18" charset="0"/>
                      </a:endParaRPr>
                    </a:p>
                  </a:txBody>
                  <a:tcPr marL="78191" marR="78191" marT="41494" marB="41494"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1" cap="flat" cmpd="sng" algn="ctr">
                      <a:solidFill>
                        <a:srgbClr val="000000"/>
                      </a:solidFill>
                      <a:prstDash val="solid"/>
                      <a:round/>
                      <a:headEnd type="none" w="med" len="med"/>
                      <a:tailEnd type="none" w="med" len="med"/>
                    </a:lnT>
                    <a:lnB w="1" cap="flat" cmpd="sng" algn="ctr">
                      <a:solidFill>
                        <a:srgbClr val="000000"/>
                      </a:solidFill>
                      <a:prstDash val="solid"/>
                      <a:round/>
                      <a:headEnd type="none" w="med" len="med"/>
                      <a:tailEnd type="none" w="med" len="med"/>
                    </a:lnB>
                    <a:solidFill>
                      <a:srgbClr val="DADADA"/>
                    </a:solidFill>
                  </a:tcPr>
                </a:tc>
                <a:tc>
                  <a:txBody>
                    <a:bodyPr/>
                    <a:lstStyle/>
                    <a:p>
                      <a:pPr algn="l"/>
                      <a:r>
                        <a:rPr lang="en-US" altLang="zh-CN" sz="1200" dirty="0">
                          <a:solidFill>
                            <a:srgbClr val="FF0000"/>
                          </a:solidFill>
                          <a:latin typeface="+mj-ea"/>
                          <a:ea typeface="+mj-ea"/>
                          <a:cs typeface="Times New Roman" pitchFamily="18" charset="0"/>
                        </a:rPr>
                        <a:t>•</a:t>
                      </a:r>
                      <a:r>
                        <a:rPr lang="en-US" altLang="zh-CN" sz="1200" dirty="0">
                          <a:solidFill>
                            <a:srgbClr val="000000"/>
                          </a:solidFill>
                          <a:latin typeface="+mj-ea"/>
                          <a:ea typeface="+mj-ea"/>
                          <a:cs typeface="微软雅黑" pitchFamily="18" charset="0"/>
                        </a:rPr>
                        <a:t>创造更多联合、交叉销售商机</a:t>
                      </a:r>
                      <a:endParaRPr lang="zh-CN" altLang="en-US" sz="1200" dirty="0">
                        <a:solidFill>
                          <a:srgbClr val="000000"/>
                        </a:solidFill>
                        <a:latin typeface="+mj-ea"/>
                        <a:ea typeface="+mj-ea"/>
                        <a:cs typeface="微软雅黑" pitchFamily="18" charset="0"/>
                      </a:endParaRPr>
                    </a:p>
                    <a:p>
                      <a:pPr algn="l"/>
                      <a:r>
                        <a:rPr lang="en-US" altLang="zh-CN" sz="1200" dirty="0">
                          <a:solidFill>
                            <a:srgbClr val="FF0000"/>
                          </a:solidFill>
                          <a:latin typeface="+mj-ea"/>
                          <a:ea typeface="+mj-ea"/>
                          <a:cs typeface="Times New Roman" pitchFamily="18" charset="0"/>
                        </a:rPr>
                        <a:t>•</a:t>
                      </a:r>
                      <a:r>
                        <a:rPr lang="en-US" altLang="zh-CN" sz="1200" dirty="0">
                          <a:solidFill>
                            <a:srgbClr val="000000"/>
                          </a:solidFill>
                          <a:latin typeface="+mj-ea"/>
                          <a:ea typeface="+mj-ea"/>
                          <a:cs typeface="微软雅黑" pitchFamily="18" charset="0"/>
                        </a:rPr>
                        <a:t>准确评估广告效用</a:t>
                      </a:r>
                      <a:endParaRPr lang="zh-CN" altLang="en-US" sz="1200" dirty="0">
                        <a:solidFill>
                          <a:srgbClr val="000000"/>
                        </a:solidFill>
                        <a:latin typeface="+mj-ea"/>
                        <a:ea typeface="+mj-ea"/>
                        <a:cs typeface="微软雅黑" pitchFamily="18" charset="0"/>
                      </a:endParaRPr>
                    </a:p>
                  </a:txBody>
                  <a:tcPr marL="78191" marR="78191" marT="41494" marB="41494" anchor="ctr">
                    <a:lnL w="0" cap="flat" cmpd="sng" algn="ctr">
                      <a:solidFill>
                        <a:srgbClr val="FFFFFF"/>
                      </a:solidFill>
                      <a:prstDash val="solid"/>
                      <a:round/>
                      <a:headEnd type="none" w="med" len="med"/>
                      <a:tailEnd type="none" w="med" len="med"/>
                    </a:lnL>
                    <a:lnR w="1" cap="flat" cmpd="sng" algn="ctr">
                      <a:solidFill>
                        <a:srgbClr val="000000"/>
                      </a:solidFill>
                      <a:prstDash val="solid"/>
                      <a:round/>
                      <a:headEnd type="none" w="med" len="med"/>
                      <a:tailEnd type="none" w="med" len="med"/>
                    </a:lnR>
                    <a:lnT w="1" cap="flat" cmpd="sng" algn="ctr">
                      <a:solidFill>
                        <a:srgbClr val="000000"/>
                      </a:solidFill>
                      <a:prstDash val="solid"/>
                      <a:round/>
                      <a:headEnd type="none" w="med" len="med"/>
                      <a:tailEnd type="none" w="med" len="med"/>
                    </a:lnT>
                    <a:lnB w="1" cap="flat" cmpd="sng" algn="ctr">
                      <a:solidFill>
                        <a:srgbClr val="000000"/>
                      </a:solidFill>
                      <a:prstDash val="solid"/>
                      <a:round/>
                      <a:headEnd type="none" w="med" len="med"/>
                      <a:tailEnd type="none" w="med" len="med"/>
                    </a:lnB>
                    <a:solidFill>
                      <a:srgbClr val="DADADA"/>
                    </a:solidFill>
                  </a:tcPr>
                </a:tc>
                <a:extLst>
                  <a:ext uri="{0D108BD9-81ED-4DB2-BD59-A6C34878D82A}">
                    <a16:rowId xmlns:a16="http://schemas.microsoft.com/office/drawing/2014/main" val="10007"/>
                  </a:ext>
                </a:extLst>
              </a:tr>
              <a:tr h="328062">
                <a:tc>
                  <a:txBody>
                    <a:bodyPr/>
                    <a:lstStyle/>
                    <a:p>
                      <a:pPr algn="ctr"/>
                      <a:r>
                        <a:rPr lang="en-US" altLang="zh-CN" sz="1200" dirty="0">
                          <a:solidFill>
                            <a:srgbClr val="000000"/>
                          </a:solidFill>
                          <a:latin typeface="+mj-ea"/>
                          <a:ea typeface="+mj-ea"/>
                          <a:cs typeface="微软雅黑" pitchFamily="18" charset="0"/>
                        </a:rPr>
                        <a:t>零售</a:t>
                      </a:r>
                      <a:endParaRPr lang="zh-CN" altLang="en-US" sz="1200" dirty="0">
                        <a:solidFill>
                          <a:srgbClr val="000000"/>
                        </a:solidFill>
                        <a:latin typeface="+mj-ea"/>
                        <a:ea typeface="+mj-ea"/>
                        <a:cs typeface="微软雅黑" pitchFamily="18" charset="0"/>
                      </a:endParaRPr>
                    </a:p>
                  </a:txBody>
                  <a:tcPr marL="78191" marR="78191" marT="41494" marB="41494" anchor="ctr">
                    <a:lnL w="0" cap="flat" cmpd="sng" algn="ctr">
                      <a:solidFill>
                        <a:srgbClr val="000000"/>
                      </a:solidFill>
                      <a:prstDash val="solid"/>
                      <a:round/>
                      <a:headEnd type="none" w="med" len="med"/>
                      <a:tailEnd type="none" w="med" len="med"/>
                    </a:lnL>
                    <a:lnR w="0" cap="flat" cmpd="sng" algn="ctr">
                      <a:solidFill>
                        <a:srgbClr val="FFFFFF"/>
                      </a:solidFill>
                      <a:prstDash val="solid"/>
                      <a:round/>
                      <a:headEnd type="none" w="med" len="med"/>
                      <a:tailEnd type="none" w="med" len="med"/>
                    </a:lnR>
                    <a:lnT w="1" cap="flat" cmpd="sng" algn="ctr">
                      <a:solidFill>
                        <a:srgbClr val="000000"/>
                      </a:solidFill>
                      <a:prstDash val="solid"/>
                      <a:round/>
                      <a:headEnd type="none" w="med" len="med"/>
                      <a:tailEnd type="none" w="med" len="med"/>
                    </a:lnT>
                    <a:lnB w="1" cmpd="sng">
                      <a:solidFill>
                        <a:srgbClr val="000000"/>
                      </a:solidFill>
                      <a:prstDash val="solid"/>
                    </a:lnB>
                    <a:solidFill>
                      <a:srgbClr val="EBECEB"/>
                    </a:solidFill>
                  </a:tcPr>
                </a:tc>
                <a:tc>
                  <a:txBody>
                    <a:bodyPr/>
                    <a:lstStyle/>
                    <a:p>
                      <a:pPr algn="l"/>
                      <a:r>
                        <a:rPr lang="en-US" altLang="zh-CN" sz="1200" dirty="0">
                          <a:solidFill>
                            <a:srgbClr val="FF0000"/>
                          </a:solidFill>
                          <a:latin typeface="+mj-ea"/>
                          <a:ea typeface="+mj-ea"/>
                          <a:cs typeface="Times New Roman" pitchFamily="18" charset="0"/>
                        </a:rPr>
                        <a:t>•</a:t>
                      </a:r>
                      <a:r>
                        <a:rPr lang="en-US" altLang="zh-CN" sz="1200" dirty="0">
                          <a:solidFill>
                            <a:srgbClr val="000000"/>
                          </a:solidFill>
                          <a:latin typeface="+mj-ea"/>
                          <a:ea typeface="+mj-ea"/>
                          <a:cs typeface="微软雅黑" pitchFamily="18" charset="0"/>
                        </a:rPr>
                        <a:t>基于用户位置信息的精确促销</a:t>
                      </a:r>
                      <a:endParaRPr lang="zh-CN" altLang="en-US" sz="1200" dirty="0">
                        <a:solidFill>
                          <a:srgbClr val="000000"/>
                        </a:solidFill>
                        <a:latin typeface="+mj-ea"/>
                        <a:ea typeface="+mj-ea"/>
                        <a:cs typeface="微软雅黑" pitchFamily="18" charset="0"/>
                      </a:endParaRPr>
                    </a:p>
                    <a:p>
                      <a:pPr algn="l"/>
                      <a:r>
                        <a:rPr lang="en-US" altLang="zh-CN" sz="1200" dirty="0">
                          <a:solidFill>
                            <a:srgbClr val="FF0000"/>
                          </a:solidFill>
                          <a:latin typeface="+mj-ea"/>
                          <a:ea typeface="+mj-ea"/>
                          <a:cs typeface="Times New Roman" pitchFamily="18" charset="0"/>
                        </a:rPr>
                        <a:t>•</a:t>
                      </a:r>
                      <a:r>
                        <a:rPr lang="en-US" altLang="zh-CN" sz="1200" dirty="0">
                          <a:solidFill>
                            <a:srgbClr val="000000"/>
                          </a:solidFill>
                          <a:latin typeface="+mj-ea"/>
                          <a:ea typeface="+mj-ea"/>
                          <a:cs typeface="微软雅黑" pitchFamily="18" charset="0"/>
                        </a:rPr>
                        <a:t>社交网络购买行为分析</a:t>
                      </a:r>
                      <a:endParaRPr lang="zh-CN" altLang="en-US" sz="1200" dirty="0">
                        <a:solidFill>
                          <a:srgbClr val="000000"/>
                        </a:solidFill>
                        <a:latin typeface="+mj-ea"/>
                        <a:ea typeface="+mj-ea"/>
                        <a:cs typeface="微软雅黑" pitchFamily="18" charset="0"/>
                      </a:endParaRPr>
                    </a:p>
                  </a:txBody>
                  <a:tcPr marL="78191" marR="78191" marT="41494" marB="41494"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1" cap="flat" cmpd="sng" algn="ctr">
                      <a:solidFill>
                        <a:srgbClr val="000000"/>
                      </a:solidFill>
                      <a:prstDash val="solid"/>
                      <a:round/>
                      <a:headEnd type="none" w="med" len="med"/>
                      <a:tailEnd type="none" w="med" len="med"/>
                    </a:lnT>
                    <a:lnB w="1" cap="flat" cmpd="sng" algn="ctr">
                      <a:solidFill>
                        <a:srgbClr val="000000"/>
                      </a:solidFill>
                      <a:prstDash val="solid"/>
                      <a:round/>
                      <a:headEnd type="none" w="med" len="med"/>
                      <a:tailEnd type="none" w="med" len="med"/>
                    </a:lnB>
                    <a:solidFill>
                      <a:srgbClr val="EBECEB"/>
                    </a:solidFill>
                  </a:tcPr>
                </a:tc>
                <a:tc>
                  <a:txBody>
                    <a:bodyPr/>
                    <a:lstStyle/>
                    <a:p>
                      <a:pPr algn="l"/>
                      <a:r>
                        <a:rPr lang="en-US" altLang="zh-CN" sz="1200" dirty="0">
                          <a:solidFill>
                            <a:srgbClr val="FF0000"/>
                          </a:solidFill>
                          <a:latin typeface="+mj-ea"/>
                          <a:ea typeface="+mj-ea"/>
                          <a:cs typeface="Times New Roman" pitchFamily="18" charset="0"/>
                        </a:rPr>
                        <a:t>•</a:t>
                      </a:r>
                      <a:r>
                        <a:rPr lang="en-US" altLang="zh-CN" sz="1200" dirty="0">
                          <a:solidFill>
                            <a:srgbClr val="000000"/>
                          </a:solidFill>
                          <a:latin typeface="+mj-ea"/>
                          <a:ea typeface="+mj-ea"/>
                          <a:cs typeface="微软雅黑" pitchFamily="18" charset="0"/>
                        </a:rPr>
                        <a:t>促进客户购买热情</a:t>
                      </a:r>
                      <a:endParaRPr lang="zh-CN" altLang="en-US" sz="1200" dirty="0">
                        <a:solidFill>
                          <a:srgbClr val="000000"/>
                        </a:solidFill>
                        <a:latin typeface="+mj-ea"/>
                        <a:ea typeface="+mj-ea"/>
                        <a:cs typeface="微软雅黑" pitchFamily="18" charset="0"/>
                      </a:endParaRPr>
                    </a:p>
                    <a:p>
                      <a:pPr algn="l"/>
                      <a:r>
                        <a:rPr lang="en-US" altLang="zh-CN" sz="1200" dirty="0">
                          <a:solidFill>
                            <a:srgbClr val="FF0000"/>
                          </a:solidFill>
                          <a:latin typeface="+mj-ea"/>
                          <a:ea typeface="+mj-ea"/>
                          <a:cs typeface="Times New Roman" pitchFamily="18" charset="0"/>
                        </a:rPr>
                        <a:t>•</a:t>
                      </a:r>
                      <a:r>
                        <a:rPr lang="en-US" altLang="zh-CN" sz="1200" dirty="0">
                          <a:solidFill>
                            <a:srgbClr val="000000"/>
                          </a:solidFill>
                          <a:latin typeface="+mj-ea"/>
                          <a:ea typeface="+mj-ea"/>
                          <a:cs typeface="微软雅黑" pitchFamily="18" charset="0"/>
                        </a:rPr>
                        <a:t>顺应客户购买行为习惯</a:t>
                      </a:r>
                      <a:endParaRPr lang="zh-CN" altLang="en-US" sz="1200" dirty="0">
                        <a:solidFill>
                          <a:srgbClr val="000000"/>
                        </a:solidFill>
                        <a:latin typeface="+mj-ea"/>
                        <a:ea typeface="+mj-ea"/>
                        <a:cs typeface="微软雅黑" pitchFamily="18" charset="0"/>
                      </a:endParaRPr>
                    </a:p>
                  </a:txBody>
                  <a:tcPr marL="78191" marR="78191" marT="41494" marB="41494" anchor="ctr">
                    <a:lnL w="0" cap="flat" cmpd="sng" algn="ctr">
                      <a:solidFill>
                        <a:srgbClr val="FFFFFF"/>
                      </a:solidFill>
                      <a:prstDash val="solid"/>
                      <a:round/>
                      <a:headEnd type="none" w="med" len="med"/>
                      <a:tailEnd type="none" w="med" len="med"/>
                    </a:lnL>
                    <a:lnR w="1" cap="flat" cmpd="sng" algn="ctr">
                      <a:solidFill>
                        <a:srgbClr val="000000"/>
                      </a:solidFill>
                      <a:prstDash val="solid"/>
                      <a:round/>
                      <a:headEnd type="none" w="med" len="med"/>
                      <a:tailEnd type="none" w="med" len="med"/>
                    </a:lnR>
                    <a:lnT w="1" cap="flat" cmpd="sng" algn="ctr">
                      <a:solidFill>
                        <a:srgbClr val="000000"/>
                      </a:solidFill>
                      <a:prstDash val="solid"/>
                      <a:round/>
                      <a:headEnd type="none" w="med" len="med"/>
                      <a:tailEnd type="none" w="med" len="med"/>
                    </a:lnT>
                    <a:lnB w="1" cap="flat" cmpd="sng" algn="ctr">
                      <a:solidFill>
                        <a:srgbClr val="000000"/>
                      </a:solidFill>
                      <a:prstDash val="solid"/>
                      <a:round/>
                      <a:headEnd type="none" w="med" len="med"/>
                      <a:tailEnd type="none" w="med" len="med"/>
                    </a:lnB>
                    <a:solidFill>
                      <a:srgbClr val="EBECEB"/>
                    </a:solidFill>
                  </a:tcPr>
                </a:tc>
                <a:extLst>
                  <a:ext uri="{0D108BD9-81ED-4DB2-BD59-A6C34878D82A}">
                    <a16:rowId xmlns:a16="http://schemas.microsoft.com/office/drawing/2014/main" val="10008"/>
                  </a:ext>
                </a:extLst>
              </a:tr>
            </a:tbl>
          </a:graphicData>
        </a:graphic>
      </p:graphicFrame>
      <p:sp>
        <p:nvSpPr>
          <p:cNvPr id="26" name="TextBox 1"/>
          <p:cNvSpPr txBox="1"/>
          <p:nvPr/>
        </p:nvSpPr>
        <p:spPr>
          <a:xfrm>
            <a:off x="1042546" y="5590137"/>
            <a:ext cx="64120" cy="93955"/>
          </a:xfrm>
          <a:prstGeom prst="rect">
            <a:avLst/>
          </a:prstGeom>
          <a:noFill/>
        </p:spPr>
        <p:txBody>
          <a:bodyPr wrap="none" lIns="0" tIns="0" rIns="0" bIns="40087" rtlCol="0">
            <a:spAutoFit/>
          </a:bodyPr>
          <a:lstStyle/>
          <a:p>
            <a:pPr>
              <a:lnSpc>
                <a:spcPts val="438"/>
              </a:lnSpc>
            </a:pPr>
            <a:r>
              <a:rPr lang="en-US" altLang="zh-CN" sz="500" dirty="0">
                <a:solidFill>
                  <a:srgbClr val="000000"/>
                </a:solidFill>
                <a:latin typeface="Times New Roman" pitchFamily="18" charset="0"/>
                <a:cs typeface="Times New Roman" pitchFamily="18" charset="0"/>
              </a:rPr>
              <a:t>13</a:t>
            </a:r>
          </a:p>
        </p:txBody>
      </p:sp>
      <p:sp>
        <p:nvSpPr>
          <p:cNvPr id="28" name="Title 1"/>
          <p:cNvSpPr txBox="1">
            <a:spLocks/>
          </p:cNvSpPr>
          <p:nvPr/>
        </p:nvSpPr>
        <p:spPr bwMode="auto">
          <a:xfrm>
            <a:off x="755576" y="228611"/>
            <a:ext cx="7997798" cy="498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eaLnBrk="0" hangingPunct="0"/>
            <a:r>
              <a:rPr lang="zh-CN" altLang="en-US" sz="2400" b="1" kern="0" dirty="0">
                <a:solidFill>
                  <a:schemeClr val="tx1">
                    <a:lumMod val="65000"/>
                    <a:lumOff val="35000"/>
                  </a:schemeClr>
                </a:solidFill>
                <a:latin typeface="黑体" pitchFamily="49" charset="-122"/>
                <a:ea typeface="黑体" pitchFamily="49" charset="-122"/>
                <a:cs typeface="+mj-cs"/>
              </a:rPr>
              <a:t>大数据商业价值</a:t>
            </a:r>
            <a:endParaRPr lang="en-US" altLang="en-US" sz="2400" b="1" kern="0" dirty="0">
              <a:solidFill>
                <a:schemeClr val="tx1">
                  <a:lumMod val="65000"/>
                  <a:lumOff val="35000"/>
                </a:schemeClr>
              </a:solidFill>
              <a:latin typeface="黑体" pitchFamily="49" charset="-122"/>
              <a:ea typeface="黑体" pitchFamily="49" charset="-122"/>
              <a:cs typeface="+mj-cs"/>
            </a:endParaRPr>
          </a:p>
        </p:txBody>
      </p:sp>
      <p:grpSp>
        <p:nvGrpSpPr>
          <p:cNvPr id="25" name="组合 24"/>
          <p:cNvGrpSpPr/>
          <p:nvPr/>
        </p:nvGrpSpPr>
        <p:grpSpPr>
          <a:xfrm>
            <a:off x="0" y="6097538"/>
            <a:ext cx="9143999" cy="760462"/>
            <a:chOff x="0" y="6097538"/>
            <a:chExt cx="9143999" cy="760462"/>
          </a:xfrm>
        </p:grpSpPr>
        <p:pic>
          <p:nvPicPr>
            <p:cNvPr id="27" name="图片 26"/>
            <p:cNvPicPr>
              <a:picLocks noChangeAspect="1"/>
            </p:cNvPicPr>
            <p:nvPr/>
          </p:nvPicPr>
          <p:blipFill rotWithShape="1">
            <a:blip r:embed="rId2"/>
            <a:srcRect b="2477"/>
            <a:stretch/>
          </p:blipFill>
          <p:spPr>
            <a:xfrm>
              <a:off x="0" y="6097538"/>
              <a:ext cx="5086454" cy="760462"/>
            </a:xfrm>
            <a:prstGeom prst="rect">
              <a:avLst/>
            </a:prstGeom>
          </p:spPr>
        </p:pic>
        <p:pic>
          <p:nvPicPr>
            <p:cNvPr id="29" name="图片 28"/>
            <p:cNvPicPr>
              <a:picLocks noChangeAspect="1"/>
            </p:cNvPicPr>
            <p:nvPr/>
          </p:nvPicPr>
          <p:blipFill rotWithShape="1">
            <a:blip r:embed="rId2"/>
            <a:srcRect l="60079" r="5866" b="2477"/>
            <a:stretch/>
          </p:blipFill>
          <p:spPr>
            <a:xfrm flipH="1">
              <a:off x="4771622" y="6097538"/>
              <a:ext cx="4372377" cy="760462"/>
            </a:xfrm>
            <a:prstGeom prst="rect">
              <a:avLst/>
            </a:prstGeom>
          </p:spPr>
        </p:pic>
      </p:grpSp>
    </p:spTree>
    <p:extLst>
      <p:ext uri="{BB962C8B-B14F-4D97-AF65-F5344CB8AC3E}">
        <p14:creationId xmlns:p14="http://schemas.microsoft.com/office/powerpoint/2010/main" val="29616991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0605" y="188640"/>
            <a:ext cx="7544977" cy="673100"/>
          </a:xfrm>
        </p:spPr>
        <p:txBody>
          <a:bodyPr>
            <a:normAutofit/>
          </a:bodyPr>
          <a:lstStyle/>
          <a:p>
            <a:r>
              <a:rPr lang="zh-CN" altLang="en-US" sz="2400" dirty="0">
                <a:solidFill>
                  <a:schemeClr val="tx1">
                    <a:lumMod val="65000"/>
                    <a:lumOff val="35000"/>
                  </a:schemeClr>
                </a:solidFill>
                <a:latin typeface="黑体" pitchFamily="49" charset="-122"/>
                <a:ea typeface="黑体" pitchFamily="49" charset="-122"/>
                <a:cs typeface="+mj-cs"/>
              </a:rPr>
              <a:t>商品零售大数据</a:t>
            </a:r>
            <a:endParaRPr lang="en-US" altLang="en-US" sz="2400" dirty="0">
              <a:solidFill>
                <a:schemeClr val="tx1">
                  <a:lumMod val="65000"/>
                  <a:lumOff val="35000"/>
                </a:schemeClr>
              </a:solidFill>
              <a:latin typeface="黑体" pitchFamily="49" charset="-122"/>
              <a:ea typeface="黑体" pitchFamily="49" charset="-122"/>
              <a:cs typeface="+mj-cs"/>
            </a:endParaRPr>
          </a:p>
        </p:txBody>
      </p:sp>
      <p:sp>
        <p:nvSpPr>
          <p:cNvPr id="3" name="Slide Number Placeholder 2"/>
          <p:cNvSpPr>
            <a:spLocks noGrp="1"/>
          </p:cNvSpPr>
          <p:nvPr>
            <p:ph type="sldNum" sz="quarter" idx="12"/>
          </p:nvPr>
        </p:nvSpPr>
        <p:spPr/>
        <p:txBody>
          <a:bodyPr/>
          <a:lstStyle/>
          <a:p>
            <a:fld id="{EFB30654-5188-CD46-A185-958418294383}" type="slidenum">
              <a:rPr lang="en-US" smtClean="0"/>
              <a:pPr/>
              <a:t>12</a:t>
            </a:fld>
            <a:endParaRPr lang="en-US" dirty="0"/>
          </a:p>
        </p:txBody>
      </p:sp>
      <p:sp>
        <p:nvSpPr>
          <p:cNvPr id="5" name="Content Placeholder 4"/>
          <p:cNvSpPr>
            <a:spLocks noGrp="1"/>
          </p:cNvSpPr>
          <p:nvPr>
            <p:ph sz="half" idx="1"/>
          </p:nvPr>
        </p:nvSpPr>
        <p:spPr>
          <a:xfrm>
            <a:off x="4808667" y="1192229"/>
            <a:ext cx="3845936" cy="5062207"/>
          </a:xfrm>
        </p:spPr>
        <p:txBody>
          <a:bodyPr>
            <a:noAutofit/>
          </a:bodyPr>
          <a:lstStyle/>
          <a:p>
            <a:r>
              <a:rPr lang="en-US" altLang="zh-CN" dirty="0">
                <a:solidFill>
                  <a:schemeClr val="tx1"/>
                </a:solidFill>
                <a:latin typeface="微软雅黑" panose="020B0503020204020204" pitchFamily="34" charset="-122"/>
                <a:ea typeface="微软雅黑" panose="020B0503020204020204" pitchFamily="34" charset="-122"/>
              </a:rPr>
              <a:t>	</a:t>
            </a:r>
            <a:r>
              <a:rPr lang="zh-CN" altLang="en-US" dirty="0">
                <a:solidFill>
                  <a:schemeClr val="tx1"/>
                </a:solidFill>
                <a:latin typeface="微软雅黑" panose="020B0503020204020204" pitchFamily="34" charset="-122"/>
                <a:ea typeface="微软雅黑" panose="020B0503020204020204" pitchFamily="34" charset="-122"/>
              </a:rPr>
              <a:t>此事经被</a:t>
            </a:r>
            <a:r>
              <a:rPr lang="en-US" altLang="zh-CN" dirty="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纽约时报</a:t>
            </a:r>
            <a:r>
              <a:rPr lang="en-US" altLang="zh-CN" dirty="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报道后，塔吉特“大数据”的巨大威力轰动全美</a:t>
            </a:r>
            <a:endParaRPr lang="en-US" altLang="zh-CN" dirty="0">
              <a:solidFill>
                <a:schemeClr val="tx1"/>
              </a:solidFill>
              <a:latin typeface="微软雅黑" panose="020B0503020204020204" pitchFamily="34" charset="-122"/>
              <a:ea typeface="微软雅黑" panose="020B0503020204020204" pitchFamily="34" charset="-122"/>
            </a:endParaRPr>
          </a:p>
          <a:p>
            <a:r>
              <a:rPr lang="zh-CN" altLang="en-US" dirty="0">
                <a:solidFill>
                  <a:schemeClr val="tx1"/>
                </a:solidFill>
                <a:latin typeface="微软雅黑" panose="020B0503020204020204" pitchFamily="34" charset="-122"/>
                <a:ea typeface="微软雅黑" panose="020B0503020204020204" pitchFamily="34" charset="-122"/>
              </a:rPr>
              <a:t>在美国，有一位父亲怒气冲冲地跑到塔吉特卖场，质问为何将带有婴儿用品优惠券的广告邮件，寄送给他正在念高中的女儿</a:t>
            </a:r>
            <a:r>
              <a:rPr lang="en-US" altLang="zh-CN" dirty="0">
                <a:solidFill>
                  <a:schemeClr val="tx1"/>
                </a:solidFill>
                <a:latin typeface="微软雅黑" panose="020B0503020204020204" pitchFamily="34" charset="-122"/>
                <a:ea typeface="微软雅黑" panose="020B0503020204020204" pitchFamily="34" charset="-122"/>
              </a:rPr>
              <a:t>?</a:t>
            </a:r>
          </a:p>
          <a:p>
            <a:r>
              <a:rPr lang="en-US" altLang="zh-CN" dirty="0">
                <a:solidFill>
                  <a:schemeClr val="tx1"/>
                </a:solidFill>
                <a:latin typeface="微软雅黑" panose="020B0503020204020204" pitchFamily="34" charset="-122"/>
                <a:ea typeface="微软雅黑" panose="020B0503020204020204" pitchFamily="34" charset="-122"/>
              </a:rPr>
              <a:t>	</a:t>
            </a:r>
            <a:r>
              <a:rPr lang="zh-CN" altLang="en-US" dirty="0">
                <a:solidFill>
                  <a:schemeClr val="tx1"/>
                </a:solidFill>
                <a:latin typeface="微软雅黑" panose="020B0503020204020204" pitchFamily="34" charset="-122"/>
                <a:ea typeface="微软雅黑" panose="020B0503020204020204" pitchFamily="34" charset="-122"/>
              </a:rPr>
              <a:t>然而后来证实，他的女儿果真怀孕了。这名女孩搜寻商品的关键词，以及在社交网站所显露的行为轨迹，使沃尔玛捕捉到了她的怀孕信息。</a:t>
            </a:r>
            <a:endParaRPr lang="en-US" altLang="zh-CN" dirty="0">
              <a:solidFill>
                <a:schemeClr val="tx1"/>
              </a:solidFill>
              <a:latin typeface="微软雅黑" panose="020B0503020204020204" pitchFamily="34" charset="-122"/>
              <a:ea typeface="微软雅黑" panose="020B0503020204020204" pitchFamily="34" charset="-122"/>
            </a:endParaRPr>
          </a:p>
          <a:p>
            <a:r>
              <a:rPr lang="en-US" altLang="zh-CN" dirty="0">
                <a:solidFill>
                  <a:schemeClr val="tx1"/>
                </a:solidFill>
                <a:latin typeface="微软雅黑" panose="020B0503020204020204" pitchFamily="34" charset="-122"/>
                <a:ea typeface="微软雅黑" panose="020B0503020204020204" pitchFamily="34" charset="-122"/>
              </a:rPr>
              <a:t>	</a:t>
            </a:r>
            <a:r>
              <a:rPr lang="zh-CN" altLang="en-US" dirty="0">
                <a:solidFill>
                  <a:schemeClr val="tx1"/>
                </a:solidFill>
                <a:latin typeface="微软雅黑" panose="020B0503020204020204" pitchFamily="34" charset="-122"/>
                <a:ea typeface="微软雅黑" panose="020B0503020204020204" pitchFamily="34" charset="-122"/>
              </a:rPr>
              <a:t>模型发现，许多孕妇在第</a:t>
            </a:r>
            <a:r>
              <a:rPr lang="en-US" altLang="zh-CN" dirty="0">
                <a:solidFill>
                  <a:schemeClr val="tx1"/>
                </a:solidFill>
                <a:latin typeface="微软雅黑" panose="020B0503020204020204" pitchFamily="34" charset="-122"/>
                <a:ea typeface="微软雅黑" panose="020B0503020204020204" pitchFamily="34" charset="-122"/>
              </a:rPr>
              <a:t>2</a:t>
            </a:r>
            <a:r>
              <a:rPr lang="zh-CN" altLang="en-US" dirty="0">
                <a:solidFill>
                  <a:schemeClr val="tx1"/>
                </a:solidFill>
                <a:latin typeface="微软雅黑" panose="020B0503020204020204" pitchFamily="34" charset="-122"/>
                <a:ea typeface="微软雅黑" panose="020B0503020204020204" pitchFamily="34" charset="-122"/>
              </a:rPr>
              <a:t>个妊娠期的开始会买许多大包装的无香味护手霜；在怀孕的最初</a:t>
            </a:r>
            <a:r>
              <a:rPr lang="en-US" altLang="zh-CN" dirty="0">
                <a:solidFill>
                  <a:schemeClr val="tx1"/>
                </a:solidFill>
                <a:latin typeface="微软雅黑" panose="020B0503020204020204" pitchFamily="34" charset="-122"/>
                <a:ea typeface="微软雅黑" panose="020B0503020204020204" pitchFamily="34" charset="-122"/>
              </a:rPr>
              <a:t>20</a:t>
            </a:r>
            <a:r>
              <a:rPr lang="zh-CN" altLang="en-US" dirty="0">
                <a:solidFill>
                  <a:schemeClr val="tx1"/>
                </a:solidFill>
                <a:latin typeface="微软雅黑" panose="020B0503020204020204" pitchFamily="34" charset="-122"/>
                <a:ea typeface="微软雅黑" panose="020B0503020204020204" pitchFamily="34" charset="-122"/>
              </a:rPr>
              <a:t>周大量购买补充钙、镁、锌的善存片之类的保健品。</a:t>
            </a:r>
            <a:endParaRPr lang="en-US" altLang="zh-CN" dirty="0">
              <a:solidFill>
                <a:schemeClr val="tx1"/>
              </a:solidFill>
              <a:latin typeface="微软雅黑" panose="020B0503020204020204" pitchFamily="34" charset="-122"/>
              <a:ea typeface="微软雅黑" panose="020B0503020204020204" pitchFamily="34" charset="-122"/>
            </a:endParaRPr>
          </a:p>
          <a:p>
            <a:r>
              <a:rPr lang="en-US" altLang="zh-CN" dirty="0">
                <a:solidFill>
                  <a:schemeClr val="tx1"/>
                </a:solidFill>
                <a:latin typeface="微软雅黑" panose="020B0503020204020204" pitchFamily="34" charset="-122"/>
                <a:ea typeface="微软雅黑" panose="020B0503020204020204" pitchFamily="34" charset="-122"/>
              </a:rPr>
              <a:t>	</a:t>
            </a:r>
            <a:r>
              <a:rPr lang="zh-CN" altLang="en-US" dirty="0">
                <a:solidFill>
                  <a:schemeClr val="tx1"/>
                </a:solidFill>
                <a:latin typeface="微软雅黑" panose="020B0503020204020204" pitchFamily="34" charset="-122"/>
                <a:ea typeface="微软雅黑" panose="020B0503020204020204" pitchFamily="34" charset="-122"/>
              </a:rPr>
              <a:t>最后塔吉特选出了</a:t>
            </a:r>
            <a:r>
              <a:rPr lang="en-US" altLang="zh-CN" dirty="0">
                <a:solidFill>
                  <a:schemeClr val="tx1"/>
                </a:solidFill>
                <a:latin typeface="微软雅黑" panose="020B0503020204020204" pitchFamily="34" charset="-122"/>
                <a:ea typeface="微软雅黑" panose="020B0503020204020204" pitchFamily="34" charset="-122"/>
              </a:rPr>
              <a:t>25</a:t>
            </a:r>
            <a:r>
              <a:rPr lang="zh-CN" altLang="en-US" dirty="0">
                <a:solidFill>
                  <a:schemeClr val="tx1"/>
                </a:solidFill>
                <a:latin typeface="微软雅黑" panose="020B0503020204020204" pitchFamily="34" charset="-122"/>
                <a:ea typeface="微软雅黑" panose="020B0503020204020204" pitchFamily="34" charset="-122"/>
              </a:rPr>
              <a:t>种典型商品的消费数据构建了“怀孕预测指数”，通过这个指数，</a:t>
            </a:r>
            <a:r>
              <a:rPr lang="en-US" altLang="zh-CN" dirty="0">
                <a:solidFill>
                  <a:schemeClr val="tx1"/>
                </a:solidFill>
                <a:latin typeface="微软雅黑" panose="020B0503020204020204" pitchFamily="34" charset="-122"/>
                <a:ea typeface="微软雅黑" panose="020B0503020204020204" pitchFamily="34" charset="-122"/>
              </a:rPr>
              <a:t>Target</a:t>
            </a:r>
            <a:r>
              <a:rPr lang="zh-CN" altLang="en-US" dirty="0">
                <a:solidFill>
                  <a:schemeClr val="tx1"/>
                </a:solidFill>
                <a:latin typeface="微软雅黑" panose="020B0503020204020204" pitchFamily="34" charset="-122"/>
                <a:ea typeface="微软雅黑" panose="020B0503020204020204" pitchFamily="34" charset="-122"/>
              </a:rPr>
              <a:t>能够在很小的误差范围内预测到顾客的怀孕情况，因此</a:t>
            </a:r>
            <a:r>
              <a:rPr lang="en-US" altLang="zh-CN" dirty="0">
                <a:solidFill>
                  <a:schemeClr val="tx1"/>
                </a:solidFill>
                <a:latin typeface="微软雅黑" panose="020B0503020204020204" pitchFamily="34" charset="-122"/>
                <a:ea typeface="微软雅黑" panose="020B0503020204020204" pitchFamily="34" charset="-122"/>
              </a:rPr>
              <a:t>Target</a:t>
            </a:r>
            <a:r>
              <a:rPr lang="zh-CN" altLang="en-US" dirty="0">
                <a:solidFill>
                  <a:schemeClr val="tx1"/>
                </a:solidFill>
                <a:latin typeface="微软雅黑" panose="020B0503020204020204" pitchFamily="34" charset="-122"/>
                <a:ea typeface="微软雅黑" panose="020B0503020204020204" pitchFamily="34" charset="-122"/>
              </a:rPr>
              <a:t>就能早早地把孕妇优惠广告寄发给顾客。</a:t>
            </a:r>
            <a:endParaRPr lang="en-US" dirty="0">
              <a:solidFill>
                <a:schemeClr val="tx1"/>
              </a:solidFill>
              <a:latin typeface="微软雅黑" panose="020B0503020204020204" pitchFamily="34" charset="-122"/>
              <a:ea typeface="微软雅黑" panose="020B0503020204020204" pitchFamily="34" charset="-122"/>
            </a:endParaRPr>
          </a:p>
        </p:txBody>
      </p:sp>
      <p:pic>
        <p:nvPicPr>
          <p:cNvPr id="40963" name="Picture 3" descr="http://2a.zol-img.com.cn/product/113_500x2000/556/ceR9BLurU7fQ.png"/>
          <p:cNvPicPr>
            <a:picLocks noChangeAspect="1" noChangeArrowheads="1"/>
          </p:cNvPicPr>
          <p:nvPr/>
        </p:nvPicPr>
        <p:blipFill>
          <a:blip r:embed="rId2" cstate="print"/>
          <a:srcRect b="12553"/>
          <a:stretch>
            <a:fillRect/>
          </a:stretch>
        </p:blipFill>
        <p:spPr bwMode="auto">
          <a:xfrm>
            <a:off x="445573" y="1052738"/>
            <a:ext cx="4202430" cy="2712893"/>
          </a:xfrm>
          <a:prstGeom prst="rect">
            <a:avLst/>
          </a:prstGeom>
          <a:noFill/>
        </p:spPr>
      </p:pic>
      <p:pic>
        <p:nvPicPr>
          <p:cNvPr id="40965" name="Picture 5" descr="http://epaper.qingdaonews.com/qdwb/20100704/m_58219.jpg"/>
          <p:cNvPicPr>
            <a:picLocks noChangeAspect="1" noChangeArrowheads="1"/>
          </p:cNvPicPr>
          <p:nvPr/>
        </p:nvPicPr>
        <p:blipFill>
          <a:blip r:embed="rId3" cstate="print"/>
          <a:srcRect/>
          <a:stretch>
            <a:fillRect/>
          </a:stretch>
        </p:blipFill>
        <p:spPr bwMode="auto">
          <a:xfrm>
            <a:off x="445573" y="3965783"/>
            <a:ext cx="4202430" cy="2123405"/>
          </a:xfrm>
          <a:prstGeom prst="rect">
            <a:avLst/>
          </a:prstGeom>
          <a:noFill/>
        </p:spPr>
      </p:pic>
      <p:grpSp>
        <p:nvGrpSpPr>
          <p:cNvPr id="7" name="组合 6"/>
          <p:cNvGrpSpPr/>
          <p:nvPr/>
        </p:nvGrpSpPr>
        <p:grpSpPr>
          <a:xfrm>
            <a:off x="0" y="6097538"/>
            <a:ext cx="9143999" cy="760462"/>
            <a:chOff x="0" y="6097538"/>
            <a:chExt cx="9143999" cy="760462"/>
          </a:xfrm>
        </p:grpSpPr>
        <p:pic>
          <p:nvPicPr>
            <p:cNvPr id="8" name="图片 7"/>
            <p:cNvPicPr>
              <a:picLocks noChangeAspect="1"/>
            </p:cNvPicPr>
            <p:nvPr/>
          </p:nvPicPr>
          <p:blipFill rotWithShape="1">
            <a:blip r:embed="rId4"/>
            <a:srcRect b="2477"/>
            <a:stretch/>
          </p:blipFill>
          <p:spPr>
            <a:xfrm>
              <a:off x="0" y="6097538"/>
              <a:ext cx="5086454" cy="760462"/>
            </a:xfrm>
            <a:prstGeom prst="rect">
              <a:avLst/>
            </a:prstGeom>
          </p:spPr>
        </p:pic>
        <p:pic>
          <p:nvPicPr>
            <p:cNvPr id="9" name="图片 8"/>
            <p:cNvPicPr>
              <a:picLocks noChangeAspect="1"/>
            </p:cNvPicPr>
            <p:nvPr/>
          </p:nvPicPr>
          <p:blipFill rotWithShape="1">
            <a:blip r:embed="rId4"/>
            <a:srcRect l="60079" r="5866" b="2477"/>
            <a:stretch/>
          </p:blipFill>
          <p:spPr>
            <a:xfrm flipH="1">
              <a:off x="4771622" y="6097538"/>
              <a:ext cx="4372377" cy="760462"/>
            </a:xfrm>
            <a:prstGeom prst="rect">
              <a:avLst/>
            </a:prstGeom>
          </p:spPr>
        </p:pic>
      </p:grpSp>
    </p:spTree>
    <p:extLst>
      <p:ext uri="{BB962C8B-B14F-4D97-AF65-F5344CB8AC3E}">
        <p14:creationId xmlns:p14="http://schemas.microsoft.com/office/powerpoint/2010/main" val="9960495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395288" y="116632"/>
            <a:ext cx="8208962"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bg1"/>
                </a:solidFill>
                <a:latin typeface="Arial" charset="0"/>
                <a:ea typeface="MS PGothic"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bg1"/>
                </a:solidFill>
                <a:latin typeface="Arial" charset="0"/>
                <a:ea typeface="MS PGothic"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bg1"/>
                </a:solidFill>
                <a:latin typeface="Arial" charset="0"/>
                <a:ea typeface="MS PGothic"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bg1"/>
                </a:solidFill>
                <a:latin typeface="Arial" charset="0"/>
                <a:ea typeface="MS PGothic"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bg1"/>
                </a:solidFill>
                <a:latin typeface="Arial" charset="0"/>
                <a:ea typeface="MS PGothic"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bg1"/>
                </a:solidFill>
                <a:latin typeface="Arial" charset="0"/>
                <a:ea typeface="MS PGothic"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bg1"/>
                </a:solidFill>
                <a:latin typeface="Arial" charset="0"/>
                <a:ea typeface="MS PGothic"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bg1"/>
                </a:solidFill>
                <a:latin typeface="Arial" charset="0"/>
                <a:ea typeface="MS PGothic"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bg1"/>
                </a:solidFill>
                <a:latin typeface="Arial" charset="0"/>
                <a:ea typeface="MS PGothic" pitchFamily="34" charset="-128"/>
              </a:defRPr>
            </a:lvl9pPr>
          </a:lstStyle>
          <a:p>
            <a:pPr eaLnBrk="1" hangingPunct="1"/>
            <a:endParaRPr kumimoji="0" lang="en-US" altLang="zh-TW" sz="3600" b="1" dirty="0">
              <a:solidFill>
                <a:srgbClr val="161571"/>
              </a:solidFill>
              <a:latin typeface="文鼎新特黑"/>
              <a:ea typeface="微軟正黑體" pitchFamily="34" charset="-120"/>
              <a:cs typeface="Calibri" pitchFamily="34" charset="0"/>
            </a:endParaRPr>
          </a:p>
        </p:txBody>
      </p:sp>
      <p:sp>
        <p:nvSpPr>
          <p:cNvPr id="6147" name="Text Box 1"/>
          <p:cNvSpPr txBox="1">
            <a:spLocks noChangeArrowheads="1"/>
          </p:cNvSpPr>
          <p:nvPr/>
        </p:nvSpPr>
        <p:spPr bwMode="auto">
          <a:xfrm>
            <a:off x="7000875" y="63246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bg1"/>
                </a:solidFill>
                <a:latin typeface="Arial" charset="0"/>
                <a:ea typeface="MS PGothic"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bg1"/>
                </a:solidFill>
                <a:latin typeface="Arial" charset="0"/>
                <a:ea typeface="MS PGothic"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bg1"/>
                </a:solidFill>
                <a:latin typeface="Arial" charset="0"/>
                <a:ea typeface="MS PGothic"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bg1"/>
                </a:solidFill>
                <a:latin typeface="Arial" charset="0"/>
                <a:ea typeface="MS PGothic"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bg1"/>
                </a:solidFill>
                <a:latin typeface="Arial" charset="0"/>
                <a:ea typeface="MS PGothic"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bg1"/>
                </a:solidFill>
                <a:latin typeface="Arial" charset="0"/>
                <a:ea typeface="MS PGothic"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bg1"/>
                </a:solidFill>
                <a:latin typeface="Arial" charset="0"/>
                <a:ea typeface="MS PGothic"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bg1"/>
                </a:solidFill>
                <a:latin typeface="Arial" charset="0"/>
                <a:ea typeface="MS PGothic"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bg1"/>
                </a:solidFill>
                <a:latin typeface="Arial" charset="0"/>
                <a:ea typeface="MS PGothic" pitchFamily="34" charset="-128"/>
              </a:defRPr>
            </a:lvl9pPr>
          </a:lstStyle>
          <a:p>
            <a:pPr algn="r">
              <a:buSzPct val="100000"/>
            </a:pPr>
            <a:fld id="{D17E1D90-2749-45D1-8E27-04C72E836F23}" type="slidenum">
              <a:rPr kumimoji="0" lang="en-US" altLang="zh-TW" sz="900">
                <a:solidFill>
                  <a:srgbClr val="000000"/>
                </a:solidFill>
              </a:rPr>
              <a:pPr algn="r">
                <a:buSzPct val="100000"/>
              </a:pPr>
              <a:t>13</a:t>
            </a:fld>
            <a:endParaRPr kumimoji="0" lang="en-US" altLang="zh-TW" sz="900" dirty="0">
              <a:solidFill>
                <a:srgbClr val="000000"/>
              </a:solidFill>
            </a:endParaRPr>
          </a:p>
        </p:txBody>
      </p:sp>
      <p:sp>
        <p:nvSpPr>
          <p:cNvPr id="9" name="文字方塊 8"/>
          <p:cNvSpPr txBox="1"/>
          <p:nvPr/>
        </p:nvSpPr>
        <p:spPr>
          <a:xfrm>
            <a:off x="4572000" y="1495197"/>
            <a:ext cx="1334020" cy="349702"/>
          </a:xfrm>
          <a:prstGeom prst="rect">
            <a:avLst/>
          </a:prstGeom>
          <a:solidFill>
            <a:srgbClr val="FFFFFF">
              <a:alpha val="89804"/>
            </a:srgbClr>
          </a:solidFill>
        </p:spPr>
        <p:txBody>
          <a:bodyPr wrap="none" tIns="0" bIns="72000" rtlCol="0" anchor="ctr" anchorCtr="0">
            <a:spAutoFit/>
          </a:bodyPr>
          <a:lstStyle/>
          <a:p>
            <a:r>
              <a:rPr lang="en-US" altLang="zh-TW" b="1" u="sng" dirty="0">
                <a:solidFill>
                  <a:srgbClr val="FF0000"/>
                </a:solidFill>
                <a:latin typeface="Arial Narrow" pitchFamily="34" charset="0"/>
                <a:ea typeface="Arial Unicode MS" pitchFamily="34" charset="-120"/>
                <a:cs typeface="Arial Unicode MS" pitchFamily="34" charset="-120"/>
              </a:rPr>
              <a:t>Social Media</a:t>
            </a:r>
            <a:endParaRPr lang="zh-TW" altLang="en-US" b="1" u="sng" dirty="0">
              <a:solidFill>
                <a:srgbClr val="FF0000"/>
              </a:solidFill>
              <a:latin typeface="Arial Narrow" pitchFamily="34" charset="0"/>
              <a:ea typeface="Arial Unicode MS" pitchFamily="34" charset="-120"/>
              <a:cs typeface="Arial Unicode MS" pitchFamily="34" charset="-120"/>
            </a:endParaRPr>
          </a:p>
        </p:txBody>
      </p:sp>
      <p:sp>
        <p:nvSpPr>
          <p:cNvPr id="10" name="文字方塊 9"/>
          <p:cNvSpPr txBox="1"/>
          <p:nvPr/>
        </p:nvSpPr>
        <p:spPr>
          <a:xfrm>
            <a:off x="6500020" y="1495122"/>
            <a:ext cx="1744388" cy="349702"/>
          </a:xfrm>
          <a:prstGeom prst="rect">
            <a:avLst/>
          </a:prstGeom>
          <a:solidFill>
            <a:srgbClr val="FFFFFF">
              <a:alpha val="89804"/>
            </a:srgbClr>
          </a:solidFill>
        </p:spPr>
        <p:txBody>
          <a:bodyPr wrap="none" tIns="0" bIns="72000" rtlCol="0" anchor="ctr" anchorCtr="0">
            <a:spAutoFit/>
          </a:bodyPr>
          <a:lstStyle/>
          <a:p>
            <a:r>
              <a:rPr lang="en-US" altLang="zh-TW" b="1" u="sng" dirty="0">
                <a:solidFill>
                  <a:srgbClr val="FF0000"/>
                </a:solidFill>
                <a:latin typeface="Arial Narrow" pitchFamily="34" charset="0"/>
                <a:ea typeface="Arial Unicode MS" pitchFamily="34" charset="-120"/>
                <a:cs typeface="Arial Unicode MS" pitchFamily="34" charset="-120"/>
              </a:rPr>
              <a:t>Machine / Sensor</a:t>
            </a:r>
            <a:endParaRPr lang="zh-TW" altLang="en-US" b="1" u="sng" dirty="0">
              <a:solidFill>
                <a:srgbClr val="FF0000"/>
              </a:solidFill>
              <a:latin typeface="Arial Narrow" pitchFamily="34" charset="0"/>
              <a:ea typeface="Arial Unicode MS" pitchFamily="34" charset="-120"/>
              <a:cs typeface="Arial Unicode MS" pitchFamily="34" charset="-120"/>
            </a:endParaRPr>
          </a:p>
        </p:txBody>
      </p:sp>
      <p:sp>
        <p:nvSpPr>
          <p:cNvPr id="11" name="文字方塊 10"/>
          <p:cNvSpPr txBox="1"/>
          <p:nvPr/>
        </p:nvSpPr>
        <p:spPr>
          <a:xfrm>
            <a:off x="2584851" y="1495197"/>
            <a:ext cx="1300356" cy="349702"/>
          </a:xfrm>
          <a:prstGeom prst="rect">
            <a:avLst/>
          </a:prstGeom>
          <a:solidFill>
            <a:srgbClr val="FFFFFF">
              <a:alpha val="89804"/>
            </a:srgbClr>
          </a:solidFill>
        </p:spPr>
        <p:txBody>
          <a:bodyPr wrap="none" tIns="0" bIns="72000" rtlCol="0" anchor="ctr" anchorCtr="0">
            <a:spAutoFit/>
          </a:bodyPr>
          <a:lstStyle/>
          <a:p>
            <a:r>
              <a:rPr lang="en-US" altLang="zh-TW" b="1" u="sng" dirty="0">
                <a:solidFill>
                  <a:srgbClr val="FF0000"/>
                </a:solidFill>
                <a:latin typeface="Arial Narrow" pitchFamily="34" charset="0"/>
                <a:ea typeface="Arial Unicode MS" pitchFamily="34" charset="-120"/>
                <a:cs typeface="Arial Unicode MS" pitchFamily="34" charset="-120"/>
              </a:rPr>
              <a:t>DOC / Media</a:t>
            </a:r>
            <a:endParaRPr lang="zh-TW" altLang="en-US" b="1" u="sng" dirty="0">
              <a:solidFill>
                <a:srgbClr val="FF0000"/>
              </a:solidFill>
              <a:latin typeface="Arial Narrow" pitchFamily="34" charset="0"/>
              <a:ea typeface="Arial Unicode MS" pitchFamily="34" charset="-120"/>
              <a:cs typeface="Arial Unicode MS" pitchFamily="34" charset="-120"/>
            </a:endParaRPr>
          </a:p>
        </p:txBody>
      </p:sp>
      <p:sp>
        <p:nvSpPr>
          <p:cNvPr id="12" name="文字方塊 11"/>
          <p:cNvSpPr txBox="1"/>
          <p:nvPr/>
        </p:nvSpPr>
        <p:spPr>
          <a:xfrm>
            <a:off x="628009" y="1477212"/>
            <a:ext cx="1536988" cy="626701"/>
          </a:xfrm>
          <a:prstGeom prst="rect">
            <a:avLst/>
          </a:prstGeom>
          <a:solidFill>
            <a:srgbClr val="FFFFFF">
              <a:alpha val="89804"/>
            </a:srgbClr>
          </a:solidFill>
        </p:spPr>
        <p:txBody>
          <a:bodyPr wrap="square" tIns="0" bIns="72000" rtlCol="0" anchor="ctr" anchorCtr="0">
            <a:spAutoFit/>
          </a:bodyPr>
          <a:lstStyle/>
          <a:p>
            <a:pPr algn="ctr"/>
            <a:r>
              <a:rPr lang="en-US" altLang="zh-TW" b="1" u="sng" dirty="0">
                <a:solidFill>
                  <a:srgbClr val="FF0000"/>
                </a:solidFill>
                <a:latin typeface="Arial Narrow" pitchFamily="34" charset="0"/>
                <a:ea typeface="Arial Unicode MS" pitchFamily="34" charset="-120"/>
                <a:cs typeface="Arial Unicode MS" pitchFamily="34" charset="-120"/>
              </a:rPr>
              <a:t>Web </a:t>
            </a:r>
          </a:p>
          <a:p>
            <a:pPr algn="ctr"/>
            <a:r>
              <a:rPr lang="en-US" altLang="zh-TW" b="1" u="sng" dirty="0">
                <a:solidFill>
                  <a:srgbClr val="FF0000"/>
                </a:solidFill>
                <a:latin typeface="Arial Narrow" pitchFamily="34" charset="0"/>
                <a:ea typeface="Arial Unicode MS" pitchFamily="34" charset="-120"/>
                <a:cs typeface="Arial Unicode MS" pitchFamily="34" charset="-120"/>
              </a:rPr>
              <a:t>Clickstream</a:t>
            </a:r>
            <a:endParaRPr lang="zh-TW" altLang="en-US" b="1" u="sng" dirty="0">
              <a:solidFill>
                <a:srgbClr val="FF0000"/>
              </a:solidFill>
              <a:latin typeface="Arial Narrow" pitchFamily="34" charset="0"/>
              <a:ea typeface="Arial Unicode MS" pitchFamily="34" charset="-120"/>
              <a:cs typeface="Arial Unicode MS" pitchFamily="34" charset="-120"/>
            </a:endParaRPr>
          </a:p>
        </p:txBody>
      </p:sp>
      <p:pic>
        <p:nvPicPr>
          <p:cNvPr id="13" name="Picture 29" descr="http://t2.gstatic.com/images?q=tbn:ANd9GcR1L2ZTgHJYDbbzGgdWgY0HF3onTvcLEaeRyEKK8t5ZPnnP0QC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39161" y="2062733"/>
            <a:ext cx="2016931" cy="1378144"/>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群組 13"/>
          <p:cNvGrpSpPr/>
          <p:nvPr/>
        </p:nvGrpSpPr>
        <p:grpSpPr>
          <a:xfrm>
            <a:off x="4211490" y="3720493"/>
            <a:ext cx="1872678" cy="1475858"/>
            <a:chOff x="7740352" y="5661248"/>
            <a:chExt cx="936103" cy="602776"/>
          </a:xfrm>
        </p:grpSpPr>
        <p:pic>
          <p:nvPicPr>
            <p:cNvPr id="16" name="Picture 39" descr="http://t0.gstatic.com/images?q=tbn:ANd9GcTd_Pl5QnWEuafcevwj-FmkO0eNsIbEWpQ_4JaB6fuyjIowF39Y-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40352" y="5662943"/>
              <a:ext cx="936103" cy="6010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00392" y="5661248"/>
              <a:ext cx="536683" cy="170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 name="群組 1"/>
          <p:cNvGrpSpPr/>
          <p:nvPr/>
        </p:nvGrpSpPr>
        <p:grpSpPr>
          <a:xfrm>
            <a:off x="2368614" y="2062735"/>
            <a:ext cx="1777631" cy="1467283"/>
            <a:chOff x="2002281" y="2177741"/>
            <a:chExt cx="723546" cy="531179"/>
          </a:xfrm>
        </p:grpSpPr>
        <p:pic>
          <p:nvPicPr>
            <p:cNvPr id="18" name="Picture 45" descr="http://t1.gstatic.com/images?q=tbn:ANd9GcQgJm8PTapCxhxwkrd-CdGI-UYWlzFgyg8Ssvh99-AO5tyapH5yiQ"/>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23988" y="2191611"/>
              <a:ext cx="249487" cy="24696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55" descr="http://www.teachers-direct.co.uk/images/PDF_icon.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3876" y="2177741"/>
              <a:ext cx="281951" cy="28195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7" descr="http://t3.gstatic.com/images?q=tbn:ANd9GcQY36eBSojYpqaKZ6Y6RgVJlVCI2vmQYK8LZwOFu2i6fd0y_pCB"/>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02281" y="2204240"/>
              <a:ext cx="221707" cy="22170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9" descr="http://t2.gstatic.com/images?q=tbn:ANd9GcSXDYVlQEkHHSv1SWpnKCrp0W4ruExlceSueK8hCAJQxa1df0ENzw"/>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17829" y="2476409"/>
              <a:ext cx="207111" cy="23251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7" descr="http://t3.gstatic.com/images?q=tbn:ANd9GcR2J-AgjY2x4or9vujhfOQsVxbozxu-uBmCzREUNyRh8c12ySxw"/>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64849" y="2462172"/>
              <a:ext cx="214478" cy="21447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486335" y="2447613"/>
              <a:ext cx="233647" cy="224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4" name="Picture 74" descr="物联网架构示意图"/>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445570" y="2135934"/>
            <a:ext cx="2158680" cy="242247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群組 24"/>
          <p:cNvGrpSpPr/>
          <p:nvPr/>
        </p:nvGrpSpPr>
        <p:grpSpPr>
          <a:xfrm>
            <a:off x="1252406" y="2348880"/>
            <a:ext cx="927898" cy="988550"/>
            <a:chOff x="5135053" y="1916830"/>
            <a:chExt cx="628153" cy="630958"/>
          </a:xfrm>
        </p:grpSpPr>
        <p:pic>
          <p:nvPicPr>
            <p:cNvPr id="26" name="Picture 78" descr="http://t1.gstatic.com/images?q=tbn:ANd9GcQ9Z4R2KhjpcCa_6YjGISTegEWWdgCN2fEden8KBPU-1nPG4on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135053" y="1916831"/>
              <a:ext cx="628153" cy="630957"/>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27" name="矩形 26"/>
            <p:cNvSpPr/>
            <p:nvPr/>
          </p:nvSpPr>
          <p:spPr bwMode="auto">
            <a:xfrm>
              <a:off x="5135053" y="1916830"/>
              <a:ext cx="628153" cy="630957"/>
            </a:xfrm>
            <a:prstGeom prst="rect">
              <a:avLst/>
            </a:prstGeom>
            <a:noFill/>
            <a:ln w="2857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449263" eaLnBrk="0" fontAlgn="base" hangingPunct="0">
                <a:spcBef>
                  <a:spcPct val="0"/>
                </a:spcBef>
                <a:spcAft>
                  <a:spcPct val="0"/>
                </a:spcAft>
                <a:buClr>
                  <a:srgbClr val="000000"/>
                </a:buClr>
                <a:buSzPct val="100000"/>
              </a:pPr>
              <a:endParaRPr lang="zh-TW" altLang="en-US" sz="2400">
                <a:solidFill>
                  <a:schemeClr val="bg1"/>
                </a:solidFill>
                <a:latin typeface="Arial" charset="0"/>
                <a:ea typeface="MS PGothic" pitchFamily="32" charset="-128"/>
              </a:endParaRPr>
            </a:p>
          </p:txBody>
        </p:sp>
      </p:grpSp>
      <p:pic>
        <p:nvPicPr>
          <p:cNvPr id="28" name="Picture 80" descr="http://t3.gstatic.com/images?q=tbn:ANd9GcSnZTtqhQMDXwITG-tGVq0G77zTqSjraBM1szAhhZ7kzoMfwedqmw"/>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85123" y="2375473"/>
            <a:ext cx="667285" cy="667285"/>
          </a:xfrm>
          <a:prstGeom prst="rect">
            <a:avLst/>
          </a:prstGeom>
          <a:noFill/>
          <a:extLst>
            <a:ext uri="{909E8E84-426E-40DD-AFC4-6F175D3DCCD1}">
              <a14:hiddenFill xmlns:a14="http://schemas.microsoft.com/office/drawing/2010/main">
                <a:solidFill>
                  <a:srgbClr val="FFFFFF"/>
                </a:solidFill>
              </a14:hiddenFill>
            </a:ext>
          </a:extLst>
        </p:spPr>
      </p:pic>
      <p:sp>
        <p:nvSpPr>
          <p:cNvPr id="29" name="文字方塊 28"/>
          <p:cNvSpPr txBox="1"/>
          <p:nvPr/>
        </p:nvSpPr>
        <p:spPr>
          <a:xfrm>
            <a:off x="2881825" y="3799214"/>
            <a:ext cx="657552" cy="369332"/>
          </a:xfrm>
          <a:prstGeom prst="rect">
            <a:avLst/>
          </a:prstGeom>
          <a:noFill/>
        </p:spPr>
        <p:txBody>
          <a:bodyPr wrap="none" rtlCol="0">
            <a:spAutoFit/>
          </a:bodyPr>
          <a:lstStyle/>
          <a:p>
            <a:r>
              <a:rPr lang="en-US" altLang="zh-TW" b="1" u="sng" dirty="0">
                <a:solidFill>
                  <a:srgbClr val="FF0000"/>
                </a:solidFill>
                <a:latin typeface="Arial Narrow" pitchFamily="34" charset="0"/>
                <a:ea typeface="Arial Unicode MS" pitchFamily="34" charset="-120"/>
                <a:cs typeface="Arial Unicode MS" pitchFamily="34" charset="-120"/>
              </a:rPr>
              <a:t>Apps</a:t>
            </a:r>
            <a:endParaRPr lang="zh-TW" altLang="en-US" b="1" u="sng" dirty="0">
              <a:solidFill>
                <a:srgbClr val="FF0000"/>
              </a:solidFill>
              <a:latin typeface="Arial Narrow" pitchFamily="34" charset="0"/>
              <a:ea typeface="Arial Unicode MS" pitchFamily="34" charset="-120"/>
              <a:cs typeface="Arial Unicode MS" pitchFamily="34" charset="-120"/>
            </a:endParaRPr>
          </a:p>
        </p:txBody>
      </p:sp>
      <p:pic>
        <p:nvPicPr>
          <p:cNvPr id="30" name="Picture 82" descr="http://t0.gstatic.com/images?q=tbn:ANd9GcTgRv2cFs8eSJtUgs5kbwaKKEEFruCFPE2by_rjVZsj_4Yg-qkt"/>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369955" y="4213348"/>
            <a:ext cx="1512727" cy="120345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84" descr="http://t2.gstatic.com/images?q=tbn:ANd9GcQuryLxVwt79OguzuUqhbXWzDZesONBz5sFk_OFOcqeEFxqynuP"/>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83568" y="4317163"/>
            <a:ext cx="762730" cy="67940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88" descr="http://t3.gstatic.com/images?q=tbn:ANd9GcRDXS9Nv8ReZ49zCkKDTqwNbt41w7cHYpH6veVr8jFuIlFVAXjpQw"/>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427374" y="4339609"/>
            <a:ext cx="558107" cy="646082"/>
          </a:xfrm>
          <a:prstGeom prst="rect">
            <a:avLst/>
          </a:prstGeom>
          <a:noFill/>
          <a:extLst>
            <a:ext uri="{909E8E84-426E-40DD-AFC4-6F175D3DCCD1}">
              <a14:hiddenFill xmlns:a14="http://schemas.microsoft.com/office/drawing/2010/main">
                <a:solidFill>
                  <a:srgbClr val="FFFFFF"/>
                </a:solidFill>
              </a14:hiddenFill>
            </a:ext>
          </a:extLst>
        </p:spPr>
      </p:pic>
      <p:sp>
        <p:nvSpPr>
          <p:cNvPr id="33" name="文字方塊 32"/>
          <p:cNvSpPr txBox="1"/>
          <p:nvPr/>
        </p:nvSpPr>
        <p:spPr>
          <a:xfrm>
            <a:off x="899594" y="3779870"/>
            <a:ext cx="931665" cy="369332"/>
          </a:xfrm>
          <a:prstGeom prst="rect">
            <a:avLst/>
          </a:prstGeom>
          <a:noFill/>
        </p:spPr>
        <p:txBody>
          <a:bodyPr wrap="none" rtlCol="0">
            <a:spAutoFit/>
          </a:bodyPr>
          <a:lstStyle/>
          <a:p>
            <a:r>
              <a:rPr lang="en-US" altLang="zh-TW" b="1" u="sng" dirty="0">
                <a:solidFill>
                  <a:srgbClr val="FF0000"/>
                </a:solidFill>
                <a:latin typeface="Arial Narrow" pitchFamily="34" charset="0"/>
                <a:ea typeface="Arial Unicode MS" pitchFamily="34" charset="-120"/>
                <a:cs typeface="Arial Unicode MS" pitchFamily="34" charset="-120"/>
              </a:rPr>
              <a:t>Call Log</a:t>
            </a:r>
            <a:endParaRPr lang="zh-TW" altLang="en-US" b="1" u="sng" dirty="0">
              <a:solidFill>
                <a:srgbClr val="FF0000"/>
              </a:solidFill>
              <a:latin typeface="Arial Narrow" pitchFamily="34" charset="0"/>
              <a:ea typeface="Arial Unicode MS" pitchFamily="34" charset="-120"/>
              <a:cs typeface="Arial Unicode MS" pitchFamily="34" charset="-120"/>
            </a:endParaRPr>
          </a:p>
        </p:txBody>
      </p:sp>
      <p:sp>
        <p:nvSpPr>
          <p:cNvPr id="34" name="文字方塊 33"/>
          <p:cNvSpPr txBox="1"/>
          <p:nvPr/>
        </p:nvSpPr>
        <p:spPr>
          <a:xfrm>
            <a:off x="1378645" y="4458424"/>
            <a:ext cx="655560" cy="307777"/>
          </a:xfrm>
          <a:prstGeom prst="rect">
            <a:avLst/>
          </a:prstGeom>
          <a:noFill/>
        </p:spPr>
        <p:txBody>
          <a:bodyPr wrap="square" rtlCol="0">
            <a:spAutoFit/>
          </a:bodyPr>
          <a:lstStyle/>
          <a:p>
            <a:pPr algn="ctr"/>
            <a:r>
              <a:rPr lang="en-US" altLang="zh-TW" sz="1400" b="1" dirty="0">
                <a:latin typeface="Arial Narrow" pitchFamily="34" charset="0"/>
                <a:ea typeface="Arial Unicode MS" pitchFamily="34" charset="-120"/>
                <a:cs typeface="Arial Unicode MS" pitchFamily="34" charset="-120"/>
              </a:rPr>
              <a:t>Log</a:t>
            </a:r>
            <a:endParaRPr lang="zh-TW" altLang="en-US" sz="1400" b="1" dirty="0">
              <a:latin typeface="Arial Narrow" pitchFamily="34" charset="0"/>
              <a:ea typeface="Arial Unicode MS" pitchFamily="34" charset="-120"/>
              <a:cs typeface="Arial Unicode MS" pitchFamily="34" charset="-120"/>
            </a:endParaRPr>
          </a:p>
        </p:txBody>
      </p:sp>
      <p:sp>
        <p:nvSpPr>
          <p:cNvPr id="3" name="標題 2"/>
          <p:cNvSpPr>
            <a:spLocks noGrp="1"/>
          </p:cNvSpPr>
          <p:nvPr>
            <p:ph type="title"/>
          </p:nvPr>
        </p:nvSpPr>
        <p:spPr>
          <a:xfrm>
            <a:off x="971600" y="0"/>
            <a:ext cx="7941568" cy="778098"/>
          </a:xfrm>
        </p:spPr>
        <p:txBody>
          <a:bodyPr>
            <a:normAutofit/>
          </a:bodyPr>
          <a:lstStyle/>
          <a:p>
            <a:r>
              <a:rPr lang="zh-TW" altLang="en-US" dirty="0">
                <a:latin typeface="黑体" pitchFamily="49" charset="-122"/>
                <a:ea typeface="黑体" pitchFamily="49" charset="-122"/>
              </a:rPr>
              <a:t>什么是数据</a:t>
            </a:r>
            <a:r>
              <a:rPr lang="zh-CN" altLang="en-US" dirty="0">
                <a:latin typeface="黑体" pitchFamily="49" charset="-122"/>
                <a:ea typeface="黑体" pitchFamily="49" charset="-122"/>
              </a:rPr>
              <a:t>？</a:t>
            </a:r>
            <a:endParaRPr lang="zh-TW" altLang="en-US" dirty="0">
              <a:latin typeface="黑体" pitchFamily="49" charset="-122"/>
              <a:ea typeface="黑体" pitchFamily="49" charset="-122"/>
            </a:endParaRPr>
          </a:p>
        </p:txBody>
      </p:sp>
      <p:sp>
        <p:nvSpPr>
          <p:cNvPr id="36" name="矩形 35"/>
          <p:cNvSpPr/>
          <p:nvPr/>
        </p:nvSpPr>
        <p:spPr>
          <a:xfrm>
            <a:off x="683568" y="980728"/>
            <a:ext cx="2597186" cy="369332"/>
          </a:xfrm>
          <a:prstGeom prst="rect">
            <a:avLst/>
          </a:prstGeom>
        </p:spPr>
        <p:txBody>
          <a:bodyPr wrap="none">
            <a:spAutoFit/>
          </a:bodyPr>
          <a:lstStyle/>
          <a:p>
            <a:r>
              <a:rPr lang="zh-TW" altLang="en-US" b="1" dirty="0">
                <a:latin typeface="文鼎新特黑"/>
                <a:ea typeface="文鼎新特黑"/>
                <a:cs typeface="Calibri" pitchFamily="34" charset="0"/>
              </a:rPr>
              <a:t>半结构化</a:t>
            </a:r>
            <a:r>
              <a:rPr lang="en-US" altLang="zh-TW" b="1" dirty="0">
                <a:latin typeface="文鼎新特黑"/>
                <a:ea typeface="文鼎新特黑"/>
                <a:cs typeface="Calibri" pitchFamily="34" charset="0"/>
              </a:rPr>
              <a:t>/</a:t>
            </a:r>
            <a:r>
              <a:rPr lang="zh-TW" altLang="en-US" b="1" dirty="0">
                <a:latin typeface="文鼎新特黑"/>
                <a:ea typeface="文鼎新特黑"/>
                <a:cs typeface="Calibri" pitchFamily="34" charset="0"/>
              </a:rPr>
              <a:t>非结构化数据</a:t>
            </a:r>
            <a:endParaRPr lang="zh-CN" altLang="en-US" dirty="0"/>
          </a:p>
        </p:txBody>
      </p:sp>
      <p:grpSp>
        <p:nvGrpSpPr>
          <p:cNvPr id="35" name="组合 34"/>
          <p:cNvGrpSpPr/>
          <p:nvPr/>
        </p:nvGrpSpPr>
        <p:grpSpPr>
          <a:xfrm>
            <a:off x="0" y="6097538"/>
            <a:ext cx="9143999" cy="760462"/>
            <a:chOff x="0" y="6097538"/>
            <a:chExt cx="9143999" cy="760462"/>
          </a:xfrm>
        </p:grpSpPr>
        <p:pic>
          <p:nvPicPr>
            <p:cNvPr id="37" name="图片 36"/>
            <p:cNvPicPr>
              <a:picLocks noChangeAspect="1"/>
            </p:cNvPicPr>
            <p:nvPr/>
          </p:nvPicPr>
          <p:blipFill rotWithShape="1">
            <a:blip r:embed="rId17"/>
            <a:srcRect b="2477"/>
            <a:stretch/>
          </p:blipFill>
          <p:spPr>
            <a:xfrm>
              <a:off x="0" y="6097538"/>
              <a:ext cx="5086454" cy="760462"/>
            </a:xfrm>
            <a:prstGeom prst="rect">
              <a:avLst/>
            </a:prstGeom>
          </p:spPr>
        </p:pic>
        <p:pic>
          <p:nvPicPr>
            <p:cNvPr id="38" name="图片 37"/>
            <p:cNvPicPr>
              <a:picLocks noChangeAspect="1"/>
            </p:cNvPicPr>
            <p:nvPr/>
          </p:nvPicPr>
          <p:blipFill rotWithShape="1">
            <a:blip r:embed="rId17"/>
            <a:srcRect l="60079" r="5866" b="2477"/>
            <a:stretch/>
          </p:blipFill>
          <p:spPr>
            <a:xfrm flipH="1">
              <a:off x="4771622" y="6097538"/>
              <a:ext cx="4372377" cy="760462"/>
            </a:xfrm>
            <a:prstGeom prst="rect">
              <a:avLst/>
            </a:prstGeom>
          </p:spPr>
        </p:pic>
      </p:grpSp>
    </p:spTree>
    <p:extLst>
      <p:ext uri="{BB962C8B-B14F-4D97-AF65-F5344CB8AC3E}">
        <p14:creationId xmlns:p14="http://schemas.microsoft.com/office/powerpoint/2010/main" val="14092952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43608" y="1988840"/>
            <a:ext cx="7191392" cy="4182638"/>
          </a:xfrm>
          <a:prstGeom prst="rect">
            <a:avLst/>
          </a:prstGeom>
          <a:noFill/>
        </p:spPr>
        <p:txBody>
          <a:bodyPr wrap="none" lIns="0" tIns="0" rIns="0" bIns="40087" rtlCol="0">
            <a:spAutoFit/>
          </a:bodyPr>
          <a:lstStyle/>
          <a:p>
            <a:pPr>
              <a:lnSpc>
                <a:spcPts val="2280"/>
              </a:lnSpc>
              <a:tabLst>
                <a:tab pos="211572" algn="l"/>
              </a:tabLst>
            </a:pPr>
            <a:r>
              <a:rPr lang="en-US" altLang="zh-CN" sz="1700" dirty="0">
                <a:solidFill>
                  <a:srgbClr val="000000"/>
                </a:solidFill>
                <a:latin typeface="华文细黑" pitchFamily="18" charset="0"/>
                <a:cs typeface="华文细黑" pitchFamily="18" charset="0"/>
              </a:rPr>
              <a:t>《红楼梦》含标点87万字（不含标点853509字）</a:t>
            </a:r>
          </a:p>
          <a:p>
            <a:pPr>
              <a:lnSpc>
                <a:spcPts val="2718"/>
              </a:lnSpc>
              <a:tabLst>
                <a:tab pos="211572" algn="l"/>
              </a:tabLst>
            </a:pPr>
            <a:r>
              <a:rPr lang="en-US" altLang="zh-CN" sz="1700" dirty="0">
                <a:solidFill>
                  <a:srgbClr val="000000"/>
                </a:solidFill>
                <a:latin typeface="华文细黑" pitchFamily="18" charset="0"/>
                <a:cs typeface="华文细黑" pitchFamily="18" charset="0"/>
              </a:rPr>
              <a:t>每个汉字占两个字节：1汉字=16bit</a:t>
            </a:r>
            <a:r>
              <a:rPr lang="en-US" altLang="zh-CN" sz="1700" dirty="0">
                <a:latin typeface="Times New Roman" pitchFamily="18" charset="0"/>
                <a:cs typeface="Times New Roman" pitchFamily="18" charset="0"/>
              </a:rPr>
              <a:t> </a:t>
            </a:r>
            <a:r>
              <a:rPr lang="en-US" altLang="zh-CN" sz="1700" dirty="0">
                <a:solidFill>
                  <a:srgbClr val="000000"/>
                </a:solidFill>
                <a:latin typeface="华文细黑" pitchFamily="18" charset="0"/>
                <a:cs typeface="华文细黑" pitchFamily="18" charset="0"/>
              </a:rPr>
              <a:t>=</a:t>
            </a:r>
            <a:r>
              <a:rPr lang="en-US" altLang="zh-CN" sz="1700" dirty="0">
                <a:latin typeface="Times New Roman" pitchFamily="18" charset="0"/>
                <a:cs typeface="Times New Roman" pitchFamily="18" charset="0"/>
              </a:rPr>
              <a:t> </a:t>
            </a:r>
            <a:r>
              <a:rPr lang="en-US" altLang="zh-CN" sz="1700" dirty="0">
                <a:solidFill>
                  <a:srgbClr val="000000"/>
                </a:solidFill>
                <a:latin typeface="华文细黑" pitchFamily="18" charset="0"/>
                <a:cs typeface="华文细黑" pitchFamily="18" charset="0"/>
              </a:rPr>
              <a:t>2*8位=2bytes</a:t>
            </a:r>
          </a:p>
          <a:p>
            <a:pPr>
              <a:lnSpc>
                <a:spcPts val="2718"/>
              </a:lnSpc>
              <a:tabLst>
                <a:tab pos="211572" algn="l"/>
              </a:tabLst>
            </a:pPr>
            <a:r>
              <a:rPr lang="en-US" altLang="zh-CN" sz="1700" dirty="0">
                <a:solidFill>
                  <a:srgbClr val="000000"/>
                </a:solidFill>
                <a:latin typeface="华文细黑" pitchFamily="18" charset="0"/>
                <a:cs typeface="华文细黑" pitchFamily="18" charset="0"/>
              </a:rPr>
              <a:t>1GB</a:t>
            </a:r>
            <a:r>
              <a:rPr lang="en-US" altLang="zh-CN" sz="1700" dirty="0">
                <a:latin typeface="Times New Roman" pitchFamily="18" charset="0"/>
                <a:cs typeface="Times New Roman" pitchFamily="18" charset="0"/>
              </a:rPr>
              <a:t> </a:t>
            </a:r>
            <a:r>
              <a:rPr lang="en-US" altLang="zh-CN" sz="1700" dirty="0">
                <a:solidFill>
                  <a:srgbClr val="000000"/>
                </a:solidFill>
                <a:latin typeface="华文细黑" pitchFamily="18" charset="0"/>
                <a:cs typeface="华文细黑" pitchFamily="18" charset="0"/>
              </a:rPr>
              <a:t>约等于</a:t>
            </a:r>
            <a:r>
              <a:rPr lang="en-US" altLang="zh-CN" sz="1700" dirty="0">
                <a:latin typeface="Times New Roman" pitchFamily="18" charset="0"/>
                <a:cs typeface="Times New Roman" pitchFamily="18" charset="0"/>
              </a:rPr>
              <a:t> </a:t>
            </a:r>
            <a:r>
              <a:rPr lang="en-US" altLang="zh-CN" sz="1700" dirty="0">
                <a:solidFill>
                  <a:srgbClr val="000000"/>
                </a:solidFill>
                <a:latin typeface="华文细黑" pitchFamily="18" charset="0"/>
                <a:cs typeface="华文细黑" pitchFamily="18" charset="0"/>
              </a:rPr>
              <a:t>671部红楼梦</a:t>
            </a:r>
          </a:p>
          <a:p>
            <a:pPr>
              <a:lnSpc>
                <a:spcPts val="2718"/>
              </a:lnSpc>
              <a:tabLst>
                <a:tab pos="211572" algn="l"/>
              </a:tabLst>
            </a:pPr>
            <a:r>
              <a:rPr lang="en-US" altLang="zh-CN" sz="1700" dirty="0">
                <a:solidFill>
                  <a:srgbClr val="000000"/>
                </a:solidFill>
                <a:latin typeface="华文细黑" pitchFamily="18" charset="0"/>
                <a:cs typeface="华文细黑" pitchFamily="18" charset="0"/>
              </a:rPr>
              <a:t>1TB</a:t>
            </a:r>
            <a:r>
              <a:rPr lang="en-US" altLang="zh-CN" sz="1700" dirty="0">
                <a:latin typeface="Times New Roman" pitchFamily="18" charset="0"/>
                <a:cs typeface="Times New Roman" pitchFamily="18" charset="0"/>
              </a:rPr>
              <a:t>  </a:t>
            </a:r>
            <a:r>
              <a:rPr lang="en-US" altLang="zh-CN" sz="1700" dirty="0">
                <a:solidFill>
                  <a:srgbClr val="000000"/>
                </a:solidFill>
                <a:latin typeface="华文细黑" pitchFamily="18" charset="0"/>
                <a:cs typeface="华文细黑" pitchFamily="18" charset="0"/>
              </a:rPr>
              <a:t>约等于</a:t>
            </a:r>
            <a:r>
              <a:rPr lang="en-US" altLang="zh-CN" sz="1700" dirty="0">
                <a:latin typeface="Times New Roman" pitchFamily="18" charset="0"/>
                <a:cs typeface="Times New Roman" pitchFamily="18" charset="0"/>
              </a:rPr>
              <a:t> </a:t>
            </a:r>
            <a:r>
              <a:rPr lang="en-US" altLang="zh-CN" sz="1700" dirty="0">
                <a:solidFill>
                  <a:srgbClr val="000000"/>
                </a:solidFill>
                <a:latin typeface="华文细黑" pitchFamily="18" charset="0"/>
                <a:cs typeface="华文细黑" pitchFamily="18" charset="0"/>
              </a:rPr>
              <a:t>631,903</a:t>
            </a:r>
            <a:r>
              <a:rPr lang="en-US" altLang="zh-CN" sz="1700" dirty="0">
                <a:latin typeface="Times New Roman" pitchFamily="18" charset="0"/>
                <a:cs typeface="Times New Roman" pitchFamily="18" charset="0"/>
              </a:rPr>
              <a:t> </a:t>
            </a:r>
            <a:r>
              <a:rPr lang="en-US" altLang="zh-CN" sz="1700" dirty="0">
                <a:solidFill>
                  <a:srgbClr val="000000"/>
                </a:solidFill>
                <a:latin typeface="华文细黑" pitchFamily="18" charset="0"/>
                <a:cs typeface="华文细黑" pitchFamily="18" charset="0"/>
              </a:rPr>
              <a:t>部</a:t>
            </a:r>
          </a:p>
          <a:p>
            <a:pPr>
              <a:lnSpc>
                <a:spcPts val="2718"/>
              </a:lnSpc>
              <a:tabLst>
                <a:tab pos="211572" algn="l"/>
              </a:tabLst>
            </a:pPr>
            <a:r>
              <a:rPr lang="en-US" altLang="zh-CN" sz="1700" dirty="0">
                <a:solidFill>
                  <a:srgbClr val="000000"/>
                </a:solidFill>
                <a:latin typeface="华文细黑" pitchFamily="18" charset="0"/>
                <a:cs typeface="华文细黑" pitchFamily="18" charset="0"/>
              </a:rPr>
              <a:t>1PB</a:t>
            </a:r>
            <a:r>
              <a:rPr lang="en-US" altLang="zh-CN" sz="1700" dirty="0">
                <a:latin typeface="Times New Roman" pitchFamily="18" charset="0"/>
                <a:cs typeface="Times New Roman" pitchFamily="18" charset="0"/>
              </a:rPr>
              <a:t> </a:t>
            </a:r>
            <a:r>
              <a:rPr lang="en-US" altLang="zh-CN" sz="1700" dirty="0">
                <a:solidFill>
                  <a:srgbClr val="000000"/>
                </a:solidFill>
                <a:latin typeface="华文细黑" pitchFamily="18" charset="0"/>
                <a:cs typeface="华文细黑" pitchFamily="18" charset="0"/>
              </a:rPr>
              <a:t>约等于</a:t>
            </a:r>
            <a:r>
              <a:rPr lang="en-US" altLang="zh-CN" sz="1700" dirty="0">
                <a:latin typeface="Times New Roman" pitchFamily="18" charset="0"/>
                <a:cs typeface="Times New Roman" pitchFamily="18" charset="0"/>
              </a:rPr>
              <a:t> </a:t>
            </a:r>
            <a:r>
              <a:rPr lang="en-US" altLang="zh-CN" sz="1700" dirty="0">
                <a:solidFill>
                  <a:srgbClr val="000000"/>
                </a:solidFill>
                <a:latin typeface="华文细黑" pitchFamily="18" charset="0"/>
                <a:cs typeface="华文细黑" pitchFamily="18" charset="0"/>
              </a:rPr>
              <a:t>647,068,911部</a:t>
            </a:r>
          </a:p>
          <a:p>
            <a:pPr>
              <a:lnSpc>
                <a:spcPts val="2718"/>
              </a:lnSpc>
              <a:tabLst>
                <a:tab pos="211572" algn="l"/>
              </a:tabLst>
            </a:pPr>
            <a:r>
              <a:rPr lang="en-US" altLang="zh-CN" sz="1700" dirty="0">
                <a:solidFill>
                  <a:srgbClr val="000000"/>
                </a:solidFill>
                <a:latin typeface="华文细黑" pitchFamily="18" charset="0"/>
                <a:cs typeface="华文细黑" pitchFamily="18" charset="0"/>
              </a:rPr>
              <a:t>美国国会图书馆藏书（151,785,778册）（2011年4月：收录数据235TB</a:t>
            </a:r>
            <a:r>
              <a:rPr lang="en-US" altLang="zh-CN" sz="1700" dirty="0">
                <a:latin typeface="Times New Roman" pitchFamily="18" charset="0"/>
                <a:cs typeface="Times New Roman" pitchFamily="18" charset="0"/>
              </a:rPr>
              <a:t> </a:t>
            </a:r>
            <a:r>
              <a:rPr lang="en-US" altLang="zh-CN" sz="1700" dirty="0">
                <a:solidFill>
                  <a:srgbClr val="000000"/>
                </a:solidFill>
                <a:latin typeface="华文细黑" pitchFamily="18" charset="0"/>
                <a:cs typeface="华文细黑" pitchFamily="18" charset="0"/>
              </a:rPr>
              <a:t>）</a:t>
            </a:r>
          </a:p>
          <a:p>
            <a:pPr>
              <a:lnSpc>
                <a:spcPts val="2718"/>
              </a:lnSpc>
              <a:tabLst>
                <a:tab pos="211572" algn="l"/>
              </a:tabLst>
            </a:pPr>
            <a:r>
              <a:rPr lang="en-US" altLang="zh-CN" sz="1700" dirty="0">
                <a:solidFill>
                  <a:srgbClr val="000000"/>
                </a:solidFill>
                <a:latin typeface="华文细黑" pitchFamily="18" charset="0"/>
                <a:cs typeface="华文细黑" pitchFamily="18" charset="0"/>
              </a:rPr>
              <a:t>中国国家图书馆：2631万册</a:t>
            </a:r>
          </a:p>
          <a:p>
            <a:pPr>
              <a:lnSpc>
                <a:spcPts val="877"/>
              </a:lnSpc>
            </a:pPr>
            <a:endParaRPr lang="en-US" altLang="zh-CN" dirty="0"/>
          </a:p>
          <a:p>
            <a:pPr>
              <a:lnSpc>
                <a:spcPts val="877"/>
              </a:lnSpc>
            </a:pPr>
            <a:endParaRPr lang="en-US" altLang="zh-CN" dirty="0"/>
          </a:p>
          <a:p>
            <a:pPr>
              <a:lnSpc>
                <a:spcPts val="877"/>
              </a:lnSpc>
            </a:pPr>
            <a:endParaRPr lang="en-US" altLang="zh-CN" dirty="0"/>
          </a:p>
          <a:p>
            <a:pPr>
              <a:lnSpc>
                <a:spcPts val="2981"/>
              </a:lnSpc>
              <a:tabLst>
                <a:tab pos="211572" algn="l"/>
              </a:tabLst>
            </a:pPr>
            <a:r>
              <a:rPr lang="en-US" altLang="zh-CN" b="1" dirty="0"/>
              <a:t>	</a:t>
            </a:r>
            <a:r>
              <a:rPr lang="en-US" altLang="zh-CN" sz="1700" b="1" dirty="0">
                <a:solidFill>
                  <a:srgbClr val="000000"/>
                </a:solidFill>
                <a:latin typeface="华文细黑" pitchFamily="18" charset="0"/>
                <a:cs typeface="华文细黑" pitchFamily="18" charset="0"/>
              </a:rPr>
              <a:t>1EB</a:t>
            </a:r>
            <a:r>
              <a:rPr lang="en-US" altLang="zh-CN" sz="1700" b="1" dirty="0">
                <a:latin typeface="Times New Roman" pitchFamily="18" charset="0"/>
                <a:cs typeface="Times New Roman" pitchFamily="18" charset="0"/>
              </a:rPr>
              <a:t> </a:t>
            </a:r>
            <a:r>
              <a:rPr lang="en-US" altLang="zh-CN" sz="1700" b="1" dirty="0">
                <a:solidFill>
                  <a:srgbClr val="000000"/>
                </a:solidFill>
                <a:latin typeface="华文细黑" pitchFamily="18" charset="0"/>
                <a:cs typeface="华文细黑" pitchFamily="18" charset="0"/>
              </a:rPr>
              <a:t>=</a:t>
            </a:r>
            <a:r>
              <a:rPr lang="en-US" altLang="zh-CN" sz="1700" b="1" dirty="0">
                <a:latin typeface="Times New Roman" pitchFamily="18" charset="0"/>
                <a:cs typeface="Times New Roman" pitchFamily="18" charset="0"/>
              </a:rPr>
              <a:t> </a:t>
            </a:r>
            <a:r>
              <a:rPr lang="en-US" altLang="zh-CN" sz="1700" b="1" dirty="0">
                <a:solidFill>
                  <a:srgbClr val="000000"/>
                </a:solidFill>
                <a:latin typeface="华文细黑" pitchFamily="18" charset="0"/>
                <a:cs typeface="华文细黑" pitchFamily="18" charset="0"/>
              </a:rPr>
              <a:t>4000倍</a:t>
            </a:r>
            <a:r>
              <a:rPr lang="en-US" altLang="zh-CN" sz="1700" b="1" dirty="0">
                <a:latin typeface="Times New Roman" pitchFamily="18" charset="0"/>
                <a:cs typeface="Times New Roman" pitchFamily="18" charset="0"/>
              </a:rPr>
              <a:t> </a:t>
            </a:r>
            <a:r>
              <a:rPr lang="en-US" altLang="zh-CN" sz="1700" b="1" dirty="0">
                <a:solidFill>
                  <a:srgbClr val="000000"/>
                </a:solidFill>
                <a:latin typeface="华文细黑" pitchFamily="18" charset="0"/>
                <a:cs typeface="华文细黑" pitchFamily="18" charset="0"/>
              </a:rPr>
              <a:t>美国国会图书馆存储的信息量</a:t>
            </a:r>
          </a:p>
          <a:p>
            <a:pPr>
              <a:lnSpc>
                <a:spcPts val="2718"/>
              </a:lnSpc>
              <a:tabLst>
                <a:tab pos="211572" algn="l"/>
              </a:tabLst>
            </a:pPr>
            <a:r>
              <a:rPr lang="en-US" altLang="zh-CN" b="1" dirty="0"/>
              <a:t>	</a:t>
            </a:r>
            <a:r>
              <a:rPr lang="en-US" altLang="zh-CN" sz="1700" b="1" dirty="0">
                <a:solidFill>
                  <a:srgbClr val="000000"/>
                </a:solidFill>
                <a:latin typeface="华文细黑" pitchFamily="18" charset="0"/>
                <a:cs typeface="华文细黑" pitchFamily="18" charset="0"/>
              </a:rPr>
              <a:t>600美元的硬盘就可以存储全世界所有的歌曲</a:t>
            </a:r>
          </a:p>
          <a:p>
            <a:pPr>
              <a:lnSpc>
                <a:spcPts val="2718"/>
              </a:lnSpc>
              <a:tabLst>
                <a:tab pos="211572" algn="l"/>
              </a:tabLst>
            </a:pPr>
            <a:r>
              <a:rPr lang="en-US" altLang="zh-CN" b="1" dirty="0"/>
              <a:t>	</a:t>
            </a:r>
            <a:r>
              <a:rPr lang="en-US" altLang="zh-CN" sz="1700" b="1" dirty="0">
                <a:solidFill>
                  <a:srgbClr val="000000"/>
                </a:solidFill>
                <a:latin typeface="华文细黑" pitchFamily="18" charset="0"/>
                <a:cs typeface="华文细黑" pitchFamily="18" charset="0"/>
              </a:rPr>
              <a:t>MGI估计,全球企业</a:t>
            </a:r>
            <a:r>
              <a:rPr lang="en-US" altLang="zh-CN" sz="1700" b="1" dirty="0">
                <a:latin typeface="Times New Roman" pitchFamily="18" charset="0"/>
                <a:cs typeface="Times New Roman" pitchFamily="18" charset="0"/>
              </a:rPr>
              <a:t> </a:t>
            </a:r>
            <a:r>
              <a:rPr lang="en-US" altLang="zh-CN" sz="1700" b="1" dirty="0">
                <a:solidFill>
                  <a:srgbClr val="000000"/>
                </a:solidFill>
                <a:latin typeface="华文细黑" pitchFamily="18" charset="0"/>
                <a:cs typeface="华文细黑" pitchFamily="18" charset="0"/>
              </a:rPr>
              <a:t>2010</a:t>
            </a:r>
            <a:r>
              <a:rPr lang="en-US" altLang="zh-CN" sz="1700" b="1" dirty="0">
                <a:latin typeface="Times New Roman" pitchFamily="18" charset="0"/>
                <a:cs typeface="Times New Roman" pitchFamily="18" charset="0"/>
              </a:rPr>
              <a:t> </a:t>
            </a:r>
            <a:r>
              <a:rPr lang="en-US" altLang="zh-CN" sz="1700" b="1" dirty="0">
                <a:solidFill>
                  <a:srgbClr val="000000"/>
                </a:solidFill>
                <a:latin typeface="华文细黑" pitchFamily="18" charset="0"/>
                <a:cs typeface="华文细黑" pitchFamily="18" charset="0"/>
              </a:rPr>
              <a:t>年在硬盘上存储了超过</a:t>
            </a:r>
            <a:r>
              <a:rPr lang="en-US" altLang="zh-CN" sz="1700" b="1" dirty="0">
                <a:latin typeface="Times New Roman" pitchFamily="18" charset="0"/>
                <a:cs typeface="Times New Roman" pitchFamily="18" charset="0"/>
              </a:rPr>
              <a:t> </a:t>
            </a:r>
            <a:r>
              <a:rPr lang="en-US" altLang="zh-CN" sz="1700" b="1" dirty="0">
                <a:solidFill>
                  <a:srgbClr val="000000"/>
                </a:solidFill>
                <a:latin typeface="华文细黑" pitchFamily="18" charset="0"/>
                <a:cs typeface="华文细黑" pitchFamily="18" charset="0"/>
              </a:rPr>
              <a:t>7EB(1EB</a:t>
            </a:r>
            <a:r>
              <a:rPr lang="en-US" altLang="zh-CN" sz="1700" b="1" dirty="0">
                <a:latin typeface="Times New Roman" pitchFamily="18" charset="0"/>
                <a:cs typeface="Times New Roman" pitchFamily="18" charset="0"/>
              </a:rPr>
              <a:t> </a:t>
            </a:r>
            <a:r>
              <a:rPr lang="en-US" altLang="zh-CN" sz="1700" b="1" dirty="0">
                <a:solidFill>
                  <a:srgbClr val="000000"/>
                </a:solidFill>
                <a:latin typeface="华文细黑" pitchFamily="18" charset="0"/>
                <a:cs typeface="华文细黑" pitchFamily="18" charset="0"/>
              </a:rPr>
              <a:t>等于</a:t>
            </a:r>
            <a:r>
              <a:rPr lang="en-US" altLang="zh-CN" sz="1700" b="1" dirty="0">
                <a:latin typeface="Times New Roman" pitchFamily="18" charset="0"/>
                <a:cs typeface="Times New Roman" pitchFamily="18" charset="0"/>
              </a:rPr>
              <a:t> </a:t>
            </a:r>
            <a:r>
              <a:rPr lang="en-US" altLang="zh-CN" sz="1700" b="1" dirty="0">
                <a:solidFill>
                  <a:srgbClr val="000000"/>
                </a:solidFill>
                <a:latin typeface="华文细黑" pitchFamily="18" charset="0"/>
                <a:cs typeface="华文细黑" pitchFamily="18" charset="0"/>
              </a:rPr>
              <a:t>10</a:t>
            </a:r>
            <a:r>
              <a:rPr lang="en-US" altLang="zh-CN" sz="1700" b="1" dirty="0">
                <a:latin typeface="Times New Roman" pitchFamily="18" charset="0"/>
                <a:cs typeface="Times New Roman" pitchFamily="18" charset="0"/>
              </a:rPr>
              <a:t> </a:t>
            </a:r>
            <a:r>
              <a:rPr lang="en-US" altLang="zh-CN" sz="1700" b="1" dirty="0">
                <a:solidFill>
                  <a:srgbClr val="000000"/>
                </a:solidFill>
                <a:latin typeface="华文细黑" pitchFamily="18" charset="0"/>
                <a:cs typeface="华文细黑" pitchFamily="18" charset="0"/>
              </a:rPr>
              <a:t>亿</a:t>
            </a:r>
            <a:r>
              <a:rPr lang="en-US" altLang="zh-CN" sz="1700" b="1" dirty="0">
                <a:latin typeface="Times New Roman" pitchFamily="18" charset="0"/>
                <a:cs typeface="Times New Roman" pitchFamily="18" charset="0"/>
              </a:rPr>
              <a:t> </a:t>
            </a:r>
            <a:r>
              <a:rPr lang="en-US" altLang="zh-CN" sz="1700" b="1" dirty="0">
                <a:solidFill>
                  <a:srgbClr val="000000"/>
                </a:solidFill>
                <a:latin typeface="华文细黑" pitchFamily="18" charset="0"/>
                <a:cs typeface="华文细黑" pitchFamily="18" charset="0"/>
              </a:rPr>
              <a:t>GB)</a:t>
            </a:r>
          </a:p>
          <a:p>
            <a:pPr>
              <a:lnSpc>
                <a:spcPts val="2718"/>
              </a:lnSpc>
              <a:tabLst>
                <a:tab pos="211572" algn="l"/>
              </a:tabLst>
            </a:pPr>
            <a:r>
              <a:rPr lang="en-US" altLang="zh-CN" sz="1700" b="1" dirty="0">
                <a:solidFill>
                  <a:srgbClr val="000000"/>
                </a:solidFill>
                <a:latin typeface="华文细黑" pitchFamily="18" charset="0"/>
                <a:cs typeface="华文细黑" pitchFamily="18" charset="0"/>
              </a:rPr>
              <a:t>的新数据,同时,消费者在</a:t>
            </a:r>
            <a:r>
              <a:rPr lang="en-US" altLang="zh-CN" sz="1700" b="1" dirty="0">
                <a:latin typeface="Times New Roman" pitchFamily="18" charset="0"/>
                <a:cs typeface="Times New Roman" pitchFamily="18" charset="0"/>
              </a:rPr>
              <a:t> </a:t>
            </a:r>
            <a:r>
              <a:rPr lang="en-US" altLang="zh-CN" sz="1700" b="1" dirty="0">
                <a:solidFill>
                  <a:srgbClr val="000000"/>
                </a:solidFill>
                <a:latin typeface="华文细黑" pitchFamily="18" charset="0"/>
                <a:cs typeface="华文细黑" pitchFamily="18" charset="0"/>
              </a:rPr>
              <a:t>PC</a:t>
            </a:r>
            <a:r>
              <a:rPr lang="en-US" altLang="zh-CN" sz="1700" b="1" dirty="0">
                <a:latin typeface="Times New Roman" pitchFamily="18" charset="0"/>
                <a:cs typeface="Times New Roman" pitchFamily="18" charset="0"/>
              </a:rPr>
              <a:t> </a:t>
            </a:r>
            <a:r>
              <a:rPr lang="en-US" altLang="zh-CN" sz="1700" b="1" dirty="0">
                <a:solidFill>
                  <a:srgbClr val="000000"/>
                </a:solidFill>
                <a:latin typeface="华文细黑" pitchFamily="18" charset="0"/>
                <a:cs typeface="华文细黑" pitchFamily="18" charset="0"/>
              </a:rPr>
              <a:t>和笔记本等设备上存储了超过</a:t>
            </a:r>
            <a:r>
              <a:rPr lang="en-US" altLang="zh-CN" sz="1700" b="1" dirty="0">
                <a:latin typeface="Times New Roman" pitchFamily="18" charset="0"/>
                <a:cs typeface="Times New Roman" pitchFamily="18" charset="0"/>
              </a:rPr>
              <a:t> </a:t>
            </a:r>
            <a:r>
              <a:rPr lang="en-US" altLang="zh-CN" sz="1700" b="1" dirty="0">
                <a:solidFill>
                  <a:srgbClr val="000000"/>
                </a:solidFill>
                <a:latin typeface="华文细黑" pitchFamily="18" charset="0"/>
                <a:cs typeface="华文细黑" pitchFamily="18" charset="0"/>
              </a:rPr>
              <a:t>6EB</a:t>
            </a:r>
            <a:r>
              <a:rPr lang="en-US" altLang="zh-CN" sz="1700" b="1" dirty="0">
                <a:latin typeface="Times New Roman" pitchFamily="18" charset="0"/>
                <a:cs typeface="Times New Roman" pitchFamily="18" charset="0"/>
              </a:rPr>
              <a:t> </a:t>
            </a:r>
            <a:r>
              <a:rPr lang="en-US" altLang="zh-CN" sz="1700" b="1" dirty="0">
                <a:solidFill>
                  <a:srgbClr val="000000"/>
                </a:solidFill>
                <a:latin typeface="华文细黑" pitchFamily="18" charset="0"/>
                <a:cs typeface="华文细黑" pitchFamily="18" charset="0"/>
              </a:rPr>
              <a:t>新数据</a:t>
            </a:r>
          </a:p>
        </p:txBody>
      </p:sp>
      <p:sp>
        <p:nvSpPr>
          <p:cNvPr id="3" name="TextBox 1"/>
          <p:cNvSpPr txBox="1"/>
          <p:nvPr/>
        </p:nvSpPr>
        <p:spPr>
          <a:xfrm>
            <a:off x="1129427" y="6201015"/>
            <a:ext cx="654025" cy="169296"/>
          </a:xfrm>
          <a:prstGeom prst="rect">
            <a:avLst/>
          </a:prstGeom>
          <a:noFill/>
        </p:spPr>
        <p:txBody>
          <a:bodyPr wrap="none" lIns="0" tIns="0" rIns="0" bIns="40087" rtlCol="0">
            <a:spAutoFit/>
          </a:bodyPr>
          <a:lstStyle/>
          <a:p>
            <a:pPr>
              <a:lnSpc>
                <a:spcPts val="964"/>
              </a:lnSpc>
            </a:pPr>
            <a:r>
              <a:rPr lang="en-US" altLang="zh-CN" sz="1100" dirty="0">
                <a:solidFill>
                  <a:srgbClr val="898989"/>
                </a:solidFill>
                <a:latin typeface="Georgia" pitchFamily="18" charset="0"/>
                <a:cs typeface="Georgia" pitchFamily="18" charset="0"/>
              </a:rPr>
              <a:t>3/13/2012</a:t>
            </a:r>
          </a:p>
        </p:txBody>
      </p:sp>
      <p:sp>
        <p:nvSpPr>
          <p:cNvPr id="4" name="TextBox 1"/>
          <p:cNvSpPr txBox="1"/>
          <p:nvPr/>
        </p:nvSpPr>
        <p:spPr>
          <a:xfrm>
            <a:off x="7938556" y="6201015"/>
            <a:ext cx="70532" cy="169296"/>
          </a:xfrm>
          <a:prstGeom prst="rect">
            <a:avLst/>
          </a:prstGeom>
          <a:noFill/>
        </p:spPr>
        <p:txBody>
          <a:bodyPr wrap="none" lIns="0" tIns="0" rIns="0" bIns="40087" rtlCol="0">
            <a:spAutoFit/>
          </a:bodyPr>
          <a:lstStyle/>
          <a:p>
            <a:pPr>
              <a:lnSpc>
                <a:spcPts val="964"/>
              </a:lnSpc>
            </a:pPr>
            <a:r>
              <a:rPr lang="en-US" altLang="zh-CN" sz="1100" dirty="0">
                <a:solidFill>
                  <a:srgbClr val="898989"/>
                </a:solidFill>
                <a:latin typeface="Georgia" pitchFamily="18" charset="0"/>
                <a:cs typeface="Georgia" pitchFamily="18" charset="0"/>
              </a:rPr>
              <a:t>7</a:t>
            </a:r>
          </a:p>
        </p:txBody>
      </p:sp>
      <p:sp>
        <p:nvSpPr>
          <p:cNvPr id="6" name="矩形 5"/>
          <p:cNvSpPr/>
          <p:nvPr/>
        </p:nvSpPr>
        <p:spPr>
          <a:xfrm>
            <a:off x="755576" y="1124744"/>
            <a:ext cx="7416824" cy="836126"/>
          </a:xfrm>
          <a:prstGeom prst="rect">
            <a:avLst/>
          </a:prstGeom>
        </p:spPr>
        <p:txBody>
          <a:bodyPr wrap="square">
            <a:spAutoFit/>
          </a:bodyPr>
          <a:lstStyle/>
          <a:p>
            <a:pPr>
              <a:lnSpc>
                <a:spcPts val="2893"/>
              </a:lnSpc>
              <a:tabLst>
                <a:tab pos="801746" algn="l"/>
              </a:tabLst>
            </a:pPr>
            <a:r>
              <a:rPr lang="en-US" altLang="zh-CN" b="1" dirty="0" err="1">
                <a:solidFill>
                  <a:srgbClr val="FF0000"/>
                </a:solidFill>
                <a:latin typeface="方正细圆简体" pitchFamily="2" charset="-122"/>
                <a:ea typeface="方正细圆简体" pitchFamily="2" charset="-122"/>
                <a:cs typeface="华文细黑" pitchFamily="18" charset="0"/>
              </a:rPr>
              <a:t>数据没有办法在可容忍的时间下使用常规软件方法完成存储、管理和处理任务</a:t>
            </a:r>
            <a:endParaRPr lang="en-US" altLang="zh-CN" b="1" dirty="0">
              <a:solidFill>
                <a:srgbClr val="FF0000"/>
              </a:solidFill>
              <a:latin typeface="方正细圆简体" pitchFamily="2" charset="-122"/>
              <a:ea typeface="方正细圆简体" pitchFamily="2" charset="-122"/>
              <a:cs typeface="华文细黑" pitchFamily="18" charset="0"/>
            </a:endParaRPr>
          </a:p>
        </p:txBody>
      </p:sp>
      <p:sp>
        <p:nvSpPr>
          <p:cNvPr id="7" name="标题 1"/>
          <p:cNvSpPr txBox="1">
            <a:spLocks/>
          </p:cNvSpPr>
          <p:nvPr/>
        </p:nvSpPr>
        <p:spPr bwMode="auto">
          <a:xfrm>
            <a:off x="1043608" y="116870"/>
            <a:ext cx="7643192" cy="575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defTabSz="914400" eaLnBrk="0" fontAlgn="base" hangingPunct="0">
              <a:spcBef>
                <a:spcPct val="0"/>
              </a:spcBef>
              <a:spcAft>
                <a:spcPct val="0"/>
              </a:spcAft>
              <a:defRPr/>
            </a:pPr>
            <a:r>
              <a:rPr lang="zh-CN" altLang="en-US" sz="2400" b="1" kern="0" dirty="0">
                <a:solidFill>
                  <a:schemeClr val="tx1">
                    <a:lumMod val="65000"/>
                    <a:lumOff val="35000"/>
                  </a:schemeClr>
                </a:solidFill>
                <a:latin typeface="黑体" pitchFamily="49" charset="-122"/>
                <a:ea typeface="黑体" pitchFamily="49" charset="-122"/>
                <a:cs typeface="+mj-cs"/>
              </a:rPr>
              <a:t>什么是大数据？</a:t>
            </a:r>
          </a:p>
        </p:txBody>
      </p:sp>
    </p:spTree>
    <p:extLst>
      <p:ext uri="{BB962C8B-B14F-4D97-AF65-F5344CB8AC3E}">
        <p14:creationId xmlns:p14="http://schemas.microsoft.com/office/powerpoint/2010/main" val="27876326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594" y="91604"/>
            <a:ext cx="7544977" cy="673100"/>
          </a:xfrm>
        </p:spPr>
        <p:txBody>
          <a:bodyPr>
            <a:normAutofit/>
          </a:bodyPr>
          <a:lstStyle/>
          <a:p>
            <a:r>
              <a:rPr lang="zh-CN" altLang="en-US" sz="2400" cap="none" dirty="0">
                <a:solidFill>
                  <a:schemeClr val="tx1">
                    <a:lumMod val="65000"/>
                    <a:lumOff val="35000"/>
                  </a:schemeClr>
                </a:solidFill>
                <a:latin typeface="黑体" pitchFamily="49" charset="-122"/>
                <a:ea typeface="黑体" pitchFamily="49" charset="-122"/>
                <a:cs typeface="+mj-cs"/>
              </a:rPr>
              <a:t>大数据的解释</a:t>
            </a:r>
            <a:endParaRPr lang="en-US" altLang="en-US" sz="2400" cap="none" dirty="0">
              <a:solidFill>
                <a:schemeClr val="tx1">
                  <a:lumMod val="65000"/>
                  <a:lumOff val="35000"/>
                </a:schemeClr>
              </a:solidFill>
              <a:latin typeface="黑体" pitchFamily="49" charset="-122"/>
              <a:ea typeface="黑体" pitchFamily="49" charset="-122"/>
              <a:cs typeface="+mj-cs"/>
            </a:endParaRPr>
          </a:p>
        </p:txBody>
      </p:sp>
      <p:sp>
        <p:nvSpPr>
          <p:cNvPr id="5" name="Content Placeholder 4"/>
          <p:cNvSpPr>
            <a:spLocks noGrp="1"/>
          </p:cNvSpPr>
          <p:nvPr>
            <p:ph sz="half" idx="1"/>
          </p:nvPr>
        </p:nvSpPr>
        <p:spPr>
          <a:xfrm>
            <a:off x="4875110" y="1501767"/>
            <a:ext cx="3717576" cy="4525963"/>
          </a:xfrm>
        </p:spPr>
        <p:txBody>
          <a:bodyPr>
            <a:normAutofit/>
          </a:bodyPr>
          <a:lstStyle/>
          <a:p>
            <a:pPr>
              <a:lnSpc>
                <a:spcPct val="200000"/>
              </a:lnSpc>
            </a:pPr>
            <a:r>
              <a:rPr lang="en-US" altLang="zh-CN" sz="2000" dirty="0">
                <a:solidFill>
                  <a:schemeClr val="tx1"/>
                </a:solidFill>
                <a:latin typeface="微软雅黑" panose="020B0503020204020204" pitchFamily="34" charset="-122"/>
                <a:ea typeface="微软雅黑" panose="020B0503020204020204" pitchFamily="34" charset="-122"/>
              </a:rPr>
              <a:t>	</a:t>
            </a:r>
            <a:r>
              <a:rPr lang="zh-CN" altLang="en-US" sz="2000" dirty="0">
                <a:solidFill>
                  <a:schemeClr val="tx1"/>
                </a:solidFill>
                <a:latin typeface="微软雅黑" panose="020B0503020204020204" pitchFamily="34" charset="-122"/>
                <a:ea typeface="微软雅黑" panose="020B0503020204020204" pitchFamily="34" charset="-122"/>
              </a:rPr>
              <a:t>大数据是需要新处理模式才能具有更强的决策力、洞察发现力和流程优化能力的海量、高增长率和多样化的信息资产。</a:t>
            </a:r>
            <a:endParaRPr lang="en-US" altLang="zh-CN" sz="2000" dirty="0">
              <a:solidFill>
                <a:schemeClr val="tx1"/>
              </a:solidFill>
              <a:latin typeface="微软雅黑" panose="020B0503020204020204" pitchFamily="34" charset="-122"/>
              <a:ea typeface="微软雅黑" panose="020B0503020204020204" pitchFamily="34" charset="-122"/>
            </a:endParaRPr>
          </a:p>
          <a:p>
            <a:pPr>
              <a:lnSpc>
                <a:spcPct val="200000"/>
              </a:lnSpc>
            </a:pPr>
            <a:r>
              <a:rPr lang="zh-CN" altLang="en-US" sz="2000" dirty="0">
                <a:solidFill>
                  <a:schemeClr val="tx1"/>
                </a:solidFill>
                <a:latin typeface="微软雅黑" panose="020B0503020204020204" pitchFamily="34" charset="-122"/>
                <a:ea typeface="微软雅黑" panose="020B0503020204020204" pitchFamily="34" charset="-122"/>
              </a:rPr>
              <a:t>大数据就是“未来的新石油”。</a:t>
            </a:r>
            <a:endParaRPr lang="en-US" sz="2000" dirty="0">
              <a:solidFill>
                <a:schemeClr val="tx1"/>
              </a:solidFill>
              <a:latin typeface="微软雅黑" panose="020B0503020204020204" pitchFamily="34" charset="-122"/>
              <a:ea typeface="微软雅黑" panose="020B0503020204020204" pitchFamily="34" charset="-122"/>
            </a:endParaRPr>
          </a:p>
        </p:txBody>
      </p:sp>
      <p:pic>
        <p:nvPicPr>
          <p:cNvPr id="39938" name="Picture 2" descr="http://easyread.ph.126.net/oFfokugx9mhF1Xks_WLQXg==/27487796494338.jpg?param=0x450&amp;type=1.jpg"/>
          <p:cNvPicPr>
            <a:picLocks noChangeAspect="1" noChangeArrowheads="1"/>
          </p:cNvPicPr>
          <p:nvPr/>
        </p:nvPicPr>
        <p:blipFill>
          <a:blip r:embed="rId2" cstate="print"/>
          <a:srcRect/>
          <a:stretch>
            <a:fillRect/>
          </a:stretch>
        </p:blipFill>
        <p:spPr bwMode="auto">
          <a:xfrm>
            <a:off x="769500" y="4062064"/>
            <a:ext cx="3878505" cy="2115549"/>
          </a:xfrm>
          <a:prstGeom prst="rect">
            <a:avLst/>
          </a:prstGeom>
          <a:noFill/>
        </p:spPr>
      </p:pic>
      <p:pic>
        <p:nvPicPr>
          <p:cNvPr id="39940" name="Picture 4" descr="http://www.itongji.cn/uploads/allimg/130628/1-13062P94956341.jpg"/>
          <p:cNvPicPr>
            <a:picLocks noChangeAspect="1" noChangeArrowheads="1"/>
          </p:cNvPicPr>
          <p:nvPr/>
        </p:nvPicPr>
        <p:blipFill>
          <a:blip r:embed="rId3" cstate="print"/>
          <a:srcRect/>
          <a:stretch>
            <a:fillRect/>
          </a:stretch>
        </p:blipFill>
        <p:spPr bwMode="auto">
          <a:xfrm>
            <a:off x="666553" y="1328386"/>
            <a:ext cx="3981450" cy="2733676"/>
          </a:xfrm>
          <a:prstGeom prst="rect">
            <a:avLst/>
          </a:prstGeom>
          <a:noFill/>
        </p:spPr>
      </p:pic>
      <p:cxnSp>
        <p:nvCxnSpPr>
          <p:cNvPr id="7" name="直接连接符 6"/>
          <p:cNvCxnSpPr/>
          <p:nvPr/>
        </p:nvCxnSpPr>
        <p:spPr>
          <a:xfrm>
            <a:off x="948208" y="916172"/>
            <a:ext cx="7534275" cy="30163"/>
          </a:xfrm>
          <a:prstGeom prst="line">
            <a:avLst/>
          </a:prstGeom>
          <a:ln>
            <a:solidFill>
              <a:srgbClr val="74002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55585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1"/>
          <p:cNvSpPr>
            <a:spLocks noGrp="1"/>
          </p:cNvSpPr>
          <p:nvPr>
            <p:ph type="title"/>
          </p:nvPr>
        </p:nvSpPr>
        <p:spPr>
          <a:xfrm>
            <a:off x="827584" y="228611"/>
            <a:ext cx="7925790" cy="498599"/>
          </a:xfrm>
        </p:spPr>
        <p:txBody>
          <a:bodyPr>
            <a:normAutofit fontScale="90000"/>
          </a:bodyPr>
          <a:lstStyle/>
          <a:p>
            <a:r>
              <a:rPr lang="zh-CN" altLang="en-US" dirty="0">
                <a:latin typeface="黑体" pitchFamily="49" charset="-122"/>
                <a:ea typeface="黑体" pitchFamily="49" charset="-122"/>
              </a:rPr>
              <a:t>大数据带来的思维变革</a:t>
            </a:r>
            <a:endParaRPr lang="en-US" altLang="en-US" dirty="0">
              <a:latin typeface="黑体" pitchFamily="49" charset="-122"/>
              <a:ea typeface="黑体" pitchFamily="49" charset="-122"/>
            </a:endParaRPr>
          </a:p>
        </p:txBody>
      </p:sp>
      <p:sp>
        <p:nvSpPr>
          <p:cNvPr id="5" name="Cloud Callout 8"/>
          <p:cNvSpPr/>
          <p:nvPr/>
        </p:nvSpPr>
        <p:spPr bwMode="auto">
          <a:xfrm>
            <a:off x="5796136" y="1877179"/>
            <a:ext cx="3168352" cy="2017223"/>
          </a:xfrm>
          <a:prstGeom prst="cloudCallout">
            <a:avLst>
              <a:gd name="adj1" fmla="val -91332"/>
              <a:gd name="adj2" fmla="val 65655"/>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28565" rIns="28565" bIns="57125" numCol="1" spcCol="0" rtlCol="0" fromWordArt="0" anchor="ctr" anchorCtr="0" forceAA="0" compatLnSpc="1">
            <a:prstTxWarp prst="textNoShape">
              <a:avLst/>
            </a:prstTxWarp>
            <a:noAutofit/>
          </a:bodyPr>
          <a:lstStyle/>
          <a:p>
            <a:pPr algn="ctr">
              <a:lnSpc>
                <a:spcPts val="2400"/>
              </a:lnSpc>
            </a:pPr>
            <a:r>
              <a:rPr lang="zh-CN" altLang="en-US" sz="2000" b="1" dirty="0">
                <a:gradFill>
                  <a:gsLst>
                    <a:gs pos="0">
                      <a:srgbClr val="FFFFFF"/>
                    </a:gs>
                    <a:gs pos="100000">
                      <a:srgbClr val="FFFFFF"/>
                    </a:gs>
                  </a:gsLst>
                  <a:lin ang="5400000" scaled="0"/>
                </a:gradFill>
                <a:latin typeface="微软雅黑" pitchFamily="34" charset="-122"/>
                <a:ea typeface="微软雅黑" pitchFamily="34" charset="-122"/>
              </a:rPr>
              <a:t>更好</a:t>
            </a:r>
            <a:endParaRPr lang="en-US" altLang="zh-CN" sz="2000" b="1" dirty="0">
              <a:gradFill>
                <a:gsLst>
                  <a:gs pos="0">
                    <a:srgbClr val="FFFFFF"/>
                  </a:gs>
                  <a:gs pos="100000">
                    <a:srgbClr val="FFFFFF"/>
                  </a:gs>
                </a:gsLst>
                <a:lin ang="5400000" scaled="0"/>
              </a:gradFill>
              <a:latin typeface="微软雅黑" pitchFamily="34" charset="-122"/>
              <a:ea typeface="微软雅黑" pitchFamily="34" charset="-122"/>
            </a:endParaRPr>
          </a:p>
          <a:p>
            <a:pPr algn="ctr">
              <a:lnSpc>
                <a:spcPts val="2400"/>
              </a:lnSpc>
            </a:pPr>
            <a:r>
              <a:rPr lang="zh-CN" altLang="en-US" sz="1600" dirty="0">
                <a:gradFill>
                  <a:gsLst>
                    <a:gs pos="0">
                      <a:srgbClr val="FFFFFF"/>
                    </a:gs>
                    <a:gs pos="100000">
                      <a:srgbClr val="FFFFFF"/>
                    </a:gs>
                  </a:gsLst>
                  <a:lin ang="5400000" scaled="0"/>
                </a:gradFill>
                <a:latin typeface="微软雅黑" pitchFamily="34" charset="-122"/>
                <a:ea typeface="微软雅黑" pitchFamily="34" charset="-122"/>
              </a:rPr>
              <a:t>不是因果关系而是相关关系</a:t>
            </a:r>
            <a:endParaRPr lang="en-US" sz="1600" dirty="0">
              <a:gradFill>
                <a:gsLst>
                  <a:gs pos="0">
                    <a:srgbClr val="FFFFFF"/>
                  </a:gs>
                  <a:gs pos="100000">
                    <a:srgbClr val="FFFFFF"/>
                  </a:gs>
                </a:gsLst>
                <a:lin ang="5400000" scaled="0"/>
              </a:gradFill>
              <a:latin typeface="微软雅黑" pitchFamily="34" charset="-122"/>
              <a:ea typeface="微软雅黑" pitchFamily="34" charset="-122"/>
            </a:endParaRPr>
          </a:p>
        </p:txBody>
      </p:sp>
      <p:sp>
        <p:nvSpPr>
          <p:cNvPr id="6" name="Cloud Callout 9"/>
          <p:cNvSpPr/>
          <p:nvPr/>
        </p:nvSpPr>
        <p:spPr bwMode="auto">
          <a:xfrm>
            <a:off x="391924" y="2870830"/>
            <a:ext cx="3005771" cy="2017223"/>
          </a:xfrm>
          <a:prstGeom prst="cloudCallout">
            <a:avLst>
              <a:gd name="adj1" fmla="val 68799"/>
              <a:gd name="adj2" fmla="val 17194"/>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28565" rIns="28565" bIns="57125" numCol="1" spcCol="0" rtlCol="0" fromWordArt="0" anchor="ctr" anchorCtr="0" forceAA="0" compatLnSpc="1">
            <a:prstTxWarp prst="textNoShape">
              <a:avLst/>
            </a:prstTxWarp>
            <a:noAutofit/>
          </a:bodyPr>
          <a:lstStyle/>
          <a:p>
            <a:pPr algn="ctr">
              <a:lnSpc>
                <a:spcPts val="2400"/>
              </a:lnSpc>
            </a:pPr>
            <a:r>
              <a:rPr lang="zh-CN" altLang="en-US" sz="2000" b="1" dirty="0">
                <a:gradFill>
                  <a:gsLst>
                    <a:gs pos="0">
                      <a:srgbClr val="FFFFFF"/>
                    </a:gs>
                    <a:gs pos="100000">
                      <a:srgbClr val="FFFFFF"/>
                    </a:gs>
                  </a:gsLst>
                  <a:lin ang="5400000" scaled="0"/>
                </a:gradFill>
                <a:latin typeface="微软雅黑" pitchFamily="34" charset="-122"/>
                <a:ea typeface="微软雅黑" pitchFamily="34" charset="-122"/>
              </a:rPr>
              <a:t>更多</a:t>
            </a:r>
            <a:endParaRPr lang="en-US" altLang="zh-CN" sz="2000" b="1" dirty="0">
              <a:gradFill>
                <a:gsLst>
                  <a:gs pos="0">
                    <a:srgbClr val="FFFFFF"/>
                  </a:gs>
                  <a:gs pos="100000">
                    <a:srgbClr val="FFFFFF"/>
                  </a:gs>
                </a:gsLst>
                <a:lin ang="5400000" scaled="0"/>
              </a:gradFill>
              <a:latin typeface="微软雅黑" pitchFamily="34" charset="-122"/>
              <a:ea typeface="微软雅黑" pitchFamily="34" charset="-122"/>
            </a:endParaRPr>
          </a:p>
          <a:p>
            <a:pPr algn="ctr">
              <a:lnSpc>
                <a:spcPts val="2400"/>
              </a:lnSpc>
            </a:pPr>
            <a:r>
              <a:rPr lang="zh-CN" altLang="en-US" sz="1600" dirty="0">
                <a:gradFill>
                  <a:gsLst>
                    <a:gs pos="0">
                      <a:srgbClr val="FFFFFF"/>
                    </a:gs>
                    <a:gs pos="100000">
                      <a:srgbClr val="FFFFFF"/>
                    </a:gs>
                  </a:gsLst>
                  <a:lin ang="5400000" scaled="0"/>
                </a:gradFill>
                <a:latin typeface="微软雅黑" pitchFamily="34" charset="-122"/>
                <a:ea typeface="微软雅黑" pitchFamily="34" charset="-122"/>
              </a:rPr>
              <a:t>不是随机样本而是全部数据</a:t>
            </a:r>
            <a:endParaRPr lang="en-US" sz="1600" dirty="0">
              <a:gradFill>
                <a:gsLst>
                  <a:gs pos="0">
                    <a:srgbClr val="FFFFFF"/>
                  </a:gs>
                  <a:gs pos="100000">
                    <a:srgbClr val="FFFFFF"/>
                  </a:gs>
                </a:gsLst>
                <a:lin ang="5400000" scaled="0"/>
              </a:gradFill>
              <a:latin typeface="微软雅黑" pitchFamily="34" charset="-122"/>
              <a:ea typeface="微软雅黑" pitchFamily="34" charset="-122"/>
            </a:endParaRPr>
          </a:p>
        </p:txBody>
      </p:sp>
      <p:sp>
        <p:nvSpPr>
          <p:cNvPr id="7" name="Freeform 53"/>
          <p:cNvSpPr>
            <a:spLocks noEditPoints="1"/>
          </p:cNvSpPr>
          <p:nvPr/>
        </p:nvSpPr>
        <p:spPr bwMode="black">
          <a:xfrm>
            <a:off x="3661020" y="4071374"/>
            <a:ext cx="1775079" cy="2228447"/>
          </a:xfrm>
          <a:custGeom>
            <a:avLst/>
            <a:gdLst>
              <a:gd name="T0" fmla="*/ 466 w 1443"/>
              <a:gd name="T1" fmla="*/ 0 h 1627"/>
              <a:gd name="T2" fmla="*/ 466 w 1443"/>
              <a:gd name="T3" fmla="*/ 294 h 1627"/>
              <a:gd name="T4" fmla="*/ 0 w 1443"/>
              <a:gd name="T5" fmla="*/ 1173 h 1627"/>
              <a:gd name="T6" fmla="*/ 48 w 1443"/>
              <a:gd name="T7" fmla="*/ 1230 h 1627"/>
              <a:gd name="T8" fmla="*/ 186 w 1443"/>
              <a:gd name="T9" fmla="*/ 1363 h 1627"/>
              <a:gd name="T10" fmla="*/ 210 w 1443"/>
              <a:gd name="T11" fmla="*/ 1455 h 1627"/>
              <a:gd name="T12" fmla="*/ 31 w 1443"/>
              <a:gd name="T13" fmla="*/ 1545 h 1627"/>
              <a:gd name="T14" fmla="*/ 49 w 1443"/>
              <a:gd name="T15" fmla="*/ 1554 h 1627"/>
              <a:gd name="T16" fmla="*/ 61 w 1443"/>
              <a:gd name="T17" fmla="*/ 1620 h 1627"/>
              <a:gd name="T18" fmla="*/ 73 w 1443"/>
              <a:gd name="T19" fmla="*/ 1553 h 1627"/>
              <a:gd name="T20" fmla="*/ 210 w 1443"/>
              <a:gd name="T21" fmla="*/ 1525 h 1627"/>
              <a:gd name="T22" fmla="*/ 215 w 1443"/>
              <a:gd name="T23" fmla="*/ 1537 h 1627"/>
              <a:gd name="T24" fmla="*/ 228 w 1443"/>
              <a:gd name="T25" fmla="*/ 1594 h 1627"/>
              <a:gd name="T26" fmla="*/ 258 w 1443"/>
              <a:gd name="T27" fmla="*/ 1627 h 1627"/>
              <a:gd name="T28" fmla="*/ 271 w 1443"/>
              <a:gd name="T29" fmla="*/ 1594 h 1627"/>
              <a:gd name="T30" fmla="*/ 276 w 1443"/>
              <a:gd name="T31" fmla="*/ 1537 h 1627"/>
              <a:gd name="T32" fmla="*/ 411 w 1443"/>
              <a:gd name="T33" fmla="*/ 1541 h 1627"/>
              <a:gd name="T34" fmla="*/ 388 w 1443"/>
              <a:gd name="T35" fmla="*/ 1586 h 1627"/>
              <a:gd name="T36" fmla="*/ 457 w 1443"/>
              <a:gd name="T37" fmla="*/ 1586 h 1627"/>
              <a:gd name="T38" fmla="*/ 435 w 1443"/>
              <a:gd name="T39" fmla="*/ 1543 h 1627"/>
              <a:gd name="T40" fmla="*/ 452 w 1443"/>
              <a:gd name="T41" fmla="*/ 1504 h 1627"/>
              <a:gd name="T42" fmla="*/ 276 w 1443"/>
              <a:gd name="T43" fmla="*/ 1363 h 1627"/>
              <a:gd name="T44" fmla="*/ 299 w 1443"/>
              <a:gd name="T45" fmla="*/ 1230 h 1627"/>
              <a:gd name="T46" fmla="*/ 514 w 1443"/>
              <a:gd name="T47" fmla="*/ 1182 h 1627"/>
              <a:gd name="T48" fmla="*/ 494 w 1443"/>
              <a:gd name="T49" fmla="*/ 1134 h 1627"/>
              <a:gd name="T50" fmla="*/ 538 w 1443"/>
              <a:gd name="T51" fmla="*/ 1491 h 1627"/>
              <a:gd name="T52" fmla="*/ 722 w 1443"/>
              <a:gd name="T53" fmla="*/ 1528 h 1627"/>
              <a:gd name="T54" fmla="*/ 816 w 1443"/>
              <a:gd name="T55" fmla="*/ 1053 h 1627"/>
              <a:gd name="T56" fmla="*/ 817 w 1443"/>
              <a:gd name="T57" fmla="*/ 1052 h 1627"/>
              <a:gd name="T58" fmla="*/ 818 w 1443"/>
              <a:gd name="T59" fmla="*/ 1027 h 1627"/>
              <a:gd name="T60" fmla="*/ 439 w 1443"/>
              <a:gd name="T61" fmla="*/ 938 h 1627"/>
              <a:gd name="T62" fmla="*/ 820 w 1443"/>
              <a:gd name="T63" fmla="*/ 772 h 1627"/>
              <a:gd name="T64" fmla="*/ 1231 w 1443"/>
              <a:gd name="T65" fmla="*/ 760 h 1627"/>
              <a:gd name="T66" fmla="*/ 1245 w 1443"/>
              <a:gd name="T67" fmla="*/ 707 h 1627"/>
              <a:gd name="T68" fmla="*/ 1428 w 1443"/>
              <a:gd name="T69" fmla="*/ 267 h 1627"/>
              <a:gd name="T70" fmla="*/ 1235 w 1443"/>
              <a:gd name="T71" fmla="*/ 687 h 1627"/>
              <a:gd name="T72" fmla="*/ 1215 w 1443"/>
              <a:gd name="T73" fmla="*/ 700 h 1627"/>
              <a:gd name="T74" fmla="*/ 898 w 1443"/>
              <a:gd name="T75" fmla="*/ 693 h 1627"/>
              <a:gd name="T76" fmla="*/ 507 w 1443"/>
              <a:gd name="T77" fmla="*/ 615 h 1627"/>
              <a:gd name="T78" fmla="*/ 415 w 1443"/>
              <a:gd name="T79" fmla="*/ 354 h 1627"/>
              <a:gd name="T80" fmla="*/ 196 w 1443"/>
              <a:gd name="T81" fmla="*/ 456 h 1627"/>
              <a:gd name="T82" fmla="*/ 138 w 1443"/>
              <a:gd name="T83" fmla="*/ 730 h 1627"/>
              <a:gd name="T84" fmla="*/ 90 w 1443"/>
              <a:gd name="T85" fmla="*/ 530 h 1627"/>
              <a:gd name="T86" fmla="*/ 6 w 1443"/>
              <a:gd name="T87" fmla="*/ 578 h 1627"/>
              <a:gd name="T88" fmla="*/ 49 w 1443"/>
              <a:gd name="T89" fmla="*/ 966 h 1627"/>
              <a:gd name="T90" fmla="*/ 48 w 1443"/>
              <a:gd name="T91" fmla="*/ 1125 h 1627"/>
              <a:gd name="T92" fmla="*/ 96 w 1443"/>
              <a:gd name="T93" fmla="*/ 1084 h 1627"/>
              <a:gd name="T94" fmla="*/ 96 w 1443"/>
              <a:gd name="T95" fmla="*/ 1125 h 1627"/>
              <a:gd name="T96" fmla="*/ 1084 w 1443"/>
              <a:gd name="T97" fmla="*/ 1519 h 1627"/>
              <a:gd name="T98" fmla="*/ 824 w 1443"/>
              <a:gd name="T99" fmla="*/ 1618 h 1627"/>
              <a:gd name="T100" fmla="*/ 1443 w 1443"/>
              <a:gd name="T101" fmla="*/ 1519 h 1627"/>
              <a:gd name="T102" fmla="*/ 1293 w 1443"/>
              <a:gd name="T103" fmla="*/ 870 h 1627"/>
              <a:gd name="T104" fmla="*/ 1443 w 1443"/>
              <a:gd name="T105" fmla="*/ 772 h 1627"/>
              <a:gd name="T106" fmla="*/ 586 w 1443"/>
              <a:gd name="T107" fmla="*/ 870 h 1627"/>
              <a:gd name="T108" fmla="*/ 1084 w 1443"/>
              <a:gd name="T109" fmla="*/ 1519 h 1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43" h="1627">
                <a:moveTo>
                  <a:pt x="613" y="147"/>
                </a:moveTo>
                <a:cubicBezTo>
                  <a:pt x="613" y="65"/>
                  <a:pt x="547" y="0"/>
                  <a:pt x="466" y="0"/>
                </a:cubicBezTo>
                <a:cubicBezTo>
                  <a:pt x="385" y="0"/>
                  <a:pt x="319" y="65"/>
                  <a:pt x="319" y="147"/>
                </a:cubicBezTo>
                <a:cubicBezTo>
                  <a:pt x="319" y="228"/>
                  <a:pt x="385" y="294"/>
                  <a:pt x="466" y="294"/>
                </a:cubicBezTo>
                <a:cubicBezTo>
                  <a:pt x="547" y="294"/>
                  <a:pt x="613" y="228"/>
                  <a:pt x="613" y="147"/>
                </a:cubicBezTo>
                <a:close/>
                <a:moveTo>
                  <a:pt x="0" y="1173"/>
                </a:moveTo>
                <a:cubicBezTo>
                  <a:pt x="0" y="1182"/>
                  <a:pt x="0" y="1182"/>
                  <a:pt x="0" y="1182"/>
                </a:cubicBezTo>
                <a:cubicBezTo>
                  <a:pt x="0" y="1208"/>
                  <a:pt x="22" y="1230"/>
                  <a:pt x="48" y="1230"/>
                </a:cubicBezTo>
                <a:cubicBezTo>
                  <a:pt x="186" y="1230"/>
                  <a:pt x="186" y="1230"/>
                  <a:pt x="186" y="1230"/>
                </a:cubicBezTo>
                <a:cubicBezTo>
                  <a:pt x="186" y="1363"/>
                  <a:pt x="186" y="1363"/>
                  <a:pt x="186" y="1363"/>
                </a:cubicBezTo>
                <a:cubicBezTo>
                  <a:pt x="210" y="1363"/>
                  <a:pt x="210" y="1363"/>
                  <a:pt x="210" y="1363"/>
                </a:cubicBezTo>
                <a:cubicBezTo>
                  <a:pt x="210" y="1455"/>
                  <a:pt x="210" y="1455"/>
                  <a:pt x="210" y="1455"/>
                </a:cubicBezTo>
                <a:cubicBezTo>
                  <a:pt x="31" y="1504"/>
                  <a:pt x="31" y="1504"/>
                  <a:pt x="31" y="1504"/>
                </a:cubicBezTo>
                <a:cubicBezTo>
                  <a:pt x="31" y="1545"/>
                  <a:pt x="31" y="1545"/>
                  <a:pt x="31" y="1545"/>
                </a:cubicBezTo>
                <a:cubicBezTo>
                  <a:pt x="49" y="1543"/>
                  <a:pt x="49" y="1543"/>
                  <a:pt x="49" y="1543"/>
                </a:cubicBezTo>
                <a:cubicBezTo>
                  <a:pt x="49" y="1554"/>
                  <a:pt x="49" y="1554"/>
                  <a:pt x="49" y="1554"/>
                </a:cubicBezTo>
                <a:cubicBezTo>
                  <a:pt x="36" y="1558"/>
                  <a:pt x="26" y="1571"/>
                  <a:pt x="26" y="1586"/>
                </a:cubicBezTo>
                <a:cubicBezTo>
                  <a:pt x="26" y="1605"/>
                  <a:pt x="42" y="1620"/>
                  <a:pt x="61" y="1620"/>
                </a:cubicBezTo>
                <a:cubicBezTo>
                  <a:pt x="80" y="1620"/>
                  <a:pt x="95" y="1605"/>
                  <a:pt x="95" y="1586"/>
                </a:cubicBezTo>
                <a:cubicBezTo>
                  <a:pt x="95" y="1571"/>
                  <a:pt x="86" y="1558"/>
                  <a:pt x="73" y="1553"/>
                </a:cubicBezTo>
                <a:cubicBezTo>
                  <a:pt x="73" y="1541"/>
                  <a:pt x="73" y="1541"/>
                  <a:pt x="73" y="1541"/>
                </a:cubicBezTo>
                <a:cubicBezTo>
                  <a:pt x="210" y="1525"/>
                  <a:pt x="210" y="1525"/>
                  <a:pt x="210" y="1525"/>
                </a:cubicBezTo>
                <a:cubicBezTo>
                  <a:pt x="210" y="1537"/>
                  <a:pt x="210" y="1537"/>
                  <a:pt x="210" y="1537"/>
                </a:cubicBezTo>
                <a:cubicBezTo>
                  <a:pt x="215" y="1537"/>
                  <a:pt x="215" y="1537"/>
                  <a:pt x="215" y="1537"/>
                </a:cubicBezTo>
                <a:cubicBezTo>
                  <a:pt x="215" y="1594"/>
                  <a:pt x="215" y="1594"/>
                  <a:pt x="215" y="1594"/>
                </a:cubicBezTo>
                <a:cubicBezTo>
                  <a:pt x="228" y="1594"/>
                  <a:pt x="228" y="1594"/>
                  <a:pt x="228" y="1594"/>
                </a:cubicBezTo>
                <a:cubicBezTo>
                  <a:pt x="228" y="1627"/>
                  <a:pt x="228" y="1627"/>
                  <a:pt x="228" y="1627"/>
                </a:cubicBezTo>
                <a:cubicBezTo>
                  <a:pt x="258" y="1627"/>
                  <a:pt x="258" y="1627"/>
                  <a:pt x="258" y="1627"/>
                </a:cubicBezTo>
                <a:cubicBezTo>
                  <a:pt x="258" y="1594"/>
                  <a:pt x="258" y="1594"/>
                  <a:pt x="258" y="1594"/>
                </a:cubicBezTo>
                <a:cubicBezTo>
                  <a:pt x="271" y="1594"/>
                  <a:pt x="271" y="1594"/>
                  <a:pt x="271" y="1594"/>
                </a:cubicBezTo>
                <a:cubicBezTo>
                  <a:pt x="271" y="1537"/>
                  <a:pt x="271" y="1537"/>
                  <a:pt x="271" y="1537"/>
                </a:cubicBezTo>
                <a:cubicBezTo>
                  <a:pt x="276" y="1537"/>
                  <a:pt x="276" y="1537"/>
                  <a:pt x="276" y="1537"/>
                </a:cubicBezTo>
                <a:cubicBezTo>
                  <a:pt x="276" y="1525"/>
                  <a:pt x="276" y="1525"/>
                  <a:pt x="276" y="1525"/>
                </a:cubicBezTo>
                <a:cubicBezTo>
                  <a:pt x="411" y="1541"/>
                  <a:pt x="411" y="1541"/>
                  <a:pt x="411" y="1541"/>
                </a:cubicBezTo>
                <a:cubicBezTo>
                  <a:pt x="411" y="1553"/>
                  <a:pt x="411" y="1553"/>
                  <a:pt x="411" y="1553"/>
                </a:cubicBezTo>
                <a:cubicBezTo>
                  <a:pt x="398" y="1558"/>
                  <a:pt x="388" y="1571"/>
                  <a:pt x="388" y="1586"/>
                </a:cubicBezTo>
                <a:cubicBezTo>
                  <a:pt x="388" y="1605"/>
                  <a:pt x="404" y="1620"/>
                  <a:pt x="423" y="1620"/>
                </a:cubicBezTo>
                <a:cubicBezTo>
                  <a:pt x="442" y="1620"/>
                  <a:pt x="457" y="1605"/>
                  <a:pt x="457" y="1586"/>
                </a:cubicBezTo>
                <a:cubicBezTo>
                  <a:pt x="457" y="1571"/>
                  <a:pt x="448" y="1558"/>
                  <a:pt x="435" y="1554"/>
                </a:cubicBezTo>
                <a:cubicBezTo>
                  <a:pt x="435" y="1543"/>
                  <a:pt x="435" y="1543"/>
                  <a:pt x="435" y="1543"/>
                </a:cubicBezTo>
                <a:cubicBezTo>
                  <a:pt x="452" y="1545"/>
                  <a:pt x="452" y="1545"/>
                  <a:pt x="452" y="1545"/>
                </a:cubicBezTo>
                <a:cubicBezTo>
                  <a:pt x="452" y="1504"/>
                  <a:pt x="452" y="1504"/>
                  <a:pt x="452" y="1504"/>
                </a:cubicBezTo>
                <a:cubicBezTo>
                  <a:pt x="276" y="1456"/>
                  <a:pt x="276" y="1456"/>
                  <a:pt x="276" y="1456"/>
                </a:cubicBezTo>
                <a:cubicBezTo>
                  <a:pt x="276" y="1363"/>
                  <a:pt x="276" y="1363"/>
                  <a:pt x="276" y="1363"/>
                </a:cubicBezTo>
                <a:cubicBezTo>
                  <a:pt x="299" y="1363"/>
                  <a:pt x="299" y="1363"/>
                  <a:pt x="299" y="1363"/>
                </a:cubicBezTo>
                <a:cubicBezTo>
                  <a:pt x="299" y="1230"/>
                  <a:pt x="299" y="1230"/>
                  <a:pt x="299" y="1230"/>
                </a:cubicBezTo>
                <a:cubicBezTo>
                  <a:pt x="466" y="1230"/>
                  <a:pt x="466" y="1230"/>
                  <a:pt x="466" y="1230"/>
                </a:cubicBezTo>
                <a:cubicBezTo>
                  <a:pt x="493" y="1230"/>
                  <a:pt x="514" y="1208"/>
                  <a:pt x="514" y="1182"/>
                </a:cubicBezTo>
                <a:cubicBezTo>
                  <a:pt x="514" y="1173"/>
                  <a:pt x="514" y="1173"/>
                  <a:pt x="514" y="1173"/>
                </a:cubicBezTo>
                <a:cubicBezTo>
                  <a:pt x="514" y="1157"/>
                  <a:pt x="506" y="1143"/>
                  <a:pt x="494" y="1134"/>
                </a:cubicBezTo>
                <a:cubicBezTo>
                  <a:pt x="609" y="1134"/>
                  <a:pt x="609" y="1134"/>
                  <a:pt x="609" y="1134"/>
                </a:cubicBezTo>
                <a:cubicBezTo>
                  <a:pt x="538" y="1491"/>
                  <a:pt x="538" y="1491"/>
                  <a:pt x="538" y="1491"/>
                </a:cubicBezTo>
                <a:cubicBezTo>
                  <a:pt x="528" y="1539"/>
                  <a:pt x="562" y="1586"/>
                  <a:pt x="613" y="1596"/>
                </a:cubicBezTo>
                <a:cubicBezTo>
                  <a:pt x="664" y="1606"/>
                  <a:pt x="713" y="1576"/>
                  <a:pt x="722" y="1528"/>
                </a:cubicBezTo>
                <a:cubicBezTo>
                  <a:pt x="816" y="1057"/>
                  <a:pt x="816" y="1057"/>
                  <a:pt x="816" y="1057"/>
                </a:cubicBezTo>
                <a:cubicBezTo>
                  <a:pt x="816" y="1056"/>
                  <a:pt x="816" y="1054"/>
                  <a:pt x="816" y="1053"/>
                </a:cubicBezTo>
                <a:cubicBezTo>
                  <a:pt x="816" y="1053"/>
                  <a:pt x="816" y="1053"/>
                  <a:pt x="816" y="1053"/>
                </a:cubicBezTo>
                <a:cubicBezTo>
                  <a:pt x="817" y="1053"/>
                  <a:pt x="817" y="1052"/>
                  <a:pt x="817" y="1052"/>
                </a:cubicBezTo>
                <a:cubicBezTo>
                  <a:pt x="817" y="1051"/>
                  <a:pt x="817" y="1051"/>
                  <a:pt x="817" y="1051"/>
                </a:cubicBezTo>
                <a:cubicBezTo>
                  <a:pt x="818" y="1043"/>
                  <a:pt x="818" y="1035"/>
                  <a:pt x="818" y="1027"/>
                </a:cubicBezTo>
                <a:cubicBezTo>
                  <a:pt x="813" y="977"/>
                  <a:pt x="771" y="938"/>
                  <a:pt x="720" y="938"/>
                </a:cubicBezTo>
                <a:cubicBezTo>
                  <a:pt x="439" y="938"/>
                  <a:pt x="439" y="938"/>
                  <a:pt x="439" y="938"/>
                </a:cubicBezTo>
                <a:cubicBezTo>
                  <a:pt x="474" y="772"/>
                  <a:pt x="474" y="772"/>
                  <a:pt x="474" y="772"/>
                </a:cubicBezTo>
                <a:cubicBezTo>
                  <a:pt x="820" y="772"/>
                  <a:pt x="820" y="772"/>
                  <a:pt x="820" y="772"/>
                </a:cubicBezTo>
                <a:cubicBezTo>
                  <a:pt x="835" y="772"/>
                  <a:pt x="849" y="767"/>
                  <a:pt x="861" y="760"/>
                </a:cubicBezTo>
                <a:cubicBezTo>
                  <a:pt x="1231" y="760"/>
                  <a:pt x="1231" y="760"/>
                  <a:pt x="1231" y="760"/>
                </a:cubicBezTo>
                <a:cubicBezTo>
                  <a:pt x="1231" y="717"/>
                  <a:pt x="1231" y="717"/>
                  <a:pt x="1231" y="717"/>
                </a:cubicBezTo>
                <a:cubicBezTo>
                  <a:pt x="1238" y="717"/>
                  <a:pt x="1251" y="709"/>
                  <a:pt x="1245" y="707"/>
                </a:cubicBezTo>
                <a:cubicBezTo>
                  <a:pt x="1258" y="712"/>
                  <a:pt x="1258" y="712"/>
                  <a:pt x="1258" y="712"/>
                </a:cubicBezTo>
                <a:cubicBezTo>
                  <a:pt x="1427" y="272"/>
                  <a:pt x="1255" y="721"/>
                  <a:pt x="1428" y="267"/>
                </a:cubicBezTo>
                <a:cubicBezTo>
                  <a:pt x="1372" y="246"/>
                  <a:pt x="1400" y="256"/>
                  <a:pt x="1400" y="256"/>
                </a:cubicBezTo>
                <a:cubicBezTo>
                  <a:pt x="1235" y="687"/>
                  <a:pt x="1235" y="687"/>
                  <a:pt x="1235" y="687"/>
                </a:cubicBezTo>
                <a:cubicBezTo>
                  <a:pt x="1234" y="686"/>
                  <a:pt x="1232" y="686"/>
                  <a:pt x="1231" y="686"/>
                </a:cubicBezTo>
                <a:cubicBezTo>
                  <a:pt x="1223" y="686"/>
                  <a:pt x="1216" y="692"/>
                  <a:pt x="1215" y="700"/>
                </a:cubicBezTo>
                <a:cubicBezTo>
                  <a:pt x="898" y="700"/>
                  <a:pt x="898" y="700"/>
                  <a:pt x="898" y="700"/>
                </a:cubicBezTo>
                <a:cubicBezTo>
                  <a:pt x="898" y="698"/>
                  <a:pt x="898" y="695"/>
                  <a:pt x="898" y="693"/>
                </a:cubicBezTo>
                <a:cubicBezTo>
                  <a:pt x="898" y="650"/>
                  <a:pt x="863" y="615"/>
                  <a:pt x="820" y="615"/>
                </a:cubicBezTo>
                <a:cubicBezTo>
                  <a:pt x="507" y="615"/>
                  <a:pt x="507" y="615"/>
                  <a:pt x="507" y="615"/>
                </a:cubicBezTo>
                <a:cubicBezTo>
                  <a:pt x="526" y="525"/>
                  <a:pt x="526" y="525"/>
                  <a:pt x="526" y="525"/>
                </a:cubicBezTo>
                <a:cubicBezTo>
                  <a:pt x="542" y="447"/>
                  <a:pt x="492" y="371"/>
                  <a:pt x="415" y="354"/>
                </a:cubicBezTo>
                <a:cubicBezTo>
                  <a:pt x="367" y="344"/>
                  <a:pt x="367" y="344"/>
                  <a:pt x="367" y="344"/>
                </a:cubicBezTo>
                <a:cubicBezTo>
                  <a:pt x="289" y="328"/>
                  <a:pt x="213" y="378"/>
                  <a:pt x="196" y="456"/>
                </a:cubicBezTo>
                <a:cubicBezTo>
                  <a:pt x="151" y="670"/>
                  <a:pt x="151" y="670"/>
                  <a:pt x="151" y="670"/>
                </a:cubicBezTo>
                <a:cubicBezTo>
                  <a:pt x="138" y="730"/>
                  <a:pt x="138" y="730"/>
                  <a:pt x="138" y="730"/>
                </a:cubicBezTo>
                <a:cubicBezTo>
                  <a:pt x="138" y="578"/>
                  <a:pt x="138" y="578"/>
                  <a:pt x="138" y="578"/>
                </a:cubicBezTo>
                <a:cubicBezTo>
                  <a:pt x="138" y="552"/>
                  <a:pt x="117" y="530"/>
                  <a:pt x="90" y="530"/>
                </a:cubicBezTo>
                <a:cubicBezTo>
                  <a:pt x="54" y="530"/>
                  <a:pt x="54" y="530"/>
                  <a:pt x="54" y="530"/>
                </a:cubicBezTo>
                <a:cubicBezTo>
                  <a:pt x="28" y="530"/>
                  <a:pt x="6" y="552"/>
                  <a:pt x="6" y="578"/>
                </a:cubicBezTo>
                <a:cubicBezTo>
                  <a:pt x="6" y="918"/>
                  <a:pt x="6" y="918"/>
                  <a:pt x="6" y="918"/>
                </a:cubicBezTo>
                <a:cubicBezTo>
                  <a:pt x="6" y="943"/>
                  <a:pt x="25" y="964"/>
                  <a:pt x="49" y="966"/>
                </a:cubicBezTo>
                <a:cubicBezTo>
                  <a:pt x="49" y="1125"/>
                  <a:pt x="49" y="1125"/>
                  <a:pt x="49" y="1125"/>
                </a:cubicBezTo>
                <a:cubicBezTo>
                  <a:pt x="48" y="1125"/>
                  <a:pt x="48" y="1125"/>
                  <a:pt x="48" y="1125"/>
                </a:cubicBezTo>
                <a:cubicBezTo>
                  <a:pt x="22" y="1125"/>
                  <a:pt x="0" y="1146"/>
                  <a:pt x="0" y="1173"/>
                </a:cubicBezTo>
                <a:close/>
                <a:moveTo>
                  <a:pt x="96" y="1084"/>
                </a:moveTo>
                <a:cubicBezTo>
                  <a:pt x="106" y="1101"/>
                  <a:pt x="121" y="1116"/>
                  <a:pt x="140" y="1125"/>
                </a:cubicBezTo>
                <a:cubicBezTo>
                  <a:pt x="96" y="1125"/>
                  <a:pt x="96" y="1125"/>
                  <a:pt x="96" y="1125"/>
                </a:cubicBezTo>
                <a:lnTo>
                  <a:pt x="96" y="1084"/>
                </a:lnTo>
                <a:close/>
                <a:moveTo>
                  <a:pt x="1084" y="1519"/>
                </a:moveTo>
                <a:cubicBezTo>
                  <a:pt x="824" y="1519"/>
                  <a:pt x="824" y="1519"/>
                  <a:pt x="824" y="1519"/>
                </a:cubicBezTo>
                <a:cubicBezTo>
                  <a:pt x="824" y="1618"/>
                  <a:pt x="824" y="1618"/>
                  <a:pt x="824" y="1618"/>
                </a:cubicBezTo>
                <a:cubicBezTo>
                  <a:pt x="1443" y="1618"/>
                  <a:pt x="1443" y="1618"/>
                  <a:pt x="1443" y="1618"/>
                </a:cubicBezTo>
                <a:cubicBezTo>
                  <a:pt x="1443" y="1519"/>
                  <a:pt x="1443" y="1519"/>
                  <a:pt x="1443" y="1519"/>
                </a:cubicBezTo>
                <a:cubicBezTo>
                  <a:pt x="1293" y="1519"/>
                  <a:pt x="1293" y="1519"/>
                  <a:pt x="1293" y="1519"/>
                </a:cubicBezTo>
                <a:cubicBezTo>
                  <a:pt x="1293" y="870"/>
                  <a:pt x="1293" y="870"/>
                  <a:pt x="1293" y="870"/>
                </a:cubicBezTo>
                <a:cubicBezTo>
                  <a:pt x="1443" y="870"/>
                  <a:pt x="1443" y="870"/>
                  <a:pt x="1443" y="870"/>
                </a:cubicBezTo>
                <a:cubicBezTo>
                  <a:pt x="1443" y="772"/>
                  <a:pt x="1443" y="772"/>
                  <a:pt x="1443" y="772"/>
                </a:cubicBezTo>
                <a:cubicBezTo>
                  <a:pt x="586" y="772"/>
                  <a:pt x="586" y="772"/>
                  <a:pt x="586" y="772"/>
                </a:cubicBezTo>
                <a:cubicBezTo>
                  <a:pt x="586" y="870"/>
                  <a:pt x="586" y="870"/>
                  <a:pt x="586" y="870"/>
                </a:cubicBezTo>
                <a:cubicBezTo>
                  <a:pt x="1084" y="870"/>
                  <a:pt x="1084" y="870"/>
                  <a:pt x="1084" y="870"/>
                </a:cubicBezTo>
                <a:lnTo>
                  <a:pt x="1084" y="1519"/>
                </a:lnTo>
                <a:close/>
              </a:path>
            </a:pathLst>
          </a:custGeom>
          <a:solidFill>
            <a:schemeClr val="tx1"/>
          </a:solidFill>
          <a:ln>
            <a:noFill/>
          </a:ln>
          <a:extLst/>
        </p:spPr>
        <p:txBody>
          <a:bodyPr vert="horz" wrap="square" lIns="57125" tIns="28565" rIns="57125" bIns="28565" numCol="1" anchor="t" anchorCtr="0" compatLnSpc="1">
            <a:prstTxWarp prst="textNoShape">
              <a:avLst/>
            </a:prstTxWarp>
          </a:bodyPr>
          <a:lstStyle/>
          <a:p>
            <a:endParaRPr lang="en-US" dirty="0"/>
          </a:p>
        </p:txBody>
      </p:sp>
      <p:sp>
        <p:nvSpPr>
          <p:cNvPr id="9" name="Cloud Callout 12"/>
          <p:cNvSpPr/>
          <p:nvPr/>
        </p:nvSpPr>
        <p:spPr bwMode="auto">
          <a:xfrm>
            <a:off x="2555776" y="980730"/>
            <a:ext cx="3240360" cy="2017223"/>
          </a:xfrm>
          <a:prstGeom prst="cloudCallout">
            <a:avLst>
              <a:gd name="adj1" fmla="val 1141"/>
              <a:gd name="adj2" fmla="val 100050"/>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28565" rIns="28565" bIns="57125" numCol="1" spcCol="0" rtlCol="0" fromWordArt="0" anchor="ctr" anchorCtr="0" forceAA="0" compatLnSpc="1">
            <a:prstTxWarp prst="textNoShape">
              <a:avLst/>
            </a:prstTxWarp>
            <a:noAutofit/>
          </a:bodyPr>
          <a:lstStyle/>
          <a:p>
            <a:pPr algn="ctr">
              <a:lnSpc>
                <a:spcPts val="2400"/>
              </a:lnSpc>
            </a:pPr>
            <a:r>
              <a:rPr lang="zh-CN" altLang="en-US" sz="2000" b="1" dirty="0">
                <a:gradFill>
                  <a:gsLst>
                    <a:gs pos="0">
                      <a:srgbClr val="FFFFFF"/>
                    </a:gs>
                    <a:gs pos="100000">
                      <a:srgbClr val="FFFFFF"/>
                    </a:gs>
                  </a:gsLst>
                  <a:lin ang="5400000" scaled="0"/>
                </a:gradFill>
                <a:latin typeface="微软雅黑" pitchFamily="34" charset="-122"/>
                <a:ea typeface="微软雅黑" pitchFamily="34" charset="-122"/>
              </a:rPr>
              <a:t>更杂</a:t>
            </a:r>
            <a:endParaRPr lang="en-US" altLang="zh-CN" sz="2000" b="1" dirty="0">
              <a:gradFill>
                <a:gsLst>
                  <a:gs pos="0">
                    <a:srgbClr val="FFFFFF"/>
                  </a:gs>
                  <a:gs pos="100000">
                    <a:srgbClr val="FFFFFF"/>
                  </a:gs>
                </a:gsLst>
                <a:lin ang="5400000" scaled="0"/>
              </a:gradFill>
              <a:latin typeface="微软雅黑" pitchFamily="34" charset="-122"/>
              <a:ea typeface="微软雅黑" pitchFamily="34" charset="-122"/>
            </a:endParaRPr>
          </a:p>
          <a:p>
            <a:pPr algn="ctr">
              <a:lnSpc>
                <a:spcPts val="2400"/>
              </a:lnSpc>
            </a:pPr>
            <a:r>
              <a:rPr lang="zh-CN" altLang="en-US" sz="1600" dirty="0">
                <a:gradFill>
                  <a:gsLst>
                    <a:gs pos="0">
                      <a:srgbClr val="FFFFFF"/>
                    </a:gs>
                    <a:gs pos="100000">
                      <a:srgbClr val="FFFFFF"/>
                    </a:gs>
                  </a:gsLst>
                  <a:lin ang="5400000" scaled="0"/>
                </a:gradFill>
                <a:latin typeface="微软雅黑" pitchFamily="34" charset="-122"/>
                <a:ea typeface="微软雅黑" pitchFamily="34" charset="-122"/>
              </a:rPr>
              <a:t>不是精确性而是混杂性</a:t>
            </a:r>
            <a:endParaRPr lang="en-US" sz="1600" dirty="0">
              <a:gradFill>
                <a:gsLst>
                  <a:gs pos="0">
                    <a:srgbClr val="FFFFFF"/>
                  </a:gs>
                  <a:gs pos="100000">
                    <a:srgbClr val="FFFFFF"/>
                  </a:gs>
                </a:gsLst>
                <a:lin ang="5400000" scaled="0"/>
              </a:gradFill>
              <a:latin typeface="微软雅黑" pitchFamily="34" charset="-122"/>
              <a:ea typeface="微软雅黑" pitchFamily="34" charset="-122"/>
            </a:endParaRPr>
          </a:p>
        </p:txBody>
      </p:sp>
    </p:spTree>
    <p:extLst>
      <p:ext uri="{BB962C8B-B14F-4D97-AF65-F5344CB8AC3E}">
        <p14:creationId xmlns:p14="http://schemas.microsoft.com/office/powerpoint/2010/main" val="303347580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消费者 和 用户</a:t>
            </a:r>
          </a:p>
        </p:txBody>
      </p:sp>
      <p:sp>
        <p:nvSpPr>
          <p:cNvPr id="3" name="内容占位符 2"/>
          <p:cNvSpPr>
            <a:spLocks noGrp="1"/>
          </p:cNvSpPr>
          <p:nvPr>
            <p:ph idx="1"/>
          </p:nvPr>
        </p:nvSpPr>
        <p:spPr/>
        <p:txBody>
          <a:bodyPr/>
          <a:lstStyle/>
          <a:p>
            <a:r>
              <a:rPr lang="zh-CN" altLang="en-US" sz="2400" dirty="0"/>
              <a:t>消费者通常指“收费类产品或服务”的使用者，互联网用户包括“免费类产品或服务”的使用者。</a:t>
            </a:r>
            <a:endParaRPr lang="en-US" altLang="zh-CN" sz="2400" dirty="0"/>
          </a:p>
          <a:p>
            <a:r>
              <a:rPr lang="zh-CN" altLang="en-US" sz="2400" dirty="0"/>
              <a:t>消费者是更加被动的角色，新媒体用户被赋予权力，形成双向交流对话过程。</a:t>
            </a:r>
            <a:endParaRPr lang="en-US" altLang="zh-CN" sz="2400" dirty="0"/>
          </a:p>
          <a:p>
            <a:r>
              <a:rPr lang="zh-CN" altLang="en-US" sz="2400" dirty="0"/>
              <a:t>消费者心理与行为调查研究，用户交互精准数据记录分析。</a:t>
            </a:r>
            <a:endParaRPr lang="en-US" altLang="zh-CN" sz="2400" dirty="0"/>
          </a:p>
          <a:p>
            <a:endParaRPr lang="zh-CN" altLang="en-US" sz="2400" dirty="0"/>
          </a:p>
        </p:txBody>
      </p:sp>
      <p:grpSp>
        <p:nvGrpSpPr>
          <p:cNvPr id="4" name="组合 3"/>
          <p:cNvGrpSpPr/>
          <p:nvPr/>
        </p:nvGrpSpPr>
        <p:grpSpPr>
          <a:xfrm>
            <a:off x="0" y="6113440"/>
            <a:ext cx="9143999" cy="760462"/>
            <a:chOff x="0" y="6097538"/>
            <a:chExt cx="9143999" cy="760462"/>
          </a:xfrm>
        </p:grpSpPr>
        <p:pic>
          <p:nvPicPr>
            <p:cNvPr id="5" name="图片 4"/>
            <p:cNvPicPr>
              <a:picLocks noChangeAspect="1"/>
            </p:cNvPicPr>
            <p:nvPr/>
          </p:nvPicPr>
          <p:blipFill rotWithShape="1">
            <a:blip r:embed="rId2"/>
            <a:srcRect b="2477"/>
            <a:stretch/>
          </p:blipFill>
          <p:spPr>
            <a:xfrm>
              <a:off x="0" y="6097538"/>
              <a:ext cx="5086454" cy="760462"/>
            </a:xfrm>
            <a:prstGeom prst="rect">
              <a:avLst/>
            </a:prstGeom>
          </p:spPr>
        </p:pic>
        <p:pic>
          <p:nvPicPr>
            <p:cNvPr id="6" name="图片 5"/>
            <p:cNvPicPr>
              <a:picLocks noChangeAspect="1"/>
            </p:cNvPicPr>
            <p:nvPr/>
          </p:nvPicPr>
          <p:blipFill rotWithShape="1">
            <a:blip r:embed="rId2"/>
            <a:srcRect l="60079" r="5866" b="2477"/>
            <a:stretch/>
          </p:blipFill>
          <p:spPr>
            <a:xfrm flipH="1">
              <a:off x="4771622" y="6097538"/>
              <a:ext cx="4372377" cy="760462"/>
            </a:xfrm>
            <a:prstGeom prst="rect">
              <a:avLst/>
            </a:prstGeom>
          </p:spPr>
        </p:pic>
      </p:grpSp>
    </p:spTree>
    <p:extLst>
      <p:ext uri="{BB962C8B-B14F-4D97-AF65-F5344CB8AC3E}">
        <p14:creationId xmlns:p14="http://schemas.microsoft.com/office/powerpoint/2010/main" val="13044408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3600" dirty="0"/>
              <a:t>用户数据类型</a:t>
            </a:r>
          </a:p>
        </p:txBody>
      </p:sp>
      <p:graphicFrame>
        <p:nvGraphicFramePr>
          <p:cNvPr id="4" name="内容占位符 3"/>
          <p:cNvGraphicFramePr>
            <a:graphicFrameLocks noGrp="1"/>
          </p:cNvGraphicFramePr>
          <p:nvPr>
            <p:ph idx="1"/>
            <p:extLst/>
          </p:nvPr>
        </p:nvGraphicFramePr>
        <p:xfrm>
          <a:off x="395536" y="2204864"/>
          <a:ext cx="8229600" cy="2565400"/>
        </p:xfrm>
        <a:graphic>
          <a:graphicData uri="http://schemas.openxmlformats.org/drawingml/2006/table">
            <a:tbl>
              <a:tblPr firstRow="1" bandRow="1">
                <a:tableStyleId>{7DF18680-E054-41AD-8BC1-D1AEF772440D}</a:tableStyleId>
              </a:tblPr>
              <a:tblGrid>
                <a:gridCol w="2743200">
                  <a:extLst>
                    <a:ext uri="{9D8B030D-6E8A-4147-A177-3AD203B41FA5}">
                      <a16:colId xmlns:a16="http://schemas.microsoft.com/office/drawing/2014/main" val="3972215434"/>
                    </a:ext>
                  </a:extLst>
                </a:gridCol>
                <a:gridCol w="2743200">
                  <a:extLst>
                    <a:ext uri="{9D8B030D-6E8A-4147-A177-3AD203B41FA5}">
                      <a16:colId xmlns:a16="http://schemas.microsoft.com/office/drawing/2014/main" val="639917807"/>
                    </a:ext>
                  </a:extLst>
                </a:gridCol>
                <a:gridCol w="2743200">
                  <a:extLst>
                    <a:ext uri="{9D8B030D-6E8A-4147-A177-3AD203B41FA5}">
                      <a16:colId xmlns:a16="http://schemas.microsoft.com/office/drawing/2014/main" val="1061067429"/>
                    </a:ext>
                  </a:extLst>
                </a:gridCol>
              </a:tblGrid>
              <a:tr h="370840">
                <a:tc>
                  <a:txBody>
                    <a:bodyPr/>
                    <a:lstStyle/>
                    <a:p>
                      <a:r>
                        <a:rPr lang="zh-CN" altLang="en-US" dirty="0"/>
                        <a:t>数据类型</a:t>
                      </a:r>
                    </a:p>
                  </a:txBody>
                  <a:tcPr/>
                </a:tc>
                <a:tc>
                  <a:txBody>
                    <a:bodyPr/>
                    <a:lstStyle/>
                    <a:p>
                      <a:r>
                        <a:rPr lang="zh-CN" altLang="en-US" dirty="0"/>
                        <a:t>说明</a:t>
                      </a:r>
                    </a:p>
                  </a:txBody>
                  <a:tcPr/>
                </a:tc>
                <a:tc>
                  <a:txBody>
                    <a:bodyPr/>
                    <a:lstStyle/>
                    <a:p>
                      <a:r>
                        <a:rPr lang="zh-CN" altLang="en-US" dirty="0"/>
                        <a:t>实例</a:t>
                      </a:r>
                    </a:p>
                  </a:txBody>
                  <a:tcPr/>
                </a:tc>
                <a:extLst>
                  <a:ext uri="{0D108BD9-81ED-4DB2-BD59-A6C34878D82A}">
                    <a16:rowId xmlns:a16="http://schemas.microsoft.com/office/drawing/2014/main" val="1876126381"/>
                  </a:ext>
                </a:extLst>
              </a:tr>
              <a:tr h="370840">
                <a:tc>
                  <a:txBody>
                    <a:bodyPr/>
                    <a:lstStyle/>
                    <a:p>
                      <a:r>
                        <a:rPr lang="zh-CN" altLang="en-US" dirty="0"/>
                        <a:t>线下数据</a:t>
                      </a:r>
                    </a:p>
                  </a:txBody>
                  <a:tcPr/>
                </a:tc>
                <a:tc>
                  <a:txBody>
                    <a:bodyPr/>
                    <a:lstStyle/>
                    <a:p>
                      <a:r>
                        <a:rPr lang="zh-CN" altLang="en-US" dirty="0"/>
                        <a:t>企业内部数据，通过传统方式、渠道获取</a:t>
                      </a:r>
                    </a:p>
                  </a:txBody>
                  <a:tcPr/>
                </a:tc>
                <a:tc>
                  <a:txBody>
                    <a:bodyPr/>
                    <a:lstStyle/>
                    <a:p>
                      <a:r>
                        <a:rPr lang="zh-CN" altLang="en-US" dirty="0"/>
                        <a:t>实体店记录、传感器记录、销售数据、客服记录等</a:t>
                      </a:r>
                    </a:p>
                  </a:txBody>
                  <a:tcPr/>
                </a:tc>
                <a:extLst>
                  <a:ext uri="{0D108BD9-81ED-4DB2-BD59-A6C34878D82A}">
                    <a16:rowId xmlns:a16="http://schemas.microsoft.com/office/drawing/2014/main" val="2160685999"/>
                  </a:ext>
                </a:extLst>
              </a:tr>
              <a:tr h="370840">
                <a:tc>
                  <a:txBody>
                    <a:bodyPr/>
                    <a:lstStyle/>
                    <a:p>
                      <a:r>
                        <a:rPr lang="zh-CN" altLang="en-US" dirty="0"/>
                        <a:t>线上数据</a:t>
                      </a:r>
                    </a:p>
                  </a:txBody>
                  <a:tcPr/>
                </a:tc>
                <a:tc>
                  <a:txBody>
                    <a:bodyPr/>
                    <a:lstStyle/>
                    <a:p>
                      <a:r>
                        <a:rPr lang="zh-CN" altLang="en-US" dirty="0"/>
                        <a:t>第一方数据，企业自己线上媒体平台记录数据</a:t>
                      </a:r>
                    </a:p>
                  </a:txBody>
                  <a:tcPr/>
                </a:tc>
                <a:tc>
                  <a:txBody>
                    <a:bodyPr/>
                    <a:lstStyle/>
                    <a:p>
                      <a:r>
                        <a:rPr lang="zh-CN" altLang="en-US" dirty="0"/>
                        <a:t>官网浏览数据、</a:t>
                      </a:r>
                      <a:r>
                        <a:rPr lang="en-US" altLang="zh-CN" dirty="0"/>
                        <a:t>APP</a:t>
                      </a:r>
                      <a:r>
                        <a:rPr lang="zh-CN" altLang="en-US" dirty="0"/>
                        <a:t>使用数据、社交账号数据等</a:t>
                      </a:r>
                    </a:p>
                  </a:txBody>
                  <a:tcPr/>
                </a:tc>
                <a:extLst>
                  <a:ext uri="{0D108BD9-81ED-4DB2-BD59-A6C34878D82A}">
                    <a16:rowId xmlns:a16="http://schemas.microsoft.com/office/drawing/2014/main" val="1209855799"/>
                  </a:ext>
                </a:extLst>
              </a:tr>
              <a:tr h="370840">
                <a:tc>
                  <a:txBody>
                    <a:bodyPr/>
                    <a:lstStyle/>
                    <a:p>
                      <a:endParaRPr lang="zh-CN" altLang="en-US" dirty="0"/>
                    </a:p>
                  </a:txBody>
                  <a:tcPr/>
                </a:tc>
                <a:tc>
                  <a:txBody>
                    <a:bodyPr/>
                    <a:lstStyle/>
                    <a:p>
                      <a:r>
                        <a:rPr lang="zh-CN" altLang="en-US" dirty="0"/>
                        <a:t>第三方数据，企业在第三方平台的数据记录，包括社交数据、电商数据</a:t>
                      </a:r>
                    </a:p>
                  </a:txBody>
                  <a:tcPr/>
                </a:tc>
                <a:tc>
                  <a:txBody>
                    <a:bodyPr/>
                    <a:lstStyle/>
                    <a:p>
                      <a:r>
                        <a:rPr lang="zh-CN" altLang="en-US" dirty="0"/>
                        <a:t>电商交易数据、社交数据、搜索数据、广告点击量等</a:t>
                      </a:r>
                    </a:p>
                  </a:txBody>
                  <a:tcPr/>
                </a:tc>
                <a:extLst>
                  <a:ext uri="{0D108BD9-81ED-4DB2-BD59-A6C34878D82A}">
                    <a16:rowId xmlns:a16="http://schemas.microsoft.com/office/drawing/2014/main" val="2075231431"/>
                  </a:ext>
                </a:extLst>
              </a:tr>
            </a:tbl>
          </a:graphicData>
        </a:graphic>
      </p:graphicFrame>
      <p:grpSp>
        <p:nvGrpSpPr>
          <p:cNvPr id="5" name="组合 4"/>
          <p:cNvGrpSpPr/>
          <p:nvPr/>
        </p:nvGrpSpPr>
        <p:grpSpPr>
          <a:xfrm>
            <a:off x="0" y="6097538"/>
            <a:ext cx="9143999" cy="760462"/>
            <a:chOff x="0" y="6097538"/>
            <a:chExt cx="9143999" cy="760462"/>
          </a:xfrm>
        </p:grpSpPr>
        <p:pic>
          <p:nvPicPr>
            <p:cNvPr id="6" name="图片 5"/>
            <p:cNvPicPr>
              <a:picLocks noChangeAspect="1"/>
            </p:cNvPicPr>
            <p:nvPr/>
          </p:nvPicPr>
          <p:blipFill rotWithShape="1">
            <a:blip r:embed="rId2"/>
            <a:srcRect b="2477"/>
            <a:stretch/>
          </p:blipFill>
          <p:spPr>
            <a:xfrm>
              <a:off x="0" y="6097538"/>
              <a:ext cx="5086454" cy="760462"/>
            </a:xfrm>
            <a:prstGeom prst="rect">
              <a:avLst/>
            </a:prstGeom>
          </p:spPr>
        </p:pic>
        <p:pic>
          <p:nvPicPr>
            <p:cNvPr id="7" name="图片 6"/>
            <p:cNvPicPr>
              <a:picLocks noChangeAspect="1"/>
            </p:cNvPicPr>
            <p:nvPr/>
          </p:nvPicPr>
          <p:blipFill rotWithShape="1">
            <a:blip r:embed="rId2"/>
            <a:srcRect l="60079" r="5866" b="2477"/>
            <a:stretch/>
          </p:blipFill>
          <p:spPr>
            <a:xfrm flipH="1">
              <a:off x="4771622" y="6097538"/>
              <a:ext cx="4372377" cy="760462"/>
            </a:xfrm>
            <a:prstGeom prst="rect">
              <a:avLst/>
            </a:prstGeom>
          </p:spPr>
        </p:pic>
      </p:grpSp>
    </p:spTree>
    <p:extLst>
      <p:ext uri="{BB962C8B-B14F-4D97-AF65-F5344CB8AC3E}">
        <p14:creationId xmlns:p14="http://schemas.microsoft.com/office/powerpoint/2010/main" val="42187350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3600" dirty="0"/>
              <a:t>线下商业消费者客群大数据及使用</a:t>
            </a:r>
          </a:p>
        </p:txBody>
      </p:sp>
      <p:pic>
        <p:nvPicPr>
          <p:cNvPr id="4" name="内容占位符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3336" y="1581665"/>
            <a:ext cx="7886700" cy="4577698"/>
          </a:xfrm>
        </p:spPr>
      </p:pic>
      <p:grpSp>
        <p:nvGrpSpPr>
          <p:cNvPr id="5" name="组合 4"/>
          <p:cNvGrpSpPr/>
          <p:nvPr/>
        </p:nvGrpSpPr>
        <p:grpSpPr>
          <a:xfrm>
            <a:off x="0" y="6097538"/>
            <a:ext cx="9143999" cy="760462"/>
            <a:chOff x="0" y="6097538"/>
            <a:chExt cx="9143999" cy="760462"/>
          </a:xfrm>
        </p:grpSpPr>
        <p:pic>
          <p:nvPicPr>
            <p:cNvPr id="6" name="图片 5"/>
            <p:cNvPicPr>
              <a:picLocks noChangeAspect="1"/>
            </p:cNvPicPr>
            <p:nvPr/>
          </p:nvPicPr>
          <p:blipFill rotWithShape="1">
            <a:blip r:embed="rId3"/>
            <a:srcRect b="2477"/>
            <a:stretch/>
          </p:blipFill>
          <p:spPr>
            <a:xfrm>
              <a:off x="0" y="6097538"/>
              <a:ext cx="5086454" cy="760462"/>
            </a:xfrm>
            <a:prstGeom prst="rect">
              <a:avLst/>
            </a:prstGeom>
          </p:spPr>
        </p:pic>
        <p:pic>
          <p:nvPicPr>
            <p:cNvPr id="7" name="图片 6"/>
            <p:cNvPicPr>
              <a:picLocks noChangeAspect="1"/>
            </p:cNvPicPr>
            <p:nvPr/>
          </p:nvPicPr>
          <p:blipFill rotWithShape="1">
            <a:blip r:embed="rId3"/>
            <a:srcRect l="60079" r="5866" b="2477"/>
            <a:stretch/>
          </p:blipFill>
          <p:spPr>
            <a:xfrm flipH="1">
              <a:off x="4771622" y="6097538"/>
              <a:ext cx="4372377" cy="760462"/>
            </a:xfrm>
            <a:prstGeom prst="rect">
              <a:avLst/>
            </a:prstGeom>
          </p:spPr>
        </p:pic>
      </p:grpSp>
    </p:spTree>
    <p:extLst>
      <p:ext uri="{BB962C8B-B14F-4D97-AF65-F5344CB8AC3E}">
        <p14:creationId xmlns:p14="http://schemas.microsoft.com/office/powerpoint/2010/main" val="7200089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723600" y="1036927"/>
            <a:ext cx="3344344" cy="2664584"/>
          </a:xfrm>
          <a:prstGeom prst="rect">
            <a:avLst/>
          </a:prstGeom>
          <a:noFill/>
        </p:spPr>
      </p:pic>
      <p:sp>
        <p:nvSpPr>
          <p:cNvPr id="2" name="TextBox 1"/>
          <p:cNvSpPr txBox="1"/>
          <p:nvPr/>
        </p:nvSpPr>
        <p:spPr>
          <a:xfrm>
            <a:off x="1129427" y="6201015"/>
            <a:ext cx="654025" cy="169296"/>
          </a:xfrm>
          <a:prstGeom prst="rect">
            <a:avLst/>
          </a:prstGeom>
          <a:noFill/>
        </p:spPr>
        <p:txBody>
          <a:bodyPr wrap="none" lIns="0" tIns="0" rIns="0" bIns="40087" rtlCol="0">
            <a:spAutoFit/>
          </a:bodyPr>
          <a:lstStyle/>
          <a:p>
            <a:pPr>
              <a:lnSpc>
                <a:spcPts val="964"/>
              </a:lnSpc>
            </a:pPr>
            <a:r>
              <a:rPr lang="en-US" altLang="zh-CN" sz="1100" dirty="0">
                <a:solidFill>
                  <a:srgbClr val="898989"/>
                </a:solidFill>
                <a:latin typeface="Georgia" pitchFamily="18" charset="0"/>
                <a:cs typeface="Georgia" pitchFamily="18" charset="0"/>
              </a:rPr>
              <a:t>3/13/2012</a:t>
            </a:r>
          </a:p>
        </p:txBody>
      </p:sp>
      <p:sp>
        <p:nvSpPr>
          <p:cNvPr id="3" name="TextBox 1"/>
          <p:cNvSpPr txBox="1"/>
          <p:nvPr/>
        </p:nvSpPr>
        <p:spPr>
          <a:xfrm>
            <a:off x="7927696" y="6201015"/>
            <a:ext cx="80150" cy="169296"/>
          </a:xfrm>
          <a:prstGeom prst="rect">
            <a:avLst/>
          </a:prstGeom>
          <a:noFill/>
        </p:spPr>
        <p:txBody>
          <a:bodyPr wrap="none" lIns="0" tIns="0" rIns="0" bIns="40087" rtlCol="0">
            <a:spAutoFit/>
          </a:bodyPr>
          <a:lstStyle/>
          <a:p>
            <a:pPr>
              <a:lnSpc>
                <a:spcPts val="964"/>
              </a:lnSpc>
            </a:pPr>
            <a:r>
              <a:rPr lang="en-US" altLang="zh-CN" sz="1100" dirty="0">
                <a:solidFill>
                  <a:srgbClr val="898989"/>
                </a:solidFill>
                <a:latin typeface="Georgia" pitchFamily="18" charset="0"/>
                <a:cs typeface="Georgia" pitchFamily="18" charset="0"/>
              </a:rPr>
              <a:t>4</a:t>
            </a:r>
          </a:p>
        </p:txBody>
      </p:sp>
      <p:pic>
        <p:nvPicPr>
          <p:cNvPr id="5" name="Picture 6" descr="d:\program files\360se6\User Data\temp\u=3041200212,3905919725&amp;fm=21&amp;gp=0.jpg"/>
          <p:cNvPicPr>
            <a:picLocks noChangeAspect="1" noChangeArrowheads="1"/>
          </p:cNvPicPr>
          <p:nvPr/>
        </p:nvPicPr>
        <p:blipFill>
          <a:blip r:embed="rId3" cstate="print"/>
          <a:srcRect/>
          <a:stretch>
            <a:fillRect/>
          </a:stretch>
        </p:blipFill>
        <p:spPr bwMode="auto">
          <a:xfrm rot="620793">
            <a:off x="143283" y="4014878"/>
            <a:ext cx="2681288" cy="1838325"/>
          </a:xfrm>
          <a:prstGeom prst="rect">
            <a:avLst/>
          </a:prstGeom>
          <a:noFill/>
          <a:ln w="9525">
            <a:noFill/>
            <a:miter lim="800000"/>
            <a:headEnd/>
            <a:tailEnd/>
          </a:ln>
        </p:spPr>
      </p:pic>
      <p:pic>
        <p:nvPicPr>
          <p:cNvPr id="6" name="Picture 8" descr="d:\program files\360se6\User Data\temp\u=987476094,1546030978&amp;fm=21&amp;gp=0.jpg"/>
          <p:cNvPicPr>
            <a:picLocks noChangeAspect="1" noChangeArrowheads="1"/>
          </p:cNvPicPr>
          <p:nvPr/>
        </p:nvPicPr>
        <p:blipFill>
          <a:blip r:embed="rId4" cstate="print"/>
          <a:srcRect/>
          <a:stretch>
            <a:fillRect/>
          </a:stretch>
        </p:blipFill>
        <p:spPr bwMode="auto">
          <a:xfrm rot="20868887">
            <a:off x="5989235" y="3926919"/>
            <a:ext cx="3067050" cy="2033588"/>
          </a:xfrm>
          <a:prstGeom prst="rect">
            <a:avLst/>
          </a:prstGeom>
          <a:noFill/>
          <a:ln w="9525">
            <a:noFill/>
            <a:miter lim="800000"/>
            <a:headEnd/>
            <a:tailEnd/>
          </a:ln>
        </p:spPr>
      </p:pic>
      <p:pic>
        <p:nvPicPr>
          <p:cNvPr id="8" name="Picture 3"/>
          <p:cNvPicPr>
            <a:picLocks noChangeAspect="1" noChangeArrowheads="1"/>
          </p:cNvPicPr>
          <p:nvPr/>
        </p:nvPicPr>
        <p:blipFill>
          <a:blip r:embed="rId5" cstate="print"/>
          <a:srcRect/>
          <a:stretch>
            <a:fillRect/>
          </a:stretch>
        </p:blipFill>
        <p:spPr bwMode="auto">
          <a:xfrm>
            <a:off x="4860032" y="1005918"/>
            <a:ext cx="3312368" cy="2639107"/>
          </a:xfrm>
          <a:prstGeom prst="rect">
            <a:avLst/>
          </a:prstGeom>
          <a:noFill/>
        </p:spPr>
      </p:pic>
      <p:pic>
        <p:nvPicPr>
          <p:cNvPr id="7" name="Picture 14" descr="d:\program files\360se6\User Data\temp\u=1431249965,2903823119&amp;fm=21&amp;gp=0.jpg"/>
          <p:cNvPicPr>
            <a:picLocks noChangeAspect="1" noChangeArrowheads="1"/>
          </p:cNvPicPr>
          <p:nvPr/>
        </p:nvPicPr>
        <p:blipFill>
          <a:blip r:embed="rId6" cstate="print"/>
          <a:srcRect/>
          <a:stretch>
            <a:fillRect/>
          </a:stretch>
        </p:blipFill>
        <p:spPr bwMode="auto">
          <a:xfrm>
            <a:off x="2627786" y="3068960"/>
            <a:ext cx="3613811" cy="2232248"/>
          </a:xfrm>
          <a:prstGeom prst="rect">
            <a:avLst/>
          </a:prstGeom>
          <a:noFill/>
          <a:ln w="9525">
            <a:noFill/>
            <a:miter lim="800000"/>
            <a:headEnd/>
            <a:tailEnd/>
          </a:ln>
        </p:spPr>
      </p:pic>
      <p:sp>
        <p:nvSpPr>
          <p:cNvPr id="9" name="标题 1"/>
          <p:cNvSpPr txBox="1">
            <a:spLocks/>
          </p:cNvSpPr>
          <p:nvPr/>
        </p:nvSpPr>
        <p:spPr bwMode="auto">
          <a:xfrm>
            <a:off x="1043608" y="116870"/>
            <a:ext cx="7643192" cy="575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defTabSz="914400" eaLnBrk="0" fontAlgn="base" hangingPunct="0">
              <a:spcBef>
                <a:spcPct val="0"/>
              </a:spcBef>
              <a:spcAft>
                <a:spcPct val="0"/>
              </a:spcAft>
              <a:defRPr/>
            </a:pPr>
            <a:r>
              <a:rPr lang="zh-CN" altLang="en-US" sz="2400" b="1" kern="0" dirty="0">
                <a:solidFill>
                  <a:schemeClr val="tx1">
                    <a:lumMod val="65000"/>
                    <a:lumOff val="35000"/>
                  </a:schemeClr>
                </a:solidFill>
                <a:latin typeface="黑体" pitchFamily="49" charset="-122"/>
                <a:ea typeface="黑体" pitchFamily="49" charset="-122"/>
                <a:cs typeface="+mj-cs"/>
              </a:rPr>
              <a:t>什么是大数据？</a:t>
            </a:r>
          </a:p>
        </p:txBody>
      </p:sp>
      <p:grpSp>
        <p:nvGrpSpPr>
          <p:cNvPr id="10" name="组合 9"/>
          <p:cNvGrpSpPr/>
          <p:nvPr/>
        </p:nvGrpSpPr>
        <p:grpSpPr>
          <a:xfrm>
            <a:off x="0" y="6097538"/>
            <a:ext cx="9143999" cy="760462"/>
            <a:chOff x="0" y="6097538"/>
            <a:chExt cx="9143999" cy="760462"/>
          </a:xfrm>
        </p:grpSpPr>
        <p:pic>
          <p:nvPicPr>
            <p:cNvPr id="11" name="图片 10"/>
            <p:cNvPicPr>
              <a:picLocks noChangeAspect="1"/>
            </p:cNvPicPr>
            <p:nvPr/>
          </p:nvPicPr>
          <p:blipFill rotWithShape="1">
            <a:blip r:embed="rId7"/>
            <a:srcRect b="2477"/>
            <a:stretch/>
          </p:blipFill>
          <p:spPr>
            <a:xfrm>
              <a:off x="0" y="6097538"/>
              <a:ext cx="5086454" cy="760462"/>
            </a:xfrm>
            <a:prstGeom prst="rect">
              <a:avLst/>
            </a:prstGeom>
          </p:spPr>
        </p:pic>
        <p:pic>
          <p:nvPicPr>
            <p:cNvPr id="12" name="图片 11"/>
            <p:cNvPicPr>
              <a:picLocks noChangeAspect="1"/>
            </p:cNvPicPr>
            <p:nvPr/>
          </p:nvPicPr>
          <p:blipFill rotWithShape="1">
            <a:blip r:embed="rId7"/>
            <a:srcRect l="60079" r="5866" b="2477"/>
            <a:stretch/>
          </p:blipFill>
          <p:spPr>
            <a:xfrm flipH="1">
              <a:off x="4771622" y="6097538"/>
              <a:ext cx="4372377" cy="760462"/>
            </a:xfrm>
            <a:prstGeom prst="rect">
              <a:avLst/>
            </a:prstGeom>
          </p:spPr>
        </p:pic>
      </p:grpSp>
    </p:spTree>
    <p:extLst>
      <p:ext uri="{BB962C8B-B14F-4D97-AF65-F5344CB8AC3E}">
        <p14:creationId xmlns:p14="http://schemas.microsoft.com/office/powerpoint/2010/main" val="28401316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3600" dirty="0"/>
              <a:t>线上商业消费者客群大数据及使用</a:t>
            </a:r>
          </a:p>
        </p:txBody>
      </p:sp>
      <p:pic>
        <p:nvPicPr>
          <p:cNvPr id="4" name="内容占位符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0308" y="1690690"/>
            <a:ext cx="8128015" cy="4406848"/>
          </a:xfrm>
          <a:prstGeom prst="rect">
            <a:avLst/>
          </a:prstGeom>
        </p:spPr>
      </p:pic>
      <p:grpSp>
        <p:nvGrpSpPr>
          <p:cNvPr id="5" name="组合 4"/>
          <p:cNvGrpSpPr/>
          <p:nvPr/>
        </p:nvGrpSpPr>
        <p:grpSpPr>
          <a:xfrm>
            <a:off x="0" y="6097538"/>
            <a:ext cx="9143999" cy="760462"/>
            <a:chOff x="0" y="6097538"/>
            <a:chExt cx="9143999" cy="760462"/>
          </a:xfrm>
        </p:grpSpPr>
        <p:pic>
          <p:nvPicPr>
            <p:cNvPr id="6" name="图片 5"/>
            <p:cNvPicPr>
              <a:picLocks noChangeAspect="1"/>
            </p:cNvPicPr>
            <p:nvPr/>
          </p:nvPicPr>
          <p:blipFill rotWithShape="1">
            <a:blip r:embed="rId3"/>
            <a:srcRect b="2477"/>
            <a:stretch/>
          </p:blipFill>
          <p:spPr>
            <a:xfrm>
              <a:off x="0" y="6097538"/>
              <a:ext cx="5086454" cy="760462"/>
            </a:xfrm>
            <a:prstGeom prst="rect">
              <a:avLst/>
            </a:prstGeom>
          </p:spPr>
        </p:pic>
        <p:pic>
          <p:nvPicPr>
            <p:cNvPr id="7" name="图片 6"/>
            <p:cNvPicPr>
              <a:picLocks noChangeAspect="1"/>
            </p:cNvPicPr>
            <p:nvPr/>
          </p:nvPicPr>
          <p:blipFill rotWithShape="1">
            <a:blip r:embed="rId3"/>
            <a:srcRect l="60079" r="5866" b="2477"/>
            <a:stretch/>
          </p:blipFill>
          <p:spPr>
            <a:xfrm flipH="1">
              <a:off x="4771622" y="6097538"/>
              <a:ext cx="4372377" cy="760462"/>
            </a:xfrm>
            <a:prstGeom prst="rect">
              <a:avLst/>
            </a:prstGeom>
          </p:spPr>
        </p:pic>
      </p:grpSp>
    </p:spTree>
    <p:extLst>
      <p:ext uri="{BB962C8B-B14F-4D97-AF65-F5344CB8AC3E}">
        <p14:creationId xmlns:p14="http://schemas.microsoft.com/office/powerpoint/2010/main" val="26632819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国内主要电子商务公司分类</a:t>
            </a:r>
          </a:p>
        </p:txBody>
      </p:sp>
      <p:sp>
        <p:nvSpPr>
          <p:cNvPr id="3" name="内容占位符 2"/>
          <p:cNvSpPr>
            <a:spLocks noGrp="1"/>
          </p:cNvSpPr>
          <p:nvPr>
            <p:ph idx="1"/>
          </p:nvPr>
        </p:nvSpPr>
        <p:spPr/>
        <p:txBody>
          <a:bodyPr/>
          <a:lstStyle/>
          <a:p>
            <a:r>
              <a:rPr lang="zh-CN" altLang="en-US" sz="2400" dirty="0"/>
              <a:t>综合类电商：平台类、渠道类</a:t>
            </a:r>
            <a:endParaRPr lang="en-US" altLang="zh-CN" sz="2400" dirty="0"/>
          </a:p>
          <a:p>
            <a:r>
              <a:rPr lang="zh-CN" altLang="en-US" sz="2400" dirty="0"/>
              <a:t>垂直类电商：服装、鞋包、家电、家居、化妆品、珠宝、食品饮料、家装、运动</a:t>
            </a:r>
            <a:endParaRPr lang="en-US" altLang="zh-CN" sz="2400" dirty="0"/>
          </a:p>
          <a:p>
            <a:r>
              <a:rPr lang="zh-CN" altLang="en-US" sz="2400" dirty="0"/>
              <a:t>时尚类电商：</a:t>
            </a:r>
            <a:endParaRPr lang="en-US" altLang="zh-CN" sz="2400" dirty="0"/>
          </a:p>
          <a:p>
            <a:r>
              <a:rPr lang="zh-CN" altLang="en-US" sz="2400" dirty="0"/>
              <a:t>团购</a:t>
            </a:r>
            <a:endParaRPr lang="en-US" altLang="zh-CN" sz="2400" dirty="0"/>
          </a:p>
          <a:p>
            <a:r>
              <a:rPr lang="zh-CN" altLang="en-US" sz="2400" dirty="0"/>
              <a:t>团购聚合</a:t>
            </a:r>
            <a:endParaRPr lang="en-US" altLang="zh-CN" sz="2400" dirty="0"/>
          </a:p>
          <a:p>
            <a:r>
              <a:rPr lang="zh-CN" altLang="en-US" sz="2400" dirty="0"/>
              <a:t>社会化电商</a:t>
            </a:r>
            <a:endParaRPr lang="en-US" altLang="zh-CN" sz="2400" dirty="0"/>
          </a:p>
          <a:p>
            <a:r>
              <a:rPr lang="zh-CN" altLang="en-US" sz="2400" dirty="0"/>
              <a:t>比价类网站</a:t>
            </a:r>
          </a:p>
        </p:txBody>
      </p:sp>
      <p:grpSp>
        <p:nvGrpSpPr>
          <p:cNvPr id="4" name="组合 3"/>
          <p:cNvGrpSpPr/>
          <p:nvPr/>
        </p:nvGrpSpPr>
        <p:grpSpPr>
          <a:xfrm>
            <a:off x="0" y="6097538"/>
            <a:ext cx="9143999" cy="760462"/>
            <a:chOff x="0" y="6097538"/>
            <a:chExt cx="9143999" cy="760462"/>
          </a:xfrm>
        </p:grpSpPr>
        <p:pic>
          <p:nvPicPr>
            <p:cNvPr id="5" name="图片 4"/>
            <p:cNvPicPr>
              <a:picLocks noChangeAspect="1"/>
            </p:cNvPicPr>
            <p:nvPr/>
          </p:nvPicPr>
          <p:blipFill rotWithShape="1">
            <a:blip r:embed="rId2"/>
            <a:srcRect b="2477"/>
            <a:stretch/>
          </p:blipFill>
          <p:spPr>
            <a:xfrm>
              <a:off x="0" y="6097538"/>
              <a:ext cx="5086454" cy="760462"/>
            </a:xfrm>
            <a:prstGeom prst="rect">
              <a:avLst/>
            </a:prstGeom>
          </p:spPr>
        </p:pic>
        <p:pic>
          <p:nvPicPr>
            <p:cNvPr id="6" name="图片 5"/>
            <p:cNvPicPr>
              <a:picLocks noChangeAspect="1"/>
            </p:cNvPicPr>
            <p:nvPr/>
          </p:nvPicPr>
          <p:blipFill rotWithShape="1">
            <a:blip r:embed="rId2"/>
            <a:srcRect l="60079" r="5866" b="2477"/>
            <a:stretch/>
          </p:blipFill>
          <p:spPr>
            <a:xfrm flipH="1">
              <a:off x="4771622" y="6097538"/>
              <a:ext cx="4372377" cy="760462"/>
            </a:xfrm>
            <a:prstGeom prst="rect">
              <a:avLst/>
            </a:prstGeom>
          </p:spPr>
        </p:pic>
      </p:grpSp>
    </p:spTree>
    <p:extLst>
      <p:ext uri="{BB962C8B-B14F-4D97-AF65-F5344CB8AC3E}">
        <p14:creationId xmlns:p14="http://schemas.microsoft.com/office/powerpoint/2010/main" val="34099029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r>
              <a:rPr lang="zh-CN" altLang="en-US" sz="2400" dirty="0"/>
              <a:t>电子商务数据包括交易数据、行为数据等。</a:t>
            </a:r>
            <a:endParaRPr lang="en-US" altLang="zh-CN" sz="2400" dirty="0"/>
          </a:p>
          <a:p>
            <a:r>
              <a:rPr lang="zh-CN" altLang="en-US" sz="2400" dirty="0"/>
              <a:t>交易数据是商品的购买数据，包括成交量、退货量、换货量、交易用户信息、评论、投诉等数据。</a:t>
            </a:r>
            <a:endParaRPr lang="en-US" altLang="zh-CN" sz="2400" dirty="0"/>
          </a:p>
          <a:p>
            <a:r>
              <a:rPr lang="zh-CN" altLang="en-US" sz="2400" dirty="0"/>
              <a:t>行为数据是在平台的使用数据，包括浏览、搜索、收藏、喜欢、加入购物车、分享、浏览点击市场等数据。</a:t>
            </a:r>
            <a:endParaRPr lang="en-US" altLang="zh-CN" sz="2400" dirty="0"/>
          </a:p>
          <a:p>
            <a:r>
              <a:rPr lang="zh-CN" altLang="en-US" sz="2400" dirty="0"/>
              <a:t>社会化电商、团购集合了社交功能，社交数据也是电商数据的一部分。借助</a:t>
            </a:r>
            <a:r>
              <a:rPr lang="en-US" altLang="zh-CN" sz="2400" dirty="0"/>
              <a:t>SNS</a:t>
            </a:r>
            <a:r>
              <a:rPr lang="zh-CN" altLang="en-US" sz="2400" dirty="0"/>
              <a:t>等网络媒介的传播途径，通过社交互动，用户自生内容等手段来辅助商品的购买和销售。</a:t>
            </a:r>
            <a:endParaRPr lang="en-US" altLang="zh-CN" sz="2400" dirty="0"/>
          </a:p>
        </p:txBody>
      </p:sp>
      <p:grpSp>
        <p:nvGrpSpPr>
          <p:cNvPr id="4" name="组合 3"/>
          <p:cNvGrpSpPr/>
          <p:nvPr/>
        </p:nvGrpSpPr>
        <p:grpSpPr>
          <a:xfrm>
            <a:off x="0" y="6097538"/>
            <a:ext cx="9143999" cy="760462"/>
            <a:chOff x="0" y="6097538"/>
            <a:chExt cx="9143999" cy="760462"/>
          </a:xfrm>
        </p:grpSpPr>
        <p:pic>
          <p:nvPicPr>
            <p:cNvPr id="5" name="图片 4"/>
            <p:cNvPicPr>
              <a:picLocks noChangeAspect="1"/>
            </p:cNvPicPr>
            <p:nvPr/>
          </p:nvPicPr>
          <p:blipFill rotWithShape="1">
            <a:blip r:embed="rId2"/>
            <a:srcRect b="2477"/>
            <a:stretch/>
          </p:blipFill>
          <p:spPr>
            <a:xfrm>
              <a:off x="0" y="6097538"/>
              <a:ext cx="5086454" cy="760462"/>
            </a:xfrm>
            <a:prstGeom prst="rect">
              <a:avLst/>
            </a:prstGeom>
          </p:spPr>
        </p:pic>
        <p:pic>
          <p:nvPicPr>
            <p:cNvPr id="6" name="图片 5"/>
            <p:cNvPicPr>
              <a:picLocks noChangeAspect="1"/>
            </p:cNvPicPr>
            <p:nvPr/>
          </p:nvPicPr>
          <p:blipFill rotWithShape="1">
            <a:blip r:embed="rId2"/>
            <a:srcRect l="60079" r="5866" b="2477"/>
            <a:stretch/>
          </p:blipFill>
          <p:spPr>
            <a:xfrm flipH="1">
              <a:off x="4771622" y="6097538"/>
              <a:ext cx="4372377" cy="760462"/>
            </a:xfrm>
            <a:prstGeom prst="rect">
              <a:avLst/>
            </a:prstGeom>
          </p:spPr>
        </p:pic>
      </p:grpSp>
    </p:spTree>
    <p:extLst>
      <p:ext uri="{BB962C8B-B14F-4D97-AF65-F5344CB8AC3E}">
        <p14:creationId xmlns:p14="http://schemas.microsoft.com/office/powerpoint/2010/main" val="17380458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大数据下的用户类别</a:t>
            </a:r>
          </a:p>
        </p:txBody>
      </p:sp>
      <p:sp>
        <p:nvSpPr>
          <p:cNvPr id="3" name="内容占位符 2"/>
          <p:cNvSpPr>
            <a:spLocks noGrp="1"/>
          </p:cNvSpPr>
          <p:nvPr>
            <p:ph idx="1"/>
          </p:nvPr>
        </p:nvSpPr>
        <p:spPr/>
        <p:txBody>
          <a:bodyPr/>
          <a:lstStyle/>
          <a:p>
            <a:r>
              <a:rPr lang="zh-CN" altLang="en-US" sz="2400" dirty="0"/>
              <a:t>社会属性、行为属性和价值属性</a:t>
            </a:r>
            <a:endParaRPr lang="en-US" altLang="zh-CN" sz="2400" dirty="0"/>
          </a:p>
          <a:p>
            <a:r>
              <a:rPr lang="zh-CN" altLang="en-US" sz="2400" dirty="0"/>
              <a:t>非客户</a:t>
            </a:r>
            <a:endParaRPr lang="en-US" altLang="zh-CN" sz="2400" dirty="0"/>
          </a:p>
          <a:p>
            <a:r>
              <a:rPr lang="zh-CN" altLang="en-US" sz="2400" dirty="0"/>
              <a:t>潜在客户</a:t>
            </a:r>
            <a:endParaRPr lang="en-US" altLang="zh-CN" sz="2400" dirty="0"/>
          </a:p>
          <a:p>
            <a:r>
              <a:rPr lang="zh-CN" altLang="en-US" sz="2400" dirty="0"/>
              <a:t>目标客户</a:t>
            </a:r>
            <a:endParaRPr lang="en-US" altLang="zh-CN" sz="2400" dirty="0"/>
          </a:p>
          <a:p>
            <a:r>
              <a:rPr lang="zh-CN" altLang="en-US" sz="2400" dirty="0"/>
              <a:t>现实客户（重要客户、主要客户、关键客户、普通客户）</a:t>
            </a:r>
            <a:endParaRPr lang="en-US" altLang="zh-CN" sz="2400" dirty="0"/>
          </a:p>
          <a:p>
            <a:r>
              <a:rPr lang="zh-CN" altLang="en-US" sz="2400" dirty="0"/>
              <a:t>流失客户等</a:t>
            </a:r>
          </a:p>
        </p:txBody>
      </p:sp>
      <p:grpSp>
        <p:nvGrpSpPr>
          <p:cNvPr id="4" name="组合 3"/>
          <p:cNvGrpSpPr/>
          <p:nvPr/>
        </p:nvGrpSpPr>
        <p:grpSpPr>
          <a:xfrm>
            <a:off x="0" y="6097538"/>
            <a:ext cx="9143999" cy="760462"/>
            <a:chOff x="0" y="6097538"/>
            <a:chExt cx="9143999" cy="760462"/>
          </a:xfrm>
        </p:grpSpPr>
        <p:pic>
          <p:nvPicPr>
            <p:cNvPr id="5" name="图片 4"/>
            <p:cNvPicPr>
              <a:picLocks noChangeAspect="1"/>
            </p:cNvPicPr>
            <p:nvPr/>
          </p:nvPicPr>
          <p:blipFill rotWithShape="1">
            <a:blip r:embed="rId2"/>
            <a:srcRect b="2477"/>
            <a:stretch/>
          </p:blipFill>
          <p:spPr>
            <a:xfrm>
              <a:off x="0" y="6097538"/>
              <a:ext cx="5086454" cy="760462"/>
            </a:xfrm>
            <a:prstGeom prst="rect">
              <a:avLst/>
            </a:prstGeom>
          </p:spPr>
        </p:pic>
        <p:pic>
          <p:nvPicPr>
            <p:cNvPr id="6" name="图片 5"/>
            <p:cNvPicPr>
              <a:picLocks noChangeAspect="1"/>
            </p:cNvPicPr>
            <p:nvPr/>
          </p:nvPicPr>
          <p:blipFill rotWithShape="1">
            <a:blip r:embed="rId2"/>
            <a:srcRect l="60079" r="5866" b="2477"/>
            <a:stretch/>
          </p:blipFill>
          <p:spPr>
            <a:xfrm flipH="1">
              <a:off x="4771622" y="6097538"/>
              <a:ext cx="4372377" cy="760462"/>
            </a:xfrm>
            <a:prstGeom prst="rect">
              <a:avLst/>
            </a:prstGeom>
          </p:spPr>
        </p:pic>
      </p:grpSp>
    </p:spTree>
    <p:extLst>
      <p:ext uri="{BB962C8B-B14F-4D97-AF65-F5344CB8AC3E}">
        <p14:creationId xmlns:p14="http://schemas.microsoft.com/office/powerpoint/2010/main" val="26104805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大数据下的用户行为分析</a:t>
            </a:r>
          </a:p>
        </p:txBody>
      </p:sp>
      <p:sp>
        <p:nvSpPr>
          <p:cNvPr id="3" name="内容占位符 2"/>
          <p:cNvSpPr>
            <a:spLocks noGrp="1"/>
          </p:cNvSpPr>
          <p:nvPr>
            <p:ph idx="1"/>
          </p:nvPr>
        </p:nvSpPr>
        <p:spPr/>
        <p:txBody>
          <a:bodyPr/>
          <a:lstStyle/>
          <a:p>
            <a:r>
              <a:rPr lang="zh-CN" altLang="en-US" sz="2400" dirty="0"/>
              <a:t>用户视觉行为分析</a:t>
            </a:r>
            <a:endParaRPr lang="en-US" altLang="zh-CN" sz="2400" dirty="0"/>
          </a:p>
          <a:p>
            <a:r>
              <a:rPr lang="zh-CN" altLang="en-US" sz="2400" dirty="0"/>
              <a:t>用户操作行为分析</a:t>
            </a:r>
          </a:p>
        </p:txBody>
      </p:sp>
      <p:grpSp>
        <p:nvGrpSpPr>
          <p:cNvPr id="4" name="组合 3"/>
          <p:cNvGrpSpPr/>
          <p:nvPr/>
        </p:nvGrpSpPr>
        <p:grpSpPr>
          <a:xfrm>
            <a:off x="0" y="6097538"/>
            <a:ext cx="9143999" cy="760462"/>
            <a:chOff x="0" y="6097538"/>
            <a:chExt cx="9143999" cy="760462"/>
          </a:xfrm>
        </p:grpSpPr>
        <p:pic>
          <p:nvPicPr>
            <p:cNvPr id="5" name="图片 4"/>
            <p:cNvPicPr>
              <a:picLocks noChangeAspect="1"/>
            </p:cNvPicPr>
            <p:nvPr/>
          </p:nvPicPr>
          <p:blipFill rotWithShape="1">
            <a:blip r:embed="rId2"/>
            <a:srcRect b="2477"/>
            <a:stretch/>
          </p:blipFill>
          <p:spPr>
            <a:xfrm>
              <a:off x="0" y="6097538"/>
              <a:ext cx="5086454" cy="760462"/>
            </a:xfrm>
            <a:prstGeom prst="rect">
              <a:avLst/>
            </a:prstGeom>
          </p:spPr>
        </p:pic>
        <p:pic>
          <p:nvPicPr>
            <p:cNvPr id="6" name="图片 5"/>
            <p:cNvPicPr>
              <a:picLocks noChangeAspect="1"/>
            </p:cNvPicPr>
            <p:nvPr/>
          </p:nvPicPr>
          <p:blipFill rotWithShape="1">
            <a:blip r:embed="rId2"/>
            <a:srcRect l="60079" r="5866" b="2477"/>
            <a:stretch/>
          </p:blipFill>
          <p:spPr>
            <a:xfrm flipH="1">
              <a:off x="4771622" y="6097538"/>
              <a:ext cx="4372377" cy="760462"/>
            </a:xfrm>
            <a:prstGeom prst="rect">
              <a:avLst/>
            </a:prstGeom>
          </p:spPr>
        </p:pic>
      </p:grpSp>
    </p:spTree>
    <p:extLst>
      <p:ext uri="{BB962C8B-B14F-4D97-AF65-F5344CB8AC3E}">
        <p14:creationId xmlns:p14="http://schemas.microsoft.com/office/powerpoint/2010/main" val="1804450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2250" y="1358713"/>
            <a:ext cx="8699500" cy="1200329"/>
          </a:xfrm>
          <a:prstGeom prst="rect">
            <a:avLst/>
          </a:prstGeom>
        </p:spPr>
        <p:txBody>
          <a:bodyPr wrap="square">
            <a:spAutoFit/>
          </a:bodyPr>
          <a:lstStyle/>
          <a:p>
            <a:pPr>
              <a:lnSpc>
                <a:spcPct val="150000"/>
              </a:lnSpc>
            </a:pPr>
            <a:r>
              <a:rPr lang="en-US" altLang="zh-CN" sz="1600" b="1" dirty="0">
                <a:solidFill>
                  <a:schemeClr val="tx2"/>
                </a:solidFill>
                <a:latin typeface="微软雅黑" pitchFamily="34" charset="-122"/>
                <a:ea typeface="微软雅黑" pitchFamily="34" charset="-122"/>
              </a:rPr>
              <a:t>【BTS</a:t>
            </a:r>
            <a:r>
              <a:rPr lang="zh-CN" altLang="en-US" sz="1600" b="1" dirty="0">
                <a:solidFill>
                  <a:schemeClr val="tx2"/>
                </a:solidFill>
                <a:latin typeface="微软雅黑" pitchFamily="34" charset="-122"/>
                <a:ea typeface="微软雅黑" pitchFamily="34" charset="-122"/>
              </a:rPr>
              <a:t>调研</a:t>
            </a:r>
            <a:r>
              <a:rPr lang="en-US" altLang="zh-CN" sz="1600" b="1" dirty="0">
                <a:solidFill>
                  <a:schemeClr val="tx2"/>
                </a:solidFill>
                <a:latin typeface="微软雅黑" pitchFamily="34" charset="-122"/>
                <a:ea typeface="微软雅黑" pitchFamily="34" charset="-122"/>
              </a:rPr>
              <a:t>】</a:t>
            </a:r>
            <a:r>
              <a:rPr lang="zh-CN" altLang="en-US" sz="1600" dirty="0">
                <a:latin typeface="微软雅黑" pitchFamily="34" charset="-122"/>
                <a:ea typeface="微软雅黑" pitchFamily="34" charset="-122"/>
              </a:rPr>
              <a:t>抓取到的典型用户用于</a:t>
            </a:r>
            <a:r>
              <a:rPr lang="en-US" altLang="zh-CN" sz="1600" dirty="0">
                <a:latin typeface="微软雅黑" pitchFamily="34" charset="-122"/>
                <a:ea typeface="微软雅黑" pitchFamily="34" charset="-122"/>
              </a:rPr>
              <a:t>***Program</a:t>
            </a:r>
            <a:r>
              <a:rPr lang="zh-CN" altLang="en-US" sz="1600" dirty="0">
                <a:latin typeface="微软雅黑" pitchFamily="34" charset="-122"/>
                <a:ea typeface="微软雅黑" pitchFamily="34" charset="-122"/>
              </a:rPr>
              <a:t>作为访谈对象，相比于传统的调研对象选取方式，库里提供的消费者能够清楚看到先前网络浏览路径，包括日常媒体浏览习惯、内容偏好、购车选择过程等，使线下的传统调研对象更加立体化；</a:t>
            </a:r>
            <a:endParaRPr lang="en-US" sz="1600" dirty="0"/>
          </a:p>
        </p:txBody>
      </p:sp>
      <p:graphicFrame>
        <p:nvGraphicFramePr>
          <p:cNvPr id="5" name="Table 4"/>
          <p:cNvGraphicFramePr>
            <a:graphicFrameLocks noGrp="1"/>
          </p:cNvGraphicFramePr>
          <p:nvPr>
            <p:extLst/>
          </p:nvPr>
        </p:nvGraphicFramePr>
        <p:xfrm>
          <a:off x="142652" y="2920752"/>
          <a:ext cx="8604104" cy="1368152"/>
        </p:xfrm>
        <a:graphic>
          <a:graphicData uri="http://schemas.openxmlformats.org/drawingml/2006/table">
            <a:tbl>
              <a:tblPr>
                <a:tableStyleId>{616DA210-FB5B-4158-B5E0-FEB733F419BA}</a:tableStyleId>
              </a:tblPr>
              <a:tblGrid>
                <a:gridCol w="370141">
                  <a:extLst>
                    <a:ext uri="{9D8B030D-6E8A-4147-A177-3AD203B41FA5}">
                      <a16:colId xmlns:a16="http://schemas.microsoft.com/office/drawing/2014/main" val="20000"/>
                    </a:ext>
                  </a:extLst>
                </a:gridCol>
                <a:gridCol w="526946">
                  <a:extLst>
                    <a:ext uri="{9D8B030D-6E8A-4147-A177-3AD203B41FA5}">
                      <a16:colId xmlns:a16="http://schemas.microsoft.com/office/drawing/2014/main" val="20001"/>
                    </a:ext>
                  </a:extLst>
                </a:gridCol>
                <a:gridCol w="683750">
                  <a:extLst>
                    <a:ext uri="{9D8B030D-6E8A-4147-A177-3AD203B41FA5}">
                      <a16:colId xmlns:a16="http://schemas.microsoft.com/office/drawing/2014/main" val="20002"/>
                    </a:ext>
                  </a:extLst>
                </a:gridCol>
                <a:gridCol w="1021625">
                  <a:extLst>
                    <a:ext uri="{9D8B030D-6E8A-4147-A177-3AD203B41FA5}">
                      <a16:colId xmlns:a16="http://schemas.microsoft.com/office/drawing/2014/main" val="20003"/>
                    </a:ext>
                  </a:extLst>
                </a:gridCol>
                <a:gridCol w="830723">
                  <a:extLst>
                    <a:ext uri="{9D8B030D-6E8A-4147-A177-3AD203B41FA5}">
                      <a16:colId xmlns:a16="http://schemas.microsoft.com/office/drawing/2014/main" val="20004"/>
                    </a:ext>
                  </a:extLst>
                </a:gridCol>
                <a:gridCol w="683749">
                  <a:extLst>
                    <a:ext uri="{9D8B030D-6E8A-4147-A177-3AD203B41FA5}">
                      <a16:colId xmlns:a16="http://schemas.microsoft.com/office/drawing/2014/main" val="20005"/>
                    </a:ext>
                  </a:extLst>
                </a:gridCol>
                <a:gridCol w="683749">
                  <a:extLst>
                    <a:ext uri="{9D8B030D-6E8A-4147-A177-3AD203B41FA5}">
                      <a16:colId xmlns:a16="http://schemas.microsoft.com/office/drawing/2014/main" val="20006"/>
                    </a:ext>
                  </a:extLst>
                </a:gridCol>
                <a:gridCol w="2367415">
                  <a:extLst>
                    <a:ext uri="{9D8B030D-6E8A-4147-A177-3AD203B41FA5}">
                      <a16:colId xmlns:a16="http://schemas.microsoft.com/office/drawing/2014/main" val="20007"/>
                    </a:ext>
                  </a:extLst>
                </a:gridCol>
                <a:gridCol w="718003">
                  <a:extLst>
                    <a:ext uri="{9D8B030D-6E8A-4147-A177-3AD203B41FA5}">
                      <a16:colId xmlns:a16="http://schemas.microsoft.com/office/drawing/2014/main" val="20008"/>
                    </a:ext>
                  </a:extLst>
                </a:gridCol>
                <a:gridCol w="718003">
                  <a:extLst>
                    <a:ext uri="{9D8B030D-6E8A-4147-A177-3AD203B41FA5}">
                      <a16:colId xmlns:a16="http://schemas.microsoft.com/office/drawing/2014/main" val="20009"/>
                    </a:ext>
                  </a:extLst>
                </a:gridCol>
              </a:tblGrid>
              <a:tr h="402122">
                <a:tc>
                  <a:txBody>
                    <a:bodyPr/>
                    <a:lstStyle/>
                    <a:p>
                      <a:pPr algn="ctr" fontAlgn="ctr"/>
                      <a:r>
                        <a:rPr lang="zh-CN" altLang="en-US" sz="1050" b="1" u="none" strike="noStrike" dirty="0">
                          <a:effectLst/>
                        </a:rPr>
                        <a:t>序号</a:t>
                      </a:r>
                      <a:endParaRPr lang="zh-CN" altLang="en-US" sz="1050" b="1" i="0" u="none" strike="noStrike" dirty="0">
                        <a:solidFill>
                          <a:srgbClr val="000000"/>
                        </a:solidFill>
                        <a:effectLst/>
                        <a:latin typeface="微软雅黑"/>
                      </a:endParaRPr>
                    </a:p>
                  </a:txBody>
                  <a:tcPr marL="4195" marR="4195" marT="4195" marB="0" anchor="ctr"/>
                </a:tc>
                <a:tc>
                  <a:txBody>
                    <a:bodyPr/>
                    <a:lstStyle/>
                    <a:p>
                      <a:pPr algn="ctr" fontAlgn="ctr"/>
                      <a:r>
                        <a:rPr lang="zh-CN" altLang="en-US" sz="1050" b="1" u="none" strike="noStrike" dirty="0">
                          <a:effectLst/>
                        </a:rPr>
                        <a:t>车型</a:t>
                      </a:r>
                      <a:endParaRPr lang="zh-CN" altLang="en-US" sz="1050" b="1" i="0" u="none" strike="noStrike" dirty="0">
                        <a:solidFill>
                          <a:srgbClr val="000000"/>
                        </a:solidFill>
                        <a:effectLst/>
                        <a:latin typeface="微软雅黑"/>
                      </a:endParaRPr>
                    </a:p>
                  </a:txBody>
                  <a:tcPr marL="4195" marR="4195" marT="4195" marB="0" anchor="ctr"/>
                </a:tc>
                <a:tc>
                  <a:txBody>
                    <a:bodyPr/>
                    <a:lstStyle/>
                    <a:p>
                      <a:pPr algn="ctr" fontAlgn="ctr"/>
                      <a:r>
                        <a:rPr lang="zh-CN" altLang="en-US" sz="1050" b="1" u="none" strike="noStrike">
                          <a:effectLst/>
                        </a:rPr>
                        <a:t>城市</a:t>
                      </a:r>
                      <a:endParaRPr lang="zh-CN" altLang="en-US" sz="1050" b="1" i="0" u="none" strike="noStrike">
                        <a:solidFill>
                          <a:srgbClr val="000000"/>
                        </a:solidFill>
                        <a:effectLst/>
                        <a:latin typeface="微软雅黑"/>
                      </a:endParaRPr>
                    </a:p>
                  </a:txBody>
                  <a:tcPr marL="4195" marR="4195" marT="4195" marB="0" anchor="ctr"/>
                </a:tc>
                <a:tc>
                  <a:txBody>
                    <a:bodyPr/>
                    <a:lstStyle/>
                    <a:p>
                      <a:pPr algn="ctr" fontAlgn="ctr"/>
                      <a:r>
                        <a:rPr lang="zh-CN" altLang="en-US" sz="1050" b="1" u="none" strike="noStrike">
                          <a:effectLst/>
                        </a:rPr>
                        <a:t>手机号</a:t>
                      </a:r>
                      <a:endParaRPr lang="zh-CN" altLang="en-US" sz="1050" b="1" i="0" u="none" strike="noStrike">
                        <a:solidFill>
                          <a:srgbClr val="000000"/>
                        </a:solidFill>
                        <a:effectLst/>
                        <a:latin typeface="微软雅黑"/>
                      </a:endParaRPr>
                    </a:p>
                  </a:txBody>
                  <a:tcPr marL="4195" marR="4195" marT="4195" marB="0" anchor="ctr"/>
                </a:tc>
                <a:tc>
                  <a:txBody>
                    <a:bodyPr/>
                    <a:lstStyle/>
                    <a:p>
                      <a:pPr algn="ctr" fontAlgn="ctr"/>
                      <a:r>
                        <a:rPr lang="zh-CN" altLang="en-US" sz="1050" b="1" u="none" strike="noStrike" dirty="0">
                          <a:effectLst/>
                        </a:rPr>
                        <a:t>注册时间</a:t>
                      </a:r>
                      <a:endParaRPr lang="zh-CN" altLang="en-US" sz="1050" b="1" i="0" u="none" strike="noStrike" dirty="0">
                        <a:solidFill>
                          <a:srgbClr val="000000"/>
                        </a:solidFill>
                        <a:effectLst/>
                        <a:latin typeface="微软雅黑"/>
                      </a:endParaRPr>
                    </a:p>
                  </a:txBody>
                  <a:tcPr marL="4195" marR="4195" marT="4195" marB="0" anchor="ctr"/>
                </a:tc>
                <a:tc>
                  <a:txBody>
                    <a:bodyPr/>
                    <a:lstStyle/>
                    <a:p>
                      <a:pPr algn="ctr" fontAlgn="ctr"/>
                      <a:r>
                        <a:rPr lang="zh-CN" altLang="en-US" sz="1050" b="1" u="none" strike="noStrike">
                          <a:effectLst/>
                        </a:rPr>
                        <a:t>购买前</a:t>
                      </a:r>
                      <a:br>
                        <a:rPr lang="zh-CN" altLang="en-US" sz="1050" b="1" u="none" strike="noStrike">
                          <a:effectLst/>
                        </a:rPr>
                      </a:br>
                      <a:r>
                        <a:rPr lang="zh-CN" altLang="en-US" sz="1050" b="1" u="none" strike="noStrike">
                          <a:effectLst/>
                        </a:rPr>
                        <a:t>入站次数</a:t>
                      </a:r>
                      <a:endParaRPr lang="zh-CN" altLang="en-US" sz="1050" b="1" i="0" u="none" strike="noStrike">
                        <a:solidFill>
                          <a:srgbClr val="000000"/>
                        </a:solidFill>
                        <a:effectLst/>
                        <a:latin typeface="微软雅黑"/>
                      </a:endParaRPr>
                    </a:p>
                  </a:txBody>
                  <a:tcPr marL="4195" marR="4195" marT="4195" marB="0" anchor="ctr"/>
                </a:tc>
                <a:tc>
                  <a:txBody>
                    <a:bodyPr/>
                    <a:lstStyle/>
                    <a:p>
                      <a:pPr algn="ctr" fontAlgn="ctr"/>
                      <a:r>
                        <a:rPr lang="zh-CN" altLang="en-US" sz="1050" b="1" u="none" strike="noStrike">
                          <a:effectLst/>
                        </a:rPr>
                        <a:t>转化耗时</a:t>
                      </a:r>
                      <a:endParaRPr lang="zh-CN" altLang="en-US" sz="1050" b="1" i="0" u="none" strike="noStrike">
                        <a:solidFill>
                          <a:srgbClr val="000000"/>
                        </a:solidFill>
                        <a:effectLst/>
                        <a:latin typeface="微软雅黑"/>
                      </a:endParaRPr>
                    </a:p>
                  </a:txBody>
                  <a:tcPr marL="4195" marR="4195" marT="4195" marB="0" anchor="ctr"/>
                </a:tc>
                <a:tc>
                  <a:txBody>
                    <a:bodyPr/>
                    <a:lstStyle/>
                    <a:p>
                      <a:pPr algn="ctr" fontAlgn="ctr"/>
                      <a:r>
                        <a:rPr lang="zh-CN" altLang="en-US" sz="1050" b="1" u="none" strike="noStrike" dirty="0">
                          <a:effectLst/>
                        </a:rPr>
                        <a:t>最终转化路径</a:t>
                      </a:r>
                      <a:endParaRPr lang="zh-CN" altLang="en-US" sz="1050" b="1" i="0" u="none" strike="noStrike" dirty="0">
                        <a:solidFill>
                          <a:srgbClr val="000000"/>
                        </a:solidFill>
                        <a:effectLst/>
                        <a:latin typeface="微软雅黑"/>
                      </a:endParaRPr>
                    </a:p>
                  </a:txBody>
                  <a:tcPr marL="4195" marR="4195" marT="4195" marB="0" anchor="ctr"/>
                </a:tc>
                <a:tc>
                  <a:txBody>
                    <a:bodyPr/>
                    <a:lstStyle/>
                    <a:p>
                      <a:pPr algn="ctr" fontAlgn="ctr"/>
                      <a:r>
                        <a:rPr lang="zh-CN" altLang="en-US" sz="1050" b="1" u="none" strike="noStrike">
                          <a:effectLst/>
                        </a:rPr>
                        <a:t>到店时间</a:t>
                      </a:r>
                      <a:endParaRPr lang="zh-CN" altLang="en-US" sz="1050" b="1" i="0" u="none" strike="noStrike">
                        <a:solidFill>
                          <a:srgbClr val="000000"/>
                        </a:solidFill>
                        <a:effectLst/>
                        <a:latin typeface="微软雅黑"/>
                      </a:endParaRPr>
                    </a:p>
                  </a:txBody>
                  <a:tcPr marL="4195" marR="4195" marT="4195" marB="0" anchor="ctr"/>
                </a:tc>
                <a:tc>
                  <a:txBody>
                    <a:bodyPr/>
                    <a:lstStyle/>
                    <a:p>
                      <a:pPr algn="ctr" fontAlgn="ctr"/>
                      <a:r>
                        <a:rPr lang="zh-CN" altLang="en-US" sz="1050" b="1" u="none" strike="noStrike">
                          <a:effectLst/>
                        </a:rPr>
                        <a:t>赢单时间</a:t>
                      </a:r>
                      <a:endParaRPr lang="zh-CN" altLang="en-US" sz="1050" b="1" i="0" u="none" strike="noStrike">
                        <a:solidFill>
                          <a:srgbClr val="000000"/>
                        </a:solidFill>
                        <a:effectLst/>
                        <a:latin typeface="微软雅黑"/>
                      </a:endParaRPr>
                    </a:p>
                  </a:txBody>
                  <a:tcPr marL="4195" marR="4195" marT="4195" marB="0" anchor="ctr"/>
                </a:tc>
                <a:extLst>
                  <a:ext uri="{0D108BD9-81ED-4DB2-BD59-A6C34878D82A}">
                    <a16:rowId xmlns:a16="http://schemas.microsoft.com/office/drawing/2014/main" val="10000"/>
                  </a:ext>
                </a:extLst>
              </a:tr>
              <a:tr h="966030">
                <a:tc>
                  <a:txBody>
                    <a:bodyPr/>
                    <a:lstStyle/>
                    <a:p>
                      <a:pPr algn="ctr" fontAlgn="ctr"/>
                      <a:r>
                        <a:rPr lang="en-US" sz="1050" u="none" strike="noStrike" dirty="0">
                          <a:effectLst/>
                        </a:rPr>
                        <a:t>41</a:t>
                      </a:r>
                      <a:endParaRPr lang="en-US" sz="1050" b="0" i="0" u="none" strike="noStrike" dirty="0">
                        <a:solidFill>
                          <a:srgbClr val="000000"/>
                        </a:solidFill>
                        <a:effectLst/>
                        <a:latin typeface="Calibri"/>
                      </a:endParaRPr>
                    </a:p>
                  </a:txBody>
                  <a:tcPr marL="4195" marR="4195" marT="4195" marB="0" anchor="ctr"/>
                </a:tc>
                <a:tc>
                  <a:txBody>
                    <a:bodyPr/>
                    <a:lstStyle/>
                    <a:p>
                      <a:pPr algn="ctr" fontAlgn="ctr"/>
                      <a:r>
                        <a:rPr lang="zh-CN" altLang="en-US" sz="1050" u="none" strike="noStrike" dirty="0">
                          <a:effectLst/>
                        </a:rPr>
                        <a:t>*****</a:t>
                      </a:r>
                      <a:endParaRPr lang="en-US" altLang="zh-CN" sz="1050" u="none" strike="noStrike" dirty="0">
                        <a:effectLst/>
                      </a:endParaRPr>
                    </a:p>
                    <a:p>
                      <a:pPr algn="ctr" fontAlgn="ctr"/>
                      <a:r>
                        <a:rPr lang="en-US" altLang="zh-CN" sz="1050" u="none" strike="noStrike" dirty="0">
                          <a:effectLst/>
                        </a:rPr>
                        <a:t>3.0TD</a:t>
                      </a:r>
                    </a:p>
                    <a:p>
                      <a:pPr algn="ctr" fontAlgn="ctr"/>
                      <a:r>
                        <a:rPr lang="zh-CN" altLang="en-US" sz="1050" u="none" strike="noStrike" dirty="0">
                          <a:effectLst/>
                        </a:rPr>
                        <a:t>舒享版</a:t>
                      </a:r>
                      <a:endParaRPr lang="zh-CN" altLang="en-US" sz="1050" b="0" i="0" u="none" strike="noStrike" dirty="0">
                        <a:solidFill>
                          <a:srgbClr val="000000"/>
                        </a:solidFill>
                        <a:effectLst/>
                        <a:latin typeface="微软雅黑"/>
                      </a:endParaRPr>
                    </a:p>
                  </a:txBody>
                  <a:tcPr marL="4195" marR="4195" marT="4195" marB="0" anchor="ctr"/>
                </a:tc>
                <a:tc>
                  <a:txBody>
                    <a:bodyPr/>
                    <a:lstStyle/>
                    <a:p>
                      <a:pPr algn="ctr" fontAlgn="ctr"/>
                      <a:r>
                        <a:rPr lang="zh-CN" altLang="en-US" sz="1050" u="none" strike="noStrike" dirty="0">
                          <a:effectLst/>
                        </a:rPr>
                        <a:t>四川成都</a:t>
                      </a:r>
                      <a:endParaRPr lang="zh-CN" altLang="en-US" sz="1050" b="0" i="0" u="none" strike="noStrike" dirty="0">
                        <a:solidFill>
                          <a:srgbClr val="000000"/>
                        </a:solidFill>
                        <a:effectLst/>
                        <a:latin typeface="微软雅黑"/>
                      </a:endParaRPr>
                    </a:p>
                  </a:txBody>
                  <a:tcPr marL="4195" marR="4195" marT="4195" marB="0" anchor="ctr"/>
                </a:tc>
                <a:tc>
                  <a:txBody>
                    <a:bodyPr/>
                    <a:lstStyle/>
                    <a:p>
                      <a:pPr algn="ctr" fontAlgn="ctr"/>
                      <a:r>
                        <a:rPr lang="en-US" sz="1050" u="none" strike="noStrike" dirty="0">
                          <a:effectLst/>
                        </a:rPr>
                        <a:t>138047532</a:t>
                      </a:r>
                      <a:r>
                        <a:rPr lang="zh-CN" altLang="en-US" sz="1050" u="none" strike="noStrike" dirty="0">
                          <a:effectLst/>
                        </a:rPr>
                        <a:t>**</a:t>
                      </a:r>
                      <a:endParaRPr lang="en-US" sz="1050" b="0" i="0" u="none" strike="noStrike" dirty="0">
                        <a:solidFill>
                          <a:srgbClr val="000000"/>
                        </a:solidFill>
                        <a:effectLst/>
                        <a:latin typeface="微软雅黑"/>
                      </a:endParaRPr>
                    </a:p>
                  </a:txBody>
                  <a:tcPr marL="4195" marR="4195" marT="4195" marB="0" anchor="ctr"/>
                </a:tc>
                <a:tc>
                  <a:txBody>
                    <a:bodyPr/>
                    <a:lstStyle/>
                    <a:p>
                      <a:pPr algn="ctr" fontAlgn="ctr"/>
                      <a:r>
                        <a:rPr lang="en-US" sz="1050" u="none" strike="noStrike" dirty="0">
                          <a:effectLst/>
                        </a:rPr>
                        <a:t>11/7/2014 16:42</a:t>
                      </a:r>
                      <a:endParaRPr lang="en-US" sz="1050" b="0" i="0" u="none" strike="noStrike" dirty="0">
                        <a:solidFill>
                          <a:srgbClr val="000000"/>
                        </a:solidFill>
                        <a:effectLst/>
                        <a:latin typeface="微软雅黑"/>
                      </a:endParaRPr>
                    </a:p>
                  </a:txBody>
                  <a:tcPr marL="4195" marR="4195" marT="4195" marB="0" anchor="ctr"/>
                </a:tc>
                <a:tc>
                  <a:txBody>
                    <a:bodyPr/>
                    <a:lstStyle/>
                    <a:p>
                      <a:pPr algn="ctr" fontAlgn="ctr"/>
                      <a:r>
                        <a:rPr lang="en-US" sz="1050" u="none" strike="noStrike" dirty="0">
                          <a:effectLst/>
                        </a:rPr>
                        <a:t>4</a:t>
                      </a:r>
                      <a:endParaRPr lang="en-US" sz="1050" b="0" i="0" u="none" strike="noStrike" dirty="0">
                        <a:solidFill>
                          <a:srgbClr val="000000"/>
                        </a:solidFill>
                        <a:effectLst/>
                        <a:latin typeface="微软雅黑"/>
                      </a:endParaRPr>
                    </a:p>
                  </a:txBody>
                  <a:tcPr marL="4195" marR="4195" marT="4195" marB="0" anchor="ctr"/>
                </a:tc>
                <a:tc>
                  <a:txBody>
                    <a:bodyPr/>
                    <a:lstStyle/>
                    <a:p>
                      <a:pPr algn="ctr" fontAlgn="ctr"/>
                      <a:r>
                        <a:rPr lang="en-US" altLang="zh-CN" sz="1050" u="none" strike="noStrike" dirty="0">
                          <a:effectLst/>
                        </a:rPr>
                        <a:t>23</a:t>
                      </a:r>
                      <a:r>
                        <a:rPr lang="zh-CN" altLang="en-US" sz="1050" u="none" strike="noStrike" dirty="0">
                          <a:effectLst/>
                        </a:rPr>
                        <a:t>天</a:t>
                      </a:r>
                      <a:endParaRPr lang="zh-CN" altLang="en-US" sz="1050" b="0" i="0" u="none" strike="noStrike" dirty="0">
                        <a:solidFill>
                          <a:srgbClr val="000000"/>
                        </a:solidFill>
                        <a:effectLst/>
                        <a:latin typeface="微软雅黑"/>
                      </a:endParaRPr>
                    </a:p>
                  </a:txBody>
                  <a:tcPr marL="4195" marR="4195" marT="4195" marB="0" anchor="ctr"/>
                </a:tc>
                <a:tc>
                  <a:txBody>
                    <a:bodyPr/>
                    <a:lstStyle/>
                    <a:p>
                      <a:pPr algn="ctr" fontAlgn="ctr"/>
                      <a:r>
                        <a:rPr lang="zh-CN" altLang="en-US" sz="1050" u="none" strike="noStrike" dirty="0">
                          <a:effectLst/>
                        </a:rPr>
                        <a:t>易车网 </a:t>
                      </a:r>
                      <a:r>
                        <a:rPr lang="en-US" altLang="zh-CN" sz="1050" u="none" strike="noStrike" dirty="0">
                          <a:effectLst/>
                        </a:rPr>
                        <a:t>&gt; </a:t>
                      </a:r>
                      <a:r>
                        <a:rPr lang="zh-CN" altLang="en-US" sz="1050" u="none" strike="noStrike" dirty="0">
                          <a:effectLst/>
                        </a:rPr>
                        <a:t>易车网 </a:t>
                      </a:r>
                      <a:r>
                        <a:rPr lang="en-US" altLang="zh-CN" sz="1050" u="none" strike="noStrike" dirty="0">
                          <a:effectLst/>
                        </a:rPr>
                        <a:t>&gt; </a:t>
                      </a:r>
                      <a:r>
                        <a:rPr lang="zh-CN" altLang="en-US" sz="1050" u="none" strike="noStrike" dirty="0">
                          <a:effectLst/>
                        </a:rPr>
                        <a:t>直接访问 </a:t>
                      </a:r>
                      <a:r>
                        <a:rPr lang="en-US" altLang="zh-CN" sz="1050" u="none" strike="noStrike" dirty="0">
                          <a:effectLst/>
                        </a:rPr>
                        <a:t>&gt; </a:t>
                      </a:r>
                      <a:r>
                        <a:rPr lang="zh-CN" altLang="en-US" sz="1050" u="none" strike="noStrike" dirty="0">
                          <a:effectLst/>
                        </a:rPr>
                        <a:t>直接访问</a:t>
                      </a:r>
                      <a:endParaRPr lang="zh-CN" altLang="en-US" sz="1050" b="0" i="0" u="none" strike="noStrike" dirty="0">
                        <a:solidFill>
                          <a:srgbClr val="000000"/>
                        </a:solidFill>
                        <a:effectLst/>
                        <a:latin typeface="微软雅黑"/>
                      </a:endParaRPr>
                    </a:p>
                  </a:txBody>
                  <a:tcPr marL="4195" marR="4195" marT="4195" marB="0" anchor="ctr"/>
                </a:tc>
                <a:tc>
                  <a:txBody>
                    <a:bodyPr/>
                    <a:lstStyle/>
                    <a:p>
                      <a:pPr algn="ctr" fontAlgn="ctr"/>
                      <a:r>
                        <a:rPr lang="en-US" sz="1050" u="none" strike="noStrike" dirty="0">
                          <a:effectLst/>
                        </a:rPr>
                        <a:t>9/11/2014</a:t>
                      </a:r>
                      <a:endParaRPr lang="en-US" sz="1050" b="0" i="0" u="none" strike="noStrike" dirty="0">
                        <a:solidFill>
                          <a:srgbClr val="000000"/>
                        </a:solidFill>
                        <a:effectLst/>
                        <a:latin typeface="微软雅黑"/>
                      </a:endParaRPr>
                    </a:p>
                  </a:txBody>
                  <a:tcPr marL="4195" marR="4195" marT="4195" marB="0" anchor="ctr"/>
                </a:tc>
                <a:tc>
                  <a:txBody>
                    <a:bodyPr/>
                    <a:lstStyle/>
                    <a:p>
                      <a:pPr algn="ctr" fontAlgn="ctr"/>
                      <a:r>
                        <a:rPr lang="en-US" sz="1050" u="none" strike="noStrike" dirty="0">
                          <a:effectLst/>
                        </a:rPr>
                        <a:t>10/11/2014</a:t>
                      </a:r>
                      <a:endParaRPr lang="en-US" sz="1050" b="0" i="0" u="none" strike="noStrike" dirty="0">
                        <a:solidFill>
                          <a:srgbClr val="000000"/>
                        </a:solidFill>
                        <a:effectLst/>
                        <a:latin typeface="微软雅黑"/>
                      </a:endParaRPr>
                    </a:p>
                  </a:txBody>
                  <a:tcPr marL="4195" marR="4195" marT="4195" marB="0" anchor="ctr"/>
                </a:tc>
                <a:extLst>
                  <a:ext uri="{0D108BD9-81ED-4DB2-BD59-A6C34878D82A}">
                    <a16:rowId xmlns:a16="http://schemas.microsoft.com/office/drawing/2014/main" val="10001"/>
                  </a:ext>
                </a:extLst>
              </a:tr>
            </a:tbl>
          </a:graphicData>
        </a:graphic>
      </p:graphicFrame>
      <p:graphicFrame>
        <p:nvGraphicFramePr>
          <p:cNvPr id="3" name="Table 2"/>
          <p:cNvGraphicFramePr>
            <a:graphicFrameLocks noGrp="1"/>
          </p:cNvGraphicFramePr>
          <p:nvPr>
            <p:extLst/>
          </p:nvPr>
        </p:nvGraphicFramePr>
        <p:xfrm>
          <a:off x="142652" y="4318000"/>
          <a:ext cx="8604104" cy="1368152"/>
        </p:xfrm>
        <a:graphic>
          <a:graphicData uri="http://schemas.openxmlformats.org/drawingml/2006/table">
            <a:tbl>
              <a:tblPr>
                <a:tableStyleId>{616DA210-FB5B-4158-B5E0-FEB733F419BA}</a:tableStyleId>
              </a:tblPr>
              <a:tblGrid>
                <a:gridCol w="8604104">
                  <a:extLst>
                    <a:ext uri="{9D8B030D-6E8A-4147-A177-3AD203B41FA5}">
                      <a16:colId xmlns:a16="http://schemas.microsoft.com/office/drawing/2014/main" val="20000"/>
                    </a:ext>
                  </a:extLst>
                </a:gridCol>
              </a:tblGrid>
              <a:tr h="402122">
                <a:tc>
                  <a:txBody>
                    <a:bodyPr/>
                    <a:lstStyle/>
                    <a:p>
                      <a:pPr algn="ctr" fontAlgn="ctr"/>
                      <a:r>
                        <a:rPr lang="zh-CN" altLang="en-US" sz="1050" b="1" u="none" strike="noStrike" dirty="0">
                          <a:effectLst/>
                        </a:rPr>
                        <a:t>备注路径</a:t>
                      </a:r>
                      <a:endParaRPr lang="zh-CN" altLang="en-US" sz="1050" b="1" i="0" u="none" strike="noStrike" dirty="0">
                        <a:solidFill>
                          <a:srgbClr val="000000"/>
                        </a:solidFill>
                        <a:effectLst/>
                        <a:latin typeface="微软雅黑"/>
                      </a:endParaRPr>
                    </a:p>
                  </a:txBody>
                  <a:tcPr marL="4195" marR="4195" marT="4195" marB="0" anchor="ctr"/>
                </a:tc>
                <a:extLst>
                  <a:ext uri="{0D108BD9-81ED-4DB2-BD59-A6C34878D82A}">
                    <a16:rowId xmlns:a16="http://schemas.microsoft.com/office/drawing/2014/main" val="10000"/>
                  </a:ext>
                </a:extLst>
              </a:tr>
              <a:tr h="966030">
                <a:tc>
                  <a:txBody>
                    <a:bodyPr/>
                    <a:lstStyle/>
                    <a:p>
                      <a:pPr algn="ctr" fontAlgn="ctr"/>
                      <a:r>
                        <a:rPr lang="en-US" altLang="zh-CN" sz="1050" u="none" strike="noStrike" dirty="0">
                          <a:effectLst/>
                        </a:rPr>
                        <a:t>2345</a:t>
                      </a:r>
                      <a:r>
                        <a:rPr lang="zh-CN" altLang="en-US" sz="1050" u="none" strike="noStrike" dirty="0">
                          <a:effectLst/>
                        </a:rPr>
                        <a:t>加速浏览器 </a:t>
                      </a:r>
                      <a:r>
                        <a:rPr lang="en-US" altLang="zh-CN" sz="1050" u="none" strike="noStrike" dirty="0">
                          <a:effectLst/>
                        </a:rPr>
                        <a:t>-&gt; </a:t>
                      </a:r>
                      <a:r>
                        <a:rPr lang="zh-CN" altLang="en-US" sz="1050" u="none" strike="noStrike" dirty="0">
                          <a:effectLst/>
                        </a:rPr>
                        <a:t>易车车型页路虎极光揽胜 </a:t>
                      </a:r>
                      <a:r>
                        <a:rPr lang="en-US" altLang="zh-CN" sz="1050" u="none" strike="noStrike" dirty="0">
                          <a:effectLst/>
                        </a:rPr>
                        <a:t>-&gt; P</a:t>
                      </a:r>
                      <a:r>
                        <a:rPr lang="zh-CN" altLang="en-US" sz="1050" u="none" strike="noStrike" dirty="0">
                          <a:effectLst/>
                        </a:rPr>
                        <a:t>官网某车型 </a:t>
                      </a:r>
                      <a:r>
                        <a:rPr lang="en-US" altLang="zh-CN" sz="1050" u="none" strike="noStrike" dirty="0">
                          <a:effectLst/>
                        </a:rPr>
                        <a:t>-&gt; Jeep</a:t>
                      </a:r>
                      <a:r>
                        <a:rPr lang="zh-CN" altLang="en-US" sz="1050" u="none" strike="noStrike" dirty="0">
                          <a:effectLst/>
                        </a:rPr>
                        <a:t>官网注册 </a:t>
                      </a:r>
                      <a:r>
                        <a:rPr lang="en-US" altLang="zh-CN" sz="1050" u="none" strike="noStrike" dirty="0">
                          <a:effectLst/>
                        </a:rPr>
                        <a:t>-&gt; </a:t>
                      </a:r>
                      <a:br>
                        <a:rPr lang="en-US" altLang="zh-CN" sz="1050" u="none" strike="noStrike" dirty="0">
                          <a:effectLst/>
                        </a:rPr>
                      </a:br>
                      <a:r>
                        <a:rPr lang="zh-CN" altLang="en-US" sz="1050" u="none" strike="noStrike" dirty="0">
                          <a:effectLst/>
                        </a:rPr>
                        <a:t>易车车型页雪佛兰科鲁兹 </a:t>
                      </a:r>
                      <a:r>
                        <a:rPr lang="en-US" altLang="zh-CN" sz="1050" u="none" strike="noStrike" dirty="0">
                          <a:effectLst/>
                        </a:rPr>
                        <a:t>-&gt; </a:t>
                      </a:r>
                      <a:r>
                        <a:rPr lang="zh-CN" altLang="en-US" sz="1050" u="none" strike="noStrike" dirty="0">
                          <a:effectLst/>
                        </a:rPr>
                        <a:t>道奇官网 </a:t>
                      </a:r>
                      <a:r>
                        <a:rPr lang="en-US" altLang="zh-CN" sz="1050" u="none" strike="noStrike" dirty="0">
                          <a:effectLst/>
                        </a:rPr>
                        <a:t>-&gt; </a:t>
                      </a:r>
                      <a:r>
                        <a:rPr lang="zh-CN" altLang="en-US" sz="1050" u="none" strike="noStrike" dirty="0">
                          <a:effectLst/>
                        </a:rPr>
                        <a:t>巨细热点 明星新闻 </a:t>
                      </a:r>
                      <a:r>
                        <a:rPr lang="en-US" altLang="zh-CN" sz="1050" u="none" strike="noStrike" dirty="0">
                          <a:effectLst/>
                        </a:rPr>
                        <a:t>-&gt; </a:t>
                      </a:r>
                      <a:r>
                        <a:rPr lang="zh-CN" altLang="en-US" sz="1050" u="none" strike="noStrike" dirty="0">
                          <a:effectLst/>
                        </a:rPr>
                        <a:t>易车车型页大众途观 </a:t>
                      </a:r>
                      <a:r>
                        <a:rPr lang="en-US" altLang="zh-CN" sz="1050" u="none" strike="noStrike" dirty="0">
                          <a:effectLst/>
                        </a:rPr>
                        <a:t>-&gt; </a:t>
                      </a:r>
                      <a:br>
                        <a:rPr lang="en-US" altLang="zh-CN" sz="1050" u="none" strike="noStrike" dirty="0">
                          <a:effectLst/>
                        </a:rPr>
                      </a:br>
                      <a:r>
                        <a:rPr lang="en-US" altLang="zh-CN" sz="1050" u="none" strike="noStrike" dirty="0">
                          <a:effectLst/>
                        </a:rPr>
                        <a:t>Jeep</a:t>
                      </a:r>
                      <a:r>
                        <a:rPr lang="zh-CN" altLang="en-US" sz="1050" u="none" strike="noStrike" dirty="0">
                          <a:effectLst/>
                        </a:rPr>
                        <a:t>官网注册 </a:t>
                      </a:r>
                      <a:r>
                        <a:rPr lang="en-US" altLang="zh-CN" sz="1050" u="none" strike="noStrike" dirty="0">
                          <a:effectLst/>
                        </a:rPr>
                        <a:t>-&gt; </a:t>
                      </a:r>
                      <a:r>
                        <a:rPr lang="zh-CN" altLang="en-US" sz="1050" u="none" strike="noStrike" dirty="0">
                          <a:effectLst/>
                        </a:rPr>
                        <a:t>到喜啦成都 </a:t>
                      </a:r>
                      <a:r>
                        <a:rPr lang="en-US" altLang="zh-CN" sz="1050" u="none" strike="noStrike" dirty="0">
                          <a:effectLst/>
                        </a:rPr>
                        <a:t>-&gt; </a:t>
                      </a:r>
                      <a:r>
                        <a:rPr lang="zh-CN" altLang="en-US" sz="1050" u="none" strike="noStrike" dirty="0">
                          <a:effectLst/>
                        </a:rPr>
                        <a:t>多多影院蜡笔小新剧场版 </a:t>
                      </a:r>
                      <a:r>
                        <a:rPr lang="en-US" altLang="zh-CN" sz="1050" u="none" strike="noStrike" dirty="0">
                          <a:effectLst/>
                        </a:rPr>
                        <a:t>-&gt; </a:t>
                      </a:r>
                      <a:r>
                        <a:rPr lang="zh-CN" altLang="en-US" sz="1050" u="none" strike="noStrike" dirty="0">
                          <a:effectLst/>
                        </a:rPr>
                        <a:t>搜狐视频、华数视频 蜡笔小新</a:t>
                      </a:r>
                      <a:r>
                        <a:rPr lang="en-US" altLang="zh-CN" sz="1050" u="none" strike="noStrike" dirty="0">
                          <a:effectLst/>
                        </a:rPr>
                        <a:t>2014</a:t>
                      </a:r>
                      <a:r>
                        <a:rPr lang="zh-CN" altLang="en-US" sz="1050" u="none" strike="noStrike" dirty="0">
                          <a:effectLst/>
                        </a:rPr>
                        <a:t>剧场版</a:t>
                      </a:r>
                      <a:endParaRPr lang="zh-CN" altLang="en-US" sz="1050" b="0" i="0" u="none" strike="noStrike" dirty="0">
                        <a:solidFill>
                          <a:srgbClr val="000000"/>
                        </a:solidFill>
                        <a:effectLst/>
                        <a:latin typeface="微软雅黑"/>
                      </a:endParaRPr>
                    </a:p>
                  </a:txBody>
                  <a:tcPr marL="4195" marR="4195" marT="4195" marB="0" anchor="ctr"/>
                </a:tc>
                <a:extLst>
                  <a:ext uri="{0D108BD9-81ED-4DB2-BD59-A6C34878D82A}">
                    <a16:rowId xmlns:a16="http://schemas.microsoft.com/office/drawing/2014/main" val="10001"/>
                  </a:ext>
                </a:extLst>
              </a:tr>
            </a:tbl>
          </a:graphicData>
        </a:graphic>
      </p:graphicFrame>
      <p:sp>
        <p:nvSpPr>
          <p:cNvPr id="6" name="标题 1"/>
          <p:cNvSpPr txBox="1">
            <a:spLocks/>
          </p:cNvSpPr>
          <p:nvPr/>
        </p:nvSpPr>
        <p:spPr>
          <a:xfrm>
            <a:off x="1051138" y="229031"/>
            <a:ext cx="7193270" cy="491948"/>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kumimoji="1" lang="zh-CN" altLang="en-US" sz="2800" dirty="0"/>
              <a:t>一个：实践案例 </a:t>
            </a:r>
          </a:p>
        </p:txBody>
      </p:sp>
      <p:grpSp>
        <p:nvGrpSpPr>
          <p:cNvPr id="7" name="组合 6"/>
          <p:cNvGrpSpPr/>
          <p:nvPr/>
        </p:nvGrpSpPr>
        <p:grpSpPr>
          <a:xfrm>
            <a:off x="0" y="6097538"/>
            <a:ext cx="9143999" cy="760462"/>
            <a:chOff x="0" y="6097538"/>
            <a:chExt cx="9143999" cy="760462"/>
          </a:xfrm>
        </p:grpSpPr>
        <p:pic>
          <p:nvPicPr>
            <p:cNvPr id="8" name="图片 7"/>
            <p:cNvPicPr>
              <a:picLocks noChangeAspect="1"/>
            </p:cNvPicPr>
            <p:nvPr/>
          </p:nvPicPr>
          <p:blipFill rotWithShape="1">
            <a:blip r:embed="rId2"/>
            <a:srcRect b="2477"/>
            <a:stretch/>
          </p:blipFill>
          <p:spPr>
            <a:xfrm>
              <a:off x="0" y="6097538"/>
              <a:ext cx="5086454" cy="760462"/>
            </a:xfrm>
            <a:prstGeom prst="rect">
              <a:avLst/>
            </a:prstGeom>
          </p:spPr>
        </p:pic>
        <p:pic>
          <p:nvPicPr>
            <p:cNvPr id="9" name="图片 8"/>
            <p:cNvPicPr>
              <a:picLocks noChangeAspect="1"/>
            </p:cNvPicPr>
            <p:nvPr/>
          </p:nvPicPr>
          <p:blipFill rotWithShape="1">
            <a:blip r:embed="rId2"/>
            <a:srcRect l="60079" r="5866" b="2477"/>
            <a:stretch/>
          </p:blipFill>
          <p:spPr>
            <a:xfrm flipH="1">
              <a:off x="4771622" y="6097538"/>
              <a:ext cx="4372377" cy="760462"/>
            </a:xfrm>
            <a:prstGeom prst="rect">
              <a:avLst/>
            </a:prstGeom>
          </p:spPr>
        </p:pic>
      </p:grpSp>
    </p:spTree>
    <p:extLst>
      <p:ext uri="{BB962C8B-B14F-4D97-AF65-F5344CB8AC3E}">
        <p14:creationId xmlns:p14="http://schemas.microsoft.com/office/powerpoint/2010/main" val="23198788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标题 1"/>
          <p:cNvSpPr txBox="1">
            <a:spLocks/>
          </p:cNvSpPr>
          <p:nvPr/>
        </p:nvSpPr>
        <p:spPr>
          <a:xfrm>
            <a:off x="1051138" y="229031"/>
            <a:ext cx="7193270" cy="491948"/>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kumimoji="1" lang="zh-CN" altLang="en-US" sz="2800" dirty="0"/>
              <a:t>一个：实践案例 </a:t>
            </a:r>
          </a:p>
        </p:txBody>
      </p:sp>
      <p:sp>
        <p:nvSpPr>
          <p:cNvPr id="2" name="Rectangle 1"/>
          <p:cNvSpPr/>
          <p:nvPr/>
        </p:nvSpPr>
        <p:spPr>
          <a:xfrm>
            <a:off x="222250" y="1358713"/>
            <a:ext cx="8699500" cy="1200329"/>
          </a:xfrm>
          <a:prstGeom prst="rect">
            <a:avLst/>
          </a:prstGeom>
        </p:spPr>
        <p:txBody>
          <a:bodyPr wrap="square">
            <a:spAutoFit/>
          </a:bodyPr>
          <a:lstStyle/>
          <a:p>
            <a:pPr>
              <a:lnSpc>
                <a:spcPct val="150000"/>
              </a:lnSpc>
            </a:pPr>
            <a:r>
              <a:rPr lang="en-US" altLang="zh-CN" sz="1600" b="1" dirty="0">
                <a:solidFill>
                  <a:schemeClr val="tx2"/>
                </a:solidFill>
                <a:latin typeface="微软雅黑" pitchFamily="34" charset="-122"/>
                <a:ea typeface="微软雅黑" pitchFamily="34" charset="-122"/>
              </a:rPr>
              <a:t>【</a:t>
            </a:r>
            <a:r>
              <a:rPr lang="zh-CN" altLang="en-US" sz="1600" b="1" dirty="0">
                <a:solidFill>
                  <a:schemeClr val="tx2"/>
                </a:solidFill>
                <a:latin typeface="微软雅黑" pitchFamily="34" charset="-122"/>
                <a:ea typeface="微软雅黑" pitchFamily="34" charset="-122"/>
              </a:rPr>
              <a:t>通过单一用户路径辅助消费洞察</a:t>
            </a:r>
            <a:r>
              <a:rPr lang="en-US" altLang="zh-CN" sz="1600" b="1" dirty="0">
                <a:solidFill>
                  <a:schemeClr val="tx2"/>
                </a:solidFill>
                <a:latin typeface="微软雅黑" pitchFamily="34" charset="-122"/>
                <a:ea typeface="微软雅黑" pitchFamily="34" charset="-122"/>
              </a:rPr>
              <a:t>】</a:t>
            </a:r>
            <a:r>
              <a:rPr lang="zh-CN" altLang="en-US" sz="1600" b="1" dirty="0">
                <a:solidFill>
                  <a:schemeClr val="tx2"/>
                </a:solidFill>
                <a:latin typeface="微软雅黑" pitchFamily="34" charset="-122"/>
                <a:ea typeface="微软雅黑" pitchFamily="34" charset="-122"/>
              </a:rPr>
              <a:t>通过对一个用户全网路径分析，发现典型用户购车过程，通过官网留资电话和</a:t>
            </a:r>
            <a:r>
              <a:rPr lang="en-US" altLang="zh-CN" sz="1600" b="1" dirty="0">
                <a:solidFill>
                  <a:schemeClr val="tx2"/>
                </a:solidFill>
                <a:latin typeface="微软雅黑" pitchFamily="34" charset="-122"/>
                <a:ea typeface="微软雅黑" pitchFamily="34" charset="-122"/>
              </a:rPr>
              <a:t>CRM</a:t>
            </a:r>
            <a:r>
              <a:rPr lang="zh-CN" altLang="en-US" sz="1600" b="1" dirty="0">
                <a:solidFill>
                  <a:schemeClr val="tx2"/>
                </a:solidFill>
                <a:latin typeface="微软雅黑" pitchFamily="34" charset="-122"/>
                <a:ea typeface="微软雅黑" pitchFamily="34" charset="-122"/>
              </a:rPr>
              <a:t>后台数据匹配，发现该用户后续是否到店、成交，成交周期、最终转化及决策关键触点。</a:t>
            </a:r>
            <a:endParaRPr lang="en-US" sz="1600" dirty="0"/>
          </a:p>
        </p:txBody>
      </p:sp>
      <p:sp>
        <p:nvSpPr>
          <p:cNvPr id="3" name="TextBox 2"/>
          <p:cNvSpPr txBox="1"/>
          <p:nvPr/>
        </p:nvSpPr>
        <p:spPr>
          <a:xfrm>
            <a:off x="389640" y="3575470"/>
            <a:ext cx="1333500" cy="1338828"/>
          </a:xfrm>
          <a:prstGeom prst="rect">
            <a:avLst/>
          </a:prstGeom>
          <a:noFill/>
        </p:spPr>
        <p:txBody>
          <a:bodyPr wrap="square" rtlCol="0">
            <a:spAutoFit/>
          </a:bodyPr>
          <a:lstStyle/>
          <a:p>
            <a:pPr algn="ctr">
              <a:lnSpc>
                <a:spcPct val="150000"/>
              </a:lnSpc>
            </a:pPr>
            <a:r>
              <a:rPr lang="zh-CN" altLang="en-US" dirty="0"/>
              <a:t>成交？</a:t>
            </a:r>
            <a:endParaRPr lang="en-US" altLang="zh-CN" dirty="0"/>
          </a:p>
          <a:p>
            <a:pPr algn="ctr">
              <a:lnSpc>
                <a:spcPct val="150000"/>
              </a:lnSpc>
            </a:pPr>
            <a:r>
              <a:rPr lang="zh-CN" altLang="en-US" dirty="0"/>
              <a:t>转化？</a:t>
            </a:r>
            <a:endParaRPr lang="en-US" altLang="zh-CN" dirty="0"/>
          </a:p>
          <a:p>
            <a:pPr algn="ctr">
              <a:lnSpc>
                <a:spcPct val="150000"/>
              </a:lnSpc>
            </a:pPr>
            <a:r>
              <a:rPr lang="zh-CN" altLang="en-US" dirty="0"/>
              <a:t>关键触点？</a:t>
            </a:r>
            <a:endParaRPr lang="en-US" dirty="0"/>
          </a:p>
        </p:txBody>
      </p:sp>
      <p:sp>
        <p:nvSpPr>
          <p:cNvPr id="6" name="Rectangle 5"/>
          <p:cNvSpPr/>
          <p:nvPr/>
        </p:nvSpPr>
        <p:spPr>
          <a:xfrm>
            <a:off x="222250" y="6316366"/>
            <a:ext cx="8832850" cy="369332"/>
          </a:xfrm>
          <a:prstGeom prst="rect">
            <a:avLst/>
          </a:prstGeom>
        </p:spPr>
        <p:txBody>
          <a:bodyPr wrap="square">
            <a:spAutoFit/>
          </a:bodyPr>
          <a:lstStyle/>
          <a:p>
            <a:pPr algn="ctr"/>
            <a:r>
              <a:rPr lang="zh-CN" altLang="en-US" dirty="0">
                <a:solidFill>
                  <a:schemeClr val="tx2"/>
                </a:solidFill>
                <a:latin typeface="微软雅黑" pitchFamily="34" charset="-122"/>
                <a:ea typeface="微软雅黑" pitchFamily="34" charset="-122"/>
              </a:rPr>
              <a:t>其他实践：</a:t>
            </a:r>
            <a:r>
              <a:rPr lang="en-US" altLang="zh-CN" dirty="0">
                <a:solidFill>
                  <a:schemeClr val="tx2"/>
                </a:solidFill>
                <a:latin typeface="微软雅黑" pitchFamily="34" charset="-122"/>
                <a:ea typeface="微软雅黑" pitchFamily="34" charset="-122"/>
              </a:rPr>
              <a:t>【</a:t>
            </a:r>
            <a:r>
              <a:rPr lang="zh-CN" altLang="en-US" dirty="0">
                <a:solidFill>
                  <a:schemeClr val="tx2"/>
                </a:solidFill>
                <a:latin typeface="微软雅黑" pitchFamily="34" charset="-122"/>
                <a:ea typeface="微软雅黑" pitchFamily="34" charset="-122"/>
              </a:rPr>
              <a:t>通过用户浏览路径发现竞品趋势</a:t>
            </a:r>
            <a:r>
              <a:rPr lang="en-US" altLang="zh-CN" dirty="0">
                <a:solidFill>
                  <a:schemeClr val="tx2"/>
                </a:solidFill>
                <a:latin typeface="微软雅黑" pitchFamily="34" charset="-122"/>
                <a:ea typeface="微软雅黑" pitchFamily="34" charset="-122"/>
              </a:rPr>
              <a:t>】</a:t>
            </a:r>
            <a:r>
              <a:rPr lang="zh-CN" altLang="en-US" dirty="0">
                <a:solidFill>
                  <a:schemeClr val="tx2"/>
                </a:solidFill>
                <a:latin typeface="微软雅黑" pitchFamily="34" charset="-122"/>
                <a:ea typeface="微软雅黑" pitchFamily="34" charset="-122"/>
              </a:rPr>
              <a:t>、</a:t>
            </a:r>
            <a:r>
              <a:rPr lang="en-US" altLang="zh-CN" dirty="0">
                <a:solidFill>
                  <a:schemeClr val="tx2"/>
                </a:solidFill>
                <a:latin typeface="微软雅黑" pitchFamily="34" charset="-122"/>
                <a:ea typeface="微软雅黑" pitchFamily="34" charset="-122"/>
              </a:rPr>
              <a:t>【</a:t>
            </a:r>
            <a:r>
              <a:rPr lang="zh-CN" altLang="en-US" dirty="0">
                <a:solidFill>
                  <a:schemeClr val="tx2"/>
                </a:solidFill>
                <a:latin typeface="微软雅黑" pitchFamily="34" charset="-122"/>
                <a:ea typeface="微软雅黑" pitchFamily="34" charset="-122"/>
              </a:rPr>
              <a:t>官网注册用户购车周期</a:t>
            </a:r>
            <a:r>
              <a:rPr lang="en-US" altLang="zh-CN" dirty="0">
                <a:solidFill>
                  <a:schemeClr val="tx2"/>
                </a:solidFill>
                <a:latin typeface="微软雅黑" pitchFamily="34" charset="-122"/>
                <a:ea typeface="微软雅黑" pitchFamily="34" charset="-122"/>
              </a:rPr>
              <a:t>】</a:t>
            </a:r>
            <a:endParaRPr lang="en-US" dirty="0"/>
          </a:p>
        </p:txBody>
      </p:sp>
      <p:grpSp>
        <p:nvGrpSpPr>
          <p:cNvPr id="7" name="组 6"/>
          <p:cNvGrpSpPr/>
          <p:nvPr/>
        </p:nvGrpSpPr>
        <p:grpSpPr>
          <a:xfrm>
            <a:off x="532932" y="2627375"/>
            <a:ext cx="8153868" cy="3534055"/>
            <a:chOff x="107505" y="1479751"/>
            <a:chExt cx="8153868" cy="3534055"/>
          </a:xfrm>
        </p:grpSpPr>
        <p:sp>
          <p:nvSpPr>
            <p:cNvPr id="8" name="圆角矩形 7"/>
            <p:cNvSpPr/>
            <p:nvPr/>
          </p:nvSpPr>
          <p:spPr>
            <a:xfrm>
              <a:off x="107505" y="1480534"/>
              <a:ext cx="1393536" cy="611054"/>
            </a:xfrm>
            <a:prstGeom prst="roundRect">
              <a:avLst/>
            </a:prstGeom>
            <a:solidFill>
              <a:schemeClr val="accent6"/>
            </a:solidFill>
            <a:ln>
              <a:noFill/>
            </a:ln>
            <a:effectLst>
              <a:reflection blurRad="6350" stA="52000" endA="300" endPos="35000" dir="5400000" sy="-100000" algn="bl" rotWithShape="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200" dirty="0">
                  <a:solidFill>
                    <a:schemeClr val="tx1"/>
                  </a:solidFill>
                  <a:latin typeface="微软雅黑" panose="020B0503020204020204" pitchFamily="34" charset="-122"/>
                  <a:ea typeface="微软雅黑" panose="020B0503020204020204" pitchFamily="34" charset="-122"/>
                </a:rPr>
                <a:t>Y</a:t>
              </a:r>
              <a:r>
                <a:rPr lang="zh-CN" altLang="en-US" sz="1200" dirty="0">
                  <a:solidFill>
                    <a:schemeClr val="tx1"/>
                  </a:solidFill>
                  <a:latin typeface="微软雅黑" panose="020B0503020204020204" pitchFamily="34" charset="-122"/>
                  <a:ea typeface="微软雅黑" panose="020B0503020204020204" pitchFamily="34" charset="-122"/>
                </a:rPr>
                <a:t>消费者</a:t>
              </a:r>
            </a:p>
          </p:txBody>
        </p:sp>
        <p:sp>
          <p:nvSpPr>
            <p:cNvPr id="9" name="右箭头 8"/>
            <p:cNvSpPr/>
            <p:nvPr/>
          </p:nvSpPr>
          <p:spPr>
            <a:xfrm>
              <a:off x="1501040" y="1716929"/>
              <a:ext cx="6760333" cy="118373"/>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椭圆 9"/>
            <p:cNvSpPr/>
            <p:nvPr/>
          </p:nvSpPr>
          <p:spPr>
            <a:xfrm>
              <a:off x="2389102" y="1705262"/>
              <a:ext cx="119457" cy="119457"/>
            </a:xfrm>
            <a:prstGeom prst="ellipse">
              <a:avLst/>
            </a:prstGeom>
            <a:solidFill>
              <a:schemeClr val="accent6"/>
            </a:solidFill>
          </p:spPr>
          <p:style>
            <a:lnRef idx="3">
              <a:schemeClr val="lt1"/>
            </a:lnRef>
            <a:fillRef idx="1">
              <a:schemeClr val="accent5"/>
            </a:fillRef>
            <a:effectRef idx="1">
              <a:schemeClr val="accent5"/>
            </a:effectRef>
            <a:fontRef idx="minor">
              <a:schemeClr val="lt1"/>
            </a:fontRef>
          </p:style>
          <p:txBody>
            <a:bodyPr rtlCol="0" anchor="ctr"/>
            <a:lstStyle/>
            <a:p>
              <a:pPr algn="ctr"/>
              <a:endParaRPr lang="zh-CN" altLang="en-US" sz="1200">
                <a:solidFill>
                  <a:schemeClr val="tx1"/>
                </a:solidFill>
              </a:endParaRPr>
            </a:p>
          </p:txBody>
        </p:sp>
        <p:sp>
          <p:nvSpPr>
            <p:cNvPr id="11" name="椭圆 10"/>
            <p:cNvSpPr/>
            <p:nvPr/>
          </p:nvSpPr>
          <p:spPr>
            <a:xfrm>
              <a:off x="3588447" y="1705262"/>
              <a:ext cx="119457" cy="119457"/>
            </a:xfrm>
            <a:prstGeom prst="ellipse">
              <a:avLst/>
            </a:prstGeom>
            <a:solidFill>
              <a:schemeClr val="accent6"/>
            </a:solidFill>
          </p:spPr>
          <p:style>
            <a:lnRef idx="3">
              <a:schemeClr val="lt1"/>
            </a:lnRef>
            <a:fillRef idx="1">
              <a:schemeClr val="accent5"/>
            </a:fillRef>
            <a:effectRef idx="1">
              <a:schemeClr val="accent5"/>
            </a:effectRef>
            <a:fontRef idx="minor">
              <a:schemeClr val="lt1"/>
            </a:fontRef>
          </p:style>
          <p:txBody>
            <a:bodyPr rtlCol="0" anchor="ctr"/>
            <a:lstStyle/>
            <a:p>
              <a:pPr algn="ctr"/>
              <a:endParaRPr lang="zh-CN" altLang="en-US" sz="1200">
                <a:solidFill>
                  <a:schemeClr val="tx1"/>
                </a:solidFill>
              </a:endParaRPr>
            </a:p>
          </p:txBody>
        </p:sp>
        <p:sp>
          <p:nvSpPr>
            <p:cNvPr id="12" name="椭圆 11"/>
            <p:cNvSpPr/>
            <p:nvPr/>
          </p:nvSpPr>
          <p:spPr>
            <a:xfrm>
              <a:off x="7397405" y="1715845"/>
              <a:ext cx="119457" cy="119457"/>
            </a:xfrm>
            <a:prstGeom prst="ellipse">
              <a:avLst/>
            </a:prstGeom>
            <a:solidFill>
              <a:schemeClr val="accent6"/>
            </a:solidFill>
          </p:spPr>
          <p:style>
            <a:lnRef idx="3">
              <a:schemeClr val="lt1"/>
            </a:lnRef>
            <a:fillRef idx="1">
              <a:schemeClr val="accent5"/>
            </a:fillRef>
            <a:effectRef idx="1">
              <a:schemeClr val="accent5"/>
            </a:effectRef>
            <a:fontRef idx="minor">
              <a:schemeClr val="lt1"/>
            </a:fontRef>
          </p:style>
          <p:txBody>
            <a:bodyPr rtlCol="0" anchor="ctr"/>
            <a:lstStyle/>
            <a:p>
              <a:pPr algn="ctr"/>
              <a:endParaRPr lang="zh-CN" altLang="en-US" sz="1200">
                <a:solidFill>
                  <a:schemeClr val="tx1"/>
                </a:solidFill>
              </a:endParaRPr>
            </a:p>
          </p:txBody>
        </p:sp>
        <p:sp>
          <p:nvSpPr>
            <p:cNvPr id="13" name="TextBox 11"/>
            <p:cNvSpPr txBox="1"/>
            <p:nvPr/>
          </p:nvSpPr>
          <p:spPr>
            <a:xfrm>
              <a:off x="2123728" y="1486097"/>
              <a:ext cx="1008112" cy="230832"/>
            </a:xfrm>
            <a:prstGeom prst="rect">
              <a:avLst/>
            </a:prstGeom>
            <a:noFill/>
          </p:spPr>
          <p:txBody>
            <a:bodyPr wrap="square" rtlCol="0">
              <a:spAutoFit/>
            </a:bodyPr>
            <a:lstStyle/>
            <a:p>
              <a:r>
                <a:rPr lang="en-US" altLang="zh-CN" sz="900" dirty="0"/>
                <a:t>6</a:t>
              </a:r>
              <a:r>
                <a:rPr lang="zh-CN" altLang="en-US" sz="900" dirty="0"/>
                <a:t>月</a:t>
              </a:r>
              <a:r>
                <a:rPr lang="en-US" altLang="zh-CN" sz="900" dirty="0"/>
                <a:t>5</a:t>
              </a:r>
              <a:r>
                <a:rPr lang="zh-CN" altLang="en-US" sz="900" dirty="0"/>
                <a:t>号</a:t>
              </a:r>
            </a:p>
          </p:txBody>
        </p:sp>
        <p:sp>
          <p:nvSpPr>
            <p:cNvPr id="14" name="矩形标注 13"/>
            <p:cNvSpPr/>
            <p:nvPr/>
          </p:nvSpPr>
          <p:spPr>
            <a:xfrm>
              <a:off x="1979840" y="1849388"/>
              <a:ext cx="1152000" cy="432000"/>
            </a:xfrm>
            <a:prstGeom prst="wedgeRectCallout">
              <a:avLst>
                <a:gd name="adj1" fmla="val -20136"/>
                <a:gd name="adj2" fmla="val -47482"/>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200" dirty="0">
                  <a:solidFill>
                    <a:schemeClr val="tx1"/>
                  </a:solidFill>
                  <a:latin typeface="微软雅黑" panose="020B0503020204020204" pitchFamily="34" charset="-122"/>
                  <a:ea typeface="微软雅黑" panose="020B0503020204020204" pitchFamily="34" charset="-122"/>
                </a:rPr>
                <a:t>百度搜索</a:t>
              </a:r>
              <a:endParaRPr lang="en-US" altLang="zh-CN" sz="1200" dirty="0">
                <a:solidFill>
                  <a:schemeClr val="tx1"/>
                </a:solidFill>
                <a:latin typeface="微软雅黑" panose="020B0503020204020204" pitchFamily="34" charset="-122"/>
                <a:ea typeface="微软雅黑" panose="020B0503020204020204" pitchFamily="34" charset="-122"/>
              </a:endParaRPr>
            </a:p>
            <a:p>
              <a:pPr algn="ctr"/>
              <a:r>
                <a:rPr lang="zh-CN" altLang="en-US" sz="1200" dirty="0">
                  <a:solidFill>
                    <a:schemeClr val="tx1"/>
                  </a:solidFill>
                  <a:latin typeface="微软雅黑" panose="020B0503020204020204" pitchFamily="34" charset="-122"/>
                  <a:ea typeface="微软雅黑" panose="020B0503020204020204" pitchFamily="34" charset="-122"/>
                </a:rPr>
                <a:t>进入</a:t>
              </a:r>
              <a:r>
                <a:rPr lang="en-US" altLang="zh-CN" sz="1200" dirty="0">
                  <a:solidFill>
                    <a:schemeClr val="tx1"/>
                  </a:solidFill>
                  <a:latin typeface="微软雅黑" panose="020B0503020204020204" pitchFamily="34" charset="-122"/>
                  <a:ea typeface="微软雅黑" panose="020B0503020204020204" pitchFamily="34" charset="-122"/>
                </a:rPr>
                <a:t>P</a:t>
              </a:r>
              <a:r>
                <a:rPr lang="zh-CN" altLang="en-US" sz="1200" dirty="0">
                  <a:solidFill>
                    <a:schemeClr val="tx1"/>
                  </a:solidFill>
                  <a:latin typeface="微软雅黑" panose="020B0503020204020204" pitchFamily="34" charset="-122"/>
                  <a:ea typeface="微软雅黑" panose="020B0503020204020204" pitchFamily="34" charset="-122"/>
                </a:rPr>
                <a:t>官网</a:t>
              </a:r>
            </a:p>
          </p:txBody>
        </p:sp>
        <p:sp>
          <p:nvSpPr>
            <p:cNvPr id="15" name="TextBox 18"/>
            <p:cNvSpPr txBox="1"/>
            <p:nvPr/>
          </p:nvSpPr>
          <p:spPr>
            <a:xfrm>
              <a:off x="3419872" y="1489348"/>
              <a:ext cx="1008112" cy="230832"/>
            </a:xfrm>
            <a:prstGeom prst="rect">
              <a:avLst/>
            </a:prstGeom>
            <a:noFill/>
          </p:spPr>
          <p:txBody>
            <a:bodyPr wrap="square" rtlCol="0">
              <a:spAutoFit/>
            </a:bodyPr>
            <a:lstStyle/>
            <a:p>
              <a:r>
                <a:rPr lang="en-US" altLang="zh-CN" sz="900" dirty="0"/>
                <a:t>6</a:t>
              </a:r>
              <a:r>
                <a:rPr lang="zh-CN" altLang="en-US" sz="900" dirty="0"/>
                <a:t>月</a:t>
              </a:r>
              <a:r>
                <a:rPr lang="en-US" altLang="zh-CN" sz="900" dirty="0"/>
                <a:t>5</a:t>
              </a:r>
              <a:r>
                <a:rPr lang="zh-CN" altLang="en-US" sz="900" dirty="0"/>
                <a:t>号</a:t>
              </a:r>
            </a:p>
          </p:txBody>
        </p:sp>
        <p:sp>
          <p:nvSpPr>
            <p:cNvPr id="16" name="矩形标注 15"/>
            <p:cNvSpPr/>
            <p:nvPr/>
          </p:nvSpPr>
          <p:spPr>
            <a:xfrm>
              <a:off x="3155497" y="1885014"/>
              <a:ext cx="1152000" cy="432000"/>
            </a:xfrm>
            <a:prstGeom prst="wedgeRectCallout">
              <a:avLst>
                <a:gd name="adj1" fmla="val -20136"/>
                <a:gd name="adj2" fmla="val -47482"/>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200" dirty="0">
                  <a:solidFill>
                    <a:schemeClr val="tx1"/>
                  </a:solidFill>
                  <a:latin typeface="微软雅黑" panose="020B0503020204020204" pitchFamily="34" charset="-122"/>
                  <a:ea typeface="微软雅黑" panose="020B0503020204020204" pitchFamily="34" charset="-122"/>
                </a:rPr>
                <a:t>P</a:t>
              </a:r>
              <a:r>
                <a:rPr lang="zh-CN" altLang="en-US" sz="1200" dirty="0">
                  <a:solidFill>
                    <a:schemeClr val="tx1"/>
                  </a:solidFill>
                  <a:latin typeface="微软雅黑" panose="020B0503020204020204" pitchFamily="34" charset="-122"/>
                  <a:ea typeface="微软雅黑" panose="020B0503020204020204" pitchFamily="34" charset="-122"/>
                </a:rPr>
                <a:t>官网</a:t>
              </a:r>
              <a:endParaRPr lang="en-US" altLang="zh-CN" sz="1200" dirty="0">
                <a:solidFill>
                  <a:schemeClr val="tx1"/>
                </a:solidFill>
                <a:latin typeface="微软雅黑" panose="020B0503020204020204" pitchFamily="34" charset="-122"/>
                <a:ea typeface="微软雅黑" panose="020B0503020204020204" pitchFamily="34" charset="-122"/>
              </a:endParaRPr>
            </a:p>
            <a:p>
              <a:pPr algn="ctr"/>
              <a:r>
                <a:rPr lang="zh-CN" altLang="en-US" sz="1200" dirty="0">
                  <a:solidFill>
                    <a:schemeClr val="tx1"/>
                  </a:solidFill>
                  <a:latin typeface="微软雅黑" panose="020B0503020204020204" pitchFamily="34" charset="-122"/>
                  <a:ea typeface="微软雅黑" panose="020B0503020204020204" pitchFamily="34" charset="-122"/>
                </a:rPr>
                <a:t>车型</a:t>
              </a:r>
              <a:r>
                <a:rPr lang="en-US" altLang="zh-CN" sz="1200" dirty="0">
                  <a:solidFill>
                    <a:schemeClr val="tx1"/>
                  </a:solidFill>
                  <a:latin typeface="微软雅黑" panose="020B0503020204020204" pitchFamily="34" charset="-122"/>
                  <a:ea typeface="微软雅黑" panose="020B0503020204020204" pitchFamily="34" charset="-122"/>
                </a:rPr>
                <a:t>1</a:t>
              </a:r>
              <a:r>
                <a:rPr lang="zh-CN" altLang="en-US" sz="1200" dirty="0">
                  <a:solidFill>
                    <a:schemeClr val="tx1"/>
                  </a:solidFill>
                  <a:latin typeface="微软雅黑" panose="020B0503020204020204" pitchFamily="34" charset="-122"/>
                  <a:ea typeface="微软雅黑" panose="020B0503020204020204" pitchFamily="34" charset="-122"/>
                </a:rPr>
                <a:t>定制</a:t>
              </a:r>
              <a:endParaRPr lang="en-US" altLang="zh-CN" sz="1200" dirty="0">
                <a:solidFill>
                  <a:schemeClr val="tx1"/>
                </a:solidFill>
                <a:latin typeface="微软雅黑" panose="020B0503020204020204" pitchFamily="34" charset="-122"/>
                <a:ea typeface="微软雅黑" panose="020B0503020204020204" pitchFamily="34" charset="-122"/>
              </a:endParaRPr>
            </a:p>
          </p:txBody>
        </p:sp>
        <p:sp>
          <p:nvSpPr>
            <p:cNvPr id="17" name="TextBox 20"/>
            <p:cNvSpPr txBox="1"/>
            <p:nvPr/>
          </p:nvSpPr>
          <p:spPr>
            <a:xfrm>
              <a:off x="4623752" y="1491029"/>
              <a:ext cx="1008112" cy="230832"/>
            </a:xfrm>
            <a:prstGeom prst="rect">
              <a:avLst/>
            </a:prstGeom>
            <a:noFill/>
          </p:spPr>
          <p:txBody>
            <a:bodyPr wrap="square" rtlCol="0">
              <a:spAutoFit/>
            </a:bodyPr>
            <a:lstStyle/>
            <a:p>
              <a:r>
                <a:rPr lang="en-US" altLang="zh-CN" sz="900" dirty="0"/>
                <a:t>6</a:t>
              </a:r>
              <a:r>
                <a:rPr lang="zh-CN" altLang="en-US" sz="900" dirty="0"/>
                <a:t>月</a:t>
              </a:r>
              <a:r>
                <a:rPr lang="en-US" altLang="zh-CN" sz="900" dirty="0"/>
                <a:t>5</a:t>
              </a:r>
              <a:r>
                <a:rPr lang="zh-CN" altLang="en-US" sz="900" dirty="0"/>
                <a:t>号</a:t>
              </a:r>
            </a:p>
          </p:txBody>
        </p:sp>
        <p:sp>
          <p:nvSpPr>
            <p:cNvPr id="18" name="矩形标注 17"/>
            <p:cNvSpPr/>
            <p:nvPr/>
          </p:nvSpPr>
          <p:spPr>
            <a:xfrm>
              <a:off x="4359377" y="1886695"/>
              <a:ext cx="1152000" cy="432000"/>
            </a:xfrm>
            <a:prstGeom prst="wedgeRectCallout">
              <a:avLst>
                <a:gd name="adj1" fmla="val -20136"/>
                <a:gd name="adj2" fmla="val -47482"/>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200" dirty="0">
                  <a:solidFill>
                    <a:schemeClr val="tx1"/>
                  </a:solidFill>
                  <a:latin typeface="微软雅黑" panose="020B0503020204020204" pitchFamily="34" charset="-122"/>
                  <a:ea typeface="微软雅黑" panose="020B0503020204020204" pitchFamily="34" charset="-122"/>
                </a:rPr>
                <a:t>P</a:t>
              </a:r>
              <a:r>
                <a:rPr lang="zh-CN" altLang="en-US" sz="1200" dirty="0">
                  <a:solidFill>
                    <a:schemeClr val="tx1"/>
                  </a:solidFill>
                  <a:latin typeface="微软雅黑" panose="020B0503020204020204" pitchFamily="34" charset="-122"/>
                  <a:ea typeface="微软雅黑" panose="020B0503020204020204" pitchFamily="34" charset="-122"/>
                </a:rPr>
                <a:t>官网</a:t>
              </a:r>
              <a:endParaRPr lang="en-US" altLang="zh-CN" sz="1200" dirty="0">
                <a:solidFill>
                  <a:schemeClr val="tx1"/>
                </a:solidFill>
                <a:latin typeface="微软雅黑" panose="020B0503020204020204" pitchFamily="34" charset="-122"/>
                <a:ea typeface="微软雅黑" panose="020B0503020204020204" pitchFamily="34" charset="-122"/>
              </a:endParaRPr>
            </a:p>
            <a:p>
              <a:pPr algn="ctr"/>
              <a:r>
                <a:rPr lang="zh-CN" altLang="en-US" sz="1200" dirty="0">
                  <a:solidFill>
                    <a:schemeClr val="tx1"/>
                  </a:solidFill>
                  <a:latin typeface="微软雅黑" panose="020B0503020204020204" pitchFamily="34" charset="-122"/>
                  <a:ea typeface="微软雅黑" panose="020B0503020204020204" pitchFamily="34" charset="-122"/>
                </a:rPr>
                <a:t>车型</a:t>
              </a:r>
              <a:r>
                <a:rPr lang="en-US" altLang="zh-CN" sz="1200" dirty="0">
                  <a:solidFill>
                    <a:schemeClr val="tx1"/>
                  </a:solidFill>
                  <a:latin typeface="微软雅黑" panose="020B0503020204020204" pitchFamily="34" charset="-122"/>
                  <a:ea typeface="微软雅黑" panose="020B0503020204020204" pitchFamily="34" charset="-122"/>
                </a:rPr>
                <a:t>2</a:t>
              </a:r>
              <a:r>
                <a:rPr lang="zh-CN" altLang="en-US" sz="1200" dirty="0">
                  <a:solidFill>
                    <a:schemeClr val="tx1"/>
                  </a:solidFill>
                  <a:latin typeface="微软雅黑" panose="020B0503020204020204" pitchFamily="34" charset="-122"/>
                  <a:ea typeface="微软雅黑" panose="020B0503020204020204" pitchFamily="34" charset="-122"/>
                </a:rPr>
                <a:t>定制</a:t>
              </a:r>
              <a:endParaRPr lang="en-US" altLang="zh-CN" sz="1200" dirty="0">
                <a:solidFill>
                  <a:schemeClr val="tx1"/>
                </a:solidFill>
                <a:latin typeface="微软雅黑" panose="020B0503020204020204" pitchFamily="34" charset="-122"/>
                <a:ea typeface="微软雅黑" panose="020B0503020204020204" pitchFamily="34" charset="-122"/>
              </a:endParaRPr>
            </a:p>
          </p:txBody>
        </p:sp>
        <p:sp>
          <p:nvSpPr>
            <p:cNvPr id="19" name="椭圆 18"/>
            <p:cNvSpPr/>
            <p:nvPr/>
          </p:nvSpPr>
          <p:spPr>
            <a:xfrm>
              <a:off x="4815920" y="1705372"/>
              <a:ext cx="119457" cy="119457"/>
            </a:xfrm>
            <a:prstGeom prst="ellipse">
              <a:avLst/>
            </a:prstGeom>
            <a:solidFill>
              <a:schemeClr val="accent6"/>
            </a:solidFill>
          </p:spPr>
          <p:style>
            <a:lnRef idx="3">
              <a:schemeClr val="lt1"/>
            </a:lnRef>
            <a:fillRef idx="1">
              <a:schemeClr val="accent5"/>
            </a:fillRef>
            <a:effectRef idx="1">
              <a:schemeClr val="accent5"/>
            </a:effectRef>
            <a:fontRef idx="minor">
              <a:schemeClr val="lt1"/>
            </a:fontRef>
          </p:style>
          <p:txBody>
            <a:bodyPr rtlCol="0" anchor="ctr"/>
            <a:lstStyle/>
            <a:p>
              <a:pPr algn="ctr"/>
              <a:endParaRPr lang="zh-CN" altLang="en-US" sz="1200">
                <a:solidFill>
                  <a:schemeClr val="tx1"/>
                </a:solidFill>
              </a:endParaRPr>
            </a:p>
          </p:txBody>
        </p:sp>
        <p:sp>
          <p:nvSpPr>
            <p:cNvPr id="20" name="TextBox 23"/>
            <p:cNvSpPr txBox="1"/>
            <p:nvPr/>
          </p:nvSpPr>
          <p:spPr>
            <a:xfrm>
              <a:off x="5940152" y="1491029"/>
              <a:ext cx="1008112" cy="230832"/>
            </a:xfrm>
            <a:prstGeom prst="rect">
              <a:avLst/>
            </a:prstGeom>
            <a:noFill/>
          </p:spPr>
          <p:txBody>
            <a:bodyPr wrap="square" rtlCol="0">
              <a:spAutoFit/>
            </a:bodyPr>
            <a:lstStyle/>
            <a:p>
              <a:r>
                <a:rPr lang="en-US" altLang="zh-CN" sz="900" dirty="0"/>
                <a:t>6</a:t>
              </a:r>
              <a:r>
                <a:rPr lang="zh-CN" altLang="en-US" sz="900" dirty="0"/>
                <a:t>月</a:t>
              </a:r>
              <a:r>
                <a:rPr lang="en-US" altLang="zh-CN" sz="900" dirty="0"/>
                <a:t>5</a:t>
              </a:r>
              <a:r>
                <a:rPr lang="zh-CN" altLang="en-US" sz="900" dirty="0"/>
                <a:t>号</a:t>
              </a:r>
            </a:p>
          </p:txBody>
        </p:sp>
        <p:sp>
          <p:nvSpPr>
            <p:cNvPr id="21" name="矩形标注 20"/>
            <p:cNvSpPr/>
            <p:nvPr/>
          </p:nvSpPr>
          <p:spPr>
            <a:xfrm>
              <a:off x="5675777" y="1886695"/>
              <a:ext cx="1152000" cy="432000"/>
            </a:xfrm>
            <a:prstGeom prst="wedgeRectCallout">
              <a:avLst>
                <a:gd name="adj1" fmla="val -20136"/>
                <a:gd name="adj2" fmla="val -47482"/>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200" dirty="0">
                  <a:solidFill>
                    <a:schemeClr val="tx1"/>
                  </a:solidFill>
                  <a:latin typeface="微软雅黑" panose="020B0503020204020204" pitchFamily="34" charset="-122"/>
                  <a:ea typeface="微软雅黑" panose="020B0503020204020204" pitchFamily="34" charset="-122"/>
                </a:rPr>
                <a:t>P</a:t>
              </a:r>
              <a:r>
                <a:rPr lang="zh-CN" altLang="en-US" sz="1200" dirty="0">
                  <a:solidFill>
                    <a:schemeClr val="tx1"/>
                  </a:solidFill>
                  <a:latin typeface="微软雅黑" panose="020B0503020204020204" pitchFamily="34" charset="-122"/>
                  <a:ea typeface="微软雅黑" panose="020B0503020204020204" pitchFamily="34" charset="-122"/>
                </a:rPr>
                <a:t>官网</a:t>
              </a:r>
              <a:endParaRPr lang="en-US" altLang="zh-CN" sz="1200" dirty="0">
                <a:solidFill>
                  <a:schemeClr val="tx1"/>
                </a:solidFill>
                <a:latin typeface="微软雅黑" panose="020B0503020204020204" pitchFamily="34" charset="-122"/>
                <a:ea typeface="微软雅黑" panose="020B0503020204020204" pitchFamily="34" charset="-122"/>
              </a:endParaRPr>
            </a:p>
            <a:p>
              <a:pPr algn="ctr"/>
              <a:r>
                <a:rPr lang="zh-CN" altLang="en-US" sz="1200" dirty="0">
                  <a:solidFill>
                    <a:schemeClr val="tx1"/>
                  </a:solidFill>
                  <a:latin typeface="微软雅黑" panose="020B0503020204020204" pitchFamily="34" charset="-122"/>
                  <a:ea typeface="微软雅黑" panose="020B0503020204020204" pitchFamily="34" charset="-122"/>
                </a:rPr>
                <a:t>自由享金融</a:t>
              </a:r>
              <a:endParaRPr lang="en-US" altLang="zh-CN" sz="1200" dirty="0">
                <a:solidFill>
                  <a:schemeClr val="tx1"/>
                </a:solidFill>
                <a:latin typeface="微软雅黑" panose="020B0503020204020204" pitchFamily="34" charset="-122"/>
                <a:ea typeface="微软雅黑" panose="020B0503020204020204" pitchFamily="34" charset="-122"/>
              </a:endParaRPr>
            </a:p>
          </p:txBody>
        </p:sp>
        <p:sp>
          <p:nvSpPr>
            <p:cNvPr id="22" name="椭圆 21"/>
            <p:cNvSpPr/>
            <p:nvPr/>
          </p:nvSpPr>
          <p:spPr>
            <a:xfrm>
              <a:off x="6132320" y="1705372"/>
              <a:ext cx="119457" cy="119457"/>
            </a:xfrm>
            <a:prstGeom prst="ellipse">
              <a:avLst/>
            </a:prstGeom>
            <a:solidFill>
              <a:schemeClr val="accent6"/>
            </a:solidFill>
          </p:spPr>
          <p:style>
            <a:lnRef idx="3">
              <a:schemeClr val="lt1"/>
            </a:lnRef>
            <a:fillRef idx="1">
              <a:schemeClr val="accent5"/>
            </a:fillRef>
            <a:effectRef idx="1">
              <a:schemeClr val="accent5"/>
            </a:effectRef>
            <a:fontRef idx="minor">
              <a:schemeClr val="lt1"/>
            </a:fontRef>
          </p:style>
          <p:txBody>
            <a:bodyPr rtlCol="0" anchor="ctr"/>
            <a:lstStyle/>
            <a:p>
              <a:pPr algn="ctr"/>
              <a:endParaRPr lang="zh-CN" altLang="en-US" sz="1200">
                <a:solidFill>
                  <a:schemeClr val="tx1"/>
                </a:solidFill>
              </a:endParaRPr>
            </a:p>
          </p:txBody>
        </p:sp>
        <p:sp>
          <p:nvSpPr>
            <p:cNvPr id="23" name="矩形标注 22"/>
            <p:cNvSpPr/>
            <p:nvPr/>
          </p:nvSpPr>
          <p:spPr>
            <a:xfrm>
              <a:off x="6940862" y="1886695"/>
              <a:ext cx="1152000" cy="432000"/>
            </a:xfrm>
            <a:prstGeom prst="wedgeRectCallout">
              <a:avLst>
                <a:gd name="adj1" fmla="val -20136"/>
                <a:gd name="adj2" fmla="val -47482"/>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200" dirty="0">
                  <a:solidFill>
                    <a:schemeClr val="tx1"/>
                  </a:solidFill>
                  <a:latin typeface="微软雅黑" panose="020B0503020204020204" pitchFamily="34" charset="-122"/>
                  <a:ea typeface="微软雅黑" panose="020B0503020204020204" pitchFamily="34" charset="-122"/>
                </a:rPr>
                <a:t>易车网</a:t>
              </a:r>
              <a:endParaRPr lang="en-US" altLang="zh-CN" sz="1200" dirty="0">
                <a:solidFill>
                  <a:schemeClr val="tx1"/>
                </a:solidFill>
                <a:latin typeface="微软雅黑" panose="020B0503020204020204" pitchFamily="34" charset="-122"/>
                <a:ea typeface="微软雅黑" panose="020B0503020204020204" pitchFamily="34" charset="-122"/>
              </a:endParaRPr>
            </a:p>
            <a:p>
              <a:pPr algn="ctr"/>
              <a:r>
                <a:rPr lang="zh-CN" altLang="en-US" sz="1200" dirty="0">
                  <a:solidFill>
                    <a:schemeClr val="tx1"/>
                  </a:solidFill>
                  <a:latin typeface="微软雅黑" panose="020B0503020204020204" pitchFamily="34" charset="-122"/>
                  <a:ea typeface="微软雅黑" panose="020B0503020204020204" pitchFamily="34" charset="-122"/>
                </a:rPr>
                <a:t>奥迪</a:t>
              </a:r>
              <a:r>
                <a:rPr lang="en-US" altLang="zh-CN" sz="1200" dirty="0">
                  <a:solidFill>
                    <a:schemeClr val="tx1"/>
                  </a:solidFill>
                  <a:latin typeface="微软雅黑" panose="020B0503020204020204" pitchFamily="34" charset="-122"/>
                  <a:ea typeface="微软雅黑" panose="020B0503020204020204" pitchFamily="34" charset="-122"/>
                </a:rPr>
                <a:t>Q5</a:t>
              </a:r>
            </a:p>
          </p:txBody>
        </p:sp>
        <p:sp>
          <p:nvSpPr>
            <p:cNvPr id="24" name="TextBox 27"/>
            <p:cNvSpPr txBox="1"/>
            <p:nvPr/>
          </p:nvSpPr>
          <p:spPr>
            <a:xfrm>
              <a:off x="7164288" y="1479751"/>
              <a:ext cx="1008112" cy="230832"/>
            </a:xfrm>
            <a:prstGeom prst="rect">
              <a:avLst/>
            </a:prstGeom>
            <a:noFill/>
          </p:spPr>
          <p:txBody>
            <a:bodyPr wrap="square" rtlCol="0">
              <a:spAutoFit/>
            </a:bodyPr>
            <a:lstStyle/>
            <a:p>
              <a:r>
                <a:rPr lang="en-US" altLang="zh-CN" sz="900" dirty="0"/>
                <a:t>6</a:t>
              </a:r>
              <a:r>
                <a:rPr lang="zh-CN" altLang="en-US" sz="900" dirty="0"/>
                <a:t>月</a:t>
              </a:r>
              <a:r>
                <a:rPr lang="en-US" altLang="zh-CN" sz="900" dirty="0"/>
                <a:t>6</a:t>
              </a:r>
              <a:r>
                <a:rPr lang="zh-CN" altLang="en-US" sz="900" dirty="0"/>
                <a:t>号</a:t>
              </a:r>
            </a:p>
          </p:txBody>
        </p:sp>
        <p:sp>
          <p:nvSpPr>
            <p:cNvPr id="25" name="矩形 24"/>
            <p:cNvSpPr/>
            <p:nvPr/>
          </p:nvSpPr>
          <p:spPr>
            <a:xfrm rot="16200000">
              <a:off x="7530425" y="2431549"/>
              <a:ext cx="1382246" cy="45719"/>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6" name="右箭头 25"/>
            <p:cNvSpPr/>
            <p:nvPr/>
          </p:nvSpPr>
          <p:spPr>
            <a:xfrm flipH="1">
              <a:off x="1071033" y="3043627"/>
              <a:ext cx="7181679" cy="130924"/>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7" name="椭圆 26"/>
            <p:cNvSpPr/>
            <p:nvPr/>
          </p:nvSpPr>
          <p:spPr>
            <a:xfrm>
              <a:off x="7476943" y="3062209"/>
              <a:ext cx="119457" cy="119457"/>
            </a:xfrm>
            <a:prstGeom prst="ellipse">
              <a:avLst/>
            </a:prstGeom>
            <a:solidFill>
              <a:schemeClr val="accent6"/>
            </a:solidFill>
          </p:spPr>
          <p:style>
            <a:lnRef idx="3">
              <a:schemeClr val="lt1"/>
            </a:lnRef>
            <a:fillRef idx="1">
              <a:schemeClr val="accent5"/>
            </a:fillRef>
            <a:effectRef idx="1">
              <a:schemeClr val="accent5"/>
            </a:effectRef>
            <a:fontRef idx="minor">
              <a:schemeClr val="lt1"/>
            </a:fontRef>
          </p:style>
          <p:txBody>
            <a:bodyPr rtlCol="0" anchor="ctr"/>
            <a:lstStyle/>
            <a:p>
              <a:pPr algn="ctr"/>
              <a:endParaRPr lang="zh-CN" altLang="en-US" sz="1200">
                <a:solidFill>
                  <a:schemeClr val="tx1"/>
                </a:solidFill>
              </a:endParaRPr>
            </a:p>
          </p:txBody>
        </p:sp>
        <p:sp>
          <p:nvSpPr>
            <p:cNvPr id="28" name="矩形标注 27"/>
            <p:cNvSpPr/>
            <p:nvPr/>
          </p:nvSpPr>
          <p:spPr>
            <a:xfrm>
              <a:off x="7020400" y="3233059"/>
              <a:ext cx="1152000" cy="432000"/>
            </a:xfrm>
            <a:prstGeom prst="wedgeRectCallout">
              <a:avLst>
                <a:gd name="adj1" fmla="val -20136"/>
                <a:gd name="adj2" fmla="val -47482"/>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200" dirty="0">
                  <a:solidFill>
                    <a:schemeClr val="tx1"/>
                  </a:solidFill>
                  <a:latin typeface="微软雅黑" panose="020B0503020204020204" pitchFamily="34" charset="-122"/>
                  <a:ea typeface="微软雅黑" panose="020B0503020204020204" pitchFamily="34" charset="-122"/>
                </a:rPr>
                <a:t>易车网</a:t>
              </a:r>
              <a:endParaRPr lang="en-US" altLang="zh-CN" sz="1200" dirty="0">
                <a:solidFill>
                  <a:schemeClr val="tx1"/>
                </a:solidFill>
                <a:latin typeface="微软雅黑" panose="020B0503020204020204" pitchFamily="34" charset="-122"/>
                <a:ea typeface="微软雅黑" panose="020B0503020204020204" pitchFamily="34" charset="-122"/>
              </a:endParaRPr>
            </a:p>
            <a:p>
              <a:pPr algn="ctr"/>
              <a:r>
                <a:rPr lang="zh-CN" altLang="en-US" sz="1200" dirty="0">
                  <a:solidFill>
                    <a:schemeClr val="tx1"/>
                  </a:solidFill>
                  <a:latin typeface="微软雅黑" panose="020B0503020204020204" pitchFamily="34" charset="-122"/>
                  <a:ea typeface="微软雅黑" panose="020B0503020204020204" pitchFamily="34" charset="-122"/>
                </a:rPr>
                <a:t>路虎揽胜极光</a:t>
              </a:r>
              <a:endParaRPr lang="en-US" altLang="zh-CN" sz="1200" dirty="0">
                <a:solidFill>
                  <a:schemeClr val="tx1"/>
                </a:solidFill>
                <a:latin typeface="微软雅黑" panose="020B0503020204020204" pitchFamily="34" charset="-122"/>
                <a:ea typeface="微软雅黑" panose="020B0503020204020204" pitchFamily="34" charset="-122"/>
              </a:endParaRPr>
            </a:p>
          </p:txBody>
        </p:sp>
        <p:sp>
          <p:nvSpPr>
            <p:cNvPr id="29" name="TextBox 34"/>
            <p:cNvSpPr txBox="1"/>
            <p:nvPr/>
          </p:nvSpPr>
          <p:spPr>
            <a:xfrm>
              <a:off x="5958193" y="2842692"/>
              <a:ext cx="1008112" cy="230832"/>
            </a:xfrm>
            <a:prstGeom prst="rect">
              <a:avLst/>
            </a:prstGeom>
            <a:noFill/>
          </p:spPr>
          <p:txBody>
            <a:bodyPr wrap="square" rtlCol="0">
              <a:spAutoFit/>
            </a:bodyPr>
            <a:lstStyle/>
            <a:p>
              <a:r>
                <a:rPr lang="en-US" altLang="zh-CN" sz="900" dirty="0"/>
                <a:t>6</a:t>
              </a:r>
              <a:r>
                <a:rPr lang="zh-CN" altLang="en-US" sz="900" dirty="0"/>
                <a:t>月</a:t>
              </a:r>
              <a:r>
                <a:rPr lang="en-US" altLang="zh-CN" sz="900" dirty="0"/>
                <a:t>6</a:t>
              </a:r>
              <a:r>
                <a:rPr lang="zh-CN" altLang="en-US" sz="900" dirty="0"/>
                <a:t>号</a:t>
              </a:r>
            </a:p>
          </p:txBody>
        </p:sp>
        <p:sp>
          <p:nvSpPr>
            <p:cNvPr id="30" name="矩形标注 29"/>
            <p:cNvSpPr/>
            <p:nvPr/>
          </p:nvSpPr>
          <p:spPr>
            <a:xfrm>
              <a:off x="5724128" y="3233059"/>
              <a:ext cx="1152000" cy="432000"/>
            </a:xfrm>
            <a:prstGeom prst="wedgeRectCallout">
              <a:avLst>
                <a:gd name="adj1" fmla="val -20136"/>
                <a:gd name="adj2" fmla="val -47482"/>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200" dirty="0">
                  <a:solidFill>
                    <a:schemeClr val="tx1"/>
                  </a:solidFill>
                  <a:latin typeface="微软雅黑" panose="020B0503020204020204" pitchFamily="34" charset="-122"/>
                  <a:ea typeface="微软雅黑" panose="020B0503020204020204" pitchFamily="34" charset="-122"/>
                </a:rPr>
                <a:t>P</a:t>
              </a:r>
              <a:r>
                <a:rPr lang="zh-CN" altLang="en-US" sz="1200" dirty="0">
                  <a:solidFill>
                    <a:schemeClr val="tx1"/>
                  </a:solidFill>
                  <a:latin typeface="微软雅黑" panose="020B0503020204020204" pitchFamily="34" charset="-122"/>
                  <a:ea typeface="微软雅黑" panose="020B0503020204020204" pitchFamily="34" charset="-122"/>
                </a:rPr>
                <a:t>官网</a:t>
              </a:r>
              <a:endParaRPr lang="en-US" altLang="zh-CN" sz="1200" dirty="0">
                <a:solidFill>
                  <a:schemeClr val="tx1"/>
                </a:solidFill>
                <a:latin typeface="微软雅黑" panose="020B0503020204020204" pitchFamily="34" charset="-122"/>
                <a:ea typeface="微软雅黑" panose="020B0503020204020204" pitchFamily="34" charset="-122"/>
              </a:endParaRPr>
            </a:p>
            <a:p>
              <a:pPr algn="ctr"/>
              <a:r>
                <a:rPr lang="zh-CN" altLang="en-US" sz="1200" dirty="0">
                  <a:solidFill>
                    <a:schemeClr val="tx1"/>
                  </a:solidFill>
                  <a:latin typeface="微软雅黑" panose="020B0503020204020204" pitchFamily="34" charset="-122"/>
                  <a:ea typeface="微软雅黑" panose="020B0503020204020204" pitchFamily="34" charset="-122"/>
                </a:rPr>
                <a:t>车型</a:t>
              </a:r>
              <a:r>
                <a:rPr lang="en-US" altLang="zh-CN" sz="1200" dirty="0">
                  <a:solidFill>
                    <a:schemeClr val="tx1"/>
                  </a:solidFill>
                  <a:latin typeface="微软雅黑" panose="020B0503020204020204" pitchFamily="34" charset="-122"/>
                  <a:ea typeface="微软雅黑" panose="020B0503020204020204" pitchFamily="34" charset="-122"/>
                </a:rPr>
                <a:t>2</a:t>
              </a:r>
              <a:r>
                <a:rPr lang="zh-CN" altLang="en-US" sz="1200" dirty="0">
                  <a:solidFill>
                    <a:schemeClr val="tx1"/>
                  </a:solidFill>
                  <a:latin typeface="微软雅黑" panose="020B0503020204020204" pitchFamily="34" charset="-122"/>
                  <a:ea typeface="微软雅黑" panose="020B0503020204020204" pitchFamily="34" charset="-122"/>
                </a:rPr>
                <a:t>定制</a:t>
              </a:r>
              <a:endParaRPr lang="en-US" altLang="zh-CN" sz="1200" dirty="0">
                <a:solidFill>
                  <a:schemeClr val="tx1"/>
                </a:solidFill>
                <a:latin typeface="微软雅黑" panose="020B0503020204020204" pitchFamily="34" charset="-122"/>
                <a:ea typeface="微软雅黑" panose="020B0503020204020204" pitchFamily="34" charset="-122"/>
              </a:endParaRPr>
            </a:p>
          </p:txBody>
        </p:sp>
        <p:sp>
          <p:nvSpPr>
            <p:cNvPr id="31" name="椭圆 30"/>
            <p:cNvSpPr/>
            <p:nvPr/>
          </p:nvSpPr>
          <p:spPr>
            <a:xfrm>
              <a:off x="6180671" y="3051025"/>
              <a:ext cx="119457" cy="119457"/>
            </a:xfrm>
            <a:prstGeom prst="ellipse">
              <a:avLst/>
            </a:prstGeom>
            <a:solidFill>
              <a:schemeClr val="accent6"/>
            </a:solidFill>
          </p:spPr>
          <p:style>
            <a:lnRef idx="3">
              <a:schemeClr val="lt1"/>
            </a:lnRef>
            <a:fillRef idx="1">
              <a:schemeClr val="accent5"/>
            </a:fillRef>
            <a:effectRef idx="1">
              <a:schemeClr val="accent5"/>
            </a:effectRef>
            <a:fontRef idx="minor">
              <a:schemeClr val="lt1"/>
            </a:fontRef>
          </p:style>
          <p:txBody>
            <a:bodyPr rtlCol="0" anchor="ctr"/>
            <a:lstStyle/>
            <a:p>
              <a:pPr algn="ctr"/>
              <a:endParaRPr lang="zh-CN" altLang="en-US" sz="1200">
                <a:solidFill>
                  <a:schemeClr val="tx1"/>
                </a:solidFill>
              </a:endParaRPr>
            </a:p>
          </p:txBody>
        </p:sp>
        <p:sp>
          <p:nvSpPr>
            <p:cNvPr id="32" name="TextBox 37"/>
            <p:cNvSpPr txBox="1"/>
            <p:nvPr/>
          </p:nvSpPr>
          <p:spPr>
            <a:xfrm>
              <a:off x="7236296" y="2842692"/>
              <a:ext cx="1008112" cy="230832"/>
            </a:xfrm>
            <a:prstGeom prst="rect">
              <a:avLst/>
            </a:prstGeom>
            <a:noFill/>
          </p:spPr>
          <p:txBody>
            <a:bodyPr wrap="square" rtlCol="0">
              <a:spAutoFit/>
            </a:bodyPr>
            <a:lstStyle/>
            <a:p>
              <a:r>
                <a:rPr lang="en-US" altLang="zh-CN" sz="900" dirty="0"/>
                <a:t>6</a:t>
              </a:r>
              <a:r>
                <a:rPr lang="zh-CN" altLang="en-US" sz="900" dirty="0"/>
                <a:t>月</a:t>
              </a:r>
              <a:r>
                <a:rPr lang="en-US" altLang="zh-CN" sz="900" dirty="0"/>
                <a:t>6</a:t>
              </a:r>
              <a:r>
                <a:rPr lang="zh-CN" altLang="en-US" sz="900" dirty="0"/>
                <a:t>号</a:t>
              </a:r>
            </a:p>
          </p:txBody>
        </p:sp>
        <p:sp>
          <p:nvSpPr>
            <p:cNvPr id="33" name="TextBox 38"/>
            <p:cNvSpPr txBox="1"/>
            <p:nvPr/>
          </p:nvSpPr>
          <p:spPr>
            <a:xfrm>
              <a:off x="4518033" y="2827221"/>
              <a:ext cx="1008112" cy="230832"/>
            </a:xfrm>
            <a:prstGeom prst="rect">
              <a:avLst/>
            </a:prstGeom>
            <a:noFill/>
          </p:spPr>
          <p:txBody>
            <a:bodyPr wrap="square" rtlCol="0">
              <a:spAutoFit/>
            </a:bodyPr>
            <a:lstStyle/>
            <a:p>
              <a:r>
                <a:rPr lang="en-US" altLang="zh-CN" sz="900" dirty="0"/>
                <a:t>6</a:t>
              </a:r>
              <a:r>
                <a:rPr lang="zh-CN" altLang="en-US" sz="900" dirty="0"/>
                <a:t>月</a:t>
              </a:r>
              <a:r>
                <a:rPr lang="en-US" altLang="zh-CN" sz="900" dirty="0"/>
                <a:t>6</a:t>
              </a:r>
              <a:r>
                <a:rPr lang="zh-CN" altLang="en-US" sz="900" dirty="0"/>
                <a:t>号</a:t>
              </a:r>
            </a:p>
          </p:txBody>
        </p:sp>
        <p:sp>
          <p:nvSpPr>
            <p:cNvPr id="34" name="矩形标注 33"/>
            <p:cNvSpPr/>
            <p:nvPr/>
          </p:nvSpPr>
          <p:spPr>
            <a:xfrm>
              <a:off x="4283968" y="3217588"/>
              <a:ext cx="1152000" cy="432000"/>
            </a:xfrm>
            <a:prstGeom prst="wedgeRectCallout">
              <a:avLst>
                <a:gd name="adj1" fmla="val -20136"/>
                <a:gd name="adj2" fmla="val -47482"/>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200" dirty="0">
                  <a:solidFill>
                    <a:schemeClr val="tx1"/>
                  </a:solidFill>
                  <a:latin typeface="微软雅黑" panose="020B0503020204020204" pitchFamily="34" charset="-122"/>
                  <a:ea typeface="微软雅黑" panose="020B0503020204020204" pitchFamily="34" charset="-122"/>
                </a:rPr>
                <a:t>P</a:t>
              </a:r>
              <a:r>
                <a:rPr lang="zh-CN" altLang="en-US" sz="1200" dirty="0">
                  <a:solidFill>
                    <a:schemeClr val="tx1"/>
                  </a:solidFill>
                  <a:latin typeface="微软雅黑" panose="020B0503020204020204" pitchFamily="34" charset="-122"/>
                  <a:ea typeface="微软雅黑" panose="020B0503020204020204" pitchFamily="34" charset="-122"/>
                </a:rPr>
                <a:t>官网</a:t>
              </a:r>
              <a:endParaRPr lang="en-US" altLang="zh-CN" sz="1200" dirty="0">
                <a:solidFill>
                  <a:schemeClr val="tx1"/>
                </a:solidFill>
                <a:latin typeface="微软雅黑" panose="020B0503020204020204" pitchFamily="34" charset="-122"/>
                <a:ea typeface="微软雅黑" panose="020B0503020204020204" pitchFamily="34" charset="-122"/>
              </a:endParaRPr>
            </a:p>
            <a:p>
              <a:pPr algn="ctr"/>
              <a:r>
                <a:rPr lang="zh-CN" altLang="en-US" sz="1200" dirty="0">
                  <a:solidFill>
                    <a:schemeClr val="tx1"/>
                  </a:solidFill>
                  <a:latin typeface="微软雅黑" panose="020B0503020204020204" pitchFamily="34" charset="-122"/>
                  <a:ea typeface="微软雅黑" panose="020B0503020204020204" pitchFamily="34" charset="-122"/>
                </a:rPr>
                <a:t>注册预约试驾</a:t>
              </a:r>
              <a:endParaRPr lang="en-US" altLang="zh-CN" sz="1200" dirty="0">
                <a:solidFill>
                  <a:schemeClr val="tx1"/>
                </a:solidFill>
                <a:latin typeface="微软雅黑" panose="020B0503020204020204" pitchFamily="34" charset="-122"/>
                <a:ea typeface="微软雅黑" panose="020B0503020204020204" pitchFamily="34" charset="-122"/>
              </a:endParaRPr>
            </a:p>
          </p:txBody>
        </p:sp>
        <p:sp>
          <p:nvSpPr>
            <p:cNvPr id="35" name="椭圆 34"/>
            <p:cNvSpPr/>
            <p:nvPr/>
          </p:nvSpPr>
          <p:spPr>
            <a:xfrm>
              <a:off x="4740511" y="3035554"/>
              <a:ext cx="119457" cy="119457"/>
            </a:xfrm>
            <a:prstGeom prst="ellipse">
              <a:avLst/>
            </a:prstGeom>
            <a:solidFill>
              <a:schemeClr val="accent6"/>
            </a:solidFill>
          </p:spPr>
          <p:style>
            <a:lnRef idx="3">
              <a:schemeClr val="lt1"/>
            </a:lnRef>
            <a:fillRef idx="1">
              <a:schemeClr val="accent5"/>
            </a:fillRef>
            <a:effectRef idx="1">
              <a:schemeClr val="accent5"/>
            </a:effectRef>
            <a:fontRef idx="minor">
              <a:schemeClr val="lt1"/>
            </a:fontRef>
          </p:style>
          <p:txBody>
            <a:bodyPr rtlCol="0" anchor="ctr"/>
            <a:lstStyle/>
            <a:p>
              <a:pPr algn="ctr"/>
              <a:endParaRPr lang="zh-CN" altLang="en-US" sz="1200">
                <a:solidFill>
                  <a:schemeClr val="tx1"/>
                </a:solidFill>
              </a:endParaRPr>
            </a:p>
          </p:txBody>
        </p:sp>
        <p:sp>
          <p:nvSpPr>
            <p:cNvPr id="36" name="TextBox 41"/>
            <p:cNvSpPr txBox="1"/>
            <p:nvPr/>
          </p:nvSpPr>
          <p:spPr>
            <a:xfrm>
              <a:off x="3059832" y="2827221"/>
              <a:ext cx="1008112" cy="230832"/>
            </a:xfrm>
            <a:prstGeom prst="rect">
              <a:avLst/>
            </a:prstGeom>
            <a:noFill/>
          </p:spPr>
          <p:txBody>
            <a:bodyPr wrap="square" rtlCol="0">
              <a:spAutoFit/>
            </a:bodyPr>
            <a:lstStyle/>
            <a:p>
              <a:r>
                <a:rPr lang="en-US" altLang="zh-CN" sz="900" dirty="0"/>
                <a:t>6</a:t>
              </a:r>
              <a:r>
                <a:rPr lang="zh-CN" altLang="en-US" sz="900" dirty="0"/>
                <a:t>月</a:t>
              </a:r>
              <a:r>
                <a:rPr lang="en-US" altLang="zh-CN" sz="900" dirty="0"/>
                <a:t>25</a:t>
              </a:r>
              <a:r>
                <a:rPr lang="zh-CN" altLang="en-US" sz="900" dirty="0"/>
                <a:t>号</a:t>
              </a:r>
            </a:p>
          </p:txBody>
        </p:sp>
        <p:sp>
          <p:nvSpPr>
            <p:cNvPr id="37" name="矩形标注 36"/>
            <p:cNvSpPr/>
            <p:nvPr/>
          </p:nvSpPr>
          <p:spPr>
            <a:xfrm>
              <a:off x="2825767" y="3217588"/>
              <a:ext cx="1152000" cy="432000"/>
            </a:xfrm>
            <a:prstGeom prst="wedgeRectCallout">
              <a:avLst>
                <a:gd name="adj1" fmla="val -20136"/>
                <a:gd name="adj2" fmla="val -47482"/>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200" dirty="0">
                  <a:solidFill>
                    <a:schemeClr val="tx1"/>
                  </a:solidFill>
                  <a:latin typeface="微软雅黑" panose="020B0503020204020204" pitchFamily="34" charset="-122"/>
                  <a:ea typeface="微软雅黑" panose="020B0503020204020204" pitchFamily="34" charset="-122"/>
                </a:rPr>
                <a:t>百度搜索</a:t>
              </a:r>
            </a:p>
            <a:p>
              <a:pPr algn="ctr"/>
              <a:r>
                <a:rPr lang="en-US" altLang="zh-CN" sz="1200" dirty="0">
                  <a:solidFill>
                    <a:schemeClr val="tx1"/>
                  </a:solidFill>
                  <a:latin typeface="微软雅黑" panose="020B0503020204020204" pitchFamily="34" charset="-122"/>
                  <a:ea typeface="微软雅黑" panose="020B0503020204020204" pitchFamily="34" charset="-122"/>
                </a:rPr>
                <a:t>P</a:t>
              </a:r>
              <a:r>
                <a:rPr lang="zh-CN" altLang="en-US" sz="1200" dirty="0">
                  <a:solidFill>
                    <a:schemeClr val="tx1"/>
                  </a:solidFill>
                  <a:latin typeface="微软雅黑" panose="020B0503020204020204" pitchFamily="34" charset="-122"/>
                  <a:ea typeface="微软雅黑" panose="020B0503020204020204" pitchFamily="34" charset="-122"/>
                </a:rPr>
                <a:t>产品</a:t>
              </a:r>
              <a:endParaRPr lang="en-US" altLang="zh-CN" sz="1200" dirty="0">
                <a:solidFill>
                  <a:schemeClr val="tx1"/>
                </a:solidFill>
                <a:latin typeface="微软雅黑" panose="020B0503020204020204" pitchFamily="34" charset="-122"/>
                <a:ea typeface="微软雅黑" panose="020B0503020204020204" pitchFamily="34" charset="-122"/>
              </a:endParaRPr>
            </a:p>
          </p:txBody>
        </p:sp>
        <p:sp>
          <p:nvSpPr>
            <p:cNvPr id="38" name="椭圆 37"/>
            <p:cNvSpPr/>
            <p:nvPr/>
          </p:nvSpPr>
          <p:spPr>
            <a:xfrm>
              <a:off x="3282310" y="3035554"/>
              <a:ext cx="119457" cy="119457"/>
            </a:xfrm>
            <a:prstGeom prst="ellipse">
              <a:avLst/>
            </a:prstGeom>
            <a:solidFill>
              <a:schemeClr val="accent6"/>
            </a:solidFill>
          </p:spPr>
          <p:style>
            <a:lnRef idx="3">
              <a:schemeClr val="lt1"/>
            </a:lnRef>
            <a:fillRef idx="1">
              <a:schemeClr val="accent5"/>
            </a:fillRef>
            <a:effectRef idx="1">
              <a:schemeClr val="accent5"/>
            </a:effectRef>
            <a:fontRef idx="minor">
              <a:schemeClr val="lt1"/>
            </a:fontRef>
          </p:style>
          <p:txBody>
            <a:bodyPr rtlCol="0" anchor="ctr"/>
            <a:lstStyle/>
            <a:p>
              <a:pPr algn="ctr"/>
              <a:endParaRPr lang="zh-CN" altLang="en-US" sz="1200">
                <a:solidFill>
                  <a:schemeClr val="tx1"/>
                </a:solidFill>
              </a:endParaRPr>
            </a:p>
          </p:txBody>
        </p:sp>
        <p:sp>
          <p:nvSpPr>
            <p:cNvPr id="39" name="TextBox 46"/>
            <p:cNvSpPr txBox="1"/>
            <p:nvPr/>
          </p:nvSpPr>
          <p:spPr>
            <a:xfrm>
              <a:off x="1608262" y="2864450"/>
              <a:ext cx="1008112" cy="230832"/>
            </a:xfrm>
            <a:prstGeom prst="rect">
              <a:avLst/>
            </a:prstGeom>
            <a:noFill/>
          </p:spPr>
          <p:txBody>
            <a:bodyPr wrap="square" rtlCol="0">
              <a:spAutoFit/>
            </a:bodyPr>
            <a:lstStyle/>
            <a:p>
              <a:r>
                <a:rPr lang="en-US" altLang="zh-CN" sz="900" dirty="0"/>
                <a:t>6</a:t>
              </a:r>
              <a:r>
                <a:rPr lang="zh-CN" altLang="en-US" sz="900" dirty="0"/>
                <a:t>月</a:t>
              </a:r>
              <a:r>
                <a:rPr lang="en-US" altLang="zh-CN" sz="900" dirty="0"/>
                <a:t>25</a:t>
              </a:r>
              <a:r>
                <a:rPr lang="zh-CN" altLang="en-US" sz="900" dirty="0"/>
                <a:t>号</a:t>
              </a:r>
            </a:p>
          </p:txBody>
        </p:sp>
        <p:sp>
          <p:nvSpPr>
            <p:cNvPr id="40" name="矩形标注 39"/>
            <p:cNvSpPr/>
            <p:nvPr/>
          </p:nvSpPr>
          <p:spPr>
            <a:xfrm>
              <a:off x="1374197" y="3254817"/>
              <a:ext cx="1152000" cy="432000"/>
            </a:xfrm>
            <a:prstGeom prst="wedgeRectCallout">
              <a:avLst>
                <a:gd name="adj1" fmla="val -20136"/>
                <a:gd name="adj2" fmla="val -47482"/>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200" dirty="0">
                  <a:solidFill>
                    <a:schemeClr val="tx1"/>
                  </a:solidFill>
                  <a:latin typeface="微软雅黑" panose="020B0503020204020204" pitchFamily="34" charset="-122"/>
                  <a:ea typeface="微软雅黑" panose="020B0503020204020204" pitchFamily="34" charset="-122"/>
                </a:rPr>
                <a:t>P</a:t>
              </a:r>
              <a:r>
                <a:rPr lang="zh-CN" altLang="en-US" sz="1200" dirty="0">
                  <a:solidFill>
                    <a:schemeClr val="tx1"/>
                  </a:solidFill>
                  <a:latin typeface="微软雅黑" panose="020B0503020204020204" pitchFamily="34" charset="-122"/>
                  <a:ea typeface="微软雅黑" panose="020B0503020204020204" pitchFamily="34" charset="-122"/>
                </a:rPr>
                <a:t>官网</a:t>
              </a:r>
              <a:endParaRPr lang="en-US" altLang="zh-CN" sz="1200" dirty="0">
                <a:solidFill>
                  <a:schemeClr val="tx1"/>
                </a:solidFill>
                <a:latin typeface="微软雅黑" panose="020B0503020204020204" pitchFamily="34" charset="-122"/>
                <a:ea typeface="微软雅黑" panose="020B0503020204020204" pitchFamily="34" charset="-122"/>
              </a:endParaRPr>
            </a:p>
            <a:p>
              <a:pPr algn="ctr"/>
              <a:r>
                <a:rPr lang="zh-CN" altLang="en-US" sz="1200" dirty="0">
                  <a:solidFill>
                    <a:schemeClr val="tx1"/>
                  </a:solidFill>
                  <a:latin typeface="微软雅黑" panose="020B0503020204020204" pitchFamily="34" charset="-122"/>
                  <a:ea typeface="微软雅黑" panose="020B0503020204020204" pitchFamily="34" charset="-122"/>
                </a:rPr>
                <a:t>车型</a:t>
              </a:r>
              <a:r>
                <a:rPr lang="en-US" altLang="zh-CN" sz="1200" dirty="0">
                  <a:solidFill>
                    <a:schemeClr val="tx1"/>
                  </a:solidFill>
                  <a:latin typeface="微软雅黑" panose="020B0503020204020204" pitchFamily="34" charset="-122"/>
                  <a:ea typeface="微软雅黑" panose="020B0503020204020204" pitchFamily="34" charset="-122"/>
                </a:rPr>
                <a:t>2</a:t>
              </a:r>
              <a:r>
                <a:rPr lang="zh-CN" altLang="en-US" sz="1200" dirty="0">
                  <a:solidFill>
                    <a:schemeClr val="tx1"/>
                  </a:solidFill>
                  <a:latin typeface="微软雅黑" panose="020B0503020204020204" pitchFamily="34" charset="-122"/>
                  <a:ea typeface="微软雅黑" panose="020B0503020204020204" pitchFamily="34" charset="-122"/>
                </a:rPr>
                <a:t>内饰</a:t>
              </a:r>
              <a:endParaRPr lang="en-US" altLang="zh-CN" sz="1200" dirty="0">
                <a:solidFill>
                  <a:schemeClr val="tx1"/>
                </a:solidFill>
                <a:latin typeface="微软雅黑" panose="020B0503020204020204" pitchFamily="34" charset="-122"/>
                <a:ea typeface="微软雅黑" panose="020B0503020204020204" pitchFamily="34" charset="-122"/>
              </a:endParaRPr>
            </a:p>
          </p:txBody>
        </p:sp>
        <p:sp>
          <p:nvSpPr>
            <p:cNvPr id="41" name="椭圆 40"/>
            <p:cNvSpPr/>
            <p:nvPr/>
          </p:nvSpPr>
          <p:spPr>
            <a:xfrm>
              <a:off x="1830740" y="3072783"/>
              <a:ext cx="119457" cy="119457"/>
            </a:xfrm>
            <a:prstGeom prst="ellipse">
              <a:avLst/>
            </a:prstGeom>
            <a:solidFill>
              <a:schemeClr val="accent6"/>
            </a:solidFill>
          </p:spPr>
          <p:style>
            <a:lnRef idx="3">
              <a:schemeClr val="lt1"/>
            </a:lnRef>
            <a:fillRef idx="1">
              <a:schemeClr val="accent5"/>
            </a:fillRef>
            <a:effectRef idx="1">
              <a:schemeClr val="accent5"/>
            </a:effectRef>
            <a:fontRef idx="minor">
              <a:schemeClr val="lt1"/>
            </a:fontRef>
          </p:style>
          <p:txBody>
            <a:bodyPr rtlCol="0" anchor="ctr"/>
            <a:lstStyle/>
            <a:p>
              <a:pPr algn="ctr"/>
              <a:endParaRPr lang="zh-CN" altLang="en-US" sz="1200">
                <a:solidFill>
                  <a:schemeClr val="tx1"/>
                </a:solidFill>
              </a:endParaRPr>
            </a:p>
          </p:txBody>
        </p:sp>
        <p:sp>
          <p:nvSpPr>
            <p:cNvPr id="42" name="TextBox 49"/>
            <p:cNvSpPr txBox="1"/>
            <p:nvPr/>
          </p:nvSpPr>
          <p:spPr>
            <a:xfrm>
              <a:off x="199995" y="2137420"/>
              <a:ext cx="1491685" cy="276999"/>
            </a:xfrm>
            <a:prstGeom prst="rect">
              <a:avLst/>
            </a:prstGeom>
            <a:noFill/>
          </p:spPr>
          <p:txBody>
            <a:bodyPr wrap="square" rtlCol="0">
              <a:spAutoFit/>
            </a:bodyPr>
            <a:lstStyle/>
            <a:p>
              <a:r>
                <a:rPr lang="zh-CN" altLang="en-US" sz="1200" dirty="0">
                  <a:latin typeface="微软雅黑" panose="020B0503020204020204" pitchFamily="34" charset="-122"/>
                  <a:ea typeface="微软雅黑" panose="020B0503020204020204" pitchFamily="34" charset="-122"/>
                </a:rPr>
                <a:t>注册周期：</a:t>
              </a:r>
              <a:r>
                <a:rPr lang="en-US" altLang="zh-CN" sz="1200" dirty="0">
                  <a:latin typeface="微软雅黑" panose="020B0503020204020204" pitchFamily="34" charset="-122"/>
                  <a:ea typeface="微软雅黑" panose="020B0503020204020204" pitchFamily="34" charset="-122"/>
                </a:rPr>
                <a:t>24</a:t>
              </a:r>
              <a:r>
                <a:rPr lang="zh-CN" altLang="en-US" sz="1200" dirty="0">
                  <a:latin typeface="微软雅黑" panose="020B0503020204020204" pitchFamily="34" charset="-122"/>
                  <a:ea typeface="微软雅黑" panose="020B0503020204020204" pitchFamily="34" charset="-122"/>
                </a:rPr>
                <a:t>天</a:t>
              </a:r>
            </a:p>
          </p:txBody>
        </p:sp>
        <p:sp>
          <p:nvSpPr>
            <p:cNvPr id="43" name="TextBox 51"/>
            <p:cNvSpPr txBox="1"/>
            <p:nvPr/>
          </p:nvSpPr>
          <p:spPr>
            <a:xfrm>
              <a:off x="199995" y="4000576"/>
              <a:ext cx="8044413" cy="307777"/>
            </a:xfrm>
            <a:prstGeom prst="rect">
              <a:avLst/>
            </a:prstGeom>
            <a:solidFill>
              <a:schemeClr val="bg2">
                <a:lumMod val="50000"/>
              </a:schemeClr>
            </a:solidFill>
          </p:spPr>
          <p:txBody>
            <a:bodyPr wrap="square" rtlCol="0">
              <a:spAutoFit/>
            </a:bodyPr>
            <a:lstStyle/>
            <a:p>
              <a:r>
                <a:rPr lang="zh-CN" altLang="en-US" sz="1400" dirty="0">
                  <a:latin typeface="微软雅黑" pitchFamily="34" charset="-122"/>
                  <a:ea typeface="微软雅黑" pitchFamily="34" charset="-122"/>
                </a:rPr>
                <a:t>购车路径：搜索引擎→</a:t>
              </a:r>
              <a:r>
                <a:rPr lang="en-US" altLang="zh-CN" sz="1400" dirty="0">
                  <a:latin typeface="微软雅黑" pitchFamily="34" charset="-122"/>
                  <a:ea typeface="微软雅黑" pitchFamily="34" charset="-122"/>
                </a:rPr>
                <a:t>Jeep</a:t>
              </a:r>
              <a:r>
                <a:rPr lang="zh-CN" altLang="en-US" sz="1400" dirty="0">
                  <a:latin typeface="微软雅黑" pitchFamily="34" charset="-122"/>
                  <a:ea typeface="微软雅黑" pitchFamily="34" charset="-122"/>
                </a:rPr>
                <a:t>官网→垂直网站→搜索引擎→</a:t>
              </a:r>
              <a:r>
                <a:rPr lang="en-US" altLang="zh-CN" sz="1400" dirty="0">
                  <a:latin typeface="微软雅黑" pitchFamily="34" charset="-122"/>
                  <a:ea typeface="微软雅黑" pitchFamily="34" charset="-122"/>
                </a:rPr>
                <a:t>Jeep</a:t>
              </a:r>
              <a:r>
                <a:rPr lang="zh-CN" altLang="en-US" sz="1400" dirty="0">
                  <a:latin typeface="微软雅黑" pitchFamily="34" charset="-122"/>
                  <a:ea typeface="微软雅黑" pitchFamily="34" charset="-122"/>
                </a:rPr>
                <a:t>官网</a:t>
              </a:r>
            </a:p>
          </p:txBody>
        </p:sp>
        <p:sp>
          <p:nvSpPr>
            <p:cNvPr id="44" name="TextBox 45"/>
            <p:cNvSpPr txBox="1"/>
            <p:nvPr/>
          </p:nvSpPr>
          <p:spPr>
            <a:xfrm>
              <a:off x="199995" y="4404408"/>
              <a:ext cx="8052717" cy="609398"/>
            </a:xfrm>
            <a:prstGeom prst="rect">
              <a:avLst/>
            </a:prstGeom>
            <a:solidFill>
              <a:schemeClr val="bg2">
                <a:lumMod val="50000"/>
              </a:schemeClr>
            </a:solidFill>
          </p:spPr>
          <p:txBody>
            <a:bodyPr wrap="square" rtlCol="0">
              <a:spAutoFit/>
            </a:bodyPr>
            <a:lstStyle/>
            <a:p>
              <a:pPr>
                <a:lnSpc>
                  <a:spcPct val="120000"/>
                </a:lnSpc>
              </a:pPr>
              <a:r>
                <a:rPr lang="zh-CN" altLang="en-US" sz="1400" dirty="0">
                  <a:latin typeface="微软雅黑" pitchFamily="34" charset="-122"/>
                  <a:ea typeface="微软雅黑" pitchFamily="34" charset="-122"/>
                </a:rPr>
                <a:t>发现：在</a:t>
              </a:r>
              <a:r>
                <a:rPr lang="en-US" altLang="zh-CN" sz="1400" dirty="0">
                  <a:latin typeface="微软雅黑" pitchFamily="34" charset="-122"/>
                  <a:ea typeface="微软雅黑" pitchFamily="34" charset="-122"/>
                </a:rPr>
                <a:t>P</a:t>
              </a:r>
              <a:r>
                <a:rPr lang="zh-CN" altLang="en-US" sz="1400" dirty="0">
                  <a:latin typeface="微软雅黑" pitchFamily="34" charset="-122"/>
                  <a:ea typeface="微软雅黑" pitchFamily="34" charset="-122"/>
                </a:rPr>
                <a:t>品牌下两款车型中进行反复比较，最终选择注册车型</a:t>
              </a:r>
              <a:r>
                <a:rPr lang="en-US" altLang="zh-CN" sz="1400" dirty="0">
                  <a:latin typeface="微软雅黑" pitchFamily="34" charset="-122"/>
                  <a:ea typeface="微软雅黑" pitchFamily="34" charset="-122"/>
                </a:rPr>
                <a:t>2</a:t>
              </a:r>
              <a:r>
                <a:rPr lang="zh-CN" altLang="en-US" sz="1400" dirty="0">
                  <a:latin typeface="微软雅黑" pitchFamily="34" charset="-122"/>
                  <a:ea typeface="微软雅黑" pitchFamily="34" charset="-122"/>
                </a:rPr>
                <a:t>试驾；注册后持观望和比较心态继续关注类似价位</a:t>
              </a:r>
              <a:r>
                <a:rPr lang="en-US" altLang="zh-CN" sz="1400" dirty="0">
                  <a:latin typeface="微软雅黑" pitchFamily="34" charset="-122"/>
                  <a:ea typeface="微软雅黑" pitchFamily="34" charset="-122"/>
                </a:rPr>
                <a:t>SUV</a:t>
              </a:r>
            </a:p>
          </p:txBody>
        </p:sp>
      </p:grpSp>
    </p:spTree>
    <p:extLst>
      <p:ext uri="{BB962C8B-B14F-4D97-AF65-F5344CB8AC3E}">
        <p14:creationId xmlns:p14="http://schemas.microsoft.com/office/powerpoint/2010/main" val="11537376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0" y="981669"/>
            <a:ext cx="9144000" cy="4894665"/>
          </a:xfrm>
          <a:prstGeom prst="rect">
            <a:avLst/>
          </a:prstGeom>
        </p:spPr>
      </p:pic>
      <p:grpSp>
        <p:nvGrpSpPr>
          <p:cNvPr id="3" name="组合 2"/>
          <p:cNvGrpSpPr/>
          <p:nvPr/>
        </p:nvGrpSpPr>
        <p:grpSpPr>
          <a:xfrm>
            <a:off x="0" y="6097538"/>
            <a:ext cx="9143999" cy="760462"/>
            <a:chOff x="0" y="6097538"/>
            <a:chExt cx="9143999" cy="760462"/>
          </a:xfrm>
        </p:grpSpPr>
        <p:pic>
          <p:nvPicPr>
            <p:cNvPr id="4" name="图片 3"/>
            <p:cNvPicPr>
              <a:picLocks noChangeAspect="1"/>
            </p:cNvPicPr>
            <p:nvPr/>
          </p:nvPicPr>
          <p:blipFill rotWithShape="1">
            <a:blip r:embed="rId3"/>
            <a:srcRect b="2477"/>
            <a:stretch/>
          </p:blipFill>
          <p:spPr>
            <a:xfrm>
              <a:off x="0" y="6097538"/>
              <a:ext cx="5086454" cy="760462"/>
            </a:xfrm>
            <a:prstGeom prst="rect">
              <a:avLst/>
            </a:prstGeom>
          </p:spPr>
        </p:pic>
        <p:pic>
          <p:nvPicPr>
            <p:cNvPr id="5" name="图片 4"/>
            <p:cNvPicPr>
              <a:picLocks noChangeAspect="1"/>
            </p:cNvPicPr>
            <p:nvPr/>
          </p:nvPicPr>
          <p:blipFill rotWithShape="1">
            <a:blip r:embed="rId3"/>
            <a:srcRect l="60079" r="5866" b="2477"/>
            <a:stretch/>
          </p:blipFill>
          <p:spPr>
            <a:xfrm flipH="1">
              <a:off x="4771622" y="6097538"/>
              <a:ext cx="4372377" cy="760462"/>
            </a:xfrm>
            <a:prstGeom prst="rect">
              <a:avLst/>
            </a:prstGeom>
          </p:spPr>
        </p:pic>
      </p:grpSp>
    </p:spTree>
    <p:extLst>
      <p:ext uri="{BB962C8B-B14F-4D97-AF65-F5344CB8AC3E}">
        <p14:creationId xmlns:p14="http://schemas.microsoft.com/office/powerpoint/2010/main" val="22241687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3" name="图片 2"/>
          <p:cNvPicPr>
            <a:picLocks noChangeAspect="1"/>
          </p:cNvPicPr>
          <p:nvPr/>
        </p:nvPicPr>
        <p:blipFill>
          <a:blip r:embed="rId2"/>
          <a:stretch>
            <a:fillRect/>
          </a:stretch>
        </p:blipFill>
        <p:spPr>
          <a:xfrm>
            <a:off x="0" y="1329563"/>
            <a:ext cx="9144000" cy="4198877"/>
          </a:xfrm>
          <a:prstGeom prst="rect">
            <a:avLst/>
          </a:prstGeom>
        </p:spPr>
      </p:pic>
      <p:grpSp>
        <p:nvGrpSpPr>
          <p:cNvPr id="4" name="组合 3"/>
          <p:cNvGrpSpPr/>
          <p:nvPr/>
        </p:nvGrpSpPr>
        <p:grpSpPr>
          <a:xfrm>
            <a:off x="0" y="6097538"/>
            <a:ext cx="9143999" cy="760462"/>
            <a:chOff x="0" y="6097538"/>
            <a:chExt cx="9143999" cy="760462"/>
          </a:xfrm>
        </p:grpSpPr>
        <p:pic>
          <p:nvPicPr>
            <p:cNvPr id="5" name="图片 4"/>
            <p:cNvPicPr>
              <a:picLocks noChangeAspect="1"/>
            </p:cNvPicPr>
            <p:nvPr/>
          </p:nvPicPr>
          <p:blipFill rotWithShape="1">
            <a:blip r:embed="rId3"/>
            <a:srcRect b="2477"/>
            <a:stretch/>
          </p:blipFill>
          <p:spPr>
            <a:xfrm>
              <a:off x="0" y="6097538"/>
              <a:ext cx="5086454" cy="760462"/>
            </a:xfrm>
            <a:prstGeom prst="rect">
              <a:avLst/>
            </a:prstGeom>
          </p:spPr>
        </p:pic>
        <p:pic>
          <p:nvPicPr>
            <p:cNvPr id="6" name="图片 5"/>
            <p:cNvPicPr>
              <a:picLocks noChangeAspect="1"/>
            </p:cNvPicPr>
            <p:nvPr/>
          </p:nvPicPr>
          <p:blipFill rotWithShape="1">
            <a:blip r:embed="rId3"/>
            <a:srcRect l="60079" r="5866" b="2477"/>
            <a:stretch/>
          </p:blipFill>
          <p:spPr>
            <a:xfrm flipH="1">
              <a:off x="4771622" y="6097538"/>
              <a:ext cx="4372377" cy="760462"/>
            </a:xfrm>
            <a:prstGeom prst="rect">
              <a:avLst/>
            </a:prstGeom>
          </p:spPr>
        </p:pic>
      </p:grpSp>
    </p:spTree>
    <p:extLst>
      <p:ext uri="{BB962C8B-B14F-4D97-AF65-F5344CB8AC3E}">
        <p14:creationId xmlns:p14="http://schemas.microsoft.com/office/powerpoint/2010/main" val="12627978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0" y="643955"/>
            <a:ext cx="9144000" cy="5570093"/>
          </a:xfrm>
          <a:prstGeom prst="rect">
            <a:avLst/>
          </a:prstGeom>
        </p:spPr>
      </p:pic>
    </p:spTree>
    <p:extLst>
      <p:ext uri="{BB962C8B-B14F-4D97-AF65-F5344CB8AC3E}">
        <p14:creationId xmlns:p14="http://schemas.microsoft.com/office/powerpoint/2010/main" val="11429456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0" y="6097538"/>
            <a:ext cx="9143999" cy="760462"/>
            <a:chOff x="0" y="6097538"/>
            <a:chExt cx="9143999" cy="760462"/>
          </a:xfrm>
        </p:grpSpPr>
        <p:pic>
          <p:nvPicPr>
            <p:cNvPr id="5" name="图片 4"/>
            <p:cNvPicPr>
              <a:picLocks noChangeAspect="1"/>
            </p:cNvPicPr>
            <p:nvPr/>
          </p:nvPicPr>
          <p:blipFill rotWithShape="1">
            <a:blip r:embed="rId2"/>
            <a:srcRect b="2477"/>
            <a:stretch/>
          </p:blipFill>
          <p:spPr>
            <a:xfrm>
              <a:off x="0" y="6097538"/>
              <a:ext cx="5086454" cy="760462"/>
            </a:xfrm>
            <a:prstGeom prst="rect">
              <a:avLst/>
            </a:prstGeom>
          </p:spPr>
        </p:pic>
        <p:pic>
          <p:nvPicPr>
            <p:cNvPr id="6" name="图片 5"/>
            <p:cNvPicPr>
              <a:picLocks noChangeAspect="1"/>
            </p:cNvPicPr>
            <p:nvPr/>
          </p:nvPicPr>
          <p:blipFill rotWithShape="1">
            <a:blip r:embed="rId2"/>
            <a:srcRect l="60079" r="5866" b="2477"/>
            <a:stretch/>
          </p:blipFill>
          <p:spPr>
            <a:xfrm flipH="1">
              <a:off x="4771622" y="6097538"/>
              <a:ext cx="4372377" cy="760462"/>
            </a:xfrm>
            <a:prstGeom prst="rect">
              <a:avLst/>
            </a:prstGeom>
          </p:spPr>
        </p:pic>
      </p:grpSp>
      <p:grpSp>
        <p:nvGrpSpPr>
          <p:cNvPr id="7" name="组合 6"/>
          <p:cNvGrpSpPr>
            <a:grpSpLocks noChangeAspect="1"/>
          </p:cNvGrpSpPr>
          <p:nvPr/>
        </p:nvGrpSpPr>
        <p:grpSpPr>
          <a:xfrm>
            <a:off x="-372562" y="-1675502"/>
            <a:ext cx="9516562" cy="3681573"/>
            <a:chOff x="-1732553" y="1164212"/>
            <a:chExt cx="3106960" cy="1265055"/>
          </a:xfrm>
        </p:grpSpPr>
        <p:sp>
          <p:nvSpPr>
            <p:cNvPr id="10" name="Freeform 124"/>
            <p:cNvSpPr>
              <a:spLocks/>
            </p:cNvSpPr>
            <p:nvPr/>
          </p:nvSpPr>
          <p:spPr bwMode="auto">
            <a:xfrm flipV="1">
              <a:off x="-656301" y="1164212"/>
              <a:ext cx="2030708" cy="1265055"/>
            </a:xfrm>
            <a:custGeom>
              <a:avLst/>
              <a:gdLst>
                <a:gd name="T0" fmla="*/ 7757 w 12170"/>
                <a:gd name="T1" fmla="*/ 7420 h 7580"/>
                <a:gd name="T2" fmla="*/ 12110 w 12170"/>
                <a:gd name="T3" fmla="*/ 6671 h 7580"/>
                <a:gd name="T4" fmla="*/ 12132 w 12170"/>
                <a:gd name="T5" fmla="*/ 9 h 7580"/>
                <a:gd name="T6" fmla="*/ 11890 w 12170"/>
                <a:gd name="T7" fmla="*/ 0 h 7580"/>
                <a:gd name="T8" fmla="*/ 6046 w 12170"/>
                <a:gd name="T9" fmla="*/ 1955 h 7580"/>
                <a:gd name="T10" fmla="*/ 0 w 12170"/>
                <a:gd name="T11" fmla="*/ 3249 h 7580"/>
                <a:gd name="T12" fmla="*/ 1812 w 12170"/>
                <a:gd name="T13" fmla="*/ 4546 h 7580"/>
                <a:gd name="T14" fmla="*/ 7757 w 12170"/>
                <a:gd name="T15" fmla="*/ 7420 h 75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170" h="7580">
                  <a:moveTo>
                    <a:pt x="7757" y="7420"/>
                  </a:moveTo>
                  <a:cubicBezTo>
                    <a:pt x="9250" y="7580"/>
                    <a:pt x="10711" y="7137"/>
                    <a:pt x="12110" y="6671"/>
                  </a:cubicBezTo>
                  <a:cubicBezTo>
                    <a:pt x="12170" y="4453"/>
                    <a:pt x="12127" y="2229"/>
                    <a:pt x="12132" y="9"/>
                  </a:cubicBezTo>
                  <a:cubicBezTo>
                    <a:pt x="12072" y="6"/>
                    <a:pt x="11950" y="2"/>
                    <a:pt x="11890" y="0"/>
                  </a:cubicBezTo>
                  <a:cubicBezTo>
                    <a:pt x="9823" y="179"/>
                    <a:pt x="7889" y="1050"/>
                    <a:pt x="6046" y="1955"/>
                  </a:cubicBezTo>
                  <a:cubicBezTo>
                    <a:pt x="4244" y="3006"/>
                    <a:pt x="2089" y="3697"/>
                    <a:pt x="0" y="3249"/>
                  </a:cubicBezTo>
                  <a:cubicBezTo>
                    <a:pt x="595" y="3694"/>
                    <a:pt x="1227" y="4090"/>
                    <a:pt x="1812" y="4546"/>
                  </a:cubicBezTo>
                  <a:cubicBezTo>
                    <a:pt x="3641" y="5748"/>
                    <a:pt x="5474" y="7273"/>
                    <a:pt x="7757" y="7420"/>
                  </a:cubicBezTo>
                </a:path>
              </a:pathLst>
            </a:custGeom>
            <a:gradFill>
              <a:gsLst>
                <a:gs pos="0">
                  <a:srgbClr val="058FD5">
                    <a:alpha val="0"/>
                  </a:srgbClr>
                </a:gs>
                <a:gs pos="50000">
                  <a:srgbClr val="027EC3">
                    <a:alpha val="24000"/>
                  </a:srgbClr>
                </a:gs>
                <a:gs pos="100000">
                  <a:srgbClr val="036EB3">
                    <a:alpha val="37000"/>
                  </a:srgbClr>
                </a:gs>
              </a:gsLst>
              <a:lin ang="108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1">
                <a:latin typeface="微软雅黑" panose="020B0503020204020204" pitchFamily="34" charset="-122"/>
                <a:ea typeface="微软雅黑" panose="020B0503020204020204" pitchFamily="34" charset="-122"/>
              </a:endParaRPr>
            </a:p>
          </p:txBody>
        </p:sp>
        <p:sp>
          <p:nvSpPr>
            <p:cNvPr id="11" name="任意多边形 10"/>
            <p:cNvSpPr/>
            <p:nvPr/>
          </p:nvSpPr>
          <p:spPr>
            <a:xfrm>
              <a:off x="-1732553" y="1574618"/>
              <a:ext cx="1378541" cy="633126"/>
            </a:xfrm>
            <a:custGeom>
              <a:avLst/>
              <a:gdLst>
                <a:gd name="connsiteX0" fmla="*/ 334978 w 1378541"/>
                <a:gd name="connsiteY0" fmla="*/ 22538 h 633126"/>
                <a:gd name="connsiteX1" fmla="*/ 334939 w 1378541"/>
                <a:gd name="connsiteY1" fmla="*/ 22540 h 633126"/>
                <a:gd name="connsiteX2" fmla="*/ 343726 w 1378541"/>
                <a:gd name="connsiteY2" fmla="*/ 35348 h 633126"/>
                <a:gd name="connsiteX3" fmla="*/ 343755 w 1378541"/>
                <a:gd name="connsiteY3" fmla="*/ 35362 h 633126"/>
                <a:gd name="connsiteX4" fmla="*/ 316306 w 1378541"/>
                <a:gd name="connsiteY4" fmla="*/ 0 h 633126"/>
                <a:gd name="connsiteX5" fmla="*/ 354608 w 1378541"/>
                <a:gd name="connsiteY5" fmla="*/ 21181 h 633126"/>
                <a:gd name="connsiteX6" fmla="*/ 388341 w 1378541"/>
                <a:gd name="connsiteY6" fmla="*/ 47994 h 633126"/>
                <a:gd name="connsiteX7" fmla="*/ 388581 w 1378541"/>
                <a:gd name="connsiteY7" fmla="*/ 48040 h 633126"/>
                <a:gd name="connsiteX8" fmla="*/ 746106 w 1378541"/>
                <a:gd name="connsiteY8" fmla="*/ 164340 h 633126"/>
                <a:gd name="connsiteX9" fmla="*/ 871153 w 1378541"/>
                <a:gd name="connsiteY9" fmla="*/ 172918 h 633126"/>
                <a:gd name="connsiteX10" fmla="*/ 872044 w 1378541"/>
                <a:gd name="connsiteY10" fmla="*/ 172759 h 633126"/>
                <a:gd name="connsiteX11" fmla="*/ 1378541 w 1378541"/>
                <a:gd name="connsiteY11" fmla="*/ 95615 h 633126"/>
                <a:gd name="connsiteX12" fmla="*/ 1076244 w 1378541"/>
                <a:gd name="connsiteY12" fmla="*/ 312185 h 633126"/>
                <a:gd name="connsiteX13" fmla="*/ 936107 w 1378541"/>
                <a:gd name="connsiteY13" fmla="*/ 397678 h 633126"/>
                <a:gd name="connsiteX14" fmla="*/ 923225 w 1378541"/>
                <a:gd name="connsiteY14" fmla="*/ 398117 h 633126"/>
                <a:gd name="connsiteX15" fmla="*/ 923094 w 1378541"/>
                <a:gd name="connsiteY15" fmla="*/ 398189 h 633126"/>
                <a:gd name="connsiteX16" fmla="*/ 936507 w 1378541"/>
                <a:gd name="connsiteY16" fmla="*/ 397733 h 633126"/>
                <a:gd name="connsiteX17" fmla="*/ 600671 w 1378541"/>
                <a:gd name="connsiteY17" fmla="*/ 573747 h 633126"/>
                <a:gd name="connsiteX18" fmla="*/ 570595 w 1378541"/>
                <a:gd name="connsiteY18" fmla="*/ 577201 h 633126"/>
                <a:gd name="connsiteX19" fmla="*/ 568173 w 1378541"/>
                <a:gd name="connsiteY19" fmla="*/ 578001 h 633126"/>
                <a:gd name="connsiteX20" fmla="*/ 600384 w 1378541"/>
                <a:gd name="connsiteY20" fmla="*/ 574293 h 633126"/>
                <a:gd name="connsiteX21" fmla="*/ 46898 w 1378541"/>
                <a:gd name="connsiteY21" fmla="*/ 512857 h 633126"/>
                <a:gd name="connsiteX22" fmla="*/ 6220 w 1378541"/>
                <a:gd name="connsiteY22" fmla="*/ 331554 h 633126"/>
                <a:gd name="connsiteX23" fmla="*/ 312138 w 1378541"/>
                <a:gd name="connsiteY23" fmla="*/ 1669 h 633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78541" h="633126">
                  <a:moveTo>
                    <a:pt x="334978" y="22538"/>
                  </a:moveTo>
                  <a:lnTo>
                    <a:pt x="334939" y="22540"/>
                  </a:lnTo>
                  <a:lnTo>
                    <a:pt x="343726" y="35348"/>
                  </a:lnTo>
                  <a:lnTo>
                    <a:pt x="343755" y="35362"/>
                  </a:lnTo>
                  <a:close/>
                  <a:moveTo>
                    <a:pt x="316306" y="0"/>
                  </a:moveTo>
                  <a:cubicBezTo>
                    <a:pt x="328809" y="7095"/>
                    <a:pt x="342063" y="13648"/>
                    <a:pt x="354608" y="21181"/>
                  </a:cubicBezTo>
                  <a:lnTo>
                    <a:pt x="388341" y="47994"/>
                  </a:lnTo>
                  <a:lnTo>
                    <a:pt x="388581" y="48040"/>
                  </a:lnTo>
                  <a:cubicBezTo>
                    <a:pt x="497799" y="112732"/>
                    <a:pt x="620450" y="148988"/>
                    <a:pt x="746106" y="164340"/>
                  </a:cubicBezTo>
                  <a:lnTo>
                    <a:pt x="871153" y="172918"/>
                  </a:lnTo>
                  <a:lnTo>
                    <a:pt x="872044" y="172759"/>
                  </a:lnTo>
                  <a:cubicBezTo>
                    <a:pt x="1042878" y="162072"/>
                    <a:pt x="1210209" y="122999"/>
                    <a:pt x="1378541" y="95615"/>
                  </a:cubicBezTo>
                  <a:cubicBezTo>
                    <a:pt x="1280945" y="171757"/>
                    <a:pt x="1175508" y="237880"/>
                    <a:pt x="1076244" y="312185"/>
                  </a:cubicBezTo>
                  <a:cubicBezTo>
                    <a:pt x="1027363" y="336564"/>
                    <a:pt x="984154" y="372631"/>
                    <a:pt x="936107" y="397678"/>
                  </a:cubicBezTo>
                  <a:lnTo>
                    <a:pt x="923225" y="398117"/>
                  </a:lnTo>
                  <a:lnTo>
                    <a:pt x="923094" y="398189"/>
                  </a:lnTo>
                  <a:lnTo>
                    <a:pt x="936507" y="397733"/>
                  </a:lnTo>
                  <a:cubicBezTo>
                    <a:pt x="831297" y="466804"/>
                    <a:pt x="722079" y="537710"/>
                    <a:pt x="600671" y="573747"/>
                  </a:cubicBezTo>
                  <a:lnTo>
                    <a:pt x="570595" y="577201"/>
                  </a:lnTo>
                  <a:lnTo>
                    <a:pt x="568173" y="578001"/>
                  </a:lnTo>
                  <a:lnTo>
                    <a:pt x="600384" y="574293"/>
                  </a:lnTo>
                  <a:cubicBezTo>
                    <a:pt x="425336" y="643576"/>
                    <a:pt x="178434" y="681806"/>
                    <a:pt x="46898" y="512857"/>
                  </a:cubicBezTo>
                  <a:cubicBezTo>
                    <a:pt x="13222" y="460937"/>
                    <a:pt x="-12285" y="393491"/>
                    <a:pt x="6220" y="331554"/>
                  </a:cubicBezTo>
                  <a:cubicBezTo>
                    <a:pt x="42063" y="177129"/>
                    <a:pt x="181935" y="75626"/>
                    <a:pt x="312138" y="1669"/>
                  </a:cubicBezTo>
                  <a:close/>
                </a:path>
              </a:pathLst>
            </a:custGeom>
            <a:gradFill flip="none" rotWithShape="1">
              <a:gsLst>
                <a:gs pos="0">
                  <a:srgbClr val="058FD5">
                    <a:alpha val="0"/>
                  </a:srgbClr>
                </a:gs>
                <a:gs pos="50000">
                  <a:srgbClr val="027EC3">
                    <a:alpha val="38000"/>
                  </a:srgbClr>
                </a:gs>
                <a:gs pos="100000">
                  <a:srgbClr val="036EB3">
                    <a:alpha val="5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pitchFamily="34" charset="-122"/>
                <a:ea typeface="微软雅黑" panose="020B0503020204020204" pitchFamily="34" charset="-122"/>
              </a:endParaRPr>
            </a:p>
          </p:txBody>
        </p:sp>
      </p:grpSp>
      <p:sp>
        <p:nvSpPr>
          <p:cNvPr id="31" name="矩形 178"/>
          <p:cNvSpPr/>
          <p:nvPr/>
        </p:nvSpPr>
        <p:spPr>
          <a:xfrm>
            <a:off x="1690837" y="489782"/>
            <a:ext cx="946461" cy="461665"/>
          </a:xfrm>
          <a:custGeom>
            <a:avLst/>
            <a:gdLst>
              <a:gd name="connsiteX0" fmla="*/ 0 w 1210589"/>
              <a:gd name="connsiteY0" fmla="*/ 0 h 707886"/>
              <a:gd name="connsiteX1" fmla="*/ 1210589 w 1210589"/>
              <a:gd name="connsiteY1" fmla="*/ 0 h 707886"/>
              <a:gd name="connsiteX2" fmla="*/ 1210589 w 1210589"/>
              <a:gd name="connsiteY2" fmla="*/ 707886 h 707886"/>
              <a:gd name="connsiteX3" fmla="*/ 0 w 1210589"/>
              <a:gd name="connsiteY3" fmla="*/ 707886 h 707886"/>
              <a:gd name="connsiteX4" fmla="*/ 0 w 1210589"/>
              <a:gd name="connsiteY4" fmla="*/ 0 h 707886"/>
              <a:gd name="connsiteX0" fmla="*/ 0 w 1285540"/>
              <a:gd name="connsiteY0" fmla="*/ 78699 h 786585"/>
              <a:gd name="connsiteX1" fmla="*/ 1285540 w 1285540"/>
              <a:gd name="connsiteY1" fmla="*/ 0 h 786585"/>
              <a:gd name="connsiteX2" fmla="*/ 1210589 w 1285540"/>
              <a:gd name="connsiteY2" fmla="*/ 786585 h 786585"/>
              <a:gd name="connsiteX3" fmla="*/ 0 w 1285540"/>
              <a:gd name="connsiteY3" fmla="*/ 786585 h 786585"/>
              <a:gd name="connsiteX4" fmla="*/ 0 w 1285540"/>
              <a:gd name="connsiteY4" fmla="*/ 78699 h 786585"/>
              <a:gd name="connsiteX0" fmla="*/ 0 w 1285540"/>
              <a:gd name="connsiteY0" fmla="*/ 78699 h 786585"/>
              <a:gd name="connsiteX1" fmla="*/ 1285540 w 1285540"/>
              <a:gd name="connsiteY1" fmla="*/ 0 h 786585"/>
              <a:gd name="connsiteX2" fmla="*/ 1191851 w 1285540"/>
              <a:gd name="connsiteY2" fmla="*/ 692897 h 786585"/>
              <a:gd name="connsiteX3" fmla="*/ 0 w 1285540"/>
              <a:gd name="connsiteY3" fmla="*/ 786585 h 786585"/>
              <a:gd name="connsiteX4" fmla="*/ 0 w 1285540"/>
              <a:gd name="connsiteY4" fmla="*/ 78699 h 786585"/>
              <a:gd name="connsiteX0" fmla="*/ 0 w 1285540"/>
              <a:gd name="connsiteY0" fmla="*/ 138660 h 786585"/>
              <a:gd name="connsiteX1" fmla="*/ 1285540 w 1285540"/>
              <a:gd name="connsiteY1" fmla="*/ 0 h 786585"/>
              <a:gd name="connsiteX2" fmla="*/ 1191851 w 1285540"/>
              <a:gd name="connsiteY2" fmla="*/ 692897 h 786585"/>
              <a:gd name="connsiteX3" fmla="*/ 0 w 1285540"/>
              <a:gd name="connsiteY3" fmla="*/ 786585 h 786585"/>
              <a:gd name="connsiteX4" fmla="*/ 0 w 1285540"/>
              <a:gd name="connsiteY4" fmla="*/ 138660 h 786585"/>
              <a:gd name="connsiteX0" fmla="*/ 11242 w 1285540"/>
              <a:gd name="connsiteY0" fmla="*/ 74951 h 786585"/>
              <a:gd name="connsiteX1" fmla="*/ 1285540 w 1285540"/>
              <a:gd name="connsiteY1" fmla="*/ 0 h 786585"/>
              <a:gd name="connsiteX2" fmla="*/ 1191851 w 1285540"/>
              <a:gd name="connsiteY2" fmla="*/ 692897 h 786585"/>
              <a:gd name="connsiteX3" fmla="*/ 0 w 1285540"/>
              <a:gd name="connsiteY3" fmla="*/ 786585 h 786585"/>
              <a:gd name="connsiteX4" fmla="*/ 11242 w 1285540"/>
              <a:gd name="connsiteY4" fmla="*/ 74951 h 786585"/>
              <a:gd name="connsiteX0" fmla="*/ 0 w 1274298"/>
              <a:gd name="connsiteY0" fmla="*/ 74951 h 805322"/>
              <a:gd name="connsiteX1" fmla="*/ 1274298 w 1274298"/>
              <a:gd name="connsiteY1" fmla="*/ 0 h 805322"/>
              <a:gd name="connsiteX2" fmla="*/ 1180609 w 1274298"/>
              <a:gd name="connsiteY2" fmla="*/ 692897 h 805322"/>
              <a:gd name="connsiteX3" fmla="*/ 3748 w 1274298"/>
              <a:gd name="connsiteY3" fmla="*/ 805322 h 805322"/>
              <a:gd name="connsiteX4" fmla="*/ 0 w 1274298"/>
              <a:gd name="connsiteY4" fmla="*/ 74951 h 805322"/>
              <a:gd name="connsiteX0" fmla="*/ 0 w 1274298"/>
              <a:gd name="connsiteY0" fmla="*/ 74951 h 805322"/>
              <a:gd name="connsiteX1" fmla="*/ 1274298 w 1274298"/>
              <a:gd name="connsiteY1" fmla="*/ 0 h 805322"/>
              <a:gd name="connsiteX2" fmla="*/ 1274298 w 1274298"/>
              <a:gd name="connsiteY2" fmla="*/ 561733 h 805322"/>
              <a:gd name="connsiteX3" fmla="*/ 3748 w 1274298"/>
              <a:gd name="connsiteY3" fmla="*/ 805322 h 805322"/>
              <a:gd name="connsiteX4" fmla="*/ 0 w 1274298"/>
              <a:gd name="connsiteY4" fmla="*/ 74951 h 805322"/>
              <a:gd name="connsiteX0" fmla="*/ 0 w 1274298"/>
              <a:gd name="connsiteY0" fmla="*/ 74951 h 752857"/>
              <a:gd name="connsiteX1" fmla="*/ 1274298 w 1274298"/>
              <a:gd name="connsiteY1" fmla="*/ 0 h 752857"/>
              <a:gd name="connsiteX2" fmla="*/ 1274298 w 1274298"/>
              <a:gd name="connsiteY2" fmla="*/ 561733 h 752857"/>
              <a:gd name="connsiteX3" fmla="*/ 33728 w 1274298"/>
              <a:gd name="connsiteY3" fmla="*/ 752857 h 752857"/>
              <a:gd name="connsiteX4" fmla="*/ 0 w 1274298"/>
              <a:gd name="connsiteY4" fmla="*/ 74951 h 752857"/>
              <a:gd name="connsiteX0" fmla="*/ 0 w 1274298"/>
              <a:gd name="connsiteY0" fmla="*/ 74951 h 752857"/>
              <a:gd name="connsiteX1" fmla="*/ 1274298 w 1274298"/>
              <a:gd name="connsiteY1" fmla="*/ 0 h 752857"/>
              <a:gd name="connsiteX2" fmla="*/ 1274298 w 1274298"/>
              <a:gd name="connsiteY2" fmla="*/ 561733 h 752857"/>
              <a:gd name="connsiteX3" fmla="*/ 11243 w 1274298"/>
              <a:gd name="connsiteY3" fmla="*/ 752857 h 752857"/>
              <a:gd name="connsiteX4" fmla="*/ 0 w 1274298"/>
              <a:gd name="connsiteY4" fmla="*/ 74951 h 752857"/>
              <a:gd name="connsiteX0" fmla="*/ 0 w 1334773"/>
              <a:gd name="connsiteY0" fmla="*/ 74952 h 752857"/>
              <a:gd name="connsiteX1" fmla="*/ 1334773 w 1334773"/>
              <a:gd name="connsiteY1" fmla="*/ 0 h 752857"/>
              <a:gd name="connsiteX2" fmla="*/ 1334773 w 1334773"/>
              <a:gd name="connsiteY2" fmla="*/ 561733 h 752857"/>
              <a:gd name="connsiteX3" fmla="*/ 71718 w 1334773"/>
              <a:gd name="connsiteY3" fmla="*/ 752857 h 752857"/>
              <a:gd name="connsiteX4" fmla="*/ 0 w 1334773"/>
              <a:gd name="connsiteY4" fmla="*/ 74952 h 752857"/>
              <a:gd name="connsiteX0" fmla="*/ 0 w 1334773"/>
              <a:gd name="connsiteY0" fmla="*/ 74952 h 752857"/>
              <a:gd name="connsiteX1" fmla="*/ 1334773 w 1334773"/>
              <a:gd name="connsiteY1" fmla="*/ 0 h 752857"/>
              <a:gd name="connsiteX2" fmla="*/ 1334773 w 1334773"/>
              <a:gd name="connsiteY2" fmla="*/ 561733 h 752857"/>
              <a:gd name="connsiteX3" fmla="*/ 71718 w 1334773"/>
              <a:gd name="connsiteY3" fmla="*/ 752857 h 752857"/>
              <a:gd name="connsiteX4" fmla="*/ 0 w 1334773"/>
              <a:gd name="connsiteY4" fmla="*/ 74952 h 752857"/>
              <a:gd name="connsiteX0" fmla="*/ 0 w 1285294"/>
              <a:gd name="connsiteY0" fmla="*/ 74952 h 752857"/>
              <a:gd name="connsiteX1" fmla="*/ 1285294 w 1285294"/>
              <a:gd name="connsiteY1" fmla="*/ 0 h 752857"/>
              <a:gd name="connsiteX2" fmla="*/ 1285294 w 1285294"/>
              <a:gd name="connsiteY2" fmla="*/ 561733 h 752857"/>
              <a:gd name="connsiteX3" fmla="*/ 22239 w 1285294"/>
              <a:gd name="connsiteY3" fmla="*/ 752857 h 752857"/>
              <a:gd name="connsiteX4" fmla="*/ 0 w 1285294"/>
              <a:gd name="connsiteY4" fmla="*/ 74952 h 752857"/>
              <a:gd name="connsiteX0" fmla="*/ 8521 w 1263055"/>
              <a:gd name="connsiteY0" fmla="*/ 74952 h 752857"/>
              <a:gd name="connsiteX1" fmla="*/ 1263055 w 1263055"/>
              <a:gd name="connsiteY1" fmla="*/ 0 h 752857"/>
              <a:gd name="connsiteX2" fmla="*/ 1263055 w 1263055"/>
              <a:gd name="connsiteY2" fmla="*/ 561733 h 752857"/>
              <a:gd name="connsiteX3" fmla="*/ 0 w 1263055"/>
              <a:gd name="connsiteY3" fmla="*/ 752857 h 752857"/>
              <a:gd name="connsiteX4" fmla="*/ 8521 w 1263055"/>
              <a:gd name="connsiteY4" fmla="*/ 74952 h 752857"/>
              <a:gd name="connsiteX0" fmla="*/ 8521 w 1263055"/>
              <a:gd name="connsiteY0" fmla="*/ 139141 h 817046"/>
              <a:gd name="connsiteX1" fmla="*/ 1259210 w 1263055"/>
              <a:gd name="connsiteY1" fmla="*/ 0 h 817046"/>
              <a:gd name="connsiteX2" fmla="*/ 1263055 w 1263055"/>
              <a:gd name="connsiteY2" fmla="*/ 625922 h 817046"/>
              <a:gd name="connsiteX3" fmla="*/ 0 w 1263055"/>
              <a:gd name="connsiteY3" fmla="*/ 817046 h 817046"/>
              <a:gd name="connsiteX4" fmla="*/ 8521 w 1263055"/>
              <a:gd name="connsiteY4" fmla="*/ 139141 h 817046"/>
              <a:gd name="connsiteX0" fmla="*/ 8521 w 1259256"/>
              <a:gd name="connsiteY0" fmla="*/ 139141 h 817046"/>
              <a:gd name="connsiteX1" fmla="*/ 1259210 w 1259256"/>
              <a:gd name="connsiteY1" fmla="*/ 0 h 817046"/>
              <a:gd name="connsiteX2" fmla="*/ 1236142 w 1259256"/>
              <a:gd name="connsiteY2" fmla="*/ 601234 h 817046"/>
              <a:gd name="connsiteX3" fmla="*/ 0 w 1259256"/>
              <a:gd name="connsiteY3" fmla="*/ 817046 h 817046"/>
              <a:gd name="connsiteX4" fmla="*/ 8521 w 1259256"/>
              <a:gd name="connsiteY4" fmla="*/ 139141 h 817046"/>
              <a:gd name="connsiteX0" fmla="*/ 832 w 1259256"/>
              <a:gd name="connsiteY0" fmla="*/ 139141 h 817046"/>
              <a:gd name="connsiteX1" fmla="*/ 1259210 w 1259256"/>
              <a:gd name="connsiteY1" fmla="*/ 0 h 817046"/>
              <a:gd name="connsiteX2" fmla="*/ 1236142 w 1259256"/>
              <a:gd name="connsiteY2" fmla="*/ 601234 h 817046"/>
              <a:gd name="connsiteX3" fmla="*/ 0 w 1259256"/>
              <a:gd name="connsiteY3" fmla="*/ 817046 h 817046"/>
              <a:gd name="connsiteX4" fmla="*/ 832 w 1259256"/>
              <a:gd name="connsiteY4" fmla="*/ 139141 h 817046"/>
              <a:gd name="connsiteX0" fmla="*/ 832 w 1259580"/>
              <a:gd name="connsiteY0" fmla="*/ 139141 h 817046"/>
              <a:gd name="connsiteX1" fmla="*/ 1259210 w 1259580"/>
              <a:gd name="connsiteY1" fmla="*/ 0 h 817046"/>
              <a:gd name="connsiteX2" fmla="*/ 1259212 w 1259580"/>
              <a:gd name="connsiteY2" fmla="*/ 601234 h 817046"/>
              <a:gd name="connsiteX3" fmla="*/ 0 w 1259580"/>
              <a:gd name="connsiteY3" fmla="*/ 817046 h 817046"/>
              <a:gd name="connsiteX4" fmla="*/ 832 w 1259580"/>
              <a:gd name="connsiteY4" fmla="*/ 139141 h 817046"/>
              <a:gd name="connsiteX0" fmla="*/ 832 w 1259212"/>
              <a:gd name="connsiteY0" fmla="*/ 163829 h 841734"/>
              <a:gd name="connsiteX1" fmla="*/ 1255365 w 1259212"/>
              <a:gd name="connsiteY1" fmla="*/ 0 h 841734"/>
              <a:gd name="connsiteX2" fmla="*/ 1259212 w 1259212"/>
              <a:gd name="connsiteY2" fmla="*/ 625922 h 841734"/>
              <a:gd name="connsiteX3" fmla="*/ 0 w 1259212"/>
              <a:gd name="connsiteY3" fmla="*/ 841734 h 841734"/>
              <a:gd name="connsiteX4" fmla="*/ 832 w 1259212"/>
              <a:gd name="connsiteY4" fmla="*/ 163829 h 841734"/>
              <a:gd name="connsiteX0" fmla="*/ 832 w 1255447"/>
              <a:gd name="connsiteY0" fmla="*/ 163829 h 841734"/>
              <a:gd name="connsiteX1" fmla="*/ 1255365 w 1255447"/>
              <a:gd name="connsiteY1" fmla="*/ 0 h 841734"/>
              <a:gd name="connsiteX2" fmla="*/ 1243832 w 1255447"/>
              <a:gd name="connsiteY2" fmla="*/ 625921 h 841734"/>
              <a:gd name="connsiteX3" fmla="*/ 0 w 1255447"/>
              <a:gd name="connsiteY3" fmla="*/ 841734 h 841734"/>
              <a:gd name="connsiteX4" fmla="*/ 832 w 1255447"/>
              <a:gd name="connsiteY4" fmla="*/ 163829 h 841734"/>
              <a:gd name="connsiteX0" fmla="*/ 3 w 1269999"/>
              <a:gd name="connsiteY0" fmla="*/ 94702 h 841734"/>
              <a:gd name="connsiteX1" fmla="*/ 1269917 w 1269999"/>
              <a:gd name="connsiteY1" fmla="*/ 0 h 841734"/>
              <a:gd name="connsiteX2" fmla="*/ 1258384 w 1269999"/>
              <a:gd name="connsiteY2" fmla="*/ 625921 h 841734"/>
              <a:gd name="connsiteX3" fmla="*/ 14552 w 1269999"/>
              <a:gd name="connsiteY3" fmla="*/ 841734 h 841734"/>
              <a:gd name="connsiteX4" fmla="*/ 3 w 1269999"/>
              <a:gd name="connsiteY4" fmla="*/ 94702 h 841734"/>
              <a:gd name="connsiteX0" fmla="*/ 3 w 1258384"/>
              <a:gd name="connsiteY0" fmla="*/ 889 h 747921"/>
              <a:gd name="connsiteX1" fmla="*/ 1250692 w 1258384"/>
              <a:gd name="connsiteY1" fmla="*/ 0 h 747921"/>
              <a:gd name="connsiteX2" fmla="*/ 1258384 w 1258384"/>
              <a:gd name="connsiteY2" fmla="*/ 532108 h 747921"/>
              <a:gd name="connsiteX3" fmla="*/ 14552 w 1258384"/>
              <a:gd name="connsiteY3" fmla="*/ 747921 h 747921"/>
              <a:gd name="connsiteX4" fmla="*/ 3 w 1258384"/>
              <a:gd name="connsiteY4" fmla="*/ 889 h 747921"/>
              <a:gd name="connsiteX0" fmla="*/ 3 w 1258384"/>
              <a:gd name="connsiteY0" fmla="*/ 60140 h 807172"/>
              <a:gd name="connsiteX1" fmla="*/ 1250693 w 1258384"/>
              <a:gd name="connsiteY1" fmla="*/ 0 h 807172"/>
              <a:gd name="connsiteX2" fmla="*/ 1258384 w 1258384"/>
              <a:gd name="connsiteY2" fmla="*/ 591359 h 807172"/>
              <a:gd name="connsiteX3" fmla="*/ 14552 w 1258384"/>
              <a:gd name="connsiteY3" fmla="*/ 807172 h 807172"/>
              <a:gd name="connsiteX4" fmla="*/ 3 w 1258384"/>
              <a:gd name="connsiteY4" fmla="*/ 60140 h 807172"/>
              <a:gd name="connsiteX0" fmla="*/ 3 w 1250747"/>
              <a:gd name="connsiteY0" fmla="*/ 60140 h 807172"/>
              <a:gd name="connsiteX1" fmla="*/ 1250693 w 1250747"/>
              <a:gd name="connsiteY1" fmla="*/ 0 h 807172"/>
              <a:gd name="connsiteX2" fmla="*/ 1231470 w 1250747"/>
              <a:gd name="connsiteY2" fmla="*/ 581484 h 807172"/>
              <a:gd name="connsiteX3" fmla="*/ 14552 w 1250747"/>
              <a:gd name="connsiteY3" fmla="*/ 807172 h 807172"/>
              <a:gd name="connsiteX4" fmla="*/ 3 w 1250747"/>
              <a:gd name="connsiteY4" fmla="*/ 60140 h 807172"/>
              <a:gd name="connsiteX0" fmla="*/ 14 w 1250758"/>
              <a:gd name="connsiteY0" fmla="*/ 60140 h 807172"/>
              <a:gd name="connsiteX1" fmla="*/ 1250704 w 1250758"/>
              <a:gd name="connsiteY1" fmla="*/ 0 h 807172"/>
              <a:gd name="connsiteX2" fmla="*/ 1231481 w 1250758"/>
              <a:gd name="connsiteY2" fmla="*/ 581484 h 807172"/>
              <a:gd name="connsiteX3" fmla="*/ 3029 w 1250758"/>
              <a:gd name="connsiteY3" fmla="*/ 807172 h 807172"/>
              <a:gd name="connsiteX4" fmla="*/ 14 w 1250758"/>
              <a:gd name="connsiteY4" fmla="*/ 60140 h 807172"/>
              <a:gd name="connsiteX0" fmla="*/ 15 w 1231482"/>
              <a:gd name="connsiteY0" fmla="*/ 112645 h 859677"/>
              <a:gd name="connsiteX1" fmla="*/ 1226175 w 1231482"/>
              <a:gd name="connsiteY1" fmla="*/ 0 h 859677"/>
              <a:gd name="connsiteX2" fmla="*/ 1231482 w 1231482"/>
              <a:gd name="connsiteY2" fmla="*/ 633989 h 859677"/>
              <a:gd name="connsiteX3" fmla="*/ 3030 w 1231482"/>
              <a:gd name="connsiteY3" fmla="*/ 859677 h 859677"/>
              <a:gd name="connsiteX4" fmla="*/ 15 w 1231482"/>
              <a:gd name="connsiteY4" fmla="*/ 112645 h 859677"/>
              <a:gd name="connsiteX0" fmla="*/ 15 w 1226229"/>
              <a:gd name="connsiteY0" fmla="*/ 112645 h 859677"/>
              <a:gd name="connsiteX1" fmla="*/ 1226175 w 1226229"/>
              <a:gd name="connsiteY1" fmla="*/ 0 h 859677"/>
              <a:gd name="connsiteX2" fmla="*/ 1206951 w 1226229"/>
              <a:gd name="connsiteY2" fmla="*/ 602486 h 859677"/>
              <a:gd name="connsiteX3" fmla="*/ 3030 w 1226229"/>
              <a:gd name="connsiteY3" fmla="*/ 859677 h 859677"/>
              <a:gd name="connsiteX4" fmla="*/ 15 w 1226229"/>
              <a:gd name="connsiteY4" fmla="*/ 112645 h 859677"/>
              <a:gd name="connsiteX0" fmla="*/ 4 w 1226218"/>
              <a:gd name="connsiteY0" fmla="*/ 112645 h 859677"/>
              <a:gd name="connsiteX1" fmla="*/ 1226164 w 1226218"/>
              <a:gd name="connsiteY1" fmla="*/ 0 h 859677"/>
              <a:gd name="connsiteX2" fmla="*/ 1206940 w 1226218"/>
              <a:gd name="connsiteY2" fmla="*/ 602486 h 859677"/>
              <a:gd name="connsiteX3" fmla="*/ 19373 w 1226218"/>
              <a:gd name="connsiteY3" fmla="*/ 859677 h 859677"/>
              <a:gd name="connsiteX4" fmla="*/ 4 w 1226218"/>
              <a:gd name="connsiteY4" fmla="*/ 112645 h 859677"/>
              <a:gd name="connsiteX0" fmla="*/ 4 w 1226218"/>
              <a:gd name="connsiteY0" fmla="*/ 112645 h 817672"/>
              <a:gd name="connsiteX1" fmla="*/ 1226164 w 1226218"/>
              <a:gd name="connsiteY1" fmla="*/ 0 h 817672"/>
              <a:gd name="connsiteX2" fmla="*/ 1206940 w 1226218"/>
              <a:gd name="connsiteY2" fmla="*/ 602486 h 817672"/>
              <a:gd name="connsiteX3" fmla="*/ 11195 w 1226218"/>
              <a:gd name="connsiteY3" fmla="*/ 817672 h 817672"/>
              <a:gd name="connsiteX4" fmla="*/ 4 w 1226218"/>
              <a:gd name="connsiteY4" fmla="*/ 112645 h 817672"/>
              <a:gd name="connsiteX0" fmla="*/ 4 w 1226219"/>
              <a:gd name="connsiteY0" fmla="*/ 186152 h 891179"/>
              <a:gd name="connsiteX1" fmla="*/ 1226165 w 1226219"/>
              <a:gd name="connsiteY1" fmla="*/ 0 h 891179"/>
              <a:gd name="connsiteX2" fmla="*/ 1206940 w 1226219"/>
              <a:gd name="connsiteY2" fmla="*/ 675993 h 891179"/>
              <a:gd name="connsiteX3" fmla="*/ 11195 w 1226219"/>
              <a:gd name="connsiteY3" fmla="*/ 891179 h 891179"/>
              <a:gd name="connsiteX4" fmla="*/ 4 w 1226219"/>
              <a:gd name="connsiteY4" fmla="*/ 186152 h 891179"/>
              <a:gd name="connsiteX0" fmla="*/ 4 w 1206940"/>
              <a:gd name="connsiteY0" fmla="*/ 70640 h 775667"/>
              <a:gd name="connsiteX1" fmla="*/ 1201633 w 1206940"/>
              <a:gd name="connsiteY1" fmla="*/ 0 h 775667"/>
              <a:gd name="connsiteX2" fmla="*/ 1206940 w 1206940"/>
              <a:gd name="connsiteY2" fmla="*/ 560481 h 775667"/>
              <a:gd name="connsiteX3" fmla="*/ 11195 w 1206940"/>
              <a:gd name="connsiteY3" fmla="*/ 775667 h 775667"/>
              <a:gd name="connsiteX4" fmla="*/ 4 w 1206940"/>
              <a:gd name="connsiteY4" fmla="*/ 70640 h 775667"/>
              <a:gd name="connsiteX0" fmla="*/ 2 w 1223293"/>
              <a:gd name="connsiteY0" fmla="*/ 0 h 862541"/>
              <a:gd name="connsiteX1" fmla="*/ 1217986 w 1223293"/>
              <a:gd name="connsiteY1" fmla="*/ 86874 h 862541"/>
              <a:gd name="connsiteX2" fmla="*/ 1223293 w 1223293"/>
              <a:gd name="connsiteY2" fmla="*/ 647355 h 862541"/>
              <a:gd name="connsiteX3" fmla="*/ 27548 w 1223293"/>
              <a:gd name="connsiteY3" fmla="*/ 862541 h 862541"/>
              <a:gd name="connsiteX4" fmla="*/ 2 w 1223293"/>
              <a:gd name="connsiteY4" fmla="*/ 0 h 862541"/>
              <a:gd name="connsiteX0" fmla="*/ 5 w 1207168"/>
              <a:gd name="connsiteY0" fmla="*/ 0 h 878074"/>
              <a:gd name="connsiteX1" fmla="*/ 1201861 w 1207168"/>
              <a:gd name="connsiteY1" fmla="*/ 102407 h 878074"/>
              <a:gd name="connsiteX2" fmla="*/ 1207168 w 1207168"/>
              <a:gd name="connsiteY2" fmla="*/ 662888 h 878074"/>
              <a:gd name="connsiteX3" fmla="*/ 11423 w 1207168"/>
              <a:gd name="connsiteY3" fmla="*/ 878074 h 878074"/>
              <a:gd name="connsiteX4" fmla="*/ 5 w 1207168"/>
              <a:gd name="connsiteY4" fmla="*/ 0 h 878074"/>
              <a:gd name="connsiteX0" fmla="*/ 5 w 1201916"/>
              <a:gd name="connsiteY0" fmla="*/ 0 h 878074"/>
              <a:gd name="connsiteX1" fmla="*/ 1201861 w 1201916"/>
              <a:gd name="connsiteY1" fmla="*/ 102407 h 878074"/>
              <a:gd name="connsiteX2" fmla="*/ 1182977 w 1201916"/>
              <a:gd name="connsiteY2" fmla="*/ 662888 h 878074"/>
              <a:gd name="connsiteX3" fmla="*/ 11423 w 1201916"/>
              <a:gd name="connsiteY3" fmla="*/ 878074 h 878074"/>
              <a:gd name="connsiteX4" fmla="*/ 5 w 1201916"/>
              <a:gd name="connsiteY4" fmla="*/ 0 h 878074"/>
              <a:gd name="connsiteX0" fmla="*/ 5 w 1201982"/>
              <a:gd name="connsiteY0" fmla="*/ 0 h 878074"/>
              <a:gd name="connsiteX1" fmla="*/ 1201861 w 1201982"/>
              <a:gd name="connsiteY1" fmla="*/ 102407 h 878074"/>
              <a:gd name="connsiteX2" fmla="*/ 1195073 w 1201982"/>
              <a:gd name="connsiteY2" fmla="*/ 662888 h 878074"/>
              <a:gd name="connsiteX3" fmla="*/ 11423 w 1201982"/>
              <a:gd name="connsiteY3" fmla="*/ 878074 h 878074"/>
              <a:gd name="connsiteX4" fmla="*/ 5 w 1201982"/>
              <a:gd name="connsiteY4" fmla="*/ 0 h 878074"/>
              <a:gd name="connsiteX0" fmla="*/ 5 w 1201861"/>
              <a:gd name="connsiteY0" fmla="*/ 0 h 878074"/>
              <a:gd name="connsiteX1" fmla="*/ 1201861 w 1201861"/>
              <a:gd name="connsiteY1" fmla="*/ 102407 h 878074"/>
              <a:gd name="connsiteX2" fmla="*/ 1195073 w 1201861"/>
              <a:gd name="connsiteY2" fmla="*/ 662888 h 878074"/>
              <a:gd name="connsiteX3" fmla="*/ 11423 w 1201861"/>
              <a:gd name="connsiteY3" fmla="*/ 878074 h 878074"/>
              <a:gd name="connsiteX4" fmla="*/ 5 w 1201861"/>
              <a:gd name="connsiteY4" fmla="*/ 0 h 878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1861" h="878074">
                <a:moveTo>
                  <a:pt x="5" y="0"/>
                </a:moveTo>
                <a:lnTo>
                  <a:pt x="1201861" y="102407"/>
                </a:lnTo>
                <a:cubicBezTo>
                  <a:pt x="1199598" y="289234"/>
                  <a:pt x="1197336" y="476061"/>
                  <a:pt x="1195073" y="662888"/>
                </a:cubicBezTo>
                <a:lnTo>
                  <a:pt x="11423" y="878074"/>
                </a:lnTo>
                <a:cubicBezTo>
                  <a:pt x="11700" y="652106"/>
                  <a:pt x="-272" y="225968"/>
                  <a:pt x="5" y="0"/>
                </a:cubicBezTo>
                <a:close/>
              </a:path>
            </a:pathLst>
          </a:custGeom>
          <a:solidFill>
            <a:srgbClr val="0D7EDA"/>
          </a:solidFill>
        </p:spPr>
        <p:txBody>
          <a:bodyPr wrap="square">
            <a:spAutoFit/>
          </a:bodyPr>
          <a:lstStyle/>
          <a:p>
            <a:pPr algn="ctr"/>
            <a:r>
              <a:rPr lang="zh-CN" altLang="en-US" sz="2400" dirty="0">
                <a:solidFill>
                  <a:schemeClr val="bg1"/>
                </a:solidFill>
                <a:latin typeface="微软雅黑" panose="020B0503020204020204" pitchFamily="34" charset="-122"/>
                <a:ea typeface="微软雅黑" panose="020B0503020204020204" pitchFamily="34" charset="-122"/>
              </a:rPr>
              <a:t>简介</a:t>
            </a:r>
            <a:endParaRPr lang="en-US" altLang="zh-CN" sz="2400" dirty="0">
              <a:solidFill>
                <a:schemeClr val="bg1"/>
              </a:solidFill>
              <a:latin typeface="微软雅黑" panose="020B0503020204020204" pitchFamily="34" charset="-122"/>
              <a:ea typeface="微软雅黑" panose="020B0503020204020204" pitchFamily="34" charset="-122"/>
            </a:endParaRPr>
          </a:p>
        </p:txBody>
      </p:sp>
      <p:sp>
        <p:nvSpPr>
          <p:cNvPr id="32" name="矩形 31"/>
          <p:cNvSpPr/>
          <p:nvPr/>
        </p:nvSpPr>
        <p:spPr>
          <a:xfrm>
            <a:off x="2544936" y="1000971"/>
            <a:ext cx="184731" cy="369332"/>
          </a:xfrm>
          <a:prstGeom prst="rect">
            <a:avLst/>
          </a:prstGeom>
        </p:spPr>
        <p:txBody>
          <a:bodyPr wrap="none">
            <a:spAutoFit/>
          </a:bodyPr>
          <a:lstStyle/>
          <a:p>
            <a:pPr algn="dist"/>
            <a:endParaRPr lang="en-US" altLang="zh-CN" b="1" dirty="0">
              <a:solidFill>
                <a:srgbClr val="0D7EDA"/>
              </a:solidFill>
              <a:latin typeface="微软雅黑" panose="020B0503020204020204" pitchFamily="34" charset="-122"/>
              <a:ea typeface="微软雅黑" panose="020B0503020204020204" pitchFamily="34" charset="-122"/>
            </a:endParaRPr>
          </a:p>
        </p:txBody>
      </p:sp>
      <p:sp>
        <p:nvSpPr>
          <p:cNvPr id="50" name="矩形 49"/>
          <p:cNvSpPr/>
          <p:nvPr/>
        </p:nvSpPr>
        <p:spPr>
          <a:xfrm>
            <a:off x="1690837" y="1397735"/>
            <a:ext cx="5688000" cy="45719"/>
          </a:xfrm>
          <a:prstGeom prst="rect">
            <a:avLst/>
          </a:prstGeom>
          <a:solidFill>
            <a:srgbClr val="0F7E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pitchFamily="34" charset="-122"/>
              <a:ea typeface="微软雅黑" panose="020B0503020204020204" pitchFamily="34" charset="-122"/>
            </a:endParaRPr>
          </a:p>
        </p:txBody>
      </p:sp>
      <p:sp>
        <p:nvSpPr>
          <p:cNvPr id="52" name="Content Placeholder 1"/>
          <p:cNvSpPr>
            <a:spLocks noGrp="1"/>
          </p:cNvSpPr>
          <p:nvPr>
            <p:ph idx="1"/>
          </p:nvPr>
        </p:nvSpPr>
        <p:spPr>
          <a:xfrm>
            <a:off x="1621634" y="1676400"/>
            <a:ext cx="7369965" cy="4419600"/>
          </a:xfrm>
        </p:spPr>
        <p:txBody>
          <a:bodyPr/>
          <a:lstStyle/>
          <a:p>
            <a:pPr>
              <a:lnSpc>
                <a:spcPct val="160000"/>
              </a:lnSpc>
            </a:pPr>
            <a:r>
              <a:rPr lang="zh-CN" altLang="en-US" sz="2000" b="1" dirty="0">
                <a:latin typeface="Times New Roman" panose="02020603050405020304" pitchFamily="18" charset="0"/>
                <a:ea typeface="宋体" panose="02010600030101010101" pitchFamily="2" charset="-122"/>
              </a:rPr>
              <a:t>大数据与用户</a:t>
            </a:r>
            <a:endParaRPr lang="en-US" altLang="zh-CN" sz="2000" b="1" dirty="0">
              <a:latin typeface="Times New Roman" panose="02020603050405020304" pitchFamily="18" charset="0"/>
              <a:ea typeface="宋体" panose="02010600030101010101" pitchFamily="2" charset="-122"/>
            </a:endParaRPr>
          </a:p>
          <a:p>
            <a:pPr>
              <a:lnSpc>
                <a:spcPct val="160000"/>
              </a:lnSpc>
            </a:pPr>
            <a:r>
              <a:rPr lang="zh-CN" altLang="en-US" sz="2000" b="1" dirty="0">
                <a:latin typeface="Times New Roman" panose="02020603050405020304" pitchFamily="18" charset="0"/>
                <a:ea typeface="宋体" panose="02010600030101010101" pitchFamily="2" charset="-122"/>
              </a:rPr>
              <a:t>了解大数据内涵</a:t>
            </a:r>
            <a:endParaRPr lang="en-US" altLang="zh-CN" sz="2000" b="1" dirty="0">
              <a:latin typeface="Times New Roman" panose="02020603050405020304" pitchFamily="18" charset="0"/>
              <a:ea typeface="宋体" panose="02010600030101010101" pitchFamily="2" charset="-122"/>
            </a:endParaRPr>
          </a:p>
          <a:p>
            <a:pPr>
              <a:lnSpc>
                <a:spcPct val="160000"/>
              </a:lnSpc>
            </a:pPr>
            <a:r>
              <a:rPr lang="zh-CN" altLang="en-US" sz="2000" b="1" dirty="0">
                <a:latin typeface="Times New Roman" panose="02020603050405020304" pitchFamily="18" charset="0"/>
                <a:ea typeface="宋体" panose="02010600030101010101" pitchFamily="2" charset="-122"/>
              </a:rPr>
              <a:t>熟悉大数据下的品牌用户分布</a:t>
            </a:r>
            <a:endParaRPr lang="en-US" altLang="zh-CN" sz="2000" b="1" dirty="0">
              <a:latin typeface="Times New Roman" panose="02020603050405020304" pitchFamily="18" charset="0"/>
              <a:ea typeface="宋体" panose="02010600030101010101" pitchFamily="2" charset="-122"/>
            </a:endParaRPr>
          </a:p>
          <a:p>
            <a:pPr>
              <a:lnSpc>
                <a:spcPct val="160000"/>
              </a:lnSpc>
            </a:pPr>
            <a:r>
              <a:rPr lang="zh-CN" altLang="en-US" sz="2000" b="1" dirty="0">
                <a:latin typeface="Times New Roman" panose="02020603050405020304" pitchFamily="18" charset="0"/>
                <a:ea typeface="宋体" panose="02010600030101010101" pitchFamily="2" charset="-122"/>
              </a:rPr>
              <a:t>掌握大数据下用户行为挖掘</a:t>
            </a:r>
            <a:endParaRPr lang="en-US" altLang="zh-CN" sz="2000" b="1" dirty="0">
              <a:latin typeface="Times New Roman" panose="02020603050405020304" pitchFamily="18" charset="0"/>
              <a:ea typeface="宋体" panose="02010600030101010101" pitchFamily="2" charset="-122"/>
            </a:endParaRPr>
          </a:p>
          <a:p>
            <a:pPr>
              <a:lnSpc>
                <a:spcPct val="160000"/>
              </a:lnSpc>
            </a:pPr>
            <a:r>
              <a:rPr lang="zh-CN" altLang="en-US" sz="2000" b="1" dirty="0">
                <a:latin typeface="Times New Roman" panose="02020603050405020304" pitchFamily="18" charset="0"/>
                <a:ea typeface="宋体" panose="02010600030101010101" pitchFamily="2" charset="-122"/>
              </a:rPr>
              <a:t>知晓大数据下用户分析和报告</a:t>
            </a:r>
          </a:p>
        </p:txBody>
      </p:sp>
    </p:spTree>
    <p:extLst>
      <p:ext uri="{BB962C8B-B14F-4D97-AF65-F5344CB8AC3E}">
        <p14:creationId xmlns:p14="http://schemas.microsoft.com/office/powerpoint/2010/main" val="6646815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3" name="图片 2"/>
          <p:cNvPicPr>
            <a:picLocks noChangeAspect="1"/>
          </p:cNvPicPr>
          <p:nvPr/>
        </p:nvPicPr>
        <p:blipFill>
          <a:blip r:embed="rId2"/>
          <a:stretch>
            <a:fillRect/>
          </a:stretch>
        </p:blipFill>
        <p:spPr>
          <a:xfrm>
            <a:off x="0" y="874849"/>
            <a:ext cx="9144000" cy="5108305"/>
          </a:xfrm>
          <a:prstGeom prst="rect">
            <a:avLst/>
          </a:prstGeom>
        </p:spPr>
      </p:pic>
    </p:spTree>
    <p:extLst>
      <p:ext uri="{BB962C8B-B14F-4D97-AF65-F5344CB8AC3E}">
        <p14:creationId xmlns:p14="http://schemas.microsoft.com/office/powerpoint/2010/main" val="19000956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 name="Title 1"/>
          <p:cNvSpPr>
            <a:spLocks noGrp="1"/>
          </p:cNvSpPr>
          <p:nvPr>
            <p:ph type="title"/>
          </p:nvPr>
        </p:nvSpPr>
        <p:spPr>
          <a:xfrm>
            <a:off x="755576" y="228611"/>
            <a:ext cx="7997798" cy="498599"/>
          </a:xfrm>
        </p:spPr>
        <p:txBody>
          <a:bodyPr>
            <a:normAutofit fontScale="90000"/>
          </a:bodyPr>
          <a:lstStyle/>
          <a:p>
            <a:r>
              <a:rPr lang="zh-CN" altLang="en-US" dirty="0">
                <a:latin typeface="黑体" pitchFamily="49" charset="-122"/>
                <a:ea typeface="黑体" pitchFamily="49" charset="-122"/>
              </a:rPr>
              <a:t>大数据带来的思维变革（更多）</a:t>
            </a:r>
            <a:endParaRPr lang="en-US" altLang="en-US" dirty="0">
              <a:latin typeface="黑体" pitchFamily="49" charset="-122"/>
              <a:ea typeface="黑体" pitchFamily="49" charset="-122"/>
            </a:endParaRPr>
          </a:p>
        </p:txBody>
      </p:sp>
      <p:grpSp>
        <p:nvGrpSpPr>
          <p:cNvPr id="3" name="组合 3"/>
          <p:cNvGrpSpPr/>
          <p:nvPr/>
        </p:nvGrpSpPr>
        <p:grpSpPr>
          <a:xfrm>
            <a:off x="323528" y="1142615"/>
            <a:ext cx="8424936" cy="5203065"/>
            <a:chOff x="323528" y="856959"/>
            <a:chExt cx="8424936" cy="3902299"/>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7824" y="3089208"/>
              <a:ext cx="2448272" cy="167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3089208"/>
              <a:ext cx="2520279" cy="167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529" y="856959"/>
              <a:ext cx="5112568" cy="2088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52120" y="856960"/>
              <a:ext cx="3096344" cy="3899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 name="组合 2"/>
          <p:cNvGrpSpPr/>
          <p:nvPr/>
        </p:nvGrpSpPr>
        <p:grpSpPr>
          <a:xfrm>
            <a:off x="323532" y="3385234"/>
            <a:ext cx="8424935" cy="2751156"/>
            <a:chOff x="323529" y="2538925"/>
            <a:chExt cx="8424935" cy="2063367"/>
          </a:xfrm>
        </p:grpSpPr>
        <p:sp>
          <p:nvSpPr>
            <p:cNvPr id="2" name="TextBox 1"/>
            <p:cNvSpPr txBox="1"/>
            <p:nvPr/>
          </p:nvSpPr>
          <p:spPr>
            <a:xfrm>
              <a:off x="323529" y="2538925"/>
              <a:ext cx="5112567" cy="3046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spAutoFit/>
            </a:bodyPr>
            <a:lstStyle/>
            <a:p>
              <a:pPr>
                <a:lnSpc>
                  <a:spcPct val="90000"/>
                </a:lnSpc>
                <a:spcBef>
                  <a:spcPct val="20000"/>
                </a:spcBef>
                <a:buSzPct val="90000"/>
              </a:pPr>
              <a:r>
                <a:rPr lang="en-US" altLang="zh-CN" sz="1600" dirty="0">
                  <a:solidFill>
                    <a:schemeClr val="tx1">
                      <a:alpha val="99000"/>
                    </a:schemeClr>
                  </a:solidFill>
                  <a:latin typeface="微软雅黑" pitchFamily="34" charset="-122"/>
                  <a:ea typeface="微软雅黑" pitchFamily="34" charset="-122"/>
                </a:rPr>
                <a:t>Google</a:t>
              </a:r>
              <a:r>
                <a:rPr lang="zh-CN" altLang="en-US" sz="1600" dirty="0">
                  <a:solidFill>
                    <a:schemeClr val="tx1">
                      <a:alpha val="99000"/>
                    </a:schemeClr>
                  </a:solidFill>
                  <a:latin typeface="微软雅黑" pitchFamily="34" charset="-122"/>
                  <a:ea typeface="微软雅黑" pitchFamily="34" charset="-122"/>
                </a:rPr>
                <a:t>利用网络大数据预测流感</a:t>
              </a:r>
            </a:p>
          </p:txBody>
        </p:sp>
        <p:sp>
          <p:nvSpPr>
            <p:cNvPr id="8" name="TextBox 7"/>
            <p:cNvSpPr txBox="1"/>
            <p:nvPr/>
          </p:nvSpPr>
          <p:spPr>
            <a:xfrm>
              <a:off x="323529" y="4131394"/>
              <a:ext cx="2520279" cy="4708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spAutoFit/>
            </a:bodyPr>
            <a:lstStyle/>
            <a:p>
              <a:pPr>
                <a:lnSpc>
                  <a:spcPct val="90000"/>
                </a:lnSpc>
                <a:spcBef>
                  <a:spcPct val="20000"/>
                </a:spcBef>
                <a:buSzPct val="90000"/>
              </a:pPr>
              <a:r>
                <a:rPr lang="zh-CN" altLang="en-US" sz="1600" dirty="0">
                  <a:solidFill>
                    <a:schemeClr val="tx1">
                      <a:alpha val="99000"/>
                    </a:schemeClr>
                  </a:solidFill>
                  <a:latin typeface="微软雅黑" pitchFamily="34" charset="-122"/>
                  <a:ea typeface="微软雅黑" pitchFamily="34" charset="-122"/>
                </a:rPr>
                <a:t>基于全数据进行相扑比赛的作弊分析</a:t>
              </a:r>
            </a:p>
          </p:txBody>
        </p:sp>
        <p:sp>
          <p:nvSpPr>
            <p:cNvPr id="9" name="TextBox 8"/>
            <p:cNvSpPr txBox="1"/>
            <p:nvPr/>
          </p:nvSpPr>
          <p:spPr>
            <a:xfrm>
              <a:off x="2987826" y="4131394"/>
              <a:ext cx="2448271" cy="4708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spAutoFit/>
            </a:bodyPr>
            <a:lstStyle>
              <a:defPPr>
                <a:defRPr lang="zh-CN"/>
              </a:defPPr>
              <a:lvl1pPr>
                <a:lnSpc>
                  <a:spcPct val="90000"/>
                </a:lnSpc>
                <a:spcBef>
                  <a:spcPct val="20000"/>
                </a:spcBef>
                <a:buSzPct val="90000"/>
                <a:defRPr sz="1600">
                  <a:solidFill>
                    <a:schemeClr val="tx1">
                      <a:alpha val="99000"/>
                    </a:schemeClr>
                  </a:solidFill>
                  <a:latin typeface="微软雅黑" pitchFamily="34" charset="-122"/>
                  <a:ea typeface="微软雅黑" pitchFamily="34" charset="-122"/>
                </a:defRPr>
              </a:lvl1pPr>
            </a:lstStyle>
            <a:p>
              <a:r>
                <a:rPr lang="zh-CN" altLang="en-US" dirty="0"/>
                <a:t>埃齐奥尼的</a:t>
              </a:r>
              <a:r>
                <a:rPr lang="en-US" altLang="zh-CN" dirty="0" err="1"/>
                <a:t>Farecast</a:t>
              </a:r>
              <a:r>
                <a:rPr lang="zh-CN" altLang="en-US" dirty="0"/>
                <a:t>有</a:t>
              </a:r>
              <a:r>
                <a:rPr lang="en-US" altLang="zh-CN" dirty="0"/>
                <a:t>10</a:t>
              </a:r>
              <a:r>
                <a:rPr lang="zh-CN" altLang="en-US" dirty="0"/>
                <a:t>万亿条数据预测机票价格</a:t>
              </a:r>
            </a:p>
          </p:txBody>
        </p:sp>
        <p:sp>
          <p:nvSpPr>
            <p:cNvPr id="10" name="TextBox 9"/>
            <p:cNvSpPr txBox="1"/>
            <p:nvPr/>
          </p:nvSpPr>
          <p:spPr>
            <a:xfrm>
              <a:off x="5652120" y="4131394"/>
              <a:ext cx="3096344" cy="4708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spAutoFit/>
            </a:bodyPr>
            <a:lstStyle/>
            <a:p>
              <a:pPr>
                <a:lnSpc>
                  <a:spcPct val="90000"/>
                </a:lnSpc>
                <a:spcBef>
                  <a:spcPct val="20000"/>
                </a:spcBef>
                <a:buSzPct val="90000"/>
              </a:pPr>
              <a:r>
                <a:rPr lang="zh-CN" altLang="en-US" sz="1600" dirty="0">
                  <a:solidFill>
                    <a:schemeClr val="tx1">
                      <a:alpha val="99000"/>
                    </a:schemeClr>
                  </a:solidFill>
                  <a:latin typeface="微软雅黑" pitchFamily="34" charset="-122"/>
                  <a:ea typeface="微软雅黑" pitchFamily="34" charset="-122"/>
                </a:rPr>
                <a:t>乔布斯的癌症抗争，自身所有</a:t>
              </a:r>
              <a:r>
                <a:rPr lang="en-US" altLang="zh-CN" sz="1600" dirty="0">
                  <a:solidFill>
                    <a:schemeClr val="tx1">
                      <a:alpha val="99000"/>
                    </a:schemeClr>
                  </a:solidFill>
                  <a:latin typeface="微软雅黑" pitchFamily="34" charset="-122"/>
                  <a:ea typeface="微软雅黑" pitchFamily="34" charset="-122"/>
                </a:rPr>
                <a:t>DNA</a:t>
              </a:r>
              <a:r>
                <a:rPr lang="zh-CN" altLang="en-US" sz="1600" dirty="0">
                  <a:solidFill>
                    <a:schemeClr val="tx1">
                      <a:alpha val="99000"/>
                    </a:schemeClr>
                  </a:solidFill>
                  <a:latin typeface="微软雅黑" pitchFamily="34" charset="-122"/>
                  <a:ea typeface="微软雅黑" pitchFamily="34" charset="-122"/>
                </a:rPr>
                <a:t>和肿瘤</a:t>
              </a:r>
              <a:r>
                <a:rPr lang="en-US" altLang="zh-CN" sz="1600" dirty="0">
                  <a:solidFill>
                    <a:schemeClr val="tx1">
                      <a:alpha val="99000"/>
                    </a:schemeClr>
                  </a:solidFill>
                  <a:latin typeface="微软雅黑" pitchFamily="34" charset="-122"/>
                  <a:ea typeface="微软雅黑" pitchFamily="34" charset="-122"/>
                </a:rPr>
                <a:t>DNA</a:t>
              </a:r>
              <a:r>
                <a:rPr lang="zh-CN" altLang="en-US" sz="1600" dirty="0">
                  <a:solidFill>
                    <a:schemeClr val="tx1">
                      <a:alpha val="99000"/>
                    </a:schemeClr>
                  </a:solidFill>
                  <a:latin typeface="微软雅黑" pitchFamily="34" charset="-122"/>
                  <a:ea typeface="微软雅黑" pitchFamily="34" charset="-122"/>
                </a:rPr>
                <a:t>排序</a:t>
              </a:r>
            </a:p>
          </p:txBody>
        </p:sp>
      </p:grpSp>
    </p:spTree>
    <p:extLst>
      <p:ext uri="{BB962C8B-B14F-4D97-AF65-F5344CB8AC3E}">
        <p14:creationId xmlns:p14="http://schemas.microsoft.com/office/powerpoint/2010/main" val="867921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EFB30654-5188-CD46-A185-958418294383}" type="slidenum">
              <a:rPr lang="en-US" smtClean="0"/>
              <a:pPr/>
              <a:t>32</a:t>
            </a:fld>
            <a:endParaRPr lang="en-US" dirty="0"/>
          </a:p>
        </p:txBody>
      </p:sp>
      <p:sp>
        <p:nvSpPr>
          <p:cNvPr id="5" name="Content Placeholder 4"/>
          <p:cNvSpPr>
            <a:spLocks noGrp="1"/>
          </p:cNvSpPr>
          <p:nvPr>
            <p:ph sz="half" idx="1"/>
          </p:nvPr>
        </p:nvSpPr>
        <p:spPr>
          <a:xfrm>
            <a:off x="4648003" y="1239024"/>
            <a:ext cx="3717576" cy="4525963"/>
          </a:xfrm>
        </p:spPr>
        <p:txBody>
          <a:bodyPr/>
          <a:lstStyle/>
          <a:p>
            <a:r>
              <a:rPr lang="en-US" altLang="zh-CN" dirty="0">
                <a:solidFill>
                  <a:schemeClr val="tx1"/>
                </a:solidFill>
                <a:latin typeface="微软雅黑" panose="020B0503020204020204" pitchFamily="34" charset="-122"/>
                <a:ea typeface="微软雅黑" panose="020B0503020204020204" pitchFamily="34" charset="-122"/>
              </a:rPr>
              <a:t>	</a:t>
            </a:r>
            <a:r>
              <a:rPr lang="zh-CN" altLang="en-US" dirty="0">
                <a:solidFill>
                  <a:schemeClr val="tx1"/>
                </a:solidFill>
                <a:latin typeface="微软雅黑" panose="020B0503020204020204" pitchFamily="34" charset="-122"/>
                <a:ea typeface="微软雅黑" panose="020B0503020204020204" pitchFamily="34" charset="-122"/>
              </a:rPr>
              <a:t>谷歌基于每天来自全球的</a:t>
            </a:r>
            <a:r>
              <a:rPr lang="en-US" altLang="zh-CN" dirty="0">
                <a:solidFill>
                  <a:schemeClr val="tx1"/>
                </a:solidFill>
                <a:latin typeface="微软雅黑" panose="020B0503020204020204" pitchFamily="34" charset="-122"/>
                <a:ea typeface="微软雅黑" panose="020B0503020204020204" pitchFamily="34" charset="-122"/>
              </a:rPr>
              <a:t>30 </a:t>
            </a:r>
            <a:r>
              <a:rPr lang="zh-CN" altLang="en-US" dirty="0">
                <a:solidFill>
                  <a:schemeClr val="tx1"/>
                </a:solidFill>
                <a:latin typeface="微软雅黑" panose="020B0503020204020204" pitchFamily="34" charset="-122"/>
                <a:ea typeface="微软雅黑" panose="020B0503020204020204" pitchFamily="34" charset="-122"/>
              </a:rPr>
              <a:t>多亿条搜索指令设立了一个系统，这个系统在</a:t>
            </a:r>
            <a:r>
              <a:rPr lang="en-US" altLang="zh-CN" dirty="0">
                <a:solidFill>
                  <a:schemeClr val="tx1"/>
                </a:solidFill>
                <a:latin typeface="微软雅黑" panose="020B0503020204020204" pitchFamily="34" charset="-122"/>
                <a:ea typeface="微软雅黑" panose="020B0503020204020204" pitchFamily="34" charset="-122"/>
              </a:rPr>
              <a:t>2009 </a:t>
            </a:r>
            <a:r>
              <a:rPr lang="zh-CN" altLang="en-US" dirty="0">
                <a:solidFill>
                  <a:schemeClr val="tx1"/>
                </a:solidFill>
                <a:latin typeface="微软雅黑" panose="020B0503020204020204" pitchFamily="34" charset="-122"/>
                <a:ea typeface="微软雅黑" panose="020B0503020204020204" pitchFamily="34" charset="-122"/>
              </a:rPr>
              <a:t>年甲流爆发之前就开始对美国各地区进行“流感预报”，并推出了“谷歌流感趋势”服务。</a:t>
            </a:r>
            <a:endParaRPr lang="en-US" altLang="zh-CN" dirty="0">
              <a:solidFill>
                <a:schemeClr val="tx1"/>
              </a:solidFill>
              <a:latin typeface="微软雅黑" panose="020B0503020204020204" pitchFamily="34" charset="-122"/>
              <a:ea typeface="微软雅黑" panose="020B0503020204020204" pitchFamily="34" charset="-122"/>
            </a:endParaRPr>
          </a:p>
          <a:p>
            <a:r>
              <a:rPr lang="en-US" altLang="zh-CN" dirty="0">
                <a:solidFill>
                  <a:schemeClr val="tx1"/>
                </a:solidFill>
                <a:latin typeface="微软雅黑" panose="020B0503020204020204" pitchFamily="34" charset="-122"/>
                <a:ea typeface="微软雅黑" panose="020B0503020204020204" pitchFamily="34" charset="-122"/>
              </a:rPr>
              <a:t>	</a:t>
            </a:r>
            <a:r>
              <a:rPr lang="zh-CN" altLang="en-US" dirty="0">
                <a:solidFill>
                  <a:schemeClr val="tx1"/>
                </a:solidFill>
                <a:latin typeface="微软雅黑" panose="020B0503020204020204" pitchFamily="34" charset="-122"/>
                <a:ea typeface="微软雅黑" panose="020B0503020204020204" pitchFamily="34" charset="-122"/>
              </a:rPr>
              <a:t>谷歌在这项服务的产品介绍中写道：搜索流感相关主题的人数与实际患有流感症状的人数之间存在着密切的关系。虽然并非每个搜索“流感”的人都患有流感，但谷歌发现了一些检索词条的组合并用特定的数学模型对其进行分析后发现，这些分析结果与传统流感监测系统监测结果的相关性高达</a:t>
            </a:r>
            <a:r>
              <a:rPr lang="en-US" altLang="zh-CN" dirty="0">
                <a:solidFill>
                  <a:schemeClr val="tx1"/>
                </a:solidFill>
                <a:latin typeface="微软雅黑" panose="020B0503020204020204" pitchFamily="34" charset="-122"/>
                <a:ea typeface="微软雅黑" panose="020B0503020204020204" pitchFamily="34" charset="-122"/>
              </a:rPr>
              <a:t>97%</a:t>
            </a:r>
            <a:r>
              <a:rPr lang="zh-CN" altLang="en-US" dirty="0">
                <a:solidFill>
                  <a:schemeClr val="tx1"/>
                </a:solidFill>
                <a:latin typeface="微软雅黑" panose="020B0503020204020204" pitchFamily="34" charset="-122"/>
                <a:ea typeface="微软雅黑" panose="020B0503020204020204" pitchFamily="34" charset="-122"/>
              </a:rPr>
              <a:t>。</a:t>
            </a:r>
            <a:endParaRPr lang="en-US" altLang="zh-CN" dirty="0">
              <a:solidFill>
                <a:schemeClr val="tx1"/>
              </a:solidFill>
              <a:latin typeface="微软雅黑" panose="020B0503020204020204" pitchFamily="34" charset="-122"/>
              <a:ea typeface="微软雅黑" panose="020B0503020204020204" pitchFamily="34" charset="-122"/>
            </a:endParaRPr>
          </a:p>
          <a:p>
            <a:r>
              <a:rPr lang="en-US" altLang="zh-CN" dirty="0">
                <a:solidFill>
                  <a:schemeClr val="tx1"/>
                </a:solidFill>
                <a:latin typeface="微软雅黑" panose="020B0503020204020204" pitchFamily="34" charset="-122"/>
                <a:ea typeface="微软雅黑" panose="020B0503020204020204" pitchFamily="34" charset="-122"/>
              </a:rPr>
              <a:t>	</a:t>
            </a:r>
            <a:r>
              <a:rPr lang="zh-CN" altLang="en-US" dirty="0">
                <a:solidFill>
                  <a:schemeClr val="tx1"/>
                </a:solidFill>
                <a:latin typeface="微软雅黑" panose="020B0503020204020204" pitchFamily="34" charset="-122"/>
                <a:ea typeface="微软雅黑" panose="020B0503020204020204" pitchFamily="34" charset="-122"/>
              </a:rPr>
              <a:t>这也就表示，谷歌公司能做出与疾控部门同样准确的传染源位置判断，并且在时间上提前了一到两周。”</a:t>
            </a:r>
            <a:endParaRPr lang="en-US" dirty="0">
              <a:solidFill>
                <a:schemeClr val="tx1"/>
              </a:solidFill>
              <a:latin typeface="微软雅黑" panose="020B0503020204020204" pitchFamily="34" charset="-122"/>
              <a:ea typeface="微软雅黑" panose="020B0503020204020204" pitchFamily="34" charset="-122"/>
            </a:endParaRPr>
          </a:p>
        </p:txBody>
      </p:sp>
      <p:sp>
        <p:nvSpPr>
          <p:cNvPr id="37890" name="AutoShape 2" descr="http://t11.baidu.com/it/u=387125758,2343873354&amp;fm=23&amp;gp=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CN" altLang="en-US"/>
          </a:p>
        </p:txBody>
      </p:sp>
      <p:pic>
        <p:nvPicPr>
          <p:cNvPr id="37891" name="Picture 3"/>
          <p:cNvPicPr>
            <a:picLocks noChangeAspect="1" noChangeArrowheads="1"/>
          </p:cNvPicPr>
          <p:nvPr/>
        </p:nvPicPr>
        <p:blipFill>
          <a:blip r:embed="rId2" cstate="print"/>
          <a:srcRect/>
          <a:stretch>
            <a:fillRect/>
          </a:stretch>
        </p:blipFill>
        <p:spPr bwMode="auto">
          <a:xfrm>
            <a:off x="605450" y="1187506"/>
            <a:ext cx="3827400" cy="2523560"/>
          </a:xfrm>
          <a:prstGeom prst="rect">
            <a:avLst/>
          </a:prstGeom>
          <a:noFill/>
          <a:ln w="9525">
            <a:noFill/>
            <a:miter lim="800000"/>
            <a:headEnd/>
            <a:tailEnd/>
          </a:ln>
        </p:spPr>
      </p:pic>
      <p:pic>
        <p:nvPicPr>
          <p:cNvPr id="37893" name="Picture 5" descr="http://c.hiphotos.bdimg.com/album/w%3D2048/sign=fb31bf27838ba61edfeecf2f750c960a/0ff41bd5ad6eddc41bde0d1638dbb6fd52663325.jpg"/>
          <p:cNvPicPr>
            <a:picLocks noChangeAspect="1" noChangeArrowheads="1"/>
          </p:cNvPicPr>
          <p:nvPr/>
        </p:nvPicPr>
        <p:blipFill>
          <a:blip r:embed="rId3" cstate="print"/>
          <a:srcRect/>
          <a:stretch>
            <a:fillRect/>
          </a:stretch>
        </p:blipFill>
        <p:spPr bwMode="auto">
          <a:xfrm>
            <a:off x="622850" y="3926219"/>
            <a:ext cx="3810000" cy="1591240"/>
          </a:xfrm>
          <a:prstGeom prst="rect">
            <a:avLst/>
          </a:prstGeom>
          <a:noFill/>
        </p:spPr>
      </p:pic>
      <p:sp>
        <p:nvSpPr>
          <p:cNvPr id="9" name="Title 1"/>
          <p:cNvSpPr txBox="1">
            <a:spLocks/>
          </p:cNvSpPr>
          <p:nvPr/>
        </p:nvSpPr>
        <p:spPr>
          <a:xfrm>
            <a:off x="872121" y="38424"/>
            <a:ext cx="7544977" cy="6731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2000" b="1" kern="1200" cap="all">
                <a:solidFill>
                  <a:schemeClr val="tx1">
                    <a:lumMod val="85000"/>
                    <a:lumOff val="15000"/>
                  </a:schemeClr>
                </a:solidFill>
                <a:latin typeface="黑体"/>
                <a:ea typeface="黑体"/>
                <a:cs typeface="黑体"/>
              </a:defRPr>
            </a:lvl1pPr>
          </a:lstStyle>
          <a:p>
            <a:r>
              <a:rPr lang="zh-CN" altLang="en-US" sz="2400" kern="0" dirty="0">
                <a:solidFill>
                  <a:schemeClr val="tx1">
                    <a:lumMod val="65000"/>
                    <a:lumOff val="35000"/>
                  </a:schemeClr>
                </a:solidFill>
                <a:latin typeface="黑体" pitchFamily="49" charset="-122"/>
                <a:ea typeface="黑体" pitchFamily="49" charset="-122"/>
                <a:cs typeface="+mj-cs"/>
              </a:rPr>
              <a:t>医疗大数据</a:t>
            </a:r>
            <a:endParaRPr lang="en-US" altLang="en-US" sz="2400" kern="0" dirty="0">
              <a:solidFill>
                <a:schemeClr val="tx1">
                  <a:lumMod val="65000"/>
                  <a:lumOff val="35000"/>
                </a:schemeClr>
              </a:solidFill>
              <a:latin typeface="黑体" pitchFamily="49" charset="-122"/>
              <a:ea typeface="黑体" pitchFamily="49" charset="-122"/>
              <a:cs typeface="+mj-cs"/>
            </a:endParaRPr>
          </a:p>
        </p:txBody>
      </p:sp>
    </p:spTree>
    <p:extLst>
      <p:ext uri="{BB962C8B-B14F-4D97-AF65-F5344CB8AC3E}">
        <p14:creationId xmlns:p14="http://schemas.microsoft.com/office/powerpoint/2010/main" val="42696199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971602" y="163612"/>
            <a:ext cx="7544977" cy="673100"/>
          </a:xfrm>
        </p:spPr>
        <p:txBody>
          <a:bodyPr>
            <a:normAutofit/>
          </a:bodyPr>
          <a:lstStyle/>
          <a:p>
            <a:r>
              <a:rPr lang="zh-CN" altLang="en-US" sz="2400" cap="none" dirty="0">
                <a:solidFill>
                  <a:schemeClr val="tx1">
                    <a:lumMod val="65000"/>
                    <a:lumOff val="35000"/>
                  </a:schemeClr>
                </a:solidFill>
                <a:latin typeface="黑体" pitchFamily="49" charset="-122"/>
                <a:ea typeface="黑体" pitchFamily="49" charset="-122"/>
                <a:cs typeface="+mj-cs"/>
              </a:rPr>
              <a:t>大数据商业价值</a:t>
            </a:r>
            <a:r>
              <a:rPr lang="en-US" altLang="zh-CN" sz="2400" cap="none" dirty="0">
                <a:solidFill>
                  <a:schemeClr val="tx1">
                    <a:lumMod val="65000"/>
                    <a:lumOff val="35000"/>
                  </a:schemeClr>
                </a:solidFill>
                <a:latin typeface="黑体" pitchFamily="49" charset="-122"/>
                <a:ea typeface="黑体" pitchFamily="49" charset="-122"/>
                <a:cs typeface="+mj-cs"/>
              </a:rPr>
              <a:t>---</a:t>
            </a:r>
            <a:r>
              <a:rPr lang="zh-CN" altLang="en-US" sz="2400" cap="none" dirty="0">
                <a:solidFill>
                  <a:schemeClr val="tx1">
                    <a:lumMod val="65000"/>
                    <a:lumOff val="35000"/>
                  </a:schemeClr>
                </a:solidFill>
                <a:latin typeface="黑体" pitchFamily="49" charset="-122"/>
                <a:ea typeface="黑体" pitchFamily="49" charset="-122"/>
                <a:cs typeface="+mj-cs"/>
              </a:rPr>
              <a:t>企业经营决策</a:t>
            </a:r>
            <a:endParaRPr lang="en-US" altLang="en-US" sz="2400" cap="none" dirty="0">
              <a:solidFill>
                <a:schemeClr val="tx1">
                  <a:lumMod val="65000"/>
                  <a:lumOff val="35000"/>
                </a:schemeClr>
              </a:solidFill>
              <a:latin typeface="黑体" pitchFamily="49" charset="-122"/>
              <a:ea typeface="黑体" pitchFamily="49" charset="-122"/>
              <a:cs typeface="+mj-cs"/>
            </a:endParaRPr>
          </a:p>
        </p:txBody>
      </p:sp>
      <p:sp>
        <p:nvSpPr>
          <p:cNvPr id="3" name="Slide Number Placeholder 2"/>
          <p:cNvSpPr>
            <a:spLocks noGrp="1"/>
          </p:cNvSpPr>
          <p:nvPr>
            <p:ph type="sldNum" sz="quarter" idx="12"/>
          </p:nvPr>
        </p:nvSpPr>
        <p:spPr/>
        <p:txBody>
          <a:bodyPr/>
          <a:lstStyle/>
          <a:p>
            <a:fld id="{EFB30654-5188-CD46-A185-958418294383}" type="slidenum">
              <a:rPr lang="en-US" smtClean="0"/>
              <a:pPr/>
              <a:t>33</a:t>
            </a:fld>
            <a:endParaRPr lang="en-US" dirty="0"/>
          </a:p>
        </p:txBody>
      </p:sp>
      <p:sp>
        <p:nvSpPr>
          <p:cNvPr id="5" name="矩形 4"/>
          <p:cNvSpPr/>
          <p:nvPr/>
        </p:nvSpPr>
        <p:spPr>
          <a:xfrm>
            <a:off x="6476104" y="1387738"/>
            <a:ext cx="2135392" cy="4247317"/>
          </a:xfrm>
          <a:prstGeom prst="rect">
            <a:avLst/>
          </a:prstGeom>
        </p:spPr>
        <p:txBody>
          <a:bodyPr wrap="square">
            <a:spAutoFit/>
          </a:bodyPr>
          <a:lstStyle/>
          <a:p>
            <a:pPr>
              <a:lnSpc>
                <a:spcPct val="150000"/>
              </a:lnSpc>
            </a:pPr>
            <a:r>
              <a:rPr lang="zh-CN" altLang="en-US" dirty="0">
                <a:latin typeface="微软雅黑" panose="020B0503020204020204" pitchFamily="34" charset="-122"/>
                <a:ea typeface="微软雅黑" panose="020B0503020204020204" pitchFamily="34" charset="-122"/>
              </a:rPr>
              <a:t>某商店卖牛奶，通过数据分析，知道在本店买了牛奶的顾客以后常常会再去另一店买包子，人数还不少，那么这家店就可以考虑与包子店合作，或直接在店里出售包子。</a:t>
            </a:r>
          </a:p>
        </p:txBody>
      </p:sp>
      <p:sp>
        <p:nvSpPr>
          <p:cNvPr id="7170" name="AutoShape 2" descr="http://t11.baidu.com/it/u=4103694093,4089525227&amp;fm=21&amp;gp=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CN" altLang="en-US"/>
          </a:p>
        </p:txBody>
      </p:sp>
      <p:pic>
        <p:nvPicPr>
          <p:cNvPr id="7172" name="Picture 4" descr="http://www.bizinsight.com.cn/news/img/bi_3.jpg"/>
          <p:cNvPicPr>
            <a:picLocks noChangeAspect="1" noChangeArrowheads="1"/>
          </p:cNvPicPr>
          <p:nvPr/>
        </p:nvPicPr>
        <p:blipFill>
          <a:blip r:embed="rId2" cstate="print"/>
          <a:srcRect/>
          <a:stretch>
            <a:fillRect/>
          </a:stretch>
        </p:blipFill>
        <p:spPr bwMode="auto">
          <a:xfrm>
            <a:off x="155575" y="1387736"/>
            <a:ext cx="6172200" cy="4286250"/>
          </a:xfrm>
          <a:prstGeom prst="rect">
            <a:avLst/>
          </a:prstGeom>
          <a:noFill/>
        </p:spPr>
      </p:pic>
    </p:spTree>
    <p:extLst>
      <p:ext uri="{BB962C8B-B14F-4D97-AF65-F5344CB8AC3E}">
        <p14:creationId xmlns:p14="http://schemas.microsoft.com/office/powerpoint/2010/main" val="23827410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971602" y="44624"/>
            <a:ext cx="7544977" cy="673100"/>
          </a:xfrm>
        </p:spPr>
        <p:txBody>
          <a:bodyPr>
            <a:normAutofit/>
          </a:bodyPr>
          <a:lstStyle/>
          <a:p>
            <a:r>
              <a:rPr lang="zh-CN" altLang="en-US" sz="2400" cap="none" dirty="0">
                <a:solidFill>
                  <a:schemeClr val="tx1">
                    <a:lumMod val="65000"/>
                    <a:lumOff val="35000"/>
                  </a:schemeClr>
                </a:solidFill>
                <a:latin typeface="黑体" pitchFamily="49" charset="-122"/>
                <a:ea typeface="黑体" pitchFamily="49" charset="-122"/>
                <a:cs typeface="+mj-cs"/>
              </a:rPr>
              <a:t>大数据商业价值</a:t>
            </a:r>
            <a:r>
              <a:rPr lang="en-US" altLang="zh-CN" sz="2400" cap="none" dirty="0">
                <a:solidFill>
                  <a:schemeClr val="tx1">
                    <a:lumMod val="65000"/>
                    <a:lumOff val="35000"/>
                  </a:schemeClr>
                </a:solidFill>
                <a:latin typeface="黑体" pitchFamily="49" charset="-122"/>
                <a:ea typeface="黑体" pitchFamily="49" charset="-122"/>
                <a:cs typeface="+mj-cs"/>
              </a:rPr>
              <a:t>---</a:t>
            </a:r>
            <a:r>
              <a:rPr lang="zh-CN" altLang="en-US" sz="2400" cap="none" dirty="0">
                <a:solidFill>
                  <a:schemeClr val="tx1">
                    <a:lumMod val="65000"/>
                    <a:lumOff val="35000"/>
                  </a:schemeClr>
                </a:solidFill>
                <a:latin typeface="黑体" pitchFamily="49" charset="-122"/>
                <a:ea typeface="黑体" pitchFamily="49" charset="-122"/>
                <a:cs typeface="+mj-cs"/>
              </a:rPr>
              <a:t>个性化营销</a:t>
            </a:r>
            <a:endParaRPr lang="en-US" altLang="en-US" sz="2400" cap="none" dirty="0">
              <a:solidFill>
                <a:schemeClr val="tx1">
                  <a:lumMod val="65000"/>
                  <a:lumOff val="35000"/>
                </a:schemeClr>
              </a:solidFill>
              <a:latin typeface="黑体" pitchFamily="49" charset="-122"/>
              <a:ea typeface="黑体" pitchFamily="49" charset="-122"/>
              <a:cs typeface="+mj-cs"/>
            </a:endParaRPr>
          </a:p>
        </p:txBody>
      </p:sp>
      <p:sp>
        <p:nvSpPr>
          <p:cNvPr id="3" name="Slide Number Placeholder 2"/>
          <p:cNvSpPr>
            <a:spLocks noGrp="1"/>
          </p:cNvSpPr>
          <p:nvPr>
            <p:ph type="sldNum" sz="quarter" idx="12"/>
          </p:nvPr>
        </p:nvSpPr>
        <p:spPr/>
        <p:txBody>
          <a:bodyPr/>
          <a:lstStyle/>
          <a:p>
            <a:fld id="{EFB30654-5188-CD46-A185-958418294383}" type="slidenum">
              <a:rPr lang="en-US" smtClean="0"/>
              <a:pPr/>
              <a:t>34</a:t>
            </a:fld>
            <a:endParaRPr lang="en-US" dirty="0"/>
          </a:p>
        </p:txBody>
      </p:sp>
      <p:pic>
        <p:nvPicPr>
          <p:cNvPr id="1026" name="Picture 2" descr="http://www.gaiay.cn/UploadImages/ueditor/20130522/66961369194703907.jpg"/>
          <p:cNvPicPr>
            <a:picLocks noChangeAspect="1" noChangeArrowheads="1"/>
          </p:cNvPicPr>
          <p:nvPr/>
        </p:nvPicPr>
        <p:blipFill>
          <a:blip r:embed="rId2" cstate="print"/>
          <a:srcRect/>
          <a:stretch>
            <a:fillRect/>
          </a:stretch>
        </p:blipFill>
        <p:spPr bwMode="auto">
          <a:xfrm>
            <a:off x="467547" y="846542"/>
            <a:ext cx="5715000" cy="3161894"/>
          </a:xfrm>
          <a:prstGeom prst="rect">
            <a:avLst/>
          </a:prstGeom>
          <a:noFill/>
        </p:spPr>
      </p:pic>
      <p:pic>
        <p:nvPicPr>
          <p:cNvPr id="1028" name="Picture 4" descr="http://img.donews.com/hy/20130515/52/626737295545131864.jpg"/>
          <p:cNvPicPr>
            <a:picLocks noChangeAspect="1" noChangeArrowheads="1"/>
          </p:cNvPicPr>
          <p:nvPr/>
        </p:nvPicPr>
        <p:blipFill>
          <a:blip r:embed="rId3" cstate="print"/>
          <a:srcRect/>
          <a:stretch>
            <a:fillRect/>
          </a:stretch>
        </p:blipFill>
        <p:spPr bwMode="auto">
          <a:xfrm>
            <a:off x="467549" y="4077072"/>
            <a:ext cx="5513705" cy="2181226"/>
          </a:xfrm>
          <a:prstGeom prst="rect">
            <a:avLst/>
          </a:prstGeom>
          <a:noFill/>
        </p:spPr>
      </p:pic>
      <p:sp>
        <p:nvSpPr>
          <p:cNvPr id="7" name="矩形 6"/>
          <p:cNvSpPr/>
          <p:nvPr/>
        </p:nvSpPr>
        <p:spPr>
          <a:xfrm>
            <a:off x="6135801" y="1099420"/>
            <a:ext cx="2838541" cy="5078313"/>
          </a:xfrm>
          <a:prstGeom prst="rect">
            <a:avLst/>
          </a:prstGeom>
        </p:spPr>
        <p:txBody>
          <a:bodyPr wrap="square">
            <a:spAutoFit/>
          </a:bodyPr>
          <a:lstStyle/>
          <a:p>
            <a:r>
              <a:rPr lang="zh-CN" altLang="en-US" dirty="0">
                <a:latin typeface="微软雅黑" panose="020B0503020204020204" pitchFamily="34" charset="-122"/>
                <a:ea typeface="微软雅黑" panose="020B0503020204020204" pitchFamily="34" charset="-122"/>
              </a:rPr>
              <a:t>银行与客户的交流渠道进行了整合，只要某个客户在网上点击查询了有关房贷利率的信息，系统就会提示呼叫中心在电话交流时推荐房贷产品，如果发现顾客确实对此感兴趣，销售部门就会发送推介信息给客户，如果这位顾客到银行网点办事，业务人员就会详细介绍房贷产品，开始只有少量的线索，但通过多渠道的与顾客交互接触，在这个过程中，令顾客体验了银行精准、体贴的服务，其结果是营业收入大为增加，成本大幅降低，</a:t>
            </a:r>
          </a:p>
        </p:txBody>
      </p:sp>
    </p:spTree>
    <p:extLst>
      <p:ext uri="{BB962C8B-B14F-4D97-AF65-F5344CB8AC3E}">
        <p14:creationId xmlns:p14="http://schemas.microsoft.com/office/powerpoint/2010/main" val="21193340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971602" y="116632"/>
            <a:ext cx="7544977" cy="673100"/>
          </a:xfrm>
        </p:spPr>
        <p:txBody>
          <a:bodyPr>
            <a:normAutofit/>
          </a:bodyPr>
          <a:lstStyle/>
          <a:p>
            <a:r>
              <a:rPr lang="zh-CN" altLang="en-US" sz="2400" cap="none" dirty="0">
                <a:solidFill>
                  <a:schemeClr val="tx1">
                    <a:lumMod val="65000"/>
                    <a:lumOff val="35000"/>
                  </a:schemeClr>
                </a:solidFill>
                <a:latin typeface="黑体" pitchFamily="49" charset="-122"/>
                <a:ea typeface="黑体" pitchFamily="49" charset="-122"/>
                <a:cs typeface="+mj-cs"/>
              </a:rPr>
              <a:t>大数据商业价值</a:t>
            </a:r>
            <a:r>
              <a:rPr lang="en-US" altLang="zh-CN" sz="2400" cap="none" dirty="0">
                <a:solidFill>
                  <a:schemeClr val="tx1">
                    <a:lumMod val="65000"/>
                    <a:lumOff val="35000"/>
                  </a:schemeClr>
                </a:solidFill>
                <a:latin typeface="黑体" pitchFamily="49" charset="-122"/>
                <a:ea typeface="黑体" pitchFamily="49" charset="-122"/>
                <a:cs typeface="+mj-cs"/>
              </a:rPr>
              <a:t>---</a:t>
            </a:r>
            <a:r>
              <a:rPr lang="zh-CN" altLang="en-US" sz="2400" cap="none" dirty="0">
                <a:solidFill>
                  <a:schemeClr val="tx1">
                    <a:lumMod val="65000"/>
                    <a:lumOff val="35000"/>
                  </a:schemeClr>
                </a:solidFill>
                <a:latin typeface="黑体" pitchFamily="49" charset="-122"/>
                <a:ea typeface="黑体" pitchFamily="49" charset="-122"/>
                <a:cs typeface="+mj-cs"/>
              </a:rPr>
              <a:t>互联网金融的核心是大数据</a:t>
            </a:r>
            <a:endParaRPr lang="en-US" altLang="en-US" sz="2400" cap="none" dirty="0">
              <a:solidFill>
                <a:schemeClr val="tx1">
                  <a:lumMod val="65000"/>
                  <a:lumOff val="35000"/>
                </a:schemeClr>
              </a:solidFill>
              <a:latin typeface="黑体" pitchFamily="49" charset="-122"/>
              <a:ea typeface="黑体" pitchFamily="49" charset="-122"/>
              <a:cs typeface="+mj-cs"/>
            </a:endParaRPr>
          </a:p>
        </p:txBody>
      </p:sp>
      <p:sp>
        <p:nvSpPr>
          <p:cNvPr id="3" name="Slide Number Placeholder 2"/>
          <p:cNvSpPr>
            <a:spLocks noGrp="1"/>
          </p:cNvSpPr>
          <p:nvPr>
            <p:ph type="sldNum" sz="quarter" idx="12"/>
          </p:nvPr>
        </p:nvSpPr>
        <p:spPr/>
        <p:txBody>
          <a:bodyPr/>
          <a:lstStyle/>
          <a:p>
            <a:fld id="{EFB30654-5188-CD46-A185-958418294383}" type="slidenum">
              <a:rPr lang="en-US" smtClean="0"/>
              <a:pPr/>
              <a:t>35</a:t>
            </a:fld>
            <a:endParaRPr lang="en-US" dirty="0"/>
          </a:p>
        </p:txBody>
      </p:sp>
      <p:sp>
        <p:nvSpPr>
          <p:cNvPr id="5" name="矩形 4"/>
          <p:cNvSpPr/>
          <p:nvPr/>
        </p:nvSpPr>
        <p:spPr>
          <a:xfrm>
            <a:off x="5705646" y="1428445"/>
            <a:ext cx="2750089" cy="4247317"/>
          </a:xfrm>
          <a:prstGeom prst="rect">
            <a:avLst/>
          </a:prstGeom>
        </p:spPr>
        <p:txBody>
          <a:bodyPr wrap="square">
            <a:spAutoFit/>
          </a:bodyPr>
          <a:lstStyle/>
          <a:p>
            <a:pPr>
              <a:lnSpc>
                <a:spcPct val="150000"/>
              </a:lnSpc>
            </a:pPr>
            <a:r>
              <a:rPr lang="zh-CN" altLang="en-US" dirty="0">
                <a:latin typeface="微软雅黑" panose="020B0503020204020204" pitchFamily="34" charset="-122"/>
                <a:ea typeface="微软雅黑" panose="020B0503020204020204" pitchFamily="34" charset="-122"/>
              </a:rPr>
              <a:t>互联网金融并非简单的把传统金融业务搬到网上去，而是充分利用大数据来颠覆银企之间信息不对称的问题。</a:t>
            </a:r>
            <a:endParaRPr lang="en-US" altLang="zh-CN" dirty="0">
              <a:latin typeface="微软雅黑" panose="020B0503020204020204" pitchFamily="34" charset="-122"/>
              <a:ea typeface="微软雅黑" panose="020B0503020204020204" pitchFamily="34" charset="-122"/>
            </a:endParaRPr>
          </a:p>
          <a:p>
            <a:pPr>
              <a:lnSpc>
                <a:spcPct val="150000"/>
              </a:lnSpc>
            </a:pPr>
            <a:r>
              <a:rPr lang="zh-CN" altLang="en-US" dirty="0">
                <a:latin typeface="微软雅黑" panose="020B0503020204020204" pitchFamily="34" charset="-122"/>
                <a:ea typeface="微软雅黑" panose="020B0503020204020204" pitchFamily="34" charset="-122"/>
              </a:rPr>
              <a:t>数据是一个平台，因为数据是新产品和新商业模式的基石。</a:t>
            </a:r>
            <a:endParaRPr lang="en-US" altLang="zh-CN" dirty="0">
              <a:latin typeface="微软雅黑" panose="020B0503020204020204" pitchFamily="34" charset="-122"/>
              <a:ea typeface="微软雅黑" panose="020B0503020204020204" pitchFamily="34" charset="-122"/>
            </a:endParaRPr>
          </a:p>
          <a:p>
            <a:pPr>
              <a:lnSpc>
                <a:spcPct val="150000"/>
              </a:lnSpc>
            </a:pPr>
            <a:r>
              <a:rPr lang="zh-CN" altLang="en-US" dirty="0">
                <a:latin typeface="微软雅黑" panose="020B0503020204020204" pitchFamily="34" charset="-122"/>
                <a:ea typeface="微软雅黑" panose="020B0503020204020204" pitchFamily="34" charset="-122"/>
              </a:rPr>
              <a:t>推动互联网金融发展的核心正是大数据的价值。</a:t>
            </a:r>
          </a:p>
        </p:txBody>
      </p:sp>
      <p:pic>
        <p:nvPicPr>
          <p:cNvPr id="66564" name="Picture 4" descr="http://www.ourbond.cn/upload/media/news/201307/P232XI20130731115231.jpg"/>
          <p:cNvPicPr>
            <a:picLocks noChangeAspect="1" noChangeArrowheads="1"/>
          </p:cNvPicPr>
          <p:nvPr/>
        </p:nvPicPr>
        <p:blipFill>
          <a:blip r:embed="rId2" cstate="print"/>
          <a:srcRect/>
          <a:stretch>
            <a:fillRect/>
          </a:stretch>
        </p:blipFill>
        <p:spPr bwMode="auto">
          <a:xfrm>
            <a:off x="467547" y="873088"/>
            <a:ext cx="4649573" cy="3172651"/>
          </a:xfrm>
          <a:prstGeom prst="rect">
            <a:avLst/>
          </a:prstGeom>
          <a:noFill/>
        </p:spPr>
      </p:pic>
      <p:pic>
        <p:nvPicPr>
          <p:cNvPr id="66566" name="Picture 6" descr="http://www.ppmoney.com/Editor/eWebeditor/uploadfile/20130823183606625.jpg"/>
          <p:cNvPicPr>
            <a:picLocks noChangeAspect="1" noChangeArrowheads="1"/>
          </p:cNvPicPr>
          <p:nvPr/>
        </p:nvPicPr>
        <p:blipFill>
          <a:blip r:embed="rId3" cstate="print"/>
          <a:srcRect/>
          <a:stretch>
            <a:fillRect/>
          </a:stretch>
        </p:blipFill>
        <p:spPr bwMode="auto">
          <a:xfrm>
            <a:off x="467547" y="3359872"/>
            <a:ext cx="4608511" cy="2949448"/>
          </a:xfrm>
          <a:prstGeom prst="rect">
            <a:avLst/>
          </a:prstGeom>
          <a:noFill/>
        </p:spPr>
      </p:pic>
    </p:spTree>
    <p:extLst>
      <p:ext uri="{BB962C8B-B14F-4D97-AF65-F5344CB8AC3E}">
        <p14:creationId xmlns:p14="http://schemas.microsoft.com/office/powerpoint/2010/main" val="26072730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1066521" y="116632"/>
            <a:ext cx="7544977" cy="673100"/>
          </a:xfrm>
        </p:spPr>
        <p:txBody>
          <a:bodyPr>
            <a:normAutofit/>
          </a:bodyPr>
          <a:lstStyle/>
          <a:p>
            <a:r>
              <a:rPr lang="zh-CN" altLang="en-US" sz="2400" cap="none" dirty="0">
                <a:solidFill>
                  <a:schemeClr val="tx1">
                    <a:lumMod val="65000"/>
                    <a:lumOff val="35000"/>
                  </a:schemeClr>
                </a:solidFill>
                <a:latin typeface="黑体" pitchFamily="49" charset="-122"/>
                <a:ea typeface="黑体" pitchFamily="49" charset="-122"/>
                <a:cs typeface="+mj-cs"/>
              </a:rPr>
              <a:t>大数据商业价值</a:t>
            </a:r>
            <a:r>
              <a:rPr lang="en-US" altLang="zh-CN" sz="2400" cap="none" dirty="0">
                <a:solidFill>
                  <a:schemeClr val="tx1">
                    <a:lumMod val="65000"/>
                    <a:lumOff val="35000"/>
                  </a:schemeClr>
                </a:solidFill>
                <a:latin typeface="黑体" pitchFamily="49" charset="-122"/>
                <a:ea typeface="黑体" pitchFamily="49" charset="-122"/>
                <a:cs typeface="+mj-cs"/>
              </a:rPr>
              <a:t>---</a:t>
            </a:r>
            <a:r>
              <a:rPr lang="zh-CN" altLang="en-US" sz="2400" cap="none" dirty="0">
                <a:solidFill>
                  <a:schemeClr val="tx1">
                    <a:lumMod val="65000"/>
                    <a:lumOff val="35000"/>
                  </a:schemeClr>
                </a:solidFill>
                <a:latin typeface="黑体" pitchFamily="49" charset="-122"/>
                <a:ea typeface="黑体" pitchFamily="49" charset="-122"/>
                <a:cs typeface="+mj-cs"/>
              </a:rPr>
              <a:t>所有互联网公司都将是大数据公司</a:t>
            </a:r>
            <a:endParaRPr lang="en-US" altLang="en-US" sz="2400" cap="none" dirty="0">
              <a:solidFill>
                <a:schemeClr val="tx1">
                  <a:lumMod val="65000"/>
                  <a:lumOff val="35000"/>
                </a:schemeClr>
              </a:solidFill>
              <a:latin typeface="黑体" pitchFamily="49" charset="-122"/>
              <a:ea typeface="黑体" pitchFamily="49" charset="-122"/>
              <a:cs typeface="+mj-cs"/>
            </a:endParaRPr>
          </a:p>
        </p:txBody>
      </p:sp>
      <p:sp>
        <p:nvSpPr>
          <p:cNvPr id="3" name="Slide Number Placeholder 2"/>
          <p:cNvSpPr>
            <a:spLocks noGrp="1"/>
          </p:cNvSpPr>
          <p:nvPr>
            <p:ph type="sldNum" sz="quarter" idx="12"/>
          </p:nvPr>
        </p:nvSpPr>
        <p:spPr/>
        <p:txBody>
          <a:bodyPr/>
          <a:lstStyle/>
          <a:p>
            <a:fld id="{EFB30654-5188-CD46-A185-958418294383}" type="slidenum">
              <a:rPr lang="en-US" smtClean="0"/>
              <a:pPr/>
              <a:t>36</a:t>
            </a:fld>
            <a:endParaRPr lang="en-US" dirty="0"/>
          </a:p>
        </p:txBody>
      </p:sp>
      <p:pic>
        <p:nvPicPr>
          <p:cNvPr id="5" name="Picture 2" descr="http://file.service.qq.com/qqfans-files/uploadfile2011/4/16/112431.jpg"/>
          <p:cNvPicPr>
            <a:picLocks noChangeAspect="1" noChangeArrowheads="1"/>
          </p:cNvPicPr>
          <p:nvPr/>
        </p:nvPicPr>
        <p:blipFill>
          <a:blip r:embed="rId2" cstate="print"/>
          <a:srcRect r="3122" b="5554"/>
          <a:stretch>
            <a:fillRect/>
          </a:stretch>
        </p:blipFill>
        <p:spPr bwMode="auto">
          <a:xfrm>
            <a:off x="758003" y="990558"/>
            <a:ext cx="7724478" cy="5227362"/>
          </a:xfrm>
          <a:prstGeom prst="rect">
            <a:avLst/>
          </a:prstGeom>
          <a:noFill/>
        </p:spPr>
      </p:pic>
    </p:spTree>
    <p:extLst>
      <p:ext uri="{BB962C8B-B14F-4D97-AF65-F5344CB8AC3E}">
        <p14:creationId xmlns:p14="http://schemas.microsoft.com/office/powerpoint/2010/main" val="21980633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651594" y="1083451"/>
            <a:ext cx="7840817" cy="4691103"/>
          </a:xfrm>
          <a:prstGeom prst="rect">
            <a:avLst/>
          </a:prstGeom>
          <a:noFill/>
        </p:spPr>
      </p:pic>
      <p:sp>
        <p:nvSpPr>
          <p:cNvPr id="2" name="TextBox 1"/>
          <p:cNvSpPr txBox="1"/>
          <p:nvPr/>
        </p:nvSpPr>
        <p:spPr>
          <a:xfrm rot="16200000">
            <a:off x="760421" y="2490495"/>
            <a:ext cx="564257" cy="78951"/>
          </a:xfrm>
          <a:prstGeom prst="rect">
            <a:avLst/>
          </a:prstGeom>
          <a:noFill/>
        </p:spPr>
        <p:txBody>
          <a:bodyPr wrap="none" lIns="0" tIns="0" rIns="0" bIns="40087" rtlCol="0">
            <a:spAutoFit/>
          </a:bodyPr>
          <a:lstStyle/>
          <a:p>
            <a:pPr>
              <a:lnSpc>
                <a:spcPts val="263"/>
              </a:lnSpc>
            </a:pPr>
            <a:r>
              <a:rPr lang="en-US" altLang="zh-CN" sz="1100" b="1" dirty="0">
                <a:solidFill>
                  <a:srgbClr val="000000"/>
                </a:solidFill>
                <a:latin typeface="微软雅黑" pitchFamily="18" charset="0"/>
                <a:cs typeface="微软雅黑" pitchFamily="18" charset="0"/>
              </a:rPr>
              <a:t>信息分析</a:t>
            </a:r>
          </a:p>
        </p:txBody>
      </p:sp>
      <p:sp>
        <p:nvSpPr>
          <p:cNvPr id="3" name="TextBox 1"/>
          <p:cNvSpPr txBox="1"/>
          <p:nvPr/>
        </p:nvSpPr>
        <p:spPr>
          <a:xfrm rot="16200000">
            <a:off x="792998" y="3608522"/>
            <a:ext cx="564257" cy="78951"/>
          </a:xfrm>
          <a:prstGeom prst="rect">
            <a:avLst/>
          </a:prstGeom>
          <a:noFill/>
        </p:spPr>
        <p:txBody>
          <a:bodyPr wrap="none" lIns="0" tIns="0" rIns="0" bIns="40087" rtlCol="0">
            <a:spAutoFit/>
          </a:bodyPr>
          <a:lstStyle/>
          <a:p>
            <a:pPr>
              <a:lnSpc>
                <a:spcPts val="263"/>
              </a:lnSpc>
            </a:pPr>
            <a:r>
              <a:rPr lang="zh-CN" altLang="en-US" sz="1100" b="1" dirty="0">
                <a:solidFill>
                  <a:srgbClr val="000000"/>
                </a:solidFill>
                <a:latin typeface="微软雅黑" pitchFamily="18" charset="0"/>
                <a:cs typeface="微软雅黑" pitchFamily="18" charset="0"/>
              </a:rPr>
              <a:t>信息供应</a:t>
            </a:r>
            <a:endParaRPr lang="en-US" altLang="zh-CN" sz="1100" b="1" dirty="0">
              <a:solidFill>
                <a:srgbClr val="000000"/>
              </a:solidFill>
              <a:latin typeface="微软雅黑" pitchFamily="18" charset="0"/>
              <a:cs typeface="微软雅黑" pitchFamily="18" charset="0"/>
            </a:endParaRPr>
          </a:p>
        </p:txBody>
      </p:sp>
      <p:sp>
        <p:nvSpPr>
          <p:cNvPr id="4" name="TextBox 1"/>
          <p:cNvSpPr txBox="1"/>
          <p:nvPr/>
        </p:nvSpPr>
        <p:spPr>
          <a:xfrm>
            <a:off x="4409104" y="2743202"/>
            <a:ext cx="828753" cy="169745"/>
          </a:xfrm>
          <a:prstGeom prst="rect">
            <a:avLst/>
          </a:prstGeom>
          <a:noFill/>
        </p:spPr>
        <p:txBody>
          <a:bodyPr wrap="none" lIns="0" tIns="0" rIns="0" bIns="40087" rtlCol="0">
            <a:spAutoFit/>
          </a:bodyPr>
          <a:lstStyle/>
          <a:p>
            <a:pPr>
              <a:lnSpc>
                <a:spcPts val="964"/>
              </a:lnSpc>
            </a:pPr>
            <a:r>
              <a:rPr lang="en-US" altLang="zh-CN" sz="1100" b="1" dirty="0">
                <a:solidFill>
                  <a:srgbClr val="000000"/>
                </a:solidFill>
                <a:latin typeface="Times New Roman" pitchFamily="18" charset="0"/>
                <a:cs typeface="Times New Roman" pitchFamily="18" charset="0"/>
              </a:rPr>
              <a:t>(In-Database)</a:t>
            </a:r>
          </a:p>
        </p:txBody>
      </p:sp>
      <p:sp>
        <p:nvSpPr>
          <p:cNvPr id="5" name="TextBox 1"/>
          <p:cNvSpPr txBox="1"/>
          <p:nvPr/>
        </p:nvSpPr>
        <p:spPr>
          <a:xfrm>
            <a:off x="2595509" y="2743202"/>
            <a:ext cx="461665" cy="66127"/>
          </a:xfrm>
          <a:prstGeom prst="rect">
            <a:avLst/>
          </a:prstGeom>
          <a:noFill/>
        </p:spPr>
        <p:txBody>
          <a:bodyPr wrap="none" lIns="0" tIns="0" rIns="0" bIns="40087" rtlCol="0">
            <a:spAutoFit/>
          </a:bodyPr>
          <a:lstStyle/>
          <a:p>
            <a:pPr>
              <a:lnSpc>
                <a:spcPts val="175"/>
              </a:lnSpc>
            </a:pPr>
            <a:r>
              <a:rPr lang="en-US" altLang="zh-CN" sz="900" b="1" dirty="0">
                <a:solidFill>
                  <a:srgbClr val="FFFFFF"/>
                </a:solidFill>
                <a:latin typeface="微软雅黑" pitchFamily="18" charset="0"/>
                <a:cs typeface="微软雅黑" pitchFamily="18" charset="0"/>
              </a:rPr>
              <a:t>数据挖掘</a:t>
            </a:r>
          </a:p>
        </p:txBody>
      </p:sp>
      <p:sp>
        <p:nvSpPr>
          <p:cNvPr id="6" name="TextBox 1"/>
          <p:cNvSpPr txBox="1"/>
          <p:nvPr/>
        </p:nvSpPr>
        <p:spPr>
          <a:xfrm>
            <a:off x="6667955" y="2743202"/>
            <a:ext cx="461665" cy="66127"/>
          </a:xfrm>
          <a:prstGeom prst="rect">
            <a:avLst/>
          </a:prstGeom>
          <a:noFill/>
        </p:spPr>
        <p:txBody>
          <a:bodyPr wrap="none" lIns="0" tIns="0" rIns="0" bIns="40087" rtlCol="0">
            <a:spAutoFit/>
          </a:bodyPr>
          <a:lstStyle/>
          <a:p>
            <a:pPr>
              <a:lnSpc>
                <a:spcPts val="175"/>
              </a:lnSpc>
            </a:pPr>
            <a:r>
              <a:rPr lang="en-US" altLang="zh-CN" sz="900" b="1" dirty="0">
                <a:solidFill>
                  <a:srgbClr val="FFFFFF"/>
                </a:solidFill>
                <a:latin typeface="微软雅黑" pitchFamily="18" charset="0"/>
                <a:cs typeface="微软雅黑" pitchFamily="18" charset="0"/>
              </a:rPr>
              <a:t>文本挖掘</a:t>
            </a:r>
          </a:p>
        </p:txBody>
      </p:sp>
      <p:sp>
        <p:nvSpPr>
          <p:cNvPr id="7" name="TextBox 1"/>
          <p:cNvSpPr txBox="1"/>
          <p:nvPr/>
        </p:nvSpPr>
        <p:spPr>
          <a:xfrm>
            <a:off x="1683281" y="2720150"/>
            <a:ext cx="461665" cy="66127"/>
          </a:xfrm>
          <a:prstGeom prst="rect">
            <a:avLst/>
          </a:prstGeom>
          <a:noFill/>
        </p:spPr>
        <p:txBody>
          <a:bodyPr wrap="none" lIns="0" tIns="0" rIns="0" bIns="40087" rtlCol="0">
            <a:spAutoFit/>
          </a:bodyPr>
          <a:lstStyle/>
          <a:p>
            <a:pPr>
              <a:lnSpc>
                <a:spcPts val="175"/>
              </a:lnSpc>
            </a:pPr>
            <a:r>
              <a:rPr lang="en-US" altLang="zh-CN" sz="900" b="1" dirty="0">
                <a:solidFill>
                  <a:srgbClr val="FFFFFF"/>
                </a:solidFill>
                <a:latin typeface="微软雅黑" pitchFamily="18" charset="0"/>
                <a:cs typeface="微软雅黑" pitchFamily="18" charset="0"/>
              </a:rPr>
              <a:t>统计分析</a:t>
            </a:r>
          </a:p>
        </p:txBody>
      </p:sp>
      <p:sp>
        <p:nvSpPr>
          <p:cNvPr id="8" name="TextBox 1"/>
          <p:cNvSpPr txBox="1"/>
          <p:nvPr/>
        </p:nvSpPr>
        <p:spPr>
          <a:xfrm>
            <a:off x="5744867" y="2720150"/>
            <a:ext cx="461665" cy="66127"/>
          </a:xfrm>
          <a:prstGeom prst="rect">
            <a:avLst/>
          </a:prstGeom>
          <a:noFill/>
        </p:spPr>
        <p:txBody>
          <a:bodyPr wrap="none" lIns="0" tIns="0" rIns="0" bIns="40087" rtlCol="0">
            <a:spAutoFit/>
          </a:bodyPr>
          <a:lstStyle/>
          <a:p>
            <a:pPr>
              <a:lnSpc>
                <a:spcPts val="175"/>
              </a:lnSpc>
            </a:pPr>
            <a:r>
              <a:rPr lang="en-US" altLang="zh-CN" sz="900" b="1" dirty="0">
                <a:solidFill>
                  <a:srgbClr val="FFFFFF"/>
                </a:solidFill>
                <a:latin typeface="微软雅黑" pitchFamily="18" charset="0"/>
                <a:cs typeface="微软雅黑" pitchFamily="18" charset="0"/>
              </a:rPr>
              <a:t>语义分析</a:t>
            </a:r>
          </a:p>
        </p:txBody>
      </p:sp>
      <p:sp>
        <p:nvSpPr>
          <p:cNvPr id="9" name="TextBox 1"/>
          <p:cNvSpPr txBox="1"/>
          <p:nvPr/>
        </p:nvSpPr>
        <p:spPr>
          <a:xfrm>
            <a:off x="7601903" y="2743202"/>
            <a:ext cx="692497" cy="66127"/>
          </a:xfrm>
          <a:prstGeom prst="rect">
            <a:avLst/>
          </a:prstGeom>
          <a:noFill/>
        </p:spPr>
        <p:txBody>
          <a:bodyPr wrap="none" lIns="0" tIns="0" rIns="0" bIns="40087" rtlCol="0">
            <a:spAutoFit/>
          </a:bodyPr>
          <a:lstStyle/>
          <a:p>
            <a:pPr>
              <a:lnSpc>
                <a:spcPts val="175"/>
              </a:lnSpc>
            </a:pPr>
            <a:r>
              <a:rPr lang="en-US" altLang="zh-CN" sz="900" b="1" dirty="0">
                <a:solidFill>
                  <a:srgbClr val="FFFFFF"/>
                </a:solidFill>
                <a:latin typeface="微软雅黑" pitchFamily="18" charset="0"/>
                <a:cs typeface="微软雅黑" pitchFamily="18" charset="0"/>
              </a:rPr>
              <a:t>空间地理分析</a:t>
            </a:r>
          </a:p>
        </p:txBody>
      </p:sp>
      <p:sp>
        <p:nvSpPr>
          <p:cNvPr id="10" name="TextBox 1"/>
          <p:cNvSpPr txBox="1"/>
          <p:nvPr/>
        </p:nvSpPr>
        <p:spPr>
          <a:xfrm>
            <a:off x="3583755" y="2558786"/>
            <a:ext cx="307777" cy="144481"/>
          </a:xfrm>
          <a:prstGeom prst="rect">
            <a:avLst/>
          </a:prstGeom>
          <a:noFill/>
        </p:spPr>
        <p:txBody>
          <a:bodyPr wrap="none" lIns="0" tIns="0" rIns="0" bIns="40087" rtlCol="0">
            <a:spAutoFit/>
          </a:bodyPr>
          <a:lstStyle/>
          <a:p>
            <a:pPr>
              <a:lnSpc>
                <a:spcPts val="789"/>
              </a:lnSpc>
            </a:pPr>
            <a:r>
              <a:rPr lang="en-US" altLang="zh-CN" sz="900" b="1" dirty="0">
                <a:solidFill>
                  <a:srgbClr val="FFFFFF"/>
                </a:solidFill>
                <a:latin typeface="Times New Roman" pitchFamily="18" charset="0"/>
                <a:cs typeface="Times New Roman" pitchFamily="18" charset="0"/>
              </a:rPr>
              <a:t>In-DB</a:t>
            </a:r>
          </a:p>
        </p:txBody>
      </p:sp>
      <p:sp>
        <p:nvSpPr>
          <p:cNvPr id="11" name="TextBox 1"/>
          <p:cNvSpPr txBox="1"/>
          <p:nvPr/>
        </p:nvSpPr>
        <p:spPr>
          <a:xfrm>
            <a:off x="3431717" y="2754728"/>
            <a:ext cx="596317" cy="144481"/>
          </a:xfrm>
          <a:prstGeom prst="rect">
            <a:avLst/>
          </a:prstGeom>
          <a:noFill/>
        </p:spPr>
        <p:txBody>
          <a:bodyPr wrap="none" lIns="0" tIns="0" rIns="0" bIns="40087" rtlCol="0">
            <a:spAutoFit/>
          </a:bodyPr>
          <a:lstStyle/>
          <a:p>
            <a:pPr>
              <a:lnSpc>
                <a:spcPts val="789"/>
              </a:lnSpc>
            </a:pPr>
            <a:r>
              <a:rPr lang="en-US" altLang="zh-CN" sz="900" b="1" dirty="0">
                <a:solidFill>
                  <a:srgbClr val="FFFFFF"/>
                </a:solidFill>
                <a:latin typeface="Times New Roman" pitchFamily="18" charset="0"/>
                <a:cs typeface="Times New Roman" pitchFamily="18" charset="0"/>
              </a:rPr>
              <a:t>MapReduce</a:t>
            </a:r>
          </a:p>
        </p:txBody>
      </p:sp>
      <p:sp>
        <p:nvSpPr>
          <p:cNvPr id="12" name="TextBox 1"/>
          <p:cNvSpPr txBox="1"/>
          <p:nvPr/>
        </p:nvSpPr>
        <p:spPr>
          <a:xfrm>
            <a:off x="4495984" y="2351317"/>
            <a:ext cx="705321" cy="386727"/>
          </a:xfrm>
          <a:prstGeom prst="rect">
            <a:avLst/>
          </a:prstGeom>
          <a:noFill/>
        </p:spPr>
        <p:txBody>
          <a:bodyPr wrap="none" lIns="0" tIns="0" rIns="0" bIns="40087" rtlCol="0">
            <a:spAutoFit/>
          </a:bodyPr>
          <a:lstStyle/>
          <a:p>
            <a:pPr>
              <a:lnSpc>
                <a:spcPts val="263"/>
              </a:lnSpc>
              <a:tabLst>
                <a:tab pos="66812" algn="l"/>
              </a:tabLst>
            </a:pPr>
            <a:r>
              <a:rPr lang="en-US" altLang="zh-CN" sz="1100" b="1" dirty="0">
                <a:solidFill>
                  <a:srgbClr val="000000"/>
                </a:solidFill>
                <a:latin typeface="微软雅黑" pitchFamily="18" charset="0"/>
                <a:cs typeface="微软雅黑" pitchFamily="18" charset="0"/>
              </a:rPr>
              <a:t>说明性分析</a:t>
            </a:r>
          </a:p>
          <a:p>
            <a:pPr>
              <a:lnSpc>
                <a:spcPts val="877"/>
              </a:lnSpc>
            </a:pPr>
            <a:endParaRPr lang="en-US" altLang="zh-CN" b="1" dirty="0"/>
          </a:p>
          <a:p>
            <a:pPr>
              <a:lnSpc>
                <a:spcPts val="877"/>
              </a:lnSpc>
            </a:pPr>
            <a:endParaRPr lang="en-US" altLang="zh-CN" b="1" dirty="0"/>
          </a:p>
          <a:p>
            <a:pPr>
              <a:lnSpc>
                <a:spcPts val="526"/>
              </a:lnSpc>
              <a:tabLst>
                <a:tab pos="66812" algn="l"/>
              </a:tabLst>
            </a:pPr>
            <a:r>
              <a:rPr lang="en-US" altLang="zh-CN" b="1" dirty="0"/>
              <a:t>	</a:t>
            </a:r>
            <a:r>
              <a:rPr lang="en-US" altLang="zh-CN" sz="1100" b="1" dirty="0">
                <a:solidFill>
                  <a:srgbClr val="000000"/>
                </a:solidFill>
                <a:latin typeface="微软雅黑" pitchFamily="18" charset="0"/>
                <a:cs typeface="微软雅黑" pitchFamily="18" charset="0"/>
              </a:rPr>
              <a:t>预测分析</a:t>
            </a:r>
          </a:p>
        </p:txBody>
      </p:sp>
      <p:sp>
        <p:nvSpPr>
          <p:cNvPr id="13" name="TextBox 1"/>
          <p:cNvSpPr txBox="1"/>
          <p:nvPr/>
        </p:nvSpPr>
        <p:spPr>
          <a:xfrm>
            <a:off x="2780123" y="2339791"/>
            <a:ext cx="230832" cy="66127"/>
          </a:xfrm>
          <a:prstGeom prst="rect">
            <a:avLst/>
          </a:prstGeom>
          <a:noFill/>
        </p:spPr>
        <p:txBody>
          <a:bodyPr wrap="none" lIns="0" tIns="0" rIns="0" bIns="40087" rtlCol="0">
            <a:spAutoFit/>
          </a:bodyPr>
          <a:lstStyle/>
          <a:p>
            <a:pPr>
              <a:lnSpc>
                <a:spcPts val="175"/>
              </a:lnSpc>
            </a:pPr>
            <a:r>
              <a:rPr lang="en-US" altLang="zh-CN" sz="900" b="1" dirty="0">
                <a:solidFill>
                  <a:srgbClr val="FFFFFF"/>
                </a:solidFill>
                <a:latin typeface="微软雅黑" pitchFamily="18" charset="0"/>
                <a:cs typeface="微软雅黑" pitchFamily="18" charset="0"/>
              </a:rPr>
              <a:t>报告</a:t>
            </a:r>
          </a:p>
        </p:txBody>
      </p:sp>
      <p:sp>
        <p:nvSpPr>
          <p:cNvPr id="14" name="TextBox 1"/>
          <p:cNvSpPr txBox="1"/>
          <p:nvPr/>
        </p:nvSpPr>
        <p:spPr>
          <a:xfrm>
            <a:off x="6657095" y="2339791"/>
            <a:ext cx="346249" cy="66127"/>
          </a:xfrm>
          <a:prstGeom prst="rect">
            <a:avLst/>
          </a:prstGeom>
          <a:noFill/>
        </p:spPr>
        <p:txBody>
          <a:bodyPr wrap="none" lIns="0" tIns="0" rIns="0" bIns="40087" rtlCol="0">
            <a:spAutoFit/>
          </a:bodyPr>
          <a:lstStyle/>
          <a:p>
            <a:pPr>
              <a:lnSpc>
                <a:spcPts val="175"/>
              </a:lnSpc>
            </a:pPr>
            <a:r>
              <a:rPr lang="en-US" altLang="zh-CN" sz="900" b="1" dirty="0">
                <a:solidFill>
                  <a:srgbClr val="FFFFFF"/>
                </a:solidFill>
                <a:latin typeface="微软雅黑" pitchFamily="18" charset="0"/>
                <a:cs typeface="微软雅黑" pitchFamily="18" charset="0"/>
              </a:rPr>
              <a:t>仪表板</a:t>
            </a:r>
          </a:p>
        </p:txBody>
      </p:sp>
      <p:sp>
        <p:nvSpPr>
          <p:cNvPr id="15" name="TextBox 1"/>
          <p:cNvSpPr txBox="1"/>
          <p:nvPr/>
        </p:nvSpPr>
        <p:spPr>
          <a:xfrm>
            <a:off x="1455223" y="1982483"/>
            <a:ext cx="346249" cy="66127"/>
          </a:xfrm>
          <a:prstGeom prst="rect">
            <a:avLst/>
          </a:prstGeom>
          <a:noFill/>
        </p:spPr>
        <p:txBody>
          <a:bodyPr wrap="none" lIns="0" tIns="0" rIns="0" bIns="40087" rtlCol="0">
            <a:spAutoFit/>
          </a:bodyPr>
          <a:lstStyle/>
          <a:p>
            <a:pPr>
              <a:lnSpc>
                <a:spcPts val="175"/>
              </a:lnSpc>
            </a:pPr>
            <a:r>
              <a:rPr lang="en-US" altLang="zh-CN" sz="900" b="1" dirty="0">
                <a:solidFill>
                  <a:srgbClr val="000000"/>
                </a:solidFill>
                <a:latin typeface="微软雅黑" pitchFamily="18" charset="0"/>
                <a:cs typeface="微软雅黑" pitchFamily="18" charset="0"/>
              </a:rPr>
              <a:t>用户层</a:t>
            </a:r>
          </a:p>
        </p:txBody>
      </p:sp>
      <p:sp>
        <p:nvSpPr>
          <p:cNvPr id="16" name="TextBox 1"/>
          <p:cNvSpPr txBox="1"/>
          <p:nvPr/>
        </p:nvSpPr>
        <p:spPr>
          <a:xfrm>
            <a:off x="2009076" y="2109270"/>
            <a:ext cx="461665" cy="66127"/>
          </a:xfrm>
          <a:prstGeom prst="rect">
            <a:avLst/>
          </a:prstGeom>
          <a:noFill/>
        </p:spPr>
        <p:txBody>
          <a:bodyPr wrap="none" lIns="0" tIns="0" rIns="0" bIns="40087" rtlCol="0">
            <a:spAutoFit/>
          </a:bodyPr>
          <a:lstStyle/>
          <a:p>
            <a:pPr>
              <a:lnSpc>
                <a:spcPts val="175"/>
              </a:lnSpc>
            </a:pPr>
            <a:r>
              <a:rPr lang="en-US" altLang="zh-CN" sz="900" b="1" dirty="0">
                <a:solidFill>
                  <a:srgbClr val="000000"/>
                </a:solidFill>
                <a:latin typeface="微软雅黑" pitchFamily="18" charset="0"/>
                <a:cs typeface="微软雅黑" pitchFamily="18" charset="0"/>
              </a:rPr>
              <a:t>最终客户</a:t>
            </a:r>
          </a:p>
        </p:txBody>
      </p:sp>
      <p:sp>
        <p:nvSpPr>
          <p:cNvPr id="17" name="TextBox 1"/>
          <p:cNvSpPr txBox="1"/>
          <p:nvPr/>
        </p:nvSpPr>
        <p:spPr>
          <a:xfrm>
            <a:off x="2812705" y="2109270"/>
            <a:ext cx="346249" cy="66127"/>
          </a:xfrm>
          <a:prstGeom prst="rect">
            <a:avLst/>
          </a:prstGeom>
          <a:noFill/>
        </p:spPr>
        <p:txBody>
          <a:bodyPr wrap="none" lIns="0" tIns="0" rIns="0" bIns="40087" rtlCol="0">
            <a:spAutoFit/>
          </a:bodyPr>
          <a:lstStyle/>
          <a:p>
            <a:pPr>
              <a:lnSpc>
                <a:spcPts val="175"/>
              </a:lnSpc>
            </a:pPr>
            <a:r>
              <a:rPr lang="en-US" altLang="zh-CN" sz="900" b="1" dirty="0">
                <a:solidFill>
                  <a:srgbClr val="000000"/>
                </a:solidFill>
                <a:latin typeface="微软雅黑" pitchFamily="18" charset="0"/>
                <a:cs typeface="微软雅黑" pitchFamily="18" charset="0"/>
              </a:rPr>
              <a:t>供应商</a:t>
            </a:r>
          </a:p>
        </p:txBody>
      </p:sp>
      <p:sp>
        <p:nvSpPr>
          <p:cNvPr id="18" name="TextBox 1"/>
          <p:cNvSpPr txBox="1"/>
          <p:nvPr/>
        </p:nvSpPr>
        <p:spPr>
          <a:xfrm>
            <a:off x="3496877" y="2109270"/>
            <a:ext cx="461665" cy="66127"/>
          </a:xfrm>
          <a:prstGeom prst="rect">
            <a:avLst/>
          </a:prstGeom>
          <a:noFill/>
        </p:spPr>
        <p:txBody>
          <a:bodyPr wrap="none" lIns="0" tIns="0" rIns="0" bIns="40087" rtlCol="0">
            <a:spAutoFit/>
          </a:bodyPr>
          <a:lstStyle/>
          <a:p>
            <a:pPr>
              <a:lnSpc>
                <a:spcPts val="175"/>
              </a:lnSpc>
            </a:pPr>
            <a:r>
              <a:rPr lang="en-US" altLang="zh-CN" sz="900" b="1" dirty="0">
                <a:solidFill>
                  <a:srgbClr val="000000"/>
                </a:solidFill>
                <a:latin typeface="微软雅黑" pitchFamily="18" charset="0"/>
                <a:cs typeface="微软雅黑" pitchFamily="18" charset="0"/>
              </a:rPr>
              <a:t>市场营销</a:t>
            </a:r>
          </a:p>
        </p:txBody>
      </p:sp>
      <p:sp>
        <p:nvSpPr>
          <p:cNvPr id="19" name="TextBox 1"/>
          <p:cNvSpPr txBox="1"/>
          <p:nvPr/>
        </p:nvSpPr>
        <p:spPr>
          <a:xfrm>
            <a:off x="5038977" y="2120796"/>
            <a:ext cx="461665" cy="66127"/>
          </a:xfrm>
          <a:prstGeom prst="rect">
            <a:avLst/>
          </a:prstGeom>
          <a:noFill/>
        </p:spPr>
        <p:txBody>
          <a:bodyPr wrap="none" lIns="0" tIns="0" rIns="0" bIns="40087" rtlCol="0">
            <a:spAutoFit/>
          </a:bodyPr>
          <a:lstStyle/>
          <a:p>
            <a:pPr>
              <a:lnSpc>
                <a:spcPts val="175"/>
              </a:lnSpc>
            </a:pPr>
            <a:r>
              <a:rPr lang="en-US" altLang="zh-CN" sz="900" b="1" dirty="0">
                <a:solidFill>
                  <a:srgbClr val="000000"/>
                </a:solidFill>
                <a:latin typeface="微软雅黑" pitchFamily="18" charset="0"/>
                <a:cs typeface="微软雅黑" pitchFamily="18" charset="0"/>
              </a:rPr>
              <a:t>管理人员</a:t>
            </a:r>
          </a:p>
        </p:txBody>
      </p:sp>
      <p:sp>
        <p:nvSpPr>
          <p:cNvPr id="20" name="TextBox 1"/>
          <p:cNvSpPr txBox="1"/>
          <p:nvPr/>
        </p:nvSpPr>
        <p:spPr>
          <a:xfrm>
            <a:off x="4257067" y="2120796"/>
            <a:ext cx="461665" cy="66127"/>
          </a:xfrm>
          <a:prstGeom prst="rect">
            <a:avLst/>
          </a:prstGeom>
          <a:noFill/>
        </p:spPr>
        <p:txBody>
          <a:bodyPr wrap="none" lIns="0" tIns="0" rIns="0" bIns="40087" rtlCol="0">
            <a:spAutoFit/>
          </a:bodyPr>
          <a:lstStyle/>
          <a:p>
            <a:pPr>
              <a:lnSpc>
                <a:spcPts val="175"/>
              </a:lnSpc>
            </a:pPr>
            <a:r>
              <a:rPr lang="en-US" altLang="zh-CN" sz="900" b="1" dirty="0">
                <a:solidFill>
                  <a:srgbClr val="000000"/>
                </a:solidFill>
                <a:latin typeface="微软雅黑" pitchFamily="18" charset="0"/>
                <a:cs typeface="微软雅黑" pitchFamily="18" charset="0"/>
              </a:rPr>
              <a:t>客户服务</a:t>
            </a:r>
          </a:p>
        </p:txBody>
      </p:sp>
      <p:sp>
        <p:nvSpPr>
          <p:cNvPr id="21" name="TextBox 1"/>
          <p:cNvSpPr txBox="1"/>
          <p:nvPr/>
        </p:nvSpPr>
        <p:spPr>
          <a:xfrm>
            <a:off x="5810026" y="2109270"/>
            <a:ext cx="461665" cy="66127"/>
          </a:xfrm>
          <a:prstGeom prst="rect">
            <a:avLst/>
          </a:prstGeom>
          <a:noFill/>
        </p:spPr>
        <p:txBody>
          <a:bodyPr wrap="none" lIns="0" tIns="0" rIns="0" bIns="40087" rtlCol="0">
            <a:spAutoFit/>
          </a:bodyPr>
          <a:lstStyle/>
          <a:p>
            <a:pPr>
              <a:lnSpc>
                <a:spcPts val="175"/>
              </a:lnSpc>
            </a:pPr>
            <a:r>
              <a:rPr lang="en-US" altLang="zh-CN" sz="900" b="1" dirty="0">
                <a:solidFill>
                  <a:srgbClr val="000000"/>
                </a:solidFill>
                <a:latin typeface="微软雅黑" pitchFamily="18" charset="0"/>
                <a:cs typeface="微软雅黑" pitchFamily="18" charset="0"/>
              </a:rPr>
              <a:t>业务流程</a:t>
            </a:r>
          </a:p>
        </p:txBody>
      </p:sp>
      <p:sp>
        <p:nvSpPr>
          <p:cNvPr id="22" name="TextBox 1"/>
          <p:cNvSpPr txBox="1"/>
          <p:nvPr/>
        </p:nvSpPr>
        <p:spPr>
          <a:xfrm>
            <a:off x="7286967" y="2109270"/>
            <a:ext cx="461665" cy="66127"/>
          </a:xfrm>
          <a:prstGeom prst="rect">
            <a:avLst/>
          </a:prstGeom>
          <a:noFill/>
        </p:spPr>
        <p:txBody>
          <a:bodyPr wrap="none" lIns="0" tIns="0" rIns="0" bIns="40087" rtlCol="0">
            <a:spAutoFit/>
          </a:bodyPr>
          <a:lstStyle/>
          <a:p>
            <a:pPr>
              <a:lnSpc>
                <a:spcPts val="175"/>
              </a:lnSpc>
            </a:pPr>
            <a:r>
              <a:rPr lang="en-US" altLang="zh-CN" sz="900" b="1" dirty="0">
                <a:solidFill>
                  <a:srgbClr val="000000"/>
                </a:solidFill>
                <a:latin typeface="微软雅黑" pitchFamily="18" charset="0"/>
                <a:cs typeface="微软雅黑" pitchFamily="18" charset="0"/>
              </a:rPr>
              <a:t>合作伙伴</a:t>
            </a:r>
          </a:p>
        </p:txBody>
      </p:sp>
      <p:sp>
        <p:nvSpPr>
          <p:cNvPr id="23" name="TextBox 1"/>
          <p:cNvSpPr txBox="1"/>
          <p:nvPr/>
        </p:nvSpPr>
        <p:spPr>
          <a:xfrm>
            <a:off x="6548497" y="2109270"/>
            <a:ext cx="461665" cy="66127"/>
          </a:xfrm>
          <a:prstGeom prst="rect">
            <a:avLst/>
          </a:prstGeom>
          <a:noFill/>
        </p:spPr>
        <p:txBody>
          <a:bodyPr wrap="none" lIns="0" tIns="0" rIns="0" bIns="40087" rtlCol="0">
            <a:spAutoFit/>
          </a:bodyPr>
          <a:lstStyle/>
          <a:p>
            <a:pPr>
              <a:lnSpc>
                <a:spcPts val="175"/>
              </a:lnSpc>
            </a:pPr>
            <a:r>
              <a:rPr lang="en-US" altLang="zh-CN" sz="900" b="1" dirty="0">
                <a:solidFill>
                  <a:srgbClr val="000000"/>
                </a:solidFill>
                <a:latin typeface="微软雅黑" pitchFamily="18" charset="0"/>
                <a:cs typeface="微软雅黑" pitchFamily="18" charset="0"/>
              </a:rPr>
              <a:t>应用系统</a:t>
            </a:r>
          </a:p>
        </p:txBody>
      </p:sp>
      <p:sp>
        <p:nvSpPr>
          <p:cNvPr id="24" name="TextBox 1"/>
          <p:cNvSpPr txBox="1"/>
          <p:nvPr/>
        </p:nvSpPr>
        <p:spPr>
          <a:xfrm>
            <a:off x="4463401" y="3273401"/>
            <a:ext cx="1045158" cy="143071"/>
          </a:xfrm>
          <a:prstGeom prst="rect">
            <a:avLst/>
          </a:prstGeom>
          <a:noFill/>
        </p:spPr>
        <p:txBody>
          <a:bodyPr wrap="none" lIns="0" tIns="0" rIns="0" bIns="40087" rtlCol="0">
            <a:spAutoFit/>
          </a:bodyPr>
          <a:lstStyle/>
          <a:p>
            <a:pPr>
              <a:lnSpc>
                <a:spcPts val="789"/>
              </a:lnSpc>
            </a:pPr>
            <a:r>
              <a:rPr lang="en-US" altLang="zh-CN" sz="900" b="1" dirty="0">
                <a:solidFill>
                  <a:srgbClr val="000000"/>
                </a:solidFill>
                <a:latin typeface="微软雅黑" pitchFamily="18" charset="0"/>
                <a:cs typeface="微软雅黑" pitchFamily="18" charset="0"/>
              </a:rPr>
              <a:t>数据沙箱（</a:t>
            </a:r>
            <a:r>
              <a:rPr lang="en-US" altLang="zh-CN" sz="900" b="1" dirty="0">
                <a:solidFill>
                  <a:srgbClr val="000000"/>
                </a:solidFill>
                <a:latin typeface="Times New Roman" pitchFamily="18" charset="0"/>
                <a:cs typeface="Times New Roman" pitchFamily="18" charset="0"/>
              </a:rPr>
              <a:t>Sandbox)</a:t>
            </a:r>
          </a:p>
        </p:txBody>
      </p:sp>
      <p:sp>
        <p:nvSpPr>
          <p:cNvPr id="25" name="TextBox 1"/>
          <p:cNvSpPr txBox="1"/>
          <p:nvPr/>
        </p:nvSpPr>
        <p:spPr>
          <a:xfrm>
            <a:off x="1824458" y="4598895"/>
            <a:ext cx="803105" cy="106650"/>
          </a:xfrm>
          <a:prstGeom prst="rect">
            <a:avLst/>
          </a:prstGeom>
          <a:noFill/>
        </p:spPr>
        <p:txBody>
          <a:bodyPr wrap="none" lIns="0" tIns="0" rIns="0" bIns="40087" rtlCol="0">
            <a:spAutoFit/>
          </a:bodyPr>
          <a:lstStyle/>
          <a:p>
            <a:pPr>
              <a:lnSpc>
                <a:spcPts val="526"/>
              </a:lnSpc>
            </a:pPr>
            <a:r>
              <a:rPr lang="en-US" altLang="zh-CN" sz="600" b="1" dirty="0">
                <a:solidFill>
                  <a:srgbClr val="000000"/>
                </a:solidFill>
                <a:latin typeface="Times New Roman" pitchFamily="18" charset="0"/>
                <a:cs typeface="Times New Roman" pitchFamily="18" charset="0"/>
              </a:rPr>
              <a:t>Distributed</a:t>
            </a:r>
            <a:r>
              <a:rPr lang="en-US" altLang="zh-CN" sz="600" b="1" dirty="0">
                <a:latin typeface="Times New Roman" pitchFamily="18" charset="0"/>
                <a:cs typeface="Times New Roman" pitchFamily="18" charset="0"/>
              </a:rPr>
              <a:t> </a:t>
            </a:r>
            <a:r>
              <a:rPr lang="en-US" altLang="zh-CN" sz="600" b="1" dirty="0">
                <a:solidFill>
                  <a:srgbClr val="000000"/>
                </a:solidFill>
                <a:latin typeface="Times New Roman" pitchFamily="18" charset="0"/>
                <a:cs typeface="Times New Roman" pitchFamily="18" charset="0"/>
              </a:rPr>
              <a:t>File</a:t>
            </a:r>
            <a:r>
              <a:rPr lang="en-US" altLang="zh-CN" sz="600" b="1" dirty="0">
                <a:latin typeface="Times New Roman" pitchFamily="18" charset="0"/>
                <a:cs typeface="Times New Roman" pitchFamily="18" charset="0"/>
              </a:rPr>
              <a:t> </a:t>
            </a:r>
            <a:r>
              <a:rPr lang="en-US" altLang="zh-CN" sz="600" b="1" dirty="0">
                <a:solidFill>
                  <a:srgbClr val="000000"/>
                </a:solidFill>
                <a:latin typeface="Times New Roman" pitchFamily="18" charset="0"/>
                <a:cs typeface="Times New Roman" pitchFamily="18" charset="0"/>
              </a:rPr>
              <a:t>Systems</a:t>
            </a:r>
          </a:p>
        </p:txBody>
      </p:sp>
      <p:sp>
        <p:nvSpPr>
          <p:cNvPr id="26" name="TextBox 1"/>
          <p:cNvSpPr txBox="1"/>
          <p:nvPr/>
        </p:nvSpPr>
        <p:spPr>
          <a:xfrm>
            <a:off x="3475154" y="4598895"/>
            <a:ext cx="248466" cy="106650"/>
          </a:xfrm>
          <a:prstGeom prst="rect">
            <a:avLst/>
          </a:prstGeom>
          <a:noFill/>
        </p:spPr>
        <p:txBody>
          <a:bodyPr wrap="none" lIns="0" tIns="0" rIns="0" bIns="40087" rtlCol="0">
            <a:spAutoFit/>
          </a:bodyPr>
          <a:lstStyle/>
          <a:p>
            <a:pPr>
              <a:lnSpc>
                <a:spcPts val="526"/>
              </a:lnSpc>
            </a:pPr>
            <a:r>
              <a:rPr lang="en-US" altLang="zh-CN" sz="600" b="1" dirty="0">
                <a:solidFill>
                  <a:srgbClr val="000000"/>
                </a:solidFill>
                <a:latin typeface="Times New Roman" pitchFamily="18" charset="0"/>
                <a:cs typeface="Times New Roman" pitchFamily="18" charset="0"/>
              </a:rPr>
              <a:t>NoSQL</a:t>
            </a:r>
          </a:p>
        </p:txBody>
      </p:sp>
      <p:sp>
        <p:nvSpPr>
          <p:cNvPr id="27" name="TextBox 1"/>
          <p:cNvSpPr txBox="1"/>
          <p:nvPr/>
        </p:nvSpPr>
        <p:spPr>
          <a:xfrm>
            <a:off x="6602796" y="4598895"/>
            <a:ext cx="336631" cy="106650"/>
          </a:xfrm>
          <a:prstGeom prst="rect">
            <a:avLst/>
          </a:prstGeom>
          <a:noFill/>
        </p:spPr>
        <p:txBody>
          <a:bodyPr wrap="none" lIns="0" tIns="0" rIns="0" bIns="40087" rtlCol="0">
            <a:spAutoFit/>
          </a:bodyPr>
          <a:lstStyle/>
          <a:p>
            <a:pPr>
              <a:lnSpc>
                <a:spcPts val="526"/>
              </a:lnSpc>
            </a:pPr>
            <a:r>
              <a:rPr lang="en-US" altLang="zh-CN" sz="600" b="1" dirty="0">
                <a:solidFill>
                  <a:srgbClr val="000000"/>
                </a:solidFill>
                <a:latin typeface="Times New Roman" pitchFamily="18" charset="0"/>
                <a:cs typeface="Times New Roman" pitchFamily="18" charset="0"/>
              </a:rPr>
              <a:t>Relational</a:t>
            </a:r>
          </a:p>
        </p:txBody>
      </p:sp>
      <p:sp>
        <p:nvSpPr>
          <p:cNvPr id="28" name="TextBox 1"/>
          <p:cNvSpPr txBox="1"/>
          <p:nvPr/>
        </p:nvSpPr>
        <p:spPr>
          <a:xfrm>
            <a:off x="5647126" y="4598895"/>
            <a:ext cx="447238" cy="106650"/>
          </a:xfrm>
          <a:prstGeom prst="rect">
            <a:avLst/>
          </a:prstGeom>
          <a:noFill/>
        </p:spPr>
        <p:txBody>
          <a:bodyPr wrap="none" lIns="0" tIns="0" rIns="0" bIns="40087" rtlCol="0">
            <a:spAutoFit/>
          </a:bodyPr>
          <a:lstStyle/>
          <a:p>
            <a:pPr>
              <a:lnSpc>
                <a:spcPts val="526"/>
              </a:lnSpc>
            </a:pPr>
            <a:r>
              <a:rPr lang="en-US" altLang="zh-CN" sz="600" b="1" dirty="0">
                <a:solidFill>
                  <a:srgbClr val="000000"/>
                </a:solidFill>
                <a:latin typeface="Times New Roman" pitchFamily="18" charset="0"/>
                <a:cs typeface="Times New Roman" pitchFamily="18" charset="0"/>
              </a:rPr>
              <a:t>Data</a:t>
            </a:r>
            <a:r>
              <a:rPr lang="en-US" altLang="zh-CN" sz="600" b="1" dirty="0">
                <a:latin typeface="Times New Roman" pitchFamily="18" charset="0"/>
                <a:cs typeface="Times New Roman" pitchFamily="18" charset="0"/>
              </a:rPr>
              <a:t> </a:t>
            </a:r>
            <a:r>
              <a:rPr lang="en-US" altLang="zh-CN" sz="600" b="1" dirty="0">
                <a:solidFill>
                  <a:srgbClr val="000000"/>
                </a:solidFill>
                <a:latin typeface="Times New Roman" pitchFamily="18" charset="0"/>
                <a:cs typeface="Times New Roman" pitchFamily="18" charset="0"/>
              </a:rPr>
              <a:t>Streams</a:t>
            </a:r>
          </a:p>
        </p:txBody>
      </p:sp>
      <p:sp>
        <p:nvSpPr>
          <p:cNvPr id="29" name="TextBox 1"/>
          <p:cNvSpPr txBox="1"/>
          <p:nvPr/>
        </p:nvSpPr>
        <p:spPr>
          <a:xfrm>
            <a:off x="2302290" y="5647765"/>
            <a:ext cx="153888" cy="53302"/>
          </a:xfrm>
          <a:prstGeom prst="rect">
            <a:avLst/>
          </a:prstGeom>
          <a:noFill/>
        </p:spPr>
        <p:txBody>
          <a:bodyPr wrap="none" lIns="0" tIns="0" rIns="0" bIns="40087" rtlCol="0">
            <a:spAutoFit/>
          </a:bodyPr>
          <a:lstStyle/>
          <a:p>
            <a:pPr>
              <a:lnSpc>
                <a:spcPts val="88"/>
              </a:lnSpc>
            </a:pPr>
            <a:r>
              <a:rPr lang="en-US" altLang="zh-CN" sz="600" b="1" dirty="0">
                <a:solidFill>
                  <a:srgbClr val="000000"/>
                </a:solidFill>
                <a:latin typeface="微软雅黑" pitchFamily="18" charset="0"/>
                <a:cs typeface="微软雅黑" pitchFamily="18" charset="0"/>
              </a:rPr>
              <a:t>文档</a:t>
            </a:r>
          </a:p>
        </p:txBody>
      </p:sp>
      <p:sp>
        <p:nvSpPr>
          <p:cNvPr id="30" name="TextBox 1"/>
          <p:cNvSpPr txBox="1"/>
          <p:nvPr/>
        </p:nvSpPr>
        <p:spPr>
          <a:xfrm>
            <a:off x="3507734" y="5647765"/>
            <a:ext cx="230832" cy="53302"/>
          </a:xfrm>
          <a:prstGeom prst="rect">
            <a:avLst/>
          </a:prstGeom>
          <a:noFill/>
        </p:spPr>
        <p:txBody>
          <a:bodyPr wrap="none" lIns="0" tIns="0" rIns="0" bIns="40087" rtlCol="0">
            <a:spAutoFit/>
          </a:bodyPr>
          <a:lstStyle/>
          <a:p>
            <a:pPr>
              <a:lnSpc>
                <a:spcPts val="88"/>
              </a:lnSpc>
            </a:pPr>
            <a:r>
              <a:rPr lang="en-US" altLang="zh-CN" sz="600" b="1" dirty="0">
                <a:solidFill>
                  <a:srgbClr val="000000"/>
                </a:solidFill>
                <a:latin typeface="微软雅黑" pitchFamily="18" charset="0"/>
                <a:cs typeface="微软雅黑" pitchFamily="18" charset="0"/>
              </a:rPr>
              <a:t>多媒体</a:t>
            </a:r>
          </a:p>
        </p:txBody>
      </p:sp>
      <p:sp>
        <p:nvSpPr>
          <p:cNvPr id="31" name="TextBox 1"/>
          <p:cNvSpPr txBox="1"/>
          <p:nvPr/>
        </p:nvSpPr>
        <p:spPr>
          <a:xfrm>
            <a:off x="4702320" y="5647765"/>
            <a:ext cx="538609" cy="53302"/>
          </a:xfrm>
          <a:prstGeom prst="rect">
            <a:avLst/>
          </a:prstGeom>
          <a:noFill/>
        </p:spPr>
        <p:txBody>
          <a:bodyPr wrap="none" lIns="0" tIns="0" rIns="0" bIns="40087" rtlCol="0">
            <a:spAutoFit/>
          </a:bodyPr>
          <a:lstStyle/>
          <a:p>
            <a:pPr>
              <a:lnSpc>
                <a:spcPts val="88"/>
              </a:lnSpc>
            </a:pPr>
            <a:r>
              <a:rPr lang="en-US" altLang="zh-CN" sz="600" b="1" dirty="0">
                <a:solidFill>
                  <a:srgbClr val="000000"/>
                </a:solidFill>
                <a:latin typeface="微软雅黑" pitchFamily="18" charset="0"/>
                <a:cs typeface="微软雅黑" pitchFamily="18" charset="0"/>
              </a:rPr>
              <a:t>网络和社交媒体</a:t>
            </a:r>
          </a:p>
        </p:txBody>
      </p:sp>
      <p:sp>
        <p:nvSpPr>
          <p:cNvPr id="1024" name="TextBox 1"/>
          <p:cNvSpPr txBox="1"/>
          <p:nvPr/>
        </p:nvSpPr>
        <p:spPr>
          <a:xfrm>
            <a:off x="6363879" y="5647765"/>
            <a:ext cx="307777" cy="53302"/>
          </a:xfrm>
          <a:prstGeom prst="rect">
            <a:avLst/>
          </a:prstGeom>
          <a:noFill/>
        </p:spPr>
        <p:txBody>
          <a:bodyPr wrap="none" lIns="0" tIns="0" rIns="0" bIns="40087" rtlCol="0">
            <a:spAutoFit/>
          </a:bodyPr>
          <a:lstStyle/>
          <a:p>
            <a:pPr>
              <a:lnSpc>
                <a:spcPts val="88"/>
              </a:lnSpc>
            </a:pPr>
            <a:r>
              <a:rPr lang="en-US" altLang="zh-CN" sz="600" b="1" dirty="0">
                <a:solidFill>
                  <a:srgbClr val="000000"/>
                </a:solidFill>
                <a:latin typeface="微软雅黑" pitchFamily="18" charset="0"/>
                <a:cs typeface="微软雅黑" pitchFamily="18" charset="0"/>
              </a:rPr>
              <a:t>机器生成</a:t>
            </a:r>
          </a:p>
        </p:txBody>
      </p:sp>
      <p:sp>
        <p:nvSpPr>
          <p:cNvPr id="1025" name="TextBox 1"/>
          <p:cNvSpPr txBox="1"/>
          <p:nvPr/>
        </p:nvSpPr>
        <p:spPr>
          <a:xfrm>
            <a:off x="1531242" y="3734443"/>
            <a:ext cx="512961" cy="66127"/>
          </a:xfrm>
          <a:prstGeom prst="rect">
            <a:avLst/>
          </a:prstGeom>
          <a:noFill/>
        </p:spPr>
        <p:txBody>
          <a:bodyPr wrap="none" lIns="0" tIns="0" rIns="0" bIns="40087" rtlCol="0">
            <a:spAutoFit/>
          </a:bodyPr>
          <a:lstStyle/>
          <a:p>
            <a:pPr>
              <a:lnSpc>
                <a:spcPts val="175"/>
              </a:lnSpc>
            </a:pPr>
            <a:r>
              <a:rPr lang="en-US" altLang="zh-CN" sz="800" b="1" dirty="0">
                <a:solidFill>
                  <a:srgbClr val="FFFFFF"/>
                </a:solidFill>
                <a:latin typeface="微软雅黑" pitchFamily="18" charset="0"/>
                <a:cs typeface="微软雅黑" pitchFamily="18" charset="0"/>
              </a:rPr>
              <a:t>大数据处理</a:t>
            </a:r>
          </a:p>
        </p:txBody>
      </p:sp>
      <p:sp>
        <p:nvSpPr>
          <p:cNvPr id="1026" name="TextBox 1"/>
          <p:cNvSpPr txBox="1"/>
          <p:nvPr/>
        </p:nvSpPr>
        <p:spPr>
          <a:xfrm>
            <a:off x="2476048" y="3261875"/>
            <a:ext cx="1242328" cy="438023"/>
          </a:xfrm>
          <a:prstGeom prst="rect">
            <a:avLst/>
          </a:prstGeom>
          <a:noFill/>
        </p:spPr>
        <p:txBody>
          <a:bodyPr wrap="none" lIns="0" tIns="0" rIns="0" bIns="40087" rtlCol="0">
            <a:spAutoFit/>
          </a:bodyPr>
          <a:lstStyle/>
          <a:p>
            <a:pPr>
              <a:lnSpc>
                <a:spcPts val="964"/>
              </a:lnSpc>
              <a:tabLst>
                <a:tab pos="77948" algn="l"/>
              </a:tabLst>
            </a:pPr>
            <a:r>
              <a:rPr lang="en-US" altLang="zh-CN" b="1" dirty="0"/>
              <a:t>	</a:t>
            </a:r>
            <a:r>
              <a:rPr lang="en-US" altLang="zh-CN" sz="1100" b="1" dirty="0">
                <a:solidFill>
                  <a:srgbClr val="000000"/>
                </a:solidFill>
                <a:latin typeface="微软雅黑" pitchFamily="18" charset="0"/>
                <a:cs typeface="微软雅黑" pitchFamily="18" charset="0"/>
              </a:rPr>
              <a:t>大数据处理</a:t>
            </a:r>
            <a:r>
              <a:rPr lang="en-US" altLang="zh-CN" sz="1100" b="1" dirty="0">
                <a:solidFill>
                  <a:srgbClr val="000000"/>
                </a:solidFill>
                <a:latin typeface="Times New Roman" pitchFamily="18" charset="0"/>
                <a:cs typeface="Times New Roman" pitchFamily="18" charset="0"/>
              </a:rPr>
              <a:t>&amp;</a:t>
            </a:r>
            <a:r>
              <a:rPr lang="en-US" altLang="zh-CN" sz="1100" b="1" dirty="0">
                <a:solidFill>
                  <a:srgbClr val="000000"/>
                </a:solidFill>
                <a:latin typeface="微软雅黑" pitchFamily="18" charset="0"/>
                <a:cs typeface="微软雅黑" pitchFamily="18" charset="0"/>
              </a:rPr>
              <a:t>发现</a:t>
            </a:r>
          </a:p>
          <a:p>
            <a:pPr>
              <a:lnSpc>
                <a:spcPts val="877"/>
              </a:lnSpc>
            </a:pPr>
            <a:endParaRPr lang="en-US" altLang="zh-CN" b="1" dirty="0"/>
          </a:p>
          <a:p>
            <a:pPr>
              <a:lnSpc>
                <a:spcPts val="1228"/>
              </a:lnSpc>
              <a:tabLst>
                <a:tab pos="77948" algn="l"/>
              </a:tabLst>
            </a:pPr>
            <a:r>
              <a:rPr lang="en-US" altLang="zh-CN" sz="700" b="1" dirty="0">
                <a:solidFill>
                  <a:srgbClr val="000000"/>
                </a:solidFill>
                <a:latin typeface="微软雅黑" pitchFamily="18" charset="0"/>
                <a:cs typeface="微软雅黑" pitchFamily="18" charset="0"/>
              </a:rPr>
              <a:t>海量非结构化数据</a:t>
            </a:r>
            <a:r>
              <a:rPr lang="en-US" altLang="zh-CN" sz="700" b="1" dirty="0">
                <a:solidFill>
                  <a:srgbClr val="000000"/>
                </a:solidFill>
                <a:latin typeface="Times New Roman" pitchFamily="18" charset="0"/>
                <a:cs typeface="Times New Roman" pitchFamily="18" charset="0"/>
              </a:rPr>
              <a:t>&amp;</a:t>
            </a:r>
            <a:r>
              <a:rPr lang="en-US" altLang="zh-CN" sz="700" b="1" dirty="0">
                <a:solidFill>
                  <a:srgbClr val="000000"/>
                </a:solidFill>
                <a:latin typeface="微软雅黑" pitchFamily="18" charset="0"/>
                <a:cs typeface="微软雅黑" pitchFamily="18" charset="0"/>
              </a:rPr>
              <a:t>流数据处理</a:t>
            </a:r>
          </a:p>
        </p:txBody>
      </p:sp>
      <p:sp>
        <p:nvSpPr>
          <p:cNvPr id="1028" name="TextBox 1"/>
          <p:cNvSpPr txBox="1"/>
          <p:nvPr/>
        </p:nvSpPr>
        <p:spPr>
          <a:xfrm>
            <a:off x="2432611" y="3907333"/>
            <a:ext cx="359073" cy="66127"/>
          </a:xfrm>
          <a:prstGeom prst="rect">
            <a:avLst/>
          </a:prstGeom>
          <a:noFill/>
        </p:spPr>
        <p:txBody>
          <a:bodyPr wrap="none" lIns="0" tIns="0" rIns="0" bIns="40087" rtlCol="0">
            <a:spAutoFit/>
          </a:bodyPr>
          <a:lstStyle/>
          <a:p>
            <a:pPr>
              <a:lnSpc>
                <a:spcPts val="175"/>
              </a:lnSpc>
            </a:pPr>
            <a:r>
              <a:rPr lang="en-US" altLang="zh-CN" sz="700" b="1" dirty="0">
                <a:solidFill>
                  <a:srgbClr val="000000"/>
                </a:solidFill>
                <a:latin typeface="微软雅黑" pitchFamily="18" charset="0"/>
                <a:cs typeface="微软雅黑" pitchFamily="18" charset="0"/>
              </a:rPr>
              <a:t>信息发现</a:t>
            </a:r>
          </a:p>
        </p:txBody>
      </p:sp>
      <p:sp>
        <p:nvSpPr>
          <p:cNvPr id="1029" name="TextBox 1"/>
          <p:cNvSpPr txBox="1"/>
          <p:nvPr/>
        </p:nvSpPr>
        <p:spPr>
          <a:xfrm>
            <a:off x="3442577" y="3907333"/>
            <a:ext cx="359073" cy="66127"/>
          </a:xfrm>
          <a:prstGeom prst="rect">
            <a:avLst/>
          </a:prstGeom>
          <a:noFill/>
        </p:spPr>
        <p:txBody>
          <a:bodyPr wrap="none" lIns="0" tIns="0" rIns="0" bIns="40087" rtlCol="0">
            <a:spAutoFit/>
          </a:bodyPr>
          <a:lstStyle/>
          <a:p>
            <a:pPr>
              <a:lnSpc>
                <a:spcPts val="175"/>
              </a:lnSpc>
            </a:pPr>
            <a:r>
              <a:rPr lang="en-US" altLang="zh-CN" sz="700" b="1" dirty="0">
                <a:solidFill>
                  <a:srgbClr val="000000"/>
                </a:solidFill>
                <a:latin typeface="微软雅黑" pitchFamily="18" charset="0"/>
                <a:cs typeface="微软雅黑" pitchFamily="18" charset="0"/>
              </a:rPr>
              <a:t>数据转化</a:t>
            </a:r>
          </a:p>
        </p:txBody>
      </p:sp>
      <p:sp>
        <p:nvSpPr>
          <p:cNvPr id="1030" name="TextBox 1"/>
          <p:cNvSpPr txBox="1"/>
          <p:nvPr/>
        </p:nvSpPr>
        <p:spPr>
          <a:xfrm>
            <a:off x="901370" y="4794837"/>
            <a:ext cx="384721" cy="848392"/>
          </a:xfrm>
          <a:prstGeom prst="rect">
            <a:avLst/>
          </a:prstGeom>
          <a:noFill/>
        </p:spPr>
        <p:txBody>
          <a:bodyPr wrap="none" lIns="0" tIns="0" rIns="0" bIns="40087" rtlCol="0">
            <a:spAutoFit/>
          </a:bodyPr>
          <a:lstStyle/>
          <a:p>
            <a:pPr>
              <a:lnSpc>
                <a:spcPts val="175"/>
              </a:lnSpc>
            </a:pPr>
            <a:r>
              <a:rPr lang="en-US" altLang="zh-CN" sz="1000" b="1" dirty="0">
                <a:solidFill>
                  <a:srgbClr val="000000"/>
                </a:solidFill>
                <a:latin typeface="微软雅黑" pitchFamily="18" charset="0"/>
                <a:cs typeface="微软雅黑" pitchFamily="18" charset="0"/>
              </a:rPr>
              <a:t>存储层</a:t>
            </a:r>
          </a:p>
          <a:p>
            <a:pPr>
              <a:lnSpc>
                <a:spcPts val="877"/>
              </a:lnSpc>
            </a:pPr>
            <a:endParaRPr lang="en-US" altLang="zh-CN" b="1" dirty="0"/>
          </a:p>
          <a:p>
            <a:pPr>
              <a:lnSpc>
                <a:spcPts val="877"/>
              </a:lnSpc>
            </a:pPr>
            <a:endParaRPr lang="en-US" altLang="zh-CN" b="1" dirty="0"/>
          </a:p>
          <a:p>
            <a:pPr>
              <a:lnSpc>
                <a:spcPts val="877"/>
              </a:lnSpc>
            </a:pPr>
            <a:endParaRPr lang="en-US" altLang="zh-CN" b="1" dirty="0"/>
          </a:p>
          <a:p>
            <a:pPr>
              <a:lnSpc>
                <a:spcPts val="877"/>
              </a:lnSpc>
            </a:pPr>
            <a:endParaRPr lang="en-US" altLang="zh-CN" b="1" dirty="0"/>
          </a:p>
          <a:p>
            <a:pPr>
              <a:lnSpc>
                <a:spcPts val="877"/>
              </a:lnSpc>
            </a:pPr>
            <a:endParaRPr lang="en-US" altLang="zh-CN" b="1" dirty="0"/>
          </a:p>
          <a:p>
            <a:pPr>
              <a:lnSpc>
                <a:spcPts val="877"/>
              </a:lnSpc>
            </a:pPr>
            <a:endParaRPr lang="en-US" altLang="zh-CN" b="1" dirty="0"/>
          </a:p>
          <a:p>
            <a:pPr>
              <a:lnSpc>
                <a:spcPts val="614"/>
              </a:lnSpc>
            </a:pPr>
            <a:r>
              <a:rPr lang="en-US" altLang="zh-CN" sz="1000" b="1" dirty="0">
                <a:solidFill>
                  <a:srgbClr val="000000"/>
                </a:solidFill>
                <a:latin typeface="微软雅黑" pitchFamily="18" charset="0"/>
                <a:cs typeface="微软雅黑" pitchFamily="18" charset="0"/>
              </a:rPr>
              <a:t>数据源</a:t>
            </a:r>
          </a:p>
        </p:txBody>
      </p:sp>
      <p:sp>
        <p:nvSpPr>
          <p:cNvPr id="1031" name="TextBox 1"/>
          <p:cNvSpPr txBox="1"/>
          <p:nvPr/>
        </p:nvSpPr>
        <p:spPr>
          <a:xfrm>
            <a:off x="4832639" y="3918859"/>
            <a:ext cx="2797241" cy="591911"/>
          </a:xfrm>
          <a:prstGeom prst="rect">
            <a:avLst/>
          </a:prstGeom>
          <a:noFill/>
        </p:spPr>
        <p:txBody>
          <a:bodyPr wrap="none" lIns="0" tIns="0" rIns="0" bIns="40087" rtlCol="0">
            <a:spAutoFit/>
          </a:bodyPr>
          <a:lstStyle/>
          <a:p>
            <a:pPr>
              <a:lnSpc>
                <a:spcPts val="263"/>
              </a:lnSpc>
              <a:tabLst>
                <a:tab pos="1870740" algn="l"/>
              </a:tabLst>
            </a:pPr>
            <a:r>
              <a:rPr lang="en-US" altLang="zh-CN" b="1" dirty="0"/>
              <a:t>	</a:t>
            </a:r>
            <a:r>
              <a:rPr lang="en-US" altLang="zh-CN" sz="1200" b="1" dirty="0">
                <a:solidFill>
                  <a:srgbClr val="FD0000"/>
                </a:solidFill>
                <a:latin typeface="微软雅黑" pitchFamily="18" charset="0"/>
                <a:cs typeface="微软雅黑" pitchFamily="18" charset="0"/>
              </a:rPr>
              <a:t>数据仓库</a:t>
            </a:r>
          </a:p>
          <a:p>
            <a:pPr>
              <a:lnSpc>
                <a:spcPts val="877"/>
              </a:lnSpc>
            </a:pPr>
            <a:endParaRPr lang="en-US" altLang="zh-CN" b="1" dirty="0"/>
          </a:p>
          <a:p>
            <a:pPr>
              <a:lnSpc>
                <a:spcPts val="877"/>
              </a:lnSpc>
            </a:pPr>
            <a:endParaRPr lang="en-US" altLang="zh-CN" b="1" dirty="0"/>
          </a:p>
          <a:p>
            <a:pPr>
              <a:lnSpc>
                <a:spcPts val="877"/>
              </a:lnSpc>
            </a:pPr>
            <a:endParaRPr lang="en-US" altLang="zh-CN" b="1" dirty="0"/>
          </a:p>
          <a:p>
            <a:pPr>
              <a:lnSpc>
                <a:spcPts val="1315"/>
              </a:lnSpc>
              <a:tabLst>
                <a:tab pos="1870740" algn="l"/>
              </a:tabLst>
            </a:pPr>
            <a:r>
              <a:rPr lang="en-US" altLang="zh-CN" sz="1100" b="1" dirty="0">
                <a:solidFill>
                  <a:srgbClr val="000000"/>
                </a:solidFill>
                <a:latin typeface="微软雅黑" pitchFamily="18" charset="0"/>
                <a:cs typeface="微软雅黑" pitchFamily="18" charset="0"/>
              </a:rPr>
              <a:t>海量非结构化</a:t>
            </a:r>
            <a:r>
              <a:rPr lang="en-US" altLang="zh-CN" sz="1100" b="1" dirty="0">
                <a:solidFill>
                  <a:srgbClr val="000000"/>
                </a:solidFill>
                <a:latin typeface="Times New Roman" pitchFamily="18" charset="0"/>
                <a:cs typeface="Times New Roman" pitchFamily="18" charset="0"/>
              </a:rPr>
              <a:t>&amp;</a:t>
            </a:r>
            <a:r>
              <a:rPr lang="en-US" altLang="zh-CN" sz="1100" b="1" dirty="0">
                <a:solidFill>
                  <a:srgbClr val="000000"/>
                </a:solidFill>
                <a:latin typeface="微软雅黑" pitchFamily="18" charset="0"/>
                <a:cs typeface="微软雅黑" pitchFamily="18" charset="0"/>
              </a:rPr>
              <a:t>结构化数据访问，转换和存储</a:t>
            </a:r>
          </a:p>
        </p:txBody>
      </p:sp>
      <p:sp>
        <p:nvSpPr>
          <p:cNvPr id="1032" name="TextBox 1"/>
          <p:cNvSpPr txBox="1"/>
          <p:nvPr/>
        </p:nvSpPr>
        <p:spPr>
          <a:xfrm>
            <a:off x="6200981" y="3377135"/>
            <a:ext cx="1692771" cy="78951"/>
          </a:xfrm>
          <a:prstGeom prst="rect">
            <a:avLst/>
          </a:prstGeom>
          <a:noFill/>
        </p:spPr>
        <p:txBody>
          <a:bodyPr wrap="none" lIns="0" tIns="0" rIns="0" bIns="40087" rtlCol="0">
            <a:spAutoFit/>
          </a:bodyPr>
          <a:lstStyle/>
          <a:p>
            <a:pPr>
              <a:lnSpc>
                <a:spcPts val="263"/>
              </a:lnSpc>
            </a:pPr>
            <a:r>
              <a:rPr lang="en-US" altLang="zh-CN" sz="1200" b="1" dirty="0">
                <a:solidFill>
                  <a:srgbClr val="FD0000"/>
                </a:solidFill>
                <a:latin typeface="微软雅黑" pitchFamily="18" charset="0"/>
                <a:cs typeface="微软雅黑" pitchFamily="18" charset="0"/>
              </a:rPr>
              <a:t>分析主题库（数据集市）</a:t>
            </a:r>
          </a:p>
        </p:txBody>
      </p:sp>
      <p:sp>
        <p:nvSpPr>
          <p:cNvPr id="1033" name="TextBox 1"/>
          <p:cNvSpPr txBox="1"/>
          <p:nvPr/>
        </p:nvSpPr>
        <p:spPr>
          <a:xfrm>
            <a:off x="4474264" y="4598895"/>
            <a:ext cx="719749" cy="106650"/>
          </a:xfrm>
          <a:prstGeom prst="rect">
            <a:avLst/>
          </a:prstGeom>
          <a:noFill/>
        </p:spPr>
        <p:txBody>
          <a:bodyPr wrap="none" lIns="0" tIns="0" rIns="0" bIns="40087" rtlCol="0">
            <a:spAutoFit/>
          </a:bodyPr>
          <a:lstStyle/>
          <a:p>
            <a:pPr>
              <a:lnSpc>
                <a:spcPts val="526"/>
              </a:lnSpc>
            </a:pPr>
            <a:r>
              <a:rPr lang="en-US" altLang="zh-CN" sz="600" b="1" dirty="0">
                <a:solidFill>
                  <a:srgbClr val="000000"/>
                </a:solidFill>
                <a:latin typeface="Times New Roman" pitchFamily="18" charset="0"/>
                <a:cs typeface="Times New Roman" pitchFamily="18" charset="0"/>
              </a:rPr>
              <a:t>Faceted</a:t>
            </a:r>
            <a:r>
              <a:rPr lang="en-US" altLang="zh-CN" sz="600" b="1" dirty="0">
                <a:latin typeface="Times New Roman" pitchFamily="18" charset="0"/>
                <a:cs typeface="Times New Roman" pitchFamily="18" charset="0"/>
              </a:rPr>
              <a:t> </a:t>
            </a:r>
            <a:r>
              <a:rPr lang="en-US" altLang="zh-CN" sz="600" b="1" dirty="0">
                <a:solidFill>
                  <a:srgbClr val="000000"/>
                </a:solidFill>
                <a:latin typeface="Times New Roman" pitchFamily="18" charset="0"/>
                <a:cs typeface="Times New Roman" pitchFamily="18" charset="0"/>
              </a:rPr>
              <a:t>Unstructured</a:t>
            </a:r>
          </a:p>
        </p:txBody>
      </p:sp>
      <p:sp>
        <p:nvSpPr>
          <p:cNvPr id="1034" name="TextBox 1"/>
          <p:cNvSpPr txBox="1"/>
          <p:nvPr/>
        </p:nvSpPr>
        <p:spPr>
          <a:xfrm>
            <a:off x="7428145" y="4598895"/>
            <a:ext cx="588303" cy="106650"/>
          </a:xfrm>
          <a:prstGeom prst="rect">
            <a:avLst/>
          </a:prstGeom>
          <a:noFill/>
        </p:spPr>
        <p:txBody>
          <a:bodyPr wrap="none" lIns="0" tIns="0" rIns="0" bIns="40087" rtlCol="0">
            <a:spAutoFit/>
          </a:bodyPr>
          <a:lstStyle/>
          <a:p>
            <a:pPr>
              <a:lnSpc>
                <a:spcPts val="526"/>
              </a:lnSpc>
            </a:pPr>
            <a:r>
              <a:rPr lang="en-US" altLang="zh-CN" sz="600" b="1" dirty="0">
                <a:solidFill>
                  <a:srgbClr val="000000"/>
                </a:solidFill>
                <a:latin typeface="Times New Roman" pitchFamily="18" charset="0"/>
                <a:cs typeface="Times New Roman" pitchFamily="18" charset="0"/>
              </a:rPr>
              <a:t>Spatial/Relational</a:t>
            </a:r>
          </a:p>
        </p:txBody>
      </p:sp>
      <p:sp>
        <p:nvSpPr>
          <p:cNvPr id="1035" name="TextBox 1"/>
          <p:cNvSpPr txBox="1"/>
          <p:nvPr/>
        </p:nvSpPr>
        <p:spPr>
          <a:xfrm>
            <a:off x="7515024" y="5682343"/>
            <a:ext cx="461665" cy="53302"/>
          </a:xfrm>
          <a:prstGeom prst="rect">
            <a:avLst/>
          </a:prstGeom>
          <a:noFill/>
        </p:spPr>
        <p:txBody>
          <a:bodyPr wrap="none" lIns="0" tIns="0" rIns="0" bIns="40087" rtlCol="0">
            <a:spAutoFit/>
          </a:bodyPr>
          <a:lstStyle/>
          <a:p>
            <a:pPr>
              <a:lnSpc>
                <a:spcPts val="88"/>
              </a:lnSpc>
            </a:pPr>
            <a:r>
              <a:rPr lang="en-US" altLang="zh-CN" sz="600" b="1" dirty="0">
                <a:solidFill>
                  <a:srgbClr val="000000"/>
                </a:solidFill>
                <a:latin typeface="微软雅黑" pitchFamily="18" charset="0"/>
                <a:cs typeface="微软雅黑" pitchFamily="18" charset="0"/>
              </a:rPr>
              <a:t>企业部门应用</a:t>
            </a:r>
          </a:p>
        </p:txBody>
      </p:sp>
      <p:pic>
        <p:nvPicPr>
          <p:cNvPr id="1036" name="图片 1035"/>
          <p:cNvPicPr>
            <a:picLocks noChangeAspect="1"/>
          </p:cNvPicPr>
          <p:nvPr/>
        </p:nvPicPr>
        <p:blipFill>
          <a:blip r:embed="rId3" cstate="print"/>
          <a:stretch>
            <a:fillRect/>
          </a:stretch>
        </p:blipFill>
        <p:spPr>
          <a:xfrm>
            <a:off x="1246547" y="1149726"/>
            <a:ext cx="4498321" cy="442443"/>
          </a:xfrm>
          <a:prstGeom prst="rect">
            <a:avLst/>
          </a:prstGeom>
        </p:spPr>
      </p:pic>
      <p:sp>
        <p:nvSpPr>
          <p:cNvPr id="45" name="标题 1"/>
          <p:cNvSpPr txBox="1">
            <a:spLocks/>
          </p:cNvSpPr>
          <p:nvPr/>
        </p:nvSpPr>
        <p:spPr bwMode="auto">
          <a:xfrm>
            <a:off x="1043608" y="116870"/>
            <a:ext cx="7643192" cy="575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eaLnBrk="0" hangingPunct="0"/>
            <a:r>
              <a:rPr lang="zh-CN" altLang="en-US" sz="2400" b="1" kern="0" dirty="0">
                <a:solidFill>
                  <a:schemeClr val="tx1">
                    <a:lumMod val="65000"/>
                    <a:lumOff val="35000"/>
                  </a:schemeClr>
                </a:solidFill>
                <a:latin typeface="黑体" pitchFamily="49" charset="-122"/>
                <a:ea typeface="黑体" pitchFamily="49" charset="-122"/>
              </a:rPr>
              <a:t>企业大数据建设方法</a:t>
            </a:r>
          </a:p>
        </p:txBody>
      </p:sp>
    </p:spTree>
    <p:extLst>
      <p:ext uri="{BB962C8B-B14F-4D97-AF65-F5344CB8AC3E}">
        <p14:creationId xmlns:p14="http://schemas.microsoft.com/office/powerpoint/2010/main" val="35456239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le 1"/>
          <p:cNvSpPr>
            <a:spLocks noGrp="1"/>
          </p:cNvSpPr>
          <p:nvPr>
            <p:ph type="title"/>
          </p:nvPr>
        </p:nvSpPr>
        <p:spPr>
          <a:xfrm>
            <a:off x="899592" y="44624"/>
            <a:ext cx="8244408" cy="673100"/>
          </a:xfrm>
        </p:spPr>
        <p:txBody>
          <a:bodyPr>
            <a:noAutofit/>
          </a:bodyPr>
          <a:lstStyle/>
          <a:p>
            <a:r>
              <a:rPr lang="zh-CN" altLang="en-US" sz="2400" cap="none" dirty="0">
                <a:solidFill>
                  <a:schemeClr val="tx1">
                    <a:lumMod val="65000"/>
                    <a:lumOff val="35000"/>
                  </a:schemeClr>
                </a:solidFill>
                <a:latin typeface="黑体" pitchFamily="49" charset="-122"/>
                <a:ea typeface="黑体" pitchFamily="49" charset="-122"/>
                <a:cs typeface="+mj-cs"/>
              </a:rPr>
              <a:t>大数据商业价值</a:t>
            </a:r>
            <a:r>
              <a:rPr lang="en-US" altLang="zh-CN" sz="2400" cap="none" dirty="0">
                <a:solidFill>
                  <a:schemeClr val="tx1">
                    <a:lumMod val="65000"/>
                    <a:lumOff val="35000"/>
                  </a:schemeClr>
                </a:solidFill>
                <a:latin typeface="黑体" pitchFamily="49" charset="-122"/>
                <a:ea typeface="黑体" pitchFamily="49" charset="-122"/>
                <a:cs typeface="+mj-cs"/>
              </a:rPr>
              <a:t>---</a:t>
            </a:r>
            <a:r>
              <a:rPr lang="zh-CN" altLang="en-US" sz="2400" cap="none" dirty="0">
                <a:solidFill>
                  <a:schemeClr val="tx1">
                    <a:lumMod val="65000"/>
                    <a:lumOff val="35000"/>
                  </a:schemeClr>
                </a:solidFill>
                <a:latin typeface="黑体" pitchFamily="49" charset="-122"/>
                <a:ea typeface="黑体" pitchFamily="49" charset="-122"/>
                <a:cs typeface="+mj-cs"/>
              </a:rPr>
              <a:t>数据列入企业资产负债表只是时间问题</a:t>
            </a:r>
            <a:endParaRPr lang="en-US" altLang="en-US" sz="2400" cap="none" dirty="0">
              <a:solidFill>
                <a:schemeClr val="tx1">
                  <a:lumMod val="65000"/>
                  <a:lumOff val="35000"/>
                </a:schemeClr>
              </a:solidFill>
              <a:latin typeface="黑体" pitchFamily="49" charset="-122"/>
              <a:ea typeface="黑体" pitchFamily="49" charset="-122"/>
              <a:cs typeface="+mj-cs"/>
            </a:endParaRPr>
          </a:p>
        </p:txBody>
      </p:sp>
      <p:sp>
        <p:nvSpPr>
          <p:cNvPr id="3" name="Slide Number Placeholder 2"/>
          <p:cNvSpPr>
            <a:spLocks noGrp="1"/>
          </p:cNvSpPr>
          <p:nvPr>
            <p:ph type="sldNum" sz="quarter" idx="12"/>
          </p:nvPr>
        </p:nvSpPr>
        <p:spPr/>
        <p:txBody>
          <a:bodyPr/>
          <a:lstStyle/>
          <a:p>
            <a:fld id="{EFB30654-5188-CD46-A185-958418294383}" type="slidenum">
              <a:rPr lang="en-US" smtClean="0"/>
              <a:pPr/>
              <a:t>38</a:t>
            </a:fld>
            <a:endParaRPr lang="en-US" dirty="0"/>
          </a:p>
        </p:txBody>
      </p:sp>
      <p:sp>
        <p:nvSpPr>
          <p:cNvPr id="6" name="矩形 5"/>
          <p:cNvSpPr/>
          <p:nvPr/>
        </p:nvSpPr>
        <p:spPr>
          <a:xfrm>
            <a:off x="5202156" y="1035459"/>
            <a:ext cx="3720668" cy="5309146"/>
          </a:xfrm>
          <a:prstGeom prst="rect">
            <a:avLst/>
          </a:prstGeom>
        </p:spPr>
        <p:txBody>
          <a:bodyPr wrap="square">
            <a:spAutoFit/>
          </a:bodyPr>
          <a:lstStyle/>
          <a:p>
            <a:pPr>
              <a:lnSpc>
                <a:spcPct val="150000"/>
              </a:lnSpc>
            </a:pPr>
            <a:r>
              <a:rPr lang="zh-CN" altLang="en-US" sz="1600" dirty="0">
                <a:latin typeface="微软雅黑" panose="020B0503020204020204" pitchFamily="34" charset="-122"/>
                <a:ea typeface="微软雅黑" panose="020B0503020204020204" pitchFamily="34" charset="-122"/>
              </a:rPr>
              <a:t>用资产的要素来盘点一下什么样的数据符合资产的要求：</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，从拥有和控制的角度来看，数据可以分为第一方数据、第二方数据和第三方数据。</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2</a:t>
            </a:r>
            <a:r>
              <a:rPr lang="zh-CN" altLang="en-US" sz="1600" dirty="0">
                <a:latin typeface="微软雅黑" panose="020B0503020204020204" pitchFamily="34" charset="-122"/>
                <a:ea typeface="微软雅黑" panose="020B0503020204020204" pitchFamily="34" charset="-122"/>
              </a:rPr>
              <a:t>，对于数据资产的货币计量，可以参照无形资产的计量规则。</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3</a:t>
            </a:r>
            <a:r>
              <a:rPr lang="zh-CN" altLang="en-US" sz="1600" dirty="0">
                <a:latin typeface="微软雅黑" panose="020B0503020204020204" pitchFamily="34" charset="-122"/>
                <a:ea typeface="微软雅黑" panose="020B0503020204020204" pitchFamily="34" charset="-122"/>
              </a:rPr>
              <a:t>，目前直接利用数据为企业带来经济利益的方法主要有数据租售、信息租售、数据使能三种模式。</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4</a:t>
            </a:r>
            <a:r>
              <a:rPr lang="zh-CN" altLang="en-US" sz="1600" dirty="0">
                <a:latin typeface="微软雅黑" panose="020B0503020204020204" pitchFamily="34" charset="-122"/>
                <a:ea typeface="微软雅黑" panose="020B0503020204020204" pitchFamily="34" charset="-122"/>
              </a:rPr>
              <a:t>，要实现数据的保值增值，就要从扩大数据规模，提高数据活性，提升收集运用数据的能力</a:t>
            </a:r>
            <a:endParaRPr lang="en-US" altLang="zh-CN" sz="1600" dirty="0">
              <a:latin typeface="微软雅黑" panose="020B0503020204020204" pitchFamily="34" charset="-122"/>
              <a:ea typeface="微软雅黑" panose="020B0503020204020204" pitchFamily="34" charset="-122"/>
            </a:endParaRPr>
          </a:p>
          <a:p>
            <a:endParaRPr lang="zh-CN" altLang="en-US" sz="1600" dirty="0">
              <a:latin typeface="微软雅黑" panose="020B0503020204020204" pitchFamily="34" charset="-122"/>
              <a:ea typeface="微软雅黑" panose="020B0503020204020204" pitchFamily="34" charset="-122"/>
            </a:endParaRPr>
          </a:p>
        </p:txBody>
      </p:sp>
      <p:pic>
        <p:nvPicPr>
          <p:cNvPr id="65538" name="Picture 2" descr="http://images.youshang.com/club/cms/uploadfile/2011/0608/20110608060131233.jpg"/>
          <p:cNvPicPr>
            <a:picLocks noChangeAspect="1" noChangeArrowheads="1"/>
          </p:cNvPicPr>
          <p:nvPr/>
        </p:nvPicPr>
        <p:blipFill>
          <a:blip r:embed="rId2" cstate="print"/>
          <a:srcRect/>
          <a:stretch>
            <a:fillRect/>
          </a:stretch>
        </p:blipFill>
        <p:spPr bwMode="auto">
          <a:xfrm>
            <a:off x="112558" y="1383193"/>
            <a:ext cx="4999447" cy="4064571"/>
          </a:xfrm>
          <a:prstGeom prst="rect">
            <a:avLst/>
          </a:prstGeom>
          <a:noFill/>
        </p:spPr>
      </p:pic>
    </p:spTree>
    <p:extLst>
      <p:ext uri="{BB962C8B-B14F-4D97-AF65-F5344CB8AC3E}">
        <p14:creationId xmlns:p14="http://schemas.microsoft.com/office/powerpoint/2010/main" val="21620474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043610" y="188640"/>
            <a:ext cx="7544977" cy="673100"/>
          </a:xfrm>
        </p:spPr>
        <p:txBody>
          <a:bodyPr>
            <a:normAutofit/>
          </a:bodyPr>
          <a:lstStyle/>
          <a:p>
            <a:r>
              <a:rPr lang="zh-CN" altLang="en-US" sz="2400" cap="none" dirty="0">
                <a:solidFill>
                  <a:schemeClr val="tx1">
                    <a:lumMod val="65000"/>
                    <a:lumOff val="35000"/>
                  </a:schemeClr>
                </a:solidFill>
                <a:latin typeface="黑体" pitchFamily="49" charset="-122"/>
                <a:ea typeface="黑体" pitchFamily="49" charset="-122"/>
                <a:cs typeface="+mj-cs"/>
              </a:rPr>
              <a:t>大数据改变生活</a:t>
            </a:r>
            <a:endParaRPr lang="en-US" altLang="en-US" sz="2400" cap="none" dirty="0">
              <a:solidFill>
                <a:schemeClr val="tx1">
                  <a:lumMod val="65000"/>
                  <a:lumOff val="35000"/>
                </a:schemeClr>
              </a:solidFill>
              <a:latin typeface="黑体" pitchFamily="49" charset="-122"/>
              <a:ea typeface="黑体" pitchFamily="49" charset="-122"/>
              <a:cs typeface="+mj-cs"/>
            </a:endParaRPr>
          </a:p>
        </p:txBody>
      </p:sp>
      <p:sp>
        <p:nvSpPr>
          <p:cNvPr id="3" name="Slide Number Placeholder 2"/>
          <p:cNvSpPr>
            <a:spLocks noGrp="1"/>
          </p:cNvSpPr>
          <p:nvPr>
            <p:ph type="sldNum" sz="quarter" idx="12"/>
          </p:nvPr>
        </p:nvSpPr>
        <p:spPr/>
        <p:txBody>
          <a:bodyPr/>
          <a:lstStyle/>
          <a:p>
            <a:fld id="{EFB30654-5188-CD46-A185-958418294383}" type="slidenum">
              <a:rPr lang="en-US" smtClean="0"/>
              <a:pPr/>
              <a:t>39</a:t>
            </a:fld>
            <a:endParaRPr lang="en-US" dirty="0"/>
          </a:p>
        </p:txBody>
      </p:sp>
      <p:sp>
        <p:nvSpPr>
          <p:cNvPr id="5" name="Content Placeholder 4"/>
          <p:cNvSpPr>
            <a:spLocks noGrp="1"/>
          </p:cNvSpPr>
          <p:nvPr>
            <p:ph sz="half" idx="1"/>
          </p:nvPr>
        </p:nvSpPr>
        <p:spPr>
          <a:xfrm>
            <a:off x="4385384" y="1920188"/>
            <a:ext cx="3707572" cy="4062756"/>
          </a:xfrm>
        </p:spPr>
        <p:txBody>
          <a:bodyPr/>
          <a:lstStyle/>
          <a:p>
            <a:r>
              <a:rPr lang="zh-TW" altLang="en-US" dirty="0"/>
              <a:t>。</a:t>
            </a:r>
            <a:endParaRPr lang="en-US" altLang="zh-CN" dirty="0"/>
          </a:p>
          <a:p>
            <a:endParaRPr lang="en-US" dirty="0"/>
          </a:p>
        </p:txBody>
      </p:sp>
      <p:graphicFrame>
        <p:nvGraphicFramePr>
          <p:cNvPr id="6" name="内容占位符 4"/>
          <p:cNvGraphicFramePr>
            <a:graphicFrameLocks noGrp="1"/>
          </p:cNvGraphicFramePr>
          <p:nvPr>
            <p:ph sz="half" idx="13"/>
            <p:extLst/>
          </p:nvPr>
        </p:nvGraphicFramePr>
        <p:xfrm>
          <a:off x="502277" y="1196754"/>
          <a:ext cx="8317516" cy="42222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文本框 11"/>
          <p:cNvSpPr txBox="1"/>
          <p:nvPr/>
        </p:nvSpPr>
        <p:spPr>
          <a:xfrm>
            <a:off x="881492" y="5753898"/>
            <a:ext cx="7835268" cy="430887"/>
          </a:xfrm>
          <a:prstGeom prst="rect">
            <a:avLst/>
          </a:prstGeom>
          <a:noFill/>
        </p:spPr>
        <p:txBody>
          <a:bodyPr wrap="square" rtlCol="0">
            <a:spAutoFit/>
          </a:bodyPr>
          <a:lstStyle/>
          <a:p>
            <a:r>
              <a:rPr lang="zh-CN" altLang="zh-CN" sz="2200" b="1" dirty="0">
                <a:latin typeface="微软雅黑" pitchFamily="34" charset="-122"/>
                <a:ea typeface="微软雅黑" pitchFamily="34" charset="-122"/>
              </a:rPr>
              <a:t>大数据对</a:t>
            </a:r>
            <a:r>
              <a:rPr lang="zh-CN" altLang="en-US" sz="2200" b="1" dirty="0">
                <a:latin typeface="微软雅黑" pitchFamily="34" charset="-122"/>
                <a:ea typeface="微软雅黑" pitchFamily="34" charset="-122"/>
              </a:rPr>
              <a:t>政府、</a:t>
            </a:r>
            <a:r>
              <a:rPr lang="zh-CN" altLang="zh-CN" sz="2200" b="1" dirty="0">
                <a:latin typeface="微软雅黑" pitchFamily="34" charset="-122"/>
                <a:ea typeface="微软雅黑" pitchFamily="34" charset="-122"/>
              </a:rPr>
              <a:t>金融机构、企业来说，象空气一样不可或缺！</a:t>
            </a:r>
            <a:endParaRPr lang="zh-CN" altLang="en-US" sz="2200" b="1" dirty="0"/>
          </a:p>
        </p:txBody>
      </p:sp>
    </p:spTree>
    <p:extLst>
      <p:ext uri="{BB962C8B-B14F-4D97-AF65-F5344CB8AC3E}">
        <p14:creationId xmlns:p14="http://schemas.microsoft.com/office/powerpoint/2010/main" val="28888311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a:spLocks noGrp="1"/>
          </p:cNvSpPr>
          <p:nvPr>
            <p:ph type="title"/>
          </p:nvPr>
        </p:nvSpPr>
        <p:spPr>
          <a:xfrm>
            <a:off x="1043608" y="228611"/>
            <a:ext cx="7709766" cy="498599"/>
          </a:xfrm>
        </p:spPr>
        <p:txBody>
          <a:bodyPr>
            <a:normAutofit fontScale="90000"/>
          </a:bodyPr>
          <a:lstStyle/>
          <a:p>
            <a:r>
              <a:rPr lang="zh-CN" altLang="en-US" dirty="0">
                <a:latin typeface="黑体" pitchFamily="49" charset="-122"/>
                <a:ea typeface="黑体" pitchFamily="49" charset="-122"/>
              </a:rPr>
              <a:t>引言 </a:t>
            </a:r>
            <a:r>
              <a:rPr lang="en-US" altLang="zh-CN" dirty="0">
                <a:latin typeface="黑体" pitchFamily="49" charset="-122"/>
                <a:ea typeface="黑体" pitchFamily="49" charset="-122"/>
              </a:rPr>
              <a:t>→ </a:t>
            </a:r>
            <a:r>
              <a:rPr lang="zh-CN" altLang="en-US" dirty="0">
                <a:latin typeface="黑体" pitchFamily="49" charset="-122"/>
                <a:ea typeface="黑体" pitchFamily="49" charset="-122"/>
              </a:rPr>
              <a:t>电影</a:t>
            </a:r>
            <a:r>
              <a:rPr lang="en-US" altLang="zh-CN" dirty="0">
                <a:latin typeface="黑体" pitchFamily="49" charset="-122"/>
                <a:ea typeface="黑体" pitchFamily="49" charset="-122"/>
              </a:rPr>
              <a:t>《</a:t>
            </a:r>
            <a:r>
              <a:rPr lang="zh-CN" altLang="en-US" dirty="0">
                <a:latin typeface="黑体" pitchFamily="49" charset="-122"/>
                <a:ea typeface="黑体" pitchFamily="49" charset="-122"/>
              </a:rPr>
              <a:t>点球成金</a:t>
            </a:r>
            <a:r>
              <a:rPr lang="en-US" altLang="zh-CN" dirty="0">
                <a:latin typeface="黑体" pitchFamily="49" charset="-122"/>
                <a:ea typeface="黑体" pitchFamily="49" charset="-122"/>
              </a:rPr>
              <a:t>》</a:t>
            </a:r>
            <a:endParaRPr lang="en-US" altLang="en-US" dirty="0">
              <a:latin typeface="黑体" pitchFamily="49" charset="-122"/>
              <a:ea typeface="黑体" pitchFamily="49" charset="-122"/>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5619" y="2276871"/>
            <a:ext cx="1962965" cy="3932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50360" y="2276873"/>
            <a:ext cx="1962000" cy="3930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矩形 9"/>
          <p:cNvSpPr/>
          <p:nvPr/>
        </p:nvSpPr>
        <p:spPr bwMode="auto">
          <a:xfrm>
            <a:off x="3203848" y="2276871"/>
            <a:ext cx="2520000" cy="1966320"/>
          </a:xfrm>
          <a:prstGeom prst="rect">
            <a:avLst/>
          </a:prstGeom>
          <a:solidFill>
            <a:schemeClr val="accent6">
              <a:lumMod val="75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defTabSz="914099"/>
            <a:r>
              <a:rPr lang="zh-CN" altLang="en-US" sz="1400" dirty="0">
                <a:solidFill>
                  <a:srgbClr val="FFFFFF">
                    <a:alpha val="98824"/>
                  </a:srgbClr>
                </a:solidFill>
                <a:latin typeface="微软雅黑" pitchFamily="34" charset="-122"/>
                <a:ea typeface="微软雅黑" pitchFamily="34" charset="-122"/>
                <a:cs typeface="Segoe UI" pitchFamily="34" charset="0"/>
              </a:rPr>
              <a:t>基于历史数据，利用数据建模定量分析不同球员特点，合理搭配，重新组队；</a:t>
            </a:r>
          </a:p>
        </p:txBody>
      </p:sp>
      <p:sp>
        <p:nvSpPr>
          <p:cNvPr id="40" name="矩形 39"/>
          <p:cNvSpPr/>
          <p:nvPr/>
        </p:nvSpPr>
        <p:spPr bwMode="auto">
          <a:xfrm>
            <a:off x="3203848" y="4389108"/>
            <a:ext cx="2520000" cy="1820405"/>
          </a:xfrm>
          <a:prstGeom prst="rect">
            <a:avLst/>
          </a:prstGeom>
          <a:solidFill>
            <a:schemeClr val="accent3">
              <a:lumMod val="75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defTabSz="914099"/>
            <a:r>
              <a:rPr lang="zh-CN" altLang="en-US" sz="1400" dirty="0">
                <a:solidFill>
                  <a:srgbClr val="FFFFFF">
                    <a:alpha val="98824"/>
                  </a:srgbClr>
                </a:solidFill>
                <a:latin typeface="微软雅黑" pitchFamily="34" charset="-122"/>
                <a:ea typeface="微软雅黑" pitchFamily="34" charset="-122"/>
                <a:cs typeface="Segoe UI" pitchFamily="34" charset="0"/>
              </a:rPr>
              <a:t>打破传统思维，通过分析比赛数据，寻找“性价比”最高球员，运用数据取得成功；</a:t>
            </a:r>
          </a:p>
        </p:txBody>
      </p:sp>
      <p:sp>
        <p:nvSpPr>
          <p:cNvPr id="2" name="矩形 1"/>
          <p:cNvSpPr/>
          <p:nvPr/>
        </p:nvSpPr>
        <p:spPr bwMode="auto">
          <a:xfrm>
            <a:off x="1115616" y="1052738"/>
            <a:ext cx="6696744" cy="1128125"/>
          </a:xfrm>
          <a:prstGeom prst="rect">
            <a:avLst/>
          </a:prstGeom>
          <a:solidFill>
            <a:schemeClr val="bg2">
              <a:lumMod val="20000"/>
              <a:lumOff val="8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defTabSz="914099"/>
            <a:r>
              <a:rPr lang="zh-CN" altLang="en-US" sz="1600" dirty="0">
                <a:solidFill>
                  <a:schemeClr val="tx1">
                    <a:alpha val="99000"/>
                  </a:schemeClr>
                </a:solidFill>
                <a:latin typeface="微软雅黑" pitchFamily="34" charset="-122"/>
                <a:ea typeface="微软雅黑" pitchFamily="34" charset="-122"/>
              </a:rPr>
              <a:t>布拉德</a:t>
            </a:r>
            <a:r>
              <a:rPr lang="en-US" altLang="zh-CN" sz="1600" dirty="0">
                <a:solidFill>
                  <a:schemeClr val="tx1">
                    <a:alpha val="99000"/>
                  </a:schemeClr>
                </a:solidFill>
                <a:latin typeface="微软雅黑" pitchFamily="34" charset="-122"/>
                <a:ea typeface="微软雅黑" pitchFamily="34" charset="-122"/>
              </a:rPr>
              <a:t>•</a:t>
            </a:r>
            <a:r>
              <a:rPr lang="zh-CN" altLang="en-US" sz="1600" dirty="0">
                <a:solidFill>
                  <a:schemeClr val="tx1">
                    <a:alpha val="99000"/>
                  </a:schemeClr>
                </a:solidFill>
                <a:latin typeface="微软雅黑" pitchFamily="34" charset="-122"/>
                <a:ea typeface="微软雅黑" pitchFamily="34" charset="-122"/>
              </a:rPr>
              <a:t>皮特主演的</a:t>
            </a:r>
            <a:r>
              <a:rPr lang="en-US" altLang="zh-CN" sz="1600" dirty="0">
                <a:solidFill>
                  <a:schemeClr val="tx1">
                    <a:alpha val="99000"/>
                  </a:schemeClr>
                </a:solidFill>
                <a:latin typeface="微软雅黑" pitchFamily="34" charset="-122"/>
                <a:ea typeface="微软雅黑" pitchFamily="34" charset="-122"/>
              </a:rPr>
              <a:t>《</a:t>
            </a:r>
            <a:r>
              <a:rPr lang="zh-CN" altLang="en-US" sz="1600" dirty="0">
                <a:solidFill>
                  <a:schemeClr val="tx1">
                    <a:alpha val="99000"/>
                  </a:schemeClr>
                </a:solidFill>
                <a:latin typeface="微软雅黑" pitchFamily="34" charset="-122"/>
                <a:ea typeface="微软雅黑" pitchFamily="34" charset="-122"/>
              </a:rPr>
              <a:t>点球成金</a:t>
            </a:r>
            <a:r>
              <a:rPr lang="en-US" altLang="zh-CN" sz="1600" dirty="0">
                <a:solidFill>
                  <a:schemeClr val="tx1">
                    <a:alpha val="99000"/>
                  </a:schemeClr>
                </a:solidFill>
                <a:latin typeface="微软雅黑" pitchFamily="34" charset="-122"/>
                <a:ea typeface="微软雅黑" pitchFamily="34" charset="-122"/>
              </a:rPr>
              <a:t>》</a:t>
            </a:r>
            <a:r>
              <a:rPr lang="zh-CN" altLang="en-US" sz="1600" dirty="0">
                <a:solidFill>
                  <a:schemeClr val="tx1">
                    <a:alpha val="99000"/>
                  </a:schemeClr>
                </a:solidFill>
                <a:latin typeface="微软雅黑" pitchFamily="34" charset="-122"/>
                <a:ea typeface="微软雅黑" pitchFamily="34" charset="-122"/>
              </a:rPr>
              <a:t>是一部美国奥斯卡获奖影片，所讲述的是皮特扮演的棒球队总经理利用计算机数据分析，对球队进行了翻天覆地的改造，让一家不起眼的小球队能够取得巨大的成功。 </a:t>
            </a:r>
          </a:p>
        </p:txBody>
      </p:sp>
      <p:grpSp>
        <p:nvGrpSpPr>
          <p:cNvPr id="8" name="组合 7"/>
          <p:cNvGrpSpPr/>
          <p:nvPr/>
        </p:nvGrpSpPr>
        <p:grpSpPr>
          <a:xfrm>
            <a:off x="0" y="6097538"/>
            <a:ext cx="9143999" cy="760462"/>
            <a:chOff x="0" y="6097538"/>
            <a:chExt cx="9143999" cy="760462"/>
          </a:xfrm>
        </p:grpSpPr>
        <p:pic>
          <p:nvPicPr>
            <p:cNvPr id="9" name="图片 8"/>
            <p:cNvPicPr>
              <a:picLocks noChangeAspect="1"/>
            </p:cNvPicPr>
            <p:nvPr/>
          </p:nvPicPr>
          <p:blipFill rotWithShape="1">
            <a:blip r:embed="rId5"/>
            <a:srcRect b="2477"/>
            <a:stretch/>
          </p:blipFill>
          <p:spPr>
            <a:xfrm>
              <a:off x="0" y="6097538"/>
              <a:ext cx="5086454" cy="760462"/>
            </a:xfrm>
            <a:prstGeom prst="rect">
              <a:avLst/>
            </a:prstGeom>
          </p:spPr>
        </p:pic>
        <p:pic>
          <p:nvPicPr>
            <p:cNvPr id="11" name="图片 10"/>
            <p:cNvPicPr>
              <a:picLocks noChangeAspect="1"/>
            </p:cNvPicPr>
            <p:nvPr/>
          </p:nvPicPr>
          <p:blipFill rotWithShape="1">
            <a:blip r:embed="rId5"/>
            <a:srcRect l="60079" r="5866" b="2477"/>
            <a:stretch/>
          </p:blipFill>
          <p:spPr>
            <a:xfrm flipH="1">
              <a:off x="4771622" y="6097538"/>
              <a:ext cx="4372377" cy="760462"/>
            </a:xfrm>
            <a:prstGeom prst="rect">
              <a:avLst/>
            </a:prstGeom>
          </p:spPr>
        </p:pic>
      </p:grpSp>
    </p:spTree>
    <p:extLst>
      <p:ext uri="{BB962C8B-B14F-4D97-AF65-F5344CB8AC3E}">
        <p14:creationId xmlns:p14="http://schemas.microsoft.com/office/powerpoint/2010/main" val="326252169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250" fill="hold"/>
                                        <p:tgtEl>
                                          <p:spTgt spid="10"/>
                                        </p:tgtEl>
                                        <p:attrNameLst>
                                          <p:attrName>ppt_x</p:attrName>
                                        </p:attrNameLst>
                                      </p:cBhvr>
                                      <p:tavLst>
                                        <p:tav tm="0">
                                          <p:val>
                                            <p:strVal val="0-#ppt_w/2"/>
                                          </p:val>
                                        </p:tav>
                                        <p:tav tm="100000">
                                          <p:val>
                                            <p:strVal val="#ppt_x"/>
                                          </p:val>
                                        </p:tav>
                                      </p:tavLst>
                                    </p:anim>
                                    <p:anim calcmode="lin" valueType="num">
                                      <p:cBhvr additive="base">
                                        <p:cTn id="13" dur="25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750"/>
                            </p:stCondLst>
                            <p:childTnLst>
                              <p:par>
                                <p:cTn id="15" presetID="2" presetClass="entr" presetSubtype="8" fill="hold" grpId="0" nodeType="after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additive="base">
                                        <p:cTn id="17" dur="250" fill="hold"/>
                                        <p:tgtEl>
                                          <p:spTgt spid="40"/>
                                        </p:tgtEl>
                                        <p:attrNameLst>
                                          <p:attrName>ppt_x</p:attrName>
                                        </p:attrNameLst>
                                      </p:cBhvr>
                                      <p:tavLst>
                                        <p:tav tm="0">
                                          <p:val>
                                            <p:strVal val="0-#ppt_w/2"/>
                                          </p:val>
                                        </p:tav>
                                        <p:tav tm="100000">
                                          <p:val>
                                            <p:strVal val="#ppt_x"/>
                                          </p:val>
                                        </p:tav>
                                      </p:tavLst>
                                    </p:anim>
                                    <p:anim calcmode="lin" valueType="num">
                                      <p:cBhvr additive="base">
                                        <p:cTn id="18" dur="250" fill="hold"/>
                                        <p:tgtEl>
                                          <p:spTgt spid="40"/>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500"/>
                                  </p:stCondLst>
                                  <p:childTnLst>
                                    <p:set>
                                      <p:cBhvr>
                                        <p:cTn id="20" dur="1" fill="hold">
                                          <p:stCondLst>
                                            <p:cond delay="0"/>
                                          </p:stCondLst>
                                        </p:cTn>
                                        <p:tgtEl>
                                          <p:spTgt spid="2050"/>
                                        </p:tgtEl>
                                        <p:attrNameLst>
                                          <p:attrName>style.visibility</p:attrName>
                                        </p:attrNameLst>
                                      </p:cBhvr>
                                      <p:to>
                                        <p:strVal val="visible"/>
                                      </p:to>
                                    </p:set>
                                    <p:anim calcmode="lin" valueType="num">
                                      <p:cBhvr additive="base">
                                        <p:cTn id="21" dur="500" fill="hold"/>
                                        <p:tgtEl>
                                          <p:spTgt spid="2050"/>
                                        </p:tgtEl>
                                        <p:attrNameLst>
                                          <p:attrName>ppt_x</p:attrName>
                                        </p:attrNameLst>
                                      </p:cBhvr>
                                      <p:tavLst>
                                        <p:tav tm="0">
                                          <p:val>
                                            <p:strVal val="0-#ppt_w/2"/>
                                          </p:val>
                                        </p:tav>
                                        <p:tav tm="100000">
                                          <p:val>
                                            <p:strVal val="#ppt_x"/>
                                          </p:val>
                                        </p:tav>
                                      </p:tavLst>
                                    </p:anim>
                                    <p:anim calcmode="lin" valueType="num">
                                      <p:cBhvr additive="base">
                                        <p:cTn id="22" dur="500" fill="hold"/>
                                        <p:tgtEl>
                                          <p:spTgt spid="2050"/>
                                        </p:tgtEl>
                                        <p:attrNameLst>
                                          <p:attrName>ppt_y</p:attrName>
                                        </p:attrNameLst>
                                      </p:cBhvr>
                                      <p:tavLst>
                                        <p:tav tm="0">
                                          <p:val>
                                            <p:strVal val="#ppt_y"/>
                                          </p:val>
                                        </p:tav>
                                        <p:tav tm="100000">
                                          <p:val>
                                            <p:strVal val="#ppt_y"/>
                                          </p:val>
                                        </p:tav>
                                      </p:tavLst>
                                    </p:anim>
                                  </p:childTnLst>
                                </p:cTn>
                              </p:par>
                            </p:childTnLst>
                          </p:cTn>
                        </p:par>
                        <p:par>
                          <p:cTn id="23" fill="hold">
                            <p:stCondLst>
                              <p:cond delay="1750"/>
                            </p:stCondLst>
                            <p:childTnLst>
                              <p:par>
                                <p:cTn id="24" presetID="2" presetClass="entr" presetSubtype="2" fill="hold" nodeType="afterEffect">
                                  <p:stCondLst>
                                    <p:cond delay="0"/>
                                  </p:stCondLst>
                                  <p:childTnLst>
                                    <p:set>
                                      <p:cBhvr>
                                        <p:cTn id="25" dur="1" fill="hold">
                                          <p:stCondLst>
                                            <p:cond delay="0"/>
                                          </p:stCondLst>
                                        </p:cTn>
                                        <p:tgtEl>
                                          <p:spTgt spid="2051"/>
                                        </p:tgtEl>
                                        <p:attrNameLst>
                                          <p:attrName>style.visibility</p:attrName>
                                        </p:attrNameLst>
                                      </p:cBhvr>
                                      <p:to>
                                        <p:strVal val="visible"/>
                                      </p:to>
                                    </p:set>
                                    <p:anim calcmode="lin" valueType="num">
                                      <p:cBhvr additive="base">
                                        <p:cTn id="26" dur="500" fill="hold"/>
                                        <p:tgtEl>
                                          <p:spTgt spid="2051"/>
                                        </p:tgtEl>
                                        <p:attrNameLst>
                                          <p:attrName>ppt_x</p:attrName>
                                        </p:attrNameLst>
                                      </p:cBhvr>
                                      <p:tavLst>
                                        <p:tav tm="0">
                                          <p:val>
                                            <p:strVal val="1+#ppt_w/2"/>
                                          </p:val>
                                        </p:tav>
                                        <p:tav tm="100000">
                                          <p:val>
                                            <p:strVal val="#ppt_x"/>
                                          </p:val>
                                        </p:tav>
                                      </p:tavLst>
                                    </p:anim>
                                    <p:anim calcmode="lin" valueType="num">
                                      <p:cBhvr additive="base">
                                        <p:cTn id="27" dur="500" fill="hold"/>
                                        <p:tgtEl>
                                          <p:spTgt spid="205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0" grpId="0" animBg="1"/>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标题 1"/>
          <p:cNvSpPr>
            <a:spLocks noGrp="1"/>
          </p:cNvSpPr>
          <p:nvPr>
            <p:ph type="title"/>
          </p:nvPr>
        </p:nvSpPr>
        <p:spPr/>
        <p:txBody>
          <a:bodyPr/>
          <a:lstStyle/>
          <a:p>
            <a:r>
              <a:rPr lang="zh-CN" altLang="en-US" dirty="0">
                <a:latin typeface="黑体" pitchFamily="49" charset="-122"/>
                <a:ea typeface="黑体" pitchFamily="49" charset="-122"/>
              </a:rPr>
              <a:t>软件是大数据的引擎</a:t>
            </a:r>
          </a:p>
        </p:txBody>
      </p:sp>
      <p:sp>
        <p:nvSpPr>
          <p:cNvPr id="20483" name="内容占位符 2"/>
          <p:cNvSpPr>
            <a:spLocks noGrp="1"/>
          </p:cNvSpPr>
          <p:nvPr>
            <p:ph idx="1"/>
          </p:nvPr>
        </p:nvSpPr>
        <p:spPr>
          <a:xfrm>
            <a:off x="528638" y="1643063"/>
            <a:ext cx="3543300" cy="2214562"/>
          </a:xfrm>
        </p:spPr>
        <p:txBody>
          <a:bodyPr/>
          <a:lstStyle/>
          <a:p>
            <a:r>
              <a:rPr lang="zh-CN" altLang="en-US" sz="2000"/>
              <a:t>和数据中心（</a:t>
            </a:r>
            <a:r>
              <a:rPr lang="en-US" altLang="zh-CN" sz="2000"/>
              <a:t>Data Center</a:t>
            </a:r>
            <a:r>
              <a:rPr lang="zh-CN" altLang="en-US" sz="2000"/>
              <a:t>）</a:t>
            </a:r>
            <a:r>
              <a:rPr lang="en-US" altLang="zh-CN" sz="2000"/>
              <a:t> </a:t>
            </a:r>
            <a:r>
              <a:rPr lang="zh-CN" altLang="en-US" sz="2000"/>
              <a:t>一样，软件是大数据的驱动力</a:t>
            </a:r>
            <a:r>
              <a:rPr lang="en-US" altLang="zh-CN" sz="2000"/>
              <a:t>.</a:t>
            </a:r>
          </a:p>
          <a:p>
            <a:endParaRPr lang="en-US" altLang="zh-CN" sz="2000"/>
          </a:p>
          <a:p>
            <a:r>
              <a:rPr lang="zh-CN" altLang="en-US" sz="2000" b="1">
                <a:solidFill>
                  <a:srgbClr val="FF0000"/>
                </a:solidFill>
              </a:rPr>
              <a:t>软件改变世界</a:t>
            </a:r>
            <a:r>
              <a:rPr lang="en-US" altLang="zh-CN" sz="2000" b="1">
                <a:solidFill>
                  <a:srgbClr val="FF0000"/>
                </a:solidFill>
              </a:rPr>
              <a:t>!</a:t>
            </a:r>
            <a:endParaRPr lang="zh-CN" altLang="en-US" sz="2000" b="1">
              <a:solidFill>
                <a:srgbClr val="FF0000"/>
              </a:solidFill>
            </a:endParaRPr>
          </a:p>
        </p:txBody>
      </p:sp>
      <p:pic>
        <p:nvPicPr>
          <p:cNvPr id="20484" name="Picture 2" descr="http://www.techcn.com.cn/uploads/201204/1335779641qK9TXeAS.jpg"/>
          <p:cNvPicPr>
            <a:picLocks noChangeAspect="1" noChangeArrowheads="1"/>
          </p:cNvPicPr>
          <p:nvPr/>
        </p:nvPicPr>
        <p:blipFill>
          <a:blip r:embed="rId2" cstate="print"/>
          <a:srcRect/>
          <a:stretch>
            <a:fillRect/>
          </a:stretch>
        </p:blipFill>
        <p:spPr bwMode="auto">
          <a:xfrm>
            <a:off x="4786315" y="1500190"/>
            <a:ext cx="4143375" cy="2643187"/>
          </a:xfrm>
          <a:prstGeom prst="rect">
            <a:avLst/>
          </a:prstGeom>
          <a:noFill/>
          <a:ln w="9525">
            <a:noFill/>
            <a:miter lim="800000"/>
            <a:headEnd/>
            <a:tailEnd/>
          </a:ln>
        </p:spPr>
      </p:pic>
      <p:pic>
        <p:nvPicPr>
          <p:cNvPr id="20485" name="Picture 2" descr="C:\Users\hezhaohui\AppData\Local\Microsoft\Windows\Temporary Internet Files\Content.Outlook\YBV9WJHH\大数据技术.png"/>
          <p:cNvPicPr>
            <a:picLocks noChangeAspect="1" noChangeArrowheads="1"/>
          </p:cNvPicPr>
          <p:nvPr/>
        </p:nvPicPr>
        <p:blipFill>
          <a:blip r:embed="rId3" cstate="print"/>
          <a:srcRect/>
          <a:stretch>
            <a:fillRect/>
          </a:stretch>
        </p:blipFill>
        <p:spPr bwMode="auto">
          <a:xfrm>
            <a:off x="467546" y="3717032"/>
            <a:ext cx="4659313" cy="2436812"/>
          </a:xfrm>
          <a:prstGeom prst="rect">
            <a:avLst/>
          </a:prstGeom>
          <a:noFill/>
          <a:ln w="9525">
            <a:noFill/>
            <a:miter lim="800000"/>
            <a:headEnd/>
            <a:tailEnd/>
          </a:ln>
        </p:spPr>
      </p:pic>
    </p:spTree>
    <p:extLst>
      <p:ext uri="{BB962C8B-B14F-4D97-AF65-F5344CB8AC3E}">
        <p14:creationId xmlns:p14="http://schemas.microsoft.com/office/powerpoint/2010/main" val="24308698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对象 1" hidden="1"/>
          <p:cNvGraphicFramePr>
            <a:graphicFrameLocks noChangeAspect="1"/>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1033" name="think-cell Slide" r:id="rId5" imgW="360" imgH="360" progId="">
                  <p:embed/>
                </p:oleObj>
              </mc:Choice>
              <mc:Fallback>
                <p:oleObj name="think-cell Slide" r:id="rId5" imgW="360" imgH="360" progId="">
                  <p:embed/>
                  <p:pic>
                    <p:nvPicPr>
                      <p:cNvPr id="3074" name="对象 1"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矩形 9"/>
          <p:cNvSpPr/>
          <p:nvPr/>
        </p:nvSpPr>
        <p:spPr>
          <a:xfrm>
            <a:off x="827584" y="2204864"/>
            <a:ext cx="7488832" cy="784830"/>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25000"/>
              </a:lnSpc>
              <a:defRPr/>
            </a:pPr>
            <a:r>
              <a:rPr lang="zh-CN" altLang="en-US" sz="3600" b="1" kern="0" dirty="0">
                <a:ln w="11430"/>
                <a:solidFill>
                  <a:srgbClr val="C00000"/>
                </a:solidFill>
                <a:latin typeface="微软雅黑" pitchFamily="34" charset="-122"/>
                <a:ea typeface="微软雅黑" pitchFamily="34" charset="-122"/>
              </a:rPr>
              <a:t>大数据技术与应用</a:t>
            </a:r>
            <a:endParaRPr lang="en-US" altLang="zh-CN" sz="3600" b="1" kern="0" dirty="0">
              <a:ln w="11430"/>
              <a:solidFill>
                <a:srgbClr val="C00000"/>
              </a:solidFill>
              <a:latin typeface="微软雅黑" pitchFamily="34" charset="-122"/>
              <a:ea typeface="微软雅黑" pitchFamily="34" charset="-122"/>
            </a:endParaRPr>
          </a:p>
        </p:txBody>
      </p:sp>
    </p:spTree>
    <p:extLst>
      <p:ext uri="{BB962C8B-B14F-4D97-AF65-F5344CB8AC3E}">
        <p14:creationId xmlns:p14="http://schemas.microsoft.com/office/powerpoint/2010/main" val="22776886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t="18831"/>
          <a:stretch>
            <a:fillRect/>
          </a:stretch>
        </p:blipFill>
        <p:spPr bwMode="auto">
          <a:xfrm>
            <a:off x="539554" y="1048162"/>
            <a:ext cx="7840817" cy="5059263"/>
          </a:xfrm>
          <a:prstGeom prst="rect">
            <a:avLst/>
          </a:prstGeom>
          <a:noFill/>
        </p:spPr>
      </p:pic>
      <p:sp>
        <p:nvSpPr>
          <p:cNvPr id="2" name="TextBox 1"/>
          <p:cNvSpPr txBox="1"/>
          <p:nvPr/>
        </p:nvSpPr>
        <p:spPr>
          <a:xfrm>
            <a:off x="999107" y="472369"/>
            <a:ext cx="2047740" cy="527782"/>
          </a:xfrm>
          <a:prstGeom prst="rect">
            <a:avLst/>
          </a:prstGeom>
          <a:noFill/>
        </p:spPr>
        <p:txBody>
          <a:bodyPr wrap="none" lIns="0" tIns="0" rIns="0" bIns="40078" rtlCol="0">
            <a:spAutoFit/>
          </a:bodyPr>
          <a:lstStyle/>
          <a:p>
            <a:pPr>
              <a:lnSpc>
                <a:spcPts val="1052"/>
              </a:lnSpc>
              <a:tabLst>
                <a:tab pos="857227" algn="l"/>
              </a:tabLst>
            </a:pPr>
            <a:r>
              <a:rPr lang="en-US" altLang="zh-CN" dirty="0"/>
              <a:t>	</a:t>
            </a:r>
            <a:r>
              <a:rPr lang="en-US" altLang="zh-CN" sz="1200" dirty="0">
                <a:solidFill>
                  <a:srgbClr val="FFFFFF"/>
                </a:solidFill>
                <a:latin typeface="Times New Roman" pitchFamily="18" charset="0"/>
                <a:cs typeface="Times New Roman" pitchFamily="18" charset="0"/>
              </a:rPr>
              <a:t>IBM</a:t>
            </a:r>
            <a:r>
              <a:rPr lang="en-US" altLang="zh-CN" sz="1200" dirty="0">
                <a:latin typeface="Times New Roman" pitchFamily="18" charset="0"/>
                <a:cs typeface="Times New Roman" pitchFamily="18" charset="0"/>
              </a:rPr>
              <a:t> </a:t>
            </a:r>
            <a:r>
              <a:rPr lang="en-US" altLang="zh-CN" sz="1200" dirty="0">
                <a:solidFill>
                  <a:srgbClr val="FFFFFF"/>
                </a:solidFill>
                <a:latin typeface="Times New Roman" pitchFamily="18" charset="0"/>
                <a:cs typeface="Times New Roman" pitchFamily="18" charset="0"/>
              </a:rPr>
              <a:t>C&amp;P</a:t>
            </a:r>
            <a:r>
              <a:rPr lang="en-US" altLang="zh-CN" sz="1200" dirty="0">
                <a:latin typeface="Times New Roman" pitchFamily="18" charset="0"/>
                <a:cs typeface="Times New Roman" pitchFamily="18" charset="0"/>
              </a:rPr>
              <a:t> </a:t>
            </a:r>
            <a:r>
              <a:rPr lang="en-US" altLang="zh-CN" sz="1200" dirty="0">
                <a:solidFill>
                  <a:srgbClr val="FFFFFF"/>
                </a:solidFill>
                <a:latin typeface="Times New Roman" pitchFamily="18" charset="0"/>
                <a:cs typeface="Times New Roman" pitchFamily="18" charset="0"/>
              </a:rPr>
              <a:t>Industry</a:t>
            </a:r>
          </a:p>
          <a:p>
            <a:pPr>
              <a:lnSpc>
                <a:spcPts val="877"/>
              </a:lnSpc>
            </a:pPr>
            <a:endParaRPr lang="en-US" altLang="zh-CN" dirty="0"/>
          </a:p>
          <a:p>
            <a:pPr>
              <a:lnSpc>
                <a:spcPts val="877"/>
              </a:lnSpc>
            </a:pPr>
            <a:endParaRPr lang="en-US" altLang="zh-CN" dirty="0"/>
          </a:p>
          <a:p>
            <a:pPr>
              <a:lnSpc>
                <a:spcPts val="877"/>
              </a:lnSpc>
            </a:pPr>
            <a:endParaRPr lang="en-US" altLang="zh-CN" dirty="0"/>
          </a:p>
        </p:txBody>
      </p:sp>
      <p:sp>
        <p:nvSpPr>
          <p:cNvPr id="3" name="TextBox 1"/>
          <p:cNvSpPr txBox="1"/>
          <p:nvPr/>
        </p:nvSpPr>
        <p:spPr>
          <a:xfrm>
            <a:off x="930507" y="1291559"/>
            <a:ext cx="1470274" cy="3361891"/>
          </a:xfrm>
          <a:prstGeom prst="rect">
            <a:avLst/>
          </a:prstGeom>
          <a:noFill/>
        </p:spPr>
        <p:txBody>
          <a:bodyPr wrap="none" lIns="0" tIns="0" rIns="0" bIns="40078" rtlCol="0">
            <a:spAutoFit/>
          </a:bodyPr>
          <a:lstStyle/>
          <a:p>
            <a:pPr>
              <a:lnSpc>
                <a:spcPts val="1841"/>
              </a:lnSpc>
              <a:tabLst>
                <a:tab pos="22266" algn="l"/>
                <a:tab pos="33398" algn="l"/>
                <a:tab pos="333985" algn="l"/>
              </a:tabLst>
            </a:pPr>
            <a:r>
              <a:rPr lang="en-US" altLang="zh-CN" dirty="0"/>
              <a:t>			</a:t>
            </a:r>
            <a:r>
              <a:rPr lang="en-US" altLang="zh-CN" sz="1400" b="1" dirty="0">
                <a:solidFill>
                  <a:srgbClr val="FFFFFF"/>
                </a:solidFill>
                <a:latin typeface="微软雅黑" pitchFamily="18" charset="0"/>
                <a:cs typeface="微软雅黑" pitchFamily="18" charset="0"/>
              </a:rPr>
              <a:t>需求</a:t>
            </a:r>
          </a:p>
          <a:p>
            <a:pPr>
              <a:lnSpc>
                <a:spcPts val="877"/>
              </a:lnSpc>
            </a:pPr>
            <a:endParaRPr lang="en-US" altLang="zh-CN" dirty="0"/>
          </a:p>
          <a:p>
            <a:pPr>
              <a:lnSpc>
                <a:spcPts val="877"/>
              </a:lnSpc>
            </a:pPr>
            <a:endParaRPr lang="en-US" altLang="zh-CN" dirty="0"/>
          </a:p>
          <a:p>
            <a:pPr>
              <a:lnSpc>
                <a:spcPts val="877"/>
              </a:lnSpc>
            </a:pPr>
            <a:endParaRPr lang="en-US" altLang="zh-CN" dirty="0"/>
          </a:p>
          <a:p>
            <a:pPr>
              <a:lnSpc>
                <a:spcPts val="877"/>
              </a:lnSpc>
            </a:pPr>
            <a:endParaRPr lang="en-US" altLang="zh-CN" dirty="0"/>
          </a:p>
          <a:p>
            <a:pPr>
              <a:lnSpc>
                <a:spcPts val="1841"/>
              </a:lnSpc>
              <a:tabLst>
                <a:tab pos="22266" algn="l"/>
                <a:tab pos="33398" algn="l"/>
                <a:tab pos="333985" algn="l"/>
              </a:tabLst>
            </a:pPr>
            <a:r>
              <a:rPr lang="en-US" altLang="zh-CN" sz="1400" dirty="0">
                <a:solidFill>
                  <a:srgbClr val="000000"/>
                </a:solidFill>
                <a:latin typeface="微软雅黑" pitchFamily="18" charset="0"/>
                <a:cs typeface="微软雅黑" pitchFamily="18" charset="0"/>
              </a:rPr>
              <a:t>海量数据存储技术</a:t>
            </a:r>
          </a:p>
          <a:p>
            <a:pPr>
              <a:lnSpc>
                <a:spcPts val="877"/>
              </a:lnSpc>
            </a:pPr>
            <a:endParaRPr lang="en-US" altLang="zh-CN" dirty="0"/>
          </a:p>
          <a:p>
            <a:pPr>
              <a:lnSpc>
                <a:spcPts val="877"/>
              </a:lnSpc>
            </a:pPr>
            <a:endParaRPr lang="en-US" altLang="zh-CN" dirty="0"/>
          </a:p>
          <a:p>
            <a:pPr>
              <a:lnSpc>
                <a:spcPts val="877"/>
              </a:lnSpc>
            </a:pPr>
            <a:endParaRPr lang="en-US" altLang="zh-CN" dirty="0"/>
          </a:p>
          <a:p>
            <a:pPr>
              <a:lnSpc>
                <a:spcPts val="877"/>
              </a:lnSpc>
            </a:pPr>
            <a:endParaRPr lang="en-US" altLang="zh-CN" dirty="0"/>
          </a:p>
          <a:p>
            <a:pPr>
              <a:lnSpc>
                <a:spcPts val="2454"/>
              </a:lnSpc>
              <a:tabLst>
                <a:tab pos="22266" algn="l"/>
                <a:tab pos="33398" algn="l"/>
                <a:tab pos="333985" algn="l"/>
              </a:tabLst>
            </a:pPr>
            <a:r>
              <a:rPr lang="en-US" altLang="zh-CN" sz="1400" dirty="0">
                <a:solidFill>
                  <a:srgbClr val="000000"/>
                </a:solidFill>
                <a:latin typeface="微软雅黑" pitchFamily="18" charset="0"/>
                <a:cs typeface="微软雅黑" pitchFamily="18" charset="0"/>
              </a:rPr>
              <a:t>实时数据处理技术</a:t>
            </a:r>
          </a:p>
          <a:p>
            <a:pPr>
              <a:lnSpc>
                <a:spcPts val="877"/>
              </a:lnSpc>
            </a:pPr>
            <a:endParaRPr lang="en-US" altLang="zh-CN" dirty="0"/>
          </a:p>
          <a:p>
            <a:pPr>
              <a:lnSpc>
                <a:spcPts val="877"/>
              </a:lnSpc>
            </a:pPr>
            <a:endParaRPr lang="en-US" altLang="zh-CN" dirty="0"/>
          </a:p>
          <a:p>
            <a:pPr>
              <a:lnSpc>
                <a:spcPts val="877"/>
              </a:lnSpc>
            </a:pPr>
            <a:endParaRPr lang="en-US" altLang="zh-CN" dirty="0"/>
          </a:p>
          <a:p>
            <a:pPr>
              <a:lnSpc>
                <a:spcPts val="877"/>
              </a:lnSpc>
            </a:pPr>
            <a:endParaRPr lang="en-US" altLang="zh-CN" dirty="0"/>
          </a:p>
          <a:p>
            <a:pPr>
              <a:lnSpc>
                <a:spcPts val="2279"/>
              </a:lnSpc>
              <a:tabLst>
                <a:tab pos="22266" algn="l"/>
                <a:tab pos="33398" algn="l"/>
                <a:tab pos="333985" algn="l"/>
              </a:tabLst>
            </a:pPr>
            <a:r>
              <a:rPr lang="en-US" altLang="zh-CN" dirty="0"/>
              <a:t>		</a:t>
            </a:r>
            <a:r>
              <a:rPr lang="en-US" altLang="zh-CN" sz="1400" dirty="0">
                <a:solidFill>
                  <a:srgbClr val="000000"/>
                </a:solidFill>
                <a:latin typeface="微软雅黑" pitchFamily="18" charset="0"/>
                <a:cs typeface="微软雅黑" pitchFamily="18" charset="0"/>
              </a:rPr>
              <a:t>数据高速传输技术</a:t>
            </a:r>
          </a:p>
          <a:p>
            <a:pPr>
              <a:lnSpc>
                <a:spcPts val="877"/>
              </a:lnSpc>
            </a:pPr>
            <a:endParaRPr lang="en-US" altLang="zh-CN" dirty="0"/>
          </a:p>
          <a:p>
            <a:pPr>
              <a:lnSpc>
                <a:spcPts val="877"/>
              </a:lnSpc>
            </a:pPr>
            <a:endParaRPr lang="en-US" altLang="zh-CN" dirty="0"/>
          </a:p>
          <a:p>
            <a:pPr>
              <a:lnSpc>
                <a:spcPts val="877"/>
              </a:lnSpc>
            </a:pPr>
            <a:endParaRPr lang="en-US" altLang="zh-CN" dirty="0"/>
          </a:p>
          <a:p>
            <a:pPr>
              <a:lnSpc>
                <a:spcPts val="877"/>
              </a:lnSpc>
            </a:pPr>
            <a:endParaRPr lang="en-US" altLang="zh-CN" dirty="0"/>
          </a:p>
          <a:p>
            <a:pPr>
              <a:lnSpc>
                <a:spcPts val="2367"/>
              </a:lnSpc>
              <a:tabLst>
                <a:tab pos="22266" algn="l"/>
                <a:tab pos="33398" algn="l"/>
                <a:tab pos="333985" algn="l"/>
              </a:tabLst>
            </a:pPr>
            <a:r>
              <a:rPr lang="en-US" altLang="zh-CN" dirty="0"/>
              <a:t>	</a:t>
            </a:r>
            <a:r>
              <a:rPr lang="en-US" altLang="zh-CN" sz="1400" dirty="0">
                <a:solidFill>
                  <a:srgbClr val="000000"/>
                </a:solidFill>
                <a:latin typeface="微软雅黑" pitchFamily="18" charset="0"/>
                <a:cs typeface="微软雅黑" pitchFamily="18" charset="0"/>
              </a:rPr>
              <a:t>搜索技术</a:t>
            </a:r>
          </a:p>
        </p:txBody>
      </p:sp>
      <p:sp>
        <p:nvSpPr>
          <p:cNvPr id="4" name="TextBox 1"/>
          <p:cNvSpPr txBox="1"/>
          <p:nvPr/>
        </p:nvSpPr>
        <p:spPr>
          <a:xfrm>
            <a:off x="5697984" y="1291557"/>
            <a:ext cx="2359620" cy="3554252"/>
          </a:xfrm>
          <a:prstGeom prst="rect">
            <a:avLst/>
          </a:prstGeom>
          <a:noFill/>
        </p:spPr>
        <p:txBody>
          <a:bodyPr wrap="none" lIns="0" tIns="0" rIns="0" bIns="40078" rtlCol="0">
            <a:spAutoFit/>
          </a:bodyPr>
          <a:lstStyle/>
          <a:p>
            <a:pPr>
              <a:lnSpc>
                <a:spcPts val="1929"/>
              </a:lnSpc>
              <a:tabLst>
                <a:tab pos="22266" algn="l"/>
                <a:tab pos="33398" algn="l"/>
                <a:tab pos="400782" algn="l"/>
              </a:tabLst>
            </a:pPr>
            <a:r>
              <a:rPr lang="en-US" altLang="zh-CN" dirty="0"/>
              <a:t>			</a:t>
            </a:r>
            <a:r>
              <a:rPr lang="en-US" altLang="zh-CN" sz="1500" b="1" dirty="0">
                <a:solidFill>
                  <a:srgbClr val="FFFFFF"/>
                </a:solidFill>
                <a:latin typeface="微软雅黑" pitchFamily="18" charset="0"/>
                <a:cs typeface="微软雅黑" pitchFamily="18" charset="0"/>
              </a:rPr>
              <a:t>描述</a:t>
            </a:r>
          </a:p>
          <a:p>
            <a:pPr>
              <a:lnSpc>
                <a:spcPts val="877"/>
              </a:lnSpc>
            </a:pPr>
            <a:endParaRPr lang="en-US" altLang="zh-CN" dirty="0"/>
          </a:p>
          <a:p>
            <a:pPr>
              <a:lnSpc>
                <a:spcPts val="877"/>
              </a:lnSpc>
            </a:pPr>
            <a:endParaRPr lang="en-US" altLang="zh-CN" dirty="0"/>
          </a:p>
          <a:p>
            <a:pPr>
              <a:lnSpc>
                <a:spcPts val="877"/>
              </a:lnSpc>
            </a:pPr>
            <a:endParaRPr lang="en-US" altLang="zh-CN" dirty="0"/>
          </a:p>
          <a:p>
            <a:pPr>
              <a:lnSpc>
                <a:spcPts val="2542"/>
              </a:lnSpc>
              <a:tabLst>
                <a:tab pos="22266" algn="l"/>
                <a:tab pos="33398" algn="l"/>
                <a:tab pos="400782" algn="l"/>
              </a:tabLst>
            </a:pPr>
            <a:r>
              <a:rPr lang="en-US" altLang="zh-CN" sz="1400" dirty="0">
                <a:solidFill>
                  <a:srgbClr val="000000"/>
                </a:solidFill>
                <a:latin typeface="微软雅黑" pitchFamily="18" charset="0"/>
                <a:cs typeface="微软雅黑" pitchFamily="18" charset="0"/>
              </a:rPr>
              <a:t>分布式文件系统</a:t>
            </a:r>
          </a:p>
          <a:p>
            <a:pPr>
              <a:lnSpc>
                <a:spcPts val="877"/>
              </a:lnSpc>
            </a:pPr>
            <a:endParaRPr lang="en-US" altLang="zh-CN" dirty="0"/>
          </a:p>
          <a:p>
            <a:pPr>
              <a:lnSpc>
                <a:spcPts val="877"/>
              </a:lnSpc>
            </a:pPr>
            <a:endParaRPr lang="en-US" altLang="zh-CN" dirty="0"/>
          </a:p>
          <a:p>
            <a:pPr>
              <a:lnSpc>
                <a:spcPts val="877"/>
              </a:lnSpc>
            </a:pPr>
            <a:endParaRPr lang="en-US" altLang="zh-CN" dirty="0"/>
          </a:p>
          <a:p>
            <a:pPr>
              <a:lnSpc>
                <a:spcPts val="877"/>
              </a:lnSpc>
            </a:pPr>
            <a:endParaRPr lang="en-US" altLang="zh-CN" dirty="0"/>
          </a:p>
          <a:p>
            <a:pPr>
              <a:lnSpc>
                <a:spcPts val="2367"/>
              </a:lnSpc>
              <a:tabLst>
                <a:tab pos="22266" algn="l"/>
                <a:tab pos="33398" algn="l"/>
                <a:tab pos="400782" algn="l"/>
              </a:tabLst>
            </a:pPr>
            <a:r>
              <a:rPr lang="en-US" altLang="zh-CN" sz="1400" dirty="0">
                <a:solidFill>
                  <a:srgbClr val="000000"/>
                </a:solidFill>
                <a:latin typeface="微软雅黑" pitchFamily="18" charset="0"/>
                <a:cs typeface="微软雅黑" pitchFamily="18" charset="0"/>
              </a:rPr>
              <a:t>流计算引擎</a:t>
            </a:r>
          </a:p>
          <a:p>
            <a:pPr>
              <a:lnSpc>
                <a:spcPts val="877"/>
              </a:lnSpc>
            </a:pPr>
            <a:endParaRPr lang="en-US" altLang="zh-CN" dirty="0"/>
          </a:p>
          <a:p>
            <a:pPr>
              <a:lnSpc>
                <a:spcPts val="877"/>
              </a:lnSpc>
            </a:pPr>
            <a:endParaRPr lang="en-US" altLang="zh-CN" dirty="0"/>
          </a:p>
          <a:p>
            <a:pPr>
              <a:lnSpc>
                <a:spcPts val="877"/>
              </a:lnSpc>
            </a:pPr>
            <a:endParaRPr lang="en-US" altLang="zh-CN" dirty="0"/>
          </a:p>
          <a:p>
            <a:pPr>
              <a:lnSpc>
                <a:spcPts val="877"/>
              </a:lnSpc>
            </a:pPr>
            <a:endParaRPr lang="en-US" altLang="zh-CN" dirty="0"/>
          </a:p>
          <a:p>
            <a:pPr>
              <a:lnSpc>
                <a:spcPts val="2192"/>
              </a:lnSpc>
              <a:tabLst>
                <a:tab pos="22266" algn="l"/>
                <a:tab pos="33398" algn="l"/>
                <a:tab pos="400782" algn="l"/>
              </a:tabLst>
            </a:pPr>
            <a:r>
              <a:rPr lang="en-US" altLang="zh-CN" dirty="0"/>
              <a:t>		</a:t>
            </a:r>
            <a:r>
              <a:rPr lang="en-US" altLang="zh-CN" sz="1400" dirty="0">
                <a:solidFill>
                  <a:srgbClr val="000000"/>
                </a:solidFill>
                <a:latin typeface="微软雅黑" pitchFamily="18" charset="0"/>
                <a:cs typeface="微软雅黑" pitchFamily="18" charset="0"/>
              </a:rPr>
              <a:t>服务器/存储间高速通信</a:t>
            </a:r>
          </a:p>
          <a:p>
            <a:pPr>
              <a:lnSpc>
                <a:spcPts val="877"/>
              </a:lnSpc>
            </a:pPr>
            <a:endParaRPr lang="en-US" altLang="zh-CN" dirty="0"/>
          </a:p>
          <a:p>
            <a:pPr>
              <a:lnSpc>
                <a:spcPts val="877"/>
              </a:lnSpc>
            </a:pPr>
            <a:endParaRPr lang="en-US" altLang="zh-CN" dirty="0"/>
          </a:p>
          <a:p>
            <a:pPr>
              <a:lnSpc>
                <a:spcPts val="877"/>
              </a:lnSpc>
            </a:pPr>
            <a:endParaRPr lang="en-US" altLang="zh-CN" dirty="0"/>
          </a:p>
          <a:p>
            <a:pPr>
              <a:lnSpc>
                <a:spcPts val="877"/>
              </a:lnSpc>
            </a:pPr>
            <a:endParaRPr lang="en-US" altLang="zh-CN" dirty="0"/>
          </a:p>
          <a:p>
            <a:pPr>
              <a:lnSpc>
                <a:spcPts val="2454"/>
              </a:lnSpc>
              <a:tabLst>
                <a:tab pos="22266" algn="l"/>
                <a:tab pos="33398" algn="l"/>
                <a:tab pos="400782" algn="l"/>
              </a:tabLst>
            </a:pPr>
            <a:r>
              <a:rPr lang="en-US" altLang="zh-CN" dirty="0"/>
              <a:t>	</a:t>
            </a:r>
            <a:r>
              <a:rPr lang="en-US" altLang="zh-CN" sz="1400" dirty="0">
                <a:solidFill>
                  <a:srgbClr val="000000"/>
                </a:solidFill>
                <a:latin typeface="微软雅黑" pitchFamily="18" charset="0"/>
                <a:cs typeface="微软雅黑" pitchFamily="18" charset="0"/>
              </a:rPr>
              <a:t>文本检索、智能搜索、实时搜</a:t>
            </a:r>
          </a:p>
          <a:p>
            <a:pPr>
              <a:lnSpc>
                <a:spcPts val="1490"/>
              </a:lnSpc>
              <a:tabLst>
                <a:tab pos="22266" algn="l"/>
                <a:tab pos="33398" algn="l"/>
                <a:tab pos="400782" algn="l"/>
              </a:tabLst>
            </a:pPr>
            <a:r>
              <a:rPr lang="en-US" altLang="zh-CN" dirty="0"/>
              <a:t>	</a:t>
            </a:r>
            <a:r>
              <a:rPr lang="en-US" altLang="zh-CN" sz="1400" dirty="0">
                <a:solidFill>
                  <a:srgbClr val="000000"/>
                </a:solidFill>
                <a:latin typeface="微软雅黑" pitchFamily="18" charset="0"/>
                <a:cs typeface="微软雅黑" pitchFamily="18" charset="0"/>
              </a:rPr>
              <a:t>索</a:t>
            </a:r>
          </a:p>
        </p:txBody>
      </p:sp>
      <p:sp>
        <p:nvSpPr>
          <p:cNvPr id="5" name="TextBox 1"/>
          <p:cNvSpPr txBox="1"/>
          <p:nvPr/>
        </p:nvSpPr>
        <p:spPr>
          <a:xfrm>
            <a:off x="3775791" y="1291558"/>
            <a:ext cx="1652697" cy="3400364"/>
          </a:xfrm>
          <a:prstGeom prst="rect">
            <a:avLst/>
          </a:prstGeom>
          <a:noFill/>
        </p:spPr>
        <p:txBody>
          <a:bodyPr wrap="none" lIns="0" tIns="0" rIns="0" bIns="40078" rtlCol="0">
            <a:spAutoFit/>
          </a:bodyPr>
          <a:lstStyle/>
          <a:p>
            <a:pPr>
              <a:lnSpc>
                <a:spcPts val="1841"/>
              </a:lnSpc>
              <a:tabLst>
                <a:tab pos="77930" algn="l"/>
              </a:tabLst>
            </a:pPr>
            <a:r>
              <a:rPr lang="en-US" altLang="zh-CN" dirty="0"/>
              <a:t>	</a:t>
            </a:r>
            <a:r>
              <a:rPr lang="en-US" altLang="zh-CN" sz="1400" b="1" dirty="0">
                <a:solidFill>
                  <a:srgbClr val="FFFFFF"/>
                </a:solidFill>
                <a:latin typeface="微软雅黑" pitchFamily="18" charset="0"/>
                <a:cs typeface="微软雅黑" pitchFamily="18" charset="0"/>
              </a:rPr>
              <a:t>技术</a:t>
            </a:r>
          </a:p>
          <a:p>
            <a:pPr>
              <a:lnSpc>
                <a:spcPts val="877"/>
              </a:lnSpc>
            </a:pPr>
            <a:endParaRPr lang="en-US" altLang="zh-CN" dirty="0"/>
          </a:p>
          <a:p>
            <a:pPr>
              <a:lnSpc>
                <a:spcPts val="877"/>
              </a:lnSpc>
            </a:pPr>
            <a:endParaRPr lang="en-US" altLang="zh-CN" dirty="0"/>
          </a:p>
          <a:p>
            <a:pPr>
              <a:lnSpc>
                <a:spcPts val="2367"/>
              </a:lnSpc>
              <a:tabLst>
                <a:tab pos="77930" algn="l"/>
              </a:tabLst>
            </a:pPr>
            <a:r>
              <a:rPr lang="en-US" altLang="zh-CN" sz="1400" dirty="0">
                <a:solidFill>
                  <a:srgbClr val="000000"/>
                </a:solidFill>
                <a:latin typeface="微软雅黑" pitchFamily="18" charset="0"/>
                <a:cs typeface="微软雅黑" pitchFamily="18" charset="0"/>
              </a:rPr>
              <a:t>Hadoop，x86/MPP</a:t>
            </a:r>
          </a:p>
          <a:p>
            <a:pPr>
              <a:lnSpc>
                <a:spcPts val="1490"/>
              </a:lnSpc>
              <a:tabLst>
                <a:tab pos="77930" algn="l"/>
              </a:tabLst>
            </a:pPr>
            <a:r>
              <a:rPr lang="en-US" altLang="zh-CN" sz="1400" dirty="0">
                <a:solidFill>
                  <a:srgbClr val="000000"/>
                </a:solidFill>
                <a:latin typeface="微软雅黑" pitchFamily="18" charset="0"/>
                <a:cs typeface="微软雅黑" pitchFamily="18" charset="0"/>
              </a:rPr>
              <a:t>Map</a:t>
            </a:r>
            <a:r>
              <a:rPr lang="en-US" altLang="zh-CN" sz="1400" dirty="0">
                <a:latin typeface="Times New Roman" pitchFamily="18" charset="0"/>
                <a:cs typeface="Times New Roman" pitchFamily="18" charset="0"/>
              </a:rPr>
              <a:t> </a:t>
            </a:r>
            <a:r>
              <a:rPr lang="en-US" altLang="zh-CN" sz="1400" dirty="0">
                <a:solidFill>
                  <a:srgbClr val="000000"/>
                </a:solidFill>
                <a:latin typeface="微软雅黑" pitchFamily="18" charset="0"/>
                <a:cs typeface="微软雅黑" pitchFamily="18" charset="0"/>
              </a:rPr>
              <a:t>Reduce</a:t>
            </a:r>
          </a:p>
          <a:p>
            <a:pPr>
              <a:lnSpc>
                <a:spcPts val="877"/>
              </a:lnSpc>
            </a:pPr>
            <a:endParaRPr lang="en-US" altLang="zh-CN" dirty="0"/>
          </a:p>
          <a:p>
            <a:pPr>
              <a:lnSpc>
                <a:spcPts val="877"/>
              </a:lnSpc>
            </a:pPr>
            <a:endParaRPr lang="en-US" altLang="zh-CN" dirty="0"/>
          </a:p>
          <a:p>
            <a:pPr>
              <a:lnSpc>
                <a:spcPts val="877"/>
              </a:lnSpc>
            </a:pPr>
            <a:endParaRPr lang="en-US" altLang="zh-CN" dirty="0"/>
          </a:p>
          <a:p>
            <a:pPr>
              <a:lnSpc>
                <a:spcPts val="877"/>
              </a:lnSpc>
            </a:pPr>
            <a:endParaRPr lang="en-US" altLang="zh-CN" dirty="0"/>
          </a:p>
          <a:p>
            <a:pPr>
              <a:lnSpc>
                <a:spcPts val="2104"/>
              </a:lnSpc>
              <a:tabLst>
                <a:tab pos="77930" algn="l"/>
              </a:tabLst>
            </a:pPr>
            <a:r>
              <a:rPr lang="en-US" altLang="zh-CN" sz="1400" dirty="0">
                <a:solidFill>
                  <a:srgbClr val="000000"/>
                </a:solidFill>
                <a:latin typeface="微软雅黑" pitchFamily="18" charset="0"/>
                <a:cs typeface="微软雅黑" pitchFamily="18" charset="0"/>
              </a:rPr>
              <a:t>Streaming</a:t>
            </a:r>
            <a:r>
              <a:rPr lang="en-US" altLang="zh-CN" sz="1400" dirty="0">
                <a:latin typeface="Times New Roman" pitchFamily="18" charset="0"/>
                <a:cs typeface="Times New Roman" pitchFamily="18" charset="0"/>
              </a:rPr>
              <a:t> </a:t>
            </a:r>
            <a:r>
              <a:rPr lang="en-US" altLang="zh-CN" sz="1400" dirty="0">
                <a:solidFill>
                  <a:srgbClr val="000000"/>
                </a:solidFill>
                <a:latin typeface="微软雅黑" pitchFamily="18" charset="0"/>
                <a:cs typeface="微软雅黑" pitchFamily="18" charset="0"/>
              </a:rPr>
              <a:t>Data</a:t>
            </a:r>
          </a:p>
          <a:p>
            <a:pPr>
              <a:lnSpc>
                <a:spcPts val="877"/>
              </a:lnSpc>
            </a:pPr>
            <a:endParaRPr lang="en-US" altLang="zh-CN" dirty="0"/>
          </a:p>
          <a:p>
            <a:pPr>
              <a:lnSpc>
                <a:spcPts val="877"/>
              </a:lnSpc>
            </a:pPr>
            <a:endParaRPr lang="en-US" altLang="zh-CN" dirty="0"/>
          </a:p>
          <a:p>
            <a:pPr>
              <a:lnSpc>
                <a:spcPts val="877"/>
              </a:lnSpc>
            </a:pPr>
            <a:endParaRPr lang="en-US" altLang="zh-CN" dirty="0"/>
          </a:p>
          <a:p>
            <a:pPr>
              <a:lnSpc>
                <a:spcPts val="877"/>
              </a:lnSpc>
            </a:pPr>
            <a:endParaRPr lang="en-US" altLang="zh-CN" dirty="0"/>
          </a:p>
          <a:p>
            <a:pPr>
              <a:lnSpc>
                <a:spcPts val="1841"/>
              </a:lnSpc>
              <a:tabLst>
                <a:tab pos="77930" algn="l"/>
              </a:tabLst>
            </a:pPr>
            <a:r>
              <a:rPr lang="en-US" altLang="zh-CN" sz="1400" dirty="0">
                <a:solidFill>
                  <a:srgbClr val="000000"/>
                </a:solidFill>
                <a:latin typeface="Times New Roman" pitchFamily="18" charset="0"/>
                <a:cs typeface="Times New Roman" pitchFamily="18" charset="0"/>
              </a:rPr>
              <a:t>Infini</a:t>
            </a:r>
            <a:r>
              <a:rPr lang="en-US" altLang="zh-CN" sz="1400" dirty="0">
                <a:latin typeface="Times New Roman" pitchFamily="18" charset="0"/>
                <a:cs typeface="Times New Roman" pitchFamily="18" charset="0"/>
              </a:rPr>
              <a:t> </a:t>
            </a:r>
            <a:r>
              <a:rPr lang="en-US" altLang="zh-CN" sz="1400" dirty="0">
                <a:solidFill>
                  <a:srgbClr val="000000"/>
                </a:solidFill>
                <a:latin typeface="Times New Roman" pitchFamily="18" charset="0"/>
                <a:cs typeface="Times New Roman" pitchFamily="18" charset="0"/>
              </a:rPr>
              <a:t>Band</a:t>
            </a:r>
          </a:p>
          <a:p>
            <a:pPr>
              <a:lnSpc>
                <a:spcPts val="877"/>
              </a:lnSpc>
            </a:pPr>
            <a:endParaRPr lang="en-US" altLang="zh-CN" dirty="0"/>
          </a:p>
          <a:p>
            <a:pPr>
              <a:lnSpc>
                <a:spcPts val="877"/>
              </a:lnSpc>
            </a:pPr>
            <a:endParaRPr lang="en-US" altLang="zh-CN" dirty="0"/>
          </a:p>
          <a:p>
            <a:pPr>
              <a:lnSpc>
                <a:spcPts val="877"/>
              </a:lnSpc>
            </a:pPr>
            <a:endParaRPr lang="en-US" altLang="zh-CN" dirty="0"/>
          </a:p>
          <a:p>
            <a:pPr>
              <a:lnSpc>
                <a:spcPts val="877"/>
              </a:lnSpc>
            </a:pPr>
            <a:endParaRPr lang="en-US" altLang="zh-CN" dirty="0"/>
          </a:p>
          <a:p>
            <a:pPr>
              <a:lnSpc>
                <a:spcPts val="1666"/>
              </a:lnSpc>
              <a:tabLst>
                <a:tab pos="77930" algn="l"/>
              </a:tabLst>
            </a:pPr>
            <a:r>
              <a:rPr lang="en-US" altLang="zh-CN" sz="1400" dirty="0">
                <a:solidFill>
                  <a:srgbClr val="000000"/>
                </a:solidFill>
                <a:latin typeface="Times New Roman" pitchFamily="18" charset="0"/>
                <a:cs typeface="Times New Roman" pitchFamily="18" charset="0"/>
              </a:rPr>
              <a:t>Enterprise</a:t>
            </a:r>
          </a:p>
          <a:p>
            <a:pPr>
              <a:lnSpc>
                <a:spcPts val="1490"/>
              </a:lnSpc>
              <a:tabLst>
                <a:tab pos="77930" algn="l"/>
              </a:tabLst>
            </a:pPr>
            <a:r>
              <a:rPr lang="en-US" altLang="zh-CN" sz="1400" dirty="0">
                <a:solidFill>
                  <a:srgbClr val="000000"/>
                </a:solidFill>
                <a:latin typeface="Times New Roman" pitchFamily="18" charset="0"/>
                <a:cs typeface="Times New Roman" pitchFamily="18" charset="0"/>
              </a:rPr>
              <a:t>Search</a:t>
            </a:r>
          </a:p>
        </p:txBody>
      </p:sp>
      <p:sp>
        <p:nvSpPr>
          <p:cNvPr id="6" name="TextBox 1"/>
          <p:cNvSpPr txBox="1"/>
          <p:nvPr/>
        </p:nvSpPr>
        <p:spPr>
          <a:xfrm>
            <a:off x="941366" y="5012908"/>
            <a:ext cx="1077218" cy="271302"/>
          </a:xfrm>
          <a:prstGeom prst="rect">
            <a:avLst/>
          </a:prstGeom>
          <a:noFill/>
        </p:spPr>
        <p:txBody>
          <a:bodyPr wrap="none" lIns="0" tIns="0" rIns="0" bIns="40078" rtlCol="0">
            <a:spAutoFit/>
          </a:bodyPr>
          <a:lstStyle/>
          <a:p>
            <a:pPr>
              <a:lnSpc>
                <a:spcPts val="1841"/>
              </a:lnSpc>
            </a:pPr>
            <a:r>
              <a:rPr lang="en-US" altLang="zh-CN" sz="1400" dirty="0">
                <a:solidFill>
                  <a:srgbClr val="000000"/>
                </a:solidFill>
                <a:latin typeface="微软雅黑" pitchFamily="18" charset="0"/>
                <a:cs typeface="微软雅黑" pitchFamily="18" charset="0"/>
              </a:rPr>
              <a:t>数据分析技术</a:t>
            </a:r>
          </a:p>
        </p:txBody>
      </p:sp>
      <p:sp>
        <p:nvSpPr>
          <p:cNvPr id="7" name="TextBox 1"/>
          <p:cNvSpPr txBox="1"/>
          <p:nvPr/>
        </p:nvSpPr>
        <p:spPr>
          <a:xfrm>
            <a:off x="3732350" y="4897696"/>
            <a:ext cx="4571508" cy="1233104"/>
          </a:xfrm>
          <a:prstGeom prst="rect">
            <a:avLst/>
          </a:prstGeom>
          <a:noFill/>
        </p:spPr>
        <p:txBody>
          <a:bodyPr wrap="none" lIns="0" tIns="0" rIns="0" bIns="40078" rtlCol="0">
            <a:spAutoFit/>
          </a:bodyPr>
          <a:lstStyle/>
          <a:p>
            <a:pPr>
              <a:lnSpc>
                <a:spcPts val="1841"/>
              </a:lnSpc>
              <a:tabLst>
                <a:tab pos="645704" algn="l"/>
                <a:tab pos="2015040" algn="l"/>
              </a:tabLst>
            </a:pPr>
            <a:r>
              <a:rPr lang="en-US" altLang="zh-CN" sz="1400" dirty="0">
                <a:solidFill>
                  <a:srgbClr val="000000"/>
                </a:solidFill>
                <a:latin typeface="微软雅黑" pitchFamily="18" charset="0"/>
                <a:cs typeface="微软雅黑" pitchFamily="18" charset="0"/>
              </a:rPr>
              <a:t>Text</a:t>
            </a:r>
            <a:r>
              <a:rPr lang="en-US" altLang="zh-CN" sz="1400" dirty="0">
                <a:latin typeface="Times New Roman" pitchFamily="18" charset="0"/>
                <a:cs typeface="Times New Roman" pitchFamily="18" charset="0"/>
              </a:rPr>
              <a:t> </a:t>
            </a:r>
            <a:r>
              <a:rPr lang="en-US" altLang="zh-CN" sz="1400" dirty="0">
                <a:solidFill>
                  <a:srgbClr val="000000"/>
                </a:solidFill>
                <a:latin typeface="微软雅黑" pitchFamily="18" charset="0"/>
                <a:cs typeface="微软雅黑" pitchFamily="18" charset="0"/>
              </a:rPr>
              <a:t>Analytics</a:t>
            </a:r>
            <a:r>
              <a:rPr lang="en-US" altLang="zh-CN" sz="1400" dirty="0">
                <a:latin typeface="Times New Roman" pitchFamily="18" charset="0"/>
                <a:cs typeface="Times New Roman" pitchFamily="18" charset="0"/>
              </a:rPr>
              <a:t> </a:t>
            </a:r>
            <a:r>
              <a:rPr lang="en-US" altLang="zh-CN" sz="1400" dirty="0">
                <a:solidFill>
                  <a:srgbClr val="000000"/>
                </a:solidFill>
                <a:latin typeface="微软雅黑" pitchFamily="18" charset="0"/>
                <a:cs typeface="微软雅黑" pitchFamily="18" charset="0"/>
              </a:rPr>
              <a:t>Engine</a:t>
            </a:r>
            <a:r>
              <a:rPr lang="en-US" altLang="zh-CN" sz="1400" dirty="0">
                <a:latin typeface="Times New Roman" pitchFamily="18" charset="0"/>
                <a:cs typeface="Times New Roman" pitchFamily="18" charset="0"/>
              </a:rPr>
              <a:t>      </a:t>
            </a:r>
            <a:r>
              <a:rPr lang="en-US" altLang="zh-CN" sz="1400" dirty="0">
                <a:solidFill>
                  <a:srgbClr val="000000"/>
                </a:solidFill>
                <a:latin typeface="微软雅黑" pitchFamily="18" charset="0"/>
                <a:cs typeface="微软雅黑" pitchFamily="18" charset="0"/>
              </a:rPr>
              <a:t>自然语言处理、文本情感分析、</a:t>
            </a:r>
          </a:p>
          <a:p>
            <a:pPr>
              <a:lnSpc>
                <a:spcPts val="1490"/>
              </a:lnSpc>
              <a:tabLst>
                <a:tab pos="645704" algn="l"/>
                <a:tab pos="2015040" algn="l"/>
              </a:tabLst>
            </a:pPr>
            <a:r>
              <a:rPr lang="en-US" altLang="zh-CN" sz="1400" dirty="0">
                <a:solidFill>
                  <a:srgbClr val="000000"/>
                </a:solidFill>
                <a:latin typeface="微软雅黑" pitchFamily="18" charset="0"/>
                <a:cs typeface="微软雅黑" pitchFamily="18" charset="0"/>
              </a:rPr>
              <a:t>Visual</a:t>
            </a:r>
            <a:r>
              <a:rPr lang="en-US" altLang="zh-CN" sz="1400" dirty="0">
                <a:latin typeface="Times New Roman" pitchFamily="18" charset="0"/>
                <a:cs typeface="Times New Roman" pitchFamily="18" charset="0"/>
              </a:rPr>
              <a:t> </a:t>
            </a:r>
            <a:r>
              <a:rPr lang="en-US" altLang="zh-CN" sz="1400" dirty="0">
                <a:solidFill>
                  <a:srgbClr val="000000"/>
                </a:solidFill>
                <a:latin typeface="微软雅黑" pitchFamily="18" charset="0"/>
                <a:cs typeface="微软雅黑" pitchFamily="18" charset="0"/>
              </a:rPr>
              <a:t>Data</a:t>
            </a:r>
            <a:r>
              <a:rPr lang="en-US" altLang="zh-CN" sz="1400" dirty="0">
                <a:latin typeface="Times New Roman" pitchFamily="18" charset="0"/>
                <a:cs typeface="Times New Roman" pitchFamily="18" charset="0"/>
              </a:rPr>
              <a:t> </a:t>
            </a:r>
            <a:r>
              <a:rPr lang="en-US" altLang="zh-CN" sz="1400" dirty="0">
                <a:solidFill>
                  <a:srgbClr val="000000"/>
                </a:solidFill>
                <a:latin typeface="微软雅黑" pitchFamily="18" charset="0"/>
                <a:cs typeface="微软雅黑" pitchFamily="18" charset="0"/>
              </a:rPr>
              <a:t>Modeling</a:t>
            </a:r>
            <a:r>
              <a:rPr lang="en-US" altLang="zh-CN" sz="1400" dirty="0">
                <a:latin typeface="Times New Roman" pitchFamily="18" charset="0"/>
                <a:cs typeface="Times New Roman" pitchFamily="18" charset="0"/>
              </a:rPr>
              <a:t>    </a:t>
            </a:r>
            <a:r>
              <a:rPr lang="en-US" altLang="zh-CN" sz="1400" dirty="0">
                <a:solidFill>
                  <a:srgbClr val="000000"/>
                </a:solidFill>
                <a:latin typeface="微软雅黑" pitchFamily="18" charset="0"/>
                <a:cs typeface="微软雅黑" pitchFamily="18" charset="0"/>
              </a:rPr>
              <a:t>机器学习、聚类关联、数据模</a:t>
            </a:r>
          </a:p>
          <a:p>
            <a:pPr>
              <a:lnSpc>
                <a:spcPts val="1403"/>
              </a:lnSpc>
              <a:tabLst>
                <a:tab pos="645704" algn="l"/>
                <a:tab pos="2015040" algn="l"/>
              </a:tabLst>
            </a:pPr>
            <a:r>
              <a:rPr lang="en-US" altLang="zh-CN" dirty="0"/>
              <a:t>		</a:t>
            </a:r>
            <a:r>
              <a:rPr lang="en-US" altLang="zh-CN" sz="1400" dirty="0">
                <a:solidFill>
                  <a:srgbClr val="000000"/>
                </a:solidFill>
                <a:latin typeface="微软雅黑" pitchFamily="18" charset="0"/>
                <a:cs typeface="微软雅黑" pitchFamily="18" charset="0"/>
              </a:rPr>
              <a:t>型</a:t>
            </a:r>
          </a:p>
          <a:p>
            <a:pPr>
              <a:lnSpc>
                <a:spcPts val="877"/>
              </a:lnSpc>
            </a:pPr>
            <a:endParaRPr lang="en-US" altLang="zh-CN" dirty="0"/>
          </a:p>
          <a:p>
            <a:pPr>
              <a:lnSpc>
                <a:spcPts val="877"/>
              </a:lnSpc>
            </a:pPr>
            <a:endParaRPr lang="en-US" altLang="zh-CN" dirty="0"/>
          </a:p>
          <a:p>
            <a:pPr>
              <a:lnSpc>
                <a:spcPts val="877"/>
              </a:lnSpc>
            </a:pPr>
            <a:endParaRPr lang="en-US" altLang="zh-CN" dirty="0"/>
          </a:p>
          <a:p>
            <a:pPr>
              <a:lnSpc>
                <a:spcPts val="1578"/>
              </a:lnSpc>
              <a:tabLst>
                <a:tab pos="645704" algn="l"/>
                <a:tab pos="2015040" algn="l"/>
              </a:tabLst>
            </a:pPr>
            <a:r>
              <a:rPr lang="en-US" altLang="zh-CN" dirty="0"/>
              <a:t>	</a:t>
            </a:r>
            <a:r>
              <a:rPr lang="en-US" altLang="zh-CN" sz="1000" dirty="0">
                <a:solidFill>
                  <a:srgbClr val="000000"/>
                </a:solidFill>
                <a:latin typeface="Times New Roman" pitchFamily="18" charset="0"/>
                <a:cs typeface="Times New Roman" pitchFamily="18" charset="0"/>
              </a:rPr>
              <a:t>第</a:t>
            </a:r>
            <a:r>
              <a:rPr lang="en-US" altLang="zh-CN" sz="1000" dirty="0">
                <a:latin typeface="Times New Roman" pitchFamily="18" charset="0"/>
                <a:cs typeface="Times New Roman" pitchFamily="18" charset="0"/>
              </a:rPr>
              <a:t> </a:t>
            </a:r>
            <a:r>
              <a:rPr lang="en-US" altLang="zh-CN" sz="1000" dirty="0">
                <a:solidFill>
                  <a:srgbClr val="000000"/>
                </a:solidFill>
                <a:latin typeface="Times New Roman" pitchFamily="18" charset="0"/>
                <a:cs typeface="Times New Roman" pitchFamily="18" charset="0"/>
              </a:rPr>
              <a:t>10</a:t>
            </a:r>
            <a:r>
              <a:rPr lang="en-US" altLang="zh-CN" sz="1000" dirty="0">
                <a:latin typeface="Times New Roman" pitchFamily="18" charset="0"/>
                <a:cs typeface="Times New Roman" pitchFamily="18" charset="0"/>
              </a:rPr>
              <a:t> </a:t>
            </a:r>
            <a:r>
              <a:rPr lang="en-US" altLang="zh-CN" sz="1000" dirty="0">
                <a:solidFill>
                  <a:srgbClr val="000000"/>
                </a:solidFill>
                <a:latin typeface="Times New Roman" pitchFamily="18" charset="0"/>
                <a:cs typeface="Times New Roman" pitchFamily="18" charset="0"/>
              </a:rPr>
              <a:t>页</a:t>
            </a:r>
          </a:p>
        </p:txBody>
      </p:sp>
      <p:sp>
        <p:nvSpPr>
          <p:cNvPr id="10" name="标题 1"/>
          <p:cNvSpPr txBox="1">
            <a:spLocks/>
          </p:cNvSpPr>
          <p:nvPr/>
        </p:nvSpPr>
        <p:spPr bwMode="auto">
          <a:xfrm>
            <a:off x="1043608" y="116870"/>
            <a:ext cx="7643192" cy="575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eaLnBrk="0" hangingPunct="0"/>
            <a:r>
              <a:rPr lang="zh-CN" altLang="en-US" sz="2400" b="1" kern="0" dirty="0">
                <a:solidFill>
                  <a:schemeClr val="tx1">
                    <a:lumMod val="65000"/>
                    <a:lumOff val="35000"/>
                  </a:schemeClr>
                </a:solidFill>
                <a:latin typeface="黑体" pitchFamily="49" charset="-122"/>
                <a:ea typeface="黑体" pitchFamily="49" charset="-122"/>
                <a:cs typeface="+mj-cs"/>
              </a:rPr>
              <a:t>大数据涉及的关键技术</a:t>
            </a:r>
          </a:p>
        </p:txBody>
      </p:sp>
    </p:spTree>
    <p:extLst>
      <p:ext uri="{BB962C8B-B14F-4D97-AF65-F5344CB8AC3E}">
        <p14:creationId xmlns:p14="http://schemas.microsoft.com/office/powerpoint/2010/main" val="9346628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4" name="Rectangle 4"/>
          <p:cNvSpPr>
            <a:spLocks noChangeArrowheads="1"/>
          </p:cNvSpPr>
          <p:nvPr>
            <p:custDataLst>
              <p:tags r:id="rId1"/>
            </p:custDataLst>
          </p:nvPr>
        </p:nvSpPr>
        <p:spPr bwMode="gray">
          <a:xfrm>
            <a:off x="284165" y="977902"/>
            <a:ext cx="2751137" cy="5187403"/>
          </a:xfrm>
          <a:prstGeom prst="rect">
            <a:avLst/>
          </a:prstGeom>
          <a:solidFill>
            <a:schemeClr val="bg1"/>
          </a:solidFill>
          <a:ln w="19050">
            <a:solidFill>
              <a:schemeClr val="accent1"/>
            </a:solidFill>
            <a:miter lim="800000"/>
            <a:headEnd/>
            <a:tailEnd/>
          </a:ln>
        </p:spPr>
        <p:txBody>
          <a:bodyPr wrap="none" anchor="ctr"/>
          <a:lstStyle/>
          <a:p>
            <a:endParaRPr lang="zh-CN" altLang="en-US">
              <a:ea typeface="宋体" pitchFamily="2" charset="-122"/>
            </a:endParaRPr>
          </a:p>
        </p:txBody>
      </p:sp>
      <p:pic>
        <p:nvPicPr>
          <p:cNvPr id="28675" name="Picture 5" descr="613TeradataLogo"/>
          <p:cNvPicPr>
            <a:picLocks noChangeAspect="1" noChangeArrowheads="1"/>
          </p:cNvPicPr>
          <p:nvPr>
            <p:custDataLst>
              <p:tags r:id="rId2"/>
            </p:custDataLst>
          </p:nvPr>
        </p:nvPicPr>
        <p:blipFill>
          <a:blip r:embed="rId58" cstate="print"/>
          <a:srcRect/>
          <a:stretch>
            <a:fillRect/>
          </a:stretch>
        </p:blipFill>
        <p:spPr bwMode="gray">
          <a:xfrm>
            <a:off x="560390" y="2249488"/>
            <a:ext cx="788987" cy="323850"/>
          </a:xfrm>
          <a:prstGeom prst="rect">
            <a:avLst/>
          </a:prstGeom>
          <a:noFill/>
          <a:ln w="9525">
            <a:noFill/>
            <a:miter lim="800000"/>
            <a:headEnd/>
            <a:tailEnd/>
          </a:ln>
        </p:spPr>
      </p:pic>
      <p:pic>
        <p:nvPicPr>
          <p:cNvPr id="28676" name="Picture 6" descr="lexisnexis"/>
          <p:cNvPicPr>
            <a:picLocks noChangeAspect="1" noChangeArrowheads="1"/>
          </p:cNvPicPr>
          <p:nvPr>
            <p:custDataLst>
              <p:tags r:id="rId3"/>
            </p:custDataLst>
          </p:nvPr>
        </p:nvPicPr>
        <p:blipFill>
          <a:blip r:embed="rId59" cstate="print"/>
          <a:srcRect/>
          <a:stretch>
            <a:fillRect/>
          </a:stretch>
        </p:blipFill>
        <p:spPr bwMode="gray">
          <a:xfrm>
            <a:off x="1354140" y="5011738"/>
            <a:ext cx="592137" cy="836612"/>
          </a:xfrm>
          <a:prstGeom prst="rect">
            <a:avLst/>
          </a:prstGeom>
          <a:noFill/>
          <a:ln w="9525">
            <a:noFill/>
            <a:miter lim="800000"/>
            <a:headEnd/>
            <a:tailEnd/>
          </a:ln>
        </p:spPr>
      </p:pic>
      <p:pic>
        <p:nvPicPr>
          <p:cNvPr id="28677" name="Picture 7" descr="NetezzaFullLogo"/>
          <p:cNvPicPr>
            <a:picLocks noChangeAspect="1" noChangeArrowheads="1"/>
          </p:cNvPicPr>
          <p:nvPr>
            <p:custDataLst>
              <p:tags r:id="rId4"/>
            </p:custDataLst>
          </p:nvPr>
        </p:nvPicPr>
        <p:blipFill>
          <a:blip r:embed="rId60" cstate="print"/>
          <a:srcRect/>
          <a:stretch>
            <a:fillRect/>
          </a:stretch>
        </p:blipFill>
        <p:spPr bwMode="gray">
          <a:xfrm>
            <a:off x="546102" y="2620963"/>
            <a:ext cx="1425575" cy="393700"/>
          </a:xfrm>
          <a:prstGeom prst="rect">
            <a:avLst/>
          </a:prstGeom>
          <a:noFill/>
          <a:ln w="9525">
            <a:noFill/>
            <a:miter lim="800000"/>
            <a:headEnd/>
            <a:tailEnd/>
          </a:ln>
        </p:spPr>
      </p:pic>
      <p:pic>
        <p:nvPicPr>
          <p:cNvPr id="28678" name="Picture 8" descr="cloudera"/>
          <p:cNvPicPr>
            <a:picLocks noChangeAspect="1" noChangeArrowheads="1"/>
          </p:cNvPicPr>
          <p:nvPr>
            <p:custDataLst>
              <p:tags r:id="rId5"/>
            </p:custDataLst>
          </p:nvPr>
        </p:nvPicPr>
        <p:blipFill>
          <a:blip r:embed="rId61" cstate="print"/>
          <a:srcRect/>
          <a:stretch>
            <a:fillRect/>
          </a:stretch>
        </p:blipFill>
        <p:spPr bwMode="gray">
          <a:xfrm>
            <a:off x="439738" y="3802065"/>
            <a:ext cx="944562" cy="350837"/>
          </a:xfrm>
          <a:prstGeom prst="rect">
            <a:avLst/>
          </a:prstGeom>
          <a:noFill/>
          <a:ln w="9525">
            <a:noFill/>
            <a:miter lim="800000"/>
            <a:headEnd/>
            <a:tailEnd/>
          </a:ln>
        </p:spPr>
      </p:pic>
      <p:pic>
        <p:nvPicPr>
          <p:cNvPr id="28679" name="Picture 9" descr="datameer"/>
          <p:cNvPicPr>
            <a:picLocks noChangeAspect="1" noChangeArrowheads="1"/>
          </p:cNvPicPr>
          <p:nvPr>
            <p:custDataLst>
              <p:tags r:id="rId6"/>
            </p:custDataLst>
          </p:nvPr>
        </p:nvPicPr>
        <p:blipFill>
          <a:blip r:embed="rId62" cstate="print"/>
          <a:srcRect/>
          <a:stretch>
            <a:fillRect/>
          </a:stretch>
        </p:blipFill>
        <p:spPr bwMode="gray">
          <a:xfrm>
            <a:off x="1544638" y="3806825"/>
            <a:ext cx="1147762" cy="317500"/>
          </a:xfrm>
          <a:prstGeom prst="rect">
            <a:avLst/>
          </a:prstGeom>
          <a:noFill/>
          <a:ln w="9525">
            <a:noFill/>
            <a:miter lim="800000"/>
            <a:headEnd/>
            <a:tailEnd/>
          </a:ln>
        </p:spPr>
      </p:pic>
      <p:sp>
        <p:nvSpPr>
          <p:cNvPr id="28680" name="Line 10"/>
          <p:cNvSpPr>
            <a:spLocks noChangeShapeType="1"/>
          </p:cNvSpPr>
          <p:nvPr>
            <p:custDataLst>
              <p:tags r:id="rId7"/>
            </p:custDataLst>
          </p:nvPr>
        </p:nvSpPr>
        <p:spPr bwMode="gray">
          <a:xfrm>
            <a:off x="414340" y="3148013"/>
            <a:ext cx="2109787" cy="0"/>
          </a:xfrm>
          <a:prstGeom prst="line">
            <a:avLst/>
          </a:prstGeom>
          <a:noFill/>
          <a:ln w="19050">
            <a:solidFill>
              <a:srgbClr val="808080"/>
            </a:solidFill>
            <a:prstDash val="sysDot"/>
            <a:round/>
            <a:headEnd/>
            <a:tailEnd/>
          </a:ln>
        </p:spPr>
        <p:txBody>
          <a:bodyPr/>
          <a:lstStyle/>
          <a:p>
            <a:endParaRPr lang="zh-CN" altLang="en-US"/>
          </a:p>
        </p:txBody>
      </p:sp>
      <p:sp>
        <p:nvSpPr>
          <p:cNvPr id="28681" name="Line 11"/>
          <p:cNvSpPr>
            <a:spLocks noChangeShapeType="1"/>
          </p:cNvSpPr>
          <p:nvPr>
            <p:custDataLst>
              <p:tags r:id="rId8"/>
            </p:custDataLst>
          </p:nvPr>
        </p:nvSpPr>
        <p:spPr bwMode="gray">
          <a:xfrm>
            <a:off x="414338" y="4397375"/>
            <a:ext cx="2514600" cy="0"/>
          </a:xfrm>
          <a:prstGeom prst="line">
            <a:avLst/>
          </a:prstGeom>
          <a:noFill/>
          <a:ln w="19050">
            <a:solidFill>
              <a:srgbClr val="808080"/>
            </a:solidFill>
            <a:prstDash val="sysDot"/>
            <a:round/>
            <a:headEnd/>
            <a:tailEnd/>
          </a:ln>
        </p:spPr>
        <p:txBody>
          <a:bodyPr/>
          <a:lstStyle/>
          <a:p>
            <a:endParaRPr lang="zh-CN" altLang="en-US"/>
          </a:p>
        </p:txBody>
      </p:sp>
      <p:sp>
        <p:nvSpPr>
          <p:cNvPr id="28682" name="Rectangle 12"/>
          <p:cNvSpPr>
            <a:spLocks noChangeArrowheads="1"/>
          </p:cNvSpPr>
          <p:nvPr>
            <p:custDataLst>
              <p:tags r:id="rId9"/>
            </p:custDataLst>
          </p:nvPr>
        </p:nvSpPr>
        <p:spPr bwMode="gray">
          <a:xfrm>
            <a:off x="414340" y="1508127"/>
            <a:ext cx="2179637" cy="430213"/>
          </a:xfrm>
          <a:prstGeom prst="rect">
            <a:avLst/>
          </a:prstGeom>
          <a:noFill/>
          <a:ln w="9525">
            <a:noFill/>
            <a:miter lim="800000"/>
            <a:headEnd/>
            <a:tailEnd/>
          </a:ln>
        </p:spPr>
        <p:txBody>
          <a:bodyPr lIns="0" tIns="0" rIns="0" bIns="0">
            <a:spAutoFit/>
          </a:bodyPr>
          <a:lstStyle/>
          <a:p>
            <a:pPr marL="193675" lvl="1" indent="-192088" defTabSz="895350">
              <a:spcBef>
                <a:spcPct val="50000"/>
              </a:spcBef>
              <a:buClr>
                <a:schemeClr val="tx2"/>
              </a:buClr>
              <a:buSzPct val="125000"/>
              <a:buFont typeface="Arial" pitchFamily="34" charset="0"/>
              <a:buChar char="▪"/>
            </a:pPr>
            <a:r>
              <a:rPr lang="zh-CN" altLang="en-US" sz="1400" b="1">
                <a:solidFill>
                  <a:schemeClr val="tx2"/>
                </a:solidFill>
                <a:ea typeface="宋体" pitchFamily="2" charset="-122"/>
              </a:rPr>
              <a:t>基于</a:t>
            </a:r>
            <a:r>
              <a:rPr lang="en-US" altLang="zh-CN" sz="1400" b="1">
                <a:solidFill>
                  <a:schemeClr val="tx2"/>
                </a:solidFill>
                <a:ea typeface="宋体" pitchFamily="2" charset="-122"/>
              </a:rPr>
              <a:t>SQL</a:t>
            </a:r>
            <a:r>
              <a:rPr lang="zh-CN" altLang="en-US" sz="1400" b="1">
                <a:solidFill>
                  <a:schemeClr val="tx2"/>
                </a:solidFill>
                <a:ea typeface="宋体" pitchFamily="2" charset="-122"/>
              </a:rPr>
              <a:t>语言</a:t>
            </a:r>
            <a:r>
              <a:rPr lang="en-US" altLang="zh-CN" sz="1400" b="1">
                <a:solidFill>
                  <a:schemeClr val="tx2"/>
                </a:solidFill>
                <a:ea typeface="宋体" pitchFamily="2" charset="-122"/>
              </a:rPr>
              <a:t>:</a:t>
            </a:r>
            <a:r>
              <a:rPr lang="en-US" altLang="zh-CN" sz="1400">
                <a:ea typeface="宋体" pitchFamily="2" charset="-122"/>
              </a:rPr>
              <a:t> </a:t>
            </a:r>
            <a:r>
              <a:rPr lang="zh-CN" altLang="en-US" sz="1400">
                <a:ea typeface="宋体" pitchFamily="2" charset="-122"/>
              </a:rPr>
              <a:t>面对</a:t>
            </a:r>
            <a:r>
              <a:rPr lang="en-US" altLang="zh-CN" sz="1400">
                <a:ea typeface="宋体" pitchFamily="2" charset="-122"/>
              </a:rPr>
              <a:t>OLAP</a:t>
            </a:r>
            <a:r>
              <a:rPr lang="zh-CN" altLang="en-US" sz="1400">
                <a:ea typeface="宋体" pitchFamily="2" charset="-122"/>
              </a:rPr>
              <a:t>的传统行和列</a:t>
            </a:r>
            <a:endParaRPr lang="en-US" altLang="zh-CN" sz="1400" b="1">
              <a:ea typeface="宋体" pitchFamily="2" charset="-122"/>
            </a:endParaRPr>
          </a:p>
        </p:txBody>
      </p:sp>
      <p:sp>
        <p:nvSpPr>
          <p:cNvPr id="28683" name="Rectangle 13"/>
          <p:cNvSpPr>
            <a:spLocks noChangeArrowheads="1"/>
          </p:cNvSpPr>
          <p:nvPr>
            <p:custDataLst>
              <p:tags r:id="rId10"/>
            </p:custDataLst>
          </p:nvPr>
        </p:nvSpPr>
        <p:spPr bwMode="gray">
          <a:xfrm>
            <a:off x="414338" y="3221038"/>
            <a:ext cx="2074862" cy="646112"/>
          </a:xfrm>
          <a:prstGeom prst="rect">
            <a:avLst/>
          </a:prstGeom>
          <a:noFill/>
          <a:ln w="9525">
            <a:noFill/>
            <a:miter lim="800000"/>
            <a:headEnd/>
            <a:tailEnd/>
          </a:ln>
        </p:spPr>
        <p:txBody>
          <a:bodyPr lIns="0" tIns="0" rIns="0" bIns="0">
            <a:spAutoFit/>
          </a:bodyPr>
          <a:lstStyle/>
          <a:p>
            <a:pPr marL="193675" lvl="1" indent="-192088" defTabSz="895350">
              <a:spcBef>
                <a:spcPct val="50000"/>
              </a:spcBef>
              <a:buSzPct val="125000"/>
              <a:buFont typeface="Arial" pitchFamily="34" charset="0"/>
              <a:buChar char="▪"/>
            </a:pPr>
            <a:r>
              <a:rPr lang="zh-CN" altLang="en-US" sz="1400" b="1">
                <a:solidFill>
                  <a:schemeClr val="tx2"/>
                </a:solidFill>
                <a:ea typeface="宋体" pitchFamily="2" charset="-122"/>
              </a:rPr>
              <a:t>不基于</a:t>
            </a:r>
            <a:r>
              <a:rPr lang="en-US" altLang="zh-CN" sz="1400" b="1">
                <a:solidFill>
                  <a:schemeClr val="tx2"/>
                </a:solidFill>
                <a:ea typeface="宋体" pitchFamily="2" charset="-122"/>
              </a:rPr>
              <a:t>SQL</a:t>
            </a:r>
            <a:r>
              <a:rPr lang="zh-CN" altLang="en-US" sz="1400" b="1">
                <a:solidFill>
                  <a:schemeClr val="tx2"/>
                </a:solidFill>
                <a:ea typeface="宋体" pitchFamily="2" charset="-122"/>
              </a:rPr>
              <a:t>或</a:t>
            </a:r>
            <a:r>
              <a:rPr lang="en-US" altLang="zh-CN" sz="1400" b="1">
                <a:solidFill>
                  <a:schemeClr val="tx2"/>
                </a:solidFill>
                <a:ea typeface="宋体" pitchFamily="2" charset="-122"/>
              </a:rPr>
              <a:t>map-reduce</a:t>
            </a:r>
            <a:r>
              <a:rPr lang="zh-CN" altLang="en-US" sz="1400" b="1">
                <a:solidFill>
                  <a:schemeClr val="tx2"/>
                </a:solidFill>
                <a:ea typeface="宋体" pitchFamily="2" charset="-122"/>
              </a:rPr>
              <a:t>的</a:t>
            </a:r>
            <a:r>
              <a:rPr lang="en-US" altLang="zh-CN" sz="1400" b="1">
                <a:solidFill>
                  <a:schemeClr val="tx2"/>
                </a:solidFill>
                <a:ea typeface="宋体" pitchFamily="2" charset="-122"/>
              </a:rPr>
              <a:t>:</a:t>
            </a:r>
            <a:r>
              <a:rPr lang="en-US" altLang="zh-CN" sz="1400" b="1">
                <a:ea typeface="宋体" pitchFamily="2" charset="-122"/>
              </a:rPr>
              <a:t> </a:t>
            </a:r>
            <a:r>
              <a:rPr lang="zh-CN" altLang="en-US" sz="1400" b="1">
                <a:ea typeface="宋体" pitchFamily="2" charset="-122"/>
              </a:rPr>
              <a:t>由谷歌率先发起</a:t>
            </a:r>
            <a:endParaRPr lang="en-US" altLang="zh-CN" sz="1400">
              <a:ea typeface="宋体" pitchFamily="2" charset="-122"/>
            </a:endParaRPr>
          </a:p>
        </p:txBody>
      </p:sp>
      <p:sp>
        <p:nvSpPr>
          <p:cNvPr id="28684" name="Rectangle 14"/>
          <p:cNvSpPr>
            <a:spLocks noChangeArrowheads="1"/>
          </p:cNvSpPr>
          <p:nvPr>
            <p:custDataLst>
              <p:tags r:id="rId11"/>
            </p:custDataLst>
          </p:nvPr>
        </p:nvSpPr>
        <p:spPr bwMode="gray">
          <a:xfrm>
            <a:off x="414340" y="4462463"/>
            <a:ext cx="2490787" cy="430212"/>
          </a:xfrm>
          <a:prstGeom prst="rect">
            <a:avLst/>
          </a:prstGeom>
          <a:noFill/>
          <a:ln w="9525">
            <a:noFill/>
            <a:miter lim="800000"/>
            <a:headEnd/>
            <a:tailEnd/>
          </a:ln>
        </p:spPr>
        <p:txBody>
          <a:bodyPr lIns="0" tIns="0" rIns="0" bIns="0">
            <a:spAutoFit/>
          </a:bodyPr>
          <a:lstStyle/>
          <a:p>
            <a:pPr marL="193675" lvl="1" indent="-192088" defTabSz="895350">
              <a:spcBef>
                <a:spcPct val="50000"/>
              </a:spcBef>
              <a:buClr>
                <a:schemeClr val="tx2"/>
              </a:buClr>
              <a:buSzPct val="125000"/>
              <a:buFont typeface="Arial" pitchFamily="34" charset="0"/>
              <a:buChar char="▪"/>
            </a:pPr>
            <a:r>
              <a:rPr lang="zh-CN" altLang="en-US" sz="1400" b="1">
                <a:solidFill>
                  <a:schemeClr val="tx2"/>
                </a:solidFill>
                <a:ea typeface="宋体" pitchFamily="2" charset="-122"/>
              </a:rPr>
              <a:t>数据流</a:t>
            </a:r>
            <a:r>
              <a:rPr lang="en-US" altLang="zh-CN" sz="1400" b="1">
                <a:solidFill>
                  <a:schemeClr val="tx2"/>
                </a:solidFill>
                <a:ea typeface="宋体" pitchFamily="2" charset="-122"/>
              </a:rPr>
              <a:t>:</a:t>
            </a:r>
            <a:r>
              <a:rPr lang="en-US" altLang="zh-CN" sz="1400">
                <a:ea typeface="宋体" pitchFamily="2" charset="-122"/>
              </a:rPr>
              <a:t> </a:t>
            </a:r>
            <a:r>
              <a:rPr lang="zh-CN" altLang="en-US" sz="1400">
                <a:solidFill>
                  <a:srgbClr val="FF0000"/>
                </a:solidFill>
                <a:ea typeface="宋体" pitchFamily="2" charset="-122"/>
              </a:rPr>
              <a:t>基于运行商数据直接生成任意图形</a:t>
            </a:r>
            <a:endParaRPr lang="en-US" altLang="zh-CN" sz="1400">
              <a:solidFill>
                <a:srgbClr val="FF0000"/>
              </a:solidFill>
              <a:ea typeface="宋体" pitchFamily="2" charset="-122"/>
            </a:endParaRPr>
          </a:p>
        </p:txBody>
      </p:sp>
      <p:pic>
        <p:nvPicPr>
          <p:cNvPr id="28685" name="Picture 15" descr="vertica-logo"/>
          <p:cNvPicPr>
            <a:picLocks noChangeAspect="1" noChangeArrowheads="1"/>
          </p:cNvPicPr>
          <p:nvPr>
            <p:custDataLst>
              <p:tags r:id="rId12"/>
            </p:custDataLst>
          </p:nvPr>
        </p:nvPicPr>
        <p:blipFill>
          <a:blip r:embed="rId63" cstate="print"/>
          <a:srcRect/>
          <a:stretch>
            <a:fillRect/>
          </a:stretch>
        </p:blipFill>
        <p:spPr bwMode="gray">
          <a:xfrm>
            <a:off x="1577977" y="2249490"/>
            <a:ext cx="671513" cy="388937"/>
          </a:xfrm>
          <a:prstGeom prst="rect">
            <a:avLst/>
          </a:prstGeom>
          <a:noFill/>
          <a:ln w="9525">
            <a:noFill/>
            <a:miter lim="800000"/>
            <a:headEnd/>
            <a:tailEnd/>
          </a:ln>
        </p:spPr>
      </p:pic>
      <p:grpSp>
        <p:nvGrpSpPr>
          <p:cNvPr id="2" name="Group 62"/>
          <p:cNvGrpSpPr>
            <a:grpSpLocks/>
          </p:cNvGrpSpPr>
          <p:nvPr/>
        </p:nvGrpSpPr>
        <p:grpSpPr bwMode="auto">
          <a:xfrm>
            <a:off x="284165" y="977900"/>
            <a:ext cx="2751137" cy="450850"/>
            <a:chOff x="71" y="574"/>
            <a:chExt cx="1733" cy="218"/>
          </a:xfrm>
        </p:grpSpPr>
        <p:sp>
          <p:nvSpPr>
            <p:cNvPr id="28732" name="Rectangle 16"/>
            <p:cNvSpPr>
              <a:spLocks noChangeArrowheads="1"/>
            </p:cNvSpPr>
            <p:nvPr>
              <p:custDataLst>
                <p:tags r:id="rId55"/>
              </p:custDataLst>
            </p:nvPr>
          </p:nvSpPr>
          <p:spPr bwMode="gray">
            <a:xfrm>
              <a:off x="71" y="574"/>
              <a:ext cx="1733" cy="218"/>
            </a:xfrm>
            <a:prstGeom prst="rect">
              <a:avLst/>
            </a:prstGeom>
            <a:solidFill>
              <a:schemeClr val="accent1"/>
            </a:solidFill>
            <a:ln w="9525">
              <a:noFill/>
              <a:miter lim="800000"/>
              <a:headEnd/>
              <a:tailEnd/>
            </a:ln>
          </p:spPr>
          <p:txBody>
            <a:bodyPr wrap="none" anchor="ctr"/>
            <a:lstStyle/>
            <a:p>
              <a:endParaRPr lang="zh-CN" altLang="en-US">
                <a:ea typeface="宋体" pitchFamily="2" charset="-122"/>
              </a:endParaRPr>
            </a:p>
          </p:txBody>
        </p:sp>
        <p:sp>
          <p:nvSpPr>
            <p:cNvPr id="28733" name="Rectangle 17"/>
            <p:cNvSpPr>
              <a:spLocks noChangeArrowheads="1"/>
            </p:cNvSpPr>
            <p:nvPr>
              <p:custDataLst>
                <p:tags r:id="rId56"/>
              </p:custDataLst>
            </p:nvPr>
          </p:nvSpPr>
          <p:spPr bwMode="gray">
            <a:xfrm>
              <a:off x="71" y="574"/>
              <a:ext cx="1733" cy="218"/>
            </a:xfrm>
            <a:prstGeom prst="rect">
              <a:avLst/>
            </a:prstGeom>
            <a:noFill/>
            <a:ln w="9525">
              <a:noFill/>
              <a:miter lim="800000"/>
              <a:headEnd/>
              <a:tailEnd/>
            </a:ln>
          </p:spPr>
          <p:txBody>
            <a:bodyPr lIns="62230" tIns="0" rIns="62230" bIns="0" anchor="ctr"/>
            <a:lstStyle/>
            <a:p>
              <a:pPr defTabSz="895350">
                <a:buClr>
                  <a:schemeClr val="tx2"/>
                </a:buClr>
              </a:pPr>
              <a:r>
                <a:rPr lang="zh-CN" altLang="en-US" b="1">
                  <a:solidFill>
                    <a:schemeClr val="tx2"/>
                  </a:solidFill>
                  <a:ea typeface="宋体" pitchFamily="2" charset="-122"/>
                </a:rPr>
                <a:t>新平台技术</a:t>
              </a:r>
              <a:endParaRPr lang="en-US" altLang="zh-CN" b="1">
                <a:solidFill>
                  <a:schemeClr val="tx2"/>
                </a:solidFill>
                <a:ea typeface="宋体" pitchFamily="2" charset="-122"/>
              </a:endParaRPr>
            </a:p>
          </p:txBody>
        </p:sp>
      </p:grpSp>
      <p:sp>
        <p:nvSpPr>
          <p:cNvPr id="28687" name="Line 18"/>
          <p:cNvSpPr>
            <a:spLocks noChangeShapeType="1"/>
          </p:cNvSpPr>
          <p:nvPr>
            <p:custDataLst>
              <p:tags r:id="rId13"/>
            </p:custDataLst>
          </p:nvPr>
        </p:nvSpPr>
        <p:spPr bwMode="gray">
          <a:xfrm>
            <a:off x="2751138" y="1647827"/>
            <a:ext cx="0" cy="3051175"/>
          </a:xfrm>
          <a:prstGeom prst="line">
            <a:avLst/>
          </a:prstGeom>
          <a:noFill/>
          <a:ln w="19050">
            <a:solidFill>
              <a:schemeClr val="tx2"/>
            </a:solidFill>
            <a:round/>
            <a:headEnd type="triangle" w="med" len="med"/>
            <a:tailEnd type="triangle" w="med" len="med"/>
          </a:ln>
        </p:spPr>
        <p:txBody>
          <a:bodyPr/>
          <a:lstStyle/>
          <a:p>
            <a:endParaRPr lang="zh-CN" altLang="en-US"/>
          </a:p>
        </p:txBody>
      </p:sp>
      <p:sp>
        <p:nvSpPr>
          <p:cNvPr id="28688" name="Rectangle 19"/>
          <p:cNvSpPr>
            <a:spLocks noChangeArrowheads="1"/>
          </p:cNvSpPr>
          <p:nvPr>
            <p:custDataLst>
              <p:tags r:id="rId14"/>
            </p:custDataLst>
          </p:nvPr>
        </p:nvSpPr>
        <p:spPr bwMode="gray">
          <a:xfrm>
            <a:off x="3111500" y="977902"/>
            <a:ext cx="2876550" cy="5187403"/>
          </a:xfrm>
          <a:prstGeom prst="rect">
            <a:avLst/>
          </a:prstGeom>
          <a:solidFill>
            <a:schemeClr val="bg1"/>
          </a:solidFill>
          <a:ln w="19050">
            <a:solidFill>
              <a:schemeClr val="accent1"/>
            </a:solidFill>
            <a:miter lim="800000"/>
            <a:headEnd/>
            <a:tailEnd/>
          </a:ln>
        </p:spPr>
        <p:txBody>
          <a:bodyPr wrap="none" anchor="ctr"/>
          <a:lstStyle/>
          <a:p>
            <a:endParaRPr lang="zh-CN" altLang="en-US">
              <a:ea typeface="宋体" pitchFamily="2" charset="-122"/>
            </a:endParaRPr>
          </a:p>
        </p:txBody>
      </p:sp>
      <p:sp>
        <p:nvSpPr>
          <p:cNvPr id="28689" name="Freeform 20"/>
          <p:cNvSpPr>
            <a:spLocks/>
          </p:cNvSpPr>
          <p:nvPr>
            <p:custDataLst>
              <p:tags r:id="rId15"/>
            </p:custDataLst>
          </p:nvPr>
        </p:nvSpPr>
        <p:spPr bwMode="gray">
          <a:xfrm rot="5400000">
            <a:off x="2757489" y="1957388"/>
            <a:ext cx="1781175" cy="882650"/>
          </a:xfrm>
          <a:custGeom>
            <a:avLst/>
            <a:gdLst>
              <a:gd name="T0" fmla="*/ 0 w 1046"/>
              <a:gd name="T1" fmla="*/ 0 h 494"/>
              <a:gd name="T2" fmla="*/ 2147483647 w 1046"/>
              <a:gd name="T3" fmla="*/ 0 h 494"/>
              <a:gd name="T4" fmla="*/ 2147483647 w 1046"/>
              <a:gd name="T5" fmla="*/ 2147483647 h 494"/>
              <a:gd name="T6" fmla="*/ 2147483647 w 1046"/>
              <a:gd name="T7" fmla="*/ 2147483647 h 494"/>
              <a:gd name="T8" fmla="*/ 0 w 1046"/>
              <a:gd name="T9" fmla="*/ 2147483647 h 494"/>
              <a:gd name="T10" fmla="*/ 0 w 1046"/>
              <a:gd name="T11" fmla="*/ 2147483647 h 494"/>
              <a:gd name="T12" fmla="*/ 0 w 1046"/>
              <a:gd name="T13" fmla="*/ 0 h 494"/>
              <a:gd name="T14" fmla="*/ 0 60000 65536"/>
              <a:gd name="T15" fmla="*/ 0 60000 65536"/>
              <a:gd name="T16" fmla="*/ 0 60000 65536"/>
              <a:gd name="T17" fmla="*/ 0 60000 65536"/>
              <a:gd name="T18" fmla="*/ 0 60000 65536"/>
              <a:gd name="T19" fmla="*/ 0 60000 65536"/>
              <a:gd name="T20" fmla="*/ 0 60000 65536"/>
              <a:gd name="T21" fmla="*/ 0 w 1046"/>
              <a:gd name="T22" fmla="*/ 0 h 494"/>
              <a:gd name="T23" fmla="*/ 1046 w 1046"/>
              <a:gd name="T24" fmla="*/ 494 h 4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46" h="494">
                <a:moveTo>
                  <a:pt x="0" y="0"/>
                </a:moveTo>
                <a:lnTo>
                  <a:pt x="957" y="0"/>
                </a:lnTo>
                <a:lnTo>
                  <a:pt x="1046" y="247"/>
                </a:lnTo>
                <a:lnTo>
                  <a:pt x="957" y="494"/>
                </a:lnTo>
                <a:lnTo>
                  <a:pt x="0" y="494"/>
                </a:lnTo>
                <a:lnTo>
                  <a:pt x="0" y="247"/>
                </a:lnTo>
                <a:lnTo>
                  <a:pt x="0" y="0"/>
                </a:lnTo>
                <a:close/>
              </a:path>
            </a:pathLst>
          </a:custGeom>
          <a:solidFill>
            <a:schemeClr val="accent1"/>
          </a:solidFill>
          <a:ln w="28575">
            <a:solidFill>
              <a:schemeClr val="bg1"/>
            </a:solidFill>
            <a:round/>
            <a:headEnd/>
            <a:tailEnd/>
          </a:ln>
        </p:spPr>
        <p:txBody>
          <a:bodyPr wrap="none" anchor="ctr"/>
          <a:lstStyle/>
          <a:p>
            <a:endParaRPr lang="zh-CN" altLang="en-US"/>
          </a:p>
        </p:txBody>
      </p:sp>
      <p:sp>
        <p:nvSpPr>
          <p:cNvPr id="28690" name="Freeform 21"/>
          <p:cNvSpPr>
            <a:spLocks/>
          </p:cNvSpPr>
          <p:nvPr>
            <p:custDataLst>
              <p:tags r:id="rId16"/>
            </p:custDataLst>
          </p:nvPr>
        </p:nvSpPr>
        <p:spPr bwMode="gray">
          <a:xfrm rot="5400000">
            <a:off x="2755106" y="3337719"/>
            <a:ext cx="1785938" cy="882650"/>
          </a:xfrm>
          <a:custGeom>
            <a:avLst/>
            <a:gdLst>
              <a:gd name="T0" fmla="*/ 0 w 1046"/>
              <a:gd name="T1" fmla="*/ 0 h 494"/>
              <a:gd name="T2" fmla="*/ 2147483647 w 1046"/>
              <a:gd name="T3" fmla="*/ 0 h 494"/>
              <a:gd name="T4" fmla="*/ 2147483647 w 1046"/>
              <a:gd name="T5" fmla="*/ 2147483647 h 494"/>
              <a:gd name="T6" fmla="*/ 2147483647 w 1046"/>
              <a:gd name="T7" fmla="*/ 2147483647 h 494"/>
              <a:gd name="T8" fmla="*/ 0 w 1046"/>
              <a:gd name="T9" fmla="*/ 2147483647 h 494"/>
              <a:gd name="T10" fmla="*/ 2147483647 w 1046"/>
              <a:gd name="T11" fmla="*/ 2147483647 h 494"/>
              <a:gd name="T12" fmla="*/ 0 w 1046"/>
              <a:gd name="T13" fmla="*/ 0 h 494"/>
              <a:gd name="T14" fmla="*/ 0 60000 65536"/>
              <a:gd name="T15" fmla="*/ 0 60000 65536"/>
              <a:gd name="T16" fmla="*/ 0 60000 65536"/>
              <a:gd name="T17" fmla="*/ 0 60000 65536"/>
              <a:gd name="T18" fmla="*/ 0 60000 65536"/>
              <a:gd name="T19" fmla="*/ 0 60000 65536"/>
              <a:gd name="T20" fmla="*/ 0 60000 65536"/>
              <a:gd name="T21" fmla="*/ 0 w 1046"/>
              <a:gd name="T22" fmla="*/ 0 h 494"/>
              <a:gd name="T23" fmla="*/ 1046 w 1046"/>
              <a:gd name="T24" fmla="*/ 494 h 4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46" h="494">
                <a:moveTo>
                  <a:pt x="0" y="0"/>
                </a:moveTo>
                <a:lnTo>
                  <a:pt x="957" y="0"/>
                </a:lnTo>
                <a:lnTo>
                  <a:pt x="1046" y="247"/>
                </a:lnTo>
                <a:lnTo>
                  <a:pt x="957" y="494"/>
                </a:lnTo>
                <a:lnTo>
                  <a:pt x="0" y="494"/>
                </a:lnTo>
                <a:lnTo>
                  <a:pt x="89" y="247"/>
                </a:lnTo>
                <a:lnTo>
                  <a:pt x="0" y="0"/>
                </a:lnTo>
                <a:close/>
              </a:path>
            </a:pathLst>
          </a:custGeom>
          <a:solidFill>
            <a:schemeClr val="accent1"/>
          </a:solidFill>
          <a:ln w="28575">
            <a:solidFill>
              <a:schemeClr val="bg1"/>
            </a:solidFill>
            <a:round/>
            <a:headEnd/>
            <a:tailEnd/>
          </a:ln>
        </p:spPr>
        <p:txBody>
          <a:bodyPr wrap="none" anchor="ctr"/>
          <a:lstStyle/>
          <a:p>
            <a:endParaRPr lang="zh-CN" altLang="en-US"/>
          </a:p>
        </p:txBody>
      </p:sp>
      <p:sp>
        <p:nvSpPr>
          <p:cNvPr id="28691" name="Freeform 22"/>
          <p:cNvSpPr>
            <a:spLocks/>
          </p:cNvSpPr>
          <p:nvPr>
            <p:custDataLst>
              <p:tags r:id="rId17"/>
            </p:custDataLst>
          </p:nvPr>
        </p:nvSpPr>
        <p:spPr bwMode="gray">
          <a:xfrm rot="5400000">
            <a:off x="2755108" y="4714082"/>
            <a:ext cx="1785937" cy="882650"/>
          </a:xfrm>
          <a:custGeom>
            <a:avLst/>
            <a:gdLst>
              <a:gd name="T0" fmla="*/ 0 w 1046"/>
              <a:gd name="T1" fmla="*/ 0 h 494"/>
              <a:gd name="T2" fmla="*/ 2147483647 w 1046"/>
              <a:gd name="T3" fmla="*/ 0 h 494"/>
              <a:gd name="T4" fmla="*/ 2147483647 w 1046"/>
              <a:gd name="T5" fmla="*/ 2147483647 h 494"/>
              <a:gd name="T6" fmla="*/ 2147483647 w 1046"/>
              <a:gd name="T7" fmla="*/ 2147483647 h 494"/>
              <a:gd name="T8" fmla="*/ 0 w 1046"/>
              <a:gd name="T9" fmla="*/ 2147483647 h 494"/>
              <a:gd name="T10" fmla="*/ 2147483647 w 1046"/>
              <a:gd name="T11" fmla="*/ 2147483647 h 494"/>
              <a:gd name="T12" fmla="*/ 0 w 1046"/>
              <a:gd name="T13" fmla="*/ 0 h 494"/>
              <a:gd name="T14" fmla="*/ 0 60000 65536"/>
              <a:gd name="T15" fmla="*/ 0 60000 65536"/>
              <a:gd name="T16" fmla="*/ 0 60000 65536"/>
              <a:gd name="T17" fmla="*/ 0 60000 65536"/>
              <a:gd name="T18" fmla="*/ 0 60000 65536"/>
              <a:gd name="T19" fmla="*/ 0 60000 65536"/>
              <a:gd name="T20" fmla="*/ 0 60000 65536"/>
              <a:gd name="T21" fmla="*/ 0 w 1046"/>
              <a:gd name="T22" fmla="*/ 0 h 494"/>
              <a:gd name="T23" fmla="*/ 1046 w 1046"/>
              <a:gd name="T24" fmla="*/ 494 h 4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46" h="494">
                <a:moveTo>
                  <a:pt x="0" y="0"/>
                </a:moveTo>
                <a:lnTo>
                  <a:pt x="957" y="0"/>
                </a:lnTo>
                <a:lnTo>
                  <a:pt x="1046" y="247"/>
                </a:lnTo>
                <a:lnTo>
                  <a:pt x="957" y="494"/>
                </a:lnTo>
                <a:lnTo>
                  <a:pt x="0" y="494"/>
                </a:lnTo>
                <a:lnTo>
                  <a:pt x="89" y="247"/>
                </a:lnTo>
                <a:lnTo>
                  <a:pt x="0" y="0"/>
                </a:lnTo>
                <a:close/>
              </a:path>
            </a:pathLst>
          </a:custGeom>
          <a:solidFill>
            <a:schemeClr val="accent1"/>
          </a:solidFill>
          <a:ln w="28575">
            <a:solidFill>
              <a:schemeClr val="bg1"/>
            </a:solidFill>
            <a:round/>
            <a:headEnd/>
            <a:tailEnd/>
          </a:ln>
        </p:spPr>
        <p:txBody>
          <a:bodyPr wrap="none" anchor="ctr"/>
          <a:lstStyle/>
          <a:p>
            <a:endParaRPr lang="zh-CN" altLang="en-US"/>
          </a:p>
        </p:txBody>
      </p:sp>
      <p:sp>
        <p:nvSpPr>
          <p:cNvPr id="28692" name="Rectangle 23"/>
          <p:cNvSpPr>
            <a:spLocks noChangeArrowheads="1"/>
          </p:cNvSpPr>
          <p:nvPr>
            <p:custDataLst>
              <p:tags r:id="rId18"/>
            </p:custDataLst>
          </p:nvPr>
        </p:nvSpPr>
        <p:spPr bwMode="gray">
          <a:xfrm>
            <a:off x="3298825" y="1873252"/>
            <a:ext cx="698500" cy="430213"/>
          </a:xfrm>
          <a:prstGeom prst="rect">
            <a:avLst/>
          </a:prstGeom>
          <a:noFill/>
          <a:ln w="9525">
            <a:noFill/>
            <a:miter lim="800000"/>
            <a:headEnd/>
            <a:tailEnd/>
          </a:ln>
        </p:spPr>
        <p:txBody>
          <a:bodyPr lIns="3808" tIns="0" rIns="3808" bIns="0" anchor="ctr">
            <a:spAutoFit/>
          </a:bodyPr>
          <a:lstStyle/>
          <a:p>
            <a:pPr defTabSz="895350">
              <a:buClr>
                <a:schemeClr val="tx2"/>
              </a:buClr>
            </a:pPr>
            <a:r>
              <a:rPr lang="zh-CN" altLang="en-US" sz="1400" b="1">
                <a:solidFill>
                  <a:schemeClr val="tx2"/>
                </a:solidFill>
                <a:ea typeface="宋体" pitchFamily="2" charset="-122"/>
              </a:rPr>
              <a:t>数据入口</a:t>
            </a:r>
            <a:r>
              <a:rPr lang="en-US" altLang="zh-CN" sz="1400" b="1">
                <a:solidFill>
                  <a:schemeClr val="tx2"/>
                </a:solidFill>
                <a:ea typeface="宋体" pitchFamily="2" charset="-122"/>
              </a:rPr>
              <a:t>/</a:t>
            </a:r>
            <a:r>
              <a:rPr lang="zh-CN" altLang="en-US" sz="1400" b="1">
                <a:solidFill>
                  <a:schemeClr val="tx2"/>
                </a:solidFill>
                <a:ea typeface="宋体" pitchFamily="2" charset="-122"/>
              </a:rPr>
              <a:t>汇聚</a:t>
            </a:r>
            <a:endParaRPr lang="en-US" altLang="zh-CN" sz="1400" b="1">
              <a:solidFill>
                <a:schemeClr val="tx2"/>
              </a:solidFill>
              <a:ea typeface="宋体" pitchFamily="2" charset="-122"/>
            </a:endParaRPr>
          </a:p>
        </p:txBody>
      </p:sp>
      <p:sp>
        <p:nvSpPr>
          <p:cNvPr id="28693" name="Rectangle 24"/>
          <p:cNvSpPr>
            <a:spLocks noChangeArrowheads="1"/>
          </p:cNvSpPr>
          <p:nvPr>
            <p:custDataLst>
              <p:tags r:id="rId19"/>
            </p:custDataLst>
          </p:nvPr>
        </p:nvSpPr>
        <p:spPr bwMode="gray">
          <a:xfrm>
            <a:off x="3244852" y="3454400"/>
            <a:ext cx="804863" cy="215900"/>
          </a:xfrm>
          <a:prstGeom prst="rect">
            <a:avLst/>
          </a:prstGeom>
          <a:noFill/>
          <a:ln w="9525">
            <a:noFill/>
            <a:miter lim="800000"/>
            <a:headEnd/>
            <a:tailEnd/>
          </a:ln>
        </p:spPr>
        <p:txBody>
          <a:bodyPr lIns="3808" tIns="0" rIns="3808" bIns="0" anchor="ctr">
            <a:spAutoFit/>
          </a:bodyPr>
          <a:lstStyle/>
          <a:p>
            <a:pPr defTabSz="895350">
              <a:buClr>
                <a:schemeClr val="tx2"/>
              </a:buClr>
            </a:pPr>
            <a:r>
              <a:rPr lang="zh-CN" altLang="en-US" sz="1400" b="1">
                <a:solidFill>
                  <a:schemeClr val="tx2"/>
                </a:solidFill>
                <a:ea typeface="宋体" pitchFamily="2" charset="-122"/>
              </a:rPr>
              <a:t>数据平台</a:t>
            </a:r>
            <a:endParaRPr lang="en-US" altLang="zh-CN" sz="1400" b="1">
              <a:solidFill>
                <a:schemeClr val="tx2"/>
              </a:solidFill>
              <a:ea typeface="宋体" pitchFamily="2" charset="-122"/>
            </a:endParaRPr>
          </a:p>
        </p:txBody>
      </p:sp>
      <p:sp>
        <p:nvSpPr>
          <p:cNvPr id="28694" name="Rectangle 25"/>
          <p:cNvSpPr>
            <a:spLocks noChangeArrowheads="1"/>
          </p:cNvSpPr>
          <p:nvPr>
            <p:custDataLst>
              <p:tags r:id="rId20"/>
            </p:custDataLst>
          </p:nvPr>
        </p:nvSpPr>
        <p:spPr bwMode="gray">
          <a:xfrm>
            <a:off x="3251200" y="4892675"/>
            <a:ext cx="793750" cy="215900"/>
          </a:xfrm>
          <a:prstGeom prst="rect">
            <a:avLst/>
          </a:prstGeom>
          <a:noFill/>
          <a:ln w="9525">
            <a:noFill/>
            <a:miter lim="800000"/>
            <a:headEnd/>
            <a:tailEnd/>
          </a:ln>
        </p:spPr>
        <p:txBody>
          <a:bodyPr lIns="3808" tIns="0" rIns="3808" bIns="0" anchor="ctr">
            <a:spAutoFit/>
          </a:bodyPr>
          <a:lstStyle/>
          <a:p>
            <a:pPr defTabSz="895350">
              <a:buClr>
                <a:schemeClr val="tx2"/>
              </a:buClr>
            </a:pPr>
            <a:r>
              <a:rPr lang="zh-CN" altLang="en-US" sz="1400" b="1">
                <a:solidFill>
                  <a:schemeClr val="tx2"/>
                </a:solidFill>
                <a:ea typeface="宋体" pitchFamily="2" charset="-122"/>
              </a:rPr>
              <a:t>分析</a:t>
            </a:r>
            <a:endParaRPr lang="en-US" altLang="zh-CN" sz="1400" b="1">
              <a:solidFill>
                <a:schemeClr val="tx2"/>
              </a:solidFill>
              <a:ea typeface="宋体" pitchFamily="2" charset="-122"/>
            </a:endParaRPr>
          </a:p>
        </p:txBody>
      </p:sp>
      <p:pic>
        <p:nvPicPr>
          <p:cNvPr id="28695" name="Picture 26" descr="ISO Home"/>
          <p:cNvPicPr>
            <a:picLocks noChangeAspect="1" noChangeArrowheads="1"/>
          </p:cNvPicPr>
          <p:nvPr>
            <p:custDataLst>
              <p:tags r:id="rId21"/>
            </p:custDataLst>
          </p:nvPr>
        </p:nvPicPr>
        <p:blipFill>
          <a:blip r:embed="rId64" cstate="print"/>
          <a:srcRect/>
          <a:stretch>
            <a:fillRect/>
          </a:stretch>
        </p:blipFill>
        <p:spPr bwMode="gray">
          <a:xfrm>
            <a:off x="4179888" y="1863725"/>
            <a:ext cx="368300" cy="317500"/>
          </a:xfrm>
          <a:prstGeom prst="rect">
            <a:avLst/>
          </a:prstGeom>
          <a:noFill/>
          <a:ln w="9525">
            <a:noFill/>
            <a:miter lim="800000"/>
            <a:headEnd/>
            <a:tailEnd/>
          </a:ln>
        </p:spPr>
      </p:pic>
      <p:pic>
        <p:nvPicPr>
          <p:cNvPr id="28696" name="Picture 27" descr="TransUnionLogo"/>
          <p:cNvPicPr>
            <a:picLocks noChangeAspect="1" noChangeArrowheads="1"/>
          </p:cNvPicPr>
          <p:nvPr>
            <p:custDataLst>
              <p:tags r:id="rId22"/>
            </p:custDataLst>
          </p:nvPr>
        </p:nvPicPr>
        <p:blipFill>
          <a:blip r:embed="rId65" cstate="print"/>
          <a:srcRect/>
          <a:stretch>
            <a:fillRect/>
          </a:stretch>
        </p:blipFill>
        <p:spPr bwMode="gray">
          <a:xfrm>
            <a:off x="4694238" y="1781177"/>
            <a:ext cx="361950" cy="371475"/>
          </a:xfrm>
          <a:prstGeom prst="rect">
            <a:avLst/>
          </a:prstGeom>
          <a:noFill/>
          <a:ln w="9525">
            <a:noFill/>
            <a:miter lim="800000"/>
            <a:headEnd/>
            <a:tailEnd/>
          </a:ln>
        </p:spPr>
      </p:pic>
      <p:pic>
        <p:nvPicPr>
          <p:cNvPr id="28697" name="Picture 28" descr="acxiom2"/>
          <p:cNvPicPr>
            <a:picLocks noChangeAspect="1" noChangeArrowheads="1"/>
          </p:cNvPicPr>
          <p:nvPr>
            <p:custDataLst>
              <p:tags r:id="rId23"/>
            </p:custDataLst>
          </p:nvPr>
        </p:nvPicPr>
        <p:blipFill>
          <a:blip r:embed="rId66" cstate="print"/>
          <a:srcRect/>
          <a:stretch>
            <a:fillRect/>
          </a:stretch>
        </p:blipFill>
        <p:spPr bwMode="gray">
          <a:xfrm>
            <a:off x="4224340" y="2297113"/>
            <a:ext cx="485775" cy="252412"/>
          </a:xfrm>
          <a:prstGeom prst="rect">
            <a:avLst/>
          </a:prstGeom>
          <a:noFill/>
          <a:ln w="9525">
            <a:noFill/>
            <a:miter lim="800000"/>
            <a:headEnd/>
            <a:tailEnd/>
          </a:ln>
        </p:spPr>
      </p:pic>
      <p:pic>
        <p:nvPicPr>
          <p:cNvPr id="28698" name="Picture 29"/>
          <p:cNvPicPr>
            <a:picLocks noChangeAspect="1" noChangeArrowheads="1"/>
          </p:cNvPicPr>
          <p:nvPr>
            <p:custDataLst>
              <p:tags r:id="rId24"/>
            </p:custDataLst>
          </p:nvPr>
        </p:nvPicPr>
        <p:blipFill>
          <a:blip r:embed="rId67" cstate="print"/>
          <a:srcRect t="2040" r="4610"/>
          <a:stretch>
            <a:fillRect/>
          </a:stretch>
        </p:blipFill>
        <p:spPr bwMode="gray">
          <a:xfrm>
            <a:off x="4202115" y="3036890"/>
            <a:ext cx="312737" cy="390525"/>
          </a:xfrm>
          <a:prstGeom prst="rect">
            <a:avLst/>
          </a:prstGeom>
          <a:noFill/>
          <a:ln w="9525">
            <a:noFill/>
            <a:miter lim="800000"/>
            <a:headEnd/>
            <a:tailEnd/>
          </a:ln>
        </p:spPr>
      </p:pic>
      <p:pic>
        <p:nvPicPr>
          <p:cNvPr id="28699" name="Picture 30" descr="cloudera"/>
          <p:cNvPicPr>
            <a:picLocks noChangeAspect="1" noChangeArrowheads="1"/>
          </p:cNvPicPr>
          <p:nvPr>
            <p:custDataLst>
              <p:tags r:id="rId25"/>
            </p:custDataLst>
          </p:nvPr>
        </p:nvPicPr>
        <p:blipFill>
          <a:blip r:embed="rId61" cstate="print"/>
          <a:srcRect/>
          <a:stretch>
            <a:fillRect/>
          </a:stretch>
        </p:blipFill>
        <p:spPr bwMode="gray">
          <a:xfrm>
            <a:off x="4232275" y="3706813"/>
            <a:ext cx="814388" cy="298450"/>
          </a:xfrm>
          <a:prstGeom prst="rect">
            <a:avLst/>
          </a:prstGeom>
          <a:noFill/>
          <a:ln w="9525">
            <a:noFill/>
            <a:miter lim="800000"/>
            <a:headEnd/>
            <a:tailEnd/>
          </a:ln>
        </p:spPr>
      </p:pic>
      <p:pic>
        <p:nvPicPr>
          <p:cNvPr id="28700" name="Picture 31" descr="datameer"/>
          <p:cNvPicPr>
            <a:picLocks noChangeAspect="1" noChangeArrowheads="1"/>
          </p:cNvPicPr>
          <p:nvPr>
            <p:custDataLst>
              <p:tags r:id="rId26"/>
            </p:custDataLst>
          </p:nvPr>
        </p:nvPicPr>
        <p:blipFill>
          <a:blip r:embed="rId62" cstate="print"/>
          <a:srcRect/>
          <a:stretch>
            <a:fillRect/>
          </a:stretch>
        </p:blipFill>
        <p:spPr bwMode="gray">
          <a:xfrm>
            <a:off x="4168777" y="3979865"/>
            <a:ext cx="885825" cy="242887"/>
          </a:xfrm>
          <a:prstGeom prst="rect">
            <a:avLst/>
          </a:prstGeom>
          <a:noFill/>
          <a:ln w="9525">
            <a:noFill/>
            <a:miter lim="800000"/>
            <a:headEnd/>
            <a:tailEnd/>
          </a:ln>
        </p:spPr>
      </p:pic>
      <p:pic>
        <p:nvPicPr>
          <p:cNvPr id="28701" name="Picture 32" descr="aster-data-logo"/>
          <p:cNvPicPr>
            <a:picLocks noChangeAspect="1" noChangeArrowheads="1"/>
          </p:cNvPicPr>
          <p:nvPr>
            <p:custDataLst>
              <p:tags r:id="rId27"/>
            </p:custDataLst>
          </p:nvPr>
        </p:nvPicPr>
        <p:blipFill>
          <a:blip r:embed="rId68" cstate="print"/>
          <a:srcRect/>
          <a:stretch>
            <a:fillRect/>
          </a:stretch>
        </p:blipFill>
        <p:spPr bwMode="gray">
          <a:xfrm>
            <a:off x="4689475" y="3341688"/>
            <a:ext cx="457200" cy="379412"/>
          </a:xfrm>
          <a:prstGeom prst="rect">
            <a:avLst/>
          </a:prstGeom>
          <a:noFill/>
          <a:ln w="9525">
            <a:noFill/>
            <a:miter lim="800000"/>
            <a:headEnd/>
            <a:tailEnd/>
          </a:ln>
        </p:spPr>
      </p:pic>
      <p:pic>
        <p:nvPicPr>
          <p:cNvPr id="28702" name="Picture 33" descr="IBM"/>
          <p:cNvPicPr>
            <a:picLocks noChangeAspect="1" noChangeArrowheads="1"/>
          </p:cNvPicPr>
          <p:nvPr>
            <p:custDataLst>
              <p:tags r:id="rId28"/>
            </p:custDataLst>
          </p:nvPr>
        </p:nvPicPr>
        <p:blipFill>
          <a:blip r:embed="rId69" cstate="print"/>
          <a:srcRect/>
          <a:stretch>
            <a:fillRect/>
          </a:stretch>
        </p:blipFill>
        <p:spPr bwMode="gray">
          <a:xfrm>
            <a:off x="4587875" y="3049590"/>
            <a:ext cx="515938" cy="319087"/>
          </a:xfrm>
          <a:prstGeom prst="rect">
            <a:avLst/>
          </a:prstGeom>
          <a:noFill/>
          <a:ln w="9525">
            <a:noFill/>
            <a:miter lim="800000"/>
            <a:headEnd/>
            <a:tailEnd/>
          </a:ln>
        </p:spPr>
      </p:pic>
      <p:pic>
        <p:nvPicPr>
          <p:cNvPr id="28703" name="Picture 34" descr="SAP"/>
          <p:cNvPicPr>
            <a:picLocks noChangeAspect="1" noChangeArrowheads="1"/>
          </p:cNvPicPr>
          <p:nvPr>
            <p:custDataLst>
              <p:tags r:id="rId29"/>
            </p:custDataLst>
          </p:nvPr>
        </p:nvPicPr>
        <p:blipFill>
          <a:blip r:embed="rId70" cstate="print"/>
          <a:srcRect/>
          <a:stretch>
            <a:fillRect/>
          </a:stretch>
        </p:blipFill>
        <p:spPr bwMode="gray">
          <a:xfrm>
            <a:off x="4213227" y="3413127"/>
            <a:ext cx="466725" cy="284163"/>
          </a:xfrm>
          <a:prstGeom prst="rect">
            <a:avLst/>
          </a:prstGeom>
          <a:noFill/>
          <a:ln w="9525">
            <a:noFill/>
            <a:miter lim="800000"/>
            <a:headEnd/>
            <a:tailEnd/>
          </a:ln>
        </p:spPr>
      </p:pic>
      <p:sp>
        <p:nvSpPr>
          <p:cNvPr id="28704" name="Line 35"/>
          <p:cNvSpPr>
            <a:spLocks noChangeShapeType="1"/>
          </p:cNvSpPr>
          <p:nvPr>
            <p:custDataLst>
              <p:tags r:id="rId30"/>
            </p:custDataLst>
          </p:nvPr>
        </p:nvSpPr>
        <p:spPr bwMode="gray">
          <a:xfrm>
            <a:off x="4135438" y="2906713"/>
            <a:ext cx="965200" cy="0"/>
          </a:xfrm>
          <a:prstGeom prst="line">
            <a:avLst/>
          </a:prstGeom>
          <a:noFill/>
          <a:ln w="19050">
            <a:solidFill>
              <a:srgbClr val="808080"/>
            </a:solidFill>
            <a:prstDash val="sysDot"/>
            <a:round/>
            <a:headEnd/>
            <a:tailEnd/>
          </a:ln>
        </p:spPr>
        <p:txBody>
          <a:bodyPr/>
          <a:lstStyle/>
          <a:p>
            <a:endParaRPr lang="zh-CN" altLang="en-US"/>
          </a:p>
        </p:txBody>
      </p:sp>
      <p:sp>
        <p:nvSpPr>
          <p:cNvPr id="28705" name="Line 36"/>
          <p:cNvSpPr>
            <a:spLocks noChangeShapeType="1"/>
          </p:cNvSpPr>
          <p:nvPr>
            <p:custDataLst>
              <p:tags r:id="rId31"/>
            </p:custDataLst>
          </p:nvPr>
        </p:nvSpPr>
        <p:spPr bwMode="gray">
          <a:xfrm>
            <a:off x="4135438" y="4252913"/>
            <a:ext cx="965200" cy="0"/>
          </a:xfrm>
          <a:prstGeom prst="line">
            <a:avLst/>
          </a:prstGeom>
          <a:noFill/>
          <a:ln w="19050">
            <a:solidFill>
              <a:srgbClr val="808080"/>
            </a:solidFill>
            <a:prstDash val="sysDot"/>
            <a:round/>
            <a:headEnd/>
            <a:tailEnd/>
          </a:ln>
        </p:spPr>
        <p:txBody>
          <a:bodyPr/>
          <a:lstStyle/>
          <a:p>
            <a:endParaRPr lang="zh-CN" altLang="en-US"/>
          </a:p>
        </p:txBody>
      </p:sp>
      <p:sp>
        <p:nvSpPr>
          <p:cNvPr id="28706" name="Line 37"/>
          <p:cNvSpPr>
            <a:spLocks noChangeShapeType="1"/>
          </p:cNvSpPr>
          <p:nvPr>
            <p:custDataLst>
              <p:tags r:id="rId32"/>
            </p:custDataLst>
          </p:nvPr>
        </p:nvSpPr>
        <p:spPr bwMode="gray">
          <a:xfrm flipH="1">
            <a:off x="5580114" y="1508127"/>
            <a:ext cx="6301" cy="4657179"/>
          </a:xfrm>
          <a:prstGeom prst="line">
            <a:avLst/>
          </a:prstGeom>
          <a:noFill/>
          <a:ln w="19050">
            <a:solidFill>
              <a:schemeClr val="tx2"/>
            </a:solidFill>
            <a:round/>
            <a:headEnd type="triangle" w="med" len="med"/>
            <a:tailEnd type="triangle" w="med" len="med"/>
          </a:ln>
        </p:spPr>
        <p:txBody>
          <a:bodyPr/>
          <a:lstStyle/>
          <a:p>
            <a:endParaRPr lang="zh-CN" altLang="en-US"/>
          </a:p>
        </p:txBody>
      </p:sp>
      <p:pic>
        <p:nvPicPr>
          <p:cNvPr id="28707" name="Picture 38" descr="lexisnexis"/>
          <p:cNvPicPr>
            <a:picLocks noChangeAspect="1" noChangeArrowheads="1"/>
          </p:cNvPicPr>
          <p:nvPr>
            <p:custDataLst>
              <p:tags r:id="rId33"/>
            </p:custDataLst>
          </p:nvPr>
        </p:nvPicPr>
        <p:blipFill>
          <a:blip r:embed="rId59" cstate="print"/>
          <a:srcRect/>
          <a:stretch>
            <a:fillRect/>
          </a:stretch>
        </p:blipFill>
        <p:spPr bwMode="gray">
          <a:xfrm>
            <a:off x="5291140" y="2987677"/>
            <a:ext cx="592137" cy="836613"/>
          </a:xfrm>
          <a:prstGeom prst="rect">
            <a:avLst/>
          </a:prstGeom>
          <a:noFill/>
          <a:ln w="9525">
            <a:noFill/>
            <a:miter lim="800000"/>
            <a:headEnd/>
            <a:tailEnd/>
          </a:ln>
        </p:spPr>
      </p:pic>
      <p:pic>
        <p:nvPicPr>
          <p:cNvPr id="28708" name="Picture 39" descr="thompson_reuters_logo05142010"/>
          <p:cNvPicPr>
            <a:picLocks noChangeAspect="1" noChangeArrowheads="1"/>
          </p:cNvPicPr>
          <p:nvPr>
            <p:custDataLst>
              <p:tags r:id="rId34"/>
            </p:custDataLst>
          </p:nvPr>
        </p:nvPicPr>
        <p:blipFill>
          <a:blip r:embed="rId71" cstate="print"/>
          <a:srcRect/>
          <a:stretch>
            <a:fillRect/>
          </a:stretch>
        </p:blipFill>
        <p:spPr bwMode="gray">
          <a:xfrm>
            <a:off x="5238752" y="3894138"/>
            <a:ext cx="696913" cy="474662"/>
          </a:xfrm>
          <a:prstGeom prst="rect">
            <a:avLst/>
          </a:prstGeom>
          <a:noFill/>
          <a:ln w="9525">
            <a:noFill/>
            <a:miter lim="800000"/>
            <a:headEnd/>
            <a:tailEnd/>
          </a:ln>
        </p:spPr>
      </p:pic>
      <p:pic>
        <p:nvPicPr>
          <p:cNvPr id="28709" name="Picture 40" descr="mahout-logo-100"/>
          <p:cNvPicPr>
            <a:picLocks noChangeAspect="1" noChangeArrowheads="1"/>
          </p:cNvPicPr>
          <p:nvPr>
            <p:custDataLst>
              <p:tags r:id="rId35"/>
            </p:custDataLst>
          </p:nvPr>
        </p:nvPicPr>
        <p:blipFill>
          <a:blip r:embed="rId72" cstate="print"/>
          <a:srcRect/>
          <a:stretch>
            <a:fillRect/>
          </a:stretch>
        </p:blipFill>
        <p:spPr bwMode="gray">
          <a:xfrm>
            <a:off x="4164015" y="4806950"/>
            <a:ext cx="885825" cy="431800"/>
          </a:xfrm>
          <a:prstGeom prst="rect">
            <a:avLst/>
          </a:prstGeom>
          <a:noFill/>
          <a:ln w="9525">
            <a:noFill/>
            <a:miter lim="800000"/>
            <a:headEnd/>
            <a:tailEnd/>
          </a:ln>
        </p:spPr>
      </p:pic>
      <p:grpSp>
        <p:nvGrpSpPr>
          <p:cNvPr id="3" name="Group 61"/>
          <p:cNvGrpSpPr>
            <a:grpSpLocks/>
          </p:cNvGrpSpPr>
          <p:nvPr/>
        </p:nvGrpSpPr>
        <p:grpSpPr bwMode="auto">
          <a:xfrm>
            <a:off x="3111500" y="977900"/>
            <a:ext cx="2876550" cy="450850"/>
            <a:chOff x="1852" y="574"/>
            <a:chExt cx="1812" cy="218"/>
          </a:xfrm>
        </p:grpSpPr>
        <p:sp>
          <p:nvSpPr>
            <p:cNvPr id="28730" name="Rectangle 41"/>
            <p:cNvSpPr>
              <a:spLocks noChangeArrowheads="1"/>
            </p:cNvSpPr>
            <p:nvPr>
              <p:custDataLst>
                <p:tags r:id="rId53"/>
              </p:custDataLst>
            </p:nvPr>
          </p:nvSpPr>
          <p:spPr bwMode="gray">
            <a:xfrm>
              <a:off x="1852" y="574"/>
              <a:ext cx="1812" cy="218"/>
            </a:xfrm>
            <a:prstGeom prst="rect">
              <a:avLst/>
            </a:prstGeom>
            <a:solidFill>
              <a:schemeClr val="accent1"/>
            </a:solidFill>
            <a:ln w="9525">
              <a:noFill/>
              <a:miter lim="800000"/>
              <a:headEnd/>
              <a:tailEnd/>
            </a:ln>
          </p:spPr>
          <p:txBody>
            <a:bodyPr wrap="none" anchor="ctr"/>
            <a:lstStyle/>
            <a:p>
              <a:endParaRPr lang="zh-CN" altLang="en-US">
                <a:ea typeface="宋体" pitchFamily="2" charset="-122"/>
              </a:endParaRPr>
            </a:p>
          </p:txBody>
        </p:sp>
        <p:sp>
          <p:nvSpPr>
            <p:cNvPr id="28731" name="Rectangle 42"/>
            <p:cNvSpPr>
              <a:spLocks noChangeArrowheads="1"/>
            </p:cNvSpPr>
            <p:nvPr>
              <p:custDataLst>
                <p:tags r:id="rId54"/>
              </p:custDataLst>
            </p:nvPr>
          </p:nvSpPr>
          <p:spPr bwMode="gray">
            <a:xfrm>
              <a:off x="1852" y="574"/>
              <a:ext cx="1812" cy="218"/>
            </a:xfrm>
            <a:prstGeom prst="rect">
              <a:avLst/>
            </a:prstGeom>
            <a:noFill/>
            <a:ln w="9525">
              <a:noFill/>
              <a:miter lim="800000"/>
              <a:headEnd/>
              <a:tailEnd/>
            </a:ln>
          </p:spPr>
          <p:txBody>
            <a:bodyPr lIns="62230" tIns="0" rIns="62230" bIns="0" anchor="ctr"/>
            <a:lstStyle/>
            <a:p>
              <a:pPr defTabSz="895350">
                <a:buClr>
                  <a:schemeClr val="tx2"/>
                </a:buClr>
              </a:pPr>
              <a:r>
                <a:rPr lang="zh-CN" altLang="en-US" b="1">
                  <a:solidFill>
                    <a:schemeClr val="tx2"/>
                  </a:solidFill>
                  <a:ea typeface="宋体" pitchFamily="2" charset="-122"/>
                </a:rPr>
                <a:t>不同范围的服务</a:t>
              </a:r>
              <a:endParaRPr lang="en-US" altLang="zh-CN" b="1">
                <a:solidFill>
                  <a:schemeClr val="tx2"/>
                </a:solidFill>
                <a:ea typeface="宋体" pitchFamily="2" charset="-122"/>
              </a:endParaRPr>
            </a:p>
          </p:txBody>
        </p:sp>
      </p:grpSp>
      <p:sp>
        <p:nvSpPr>
          <p:cNvPr id="28711" name="Rectangle 43"/>
          <p:cNvSpPr>
            <a:spLocks noChangeArrowheads="1"/>
          </p:cNvSpPr>
          <p:nvPr>
            <p:custDataLst>
              <p:tags r:id="rId36"/>
            </p:custDataLst>
          </p:nvPr>
        </p:nvSpPr>
        <p:spPr bwMode="gray">
          <a:xfrm>
            <a:off x="6065838" y="977902"/>
            <a:ext cx="2876550" cy="5187403"/>
          </a:xfrm>
          <a:prstGeom prst="rect">
            <a:avLst/>
          </a:prstGeom>
          <a:solidFill>
            <a:schemeClr val="bg1"/>
          </a:solidFill>
          <a:ln w="19050">
            <a:solidFill>
              <a:schemeClr val="accent1"/>
            </a:solidFill>
            <a:miter lim="800000"/>
            <a:headEnd/>
            <a:tailEnd/>
          </a:ln>
        </p:spPr>
        <p:txBody>
          <a:bodyPr wrap="none" anchor="ctr"/>
          <a:lstStyle/>
          <a:p>
            <a:endParaRPr lang="zh-CN" altLang="en-US">
              <a:ea typeface="宋体" pitchFamily="2" charset="-122"/>
            </a:endParaRPr>
          </a:p>
        </p:txBody>
      </p:sp>
      <p:sp>
        <p:nvSpPr>
          <p:cNvPr id="28712" name="Rectangle 44"/>
          <p:cNvSpPr>
            <a:spLocks noChangeArrowheads="1"/>
          </p:cNvSpPr>
          <p:nvPr>
            <p:custDataLst>
              <p:tags r:id="rId37"/>
            </p:custDataLst>
          </p:nvPr>
        </p:nvSpPr>
        <p:spPr bwMode="gray">
          <a:xfrm>
            <a:off x="6215065" y="1508127"/>
            <a:ext cx="2528887" cy="430213"/>
          </a:xfrm>
          <a:prstGeom prst="rect">
            <a:avLst/>
          </a:prstGeom>
          <a:noFill/>
          <a:ln w="9525">
            <a:noFill/>
            <a:miter lim="800000"/>
            <a:headEnd/>
            <a:tailEnd/>
          </a:ln>
        </p:spPr>
        <p:txBody>
          <a:bodyPr lIns="0" tIns="0" rIns="0" bIns="0">
            <a:spAutoFit/>
          </a:bodyPr>
          <a:lstStyle/>
          <a:p>
            <a:pPr marL="193675" lvl="1" indent="-192088" defTabSz="895350">
              <a:spcBef>
                <a:spcPct val="50000"/>
              </a:spcBef>
              <a:buClr>
                <a:schemeClr val="tx2"/>
              </a:buClr>
              <a:buSzPct val="125000"/>
              <a:buFont typeface="Arial" pitchFamily="34" charset="0"/>
              <a:buChar char="▪"/>
            </a:pPr>
            <a:r>
              <a:rPr lang="zh-CN" altLang="en-US" sz="1400">
                <a:ea typeface="宋体" pitchFamily="2" charset="-122"/>
              </a:rPr>
              <a:t>传统交付模式 </a:t>
            </a:r>
            <a:r>
              <a:rPr lang="en-US" altLang="zh-CN" sz="1400">
                <a:ea typeface="宋体" pitchFamily="2" charset="-122"/>
              </a:rPr>
              <a:t>- </a:t>
            </a:r>
            <a:r>
              <a:rPr lang="zh-CN" altLang="en-US" sz="1400">
                <a:ea typeface="宋体" pitchFamily="2" charset="-122"/>
              </a:rPr>
              <a:t>单片或基于设备的解决方案</a:t>
            </a:r>
            <a:endParaRPr lang="en-US" altLang="zh-CN" sz="1400" b="1">
              <a:ea typeface="宋体" pitchFamily="2" charset="-122"/>
            </a:endParaRPr>
          </a:p>
        </p:txBody>
      </p:sp>
      <p:sp>
        <p:nvSpPr>
          <p:cNvPr id="28713" name="Line 45"/>
          <p:cNvSpPr>
            <a:spLocks noChangeShapeType="1"/>
          </p:cNvSpPr>
          <p:nvPr>
            <p:custDataLst>
              <p:tags r:id="rId38"/>
            </p:custDataLst>
          </p:nvPr>
        </p:nvSpPr>
        <p:spPr bwMode="gray">
          <a:xfrm>
            <a:off x="6215063" y="2651125"/>
            <a:ext cx="2546350" cy="0"/>
          </a:xfrm>
          <a:prstGeom prst="line">
            <a:avLst/>
          </a:prstGeom>
          <a:noFill/>
          <a:ln w="19050">
            <a:solidFill>
              <a:srgbClr val="808080"/>
            </a:solidFill>
            <a:prstDash val="sysDot"/>
            <a:round/>
            <a:headEnd/>
            <a:tailEnd/>
          </a:ln>
        </p:spPr>
        <p:txBody>
          <a:bodyPr/>
          <a:lstStyle/>
          <a:p>
            <a:endParaRPr lang="zh-CN" altLang="en-US"/>
          </a:p>
        </p:txBody>
      </p:sp>
      <p:sp>
        <p:nvSpPr>
          <p:cNvPr id="28714" name="Rectangle 46"/>
          <p:cNvSpPr>
            <a:spLocks noChangeArrowheads="1"/>
          </p:cNvSpPr>
          <p:nvPr>
            <p:custDataLst>
              <p:tags r:id="rId39"/>
            </p:custDataLst>
          </p:nvPr>
        </p:nvSpPr>
        <p:spPr bwMode="gray">
          <a:xfrm>
            <a:off x="6215063" y="2744788"/>
            <a:ext cx="2570162" cy="646112"/>
          </a:xfrm>
          <a:prstGeom prst="rect">
            <a:avLst/>
          </a:prstGeom>
          <a:noFill/>
          <a:ln w="9525">
            <a:noFill/>
            <a:miter lim="800000"/>
            <a:headEnd/>
            <a:tailEnd/>
          </a:ln>
        </p:spPr>
        <p:txBody>
          <a:bodyPr lIns="0" tIns="0" rIns="0" bIns="0">
            <a:spAutoFit/>
          </a:bodyPr>
          <a:lstStyle/>
          <a:p>
            <a:pPr marL="193675" lvl="1" indent="-192088" defTabSz="895350">
              <a:spcBef>
                <a:spcPct val="50000"/>
              </a:spcBef>
              <a:buClr>
                <a:schemeClr val="tx2"/>
              </a:buClr>
              <a:buSzPct val="125000"/>
              <a:buFont typeface="Arial" pitchFamily="34" charset="0"/>
              <a:buChar char="▪"/>
            </a:pPr>
            <a:r>
              <a:rPr lang="zh-CN" altLang="en-US" sz="1400" b="1">
                <a:solidFill>
                  <a:schemeClr val="tx2"/>
                </a:solidFill>
                <a:ea typeface="宋体" pitchFamily="2" charset="-122"/>
              </a:rPr>
              <a:t>云</a:t>
            </a:r>
            <a:r>
              <a:rPr lang="en-US" altLang="zh-CN" sz="1400" b="1">
                <a:solidFill>
                  <a:schemeClr val="tx2"/>
                </a:solidFill>
                <a:ea typeface="宋体" pitchFamily="2" charset="-122"/>
              </a:rPr>
              <a:t>:</a:t>
            </a:r>
            <a:r>
              <a:rPr lang="en-US" altLang="zh-CN" sz="1400">
                <a:ea typeface="宋体" pitchFamily="2" charset="-122"/>
              </a:rPr>
              <a:t> </a:t>
            </a:r>
            <a:r>
              <a:rPr lang="zh-CN" altLang="en-US" sz="1400">
                <a:ea typeface="宋体" pitchFamily="2" charset="-122"/>
              </a:rPr>
              <a:t>能够充分利用物理设施的弹性，以实现处理快速增长数据的能力</a:t>
            </a:r>
            <a:endParaRPr lang="en-US" altLang="zh-CN" sz="1400">
              <a:ea typeface="宋体" pitchFamily="2" charset="-122"/>
            </a:endParaRPr>
          </a:p>
        </p:txBody>
      </p:sp>
      <p:pic>
        <p:nvPicPr>
          <p:cNvPr id="28715" name="Picture 47" descr="logo"/>
          <p:cNvPicPr>
            <a:picLocks noChangeAspect="1" noChangeArrowheads="1"/>
          </p:cNvPicPr>
          <p:nvPr>
            <p:custDataLst>
              <p:tags r:id="rId40"/>
            </p:custDataLst>
          </p:nvPr>
        </p:nvPicPr>
        <p:blipFill>
          <a:blip r:embed="rId73" cstate="print"/>
          <a:srcRect/>
          <a:stretch>
            <a:fillRect/>
          </a:stretch>
        </p:blipFill>
        <p:spPr bwMode="gray">
          <a:xfrm>
            <a:off x="6297613" y="3649663"/>
            <a:ext cx="1414462" cy="404812"/>
          </a:xfrm>
          <a:prstGeom prst="rect">
            <a:avLst/>
          </a:prstGeom>
          <a:noFill/>
          <a:ln w="9525">
            <a:noFill/>
            <a:miter lim="800000"/>
            <a:headEnd/>
            <a:tailEnd/>
          </a:ln>
        </p:spPr>
      </p:pic>
      <p:grpSp>
        <p:nvGrpSpPr>
          <p:cNvPr id="4" name="Group 48"/>
          <p:cNvGrpSpPr>
            <a:grpSpLocks/>
          </p:cNvGrpSpPr>
          <p:nvPr/>
        </p:nvGrpSpPr>
        <p:grpSpPr bwMode="auto">
          <a:xfrm>
            <a:off x="6084890" y="4508500"/>
            <a:ext cx="2809875" cy="1492250"/>
            <a:chOff x="3766" y="2743"/>
            <a:chExt cx="1770" cy="805"/>
          </a:xfrm>
        </p:grpSpPr>
        <p:pic>
          <p:nvPicPr>
            <p:cNvPr id="28728" name="Picture 49" descr="Ausriss-gross"/>
            <p:cNvPicPr>
              <a:picLocks noChangeAspect="1" noChangeArrowheads="1"/>
            </p:cNvPicPr>
            <p:nvPr>
              <p:custDataLst>
                <p:tags r:id="rId51"/>
              </p:custDataLst>
            </p:nvPr>
          </p:nvPicPr>
          <p:blipFill>
            <a:blip r:embed="rId74" cstate="print"/>
            <a:srcRect/>
            <a:stretch>
              <a:fillRect/>
            </a:stretch>
          </p:blipFill>
          <p:spPr bwMode="gray">
            <a:xfrm>
              <a:off x="3766" y="2743"/>
              <a:ext cx="1770" cy="805"/>
            </a:xfrm>
            <a:prstGeom prst="rect">
              <a:avLst/>
            </a:prstGeom>
            <a:noFill/>
            <a:ln w="9525">
              <a:noFill/>
              <a:miter lim="800000"/>
              <a:headEnd/>
              <a:tailEnd/>
            </a:ln>
          </p:spPr>
        </p:pic>
        <p:sp>
          <p:nvSpPr>
            <p:cNvPr id="28729" name="Rectangle 50"/>
            <p:cNvSpPr>
              <a:spLocks noChangeArrowheads="1"/>
            </p:cNvSpPr>
            <p:nvPr>
              <p:custDataLst>
                <p:tags r:id="rId52"/>
              </p:custDataLst>
            </p:nvPr>
          </p:nvSpPr>
          <p:spPr bwMode="gray">
            <a:xfrm>
              <a:off x="3832" y="2810"/>
              <a:ext cx="1639" cy="465"/>
            </a:xfrm>
            <a:prstGeom prst="rect">
              <a:avLst/>
            </a:prstGeom>
            <a:noFill/>
            <a:ln w="9525">
              <a:noFill/>
              <a:miter lim="800000"/>
              <a:headEnd/>
              <a:tailEnd/>
            </a:ln>
          </p:spPr>
          <p:txBody>
            <a:bodyPr lIns="0" tIns="0" rIns="0" bIns="0">
              <a:spAutoFit/>
            </a:bodyPr>
            <a:lstStyle/>
            <a:p>
              <a:pPr defTabSz="895350">
                <a:buClr>
                  <a:schemeClr val="tx2"/>
                </a:buClr>
              </a:pPr>
              <a:r>
                <a:rPr lang="zh-CN" altLang="en-US" sz="1400">
                  <a:ea typeface="宋体" pitchFamily="2" charset="-122"/>
                </a:rPr>
                <a:t>“数据库将演变成一个虚拟的，基于云计算，超级可扩展的分布式平台。”</a:t>
              </a:r>
              <a:endParaRPr lang="en-US" altLang="zh-CN" sz="1400">
                <a:ea typeface="宋体" pitchFamily="2" charset="-122"/>
              </a:endParaRPr>
            </a:p>
            <a:p>
              <a:pPr defTabSz="895350">
                <a:buClr>
                  <a:schemeClr val="tx2"/>
                </a:buClr>
              </a:pPr>
              <a:r>
                <a:rPr lang="en-US" altLang="zh-CN" sz="1400">
                  <a:ea typeface="宋体" pitchFamily="2" charset="-122"/>
                </a:rPr>
                <a:t>- Forrester analyst Jim Kobielus</a:t>
              </a:r>
              <a:endParaRPr lang="en-US" altLang="zh-CN" sz="1400" i="1">
                <a:ea typeface="宋体" pitchFamily="2" charset="-122"/>
              </a:endParaRPr>
            </a:p>
          </p:txBody>
        </p:sp>
      </p:grpSp>
      <p:pic>
        <p:nvPicPr>
          <p:cNvPr id="28717" name="Picture 51" descr="GDfinallogo"/>
          <p:cNvPicPr>
            <a:picLocks noChangeAspect="1" noChangeArrowheads="1"/>
          </p:cNvPicPr>
          <p:nvPr>
            <p:custDataLst>
              <p:tags r:id="rId41"/>
            </p:custDataLst>
          </p:nvPr>
        </p:nvPicPr>
        <p:blipFill>
          <a:blip r:embed="rId75" cstate="print"/>
          <a:srcRect/>
          <a:stretch>
            <a:fillRect/>
          </a:stretch>
        </p:blipFill>
        <p:spPr bwMode="gray">
          <a:xfrm>
            <a:off x="7483477" y="4143377"/>
            <a:ext cx="1196975" cy="269875"/>
          </a:xfrm>
          <a:prstGeom prst="rect">
            <a:avLst/>
          </a:prstGeom>
          <a:noFill/>
          <a:ln w="9525">
            <a:noFill/>
            <a:miter lim="800000"/>
            <a:headEnd/>
            <a:tailEnd/>
          </a:ln>
        </p:spPr>
      </p:pic>
      <p:pic>
        <p:nvPicPr>
          <p:cNvPr id="28718" name="Picture 52" descr="Rosslyn-Analytics-small"/>
          <p:cNvPicPr>
            <a:picLocks noChangeAspect="1" noChangeArrowheads="1"/>
          </p:cNvPicPr>
          <p:nvPr>
            <p:custDataLst>
              <p:tags r:id="rId42"/>
            </p:custDataLst>
          </p:nvPr>
        </p:nvPicPr>
        <p:blipFill>
          <a:blip r:embed="rId76" cstate="print"/>
          <a:srcRect/>
          <a:stretch>
            <a:fillRect/>
          </a:stretch>
        </p:blipFill>
        <p:spPr bwMode="gray">
          <a:xfrm>
            <a:off x="7829550" y="3609977"/>
            <a:ext cx="850900" cy="474663"/>
          </a:xfrm>
          <a:prstGeom prst="rect">
            <a:avLst/>
          </a:prstGeom>
          <a:noFill/>
          <a:ln w="9525">
            <a:noFill/>
            <a:miter lim="800000"/>
            <a:headEnd/>
            <a:tailEnd/>
          </a:ln>
        </p:spPr>
      </p:pic>
      <p:pic>
        <p:nvPicPr>
          <p:cNvPr id="28719" name="Picture 53" descr="Pervasive Corporate Site"/>
          <p:cNvPicPr>
            <a:picLocks noChangeAspect="1" noChangeArrowheads="1"/>
          </p:cNvPicPr>
          <p:nvPr>
            <p:custDataLst>
              <p:tags r:id="rId43"/>
            </p:custDataLst>
          </p:nvPr>
        </p:nvPicPr>
        <p:blipFill>
          <a:blip r:embed="rId77" cstate="print"/>
          <a:srcRect/>
          <a:stretch>
            <a:fillRect/>
          </a:stretch>
        </p:blipFill>
        <p:spPr bwMode="gray">
          <a:xfrm>
            <a:off x="6340475" y="4127500"/>
            <a:ext cx="977900" cy="312738"/>
          </a:xfrm>
          <a:prstGeom prst="rect">
            <a:avLst/>
          </a:prstGeom>
          <a:noFill/>
          <a:ln w="9525">
            <a:noFill/>
            <a:miter lim="800000"/>
            <a:headEnd/>
            <a:tailEnd/>
          </a:ln>
        </p:spPr>
      </p:pic>
      <p:pic>
        <p:nvPicPr>
          <p:cNvPr id="28720" name="Picture 54" descr="613TeradataLogo"/>
          <p:cNvPicPr>
            <a:picLocks noChangeAspect="1" noChangeArrowheads="1"/>
          </p:cNvPicPr>
          <p:nvPr>
            <p:custDataLst>
              <p:tags r:id="rId44"/>
            </p:custDataLst>
          </p:nvPr>
        </p:nvPicPr>
        <p:blipFill>
          <a:blip r:embed="rId58" cstate="print"/>
          <a:srcRect/>
          <a:stretch>
            <a:fillRect/>
          </a:stretch>
        </p:blipFill>
        <p:spPr bwMode="gray">
          <a:xfrm>
            <a:off x="6216650" y="2279650"/>
            <a:ext cx="788988" cy="323850"/>
          </a:xfrm>
          <a:prstGeom prst="rect">
            <a:avLst/>
          </a:prstGeom>
          <a:noFill/>
          <a:ln w="9525">
            <a:noFill/>
            <a:miter lim="800000"/>
            <a:headEnd/>
            <a:tailEnd/>
          </a:ln>
        </p:spPr>
      </p:pic>
      <p:pic>
        <p:nvPicPr>
          <p:cNvPr id="28721" name="Picture 55" descr="NetezzaFullLogo"/>
          <p:cNvPicPr>
            <a:picLocks noChangeAspect="1" noChangeArrowheads="1"/>
          </p:cNvPicPr>
          <p:nvPr>
            <p:custDataLst>
              <p:tags r:id="rId45"/>
            </p:custDataLst>
          </p:nvPr>
        </p:nvPicPr>
        <p:blipFill>
          <a:blip r:embed="rId60" cstate="print"/>
          <a:srcRect/>
          <a:stretch>
            <a:fillRect/>
          </a:stretch>
        </p:blipFill>
        <p:spPr bwMode="gray">
          <a:xfrm>
            <a:off x="7318377" y="2216150"/>
            <a:ext cx="1425575" cy="395288"/>
          </a:xfrm>
          <a:prstGeom prst="rect">
            <a:avLst/>
          </a:prstGeom>
          <a:noFill/>
          <a:ln w="9525">
            <a:noFill/>
            <a:miter lim="800000"/>
            <a:headEnd/>
            <a:tailEnd/>
          </a:ln>
        </p:spPr>
      </p:pic>
      <p:grpSp>
        <p:nvGrpSpPr>
          <p:cNvPr id="5" name="Group 56"/>
          <p:cNvGrpSpPr>
            <a:grpSpLocks/>
          </p:cNvGrpSpPr>
          <p:nvPr>
            <p:custDataLst>
              <p:tags r:id="rId46"/>
            </p:custDataLst>
          </p:nvPr>
        </p:nvGrpSpPr>
        <p:grpSpPr bwMode="auto">
          <a:xfrm>
            <a:off x="6065838" y="977900"/>
            <a:ext cx="2876550" cy="450850"/>
            <a:chOff x="1240" y="1968"/>
            <a:chExt cx="960" cy="960"/>
          </a:xfrm>
        </p:grpSpPr>
        <p:sp>
          <p:nvSpPr>
            <p:cNvPr id="28726" name="Rectangle 57"/>
            <p:cNvSpPr>
              <a:spLocks noChangeArrowheads="1"/>
            </p:cNvSpPr>
            <p:nvPr>
              <p:custDataLst>
                <p:tags r:id="rId49"/>
              </p:custDataLst>
            </p:nvPr>
          </p:nvSpPr>
          <p:spPr bwMode="gray">
            <a:xfrm>
              <a:off x="1240" y="1968"/>
              <a:ext cx="960" cy="960"/>
            </a:xfrm>
            <a:prstGeom prst="rect">
              <a:avLst/>
            </a:prstGeom>
            <a:solidFill>
              <a:schemeClr val="accent1"/>
            </a:solidFill>
            <a:ln w="9525">
              <a:noFill/>
              <a:miter lim="800000"/>
              <a:headEnd/>
              <a:tailEnd/>
            </a:ln>
          </p:spPr>
          <p:txBody>
            <a:bodyPr wrap="none" anchor="ctr"/>
            <a:lstStyle/>
            <a:p>
              <a:endParaRPr lang="zh-CN" altLang="en-US">
                <a:ea typeface="宋体" pitchFamily="2" charset="-122"/>
              </a:endParaRPr>
            </a:p>
          </p:txBody>
        </p:sp>
        <p:sp>
          <p:nvSpPr>
            <p:cNvPr id="28727" name="Rectangle 58"/>
            <p:cNvSpPr>
              <a:spLocks noChangeArrowheads="1"/>
            </p:cNvSpPr>
            <p:nvPr>
              <p:custDataLst>
                <p:tags r:id="rId50"/>
              </p:custDataLst>
            </p:nvPr>
          </p:nvSpPr>
          <p:spPr bwMode="gray">
            <a:xfrm>
              <a:off x="1240" y="1968"/>
              <a:ext cx="960" cy="960"/>
            </a:xfrm>
            <a:prstGeom prst="rect">
              <a:avLst/>
            </a:prstGeom>
            <a:noFill/>
            <a:ln w="9525">
              <a:noFill/>
              <a:miter lim="800000"/>
              <a:headEnd/>
              <a:tailEnd/>
            </a:ln>
          </p:spPr>
          <p:txBody>
            <a:bodyPr lIns="62230" tIns="0" rIns="62230" bIns="0" anchor="ctr"/>
            <a:lstStyle/>
            <a:p>
              <a:pPr defTabSz="895350">
                <a:buClr>
                  <a:schemeClr val="tx2"/>
                </a:buClr>
              </a:pPr>
              <a:r>
                <a:rPr lang="zh-CN" altLang="en-US" b="1">
                  <a:solidFill>
                    <a:schemeClr val="tx2"/>
                  </a:solidFill>
                  <a:ea typeface="宋体" pitchFamily="2" charset="-122"/>
                </a:rPr>
                <a:t>新的传输方案</a:t>
              </a:r>
              <a:endParaRPr lang="en-US" altLang="zh-CN" b="1">
                <a:solidFill>
                  <a:schemeClr val="tx2"/>
                </a:solidFill>
                <a:ea typeface="宋体" pitchFamily="2" charset="-122"/>
              </a:endParaRPr>
            </a:p>
          </p:txBody>
        </p:sp>
      </p:grpSp>
      <p:pic>
        <p:nvPicPr>
          <p:cNvPr id="28723" name="Picture 59" descr="aster-data-logo"/>
          <p:cNvPicPr>
            <a:picLocks noChangeAspect="1" noChangeArrowheads="1"/>
          </p:cNvPicPr>
          <p:nvPr>
            <p:custDataLst>
              <p:tags r:id="rId47"/>
            </p:custDataLst>
          </p:nvPr>
        </p:nvPicPr>
        <p:blipFill>
          <a:blip r:embed="rId68" cstate="print"/>
          <a:srcRect/>
          <a:stretch>
            <a:fillRect/>
          </a:stretch>
        </p:blipFill>
        <p:spPr bwMode="gray">
          <a:xfrm>
            <a:off x="2522538" y="3197227"/>
            <a:ext cx="455612" cy="379413"/>
          </a:xfrm>
          <a:prstGeom prst="rect">
            <a:avLst/>
          </a:prstGeom>
          <a:noFill/>
          <a:ln w="9525">
            <a:noFill/>
            <a:miter lim="800000"/>
            <a:headEnd/>
            <a:tailEnd/>
          </a:ln>
        </p:spPr>
      </p:pic>
      <p:pic>
        <p:nvPicPr>
          <p:cNvPr id="28724" name="Picture 60"/>
          <p:cNvPicPr>
            <a:picLocks noChangeAspect="1" noChangeArrowheads="1"/>
          </p:cNvPicPr>
          <p:nvPr>
            <p:custDataLst>
              <p:tags r:id="rId48"/>
            </p:custDataLst>
          </p:nvPr>
        </p:nvPicPr>
        <p:blipFill>
          <a:blip r:embed="rId67" cstate="print"/>
          <a:srcRect t="2040" r="4610"/>
          <a:stretch>
            <a:fillRect/>
          </a:stretch>
        </p:blipFill>
        <p:spPr bwMode="gray">
          <a:xfrm>
            <a:off x="2593975" y="2549525"/>
            <a:ext cx="312738" cy="393700"/>
          </a:xfrm>
          <a:prstGeom prst="rect">
            <a:avLst/>
          </a:prstGeom>
          <a:noFill/>
          <a:ln w="9525">
            <a:noFill/>
            <a:miter lim="800000"/>
            <a:headEnd/>
            <a:tailEnd/>
          </a:ln>
        </p:spPr>
      </p:pic>
      <p:sp>
        <p:nvSpPr>
          <p:cNvPr id="136" name="標題 135"/>
          <p:cNvSpPr>
            <a:spLocks noGrp="1"/>
          </p:cNvSpPr>
          <p:nvPr>
            <p:ph type="title"/>
          </p:nvPr>
        </p:nvSpPr>
        <p:spPr>
          <a:xfrm>
            <a:off x="971600" y="274638"/>
            <a:ext cx="7715200" cy="417512"/>
          </a:xfrm>
        </p:spPr>
        <p:txBody>
          <a:bodyPr>
            <a:noAutofit/>
          </a:bodyPr>
          <a:lstStyle/>
          <a:p>
            <a:r>
              <a:rPr lang="zh-CN" altLang="en-US" dirty="0">
                <a:latin typeface="黑体" pitchFamily="49" charset="-122"/>
                <a:ea typeface="黑体" pitchFamily="49" charset="-122"/>
              </a:rPr>
              <a:t>大数据涉及的关键技术</a:t>
            </a:r>
          </a:p>
        </p:txBody>
      </p:sp>
    </p:spTree>
    <p:extLst>
      <p:ext uri="{BB962C8B-B14F-4D97-AF65-F5344CB8AC3E}">
        <p14:creationId xmlns:p14="http://schemas.microsoft.com/office/powerpoint/2010/main" val="5038795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Freeform 3"/>
          <p:cNvSpPr/>
          <p:nvPr/>
        </p:nvSpPr>
        <p:spPr>
          <a:xfrm>
            <a:off x="661907" y="3435218"/>
            <a:ext cx="7819091" cy="2328262"/>
          </a:xfrm>
          <a:custGeom>
            <a:avLst/>
            <a:gdLst>
              <a:gd name="connsiteX0" fmla="*/ 0 w 9143993"/>
              <a:gd name="connsiteY0" fmla="*/ 0 h 2565400"/>
              <a:gd name="connsiteX1" fmla="*/ 9143994 w 9143993"/>
              <a:gd name="connsiteY1" fmla="*/ 0 h 2565400"/>
              <a:gd name="connsiteX2" fmla="*/ 9143994 w 9143993"/>
              <a:gd name="connsiteY2" fmla="*/ 2565400 h 2565400"/>
              <a:gd name="connsiteX3" fmla="*/ 0 w 9143993"/>
              <a:gd name="connsiteY3" fmla="*/ 2565400 h 2565400"/>
              <a:gd name="connsiteX4" fmla="*/ 0 w 9143993"/>
              <a:gd name="connsiteY4" fmla="*/ 0 h 25654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3993" h="2565400">
                <a:moveTo>
                  <a:pt x="0" y="0"/>
                </a:moveTo>
                <a:lnTo>
                  <a:pt x="9143994" y="0"/>
                </a:lnTo>
                <a:lnTo>
                  <a:pt x="9143994" y="2565400"/>
                </a:lnTo>
                <a:lnTo>
                  <a:pt x="0" y="2565400"/>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5" name="Freeform 3"/>
          <p:cNvSpPr/>
          <p:nvPr/>
        </p:nvSpPr>
        <p:spPr>
          <a:xfrm>
            <a:off x="1171451" y="6404874"/>
            <a:ext cx="6515" cy="88519"/>
          </a:xfrm>
          <a:custGeom>
            <a:avLst/>
            <a:gdLst>
              <a:gd name="connsiteX0" fmla="*/ 3809 w 7619"/>
              <a:gd name="connsiteY0" fmla="*/ 0 h 97535"/>
              <a:gd name="connsiteX1" fmla="*/ 3809 w 7619"/>
              <a:gd name="connsiteY1" fmla="*/ 97535 h 97535"/>
            </a:gdLst>
            <a:ahLst/>
            <a:cxnLst>
              <a:cxn ang="0">
                <a:pos x="connsiteX0" y="connsiteY0"/>
              </a:cxn>
              <a:cxn ang="1">
                <a:pos x="connsiteX1" y="connsiteY1"/>
              </a:cxn>
            </a:cxnLst>
            <a:rect l="l" t="t" r="r" b="b"/>
            <a:pathLst>
              <a:path w="7619" h="97535">
                <a:moveTo>
                  <a:pt x="3809" y="0"/>
                </a:moveTo>
                <a:lnTo>
                  <a:pt x="3809" y="97535"/>
                </a:lnTo>
              </a:path>
            </a:pathLst>
          </a:custGeom>
          <a:ln w="0">
            <a:solidFill>
              <a:srgbClr val="000000">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0175" tIns="40087" rIns="80175" bIns="40087" rtlCol="0" anchor="ctr"/>
          <a:lstStyle/>
          <a:p>
            <a:pPr algn="ctr"/>
            <a:endParaRPr lang="zh-CN" altLang="en-US"/>
          </a:p>
        </p:txBody>
      </p:sp>
      <p:sp>
        <p:nvSpPr>
          <p:cNvPr id="6" name="Freeform 3"/>
          <p:cNvSpPr/>
          <p:nvPr/>
        </p:nvSpPr>
        <p:spPr>
          <a:xfrm>
            <a:off x="3134037" y="6404874"/>
            <a:ext cx="6516" cy="88519"/>
          </a:xfrm>
          <a:custGeom>
            <a:avLst/>
            <a:gdLst>
              <a:gd name="connsiteX0" fmla="*/ 3810 w 7620"/>
              <a:gd name="connsiteY0" fmla="*/ 0 h 97535"/>
              <a:gd name="connsiteX1" fmla="*/ 3810 w 7620"/>
              <a:gd name="connsiteY1" fmla="*/ 97535 h 97535"/>
            </a:gdLst>
            <a:ahLst/>
            <a:cxnLst>
              <a:cxn ang="0">
                <a:pos x="connsiteX0" y="connsiteY0"/>
              </a:cxn>
              <a:cxn ang="1">
                <a:pos x="connsiteX1" y="connsiteY1"/>
              </a:cxn>
            </a:cxnLst>
            <a:rect l="l" t="t" r="r" b="b"/>
            <a:pathLst>
              <a:path w="7620" h="97535">
                <a:moveTo>
                  <a:pt x="3810" y="0"/>
                </a:moveTo>
                <a:lnTo>
                  <a:pt x="3810" y="97535"/>
                </a:lnTo>
              </a:path>
            </a:pathLst>
          </a:custGeom>
          <a:ln w="0">
            <a:solidFill>
              <a:srgbClr val="000000">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0175" tIns="40087" rIns="80175" bIns="40087" rtlCol="0" anchor="ctr"/>
          <a:lstStyle/>
          <a:p>
            <a:pPr algn="ctr"/>
            <a:endParaRPr lang="zh-CN" altLang="en-US"/>
          </a:p>
        </p:txBody>
      </p:sp>
      <p:graphicFrame>
        <p:nvGraphicFramePr>
          <p:cNvPr id="8" name="表格 4"/>
          <p:cNvGraphicFramePr>
            <a:graphicFrameLocks noGrp="1"/>
          </p:cNvGraphicFramePr>
          <p:nvPr>
            <p:extLst/>
          </p:nvPr>
        </p:nvGraphicFramePr>
        <p:xfrm>
          <a:off x="539554" y="1052736"/>
          <a:ext cx="8064895" cy="5046010"/>
        </p:xfrm>
        <a:graphic>
          <a:graphicData uri="http://schemas.openxmlformats.org/drawingml/2006/table">
            <a:tbl>
              <a:tblPr/>
              <a:tblGrid>
                <a:gridCol w="909378">
                  <a:extLst>
                    <a:ext uri="{9D8B030D-6E8A-4147-A177-3AD203B41FA5}">
                      <a16:colId xmlns:a16="http://schemas.microsoft.com/office/drawing/2014/main" val="20000"/>
                    </a:ext>
                  </a:extLst>
                </a:gridCol>
                <a:gridCol w="2096295">
                  <a:extLst>
                    <a:ext uri="{9D8B030D-6E8A-4147-A177-3AD203B41FA5}">
                      <a16:colId xmlns:a16="http://schemas.microsoft.com/office/drawing/2014/main" val="20001"/>
                    </a:ext>
                  </a:extLst>
                </a:gridCol>
                <a:gridCol w="1558635">
                  <a:extLst>
                    <a:ext uri="{9D8B030D-6E8A-4147-A177-3AD203B41FA5}">
                      <a16:colId xmlns:a16="http://schemas.microsoft.com/office/drawing/2014/main" val="20002"/>
                    </a:ext>
                  </a:extLst>
                </a:gridCol>
                <a:gridCol w="1739062">
                  <a:extLst>
                    <a:ext uri="{9D8B030D-6E8A-4147-A177-3AD203B41FA5}">
                      <a16:colId xmlns:a16="http://schemas.microsoft.com/office/drawing/2014/main" val="20003"/>
                    </a:ext>
                  </a:extLst>
                </a:gridCol>
                <a:gridCol w="1761525">
                  <a:extLst>
                    <a:ext uri="{9D8B030D-6E8A-4147-A177-3AD203B41FA5}">
                      <a16:colId xmlns:a16="http://schemas.microsoft.com/office/drawing/2014/main" val="20004"/>
                    </a:ext>
                  </a:extLst>
                </a:gridCol>
              </a:tblGrid>
              <a:tr h="304063">
                <a:tc>
                  <a:txBody>
                    <a:bodyPr/>
                    <a:lstStyle/>
                    <a:p>
                      <a:endParaRPr lang="zh-CN" altLang="en-US" sz="1800" dirty="0">
                        <a:latin typeface="+mj-ea"/>
                        <a:ea typeface="+mj-ea"/>
                      </a:endParaRPr>
                    </a:p>
                  </a:txBody>
                  <a:tcPr marL="78191" marR="78191" marT="41494" marB="41494">
                    <a:lnL w="0" cmpd="sng">
                      <a:solidFill>
                        <a:srgbClr val="000000"/>
                      </a:solidFill>
                      <a:prstDash val="solid"/>
                    </a:lnL>
                    <a:lnR w="1" cap="flat" cmpd="sng" algn="ctr">
                      <a:solidFill>
                        <a:srgbClr val="FFFFFF"/>
                      </a:solidFill>
                      <a:prstDash val="solid"/>
                      <a:round/>
                      <a:headEnd type="none" w="med" len="med"/>
                      <a:tailEnd type="none" w="med" len="med"/>
                    </a:lnR>
                    <a:lnT w="0" cmpd="sng">
                      <a:solidFill>
                        <a:srgbClr val="FFFFFF"/>
                      </a:solidFill>
                      <a:prstDash val="solid"/>
                    </a:lnT>
                    <a:lnB w="3" cap="flat" cmpd="sng" algn="ctr">
                      <a:solidFill>
                        <a:srgbClr val="FFFFFF"/>
                      </a:solidFill>
                      <a:prstDash val="solid"/>
                      <a:round/>
                      <a:headEnd type="none" w="med" len="med"/>
                      <a:tailEnd type="none" w="med" len="med"/>
                    </a:lnB>
                    <a:solidFill>
                      <a:srgbClr val="FF1414"/>
                    </a:solidFill>
                  </a:tcPr>
                </a:tc>
                <a:tc>
                  <a:txBody>
                    <a:bodyPr/>
                    <a:lstStyle/>
                    <a:p>
                      <a:pPr algn="ctr"/>
                      <a:r>
                        <a:rPr lang="zh-CN" altLang="en-US" sz="1600" b="1" dirty="0">
                          <a:solidFill>
                            <a:srgbClr val="FFFFFF"/>
                          </a:solidFill>
                          <a:latin typeface="+mj-ea"/>
                          <a:ea typeface="+mj-ea"/>
                          <a:cs typeface="Times New Roman" pitchFamily="18" charset="0"/>
                        </a:rPr>
                        <a:t>大数据（</a:t>
                      </a:r>
                      <a:r>
                        <a:rPr lang="en-US" altLang="zh-CN" sz="1600" b="1" dirty="0" err="1">
                          <a:solidFill>
                            <a:srgbClr val="FFFFFF"/>
                          </a:solidFill>
                          <a:latin typeface="+mj-ea"/>
                          <a:ea typeface="+mj-ea"/>
                          <a:cs typeface="Times New Roman" pitchFamily="18" charset="0"/>
                        </a:rPr>
                        <a:t>Hadoop</a:t>
                      </a:r>
                      <a:r>
                        <a:rPr lang="zh-CN" altLang="en-US" sz="1600" b="1" dirty="0">
                          <a:solidFill>
                            <a:srgbClr val="FFFFFF"/>
                          </a:solidFill>
                          <a:latin typeface="+mj-ea"/>
                          <a:ea typeface="+mj-ea"/>
                          <a:cs typeface="Times New Roman" pitchFamily="18" charset="0"/>
                        </a:rPr>
                        <a:t>）</a:t>
                      </a:r>
                    </a:p>
                  </a:txBody>
                  <a:tcPr marL="78191" marR="78191" marT="41494" marB="41494">
                    <a:lnL w="1" cap="flat" cmpd="sng" algn="ctr">
                      <a:solidFill>
                        <a:srgbClr val="FFFFFF"/>
                      </a:solidFill>
                      <a:prstDash val="solid"/>
                      <a:round/>
                      <a:headEnd type="none" w="med" len="med"/>
                      <a:tailEnd type="none" w="med" len="med"/>
                    </a:lnL>
                    <a:lnR w="1" cap="flat" cmpd="sng" algn="ctr">
                      <a:solidFill>
                        <a:srgbClr val="000000"/>
                      </a:solidFill>
                      <a:prstDash val="solid"/>
                      <a:round/>
                      <a:headEnd type="none" w="med" len="med"/>
                      <a:tailEnd type="none" w="med" len="med"/>
                    </a:lnR>
                    <a:lnT w="0" cap="flat" cmpd="sng" algn="ctr">
                      <a:solidFill>
                        <a:srgbClr val="FFFFFF"/>
                      </a:solidFill>
                      <a:prstDash val="solid"/>
                      <a:round/>
                      <a:headEnd type="none" w="med" len="med"/>
                      <a:tailEnd type="none" w="med" len="med"/>
                    </a:lnT>
                    <a:lnB w="3" cap="flat" cmpd="sng" algn="ctr">
                      <a:solidFill>
                        <a:srgbClr val="FFFFFF"/>
                      </a:solidFill>
                      <a:prstDash val="solid"/>
                      <a:round/>
                      <a:headEnd type="none" w="med" len="med"/>
                      <a:tailEnd type="none" w="med" len="med"/>
                    </a:lnB>
                    <a:solidFill>
                      <a:srgbClr val="FF1414"/>
                    </a:solidFill>
                  </a:tcPr>
                </a:tc>
                <a:tc>
                  <a:txBody>
                    <a:bodyPr/>
                    <a:lstStyle/>
                    <a:p>
                      <a:pPr algn="ctr"/>
                      <a:r>
                        <a:rPr lang="en-US" altLang="zh-CN" sz="1600" b="1" dirty="0">
                          <a:solidFill>
                            <a:srgbClr val="FFFFFF"/>
                          </a:solidFill>
                          <a:latin typeface="+mj-ea"/>
                          <a:ea typeface="+mj-ea"/>
                          <a:cs typeface="Times New Roman" pitchFamily="18" charset="0"/>
                        </a:rPr>
                        <a:t>NoSQL</a:t>
                      </a:r>
                      <a:endParaRPr lang="zh-CN" altLang="en-US" sz="1600" b="1" dirty="0">
                        <a:solidFill>
                          <a:srgbClr val="FFFFFF"/>
                        </a:solidFill>
                        <a:latin typeface="+mj-ea"/>
                        <a:ea typeface="+mj-ea"/>
                        <a:cs typeface="Times New Roman" pitchFamily="18" charset="0"/>
                      </a:endParaRPr>
                    </a:p>
                  </a:txBody>
                  <a:tcPr marL="78191" marR="78191" marT="41494" marB="41494">
                    <a:lnL w="1" cap="flat" cmpd="sng" algn="ctr">
                      <a:solidFill>
                        <a:srgbClr val="000000"/>
                      </a:solidFill>
                      <a:prstDash val="solid"/>
                      <a:round/>
                      <a:headEnd type="none" w="med" len="med"/>
                      <a:tailEnd type="none" w="med" len="med"/>
                    </a:lnL>
                    <a:lnR w="1" cap="flat" cmpd="sng" algn="ctr">
                      <a:solidFill>
                        <a:srgbClr val="FFFFFF"/>
                      </a:solidFill>
                      <a:prstDash val="solid"/>
                      <a:round/>
                      <a:headEnd type="none" w="med" len="med"/>
                      <a:tailEnd type="none" w="med" len="med"/>
                    </a:lnR>
                    <a:lnT w="0" cap="flat" cmpd="sng" algn="ctr">
                      <a:solidFill>
                        <a:srgbClr val="FFFFFF"/>
                      </a:solidFill>
                      <a:prstDash val="solid"/>
                      <a:round/>
                      <a:headEnd type="none" w="med" len="med"/>
                      <a:tailEnd type="none" w="med" len="med"/>
                    </a:lnT>
                    <a:lnB w="3" cap="flat" cmpd="sng" algn="ctr">
                      <a:solidFill>
                        <a:srgbClr val="FFFFFF"/>
                      </a:solidFill>
                      <a:prstDash val="solid"/>
                      <a:round/>
                      <a:headEnd type="none" w="med" len="med"/>
                      <a:tailEnd type="none" w="med" len="med"/>
                    </a:lnB>
                    <a:solidFill>
                      <a:srgbClr val="FF1414"/>
                    </a:solidFill>
                  </a:tcPr>
                </a:tc>
                <a:tc>
                  <a:txBody>
                    <a:bodyPr/>
                    <a:lstStyle/>
                    <a:p>
                      <a:pPr algn="l"/>
                      <a:r>
                        <a:rPr lang="en-US" altLang="zh-CN" sz="1600" b="1" dirty="0">
                          <a:solidFill>
                            <a:srgbClr val="FFFFFF"/>
                          </a:solidFill>
                          <a:latin typeface="+mj-ea"/>
                          <a:ea typeface="+mj-ea"/>
                          <a:cs typeface="微软雅黑" pitchFamily="18" charset="0"/>
                        </a:rPr>
                        <a:t>数据库</a:t>
                      </a:r>
                      <a:endParaRPr lang="zh-CN" altLang="en-US" sz="1600" b="1" dirty="0">
                        <a:solidFill>
                          <a:srgbClr val="FFFFFF"/>
                        </a:solidFill>
                        <a:latin typeface="+mj-ea"/>
                        <a:ea typeface="+mj-ea"/>
                        <a:cs typeface="微软雅黑" pitchFamily="18" charset="0"/>
                      </a:endParaRPr>
                    </a:p>
                  </a:txBody>
                  <a:tcPr marL="78191" marR="78191" marT="41494" marB="41494" anchor="ctr">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0" cap="flat" cmpd="sng" algn="ctr">
                      <a:solidFill>
                        <a:srgbClr val="FFFFFF"/>
                      </a:solidFill>
                      <a:prstDash val="solid"/>
                      <a:round/>
                      <a:headEnd type="none" w="med" len="med"/>
                      <a:tailEnd type="none" w="med" len="med"/>
                    </a:lnT>
                    <a:lnB w="3" cap="flat" cmpd="sng" algn="ctr">
                      <a:solidFill>
                        <a:srgbClr val="FFFFFF"/>
                      </a:solidFill>
                      <a:prstDash val="solid"/>
                      <a:round/>
                      <a:headEnd type="none" w="med" len="med"/>
                      <a:tailEnd type="none" w="med" len="med"/>
                    </a:lnB>
                    <a:solidFill>
                      <a:srgbClr val="FF1414"/>
                    </a:solidFill>
                  </a:tcPr>
                </a:tc>
                <a:tc>
                  <a:txBody>
                    <a:bodyPr/>
                    <a:lstStyle/>
                    <a:p>
                      <a:pPr algn="l"/>
                      <a:r>
                        <a:rPr lang="en-US" altLang="zh-CN" sz="1600" b="1" dirty="0">
                          <a:solidFill>
                            <a:srgbClr val="FFFFFF"/>
                          </a:solidFill>
                          <a:latin typeface="+mj-ea"/>
                          <a:ea typeface="+mj-ea"/>
                          <a:cs typeface="微软雅黑" pitchFamily="18" charset="0"/>
                        </a:rPr>
                        <a:t>数据仓库</a:t>
                      </a:r>
                      <a:endParaRPr lang="zh-CN" altLang="en-US" sz="1600" b="1" dirty="0">
                        <a:solidFill>
                          <a:srgbClr val="FFFFFF"/>
                        </a:solidFill>
                        <a:latin typeface="+mj-ea"/>
                        <a:ea typeface="+mj-ea"/>
                        <a:cs typeface="微软雅黑" pitchFamily="18" charset="0"/>
                      </a:endParaRPr>
                    </a:p>
                  </a:txBody>
                  <a:tcPr marL="78191" marR="78191" marT="41494" marB="41494" anchor="ctr">
                    <a:lnL w="1" cap="flat" cmpd="sng" algn="ctr">
                      <a:solidFill>
                        <a:srgbClr val="FFFFFF"/>
                      </a:solidFill>
                      <a:prstDash val="solid"/>
                      <a:round/>
                      <a:headEnd type="none" w="med" len="med"/>
                      <a:tailEnd type="none" w="med" len="med"/>
                    </a:lnL>
                    <a:lnR w="1" cmpd="sng">
                      <a:solidFill>
                        <a:srgbClr val="000000"/>
                      </a:solidFill>
                      <a:prstDash val="solid"/>
                    </a:lnR>
                    <a:lnT w="0" cap="flat" cmpd="sng" algn="ctr">
                      <a:solidFill>
                        <a:srgbClr val="FFFFFF"/>
                      </a:solidFill>
                      <a:prstDash val="solid"/>
                      <a:round/>
                      <a:headEnd type="none" w="med" len="med"/>
                      <a:tailEnd type="none" w="med" len="med"/>
                    </a:lnT>
                    <a:lnB w="3" cap="flat" cmpd="sng" algn="ctr">
                      <a:solidFill>
                        <a:srgbClr val="FFFFFF"/>
                      </a:solidFill>
                      <a:prstDash val="solid"/>
                      <a:round/>
                      <a:headEnd type="none" w="med" len="med"/>
                      <a:tailEnd type="none" w="med" len="med"/>
                    </a:lnB>
                    <a:solidFill>
                      <a:srgbClr val="FF1414"/>
                    </a:solidFill>
                  </a:tcPr>
                </a:tc>
                <a:extLst>
                  <a:ext uri="{0D108BD9-81ED-4DB2-BD59-A6C34878D82A}">
                    <a16:rowId xmlns:a16="http://schemas.microsoft.com/office/drawing/2014/main" val="10000"/>
                  </a:ext>
                </a:extLst>
              </a:tr>
              <a:tr h="615318">
                <a:tc>
                  <a:txBody>
                    <a:bodyPr/>
                    <a:lstStyle/>
                    <a:p>
                      <a:pPr algn="l"/>
                      <a:r>
                        <a:rPr lang="en-US" altLang="zh-CN" sz="1400" b="1" dirty="0">
                          <a:solidFill>
                            <a:srgbClr val="000000"/>
                          </a:solidFill>
                          <a:latin typeface="+mj-ea"/>
                          <a:ea typeface="+mj-ea"/>
                          <a:cs typeface="微软雅黑" pitchFamily="18" charset="0"/>
                        </a:rPr>
                        <a:t>部署架构</a:t>
                      </a:r>
                      <a:endParaRPr lang="zh-CN" altLang="en-US" sz="1400" b="1" dirty="0">
                        <a:solidFill>
                          <a:srgbClr val="000000"/>
                        </a:solidFill>
                        <a:latin typeface="+mj-ea"/>
                        <a:ea typeface="+mj-ea"/>
                        <a:cs typeface="微软雅黑" pitchFamily="18" charset="0"/>
                      </a:endParaRPr>
                    </a:p>
                  </a:txBody>
                  <a:tcPr marL="78191" marR="78191" marT="41494" marB="41494" anchor="ctr">
                    <a:lnL w="0" cap="flat" cmpd="sng" algn="ctr">
                      <a:solidFill>
                        <a:srgbClr val="000000"/>
                      </a:solidFill>
                      <a:prstDash val="solid"/>
                      <a:round/>
                      <a:headEnd type="none" w="med" len="med"/>
                      <a:tailEnd type="none" w="med" len="med"/>
                    </a:lnL>
                    <a:lnR w="1" cap="flat" cmpd="sng" algn="ctr">
                      <a:solidFill>
                        <a:srgbClr val="FFFFFF"/>
                      </a:solidFill>
                      <a:prstDash val="solid"/>
                      <a:round/>
                      <a:headEnd type="none" w="med" len="med"/>
                      <a:tailEnd type="none" w="med" len="med"/>
                    </a:lnR>
                    <a:lnT w="3"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FFCCCC"/>
                    </a:solidFill>
                  </a:tcPr>
                </a:tc>
                <a:tc>
                  <a:txBody>
                    <a:bodyPr/>
                    <a:lstStyle/>
                    <a:p>
                      <a:pPr algn="l"/>
                      <a:r>
                        <a:rPr lang="en-US" altLang="zh-CN" sz="1400" dirty="0">
                          <a:solidFill>
                            <a:srgbClr val="000000"/>
                          </a:solidFill>
                          <a:latin typeface="+mj-ea"/>
                          <a:ea typeface="+mj-ea"/>
                          <a:cs typeface="微软雅黑" pitchFamily="18" charset="0"/>
                        </a:rPr>
                        <a:t>水平扩展</a:t>
                      </a:r>
                      <a:endParaRPr lang="zh-CN" altLang="en-US" sz="1400" dirty="0">
                        <a:solidFill>
                          <a:srgbClr val="000000"/>
                        </a:solidFill>
                        <a:latin typeface="+mj-ea"/>
                        <a:ea typeface="+mj-ea"/>
                        <a:cs typeface="微软雅黑" pitchFamily="18" charset="0"/>
                      </a:endParaRPr>
                    </a:p>
                  </a:txBody>
                  <a:tcPr marL="78191" marR="78191" marT="41494" marB="41494">
                    <a:lnL w="1" cap="flat" cmpd="sng" algn="ctr">
                      <a:solidFill>
                        <a:srgbClr val="FFFFFF"/>
                      </a:solidFill>
                      <a:prstDash val="solid"/>
                      <a:round/>
                      <a:headEnd type="none" w="med" len="med"/>
                      <a:tailEnd type="none" w="med" len="med"/>
                    </a:lnL>
                    <a:lnR w="1" cap="flat" cmpd="sng" algn="ctr">
                      <a:solidFill>
                        <a:srgbClr val="000000"/>
                      </a:solidFill>
                      <a:prstDash val="solid"/>
                      <a:round/>
                      <a:headEnd type="none" w="med" len="med"/>
                      <a:tailEnd type="none" w="med" len="med"/>
                    </a:lnR>
                    <a:lnT w="3"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FFCCCC"/>
                    </a:solidFill>
                  </a:tcPr>
                </a:tc>
                <a:tc>
                  <a:txBody>
                    <a:bodyPr/>
                    <a:lstStyle/>
                    <a:p>
                      <a:pPr algn="l"/>
                      <a:r>
                        <a:rPr lang="en-US" altLang="zh-CN" sz="1400" dirty="0">
                          <a:solidFill>
                            <a:srgbClr val="000000"/>
                          </a:solidFill>
                          <a:latin typeface="+mj-ea"/>
                          <a:ea typeface="+mj-ea"/>
                          <a:cs typeface="微软雅黑" pitchFamily="18" charset="0"/>
                        </a:rPr>
                        <a:t>水平扩展</a:t>
                      </a:r>
                      <a:endParaRPr lang="zh-CN" altLang="en-US" sz="1400" dirty="0">
                        <a:solidFill>
                          <a:srgbClr val="000000"/>
                        </a:solidFill>
                        <a:latin typeface="+mj-ea"/>
                        <a:ea typeface="+mj-ea"/>
                        <a:cs typeface="微软雅黑" pitchFamily="18" charset="0"/>
                      </a:endParaRPr>
                    </a:p>
                  </a:txBody>
                  <a:tcPr marL="78191" marR="78191" marT="41494" marB="41494">
                    <a:lnL w="1" cap="flat" cmpd="sng" algn="ctr">
                      <a:solidFill>
                        <a:srgbClr val="000000"/>
                      </a:solidFill>
                      <a:prstDash val="solid"/>
                      <a:round/>
                      <a:headEnd type="none" w="med" len="med"/>
                      <a:tailEnd type="none" w="med" len="med"/>
                    </a:lnL>
                    <a:lnR w="1" cap="flat" cmpd="sng" algn="ctr">
                      <a:solidFill>
                        <a:srgbClr val="FFFFFF"/>
                      </a:solidFill>
                      <a:prstDash val="solid"/>
                      <a:round/>
                      <a:headEnd type="none" w="med" len="med"/>
                      <a:tailEnd type="none" w="med" len="med"/>
                    </a:lnR>
                    <a:lnT w="3"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FFCCCC"/>
                    </a:solidFill>
                  </a:tcPr>
                </a:tc>
                <a:tc>
                  <a:txBody>
                    <a:bodyPr/>
                    <a:lstStyle/>
                    <a:p>
                      <a:pPr algn="ctr"/>
                      <a:r>
                        <a:rPr lang="en-US" altLang="zh-CN" sz="1400" dirty="0" err="1">
                          <a:solidFill>
                            <a:srgbClr val="000000"/>
                          </a:solidFill>
                          <a:latin typeface="+mj-ea"/>
                          <a:ea typeface="+mj-ea"/>
                          <a:cs typeface="微软雅黑" pitchFamily="18" charset="0"/>
                        </a:rPr>
                        <a:t>大部分垂直扩展，少数水平扩展</a:t>
                      </a:r>
                      <a:endParaRPr lang="zh-CN" altLang="en-US" sz="1400" dirty="0">
                        <a:solidFill>
                          <a:srgbClr val="000000"/>
                        </a:solidFill>
                        <a:latin typeface="+mj-ea"/>
                        <a:ea typeface="+mj-ea"/>
                        <a:cs typeface="微软雅黑" pitchFamily="18" charset="0"/>
                      </a:endParaRPr>
                    </a:p>
                  </a:txBody>
                  <a:tcPr marL="78191" marR="78191" marT="41494" marB="41494" anchor="ctr">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3"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FFCCCC"/>
                    </a:solidFill>
                  </a:tcPr>
                </a:tc>
                <a:tc>
                  <a:txBody>
                    <a:bodyPr/>
                    <a:lstStyle/>
                    <a:p>
                      <a:pPr algn="l"/>
                      <a:r>
                        <a:rPr lang="en-US" altLang="zh-CN" sz="1400" dirty="0">
                          <a:solidFill>
                            <a:srgbClr val="000000"/>
                          </a:solidFill>
                          <a:latin typeface="+mj-ea"/>
                          <a:ea typeface="+mj-ea"/>
                          <a:cs typeface="微软雅黑" pitchFamily="18" charset="0"/>
                        </a:rPr>
                        <a:t>大部分水平扩展</a:t>
                      </a:r>
                      <a:endParaRPr lang="zh-CN" altLang="en-US" sz="1400" dirty="0">
                        <a:solidFill>
                          <a:srgbClr val="000000"/>
                        </a:solidFill>
                        <a:latin typeface="+mj-ea"/>
                        <a:ea typeface="+mj-ea"/>
                        <a:cs typeface="微软雅黑" pitchFamily="18" charset="0"/>
                      </a:endParaRPr>
                    </a:p>
                  </a:txBody>
                  <a:tcPr marL="78191" marR="78191" marT="41494" marB="41494">
                    <a:lnL w="1" cap="flat" cmpd="sng" algn="ctr">
                      <a:solidFill>
                        <a:srgbClr val="FFFFFF"/>
                      </a:solidFill>
                      <a:prstDash val="solid"/>
                      <a:round/>
                      <a:headEnd type="none" w="med" len="med"/>
                      <a:tailEnd type="none" w="med" len="med"/>
                    </a:lnL>
                    <a:lnR w="1" cap="flat" cmpd="sng" algn="ctr">
                      <a:solidFill>
                        <a:srgbClr val="000000"/>
                      </a:solidFill>
                      <a:prstDash val="solid"/>
                      <a:round/>
                      <a:headEnd type="none" w="med" len="med"/>
                      <a:tailEnd type="none" w="med" len="med"/>
                    </a:lnR>
                    <a:lnT w="3"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FFCCCC"/>
                    </a:solidFill>
                  </a:tcPr>
                </a:tc>
                <a:extLst>
                  <a:ext uri="{0D108BD9-81ED-4DB2-BD59-A6C34878D82A}">
                    <a16:rowId xmlns:a16="http://schemas.microsoft.com/office/drawing/2014/main" val="10001"/>
                  </a:ext>
                </a:extLst>
              </a:tr>
              <a:tr h="433752">
                <a:tc>
                  <a:txBody>
                    <a:bodyPr/>
                    <a:lstStyle/>
                    <a:p>
                      <a:pPr algn="l"/>
                      <a:r>
                        <a:rPr lang="en-US" altLang="zh-CN" sz="1400" b="1" dirty="0">
                          <a:solidFill>
                            <a:srgbClr val="000000"/>
                          </a:solidFill>
                          <a:latin typeface="+mj-ea"/>
                          <a:ea typeface="+mj-ea"/>
                          <a:cs typeface="微软雅黑" pitchFamily="18" charset="0"/>
                        </a:rPr>
                        <a:t>数据类型</a:t>
                      </a:r>
                      <a:endParaRPr lang="zh-CN" altLang="en-US" sz="1400" b="1" dirty="0">
                        <a:solidFill>
                          <a:srgbClr val="000000"/>
                        </a:solidFill>
                        <a:latin typeface="+mj-ea"/>
                        <a:ea typeface="+mj-ea"/>
                        <a:cs typeface="微软雅黑" pitchFamily="18" charset="0"/>
                      </a:endParaRPr>
                    </a:p>
                  </a:txBody>
                  <a:tcPr marL="78191" marR="78191" marT="41494" marB="41494" anchor="ctr">
                    <a:lnL w="0" cap="flat" cmpd="sng" algn="ctr">
                      <a:solidFill>
                        <a:srgbClr val="000000"/>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FFE8E8"/>
                    </a:solidFill>
                  </a:tcPr>
                </a:tc>
                <a:tc>
                  <a:txBody>
                    <a:bodyPr/>
                    <a:lstStyle/>
                    <a:p>
                      <a:pPr algn="ctr"/>
                      <a:r>
                        <a:rPr lang="en-US" altLang="zh-CN" sz="1400" dirty="0">
                          <a:solidFill>
                            <a:srgbClr val="000000"/>
                          </a:solidFill>
                          <a:latin typeface="+mj-ea"/>
                          <a:ea typeface="+mj-ea"/>
                          <a:cs typeface="微软雅黑" pitchFamily="18" charset="0"/>
                        </a:rPr>
                        <a:t>文件存储，没有数据类型</a:t>
                      </a:r>
                      <a:endParaRPr lang="zh-CN" altLang="en-US" sz="1400" dirty="0">
                        <a:solidFill>
                          <a:srgbClr val="000000"/>
                        </a:solidFill>
                        <a:latin typeface="+mj-ea"/>
                        <a:ea typeface="+mj-ea"/>
                        <a:cs typeface="微软雅黑" pitchFamily="18" charset="0"/>
                      </a:endParaRPr>
                    </a:p>
                  </a:txBody>
                  <a:tcPr marL="78191" marR="78191" marT="41494" marB="41494" anchor="ctr">
                    <a:lnL w="1" cap="flat" cmpd="sng" algn="ctr">
                      <a:solidFill>
                        <a:srgbClr val="FFFFFF"/>
                      </a:solidFill>
                      <a:prstDash val="solid"/>
                      <a:round/>
                      <a:headEnd type="none" w="med" len="med"/>
                      <a:tailEnd type="none" w="med" len="med"/>
                    </a:lnL>
                    <a:lnR w="1" cap="flat" cmpd="sng" algn="ctr">
                      <a:solidFill>
                        <a:srgbClr val="000000"/>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FFE8E8"/>
                    </a:solidFill>
                  </a:tcPr>
                </a:tc>
                <a:tc>
                  <a:txBody>
                    <a:bodyPr/>
                    <a:lstStyle/>
                    <a:p>
                      <a:pPr algn="l"/>
                      <a:r>
                        <a:rPr lang="en-US" altLang="zh-CN" sz="1400" dirty="0">
                          <a:solidFill>
                            <a:srgbClr val="000000"/>
                          </a:solidFill>
                          <a:latin typeface="+mj-ea"/>
                          <a:ea typeface="+mj-ea"/>
                          <a:cs typeface="微软雅黑" pitchFamily="18" charset="0"/>
                        </a:rPr>
                        <a:t>简单数据类型</a:t>
                      </a:r>
                      <a:endParaRPr lang="zh-CN" altLang="en-US" sz="1400" dirty="0">
                        <a:solidFill>
                          <a:srgbClr val="000000"/>
                        </a:solidFill>
                        <a:latin typeface="+mj-ea"/>
                        <a:ea typeface="+mj-ea"/>
                        <a:cs typeface="微软雅黑" pitchFamily="18" charset="0"/>
                      </a:endParaRPr>
                    </a:p>
                  </a:txBody>
                  <a:tcPr marL="78191" marR="78191" marT="41494" marB="41494" anchor="ctr">
                    <a:lnL w="1" cap="flat" cmpd="sng" algn="ctr">
                      <a:solidFill>
                        <a:srgbClr val="000000"/>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FFE8E8"/>
                    </a:solidFill>
                  </a:tcPr>
                </a:tc>
                <a:tc>
                  <a:txBody>
                    <a:bodyPr/>
                    <a:lstStyle/>
                    <a:p>
                      <a:pPr algn="l"/>
                      <a:r>
                        <a:rPr lang="en-US" altLang="zh-CN" sz="1400" dirty="0">
                          <a:solidFill>
                            <a:srgbClr val="000000"/>
                          </a:solidFill>
                          <a:latin typeface="+mj-ea"/>
                          <a:ea typeface="+mj-ea"/>
                          <a:cs typeface="微软雅黑" pitchFamily="18" charset="0"/>
                        </a:rPr>
                        <a:t>丰富的数据类型</a:t>
                      </a:r>
                      <a:endParaRPr lang="zh-CN" altLang="en-US" sz="1400" dirty="0">
                        <a:solidFill>
                          <a:srgbClr val="000000"/>
                        </a:solidFill>
                        <a:latin typeface="+mj-ea"/>
                        <a:ea typeface="+mj-ea"/>
                        <a:cs typeface="微软雅黑" pitchFamily="18" charset="0"/>
                      </a:endParaRPr>
                    </a:p>
                  </a:txBody>
                  <a:tcPr marL="78191" marR="78191" marT="41494" marB="41494" anchor="ctr">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FFE8E8"/>
                    </a:solidFill>
                  </a:tcPr>
                </a:tc>
                <a:tc>
                  <a:txBody>
                    <a:bodyPr/>
                    <a:lstStyle/>
                    <a:p>
                      <a:pPr algn="l"/>
                      <a:r>
                        <a:rPr lang="en-US" altLang="zh-CN" sz="1400" dirty="0">
                          <a:solidFill>
                            <a:srgbClr val="000000"/>
                          </a:solidFill>
                          <a:latin typeface="+mj-ea"/>
                          <a:ea typeface="+mj-ea"/>
                          <a:cs typeface="微软雅黑" pitchFamily="18" charset="0"/>
                        </a:rPr>
                        <a:t>丰富的数据类型</a:t>
                      </a:r>
                      <a:endParaRPr lang="zh-CN" altLang="en-US" sz="1400" dirty="0">
                        <a:solidFill>
                          <a:srgbClr val="000000"/>
                        </a:solidFill>
                        <a:latin typeface="+mj-ea"/>
                        <a:ea typeface="+mj-ea"/>
                        <a:cs typeface="微软雅黑" pitchFamily="18" charset="0"/>
                      </a:endParaRPr>
                    </a:p>
                  </a:txBody>
                  <a:tcPr marL="78191" marR="78191" marT="41494" marB="41494" anchor="ctr">
                    <a:lnL w="1" cap="flat" cmpd="sng" algn="ctr">
                      <a:solidFill>
                        <a:srgbClr val="FFFFFF"/>
                      </a:solidFill>
                      <a:prstDash val="solid"/>
                      <a:round/>
                      <a:headEnd type="none" w="med" len="med"/>
                      <a:tailEnd type="none" w="med" len="med"/>
                    </a:lnL>
                    <a:lnR w="1" cap="flat" cmpd="sng" algn="ctr">
                      <a:solidFill>
                        <a:srgbClr val="000000"/>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FFE8E8"/>
                    </a:solidFill>
                  </a:tcPr>
                </a:tc>
                <a:extLst>
                  <a:ext uri="{0D108BD9-81ED-4DB2-BD59-A6C34878D82A}">
                    <a16:rowId xmlns:a16="http://schemas.microsoft.com/office/drawing/2014/main" val="10002"/>
                  </a:ext>
                </a:extLst>
              </a:tr>
              <a:tr h="433752">
                <a:tc>
                  <a:txBody>
                    <a:bodyPr/>
                    <a:lstStyle/>
                    <a:p>
                      <a:pPr algn="l"/>
                      <a:r>
                        <a:rPr lang="en-US" altLang="zh-CN" sz="1400" b="1" dirty="0">
                          <a:solidFill>
                            <a:srgbClr val="000000"/>
                          </a:solidFill>
                          <a:latin typeface="+mj-ea"/>
                          <a:ea typeface="+mj-ea"/>
                          <a:cs typeface="微软雅黑" pitchFamily="18" charset="0"/>
                        </a:rPr>
                        <a:t>数据模型</a:t>
                      </a:r>
                      <a:endParaRPr lang="zh-CN" altLang="en-US" sz="1400" b="1" dirty="0">
                        <a:solidFill>
                          <a:srgbClr val="000000"/>
                        </a:solidFill>
                        <a:latin typeface="+mj-ea"/>
                        <a:ea typeface="+mj-ea"/>
                        <a:cs typeface="微软雅黑" pitchFamily="18" charset="0"/>
                      </a:endParaRPr>
                    </a:p>
                  </a:txBody>
                  <a:tcPr marL="78191" marR="78191" marT="41494" marB="41494" anchor="ctr">
                    <a:lnL w="0" cap="flat" cmpd="sng" algn="ctr">
                      <a:solidFill>
                        <a:srgbClr val="000000"/>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FFCCCC"/>
                    </a:solidFill>
                  </a:tcPr>
                </a:tc>
                <a:tc>
                  <a:txBody>
                    <a:bodyPr/>
                    <a:lstStyle/>
                    <a:p>
                      <a:pPr algn="l"/>
                      <a:r>
                        <a:rPr lang="en-US" altLang="zh-CN" sz="1400" dirty="0">
                          <a:solidFill>
                            <a:srgbClr val="000000"/>
                          </a:solidFill>
                          <a:latin typeface="+mj-ea"/>
                          <a:ea typeface="+mj-ea"/>
                          <a:cs typeface="微软雅黑" pitchFamily="18" charset="0"/>
                        </a:rPr>
                        <a:t>非常简陋的数据模型</a:t>
                      </a:r>
                      <a:endParaRPr lang="zh-CN" altLang="en-US" sz="1400" dirty="0">
                        <a:solidFill>
                          <a:srgbClr val="000000"/>
                        </a:solidFill>
                        <a:latin typeface="+mj-ea"/>
                        <a:ea typeface="+mj-ea"/>
                        <a:cs typeface="微软雅黑" pitchFamily="18" charset="0"/>
                      </a:endParaRPr>
                    </a:p>
                  </a:txBody>
                  <a:tcPr marL="78191" marR="78191" marT="41494" marB="41494" anchor="ctr">
                    <a:lnL w="1" cap="flat" cmpd="sng" algn="ctr">
                      <a:solidFill>
                        <a:srgbClr val="FFFFFF"/>
                      </a:solidFill>
                      <a:prstDash val="solid"/>
                      <a:round/>
                      <a:headEnd type="none" w="med" len="med"/>
                      <a:tailEnd type="none" w="med" len="med"/>
                    </a:lnL>
                    <a:lnR w="1" cap="flat" cmpd="sng" algn="ctr">
                      <a:solidFill>
                        <a:srgbClr val="000000"/>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FFCCCC"/>
                    </a:solidFill>
                  </a:tcPr>
                </a:tc>
                <a:tc>
                  <a:txBody>
                    <a:bodyPr/>
                    <a:lstStyle/>
                    <a:p>
                      <a:pPr algn="ctr"/>
                      <a:r>
                        <a:rPr lang="en-US" altLang="zh-CN" sz="1400" dirty="0">
                          <a:solidFill>
                            <a:srgbClr val="000000"/>
                          </a:solidFill>
                          <a:latin typeface="+mj-ea"/>
                          <a:ea typeface="+mj-ea"/>
                          <a:cs typeface="微软雅黑" pitchFamily="18" charset="0"/>
                        </a:rPr>
                        <a:t>简单灵活数据模型</a:t>
                      </a:r>
                      <a:endParaRPr lang="zh-CN" altLang="en-US" sz="1400" dirty="0">
                        <a:solidFill>
                          <a:srgbClr val="000000"/>
                        </a:solidFill>
                        <a:latin typeface="+mj-ea"/>
                        <a:ea typeface="+mj-ea"/>
                        <a:cs typeface="微软雅黑" pitchFamily="18" charset="0"/>
                      </a:endParaRPr>
                    </a:p>
                  </a:txBody>
                  <a:tcPr marL="78191" marR="78191" marT="41494" marB="41494" anchor="ctr">
                    <a:lnL w="1" cap="flat" cmpd="sng" algn="ctr">
                      <a:solidFill>
                        <a:srgbClr val="000000"/>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FFCCCC"/>
                    </a:solidFill>
                  </a:tcPr>
                </a:tc>
                <a:tc>
                  <a:txBody>
                    <a:bodyPr/>
                    <a:lstStyle/>
                    <a:p>
                      <a:pPr algn="l"/>
                      <a:r>
                        <a:rPr lang="en-US" altLang="zh-CN" sz="1400" dirty="0">
                          <a:solidFill>
                            <a:srgbClr val="000000"/>
                          </a:solidFill>
                          <a:latin typeface="+mj-ea"/>
                          <a:ea typeface="+mj-ea"/>
                          <a:cs typeface="微软雅黑" pitchFamily="18" charset="0"/>
                        </a:rPr>
                        <a:t>丰富的数据模型</a:t>
                      </a:r>
                      <a:endParaRPr lang="zh-CN" altLang="en-US" sz="1400" dirty="0">
                        <a:solidFill>
                          <a:srgbClr val="000000"/>
                        </a:solidFill>
                        <a:latin typeface="+mj-ea"/>
                        <a:ea typeface="+mj-ea"/>
                        <a:cs typeface="微软雅黑" pitchFamily="18" charset="0"/>
                      </a:endParaRPr>
                    </a:p>
                  </a:txBody>
                  <a:tcPr marL="78191" marR="78191" marT="41494" marB="41494" anchor="ctr">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FFCCCC"/>
                    </a:solidFill>
                  </a:tcPr>
                </a:tc>
                <a:tc>
                  <a:txBody>
                    <a:bodyPr/>
                    <a:lstStyle/>
                    <a:p>
                      <a:pPr algn="ctr"/>
                      <a:r>
                        <a:rPr lang="en-US" altLang="zh-CN" sz="1400" dirty="0">
                          <a:solidFill>
                            <a:srgbClr val="000000"/>
                          </a:solidFill>
                          <a:latin typeface="+mj-ea"/>
                          <a:ea typeface="+mj-ea"/>
                          <a:cs typeface="微软雅黑" pitchFamily="18" charset="0"/>
                        </a:rPr>
                        <a:t>完善丰富的数据模型</a:t>
                      </a:r>
                      <a:endParaRPr lang="zh-CN" altLang="en-US" sz="1400" dirty="0">
                        <a:solidFill>
                          <a:srgbClr val="000000"/>
                        </a:solidFill>
                        <a:latin typeface="+mj-ea"/>
                        <a:ea typeface="+mj-ea"/>
                        <a:cs typeface="微软雅黑" pitchFamily="18" charset="0"/>
                      </a:endParaRPr>
                    </a:p>
                  </a:txBody>
                  <a:tcPr marL="78191" marR="78191" marT="41494" marB="41494" anchor="ctr">
                    <a:lnL w="1" cap="flat" cmpd="sng" algn="ctr">
                      <a:solidFill>
                        <a:srgbClr val="FFFFFF"/>
                      </a:solidFill>
                      <a:prstDash val="solid"/>
                      <a:round/>
                      <a:headEnd type="none" w="med" len="med"/>
                      <a:tailEnd type="none" w="med" len="med"/>
                    </a:lnL>
                    <a:lnR w="1" cap="flat" cmpd="sng" algn="ctr">
                      <a:solidFill>
                        <a:srgbClr val="000000"/>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FFCCCC"/>
                    </a:solidFill>
                  </a:tcPr>
                </a:tc>
                <a:extLst>
                  <a:ext uri="{0D108BD9-81ED-4DB2-BD59-A6C34878D82A}">
                    <a16:rowId xmlns:a16="http://schemas.microsoft.com/office/drawing/2014/main" val="10003"/>
                  </a:ext>
                </a:extLst>
              </a:tr>
              <a:tr h="615318">
                <a:tc>
                  <a:txBody>
                    <a:bodyPr/>
                    <a:lstStyle/>
                    <a:p>
                      <a:pPr algn="l"/>
                      <a:r>
                        <a:rPr lang="en-US" altLang="zh-CN" sz="1400" b="1" dirty="0">
                          <a:solidFill>
                            <a:srgbClr val="000000"/>
                          </a:solidFill>
                          <a:latin typeface="+mj-ea"/>
                          <a:ea typeface="+mj-ea"/>
                          <a:cs typeface="微软雅黑" pitchFamily="18" charset="0"/>
                        </a:rPr>
                        <a:t>数据关系</a:t>
                      </a:r>
                      <a:endParaRPr lang="zh-CN" altLang="en-US" sz="1400" b="1" dirty="0">
                        <a:solidFill>
                          <a:srgbClr val="000000"/>
                        </a:solidFill>
                        <a:latin typeface="+mj-ea"/>
                        <a:ea typeface="+mj-ea"/>
                        <a:cs typeface="微软雅黑" pitchFamily="18" charset="0"/>
                      </a:endParaRPr>
                    </a:p>
                  </a:txBody>
                  <a:tcPr marL="78191" marR="78191" marT="41494" marB="41494" anchor="ctr">
                    <a:lnL w="0" cap="flat" cmpd="sng" algn="ctr">
                      <a:solidFill>
                        <a:srgbClr val="000000"/>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FFE8E8"/>
                    </a:solidFill>
                  </a:tcPr>
                </a:tc>
                <a:tc>
                  <a:txBody>
                    <a:bodyPr/>
                    <a:lstStyle/>
                    <a:p>
                      <a:pPr algn="l"/>
                      <a:r>
                        <a:rPr lang="en-US" altLang="zh-CN" sz="1400" dirty="0">
                          <a:solidFill>
                            <a:srgbClr val="000000"/>
                          </a:solidFill>
                          <a:latin typeface="+mj-ea"/>
                          <a:ea typeface="+mj-ea"/>
                          <a:cs typeface="微软雅黑" pitchFamily="18" charset="0"/>
                        </a:rPr>
                        <a:t>没有数据关系描述</a:t>
                      </a:r>
                      <a:endParaRPr lang="zh-CN" altLang="en-US" sz="1400" dirty="0">
                        <a:solidFill>
                          <a:srgbClr val="000000"/>
                        </a:solidFill>
                        <a:latin typeface="+mj-ea"/>
                        <a:ea typeface="+mj-ea"/>
                        <a:cs typeface="微软雅黑" pitchFamily="18" charset="0"/>
                      </a:endParaRPr>
                    </a:p>
                  </a:txBody>
                  <a:tcPr marL="78191" marR="78191" marT="41494" marB="41494">
                    <a:lnL w="1" cap="flat" cmpd="sng" algn="ctr">
                      <a:solidFill>
                        <a:srgbClr val="FFFFFF"/>
                      </a:solidFill>
                      <a:prstDash val="solid"/>
                      <a:round/>
                      <a:headEnd type="none" w="med" len="med"/>
                      <a:tailEnd type="none" w="med" len="med"/>
                    </a:lnL>
                    <a:lnR w="1" cap="flat" cmpd="sng" algn="ctr">
                      <a:solidFill>
                        <a:srgbClr val="000000"/>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FFE8E8"/>
                    </a:solidFill>
                  </a:tcPr>
                </a:tc>
                <a:tc>
                  <a:txBody>
                    <a:bodyPr/>
                    <a:lstStyle/>
                    <a:p>
                      <a:pPr algn="ctr"/>
                      <a:r>
                        <a:rPr lang="en-US" altLang="zh-CN" sz="1400" dirty="0" err="1">
                          <a:solidFill>
                            <a:srgbClr val="000000"/>
                          </a:solidFill>
                          <a:latin typeface="+mj-ea"/>
                          <a:ea typeface="+mj-ea"/>
                          <a:cs typeface="微软雅黑" pitchFamily="18" charset="0"/>
                        </a:rPr>
                        <a:t>非常简单的数据关系描述</a:t>
                      </a:r>
                      <a:endParaRPr lang="zh-CN" altLang="en-US" sz="1400" dirty="0">
                        <a:solidFill>
                          <a:srgbClr val="000000"/>
                        </a:solidFill>
                        <a:latin typeface="+mj-ea"/>
                        <a:ea typeface="+mj-ea"/>
                        <a:cs typeface="微软雅黑" pitchFamily="18" charset="0"/>
                      </a:endParaRPr>
                    </a:p>
                  </a:txBody>
                  <a:tcPr marL="78191" marR="78191" marT="41494" marB="41494" anchor="ctr">
                    <a:lnL w="1" cap="flat" cmpd="sng" algn="ctr">
                      <a:solidFill>
                        <a:srgbClr val="000000"/>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FFE8E8"/>
                    </a:solidFill>
                  </a:tcPr>
                </a:tc>
                <a:tc>
                  <a:txBody>
                    <a:bodyPr/>
                    <a:lstStyle/>
                    <a:p>
                      <a:pPr algn="l"/>
                      <a:r>
                        <a:rPr lang="en-US" altLang="zh-CN" sz="1400" dirty="0">
                          <a:solidFill>
                            <a:srgbClr val="000000"/>
                          </a:solidFill>
                          <a:latin typeface="+mj-ea"/>
                          <a:ea typeface="+mj-ea"/>
                          <a:cs typeface="微软雅黑" pitchFamily="18" charset="0"/>
                        </a:rPr>
                        <a:t>数据关系完善</a:t>
                      </a:r>
                      <a:endParaRPr lang="zh-CN" altLang="en-US" sz="1400" dirty="0">
                        <a:solidFill>
                          <a:srgbClr val="000000"/>
                        </a:solidFill>
                        <a:latin typeface="+mj-ea"/>
                        <a:ea typeface="+mj-ea"/>
                        <a:cs typeface="微软雅黑" pitchFamily="18" charset="0"/>
                      </a:endParaRPr>
                    </a:p>
                  </a:txBody>
                  <a:tcPr marL="78191" marR="78191" marT="41494" marB="41494">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FFE8E8"/>
                    </a:solidFill>
                  </a:tcPr>
                </a:tc>
                <a:tc>
                  <a:txBody>
                    <a:bodyPr/>
                    <a:lstStyle/>
                    <a:p>
                      <a:pPr algn="l"/>
                      <a:r>
                        <a:rPr lang="en-US" altLang="zh-CN" sz="1400" dirty="0">
                          <a:solidFill>
                            <a:srgbClr val="000000"/>
                          </a:solidFill>
                          <a:latin typeface="+mj-ea"/>
                          <a:ea typeface="+mj-ea"/>
                          <a:cs typeface="微软雅黑" pitchFamily="18" charset="0"/>
                        </a:rPr>
                        <a:t>数据关系完善</a:t>
                      </a:r>
                      <a:endParaRPr lang="zh-CN" altLang="en-US" sz="1400" dirty="0">
                        <a:solidFill>
                          <a:srgbClr val="000000"/>
                        </a:solidFill>
                        <a:latin typeface="+mj-ea"/>
                        <a:ea typeface="+mj-ea"/>
                        <a:cs typeface="微软雅黑" pitchFamily="18" charset="0"/>
                      </a:endParaRPr>
                    </a:p>
                  </a:txBody>
                  <a:tcPr marL="78191" marR="78191" marT="41494" marB="41494">
                    <a:lnL w="1" cap="flat" cmpd="sng" algn="ctr">
                      <a:solidFill>
                        <a:srgbClr val="FFFFFF"/>
                      </a:solidFill>
                      <a:prstDash val="solid"/>
                      <a:round/>
                      <a:headEnd type="none" w="med" len="med"/>
                      <a:tailEnd type="none" w="med" len="med"/>
                    </a:lnL>
                    <a:lnR w="1" cap="flat" cmpd="sng" algn="ctr">
                      <a:solidFill>
                        <a:srgbClr val="000000"/>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FFE8E8"/>
                    </a:solidFill>
                  </a:tcPr>
                </a:tc>
                <a:extLst>
                  <a:ext uri="{0D108BD9-81ED-4DB2-BD59-A6C34878D82A}">
                    <a16:rowId xmlns:a16="http://schemas.microsoft.com/office/drawing/2014/main" val="10004"/>
                  </a:ext>
                </a:extLst>
              </a:tr>
              <a:tr h="252187">
                <a:tc>
                  <a:txBody>
                    <a:bodyPr/>
                    <a:lstStyle/>
                    <a:p>
                      <a:pPr algn="l"/>
                      <a:r>
                        <a:rPr lang="en-US" altLang="zh-CN" sz="1400" b="1" dirty="0">
                          <a:solidFill>
                            <a:srgbClr val="000000"/>
                          </a:solidFill>
                          <a:latin typeface="+mj-ea"/>
                          <a:ea typeface="+mj-ea"/>
                          <a:cs typeface="微软雅黑" pitchFamily="18" charset="0"/>
                        </a:rPr>
                        <a:t>数据一致</a:t>
                      </a:r>
                      <a:endParaRPr lang="zh-CN" altLang="en-US" sz="1400" b="1" dirty="0">
                        <a:solidFill>
                          <a:srgbClr val="000000"/>
                        </a:solidFill>
                        <a:latin typeface="+mj-ea"/>
                        <a:ea typeface="+mj-ea"/>
                        <a:cs typeface="微软雅黑" pitchFamily="18" charset="0"/>
                      </a:endParaRPr>
                    </a:p>
                  </a:txBody>
                  <a:tcPr marL="78191" marR="78191" marT="41494" marB="41494" anchor="ctr">
                    <a:lnL w="0" cap="flat" cmpd="sng" algn="ctr">
                      <a:solidFill>
                        <a:srgbClr val="000000"/>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FFCCCC"/>
                    </a:solidFill>
                  </a:tcPr>
                </a:tc>
                <a:tc>
                  <a:txBody>
                    <a:bodyPr/>
                    <a:lstStyle/>
                    <a:p>
                      <a:pPr algn="l"/>
                      <a:r>
                        <a:rPr lang="en-US" altLang="zh-CN" sz="1400" dirty="0">
                          <a:solidFill>
                            <a:srgbClr val="000000"/>
                          </a:solidFill>
                          <a:latin typeface="+mj-ea"/>
                          <a:ea typeface="+mj-ea"/>
                          <a:cs typeface="微软雅黑" pitchFamily="18" charset="0"/>
                        </a:rPr>
                        <a:t>无一致性</a:t>
                      </a:r>
                      <a:endParaRPr lang="zh-CN" altLang="en-US" sz="1400" dirty="0">
                        <a:solidFill>
                          <a:srgbClr val="000000"/>
                        </a:solidFill>
                        <a:latin typeface="+mj-ea"/>
                        <a:ea typeface="+mj-ea"/>
                        <a:cs typeface="微软雅黑" pitchFamily="18" charset="0"/>
                      </a:endParaRPr>
                    </a:p>
                  </a:txBody>
                  <a:tcPr marL="78191" marR="78191" marT="41494" marB="41494" anchor="ctr">
                    <a:lnL w="1" cap="flat" cmpd="sng" algn="ctr">
                      <a:solidFill>
                        <a:srgbClr val="FFFFFF"/>
                      </a:solidFill>
                      <a:prstDash val="solid"/>
                      <a:round/>
                      <a:headEnd type="none" w="med" len="med"/>
                      <a:tailEnd type="none" w="med" len="med"/>
                    </a:lnL>
                    <a:lnR w="1" cap="flat" cmpd="sng" algn="ctr">
                      <a:solidFill>
                        <a:srgbClr val="000000"/>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FFCCCC"/>
                    </a:solidFill>
                  </a:tcPr>
                </a:tc>
                <a:tc>
                  <a:txBody>
                    <a:bodyPr/>
                    <a:lstStyle/>
                    <a:p>
                      <a:pPr algn="l"/>
                      <a:r>
                        <a:rPr lang="en-US" altLang="zh-CN" sz="1400" dirty="0">
                          <a:solidFill>
                            <a:srgbClr val="000000"/>
                          </a:solidFill>
                          <a:latin typeface="+mj-ea"/>
                          <a:ea typeface="+mj-ea"/>
                          <a:cs typeface="微软雅黑" pitchFamily="18" charset="0"/>
                        </a:rPr>
                        <a:t>弱一致性</a:t>
                      </a:r>
                      <a:endParaRPr lang="zh-CN" altLang="en-US" sz="1400" dirty="0">
                        <a:solidFill>
                          <a:srgbClr val="000000"/>
                        </a:solidFill>
                        <a:latin typeface="+mj-ea"/>
                        <a:ea typeface="+mj-ea"/>
                        <a:cs typeface="微软雅黑" pitchFamily="18" charset="0"/>
                      </a:endParaRPr>
                    </a:p>
                  </a:txBody>
                  <a:tcPr marL="78191" marR="78191" marT="41494" marB="41494" anchor="ctr">
                    <a:lnL w="1" cap="flat" cmpd="sng" algn="ctr">
                      <a:solidFill>
                        <a:srgbClr val="000000"/>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FFCCCC"/>
                    </a:solidFill>
                  </a:tcPr>
                </a:tc>
                <a:tc>
                  <a:txBody>
                    <a:bodyPr/>
                    <a:lstStyle/>
                    <a:p>
                      <a:pPr algn="l"/>
                      <a:r>
                        <a:rPr lang="en-US" altLang="zh-CN" sz="1400" dirty="0">
                          <a:solidFill>
                            <a:srgbClr val="000000"/>
                          </a:solidFill>
                          <a:latin typeface="+mj-ea"/>
                          <a:ea typeface="+mj-ea"/>
                          <a:cs typeface="微软雅黑" pitchFamily="18" charset="0"/>
                        </a:rPr>
                        <a:t>强一致性</a:t>
                      </a:r>
                      <a:endParaRPr lang="zh-CN" altLang="en-US" sz="1400" dirty="0">
                        <a:solidFill>
                          <a:srgbClr val="000000"/>
                        </a:solidFill>
                        <a:latin typeface="+mj-ea"/>
                        <a:ea typeface="+mj-ea"/>
                        <a:cs typeface="微软雅黑" pitchFamily="18" charset="0"/>
                      </a:endParaRPr>
                    </a:p>
                  </a:txBody>
                  <a:tcPr marL="78191" marR="78191" marT="41494" marB="41494" anchor="ctr">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FFCCCC"/>
                    </a:solidFill>
                  </a:tcPr>
                </a:tc>
                <a:tc>
                  <a:txBody>
                    <a:bodyPr/>
                    <a:lstStyle/>
                    <a:p>
                      <a:pPr algn="l"/>
                      <a:r>
                        <a:rPr lang="en-US" altLang="zh-CN" sz="1400" dirty="0">
                          <a:solidFill>
                            <a:srgbClr val="000000"/>
                          </a:solidFill>
                          <a:latin typeface="+mj-ea"/>
                          <a:ea typeface="+mj-ea"/>
                          <a:cs typeface="微软雅黑" pitchFamily="18" charset="0"/>
                        </a:rPr>
                        <a:t>强一致性</a:t>
                      </a:r>
                      <a:endParaRPr lang="zh-CN" altLang="en-US" sz="1400" dirty="0">
                        <a:solidFill>
                          <a:srgbClr val="000000"/>
                        </a:solidFill>
                        <a:latin typeface="+mj-ea"/>
                        <a:ea typeface="+mj-ea"/>
                        <a:cs typeface="微软雅黑" pitchFamily="18" charset="0"/>
                      </a:endParaRPr>
                    </a:p>
                  </a:txBody>
                  <a:tcPr marL="78191" marR="78191" marT="41494" marB="41494" anchor="ctr">
                    <a:lnL w="1" cap="flat" cmpd="sng" algn="ctr">
                      <a:solidFill>
                        <a:srgbClr val="FFFFFF"/>
                      </a:solidFill>
                      <a:prstDash val="solid"/>
                      <a:round/>
                      <a:headEnd type="none" w="med" len="med"/>
                      <a:tailEnd type="none" w="med" len="med"/>
                    </a:lnL>
                    <a:lnR w="1" cap="flat" cmpd="sng" algn="ctr">
                      <a:solidFill>
                        <a:srgbClr val="000000"/>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FFCCCC"/>
                    </a:solidFill>
                  </a:tcPr>
                </a:tc>
                <a:extLst>
                  <a:ext uri="{0D108BD9-81ED-4DB2-BD59-A6C34878D82A}">
                    <a16:rowId xmlns:a16="http://schemas.microsoft.com/office/drawing/2014/main" val="10005"/>
                  </a:ext>
                </a:extLst>
              </a:tr>
              <a:tr h="252187">
                <a:tc>
                  <a:txBody>
                    <a:bodyPr/>
                    <a:lstStyle/>
                    <a:p>
                      <a:pPr algn="l"/>
                      <a:r>
                        <a:rPr lang="en-US" altLang="zh-CN" sz="1400" b="1" dirty="0">
                          <a:solidFill>
                            <a:srgbClr val="000000"/>
                          </a:solidFill>
                          <a:latin typeface="+mj-ea"/>
                          <a:ea typeface="+mj-ea"/>
                          <a:cs typeface="微软雅黑" pitchFamily="18" charset="0"/>
                        </a:rPr>
                        <a:t>数据安全</a:t>
                      </a:r>
                      <a:endParaRPr lang="zh-CN" altLang="en-US" sz="1400" b="1" dirty="0">
                        <a:solidFill>
                          <a:srgbClr val="000000"/>
                        </a:solidFill>
                        <a:latin typeface="+mj-ea"/>
                        <a:ea typeface="+mj-ea"/>
                        <a:cs typeface="微软雅黑" pitchFamily="18" charset="0"/>
                      </a:endParaRPr>
                    </a:p>
                  </a:txBody>
                  <a:tcPr marL="78191" marR="78191" marT="41494" marB="41494" anchor="ctr">
                    <a:lnL w="0" cap="flat" cmpd="sng" algn="ctr">
                      <a:solidFill>
                        <a:srgbClr val="000000"/>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FFE8E8"/>
                    </a:solidFill>
                  </a:tcPr>
                </a:tc>
                <a:tc>
                  <a:txBody>
                    <a:bodyPr/>
                    <a:lstStyle/>
                    <a:p>
                      <a:pPr algn="l"/>
                      <a:r>
                        <a:rPr lang="en-US" altLang="zh-CN" sz="1400" dirty="0">
                          <a:solidFill>
                            <a:srgbClr val="000000"/>
                          </a:solidFill>
                          <a:latin typeface="+mj-ea"/>
                          <a:ea typeface="+mj-ea"/>
                          <a:cs typeface="微软雅黑" pitchFamily="18" charset="0"/>
                        </a:rPr>
                        <a:t>安全性很弱</a:t>
                      </a:r>
                      <a:endParaRPr lang="zh-CN" altLang="en-US" sz="1400" dirty="0">
                        <a:solidFill>
                          <a:srgbClr val="000000"/>
                        </a:solidFill>
                        <a:latin typeface="+mj-ea"/>
                        <a:ea typeface="+mj-ea"/>
                        <a:cs typeface="微软雅黑" pitchFamily="18" charset="0"/>
                      </a:endParaRPr>
                    </a:p>
                  </a:txBody>
                  <a:tcPr marL="78191" marR="78191" marT="41494" marB="41494" anchor="ctr">
                    <a:lnL w="1" cap="flat" cmpd="sng" algn="ctr">
                      <a:solidFill>
                        <a:srgbClr val="FFFFFF"/>
                      </a:solidFill>
                      <a:prstDash val="solid"/>
                      <a:round/>
                      <a:headEnd type="none" w="med" len="med"/>
                      <a:tailEnd type="none" w="med" len="med"/>
                    </a:lnL>
                    <a:lnR w="1" cap="flat" cmpd="sng" algn="ctr">
                      <a:solidFill>
                        <a:srgbClr val="000000"/>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FFE8E8"/>
                    </a:solidFill>
                  </a:tcPr>
                </a:tc>
                <a:tc>
                  <a:txBody>
                    <a:bodyPr/>
                    <a:lstStyle/>
                    <a:p>
                      <a:pPr algn="l"/>
                      <a:r>
                        <a:rPr lang="en-US" altLang="zh-CN" sz="1400" dirty="0">
                          <a:solidFill>
                            <a:srgbClr val="000000"/>
                          </a:solidFill>
                          <a:latin typeface="+mj-ea"/>
                          <a:ea typeface="+mj-ea"/>
                          <a:cs typeface="微软雅黑" pitchFamily="18" charset="0"/>
                        </a:rPr>
                        <a:t>安全性很弱</a:t>
                      </a:r>
                      <a:endParaRPr lang="zh-CN" altLang="en-US" sz="1400" dirty="0">
                        <a:solidFill>
                          <a:srgbClr val="000000"/>
                        </a:solidFill>
                        <a:latin typeface="+mj-ea"/>
                        <a:ea typeface="+mj-ea"/>
                        <a:cs typeface="微软雅黑" pitchFamily="18" charset="0"/>
                      </a:endParaRPr>
                    </a:p>
                  </a:txBody>
                  <a:tcPr marL="78191" marR="78191" marT="41494" marB="41494" anchor="ctr">
                    <a:lnL w="1" cap="flat" cmpd="sng" algn="ctr">
                      <a:solidFill>
                        <a:srgbClr val="000000"/>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FFE8E8"/>
                    </a:solidFill>
                  </a:tcPr>
                </a:tc>
                <a:tc>
                  <a:txBody>
                    <a:bodyPr/>
                    <a:lstStyle/>
                    <a:p>
                      <a:pPr algn="l"/>
                      <a:r>
                        <a:rPr lang="en-US" altLang="zh-CN" sz="1400" dirty="0">
                          <a:solidFill>
                            <a:srgbClr val="000000"/>
                          </a:solidFill>
                          <a:latin typeface="+mj-ea"/>
                          <a:ea typeface="+mj-ea"/>
                          <a:cs typeface="微软雅黑" pitchFamily="18" charset="0"/>
                        </a:rPr>
                        <a:t>安全性很高</a:t>
                      </a:r>
                      <a:endParaRPr lang="zh-CN" altLang="en-US" sz="1400" dirty="0">
                        <a:solidFill>
                          <a:srgbClr val="000000"/>
                        </a:solidFill>
                        <a:latin typeface="+mj-ea"/>
                        <a:ea typeface="+mj-ea"/>
                        <a:cs typeface="微软雅黑" pitchFamily="18" charset="0"/>
                      </a:endParaRPr>
                    </a:p>
                  </a:txBody>
                  <a:tcPr marL="78191" marR="78191" marT="41494" marB="41494" anchor="ctr">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FFE8E8"/>
                    </a:solidFill>
                  </a:tcPr>
                </a:tc>
                <a:tc>
                  <a:txBody>
                    <a:bodyPr/>
                    <a:lstStyle/>
                    <a:p>
                      <a:pPr algn="l"/>
                      <a:r>
                        <a:rPr lang="en-US" altLang="zh-CN" sz="1400" dirty="0">
                          <a:solidFill>
                            <a:srgbClr val="000000"/>
                          </a:solidFill>
                          <a:latin typeface="+mj-ea"/>
                          <a:ea typeface="+mj-ea"/>
                          <a:cs typeface="微软雅黑" pitchFamily="18" charset="0"/>
                        </a:rPr>
                        <a:t>安全性很高</a:t>
                      </a:r>
                      <a:endParaRPr lang="zh-CN" altLang="en-US" sz="1400" dirty="0">
                        <a:solidFill>
                          <a:srgbClr val="000000"/>
                        </a:solidFill>
                        <a:latin typeface="+mj-ea"/>
                        <a:ea typeface="+mj-ea"/>
                        <a:cs typeface="微软雅黑" pitchFamily="18" charset="0"/>
                      </a:endParaRPr>
                    </a:p>
                  </a:txBody>
                  <a:tcPr marL="78191" marR="78191" marT="41494" marB="41494" anchor="ctr">
                    <a:lnL w="1" cap="flat" cmpd="sng" algn="ctr">
                      <a:solidFill>
                        <a:srgbClr val="FFFFFF"/>
                      </a:solidFill>
                      <a:prstDash val="solid"/>
                      <a:round/>
                      <a:headEnd type="none" w="med" len="med"/>
                      <a:tailEnd type="none" w="med" len="med"/>
                    </a:lnL>
                    <a:lnR w="1" cap="flat" cmpd="sng" algn="ctr">
                      <a:solidFill>
                        <a:srgbClr val="000000"/>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FFE8E8"/>
                    </a:solidFill>
                  </a:tcPr>
                </a:tc>
                <a:extLst>
                  <a:ext uri="{0D108BD9-81ED-4DB2-BD59-A6C34878D82A}">
                    <a16:rowId xmlns:a16="http://schemas.microsoft.com/office/drawing/2014/main" val="10006"/>
                  </a:ext>
                </a:extLst>
              </a:tr>
              <a:tr h="615318">
                <a:tc>
                  <a:txBody>
                    <a:bodyPr/>
                    <a:lstStyle/>
                    <a:p>
                      <a:pPr algn="l"/>
                      <a:r>
                        <a:rPr lang="en-US" altLang="zh-CN" sz="1400" b="1" dirty="0">
                          <a:solidFill>
                            <a:srgbClr val="000000"/>
                          </a:solidFill>
                          <a:latin typeface="+mj-ea"/>
                          <a:ea typeface="+mj-ea"/>
                          <a:cs typeface="微软雅黑" pitchFamily="18" charset="0"/>
                        </a:rPr>
                        <a:t>计算类型</a:t>
                      </a:r>
                      <a:endParaRPr lang="zh-CN" altLang="en-US" sz="1400" b="1" dirty="0">
                        <a:solidFill>
                          <a:srgbClr val="000000"/>
                        </a:solidFill>
                        <a:latin typeface="+mj-ea"/>
                        <a:ea typeface="+mj-ea"/>
                        <a:cs typeface="微软雅黑" pitchFamily="18" charset="0"/>
                      </a:endParaRPr>
                    </a:p>
                  </a:txBody>
                  <a:tcPr marL="78191" marR="78191" marT="41494" marB="41494" anchor="ctr">
                    <a:lnL w="0" cap="flat" cmpd="sng" algn="ctr">
                      <a:solidFill>
                        <a:srgbClr val="000000"/>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FFCCCC"/>
                    </a:solidFill>
                  </a:tcPr>
                </a:tc>
                <a:tc>
                  <a:txBody>
                    <a:bodyPr/>
                    <a:lstStyle/>
                    <a:p>
                      <a:pPr algn="ctr"/>
                      <a:r>
                        <a:rPr lang="en-US" altLang="zh-CN" sz="1400" dirty="0" err="1">
                          <a:solidFill>
                            <a:srgbClr val="000000"/>
                          </a:solidFill>
                          <a:latin typeface="+mj-ea"/>
                          <a:ea typeface="+mj-ea"/>
                          <a:cs typeface="微软雅黑" pitchFamily="18" charset="0"/>
                        </a:rPr>
                        <a:t>离线批量处理，只读，低并发</a:t>
                      </a:r>
                      <a:endParaRPr lang="zh-CN" altLang="en-US" sz="1400" dirty="0">
                        <a:solidFill>
                          <a:srgbClr val="000000"/>
                        </a:solidFill>
                        <a:latin typeface="+mj-ea"/>
                        <a:ea typeface="+mj-ea"/>
                        <a:cs typeface="微软雅黑" pitchFamily="18" charset="0"/>
                      </a:endParaRPr>
                    </a:p>
                  </a:txBody>
                  <a:tcPr marL="78191" marR="78191" marT="41494" marB="41494" anchor="ctr">
                    <a:lnL w="1" cap="flat" cmpd="sng" algn="ctr">
                      <a:solidFill>
                        <a:srgbClr val="FFFFFF"/>
                      </a:solidFill>
                      <a:prstDash val="solid"/>
                      <a:round/>
                      <a:headEnd type="none" w="med" len="med"/>
                      <a:tailEnd type="none" w="med" len="med"/>
                    </a:lnL>
                    <a:lnR w="1" cap="flat" cmpd="sng" algn="ctr">
                      <a:solidFill>
                        <a:srgbClr val="000000"/>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FFCCCC"/>
                    </a:solidFill>
                  </a:tcPr>
                </a:tc>
                <a:tc>
                  <a:txBody>
                    <a:bodyPr/>
                    <a:lstStyle/>
                    <a:p>
                      <a:pPr algn="l"/>
                      <a:r>
                        <a:rPr lang="en-US" altLang="zh-CN" sz="1400" dirty="0">
                          <a:solidFill>
                            <a:srgbClr val="000000"/>
                          </a:solidFill>
                          <a:latin typeface="+mj-ea"/>
                          <a:ea typeface="+mj-ea"/>
                          <a:cs typeface="微软雅黑" pitchFamily="18" charset="0"/>
                        </a:rPr>
                        <a:t>实时</a:t>
                      </a:r>
                      <a:r>
                        <a:rPr lang="en-US" altLang="zh-CN" sz="1400" dirty="0">
                          <a:solidFill>
                            <a:srgbClr val="000000"/>
                          </a:solidFill>
                          <a:latin typeface="+mj-ea"/>
                          <a:ea typeface="+mj-ea"/>
                          <a:cs typeface="Times New Roman" pitchFamily="18" charset="0"/>
                        </a:rPr>
                        <a:t>CRUD</a:t>
                      </a:r>
                      <a:r>
                        <a:rPr lang="en-US" altLang="zh-CN" sz="1400" dirty="0">
                          <a:solidFill>
                            <a:srgbClr val="000000"/>
                          </a:solidFill>
                          <a:latin typeface="+mj-ea"/>
                          <a:ea typeface="+mj-ea"/>
                          <a:cs typeface="微软雅黑" pitchFamily="18" charset="0"/>
                        </a:rPr>
                        <a:t>操作，</a:t>
                      </a:r>
                      <a:endParaRPr lang="zh-CN" altLang="en-US" sz="1400" dirty="0">
                        <a:solidFill>
                          <a:srgbClr val="000000"/>
                        </a:solidFill>
                        <a:latin typeface="+mj-ea"/>
                        <a:ea typeface="+mj-ea"/>
                        <a:cs typeface="微软雅黑" pitchFamily="18" charset="0"/>
                      </a:endParaRPr>
                    </a:p>
                    <a:p>
                      <a:pPr algn="l"/>
                      <a:r>
                        <a:rPr lang="en-US" altLang="zh-CN" sz="1400" dirty="0">
                          <a:solidFill>
                            <a:srgbClr val="000000"/>
                          </a:solidFill>
                          <a:latin typeface="+mj-ea"/>
                          <a:ea typeface="+mj-ea"/>
                          <a:cs typeface="微软雅黑" pitchFamily="18" charset="0"/>
                        </a:rPr>
                        <a:t>海量并发</a:t>
                      </a:r>
                      <a:endParaRPr lang="zh-CN" altLang="en-US" sz="1400" dirty="0">
                        <a:solidFill>
                          <a:srgbClr val="000000"/>
                        </a:solidFill>
                        <a:latin typeface="+mj-ea"/>
                        <a:ea typeface="+mj-ea"/>
                        <a:cs typeface="微软雅黑" pitchFamily="18" charset="0"/>
                      </a:endParaRPr>
                    </a:p>
                  </a:txBody>
                  <a:tcPr marL="78191" marR="78191" marT="41494" marB="41494" anchor="ctr">
                    <a:lnL w="1" cap="flat" cmpd="sng" algn="ctr">
                      <a:solidFill>
                        <a:srgbClr val="000000"/>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FFCCCC"/>
                    </a:solidFill>
                  </a:tcPr>
                </a:tc>
                <a:tc>
                  <a:txBody>
                    <a:bodyPr/>
                    <a:lstStyle/>
                    <a:p>
                      <a:pPr algn="l"/>
                      <a:r>
                        <a:rPr lang="en-US" altLang="zh-CN" sz="1400" dirty="0">
                          <a:solidFill>
                            <a:srgbClr val="000000"/>
                          </a:solidFill>
                          <a:latin typeface="+mj-ea"/>
                          <a:ea typeface="+mj-ea"/>
                          <a:cs typeface="微软雅黑" pitchFamily="18" charset="0"/>
                        </a:rPr>
                        <a:t>实时</a:t>
                      </a:r>
                      <a:r>
                        <a:rPr lang="en-US" altLang="zh-CN" sz="1400" dirty="0">
                          <a:solidFill>
                            <a:srgbClr val="000000"/>
                          </a:solidFill>
                          <a:latin typeface="+mj-ea"/>
                          <a:ea typeface="+mj-ea"/>
                          <a:cs typeface="Times New Roman" pitchFamily="18" charset="0"/>
                        </a:rPr>
                        <a:t>CRUD</a:t>
                      </a:r>
                      <a:r>
                        <a:rPr lang="en-US" altLang="zh-CN" sz="1400" dirty="0">
                          <a:solidFill>
                            <a:srgbClr val="000000"/>
                          </a:solidFill>
                          <a:latin typeface="+mj-ea"/>
                          <a:ea typeface="+mj-ea"/>
                          <a:cs typeface="微软雅黑" pitchFamily="18" charset="0"/>
                        </a:rPr>
                        <a:t>操作，高</a:t>
                      </a:r>
                      <a:endParaRPr lang="zh-CN" altLang="en-US" sz="1400" dirty="0">
                        <a:solidFill>
                          <a:srgbClr val="000000"/>
                        </a:solidFill>
                        <a:latin typeface="+mj-ea"/>
                        <a:ea typeface="+mj-ea"/>
                        <a:cs typeface="微软雅黑" pitchFamily="18" charset="0"/>
                      </a:endParaRPr>
                    </a:p>
                    <a:p>
                      <a:pPr algn="l"/>
                      <a:r>
                        <a:rPr lang="en-US" altLang="zh-CN" sz="1400" dirty="0">
                          <a:solidFill>
                            <a:srgbClr val="000000"/>
                          </a:solidFill>
                          <a:latin typeface="+mj-ea"/>
                          <a:ea typeface="+mj-ea"/>
                          <a:cs typeface="微软雅黑" pitchFamily="18" charset="0"/>
                        </a:rPr>
                        <a:t>并发</a:t>
                      </a:r>
                      <a:endParaRPr lang="zh-CN" altLang="en-US" sz="1400" dirty="0">
                        <a:solidFill>
                          <a:srgbClr val="000000"/>
                        </a:solidFill>
                        <a:latin typeface="+mj-ea"/>
                        <a:ea typeface="+mj-ea"/>
                        <a:cs typeface="微软雅黑" pitchFamily="18" charset="0"/>
                      </a:endParaRPr>
                    </a:p>
                  </a:txBody>
                  <a:tcPr marL="78191" marR="78191" marT="41494" marB="41494" anchor="ctr">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FFCCCC"/>
                    </a:solidFill>
                  </a:tcPr>
                </a:tc>
                <a:tc>
                  <a:txBody>
                    <a:bodyPr/>
                    <a:lstStyle/>
                    <a:p>
                      <a:pPr algn="ctr"/>
                      <a:r>
                        <a:rPr lang="en-US" altLang="zh-CN" sz="1400" dirty="0">
                          <a:solidFill>
                            <a:srgbClr val="000000"/>
                          </a:solidFill>
                          <a:latin typeface="+mj-ea"/>
                          <a:ea typeface="+mj-ea"/>
                          <a:cs typeface="微软雅黑" pitchFamily="18" charset="0"/>
                        </a:rPr>
                        <a:t>离线批量处理，只读，</a:t>
                      </a:r>
                      <a:endParaRPr lang="zh-CN" altLang="en-US" sz="1400" dirty="0">
                        <a:solidFill>
                          <a:srgbClr val="000000"/>
                        </a:solidFill>
                        <a:latin typeface="+mj-ea"/>
                        <a:ea typeface="+mj-ea"/>
                        <a:cs typeface="微软雅黑" pitchFamily="18" charset="0"/>
                      </a:endParaRPr>
                    </a:p>
                    <a:p>
                      <a:pPr algn="l"/>
                      <a:r>
                        <a:rPr lang="en-US" altLang="zh-CN" sz="1400" dirty="0">
                          <a:solidFill>
                            <a:srgbClr val="000000"/>
                          </a:solidFill>
                          <a:latin typeface="+mj-ea"/>
                          <a:ea typeface="+mj-ea"/>
                          <a:cs typeface="微软雅黑" pitchFamily="18" charset="0"/>
                        </a:rPr>
                        <a:t>低并发</a:t>
                      </a:r>
                      <a:endParaRPr lang="zh-CN" altLang="en-US" sz="1400" dirty="0">
                        <a:solidFill>
                          <a:srgbClr val="000000"/>
                        </a:solidFill>
                        <a:latin typeface="+mj-ea"/>
                        <a:ea typeface="+mj-ea"/>
                        <a:cs typeface="微软雅黑" pitchFamily="18" charset="0"/>
                      </a:endParaRPr>
                    </a:p>
                  </a:txBody>
                  <a:tcPr marL="78191" marR="78191" marT="41494" marB="41494" anchor="ctr">
                    <a:lnL w="1" cap="flat" cmpd="sng" algn="ctr">
                      <a:solidFill>
                        <a:srgbClr val="FFFFFF"/>
                      </a:solidFill>
                      <a:prstDash val="solid"/>
                      <a:round/>
                      <a:headEnd type="none" w="med" len="med"/>
                      <a:tailEnd type="none" w="med" len="med"/>
                    </a:lnL>
                    <a:lnR w="1" cap="flat" cmpd="sng" algn="ctr">
                      <a:solidFill>
                        <a:srgbClr val="000000"/>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FFCCCC"/>
                    </a:solidFill>
                  </a:tcPr>
                </a:tc>
                <a:extLst>
                  <a:ext uri="{0D108BD9-81ED-4DB2-BD59-A6C34878D82A}">
                    <a16:rowId xmlns:a16="http://schemas.microsoft.com/office/drawing/2014/main" val="10007"/>
                  </a:ext>
                </a:extLst>
              </a:tr>
              <a:tr h="615318">
                <a:tc>
                  <a:txBody>
                    <a:bodyPr/>
                    <a:lstStyle/>
                    <a:p>
                      <a:pPr algn="l"/>
                      <a:r>
                        <a:rPr lang="en-US" altLang="zh-CN" sz="1400" b="1" dirty="0">
                          <a:solidFill>
                            <a:srgbClr val="000000"/>
                          </a:solidFill>
                          <a:latin typeface="+mj-ea"/>
                          <a:ea typeface="+mj-ea"/>
                          <a:cs typeface="微软雅黑" pitchFamily="18" charset="0"/>
                        </a:rPr>
                        <a:t>适用场景</a:t>
                      </a:r>
                      <a:endParaRPr lang="zh-CN" altLang="en-US" sz="1400" b="1" dirty="0">
                        <a:solidFill>
                          <a:srgbClr val="000000"/>
                        </a:solidFill>
                        <a:latin typeface="+mj-ea"/>
                        <a:ea typeface="+mj-ea"/>
                        <a:cs typeface="微软雅黑" pitchFamily="18" charset="0"/>
                      </a:endParaRPr>
                    </a:p>
                  </a:txBody>
                  <a:tcPr marL="78191" marR="78191" marT="41494" marB="41494" anchor="ctr">
                    <a:lnL w="0" cap="flat" cmpd="sng" algn="ctr">
                      <a:solidFill>
                        <a:srgbClr val="000000"/>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FFE8E8"/>
                    </a:solidFill>
                  </a:tcPr>
                </a:tc>
                <a:tc>
                  <a:txBody>
                    <a:bodyPr/>
                    <a:lstStyle/>
                    <a:p>
                      <a:pPr algn="ctr"/>
                      <a:r>
                        <a:rPr lang="en-US" altLang="zh-CN" sz="1400" dirty="0" err="1">
                          <a:solidFill>
                            <a:srgbClr val="000000"/>
                          </a:solidFill>
                          <a:latin typeface="+mj-ea"/>
                          <a:ea typeface="+mj-ea"/>
                          <a:cs typeface="微软雅黑" pitchFamily="18" charset="0"/>
                        </a:rPr>
                        <a:t>低密度数据海量存储，数据预处理，预计算</a:t>
                      </a:r>
                      <a:endParaRPr lang="zh-CN" altLang="en-US" sz="1400" dirty="0">
                        <a:solidFill>
                          <a:srgbClr val="000000"/>
                        </a:solidFill>
                        <a:latin typeface="+mj-ea"/>
                        <a:ea typeface="+mj-ea"/>
                        <a:cs typeface="微软雅黑" pitchFamily="18" charset="0"/>
                      </a:endParaRPr>
                    </a:p>
                  </a:txBody>
                  <a:tcPr marL="78191" marR="78191" marT="41494" marB="41494" anchor="ctr">
                    <a:lnL w="1" cap="flat" cmpd="sng" algn="ctr">
                      <a:solidFill>
                        <a:srgbClr val="FFFFFF"/>
                      </a:solidFill>
                      <a:prstDash val="solid"/>
                      <a:round/>
                      <a:headEnd type="none" w="med" len="med"/>
                      <a:tailEnd type="none" w="med" len="med"/>
                    </a:lnL>
                    <a:lnR w="1" cap="flat" cmpd="sng" algn="ctr">
                      <a:solidFill>
                        <a:srgbClr val="000000"/>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FFE8E8"/>
                    </a:solidFill>
                  </a:tcPr>
                </a:tc>
                <a:tc>
                  <a:txBody>
                    <a:bodyPr/>
                    <a:lstStyle/>
                    <a:p>
                      <a:pPr algn="l"/>
                      <a:r>
                        <a:rPr lang="en-US" altLang="zh-CN" sz="1400" dirty="0">
                          <a:solidFill>
                            <a:srgbClr val="000000"/>
                          </a:solidFill>
                          <a:latin typeface="+mj-ea"/>
                          <a:ea typeface="+mj-ea"/>
                          <a:cs typeface="微软雅黑" pitchFamily="18" charset="0"/>
                        </a:rPr>
                        <a:t>高并发实时</a:t>
                      </a:r>
                      <a:endParaRPr lang="zh-CN" altLang="en-US" sz="1400" dirty="0">
                        <a:solidFill>
                          <a:srgbClr val="000000"/>
                        </a:solidFill>
                        <a:latin typeface="+mj-ea"/>
                        <a:ea typeface="+mj-ea"/>
                        <a:cs typeface="微软雅黑" pitchFamily="18" charset="0"/>
                      </a:endParaRPr>
                    </a:p>
                  </a:txBody>
                  <a:tcPr marL="78191" marR="78191" marT="41494" marB="41494">
                    <a:lnL w="1" cap="flat" cmpd="sng" algn="ctr">
                      <a:solidFill>
                        <a:srgbClr val="000000"/>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FFE8E8"/>
                    </a:solidFill>
                  </a:tcPr>
                </a:tc>
                <a:tc>
                  <a:txBody>
                    <a:bodyPr/>
                    <a:lstStyle/>
                    <a:p>
                      <a:pPr algn="ctr"/>
                      <a:r>
                        <a:rPr lang="en-US" altLang="zh-CN" sz="1400" dirty="0" err="1">
                          <a:solidFill>
                            <a:srgbClr val="000000"/>
                          </a:solidFill>
                          <a:latin typeface="+mj-ea"/>
                          <a:ea typeface="+mj-ea"/>
                          <a:cs typeface="微软雅黑" pitchFamily="18" charset="0"/>
                        </a:rPr>
                        <a:t>在线交易，查询，报表</a:t>
                      </a:r>
                      <a:endParaRPr lang="zh-CN" altLang="en-US" sz="1400" dirty="0">
                        <a:solidFill>
                          <a:srgbClr val="000000"/>
                        </a:solidFill>
                        <a:latin typeface="+mj-ea"/>
                        <a:ea typeface="+mj-ea"/>
                        <a:cs typeface="微软雅黑" pitchFamily="18" charset="0"/>
                      </a:endParaRPr>
                    </a:p>
                  </a:txBody>
                  <a:tcPr marL="78191" marR="78191" marT="41494" marB="41494" anchor="ctr">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FFE8E8"/>
                    </a:solidFill>
                  </a:tcPr>
                </a:tc>
                <a:tc>
                  <a:txBody>
                    <a:bodyPr/>
                    <a:lstStyle/>
                    <a:p>
                      <a:pPr algn="ctr"/>
                      <a:r>
                        <a:rPr lang="en-US" altLang="zh-CN" sz="1400" dirty="0">
                          <a:solidFill>
                            <a:srgbClr val="000000"/>
                          </a:solidFill>
                          <a:latin typeface="+mj-ea"/>
                          <a:ea typeface="+mj-ea"/>
                          <a:cs typeface="微软雅黑" pitchFamily="18" charset="0"/>
                        </a:rPr>
                        <a:t>高价值数据统一存储</a:t>
                      </a:r>
                      <a:endParaRPr lang="zh-CN" altLang="en-US" sz="1400" dirty="0">
                        <a:solidFill>
                          <a:srgbClr val="000000"/>
                        </a:solidFill>
                        <a:latin typeface="+mj-ea"/>
                        <a:ea typeface="+mj-ea"/>
                        <a:cs typeface="微软雅黑" pitchFamily="18" charset="0"/>
                      </a:endParaRPr>
                    </a:p>
                    <a:p>
                      <a:pPr algn="l"/>
                      <a:r>
                        <a:rPr lang="en-US" altLang="zh-CN" sz="1400" dirty="0">
                          <a:solidFill>
                            <a:srgbClr val="000000"/>
                          </a:solidFill>
                          <a:latin typeface="+mj-ea"/>
                          <a:ea typeface="+mj-ea"/>
                          <a:cs typeface="微软雅黑" pitchFamily="18" charset="0"/>
                        </a:rPr>
                        <a:t>和计算平台</a:t>
                      </a:r>
                      <a:endParaRPr lang="zh-CN" altLang="en-US" sz="1400" dirty="0">
                        <a:solidFill>
                          <a:srgbClr val="000000"/>
                        </a:solidFill>
                        <a:latin typeface="+mj-ea"/>
                        <a:ea typeface="+mj-ea"/>
                        <a:cs typeface="微软雅黑" pitchFamily="18" charset="0"/>
                      </a:endParaRPr>
                    </a:p>
                  </a:txBody>
                  <a:tcPr marL="78191" marR="78191" marT="41494" marB="41494" anchor="ctr">
                    <a:lnL w="1" cap="flat" cmpd="sng" algn="ctr">
                      <a:solidFill>
                        <a:srgbClr val="FFFFFF"/>
                      </a:solidFill>
                      <a:prstDash val="solid"/>
                      <a:round/>
                      <a:headEnd type="none" w="med" len="med"/>
                      <a:tailEnd type="none" w="med" len="med"/>
                    </a:lnL>
                    <a:lnR w="1" cap="flat" cmpd="sng" algn="ctr">
                      <a:solidFill>
                        <a:srgbClr val="000000"/>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FFE8E8"/>
                    </a:solidFill>
                  </a:tcPr>
                </a:tc>
                <a:extLst>
                  <a:ext uri="{0D108BD9-81ED-4DB2-BD59-A6C34878D82A}">
                    <a16:rowId xmlns:a16="http://schemas.microsoft.com/office/drawing/2014/main" val="10008"/>
                  </a:ext>
                </a:extLst>
              </a:tr>
              <a:tr h="615318">
                <a:tc>
                  <a:txBody>
                    <a:bodyPr/>
                    <a:lstStyle/>
                    <a:p>
                      <a:pPr algn="l"/>
                      <a:r>
                        <a:rPr lang="en-US" altLang="zh-CN" sz="1400" b="1" dirty="0">
                          <a:solidFill>
                            <a:srgbClr val="000000"/>
                          </a:solidFill>
                          <a:latin typeface="+mj-ea"/>
                          <a:ea typeface="+mj-ea"/>
                          <a:cs typeface="微软雅黑" pitchFamily="18" charset="0"/>
                        </a:rPr>
                        <a:t>常见用例</a:t>
                      </a:r>
                      <a:endParaRPr lang="zh-CN" altLang="en-US" sz="1400" b="1" dirty="0">
                        <a:solidFill>
                          <a:srgbClr val="000000"/>
                        </a:solidFill>
                        <a:latin typeface="+mj-ea"/>
                        <a:ea typeface="+mj-ea"/>
                        <a:cs typeface="微软雅黑" pitchFamily="18" charset="0"/>
                      </a:endParaRPr>
                    </a:p>
                  </a:txBody>
                  <a:tcPr marL="78191" marR="78191" marT="41494" marB="41494">
                    <a:lnL w="0" cap="flat" cmpd="sng" algn="ctr">
                      <a:solidFill>
                        <a:srgbClr val="000000"/>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mpd="sng">
                      <a:solidFill>
                        <a:srgbClr val="FFFFFF"/>
                      </a:solidFill>
                      <a:prstDash val="solid"/>
                    </a:lnB>
                    <a:solidFill>
                      <a:srgbClr val="FFCCCC"/>
                    </a:solidFill>
                  </a:tcPr>
                </a:tc>
                <a:tc>
                  <a:txBody>
                    <a:bodyPr/>
                    <a:lstStyle/>
                    <a:p>
                      <a:pPr algn="ctr"/>
                      <a:r>
                        <a:rPr lang="en-US" altLang="zh-CN" sz="1400" dirty="0" err="1">
                          <a:solidFill>
                            <a:srgbClr val="000000"/>
                          </a:solidFill>
                          <a:latin typeface="+mj-ea"/>
                          <a:ea typeface="+mj-ea"/>
                          <a:cs typeface="微软雅黑" pitchFamily="18" charset="0"/>
                        </a:rPr>
                        <a:t>日志处理，用户行为分析，搜索引擎</a:t>
                      </a:r>
                      <a:endParaRPr lang="zh-CN" altLang="en-US" sz="1400" dirty="0">
                        <a:solidFill>
                          <a:srgbClr val="000000"/>
                        </a:solidFill>
                        <a:latin typeface="+mj-ea"/>
                        <a:ea typeface="+mj-ea"/>
                        <a:cs typeface="微软雅黑" pitchFamily="18" charset="0"/>
                      </a:endParaRPr>
                    </a:p>
                  </a:txBody>
                  <a:tcPr marL="78191" marR="78191" marT="41494" marB="41494" anchor="ctr">
                    <a:lnL w="1" cap="flat" cmpd="sng" algn="ctr">
                      <a:solidFill>
                        <a:srgbClr val="FFFFFF"/>
                      </a:solidFill>
                      <a:prstDash val="solid"/>
                      <a:round/>
                      <a:headEnd type="none" w="med" len="med"/>
                      <a:tailEnd type="none" w="med" len="med"/>
                    </a:lnL>
                    <a:lnR w="1" cap="flat" cmpd="sng" algn="ctr">
                      <a:solidFill>
                        <a:srgbClr val="000000"/>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FFCCCC"/>
                    </a:solidFill>
                  </a:tcPr>
                </a:tc>
                <a:tc>
                  <a:txBody>
                    <a:bodyPr/>
                    <a:lstStyle/>
                    <a:p>
                      <a:pPr algn="ctr"/>
                      <a:r>
                        <a:rPr lang="en-US" altLang="zh-CN" sz="1400" dirty="0">
                          <a:solidFill>
                            <a:srgbClr val="000000"/>
                          </a:solidFill>
                          <a:latin typeface="+mj-ea"/>
                          <a:ea typeface="+mj-ea"/>
                          <a:cs typeface="微软雅黑" pitchFamily="18" charset="0"/>
                        </a:rPr>
                        <a:t>用户资料，微博，</a:t>
                      </a:r>
                      <a:endParaRPr lang="zh-CN" altLang="en-US" sz="1400" dirty="0">
                        <a:solidFill>
                          <a:srgbClr val="000000"/>
                        </a:solidFill>
                        <a:latin typeface="+mj-ea"/>
                        <a:ea typeface="+mj-ea"/>
                        <a:cs typeface="微软雅黑" pitchFamily="18" charset="0"/>
                      </a:endParaRPr>
                    </a:p>
                    <a:p>
                      <a:pPr algn="l"/>
                      <a:r>
                        <a:rPr lang="en-US" altLang="zh-CN" sz="1400" dirty="0">
                          <a:solidFill>
                            <a:srgbClr val="000000"/>
                          </a:solidFill>
                          <a:latin typeface="+mj-ea"/>
                          <a:ea typeface="+mj-ea"/>
                          <a:cs typeface="微软雅黑" pitchFamily="18" charset="0"/>
                        </a:rPr>
                        <a:t>金融反欺诈</a:t>
                      </a:r>
                      <a:endParaRPr lang="zh-CN" altLang="en-US" sz="1400" dirty="0">
                        <a:solidFill>
                          <a:srgbClr val="000000"/>
                        </a:solidFill>
                        <a:latin typeface="+mj-ea"/>
                        <a:ea typeface="+mj-ea"/>
                        <a:cs typeface="微软雅黑" pitchFamily="18" charset="0"/>
                      </a:endParaRPr>
                    </a:p>
                  </a:txBody>
                  <a:tcPr marL="78191" marR="78191" marT="41494" marB="41494" anchor="ctr">
                    <a:lnL w="1" cap="flat" cmpd="sng" algn="ctr">
                      <a:solidFill>
                        <a:srgbClr val="000000"/>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FFCCCC"/>
                    </a:solidFill>
                  </a:tcPr>
                </a:tc>
                <a:tc>
                  <a:txBody>
                    <a:bodyPr/>
                    <a:lstStyle/>
                    <a:p>
                      <a:pPr algn="ctr"/>
                      <a:r>
                        <a:rPr lang="en-US" altLang="zh-CN" sz="1400" dirty="0" err="1">
                          <a:solidFill>
                            <a:srgbClr val="000000"/>
                          </a:solidFill>
                          <a:latin typeface="+mj-ea"/>
                          <a:ea typeface="+mj-ea"/>
                          <a:cs typeface="微软雅黑" pitchFamily="18" charset="0"/>
                        </a:rPr>
                        <a:t>金融账户，电信计费，税务等</a:t>
                      </a:r>
                      <a:endParaRPr lang="zh-CN" altLang="en-US" sz="1400" dirty="0">
                        <a:solidFill>
                          <a:srgbClr val="000000"/>
                        </a:solidFill>
                        <a:latin typeface="+mj-ea"/>
                        <a:ea typeface="+mj-ea"/>
                        <a:cs typeface="微软雅黑" pitchFamily="18" charset="0"/>
                      </a:endParaRPr>
                    </a:p>
                  </a:txBody>
                  <a:tcPr marL="78191" marR="78191" marT="41494" marB="41494" anchor="ctr">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FFCCCC"/>
                    </a:solidFill>
                  </a:tcPr>
                </a:tc>
                <a:tc>
                  <a:txBody>
                    <a:bodyPr/>
                    <a:lstStyle/>
                    <a:p>
                      <a:pPr algn="l"/>
                      <a:r>
                        <a:rPr lang="en-US" altLang="zh-CN" sz="1400" dirty="0">
                          <a:solidFill>
                            <a:srgbClr val="000000"/>
                          </a:solidFill>
                          <a:latin typeface="+mj-ea"/>
                          <a:ea typeface="+mj-ea"/>
                          <a:cs typeface="微软雅黑" pitchFamily="18" charset="0"/>
                        </a:rPr>
                        <a:t>企业数据仓库</a:t>
                      </a:r>
                      <a:endParaRPr lang="zh-CN" altLang="en-US" sz="1400" dirty="0">
                        <a:solidFill>
                          <a:srgbClr val="000000"/>
                        </a:solidFill>
                        <a:latin typeface="+mj-ea"/>
                        <a:ea typeface="+mj-ea"/>
                        <a:cs typeface="微软雅黑" pitchFamily="18" charset="0"/>
                      </a:endParaRPr>
                    </a:p>
                  </a:txBody>
                  <a:tcPr marL="78191" marR="78191" marT="41494" marB="41494">
                    <a:lnL w="1" cap="flat" cmpd="sng" algn="ctr">
                      <a:solidFill>
                        <a:srgbClr val="FFFFFF"/>
                      </a:solidFill>
                      <a:prstDash val="solid"/>
                      <a:round/>
                      <a:headEnd type="none" w="med" len="med"/>
                      <a:tailEnd type="none" w="med" len="med"/>
                    </a:lnL>
                    <a:lnR w="1" cap="flat" cmpd="sng" algn="ctr">
                      <a:solidFill>
                        <a:srgbClr val="000000"/>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FFCCCC"/>
                    </a:solidFill>
                  </a:tcPr>
                </a:tc>
                <a:extLst>
                  <a:ext uri="{0D108BD9-81ED-4DB2-BD59-A6C34878D82A}">
                    <a16:rowId xmlns:a16="http://schemas.microsoft.com/office/drawing/2014/main" val="10009"/>
                  </a:ext>
                </a:extLst>
              </a:tr>
            </a:tbl>
          </a:graphicData>
        </a:graphic>
      </p:graphicFrame>
      <p:sp>
        <p:nvSpPr>
          <p:cNvPr id="2" name="TextBox 1"/>
          <p:cNvSpPr txBox="1"/>
          <p:nvPr/>
        </p:nvSpPr>
        <p:spPr>
          <a:xfrm>
            <a:off x="1227166" y="6419627"/>
            <a:ext cx="1694375" cy="93955"/>
          </a:xfrm>
          <a:prstGeom prst="rect">
            <a:avLst/>
          </a:prstGeom>
          <a:noFill/>
        </p:spPr>
        <p:txBody>
          <a:bodyPr wrap="none" lIns="0" tIns="0" rIns="0" bIns="40087" rtlCol="0">
            <a:spAutoFit/>
          </a:bodyPr>
          <a:lstStyle/>
          <a:p>
            <a:pPr>
              <a:lnSpc>
                <a:spcPts val="438"/>
              </a:lnSpc>
            </a:pPr>
            <a:r>
              <a:rPr lang="en-US" altLang="zh-CN" sz="500" dirty="0">
                <a:solidFill>
                  <a:srgbClr val="000000"/>
                </a:solidFill>
                <a:latin typeface="Times New Roman" pitchFamily="18" charset="0"/>
                <a:cs typeface="Times New Roman" pitchFamily="18" charset="0"/>
              </a:rPr>
              <a:t>Copyright</a:t>
            </a:r>
            <a:r>
              <a:rPr lang="en-US" altLang="zh-CN" sz="500" dirty="0">
                <a:latin typeface="Times New Roman" pitchFamily="18" charset="0"/>
                <a:cs typeface="Times New Roman" pitchFamily="18" charset="0"/>
              </a:rPr>
              <a:t> </a:t>
            </a:r>
            <a:r>
              <a:rPr lang="en-US" altLang="zh-CN" sz="500" dirty="0">
                <a:solidFill>
                  <a:srgbClr val="000000"/>
                </a:solidFill>
                <a:latin typeface="Times New Roman" pitchFamily="18" charset="0"/>
                <a:cs typeface="Times New Roman" pitchFamily="18" charset="0"/>
              </a:rPr>
              <a:t>©</a:t>
            </a:r>
            <a:r>
              <a:rPr lang="en-US" altLang="zh-CN" sz="500" dirty="0">
                <a:latin typeface="Times New Roman" pitchFamily="18" charset="0"/>
                <a:cs typeface="Times New Roman" pitchFamily="18" charset="0"/>
              </a:rPr>
              <a:t> </a:t>
            </a:r>
            <a:r>
              <a:rPr lang="en-US" altLang="zh-CN" sz="500" dirty="0">
                <a:solidFill>
                  <a:srgbClr val="000000"/>
                </a:solidFill>
                <a:latin typeface="Times New Roman" pitchFamily="18" charset="0"/>
                <a:cs typeface="Times New Roman" pitchFamily="18" charset="0"/>
              </a:rPr>
              <a:t>2012,</a:t>
            </a:r>
            <a:r>
              <a:rPr lang="en-US" altLang="zh-CN" sz="500" dirty="0">
                <a:latin typeface="Times New Roman" pitchFamily="18" charset="0"/>
                <a:cs typeface="Times New Roman" pitchFamily="18" charset="0"/>
              </a:rPr>
              <a:t> </a:t>
            </a:r>
            <a:r>
              <a:rPr lang="en-US" altLang="zh-CN" sz="500" dirty="0">
                <a:solidFill>
                  <a:srgbClr val="000000"/>
                </a:solidFill>
                <a:latin typeface="Times New Roman" pitchFamily="18" charset="0"/>
                <a:cs typeface="Times New Roman" pitchFamily="18" charset="0"/>
              </a:rPr>
              <a:t>Oracle</a:t>
            </a:r>
            <a:r>
              <a:rPr lang="en-US" altLang="zh-CN" sz="500" dirty="0">
                <a:latin typeface="Times New Roman" pitchFamily="18" charset="0"/>
                <a:cs typeface="Times New Roman" pitchFamily="18" charset="0"/>
              </a:rPr>
              <a:t> </a:t>
            </a:r>
            <a:r>
              <a:rPr lang="en-US" altLang="zh-CN" sz="500" dirty="0">
                <a:solidFill>
                  <a:srgbClr val="000000"/>
                </a:solidFill>
                <a:latin typeface="Times New Roman" pitchFamily="18" charset="0"/>
                <a:cs typeface="Times New Roman" pitchFamily="18" charset="0"/>
              </a:rPr>
              <a:t>and/or</a:t>
            </a:r>
            <a:r>
              <a:rPr lang="en-US" altLang="zh-CN" sz="500" dirty="0">
                <a:latin typeface="Times New Roman" pitchFamily="18" charset="0"/>
                <a:cs typeface="Times New Roman" pitchFamily="18" charset="0"/>
              </a:rPr>
              <a:t> </a:t>
            </a:r>
            <a:r>
              <a:rPr lang="en-US" altLang="zh-CN" sz="500" dirty="0">
                <a:solidFill>
                  <a:srgbClr val="000000"/>
                </a:solidFill>
                <a:latin typeface="Times New Roman" pitchFamily="18" charset="0"/>
                <a:cs typeface="Times New Roman" pitchFamily="18" charset="0"/>
              </a:rPr>
              <a:t>its</a:t>
            </a:r>
            <a:r>
              <a:rPr lang="en-US" altLang="zh-CN" sz="500" dirty="0">
                <a:latin typeface="Times New Roman" pitchFamily="18" charset="0"/>
                <a:cs typeface="Times New Roman" pitchFamily="18" charset="0"/>
              </a:rPr>
              <a:t> </a:t>
            </a:r>
            <a:r>
              <a:rPr lang="en-US" altLang="zh-CN" sz="500" dirty="0">
                <a:solidFill>
                  <a:srgbClr val="000000"/>
                </a:solidFill>
                <a:latin typeface="Times New Roman" pitchFamily="18" charset="0"/>
                <a:cs typeface="Times New Roman" pitchFamily="18" charset="0"/>
              </a:rPr>
              <a:t>affiliates.</a:t>
            </a:r>
            <a:r>
              <a:rPr lang="en-US" altLang="zh-CN" sz="500" dirty="0">
                <a:latin typeface="Times New Roman" pitchFamily="18" charset="0"/>
                <a:cs typeface="Times New Roman" pitchFamily="18" charset="0"/>
              </a:rPr>
              <a:t> </a:t>
            </a:r>
            <a:r>
              <a:rPr lang="en-US" altLang="zh-CN" sz="500" dirty="0">
                <a:solidFill>
                  <a:srgbClr val="000000"/>
                </a:solidFill>
                <a:latin typeface="Times New Roman" pitchFamily="18" charset="0"/>
                <a:cs typeface="Times New Roman" pitchFamily="18" charset="0"/>
              </a:rPr>
              <a:t>All</a:t>
            </a:r>
            <a:r>
              <a:rPr lang="en-US" altLang="zh-CN" sz="500" dirty="0">
                <a:latin typeface="Times New Roman" pitchFamily="18" charset="0"/>
                <a:cs typeface="Times New Roman" pitchFamily="18" charset="0"/>
              </a:rPr>
              <a:t> </a:t>
            </a:r>
            <a:r>
              <a:rPr lang="en-US" altLang="zh-CN" sz="500" dirty="0">
                <a:solidFill>
                  <a:srgbClr val="000000"/>
                </a:solidFill>
                <a:latin typeface="Times New Roman" pitchFamily="18" charset="0"/>
                <a:cs typeface="Times New Roman" pitchFamily="18" charset="0"/>
              </a:rPr>
              <a:t>rights</a:t>
            </a:r>
            <a:r>
              <a:rPr lang="en-US" altLang="zh-CN" sz="500" dirty="0">
                <a:latin typeface="Times New Roman" pitchFamily="18" charset="0"/>
                <a:cs typeface="Times New Roman" pitchFamily="18" charset="0"/>
              </a:rPr>
              <a:t> </a:t>
            </a:r>
            <a:r>
              <a:rPr lang="en-US" altLang="zh-CN" sz="500" dirty="0">
                <a:solidFill>
                  <a:srgbClr val="000000"/>
                </a:solidFill>
                <a:latin typeface="Times New Roman" pitchFamily="18" charset="0"/>
                <a:cs typeface="Times New Roman" pitchFamily="18" charset="0"/>
              </a:rPr>
              <a:t>reserved.</a:t>
            </a:r>
          </a:p>
        </p:txBody>
      </p:sp>
      <p:sp>
        <p:nvSpPr>
          <p:cNvPr id="9" name="TextBox 1"/>
          <p:cNvSpPr txBox="1"/>
          <p:nvPr/>
        </p:nvSpPr>
        <p:spPr>
          <a:xfrm>
            <a:off x="1042546" y="6419627"/>
            <a:ext cx="64120" cy="93955"/>
          </a:xfrm>
          <a:prstGeom prst="rect">
            <a:avLst/>
          </a:prstGeom>
          <a:noFill/>
        </p:spPr>
        <p:txBody>
          <a:bodyPr wrap="none" lIns="0" tIns="0" rIns="0" bIns="40087" rtlCol="0">
            <a:spAutoFit/>
          </a:bodyPr>
          <a:lstStyle/>
          <a:p>
            <a:pPr>
              <a:lnSpc>
                <a:spcPts val="438"/>
              </a:lnSpc>
            </a:pPr>
            <a:r>
              <a:rPr lang="en-US" altLang="zh-CN" sz="500" dirty="0">
                <a:solidFill>
                  <a:srgbClr val="000000"/>
                </a:solidFill>
                <a:latin typeface="Times New Roman" pitchFamily="18" charset="0"/>
                <a:cs typeface="Times New Roman" pitchFamily="18" charset="0"/>
              </a:rPr>
              <a:t>11</a:t>
            </a:r>
          </a:p>
        </p:txBody>
      </p:sp>
      <p:sp>
        <p:nvSpPr>
          <p:cNvPr id="12" name="标题 1"/>
          <p:cNvSpPr txBox="1">
            <a:spLocks/>
          </p:cNvSpPr>
          <p:nvPr/>
        </p:nvSpPr>
        <p:spPr bwMode="auto">
          <a:xfrm>
            <a:off x="1043608" y="116870"/>
            <a:ext cx="7643192" cy="575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eaLnBrk="0" hangingPunct="0"/>
            <a:r>
              <a:rPr lang="zh-CN" altLang="en-US" sz="2400" b="1" kern="0" dirty="0">
                <a:solidFill>
                  <a:schemeClr val="tx1">
                    <a:lumMod val="65000"/>
                    <a:lumOff val="35000"/>
                  </a:schemeClr>
                </a:solidFill>
                <a:latin typeface="黑体" pitchFamily="49" charset="-122"/>
                <a:ea typeface="黑体" pitchFamily="49" charset="-122"/>
                <a:cs typeface="+mj-cs"/>
              </a:rPr>
              <a:t>大数据涉及的关键技术</a:t>
            </a:r>
          </a:p>
        </p:txBody>
      </p:sp>
    </p:spTree>
    <p:extLst>
      <p:ext uri="{BB962C8B-B14F-4D97-AF65-F5344CB8AC3E}">
        <p14:creationId xmlns:p14="http://schemas.microsoft.com/office/powerpoint/2010/main" val="26268404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60" name="矩形 8"/>
          <p:cNvSpPr>
            <a:spLocks noChangeArrowheads="1"/>
          </p:cNvSpPr>
          <p:nvPr/>
        </p:nvSpPr>
        <p:spPr bwMode="auto">
          <a:xfrm>
            <a:off x="0" y="6762754"/>
            <a:ext cx="9144000" cy="95249"/>
          </a:xfrm>
          <a:prstGeom prst="rect">
            <a:avLst/>
          </a:prstGeom>
          <a:solidFill>
            <a:srgbClr val="0070C0"/>
          </a:solidFill>
          <a:ln w="25400">
            <a:noFill/>
            <a:miter lim="800000"/>
            <a:headEnd/>
            <a:tailEnd/>
          </a:ln>
        </p:spPr>
        <p:txBody>
          <a:bodyPr anchor="ctr"/>
          <a:lstStyle/>
          <a:p>
            <a:endParaRPr lang="zh-CN" altLang="zh-CN">
              <a:solidFill>
                <a:srgbClr val="FFFFFF"/>
              </a:solidFill>
              <a:latin typeface="微软雅黑" pitchFamily="34" charset="-122"/>
              <a:ea typeface="微软雅黑" pitchFamily="34" charset="-122"/>
              <a:sym typeface="微软雅黑" pitchFamily="34" charset="-122"/>
            </a:endParaRPr>
          </a:p>
        </p:txBody>
      </p:sp>
      <p:sp>
        <p:nvSpPr>
          <p:cNvPr id="19461" name="TextBox 10"/>
          <p:cNvSpPr txBox="1">
            <a:spLocks noChangeArrowheads="1"/>
          </p:cNvSpPr>
          <p:nvPr/>
        </p:nvSpPr>
        <p:spPr bwMode="auto">
          <a:xfrm>
            <a:off x="1042991" y="2565401"/>
            <a:ext cx="2016125" cy="1077218"/>
          </a:xfrm>
          <a:prstGeom prst="rect">
            <a:avLst/>
          </a:prstGeom>
          <a:noFill/>
          <a:ln w="9525">
            <a:noFill/>
            <a:miter lim="800000"/>
            <a:headEnd/>
            <a:tailEnd/>
          </a:ln>
        </p:spPr>
        <p:txBody>
          <a:bodyPr>
            <a:spAutoFit/>
          </a:bodyPr>
          <a:lstStyle/>
          <a:p>
            <a:r>
              <a:rPr lang="zh-CN" altLang="en-US" sz="3200">
                <a:latin typeface="+mj-ea"/>
                <a:ea typeface="+mj-ea"/>
              </a:rPr>
              <a:t>大数据的安全威胁</a:t>
            </a:r>
          </a:p>
        </p:txBody>
      </p:sp>
      <p:sp>
        <p:nvSpPr>
          <p:cNvPr id="19462" name="左大括号 13"/>
          <p:cNvSpPr>
            <a:spLocks/>
          </p:cNvSpPr>
          <p:nvPr/>
        </p:nvSpPr>
        <p:spPr bwMode="auto">
          <a:xfrm>
            <a:off x="2914653" y="1556792"/>
            <a:ext cx="360363" cy="4465126"/>
          </a:xfrm>
          <a:prstGeom prst="leftBrace">
            <a:avLst>
              <a:gd name="adj1" fmla="val 8344"/>
              <a:gd name="adj2" fmla="val 50000"/>
            </a:avLst>
          </a:prstGeom>
          <a:noFill/>
          <a:ln w="9525" algn="ctr">
            <a:solidFill>
              <a:schemeClr val="tx1"/>
            </a:solidFill>
            <a:round/>
            <a:headEnd/>
            <a:tailEnd/>
          </a:ln>
        </p:spPr>
        <p:txBody>
          <a:bodyPr/>
          <a:lstStyle/>
          <a:p>
            <a:endParaRPr lang="zh-CN" altLang="en-US">
              <a:latin typeface="+mj-ea"/>
              <a:ea typeface="+mj-ea"/>
            </a:endParaRPr>
          </a:p>
        </p:txBody>
      </p:sp>
      <p:sp>
        <p:nvSpPr>
          <p:cNvPr id="19463" name="TextBox 14"/>
          <p:cNvSpPr txBox="1">
            <a:spLocks noChangeArrowheads="1"/>
          </p:cNvSpPr>
          <p:nvPr/>
        </p:nvSpPr>
        <p:spPr bwMode="auto">
          <a:xfrm>
            <a:off x="3419475" y="1569783"/>
            <a:ext cx="2736850" cy="369332"/>
          </a:xfrm>
          <a:prstGeom prst="rect">
            <a:avLst/>
          </a:prstGeom>
          <a:noFill/>
          <a:ln w="9525">
            <a:noFill/>
            <a:miter lim="800000"/>
            <a:headEnd/>
            <a:tailEnd/>
          </a:ln>
        </p:spPr>
        <p:txBody>
          <a:bodyPr>
            <a:spAutoFit/>
          </a:bodyPr>
          <a:lstStyle/>
          <a:p>
            <a:r>
              <a:rPr lang="zh-CN" altLang="en-US" dirty="0">
                <a:latin typeface="+mj-ea"/>
                <a:ea typeface="+mj-ea"/>
              </a:rPr>
              <a:t>大数据基础设施安全威胁</a:t>
            </a:r>
          </a:p>
        </p:txBody>
      </p:sp>
      <p:sp>
        <p:nvSpPr>
          <p:cNvPr id="19464" name="TextBox 15"/>
          <p:cNvSpPr txBox="1">
            <a:spLocks noChangeArrowheads="1"/>
          </p:cNvSpPr>
          <p:nvPr/>
        </p:nvSpPr>
        <p:spPr bwMode="auto">
          <a:xfrm>
            <a:off x="3419475" y="2357414"/>
            <a:ext cx="2376488" cy="369332"/>
          </a:xfrm>
          <a:prstGeom prst="rect">
            <a:avLst/>
          </a:prstGeom>
          <a:noFill/>
          <a:ln w="9525">
            <a:noFill/>
            <a:miter lim="800000"/>
            <a:headEnd/>
            <a:tailEnd/>
          </a:ln>
        </p:spPr>
        <p:txBody>
          <a:bodyPr>
            <a:spAutoFit/>
          </a:bodyPr>
          <a:lstStyle/>
          <a:p>
            <a:r>
              <a:rPr lang="zh-CN" altLang="en-US" dirty="0">
                <a:latin typeface="+mj-ea"/>
                <a:ea typeface="+mj-ea"/>
              </a:rPr>
              <a:t>大数据存储安全威胁</a:t>
            </a:r>
            <a:endParaRPr lang="en-US" altLang="zh-CN" dirty="0">
              <a:latin typeface="+mj-ea"/>
              <a:ea typeface="+mj-ea"/>
            </a:endParaRPr>
          </a:p>
        </p:txBody>
      </p:sp>
      <p:sp>
        <p:nvSpPr>
          <p:cNvPr id="19465" name="TextBox 16"/>
          <p:cNvSpPr txBox="1">
            <a:spLocks noChangeArrowheads="1"/>
          </p:cNvSpPr>
          <p:nvPr/>
        </p:nvSpPr>
        <p:spPr bwMode="auto">
          <a:xfrm>
            <a:off x="3419477" y="3145045"/>
            <a:ext cx="2593975" cy="369332"/>
          </a:xfrm>
          <a:prstGeom prst="rect">
            <a:avLst/>
          </a:prstGeom>
          <a:noFill/>
          <a:ln w="9525">
            <a:noFill/>
            <a:miter lim="800000"/>
            <a:headEnd/>
            <a:tailEnd/>
          </a:ln>
        </p:spPr>
        <p:txBody>
          <a:bodyPr>
            <a:spAutoFit/>
          </a:bodyPr>
          <a:lstStyle/>
          <a:p>
            <a:r>
              <a:rPr lang="zh-CN" altLang="en-US">
                <a:latin typeface="+mj-ea"/>
                <a:ea typeface="+mj-ea"/>
              </a:rPr>
              <a:t>隐私泄露问题</a:t>
            </a:r>
          </a:p>
        </p:txBody>
      </p:sp>
      <p:sp>
        <p:nvSpPr>
          <p:cNvPr id="19466" name="TextBox 17"/>
          <p:cNvSpPr txBox="1">
            <a:spLocks noChangeArrowheads="1"/>
          </p:cNvSpPr>
          <p:nvPr/>
        </p:nvSpPr>
        <p:spPr bwMode="auto">
          <a:xfrm>
            <a:off x="3419477" y="4720307"/>
            <a:ext cx="2031325" cy="369332"/>
          </a:xfrm>
          <a:prstGeom prst="rect">
            <a:avLst/>
          </a:prstGeom>
          <a:noFill/>
          <a:ln w="9525">
            <a:noFill/>
            <a:miter lim="800000"/>
            <a:headEnd/>
            <a:tailEnd/>
          </a:ln>
        </p:spPr>
        <p:txBody>
          <a:bodyPr wrap="none">
            <a:spAutoFit/>
          </a:bodyPr>
          <a:lstStyle/>
          <a:p>
            <a:r>
              <a:rPr lang="zh-CN" altLang="en-US" dirty="0">
                <a:latin typeface="+mj-ea"/>
                <a:ea typeface="+mj-ea"/>
              </a:rPr>
              <a:t>数据访问安全威胁</a:t>
            </a:r>
          </a:p>
        </p:txBody>
      </p:sp>
      <p:sp>
        <p:nvSpPr>
          <p:cNvPr id="19467" name="TextBox 18"/>
          <p:cNvSpPr txBox="1">
            <a:spLocks noChangeArrowheads="1"/>
          </p:cNvSpPr>
          <p:nvPr/>
        </p:nvSpPr>
        <p:spPr bwMode="auto">
          <a:xfrm>
            <a:off x="3419477" y="3932676"/>
            <a:ext cx="3241675" cy="369332"/>
          </a:xfrm>
          <a:prstGeom prst="rect">
            <a:avLst/>
          </a:prstGeom>
          <a:noFill/>
          <a:ln w="9525">
            <a:noFill/>
            <a:miter lim="800000"/>
            <a:headEnd/>
            <a:tailEnd/>
          </a:ln>
        </p:spPr>
        <p:txBody>
          <a:bodyPr>
            <a:spAutoFit/>
          </a:bodyPr>
          <a:lstStyle/>
          <a:p>
            <a:r>
              <a:rPr lang="zh-CN" altLang="en-US">
                <a:latin typeface="+mj-ea"/>
                <a:ea typeface="+mj-ea"/>
              </a:rPr>
              <a:t>针对大数据的高级持续性攻击</a:t>
            </a:r>
          </a:p>
        </p:txBody>
      </p:sp>
      <p:sp>
        <p:nvSpPr>
          <p:cNvPr id="19468" name="TextBox 19"/>
          <p:cNvSpPr txBox="1">
            <a:spLocks noChangeArrowheads="1"/>
          </p:cNvSpPr>
          <p:nvPr/>
        </p:nvSpPr>
        <p:spPr bwMode="auto">
          <a:xfrm>
            <a:off x="3419475" y="5507940"/>
            <a:ext cx="3170238" cy="369332"/>
          </a:xfrm>
          <a:prstGeom prst="rect">
            <a:avLst/>
          </a:prstGeom>
          <a:noFill/>
          <a:ln w="9525">
            <a:noFill/>
            <a:miter lim="800000"/>
            <a:headEnd/>
            <a:tailEnd/>
          </a:ln>
        </p:spPr>
        <p:txBody>
          <a:bodyPr>
            <a:spAutoFit/>
          </a:bodyPr>
          <a:lstStyle/>
          <a:p>
            <a:r>
              <a:rPr lang="zh-CN" altLang="en-US">
                <a:latin typeface="+mj-ea"/>
                <a:ea typeface="+mj-ea"/>
              </a:rPr>
              <a:t>其他安全威胁</a:t>
            </a:r>
          </a:p>
        </p:txBody>
      </p:sp>
      <p:sp>
        <p:nvSpPr>
          <p:cNvPr id="13" name="标题 1"/>
          <p:cNvSpPr txBox="1">
            <a:spLocks/>
          </p:cNvSpPr>
          <p:nvPr/>
        </p:nvSpPr>
        <p:spPr bwMode="auto">
          <a:xfrm>
            <a:off x="1043608" y="116870"/>
            <a:ext cx="7643192" cy="575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eaLnBrk="0" hangingPunct="0"/>
            <a:r>
              <a:rPr lang="zh-CN" altLang="en-US" sz="2400" b="1" kern="0" dirty="0">
                <a:solidFill>
                  <a:schemeClr val="tx1">
                    <a:lumMod val="65000"/>
                    <a:lumOff val="35000"/>
                  </a:schemeClr>
                </a:solidFill>
                <a:latin typeface="黑体" pitchFamily="49" charset="-122"/>
                <a:ea typeface="黑体" pitchFamily="49" charset="-122"/>
                <a:cs typeface="+mj-cs"/>
              </a:rPr>
              <a:t>大数据挑战</a:t>
            </a:r>
          </a:p>
        </p:txBody>
      </p:sp>
    </p:spTree>
    <p:extLst>
      <p:ext uri="{BB962C8B-B14F-4D97-AF65-F5344CB8AC3E}">
        <p14:creationId xmlns:p14="http://schemas.microsoft.com/office/powerpoint/2010/main" val="1840953091"/>
      </p:ext>
    </p:extLst>
  </p:cSld>
  <p:clrMapOvr>
    <a:masterClrMapping/>
  </p:clrMapOvr>
  <p:transition spd="slow">
    <p:pull/>
  </p:transition>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AutoShape 20"/>
          <p:cNvSpPr>
            <a:spLocks noChangeArrowheads="1"/>
          </p:cNvSpPr>
          <p:nvPr/>
        </p:nvSpPr>
        <p:spPr bwMode="gray">
          <a:xfrm>
            <a:off x="1475656" y="3732138"/>
            <a:ext cx="5904656" cy="488950"/>
          </a:xfrm>
          <a:prstGeom prst="roundRect">
            <a:avLst>
              <a:gd name="adj" fmla="val 50000"/>
            </a:avLst>
          </a:prstGeom>
          <a:gradFill rotWithShape="1">
            <a:gsLst>
              <a:gs pos="0">
                <a:srgbClr val="F8F8F8"/>
              </a:gs>
              <a:gs pos="100000">
                <a:srgbClr val="F8F8F8">
                  <a:gamma/>
                  <a:shade val="76471"/>
                  <a:invGamma/>
                </a:srgbClr>
              </a:gs>
            </a:gsLst>
            <a:lin ang="5400000" scaled="1"/>
          </a:gradFill>
          <a:ln w="19050">
            <a:solidFill>
              <a:srgbClr val="C0C0C0"/>
            </a:solidFill>
            <a:round/>
            <a:headEnd/>
            <a:tailEnd/>
          </a:ln>
          <a:effectLst>
            <a:outerShdw dist="53882" dir="2700000" algn="ctr" rotWithShape="0">
              <a:srgbClr val="292929">
                <a:alpha val="50000"/>
              </a:srgbClr>
            </a:outerShdw>
          </a:effectLst>
        </p:spPr>
        <p:txBody>
          <a:bodyPr wrap="none" anchor="ctr"/>
          <a:lstStyle/>
          <a:p>
            <a:endParaRPr lang="zh-CN" altLang="en-US">
              <a:latin typeface="微软雅黑" pitchFamily="34" charset="-122"/>
              <a:ea typeface="微软雅黑" pitchFamily="34" charset="-122"/>
            </a:endParaRPr>
          </a:p>
        </p:txBody>
      </p:sp>
      <p:sp>
        <p:nvSpPr>
          <p:cNvPr id="1170434" name="Rectangle 2"/>
          <p:cNvSpPr>
            <a:spLocks noGrp="1" noChangeArrowheads="1"/>
          </p:cNvSpPr>
          <p:nvPr>
            <p:ph type="title"/>
          </p:nvPr>
        </p:nvSpPr>
        <p:spPr/>
        <p:txBody>
          <a:bodyPr/>
          <a:lstStyle/>
          <a:p>
            <a:r>
              <a:rPr lang="zh-CN" altLang="en-US" dirty="0"/>
              <a:t>目录</a:t>
            </a:r>
          </a:p>
        </p:txBody>
      </p:sp>
      <p:grpSp>
        <p:nvGrpSpPr>
          <p:cNvPr id="3" name="组合 55"/>
          <p:cNvGrpSpPr/>
          <p:nvPr/>
        </p:nvGrpSpPr>
        <p:grpSpPr>
          <a:xfrm>
            <a:off x="1475656" y="2812757"/>
            <a:ext cx="5904656" cy="488950"/>
            <a:chOff x="2130896" y="3100090"/>
            <a:chExt cx="5904656" cy="488950"/>
          </a:xfrm>
        </p:grpSpPr>
        <p:sp>
          <p:nvSpPr>
            <p:cNvPr id="57" name="AutoShape 22"/>
            <p:cNvSpPr>
              <a:spLocks noChangeArrowheads="1"/>
            </p:cNvSpPr>
            <p:nvPr/>
          </p:nvSpPr>
          <p:spPr bwMode="gray">
            <a:xfrm>
              <a:off x="2130896" y="3100090"/>
              <a:ext cx="5904656" cy="488950"/>
            </a:xfrm>
            <a:prstGeom prst="roundRect">
              <a:avLst>
                <a:gd name="adj" fmla="val 50000"/>
              </a:avLst>
            </a:prstGeom>
            <a:solidFill>
              <a:schemeClr val="bg1"/>
            </a:solidFill>
            <a:ln w="19050">
              <a:solidFill>
                <a:srgbClr val="C0C0C0"/>
              </a:solidFill>
              <a:round/>
              <a:headEnd/>
              <a:tailEnd/>
            </a:ln>
            <a:effectLst>
              <a:outerShdw dist="53882" dir="2700000" algn="ctr" rotWithShape="0">
                <a:srgbClr val="292929">
                  <a:alpha val="50000"/>
                </a:srgbClr>
              </a:outerShdw>
            </a:effectLst>
          </p:spPr>
          <p:txBody>
            <a:bodyPr wrap="none" anchor="ctr"/>
            <a:lstStyle/>
            <a:p>
              <a:endParaRPr lang="zh-CN" altLang="en-US">
                <a:latin typeface="微软雅黑" pitchFamily="34" charset="-122"/>
                <a:ea typeface="微软雅黑" pitchFamily="34" charset="-122"/>
              </a:endParaRPr>
            </a:p>
          </p:txBody>
        </p:sp>
        <p:sp>
          <p:nvSpPr>
            <p:cNvPr id="58" name="Rectangle 23"/>
            <p:cNvSpPr>
              <a:spLocks noChangeArrowheads="1"/>
            </p:cNvSpPr>
            <p:nvPr/>
          </p:nvSpPr>
          <p:spPr bwMode="auto">
            <a:xfrm>
              <a:off x="3137247" y="3159313"/>
              <a:ext cx="223651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zh-CN" altLang="en-US" sz="2000" b="1" dirty="0">
                  <a:solidFill>
                    <a:srgbClr val="000000"/>
                  </a:solidFill>
                  <a:latin typeface="微软雅黑" pitchFamily="34" charset="-122"/>
                  <a:ea typeface="微软雅黑" pitchFamily="34" charset="-122"/>
                </a:rPr>
                <a:t>二、什么是大数据</a:t>
              </a:r>
            </a:p>
          </p:txBody>
        </p:sp>
      </p:grpSp>
      <p:sp>
        <p:nvSpPr>
          <p:cNvPr id="11" name="Rectangle 23"/>
          <p:cNvSpPr>
            <a:spLocks noChangeArrowheads="1"/>
          </p:cNvSpPr>
          <p:nvPr/>
        </p:nvSpPr>
        <p:spPr bwMode="auto">
          <a:xfrm>
            <a:off x="2482007" y="3776255"/>
            <a:ext cx="223651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zh-CN" altLang="en-US" sz="2000" b="1" dirty="0">
                <a:solidFill>
                  <a:srgbClr val="000000"/>
                </a:solidFill>
                <a:latin typeface="微软雅黑" pitchFamily="34" charset="-122"/>
                <a:ea typeface="微软雅黑" pitchFamily="34" charset="-122"/>
              </a:rPr>
              <a:t>三、大数据的应用</a:t>
            </a:r>
          </a:p>
        </p:txBody>
      </p:sp>
      <p:grpSp>
        <p:nvGrpSpPr>
          <p:cNvPr id="5" name="组合 11"/>
          <p:cNvGrpSpPr/>
          <p:nvPr/>
        </p:nvGrpSpPr>
        <p:grpSpPr>
          <a:xfrm>
            <a:off x="1475656" y="4668242"/>
            <a:ext cx="5904656" cy="488950"/>
            <a:chOff x="2130896" y="3100090"/>
            <a:chExt cx="5904656" cy="488950"/>
          </a:xfrm>
        </p:grpSpPr>
        <p:sp>
          <p:nvSpPr>
            <p:cNvPr id="13" name="AutoShape 22"/>
            <p:cNvSpPr>
              <a:spLocks noChangeArrowheads="1"/>
            </p:cNvSpPr>
            <p:nvPr/>
          </p:nvSpPr>
          <p:spPr bwMode="gray">
            <a:xfrm>
              <a:off x="2130896" y="3100090"/>
              <a:ext cx="5904656" cy="488950"/>
            </a:xfrm>
            <a:prstGeom prst="roundRect">
              <a:avLst>
                <a:gd name="adj" fmla="val 50000"/>
              </a:avLst>
            </a:prstGeom>
            <a:solidFill>
              <a:schemeClr val="bg1"/>
            </a:solidFill>
            <a:ln w="19050">
              <a:solidFill>
                <a:srgbClr val="C0C0C0"/>
              </a:solidFill>
              <a:round/>
              <a:headEnd/>
              <a:tailEnd/>
            </a:ln>
            <a:effectLst>
              <a:outerShdw dist="53882" dir="2700000" algn="ctr" rotWithShape="0">
                <a:srgbClr val="292929">
                  <a:alpha val="50000"/>
                </a:srgbClr>
              </a:outerShdw>
            </a:effectLst>
          </p:spPr>
          <p:txBody>
            <a:bodyPr wrap="none" anchor="ctr"/>
            <a:lstStyle/>
            <a:p>
              <a:endParaRPr lang="zh-CN" altLang="en-US">
                <a:latin typeface="微软雅黑" pitchFamily="34" charset="-122"/>
                <a:ea typeface="微软雅黑" pitchFamily="34" charset="-122"/>
              </a:endParaRPr>
            </a:p>
          </p:txBody>
        </p:sp>
        <p:sp>
          <p:nvSpPr>
            <p:cNvPr id="14" name="Rectangle 23"/>
            <p:cNvSpPr>
              <a:spLocks noChangeArrowheads="1"/>
            </p:cNvSpPr>
            <p:nvPr/>
          </p:nvSpPr>
          <p:spPr bwMode="auto">
            <a:xfrm>
              <a:off x="3137247" y="3159313"/>
              <a:ext cx="172354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zh-CN" altLang="en-US" sz="2000" b="1" dirty="0">
                  <a:solidFill>
                    <a:srgbClr val="000000"/>
                  </a:solidFill>
                  <a:latin typeface="微软雅黑" pitchFamily="34" charset="-122"/>
                  <a:ea typeface="微软雅黑" pitchFamily="34" charset="-122"/>
                </a:rPr>
                <a:t>四、成功案例</a:t>
              </a:r>
            </a:p>
          </p:txBody>
        </p:sp>
      </p:grpSp>
      <p:sp>
        <p:nvSpPr>
          <p:cNvPr id="15" name="AutoShape 22"/>
          <p:cNvSpPr>
            <a:spLocks noChangeArrowheads="1"/>
          </p:cNvSpPr>
          <p:nvPr/>
        </p:nvSpPr>
        <p:spPr bwMode="gray">
          <a:xfrm>
            <a:off x="1475656" y="1872993"/>
            <a:ext cx="5904656" cy="488950"/>
          </a:xfrm>
          <a:prstGeom prst="roundRect">
            <a:avLst>
              <a:gd name="adj" fmla="val 50000"/>
            </a:avLst>
          </a:prstGeom>
          <a:solidFill>
            <a:schemeClr val="bg1"/>
          </a:solidFill>
          <a:ln w="19050">
            <a:solidFill>
              <a:srgbClr val="C0C0C0"/>
            </a:solidFill>
            <a:round/>
            <a:headEnd/>
            <a:tailEnd/>
          </a:ln>
          <a:effectLst>
            <a:outerShdw dist="53882" dir="2700000" algn="ctr" rotWithShape="0">
              <a:srgbClr val="292929">
                <a:alpha val="50000"/>
              </a:srgbClr>
            </a:outerShdw>
          </a:effectLst>
        </p:spPr>
        <p:txBody>
          <a:bodyPr wrap="none" anchor="ctr"/>
          <a:lstStyle/>
          <a:p>
            <a:endParaRPr lang="zh-CN" altLang="en-US">
              <a:latin typeface="微软雅黑" pitchFamily="34" charset="-122"/>
              <a:ea typeface="微软雅黑" pitchFamily="34" charset="-122"/>
            </a:endParaRPr>
          </a:p>
        </p:txBody>
      </p:sp>
      <p:sp>
        <p:nvSpPr>
          <p:cNvPr id="16" name="Rectangle 21"/>
          <p:cNvSpPr>
            <a:spLocks noChangeArrowheads="1"/>
          </p:cNvSpPr>
          <p:nvPr/>
        </p:nvSpPr>
        <p:spPr bwMode="auto">
          <a:xfrm>
            <a:off x="2483768" y="1967706"/>
            <a:ext cx="223651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zh-CN" altLang="en-US" sz="2000" b="1" dirty="0">
                <a:solidFill>
                  <a:srgbClr val="000000"/>
                </a:solidFill>
                <a:latin typeface="微软雅黑" pitchFamily="34" charset="-122"/>
                <a:ea typeface="微软雅黑" pitchFamily="34" charset="-122"/>
              </a:rPr>
              <a:t>一、大数据的来源</a:t>
            </a:r>
          </a:p>
        </p:txBody>
      </p:sp>
    </p:spTree>
    <p:extLst>
      <p:ext uri="{BB962C8B-B14F-4D97-AF65-F5344CB8AC3E}">
        <p14:creationId xmlns:p14="http://schemas.microsoft.com/office/powerpoint/2010/main" val="15342277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reeform 3"/>
          <p:cNvSpPr/>
          <p:nvPr/>
        </p:nvSpPr>
        <p:spPr>
          <a:xfrm>
            <a:off x="932966" y="1843707"/>
            <a:ext cx="1567724" cy="568464"/>
          </a:xfrm>
          <a:custGeom>
            <a:avLst/>
            <a:gdLst>
              <a:gd name="connsiteX0" fmla="*/ 0 w 1833366"/>
              <a:gd name="connsiteY0" fmla="*/ 0 h 626363"/>
              <a:gd name="connsiteX1" fmla="*/ 1648961 w 1833366"/>
              <a:gd name="connsiteY1" fmla="*/ 0 h 626363"/>
              <a:gd name="connsiteX2" fmla="*/ 1833365 w 1833366"/>
              <a:gd name="connsiteY2" fmla="*/ 313943 h 626363"/>
              <a:gd name="connsiteX3" fmla="*/ 1648961 w 1833366"/>
              <a:gd name="connsiteY3" fmla="*/ 626363 h 626363"/>
              <a:gd name="connsiteX4" fmla="*/ 0 w 1833366"/>
              <a:gd name="connsiteY4" fmla="*/ 626363 h 626363"/>
              <a:gd name="connsiteX5" fmla="*/ 182879 w 1833366"/>
              <a:gd name="connsiteY5" fmla="*/ 313943 h 626363"/>
              <a:gd name="connsiteX6" fmla="*/ 0 w 1833366"/>
              <a:gd name="connsiteY6" fmla="*/ 0 h 626363"/>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Lst>
            <a:rect l="l" t="t" r="r" b="b"/>
            <a:pathLst>
              <a:path w="1833366" h="626363">
                <a:moveTo>
                  <a:pt x="0" y="0"/>
                </a:moveTo>
                <a:lnTo>
                  <a:pt x="1648961" y="0"/>
                </a:lnTo>
                <a:lnTo>
                  <a:pt x="1833365" y="313943"/>
                </a:lnTo>
                <a:lnTo>
                  <a:pt x="1648961" y="626363"/>
                </a:lnTo>
                <a:lnTo>
                  <a:pt x="0" y="626363"/>
                </a:lnTo>
                <a:lnTo>
                  <a:pt x="182879" y="313943"/>
                </a:lnTo>
                <a:lnTo>
                  <a:pt x="0" y="0"/>
                </a:lnTo>
              </a:path>
            </a:pathLst>
          </a:custGeom>
          <a:solidFill>
            <a:srgbClr val="FF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5" name="Freeform 3"/>
          <p:cNvSpPr/>
          <p:nvPr/>
        </p:nvSpPr>
        <p:spPr>
          <a:xfrm>
            <a:off x="2361250" y="1843707"/>
            <a:ext cx="1567728" cy="568464"/>
          </a:xfrm>
          <a:custGeom>
            <a:avLst/>
            <a:gdLst>
              <a:gd name="connsiteX0" fmla="*/ 0 w 1833371"/>
              <a:gd name="connsiteY0" fmla="*/ 0 h 626363"/>
              <a:gd name="connsiteX1" fmla="*/ 1650491 w 1833371"/>
              <a:gd name="connsiteY1" fmla="*/ 0 h 626363"/>
              <a:gd name="connsiteX2" fmla="*/ 1833372 w 1833371"/>
              <a:gd name="connsiteY2" fmla="*/ 313943 h 626363"/>
              <a:gd name="connsiteX3" fmla="*/ 1650491 w 1833371"/>
              <a:gd name="connsiteY3" fmla="*/ 626363 h 626363"/>
              <a:gd name="connsiteX4" fmla="*/ 0 w 1833371"/>
              <a:gd name="connsiteY4" fmla="*/ 626363 h 626363"/>
              <a:gd name="connsiteX5" fmla="*/ 184404 w 1833371"/>
              <a:gd name="connsiteY5" fmla="*/ 313943 h 626363"/>
              <a:gd name="connsiteX6" fmla="*/ 0 w 1833371"/>
              <a:gd name="connsiteY6" fmla="*/ 0 h 626363"/>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Lst>
            <a:rect l="l" t="t" r="r" b="b"/>
            <a:pathLst>
              <a:path w="1833371" h="626363">
                <a:moveTo>
                  <a:pt x="0" y="0"/>
                </a:moveTo>
                <a:lnTo>
                  <a:pt x="1650491" y="0"/>
                </a:lnTo>
                <a:lnTo>
                  <a:pt x="1833372" y="313943"/>
                </a:lnTo>
                <a:lnTo>
                  <a:pt x="1650491" y="626363"/>
                </a:lnTo>
                <a:lnTo>
                  <a:pt x="0" y="626363"/>
                </a:lnTo>
                <a:lnTo>
                  <a:pt x="184404" y="313943"/>
                </a:lnTo>
                <a:lnTo>
                  <a:pt x="0" y="0"/>
                </a:lnTo>
              </a:path>
            </a:pathLst>
          </a:custGeom>
          <a:solidFill>
            <a:srgbClr val="FF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6" name="Freeform 3"/>
          <p:cNvSpPr/>
          <p:nvPr/>
        </p:nvSpPr>
        <p:spPr>
          <a:xfrm>
            <a:off x="3789540" y="1843707"/>
            <a:ext cx="1567729" cy="568464"/>
          </a:xfrm>
          <a:custGeom>
            <a:avLst/>
            <a:gdLst>
              <a:gd name="connsiteX0" fmla="*/ 0 w 1833372"/>
              <a:gd name="connsiteY0" fmla="*/ 0 h 626363"/>
              <a:gd name="connsiteX1" fmla="*/ 1650492 w 1833372"/>
              <a:gd name="connsiteY1" fmla="*/ 0 h 626363"/>
              <a:gd name="connsiteX2" fmla="*/ 1833372 w 1833372"/>
              <a:gd name="connsiteY2" fmla="*/ 313943 h 626363"/>
              <a:gd name="connsiteX3" fmla="*/ 1650492 w 1833372"/>
              <a:gd name="connsiteY3" fmla="*/ 626363 h 626363"/>
              <a:gd name="connsiteX4" fmla="*/ 0 w 1833372"/>
              <a:gd name="connsiteY4" fmla="*/ 626363 h 626363"/>
              <a:gd name="connsiteX5" fmla="*/ 184404 w 1833372"/>
              <a:gd name="connsiteY5" fmla="*/ 313943 h 626363"/>
              <a:gd name="connsiteX6" fmla="*/ 0 w 1833372"/>
              <a:gd name="connsiteY6" fmla="*/ 0 h 626363"/>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Lst>
            <a:rect l="l" t="t" r="r" b="b"/>
            <a:pathLst>
              <a:path w="1833372" h="626363">
                <a:moveTo>
                  <a:pt x="0" y="0"/>
                </a:moveTo>
                <a:lnTo>
                  <a:pt x="1650492" y="0"/>
                </a:lnTo>
                <a:lnTo>
                  <a:pt x="1833372" y="313943"/>
                </a:lnTo>
                <a:lnTo>
                  <a:pt x="1650492" y="626363"/>
                </a:lnTo>
                <a:lnTo>
                  <a:pt x="0" y="626363"/>
                </a:lnTo>
                <a:lnTo>
                  <a:pt x="184404" y="313943"/>
                </a:lnTo>
                <a:lnTo>
                  <a:pt x="0" y="0"/>
                </a:lnTo>
              </a:path>
            </a:pathLst>
          </a:custGeom>
          <a:solidFill>
            <a:srgbClr val="FF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7" name="Freeform 3"/>
          <p:cNvSpPr/>
          <p:nvPr/>
        </p:nvSpPr>
        <p:spPr>
          <a:xfrm>
            <a:off x="5219132" y="1843707"/>
            <a:ext cx="1567729" cy="568464"/>
          </a:xfrm>
          <a:custGeom>
            <a:avLst/>
            <a:gdLst>
              <a:gd name="connsiteX0" fmla="*/ 0 w 1833372"/>
              <a:gd name="connsiteY0" fmla="*/ 0 h 626363"/>
              <a:gd name="connsiteX1" fmla="*/ 1648967 w 1833372"/>
              <a:gd name="connsiteY1" fmla="*/ 0 h 626363"/>
              <a:gd name="connsiteX2" fmla="*/ 1833372 w 1833372"/>
              <a:gd name="connsiteY2" fmla="*/ 313943 h 626363"/>
              <a:gd name="connsiteX3" fmla="*/ 1648967 w 1833372"/>
              <a:gd name="connsiteY3" fmla="*/ 626363 h 626363"/>
              <a:gd name="connsiteX4" fmla="*/ 0 w 1833372"/>
              <a:gd name="connsiteY4" fmla="*/ 626363 h 626363"/>
              <a:gd name="connsiteX5" fmla="*/ 182879 w 1833372"/>
              <a:gd name="connsiteY5" fmla="*/ 313943 h 626363"/>
              <a:gd name="connsiteX6" fmla="*/ 0 w 1833372"/>
              <a:gd name="connsiteY6" fmla="*/ 0 h 626363"/>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Lst>
            <a:rect l="l" t="t" r="r" b="b"/>
            <a:pathLst>
              <a:path w="1833372" h="626363">
                <a:moveTo>
                  <a:pt x="0" y="0"/>
                </a:moveTo>
                <a:lnTo>
                  <a:pt x="1648967" y="0"/>
                </a:lnTo>
                <a:lnTo>
                  <a:pt x="1833372" y="313943"/>
                </a:lnTo>
                <a:lnTo>
                  <a:pt x="1648967" y="626363"/>
                </a:lnTo>
                <a:lnTo>
                  <a:pt x="0" y="626363"/>
                </a:lnTo>
                <a:lnTo>
                  <a:pt x="182879" y="313943"/>
                </a:lnTo>
                <a:lnTo>
                  <a:pt x="0" y="0"/>
                </a:lnTo>
              </a:path>
            </a:pathLst>
          </a:custGeom>
          <a:solidFill>
            <a:srgbClr val="FF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8" name="Freeform 3"/>
          <p:cNvSpPr/>
          <p:nvPr/>
        </p:nvSpPr>
        <p:spPr>
          <a:xfrm>
            <a:off x="6638299" y="1843707"/>
            <a:ext cx="1533845" cy="568464"/>
          </a:xfrm>
          <a:custGeom>
            <a:avLst/>
            <a:gdLst>
              <a:gd name="connsiteX0" fmla="*/ 0 w 1793747"/>
              <a:gd name="connsiteY0" fmla="*/ 0 h 626363"/>
              <a:gd name="connsiteX1" fmla="*/ 1610867 w 1793747"/>
              <a:gd name="connsiteY1" fmla="*/ 0 h 626363"/>
              <a:gd name="connsiteX2" fmla="*/ 1793747 w 1793747"/>
              <a:gd name="connsiteY2" fmla="*/ 313943 h 626363"/>
              <a:gd name="connsiteX3" fmla="*/ 1610867 w 1793747"/>
              <a:gd name="connsiteY3" fmla="*/ 626363 h 626363"/>
              <a:gd name="connsiteX4" fmla="*/ 0 w 1793747"/>
              <a:gd name="connsiteY4" fmla="*/ 626363 h 626363"/>
              <a:gd name="connsiteX5" fmla="*/ 182879 w 1793747"/>
              <a:gd name="connsiteY5" fmla="*/ 313943 h 626363"/>
              <a:gd name="connsiteX6" fmla="*/ 0 w 1793747"/>
              <a:gd name="connsiteY6" fmla="*/ 0 h 626363"/>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Lst>
            <a:rect l="l" t="t" r="r" b="b"/>
            <a:pathLst>
              <a:path w="1793747" h="626363">
                <a:moveTo>
                  <a:pt x="0" y="0"/>
                </a:moveTo>
                <a:lnTo>
                  <a:pt x="1610867" y="0"/>
                </a:lnTo>
                <a:lnTo>
                  <a:pt x="1793747" y="313943"/>
                </a:lnTo>
                <a:lnTo>
                  <a:pt x="1610867" y="626363"/>
                </a:lnTo>
                <a:lnTo>
                  <a:pt x="0" y="626363"/>
                </a:lnTo>
                <a:lnTo>
                  <a:pt x="182879" y="313943"/>
                </a:lnTo>
                <a:lnTo>
                  <a:pt x="0" y="0"/>
                </a:lnTo>
              </a:path>
            </a:pathLst>
          </a:custGeom>
          <a:solidFill>
            <a:srgbClr val="FF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pic>
        <p:nvPicPr>
          <p:cNvPr id="9" name="Picture 3"/>
          <p:cNvPicPr>
            <a:picLocks noChangeAspect="1" noChangeArrowheads="1"/>
          </p:cNvPicPr>
          <p:nvPr/>
        </p:nvPicPr>
        <p:blipFill>
          <a:blip r:embed="rId2" cstate="print"/>
          <a:srcRect/>
          <a:stretch>
            <a:fillRect/>
          </a:stretch>
        </p:blipFill>
        <p:spPr bwMode="auto">
          <a:xfrm>
            <a:off x="912230" y="1832644"/>
            <a:ext cx="7276105" cy="599355"/>
          </a:xfrm>
          <a:prstGeom prst="rect">
            <a:avLst/>
          </a:prstGeom>
          <a:noFill/>
        </p:spPr>
      </p:pic>
      <p:pic>
        <p:nvPicPr>
          <p:cNvPr id="10" name="Picture 3"/>
          <p:cNvPicPr>
            <a:picLocks noChangeAspect="1" noChangeArrowheads="1"/>
          </p:cNvPicPr>
          <p:nvPr/>
        </p:nvPicPr>
        <p:blipFill>
          <a:blip r:embed="rId3" cstate="print"/>
          <a:srcRect b="16778"/>
          <a:stretch>
            <a:fillRect/>
          </a:stretch>
        </p:blipFill>
        <p:spPr bwMode="auto">
          <a:xfrm>
            <a:off x="651594" y="2524207"/>
            <a:ext cx="7840817" cy="2704995"/>
          </a:xfrm>
          <a:prstGeom prst="rect">
            <a:avLst/>
          </a:prstGeom>
          <a:noFill/>
        </p:spPr>
      </p:pic>
      <p:sp>
        <p:nvSpPr>
          <p:cNvPr id="2" name="TextBox 1"/>
          <p:cNvSpPr txBox="1"/>
          <p:nvPr/>
        </p:nvSpPr>
        <p:spPr>
          <a:xfrm>
            <a:off x="1162007" y="2017061"/>
            <a:ext cx="718145" cy="412375"/>
          </a:xfrm>
          <a:prstGeom prst="rect">
            <a:avLst/>
          </a:prstGeom>
          <a:noFill/>
        </p:spPr>
        <p:txBody>
          <a:bodyPr wrap="none" lIns="0" tIns="0" rIns="0" bIns="40087" rtlCol="0">
            <a:spAutoFit/>
          </a:bodyPr>
          <a:lstStyle/>
          <a:p>
            <a:pPr>
              <a:lnSpc>
                <a:spcPts val="263"/>
              </a:lnSpc>
            </a:pPr>
            <a:r>
              <a:rPr lang="en-US" altLang="zh-CN" sz="1400" dirty="0">
                <a:solidFill>
                  <a:srgbClr val="FFFFFF"/>
                </a:solidFill>
                <a:latin typeface="微软雅黑" pitchFamily="18" charset="0"/>
                <a:cs typeface="微软雅黑" pitchFamily="18" charset="0"/>
              </a:rPr>
              <a:t>大数据</a:t>
            </a:r>
          </a:p>
          <a:p>
            <a:pPr>
              <a:lnSpc>
                <a:spcPts val="877"/>
              </a:lnSpc>
            </a:pPr>
            <a:endParaRPr lang="en-US" altLang="zh-CN" dirty="0"/>
          </a:p>
          <a:p>
            <a:pPr>
              <a:lnSpc>
                <a:spcPts val="877"/>
              </a:lnSpc>
            </a:pPr>
            <a:endParaRPr lang="en-US" altLang="zh-CN" dirty="0"/>
          </a:p>
          <a:p>
            <a:pPr>
              <a:lnSpc>
                <a:spcPts val="701"/>
              </a:lnSpc>
            </a:pPr>
            <a:r>
              <a:rPr lang="en-US" altLang="zh-CN" sz="1400" dirty="0">
                <a:solidFill>
                  <a:srgbClr val="FFFFFF"/>
                </a:solidFill>
                <a:latin typeface="微软雅黑" pitchFamily="18" charset="0"/>
                <a:cs typeface="微软雅黑" pitchFamily="18" charset="0"/>
              </a:rPr>
              <a:t>业务战略</a:t>
            </a:r>
          </a:p>
        </p:txBody>
      </p:sp>
      <p:sp>
        <p:nvSpPr>
          <p:cNvPr id="11" name="TextBox 1"/>
          <p:cNvSpPr txBox="1"/>
          <p:nvPr/>
        </p:nvSpPr>
        <p:spPr>
          <a:xfrm>
            <a:off x="2595508" y="2017061"/>
            <a:ext cx="718145" cy="412375"/>
          </a:xfrm>
          <a:prstGeom prst="rect">
            <a:avLst/>
          </a:prstGeom>
          <a:noFill/>
        </p:spPr>
        <p:txBody>
          <a:bodyPr wrap="none" lIns="0" tIns="0" rIns="0" bIns="40087" rtlCol="0">
            <a:spAutoFit/>
          </a:bodyPr>
          <a:lstStyle/>
          <a:p>
            <a:pPr>
              <a:lnSpc>
                <a:spcPts val="263"/>
              </a:lnSpc>
            </a:pPr>
            <a:r>
              <a:rPr lang="en-US" altLang="zh-CN" sz="1400" dirty="0">
                <a:solidFill>
                  <a:srgbClr val="FFFFFF"/>
                </a:solidFill>
                <a:latin typeface="微软雅黑" pitchFamily="18" charset="0"/>
                <a:cs typeface="微软雅黑" pitchFamily="18" charset="0"/>
              </a:rPr>
              <a:t>大数据</a:t>
            </a:r>
          </a:p>
          <a:p>
            <a:pPr>
              <a:lnSpc>
                <a:spcPts val="877"/>
              </a:lnSpc>
            </a:pPr>
            <a:endParaRPr lang="en-US" altLang="zh-CN" dirty="0"/>
          </a:p>
          <a:p>
            <a:pPr>
              <a:lnSpc>
                <a:spcPts val="877"/>
              </a:lnSpc>
            </a:pPr>
            <a:endParaRPr lang="en-US" altLang="zh-CN" dirty="0"/>
          </a:p>
          <a:p>
            <a:pPr>
              <a:lnSpc>
                <a:spcPts val="701"/>
              </a:lnSpc>
            </a:pPr>
            <a:r>
              <a:rPr lang="en-US" altLang="zh-CN" sz="1400" dirty="0">
                <a:solidFill>
                  <a:srgbClr val="FFFFFF"/>
                </a:solidFill>
                <a:latin typeface="微软雅黑" pitchFamily="18" charset="0"/>
                <a:cs typeface="微软雅黑" pitchFamily="18" charset="0"/>
              </a:rPr>
              <a:t>建设目标</a:t>
            </a:r>
          </a:p>
        </p:txBody>
      </p:sp>
      <p:sp>
        <p:nvSpPr>
          <p:cNvPr id="12" name="TextBox 1"/>
          <p:cNvSpPr txBox="1"/>
          <p:nvPr/>
        </p:nvSpPr>
        <p:spPr>
          <a:xfrm>
            <a:off x="4018149" y="2017061"/>
            <a:ext cx="718145" cy="412375"/>
          </a:xfrm>
          <a:prstGeom prst="rect">
            <a:avLst/>
          </a:prstGeom>
          <a:noFill/>
        </p:spPr>
        <p:txBody>
          <a:bodyPr wrap="none" lIns="0" tIns="0" rIns="0" bIns="40087" rtlCol="0">
            <a:spAutoFit/>
          </a:bodyPr>
          <a:lstStyle/>
          <a:p>
            <a:pPr>
              <a:lnSpc>
                <a:spcPts val="263"/>
              </a:lnSpc>
            </a:pPr>
            <a:r>
              <a:rPr lang="en-US" altLang="zh-CN" sz="1400" dirty="0">
                <a:solidFill>
                  <a:srgbClr val="FFFFFF"/>
                </a:solidFill>
                <a:latin typeface="微软雅黑" pitchFamily="18" charset="0"/>
                <a:cs typeface="微软雅黑" pitchFamily="18" charset="0"/>
              </a:rPr>
              <a:t>大数据</a:t>
            </a:r>
          </a:p>
          <a:p>
            <a:pPr>
              <a:lnSpc>
                <a:spcPts val="877"/>
              </a:lnSpc>
            </a:pPr>
            <a:endParaRPr lang="en-US" altLang="zh-CN" dirty="0"/>
          </a:p>
          <a:p>
            <a:pPr>
              <a:lnSpc>
                <a:spcPts val="877"/>
              </a:lnSpc>
            </a:pPr>
            <a:endParaRPr lang="en-US" altLang="zh-CN" dirty="0"/>
          </a:p>
          <a:p>
            <a:pPr>
              <a:lnSpc>
                <a:spcPts val="701"/>
              </a:lnSpc>
            </a:pPr>
            <a:r>
              <a:rPr lang="en-US" altLang="zh-CN" sz="1400" dirty="0">
                <a:solidFill>
                  <a:srgbClr val="FFFFFF"/>
                </a:solidFill>
                <a:latin typeface="微软雅黑" pitchFamily="18" charset="0"/>
                <a:cs typeface="微软雅黑" pitchFamily="18" charset="0"/>
              </a:rPr>
              <a:t>架构设计</a:t>
            </a:r>
          </a:p>
        </p:txBody>
      </p:sp>
      <p:sp>
        <p:nvSpPr>
          <p:cNvPr id="13" name="TextBox 1"/>
          <p:cNvSpPr txBox="1"/>
          <p:nvPr/>
        </p:nvSpPr>
        <p:spPr>
          <a:xfrm>
            <a:off x="5451648" y="2166900"/>
            <a:ext cx="897682" cy="78951"/>
          </a:xfrm>
          <a:prstGeom prst="rect">
            <a:avLst/>
          </a:prstGeom>
          <a:noFill/>
        </p:spPr>
        <p:txBody>
          <a:bodyPr wrap="none" lIns="0" tIns="0" rIns="0" bIns="40087" rtlCol="0">
            <a:spAutoFit/>
          </a:bodyPr>
          <a:lstStyle/>
          <a:p>
            <a:pPr>
              <a:lnSpc>
                <a:spcPts val="263"/>
              </a:lnSpc>
            </a:pPr>
            <a:r>
              <a:rPr lang="en-US" altLang="zh-CN" sz="1400" dirty="0">
                <a:solidFill>
                  <a:srgbClr val="FFFFFF"/>
                </a:solidFill>
                <a:latin typeface="微软雅黑" pitchFamily="18" charset="0"/>
                <a:cs typeface="微软雅黑" pitchFamily="18" charset="0"/>
              </a:rPr>
              <a:t>大数据实施</a:t>
            </a:r>
          </a:p>
        </p:txBody>
      </p:sp>
      <p:sp>
        <p:nvSpPr>
          <p:cNvPr id="14" name="TextBox 1"/>
          <p:cNvSpPr txBox="1"/>
          <p:nvPr/>
        </p:nvSpPr>
        <p:spPr>
          <a:xfrm>
            <a:off x="6863430" y="2166900"/>
            <a:ext cx="897682" cy="78951"/>
          </a:xfrm>
          <a:prstGeom prst="rect">
            <a:avLst/>
          </a:prstGeom>
          <a:noFill/>
        </p:spPr>
        <p:txBody>
          <a:bodyPr wrap="none" lIns="0" tIns="0" rIns="0" bIns="40087" rtlCol="0">
            <a:spAutoFit/>
          </a:bodyPr>
          <a:lstStyle/>
          <a:p>
            <a:pPr>
              <a:lnSpc>
                <a:spcPts val="263"/>
              </a:lnSpc>
            </a:pPr>
            <a:r>
              <a:rPr lang="en-US" altLang="zh-CN" sz="1400" dirty="0">
                <a:solidFill>
                  <a:srgbClr val="FFFFFF"/>
                </a:solidFill>
                <a:latin typeface="微软雅黑" pitchFamily="18" charset="0"/>
                <a:cs typeface="微软雅黑" pitchFamily="18" charset="0"/>
              </a:rPr>
              <a:t>大数据运维</a:t>
            </a:r>
          </a:p>
        </p:txBody>
      </p:sp>
      <p:sp>
        <p:nvSpPr>
          <p:cNvPr id="16" name="TextBox 1"/>
          <p:cNvSpPr txBox="1"/>
          <p:nvPr/>
        </p:nvSpPr>
        <p:spPr>
          <a:xfrm>
            <a:off x="1020827" y="2731674"/>
            <a:ext cx="1077218" cy="886864"/>
          </a:xfrm>
          <a:prstGeom prst="rect">
            <a:avLst/>
          </a:prstGeom>
          <a:noFill/>
        </p:spPr>
        <p:txBody>
          <a:bodyPr wrap="none" lIns="0" tIns="0" rIns="0" bIns="40087" rtlCol="0">
            <a:spAutoFit/>
          </a:bodyPr>
          <a:lstStyle/>
          <a:p>
            <a:pPr>
              <a:lnSpc>
                <a:spcPts val="263"/>
              </a:lnSpc>
              <a:tabLst>
                <a:tab pos="178166" algn="l"/>
              </a:tabLst>
            </a:pPr>
            <a:r>
              <a:rPr lang="en-US" altLang="zh-CN" sz="1400" dirty="0">
                <a:solidFill>
                  <a:srgbClr val="FFFFFF"/>
                </a:solidFill>
                <a:latin typeface="微软雅黑" pitchFamily="18" charset="0"/>
                <a:cs typeface="微软雅黑" pitchFamily="18" charset="0"/>
              </a:rPr>
              <a:t>企业战略目标</a:t>
            </a:r>
          </a:p>
          <a:p>
            <a:pPr>
              <a:lnSpc>
                <a:spcPts val="877"/>
              </a:lnSpc>
            </a:pPr>
            <a:endParaRPr lang="en-US" altLang="zh-CN" dirty="0"/>
          </a:p>
          <a:p>
            <a:pPr>
              <a:lnSpc>
                <a:spcPts val="877"/>
              </a:lnSpc>
            </a:pPr>
            <a:endParaRPr lang="en-US" altLang="zh-CN" dirty="0"/>
          </a:p>
          <a:p>
            <a:pPr>
              <a:lnSpc>
                <a:spcPts val="877"/>
              </a:lnSpc>
            </a:pPr>
            <a:endParaRPr lang="en-US" altLang="zh-CN" dirty="0"/>
          </a:p>
          <a:p>
            <a:pPr>
              <a:lnSpc>
                <a:spcPts val="438"/>
              </a:lnSpc>
              <a:tabLst>
                <a:tab pos="178166" algn="l"/>
              </a:tabLst>
            </a:pPr>
            <a:r>
              <a:rPr lang="en-US" altLang="zh-CN" dirty="0"/>
              <a:t>	</a:t>
            </a:r>
            <a:r>
              <a:rPr lang="en-US" altLang="zh-CN" sz="1400" dirty="0">
                <a:solidFill>
                  <a:srgbClr val="FFFFFF"/>
                </a:solidFill>
                <a:latin typeface="微软雅黑" pitchFamily="18" charset="0"/>
                <a:cs typeface="微软雅黑" pitchFamily="18" charset="0"/>
              </a:rPr>
              <a:t>业务目标</a:t>
            </a:r>
          </a:p>
          <a:p>
            <a:pPr>
              <a:lnSpc>
                <a:spcPts val="877"/>
              </a:lnSpc>
            </a:pPr>
            <a:endParaRPr lang="en-US" altLang="zh-CN" dirty="0"/>
          </a:p>
          <a:p>
            <a:pPr>
              <a:lnSpc>
                <a:spcPts val="877"/>
              </a:lnSpc>
            </a:pPr>
            <a:endParaRPr lang="en-US" altLang="zh-CN" dirty="0"/>
          </a:p>
          <a:p>
            <a:pPr>
              <a:lnSpc>
                <a:spcPts val="877"/>
              </a:lnSpc>
            </a:pPr>
            <a:endParaRPr lang="en-US" altLang="zh-CN" dirty="0"/>
          </a:p>
          <a:p>
            <a:pPr>
              <a:lnSpc>
                <a:spcPts val="351"/>
              </a:lnSpc>
              <a:tabLst>
                <a:tab pos="178166" algn="l"/>
              </a:tabLst>
            </a:pPr>
            <a:r>
              <a:rPr lang="en-US" altLang="zh-CN" dirty="0"/>
              <a:t>	</a:t>
            </a:r>
            <a:r>
              <a:rPr lang="en-US" altLang="zh-CN" sz="1400" dirty="0">
                <a:solidFill>
                  <a:srgbClr val="FFFFFF"/>
                </a:solidFill>
                <a:latin typeface="微软雅黑" pitchFamily="18" charset="0"/>
                <a:cs typeface="微软雅黑" pitchFamily="18" charset="0"/>
              </a:rPr>
              <a:t>业务模式</a:t>
            </a:r>
          </a:p>
        </p:txBody>
      </p:sp>
      <p:sp>
        <p:nvSpPr>
          <p:cNvPr id="17" name="TextBox 1"/>
          <p:cNvSpPr txBox="1"/>
          <p:nvPr/>
        </p:nvSpPr>
        <p:spPr>
          <a:xfrm>
            <a:off x="2606366" y="2754728"/>
            <a:ext cx="897682" cy="1245937"/>
          </a:xfrm>
          <a:prstGeom prst="rect">
            <a:avLst/>
          </a:prstGeom>
          <a:noFill/>
        </p:spPr>
        <p:txBody>
          <a:bodyPr wrap="none" lIns="0" tIns="0" rIns="0" bIns="40087" rtlCol="0">
            <a:spAutoFit/>
          </a:bodyPr>
          <a:lstStyle/>
          <a:p>
            <a:pPr>
              <a:lnSpc>
                <a:spcPts val="263"/>
              </a:lnSpc>
              <a:tabLst>
                <a:tab pos="89083" algn="l"/>
              </a:tabLst>
            </a:pPr>
            <a:r>
              <a:rPr lang="en-US" altLang="zh-CN" sz="1400" dirty="0">
                <a:solidFill>
                  <a:srgbClr val="FFFFFF"/>
                </a:solidFill>
                <a:latin typeface="微软雅黑" pitchFamily="18" charset="0"/>
                <a:cs typeface="微软雅黑" pitchFamily="18" charset="0"/>
              </a:rPr>
              <a:t>大数据目标</a:t>
            </a:r>
          </a:p>
          <a:p>
            <a:pPr>
              <a:lnSpc>
                <a:spcPts val="877"/>
              </a:lnSpc>
            </a:pPr>
            <a:endParaRPr lang="en-US" altLang="zh-CN" dirty="0"/>
          </a:p>
          <a:p>
            <a:pPr>
              <a:lnSpc>
                <a:spcPts val="877"/>
              </a:lnSpc>
            </a:pPr>
            <a:endParaRPr lang="en-US" altLang="zh-CN" dirty="0"/>
          </a:p>
          <a:p>
            <a:pPr>
              <a:lnSpc>
                <a:spcPts val="877"/>
              </a:lnSpc>
            </a:pPr>
            <a:endParaRPr lang="en-US" altLang="zh-CN" dirty="0"/>
          </a:p>
          <a:p>
            <a:pPr>
              <a:lnSpc>
                <a:spcPts val="351"/>
              </a:lnSpc>
              <a:tabLst>
                <a:tab pos="89083" algn="l"/>
              </a:tabLst>
            </a:pPr>
            <a:r>
              <a:rPr lang="en-US" altLang="zh-CN" dirty="0"/>
              <a:t>	</a:t>
            </a:r>
            <a:r>
              <a:rPr lang="en-US" altLang="zh-CN" sz="1400" dirty="0">
                <a:solidFill>
                  <a:srgbClr val="FFFFFF"/>
                </a:solidFill>
                <a:latin typeface="微软雅黑" pitchFamily="18" charset="0"/>
                <a:cs typeface="微软雅黑" pitchFamily="18" charset="0"/>
              </a:rPr>
              <a:t>服务对象</a:t>
            </a:r>
          </a:p>
          <a:p>
            <a:pPr>
              <a:lnSpc>
                <a:spcPts val="877"/>
              </a:lnSpc>
            </a:pPr>
            <a:endParaRPr lang="en-US" altLang="zh-CN" dirty="0"/>
          </a:p>
          <a:p>
            <a:pPr>
              <a:lnSpc>
                <a:spcPts val="877"/>
              </a:lnSpc>
            </a:pPr>
            <a:endParaRPr lang="en-US" altLang="zh-CN" dirty="0"/>
          </a:p>
          <a:p>
            <a:pPr>
              <a:lnSpc>
                <a:spcPts val="877"/>
              </a:lnSpc>
            </a:pPr>
            <a:endParaRPr lang="en-US" altLang="zh-CN" dirty="0"/>
          </a:p>
          <a:p>
            <a:pPr>
              <a:lnSpc>
                <a:spcPts val="263"/>
              </a:lnSpc>
              <a:tabLst>
                <a:tab pos="89083" algn="l"/>
              </a:tabLst>
            </a:pPr>
            <a:r>
              <a:rPr lang="en-US" altLang="zh-CN" dirty="0"/>
              <a:t>	</a:t>
            </a:r>
            <a:r>
              <a:rPr lang="en-US" altLang="zh-CN" sz="1400" dirty="0">
                <a:solidFill>
                  <a:srgbClr val="FFFFFF"/>
                </a:solidFill>
                <a:latin typeface="微软雅黑" pitchFamily="18" charset="0"/>
                <a:cs typeface="微软雅黑" pitchFamily="18" charset="0"/>
              </a:rPr>
              <a:t>服务模式</a:t>
            </a:r>
          </a:p>
          <a:p>
            <a:pPr>
              <a:lnSpc>
                <a:spcPts val="877"/>
              </a:lnSpc>
            </a:pPr>
            <a:endParaRPr lang="en-US" altLang="zh-CN" dirty="0"/>
          </a:p>
          <a:p>
            <a:pPr>
              <a:lnSpc>
                <a:spcPts val="877"/>
              </a:lnSpc>
            </a:pPr>
            <a:endParaRPr lang="en-US" altLang="zh-CN" dirty="0"/>
          </a:p>
          <a:p>
            <a:pPr>
              <a:lnSpc>
                <a:spcPts val="877"/>
              </a:lnSpc>
            </a:pPr>
            <a:endParaRPr lang="en-US" altLang="zh-CN" dirty="0"/>
          </a:p>
          <a:p>
            <a:pPr>
              <a:lnSpc>
                <a:spcPts val="263"/>
              </a:lnSpc>
              <a:tabLst>
                <a:tab pos="89083" algn="l"/>
              </a:tabLst>
            </a:pPr>
            <a:r>
              <a:rPr lang="en-US" altLang="zh-CN" dirty="0"/>
              <a:t>	</a:t>
            </a:r>
            <a:r>
              <a:rPr lang="en-US" altLang="zh-CN" sz="1400" dirty="0">
                <a:solidFill>
                  <a:srgbClr val="FFFFFF"/>
                </a:solidFill>
                <a:latin typeface="微软雅黑" pitchFamily="18" charset="0"/>
                <a:cs typeface="微软雅黑" pitchFamily="18" charset="0"/>
              </a:rPr>
              <a:t>应用场景</a:t>
            </a:r>
          </a:p>
        </p:txBody>
      </p:sp>
      <p:sp>
        <p:nvSpPr>
          <p:cNvPr id="18" name="TextBox 1"/>
          <p:cNvSpPr txBox="1"/>
          <p:nvPr/>
        </p:nvSpPr>
        <p:spPr>
          <a:xfrm>
            <a:off x="3974708" y="2731676"/>
            <a:ext cx="987450" cy="1284409"/>
          </a:xfrm>
          <a:prstGeom prst="rect">
            <a:avLst/>
          </a:prstGeom>
          <a:noFill/>
        </p:spPr>
        <p:txBody>
          <a:bodyPr wrap="none" lIns="0" tIns="0" rIns="0" bIns="40087" rtlCol="0">
            <a:spAutoFit/>
          </a:bodyPr>
          <a:lstStyle/>
          <a:p>
            <a:pPr>
              <a:lnSpc>
                <a:spcPts val="175"/>
              </a:lnSpc>
              <a:tabLst>
                <a:tab pos="122489" algn="l"/>
              </a:tabLst>
            </a:pPr>
            <a:r>
              <a:rPr lang="en-US" altLang="zh-CN" sz="1100" dirty="0">
                <a:solidFill>
                  <a:srgbClr val="FFFFFF"/>
                </a:solidFill>
                <a:latin typeface="微软雅黑" pitchFamily="18" charset="0"/>
                <a:cs typeface="微软雅黑" pitchFamily="18" charset="0"/>
              </a:rPr>
              <a:t>大数据服务定义</a:t>
            </a:r>
          </a:p>
          <a:p>
            <a:pPr>
              <a:lnSpc>
                <a:spcPts val="877"/>
              </a:lnSpc>
            </a:pPr>
            <a:endParaRPr lang="en-US" altLang="zh-CN" dirty="0"/>
          </a:p>
          <a:p>
            <a:pPr>
              <a:lnSpc>
                <a:spcPts val="877"/>
              </a:lnSpc>
            </a:pPr>
            <a:endParaRPr lang="en-US" altLang="zh-CN" dirty="0"/>
          </a:p>
          <a:p>
            <a:pPr>
              <a:lnSpc>
                <a:spcPts val="877"/>
              </a:lnSpc>
            </a:pPr>
            <a:endParaRPr lang="en-US" altLang="zh-CN" dirty="0"/>
          </a:p>
          <a:p>
            <a:pPr>
              <a:lnSpc>
                <a:spcPts val="351"/>
              </a:lnSpc>
              <a:tabLst>
                <a:tab pos="122489" algn="l"/>
              </a:tabLst>
            </a:pPr>
            <a:r>
              <a:rPr lang="en-US" altLang="zh-CN" sz="1100" dirty="0">
                <a:solidFill>
                  <a:srgbClr val="FFFFFF"/>
                </a:solidFill>
                <a:latin typeface="微软雅黑" pitchFamily="18" charset="0"/>
                <a:cs typeface="微软雅黑" pitchFamily="18" charset="0"/>
              </a:rPr>
              <a:t>大数据信息模型</a:t>
            </a:r>
          </a:p>
          <a:p>
            <a:pPr>
              <a:lnSpc>
                <a:spcPts val="877"/>
              </a:lnSpc>
            </a:pPr>
            <a:endParaRPr lang="en-US" altLang="zh-CN" dirty="0"/>
          </a:p>
          <a:p>
            <a:pPr>
              <a:lnSpc>
                <a:spcPts val="877"/>
              </a:lnSpc>
            </a:pPr>
            <a:endParaRPr lang="en-US" altLang="zh-CN" dirty="0"/>
          </a:p>
          <a:p>
            <a:pPr>
              <a:lnSpc>
                <a:spcPts val="877"/>
              </a:lnSpc>
            </a:pPr>
            <a:endParaRPr lang="en-US" altLang="zh-CN" dirty="0"/>
          </a:p>
          <a:p>
            <a:pPr>
              <a:lnSpc>
                <a:spcPts val="351"/>
              </a:lnSpc>
              <a:tabLst>
                <a:tab pos="122489" algn="l"/>
              </a:tabLst>
            </a:pPr>
            <a:r>
              <a:rPr lang="en-US" altLang="zh-CN" sz="1100" dirty="0">
                <a:solidFill>
                  <a:srgbClr val="FFFFFF"/>
                </a:solidFill>
                <a:latin typeface="微软雅黑" pitchFamily="18" charset="0"/>
                <a:cs typeface="微软雅黑" pitchFamily="18" charset="0"/>
              </a:rPr>
              <a:t>大数据管理定义</a:t>
            </a:r>
          </a:p>
          <a:p>
            <a:pPr>
              <a:lnSpc>
                <a:spcPts val="877"/>
              </a:lnSpc>
            </a:pPr>
            <a:endParaRPr lang="en-US" altLang="zh-CN" dirty="0"/>
          </a:p>
          <a:p>
            <a:pPr>
              <a:lnSpc>
                <a:spcPts val="877"/>
              </a:lnSpc>
            </a:pPr>
            <a:endParaRPr lang="en-US" altLang="zh-CN" dirty="0"/>
          </a:p>
          <a:p>
            <a:pPr>
              <a:lnSpc>
                <a:spcPts val="877"/>
              </a:lnSpc>
            </a:pPr>
            <a:endParaRPr lang="en-US" altLang="zh-CN" dirty="0"/>
          </a:p>
          <a:p>
            <a:pPr>
              <a:lnSpc>
                <a:spcPts val="526"/>
              </a:lnSpc>
              <a:tabLst>
                <a:tab pos="122489" algn="l"/>
              </a:tabLst>
            </a:pPr>
            <a:r>
              <a:rPr lang="en-US" altLang="zh-CN" dirty="0"/>
              <a:t>	</a:t>
            </a:r>
            <a:r>
              <a:rPr lang="en-US" altLang="zh-CN" sz="1400" dirty="0">
                <a:solidFill>
                  <a:srgbClr val="FFFFFF"/>
                </a:solidFill>
                <a:latin typeface="微软雅黑" pitchFamily="18" charset="0"/>
                <a:cs typeface="微软雅黑" pitchFamily="18" charset="0"/>
              </a:rPr>
              <a:t>技术选择</a:t>
            </a:r>
          </a:p>
        </p:txBody>
      </p:sp>
      <p:sp>
        <p:nvSpPr>
          <p:cNvPr id="19" name="TextBox 1"/>
          <p:cNvSpPr txBox="1"/>
          <p:nvPr/>
        </p:nvSpPr>
        <p:spPr>
          <a:xfrm>
            <a:off x="5451648" y="2731676"/>
            <a:ext cx="897682" cy="1245937"/>
          </a:xfrm>
          <a:prstGeom prst="rect">
            <a:avLst/>
          </a:prstGeom>
          <a:noFill/>
        </p:spPr>
        <p:txBody>
          <a:bodyPr wrap="none" lIns="0" tIns="0" rIns="0" bIns="40087" rtlCol="0">
            <a:spAutoFit/>
          </a:bodyPr>
          <a:lstStyle/>
          <a:p>
            <a:pPr>
              <a:lnSpc>
                <a:spcPts val="263"/>
              </a:lnSpc>
              <a:tabLst>
                <a:tab pos="89083" algn="l"/>
              </a:tabLst>
            </a:pPr>
            <a:r>
              <a:rPr lang="en-US" altLang="zh-CN" dirty="0"/>
              <a:t>	</a:t>
            </a:r>
            <a:r>
              <a:rPr lang="en-US" altLang="zh-CN" sz="1400" dirty="0">
                <a:solidFill>
                  <a:srgbClr val="FFFFFF"/>
                </a:solidFill>
                <a:latin typeface="微软雅黑" pitchFamily="18" charset="0"/>
                <a:cs typeface="微软雅黑" pitchFamily="18" charset="0"/>
              </a:rPr>
              <a:t>容量规划</a:t>
            </a:r>
          </a:p>
          <a:p>
            <a:pPr>
              <a:lnSpc>
                <a:spcPts val="877"/>
              </a:lnSpc>
            </a:pPr>
            <a:endParaRPr lang="en-US" altLang="zh-CN" dirty="0"/>
          </a:p>
          <a:p>
            <a:pPr>
              <a:lnSpc>
                <a:spcPts val="877"/>
              </a:lnSpc>
            </a:pPr>
            <a:endParaRPr lang="en-US" altLang="zh-CN" dirty="0"/>
          </a:p>
          <a:p>
            <a:pPr>
              <a:lnSpc>
                <a:spcPts val="877"/>
              </a:lnSpc>
            </a:pPr>
            <a:endParaRPr lang="en-US" altLang="zh-CN" dirty="0"/>
          </a:p>
          <a:p>
            <a:pPr>
              <a:lnSpc>
                <a:spcPts val="351"/>
              </a:lnSpc>
              <a:tabLst>
                <a:tab pos="89083" algn="l"/>
              </a:tabLst>
            </a:pPr>
            <a:r>
              <a:rPr lang="en-US" altLang="zh-CN" sz="1400" dirty="0">
                <a:solidFill>
                  <a:srgbClr val="FFFFFF"/>
                </a:solidFill>
                <a:latin typeface="微软雅黑" pitchFamily="18" charset="0"/>
                <a:cs typeface="微软雅黑" pitchFamily="18" charset="0"/>
              </a:rPr>
              <a:t>安装、配置</a:t>
            </a:r>
          </a:p>
          <a:p>
            <a:pPr>
              <a:lnSpc>
                <a:spcPts val="877"/>
              </a:lnSpc>
            </a:pPr>
            <a:endParaRPr lang="en-US" altLang="zh-CN" dirty="0"/>
          </a:p>
          <a:p>
            <a:pPr>
              <a:lnSpc>
                <a:spcPts val="877"/>
              </a:lnSpc>
            </a:pPr>
            <a:endParaRPr lang="en-US" altLang="zh-CN" dirty="0"/>
          </a:p>
          <a:p>
            <a:pPr>
              <a:lnSpc>
                <a:spcPts val="877"/>
              </a:lnSpc>
            </a:pPr>
            <a:endParaRPr lang="en-US" altLang="zh-CN" dirty="0"/>
          </a:p>
          <a:p>
            <a:pPr>
              <a:lnSpc>
                <a:spcPts val="351"/>
              </a:lnSpc>
              <a:tabLst>
                <a:tab pos="89083" algn="l"/>
              </a:tabLst>
            </a:pPr>
            <a:r>
              <a:rPr lang="en-US" altLang="zh-CN" dirty="0"/>
              <a:t>	</a:t>
            </a:r>
            <a:r>
              <a:rPr lang="en-US" altLang="zh-CN" sz="1400" dirty="0">
                <a:solidFill>
                  <a:srgbClr val="FFFFFF"/>
                </a:solidFill>
                <a:latin typeface="微软雅黑" pitchFamily="18" charset="0"/>
                <a:cs typeface="微软雅黑" pitchFamily="18" charset="0"/>
              </a:rPr>
              <a:t>验收测试</a:t>
            </a:r>
          </a:p>
          <a:p>
            <a:pPr>
              <a:lnSpc>
                <a:spcPts val="877"/>
              </a:lnSpc>
            </a:pPr>
            <a:endParaRPr lang="en-US" altLang="zh-CN" dirty="0"/>
          </a:p>
          <a:p>
            <a:pPr>
              <a:lnSpc>
                <a:spcPts val="877"/>
              </a:lnSpc>
            </a:pPr>
            <a:endParaRPr lang="en-US" altLang="zh-CN" dirty="0"/>
          </a:p>
          <a:p>
            <a:pPr>
              <a:lnSpc>
                <a:spcPts val="1140"/>
              </a:lnSpc>
              <a:tabLst>
                <a:tab pos="89083" algn="l"/>
              </a:tabLst>
            </a:pPr>
            <a:r>
              <a:rPr lang="en-US" altLang="zh-CN" dirty="0"/>
              <a:t>	</a:t>
            </a:r>
            <a:r>
              <a:rPr lang="en-US" altLang="zh-CN" sz="1400" dirty="0">
                <a:solidFill>
                  <a:srgbClr val="FFFFFF"/>
                </a:solidFill>
                <a:latin typeface="微软雅黑" pitchFamily="18" charset="0"/>
                <a:cs typeface="微软雅黑" pitchFamily="18" charset="0"/>
              </a:rPr>
              <a:t>系统上线</a:t>
            </a:r>
          </a:p>
        </p:txBody>
      </p:sp>
      <p:sp>
        <p:nvSpPr>
          <p:cNvPr id="20" name="TextBox 1"/>
          <p:cNvSpPr txBox="1"/>
          <p:nvPr/>
        </p:nvSpPr>
        <p:spPr>
          <a:xfrm>
            <a:off x="6906869" y="2731676"/>
            <a:ext cx="987450" cy="1258761"/>
          </a:xfrm>
          <a:prstGeom prst="rect">
            <a:avLst/>
          </a:prstGeom>
          <a:noFill/>
        </p:spPr>
        <p:txBody>
          <a:bodyPr wrap="none" lIns="0" tIns="0" rIns="0" bIns="40087" rtlCol="0">
            <a:spAutoFit/>
          </a:bodyPr>
          <a:lstStyle/>
          <a:p>
            <a:pPr>
              <a:lnSpc>
                <a:spcPts val="263"/>
              </a:lnSpc>
              <a:tabLst>
                <a:tab pos="33406" algn="l"/>
                <a:tab pos="144760" algn="l"/>
                <a:tab pos="155895" algn="l"/>
              </a:tabLst>
            </a:pPr>
            <a:r>
              <a:rPr lang="en-US" altLang="zh-CN" sz="1100" dirty="0">
                <a:solidFill>
                  <a:srgbClr val="FFFFFF"/>
                </a:solidFill>
                <a:latin typeface="微软雅黑" pitchFamily="18" charset="0"/>
                <a:cs typeface="微软雅黑" pitchFamily="18" charset="0"/>
              </a:rPr>
              <a:t>大数据服务管理</a:t>
            </a:r>
          </a:p>
          <a:p>
            <a:pPr>
              <a:lnSpc>
                <a:spcPts val="877"/>
              </a:lnSpc>
            </a:pPr>
            <a:endParaRPr lang="en-US" altLang="zh-CN" dirty="0"/>
          </a:p>
          <a:p>
            <a:pPr>
              <a:lnSpc>
                <a:spcPts val="877"/>
              </a:lnSpc>
            </a:pPr>
            <a:endParaRPr lang="en-US" altLang="zh-CN" dirty="0"/>
          </a:p>
          <a:p>
            <a:pPr>
              <a:lnSpc>
                <a:spcPts val="877"/>
              </a:lnSpc>
            </a:pPr>
            <a:endParaRPr lang="en-US" altLang="zh-CN" dirty="0"/>
          </a:p>
          <a:p>
            <a:pPr>
              <a:lnSpc>
                <a:spcPts val="438"/>
              </a:lnSpc>
              <a:tabLst>
                <a:tab pos="33406" algn="l"/>
                <a:tab pos="144760" algn="l"/>
                <a:tab pos="155895" algn="l"/>
              </a:tabLst>
            </a:pPr>
            <a:r>
              <a:rPr lang="en-US" altLang="zh-CN" dirty="0"/>
              <a:t>			</a:t>
            </a:r>
            <a:r>
              <a:rPr lang="en-US" altLang="zh-CN" sz="1400" dirty="0">
                <a:solidFill>
                  <a:srgbClr val="FFFFFF"/>
                </a:solidFill>
                <a:latin typeface="微软雅黑" pitchFamily="18" charset="0"/>
                <a:cs typeface="微软雅黑" pitchFamily="18" charset="0"/>
              </a:rPr>
              <a:t>系统监控</a:t>
            </a:r>
          </a:p>
          <a:p>
            <a:pPr>
              <a:lnSpc>
                <a:spcPts val="877"/>
              </a:lnSpc>
            </a:pPr>
            <a:endParaRPr lang="en-US" altLang="zh-CN" dirty="0"/>
          </a:p>
          <a:p>
            <a:pPr>
              <a:lnSpc>
                <a:spcPts val="877"/>
              </a:lnSpc>
            </a:pPr>
            <a:endParaRPr lang="en-US" altLang="zh-CN" dirty="0"/>
          </a:p>
          <a:p>
            <a:pPr>
              <a:lnSpc>
                <a:spcPts val="877"/>
              </a:lnSpc>
            </a:pPr>
            <a:endParaRPr lang="en-US" altLang="zh-CN" dirty="0"/>
          </a:p>
          <a:p>
            <a:pPr>
              <a:lnSpc>
                <a:spcPts val="351"/>
              </a:lnSpc>
              <a:tabLst>
                <a:tab pos="33406" algn="l"/>
                <a:tab pos="144760" algn="l"/>
                <a:tab pos="155895" algn="l"/>
              </a:tabLst>
            </a:pPr>
            <a:r>
              <a:rPr lang="en-US" altLang="zh-CN" dirty="0"/>
              <a:t>		</a:t>
            </a:r>
            <a:r>
              <a:rPr lang="en-US" altLang="zh-CN" sz="1400" dirty="0">
                <a:solidFill>
                  <a:srgbClr val="FFFFFF"/>
                </a:solidFill>
                <a:latin typeface="微软雅黑" pitchFamily="18" charset="0"/>
                <a:cs typeface="微软雅黑" pitchFamily="18" charset="0"/>
              </a:rPr>
              <a:t>资源调度</a:t>
            </a:r>
          </a:p>
          <a:p>
            <a:pPr>
              <a:lnSpc>
                <a:spcPts val="877"/>
              </a:lnSpc>
            </a:pPr>
            <a:endParaRPr lang="en-US" altLang="zh-CN" dirty="0"/>
          </a:p>
          <a:p>
            <a:pPr>
              <a:lnSpc>
                <a:spcPts val="877"/>
              </a:lnSpc>
            </a:pPr>
            <a:endParaRPr lang="en-US" altLang="zh-CN" dirty="0"/>
          </a:p>
          <a:p>
            <a:pPr>
              <a:lnSpc>
                <a:spcPts val="1052"/>
              </a:lnSpc>
              <a:tabLst>
                <a:tab pos="33406" algn="l"/>
                <a:tab pos="144760" algn="l"/>
                <a:tab pos="155895" algn="l"/>
              </a:tabLst>
            </a:pPr>
            <a:r>
              <a:rPr lang="en-US" altLang="zh-CN" dirty="0"/>
              <a:t>	</a:t>
            </a:r>
            <a:r>
              <a:rPr lang="en-US" altLang="zh-CN" sz="1200" dirty="0">
                <a:solidFill>
                  <a:srgbClr val="FFFFFF"/>
                </a:solidFill>
                <a:latin typeface="微软雅黑" pitchFamily="18" charset="0"/>
                <a:cs typeface="微软雅黑" pitchFamily="18" charset="0"/>
              </a:rPr>
              <a:t>生命周期管理</a:t>
            </a:r>
          </a:p>
        </p:txBody>
      </p:sp>
      <p:sp>
        <p:nvSpPr>
          <p:cNvPr id="21" name="TextBox 1"/>
          <p:cNvSpPr txBox="1"/>
          <p:nvPr/>
        </p:nvSpPr>
        <p:spPr>
          <a:xfrm>
            <a:off x="6939449" y="4253115"/>
            <a:ext cx="923330" cy="78951"/>
          </a:xfrm>
          <a:prstGeom prst="rect">
            <a:avLst/>
          </a:prstGeom>
          <a:noFill/>
        </p:spPr>
        <p:txBody>
          <a:bodyPr wrap="none" lIns="0" tIns="0" rIns="0" bIns="40087" rtlCol="0">
            <a:spAutoFit/>
          </a:bodyPr>
          <a:lstStyle/>
          <a:p>
            <a:pPr>
              <a:lnSpc>
                <a:spcPts val="263"/>
              </a:lnSpc>
            </a:pPr>
            <a:r>
              <a:rPr lang="en-US" altLang="zh-CN" sz="1200" dirty="0">
                <a:solidFill>
                  <a:srgbClr val="FFFFFF"/>
                </a:solidFill>
                <a:latin typeface="微软雅黑" pitchFamily="18" charset="0"/>
                <a:cs typeface="微软雅黑" pitchFamily="18" charset="0"/>
              </a:rPr>
              <a:t>服务性能管理</a:t>
            </a:r>
          </a:p>
        </p:txBody>
      </p:sp>
      <p:sp>
        <p:nvSpPr>
          <p:cNvPr id="22" name="TextBox 1"/>
          <p:cNvSpPr txBox="1"/>
          <p:nvPr/>
        </p:nvSpPr>
        <p:spPr>
          <a:xfrm>
            <a:off x="3800950" y="4310745"/>
            <a:ext cx="1256754" cy="502143"/>
          </a:xfrm>
          <a:prstGeom prst="rect">
            <a:avLst/>
          </a:prstGeom>
          <a:noFill/>
        </p:spPr>
        <p:txBody>
          <a:bodyPr wrap="none" lIns="0" tIns="0" rIns="0" bIns="40087" rtlCol="0">
            <a:spAutoFit/>
          </a:bodyPr>
          <a:lstStyle/>
          <a:p>
            <a:pPr>
              <a:lnSpc>
                <a:spcPts val="263"/>
              </a:lnSpc>
              <a:tabLst>
                <a:tab pos="300655" algn="l"/>
              </a:tabLst>
            </a:pPr>
            <a:r>
              <a:rPr lang="en-US" altLang="zh-CN" dirty="0"/>
              <a:t>	</a:t>
            </a:r>
            <a:r>
              <a:rPr lang="en-US" altLang="zh-CN" sz="1400" dirty="0">
                <a:solidFill>
                  <a:srgbClr val="FFFFFF"/>
                </a:solidFill>
                <a:latin typeface="微软雅黑" pitchFamily="18" charset="0"/>
                <a:cs typeface="微软雅黑" pitchFamily="18" charset="0"/>
              </a:rPr>
              <a:t>验证测试</a:t>
            </a:r>
          </a:p>
          <a:p>
            <a:pPr>
              <a:lnSpc>
                <a:spcPts val="877"/>
              </a:lnSpc>
            </a:pPr>
            <a:endParaRPr lang="en-US" altLang="zh-CN" dirty="0"/>
          </a:p>
          <a:p>
            <a:pPr>
              <a:lnSpc>
                <a:spcPts val="877"/>
              </a:lnSpc>
            </a:pPr>
            <a:endParaRPr lang="en-US" altLang="zh-CN" dirty="0"/>
          </a:p>
          <a:p>
            <a:pPr>
              <a:lnSpc>
                <a:spcPts val="877"/>
              </a:lnSpc>
            </a:pPr>
            <a:endParaRPr lang="en-US" altLang="zh-CN" dirty="0"/>
          </a:p>
          <a:p>
            <a:pPr>
              <a:lnSpc>
                <a:spcPts val="614"/>
              </a:lnSpc>
              <a:tabLst>
                <a:tab pos="300655" algn="l"/>
              </a:tabLst>
            </a:pPr>
            <a:r>
              <a:rPr lang="en-US" altLang="zh-CN" sz="1400" dirty="0">
                <a:solidFill>
                  <a:srgbClr val="FFFFFF"/>
                </a:solidFill>
                <a:latin typeface="微软雅黑" pitchFamily="18" charset="0"/>
                <a:cs typeface="微软雅黑" pitchFamily="18" charset="0"/>
              </a:rPr>
              <a:t>大数据持续改进</a:t>
            </a:r>
          </a:p>
        </p:txBody>
      </p:sp>
      <p:sp>
        <p:nvSpPr>
          <p:cNvPr id="23" name="TextBox 1"/>
          <p:cNvSpPr txBox="1"/>
          <p:nvPr/>
        </p:nvSpPr>
        <p:spPr>
          <a:xfrm>
            <a:off x="6374738" y="5059938"/>
            <a:ext cx="718145" cy="78951"/>
          </a:xfrm>
          <a:prstGeom prst="rect">
            <a:avLst/>
          </a:prstGeom>
          <a:noFill/>
        </p:spPr>
        <p:txBody>
          <a:bodyPr wrap="none" lIns="0" tIns="0" rIns="0" bIns="40087" rtlCol="0">
            <a:spAutoFit/>
          </a:bodyPr>
          <a:lstStyle/>
          <a:p>
            <a:pPr>
              <a:lnSpc>
                <a:spcPts val="263"/>
              </a:lnSpc>
            </a:pPr>
            <a:r>
              <a:rPr lang="en-US" altLang="zh-CN" sz="1400" dirty="0">
                <a:solidFill>
                  <a:srgbClr val="FFFFFF"/>
                </a:solidFill>
                <a:latin typeface="微软雅黑" pitchFamily="18" charset="0"/>
                <a:cs typeface="微软雅黑" pitchFamily="18" charset="0"/>
              </a:rPr>
              <a:t>架构优化</a:t>
            </a:r>
          </a:p>
        </p:txBody>
      </p:sp>
      <p:sp>
        <p:nvSpPr>
          <p:cNvPr id="24" name="TextBox 1"/>
          <p:cNvSpPr txBox="1"/>
          <p:nvPr/>
        </p:nvSpPr>
        <p:spPr>
          <a:xfrm>
            <a:off x="5093275" y="5059938"/>
            <a:ext cx="718145" cy="78951"/>
          </a:xfrm>
          <a:prstGeom prst="rect">
            <a:avLst/>
          </a:prstGeom>
          <a:noFill/>
        </p:spPr>
        <p:txBody>
          <a:bodyPr wrap="none" lIns="0" tIns="0" rIns="0" bIns="40087" rtlCol="0">
            <a:spAutoFit/>
          </a:bodyPr>
          <a:lstStyle/>
          <a:p>
            <a:pPr>
              <a:lnSpc>
                <a:spcPts val="263"/>
              </a:lnSpc>
            </a:pPr>
            <a:r>
              <a:rPr lang="en-US" altLang="zh-CN" sz="1400" dirty="0">
                <a:solidFill>
                  <a:srgbClr val="FFFFFF"/>
                </a:solidFill>
                <a:latin typeface="微软雅黑" pitchFamily="18" charset="0"/>
                <a:cs typeface="微软雅黑" pitchFamily="18" charset="0"/>
              </a:rPr>
              <a:t>技术升级</a:t>
            </a:r>
          </a:p>
        </p:txBody>
      </p:sp>
      <p:sp>
        <p:nvSpPr>
          <p:cNvPr id="25" name="TextBox 1"/>
          <p:cNvSpPr txBox="1"/>
          <p:nvPr/>
        </p:nvSpPr>
        <p:spPr>
          <a:xfrm>
            <a:off x="3855251" y="5059938"/>
            <a:ext cx="718145" cy="78951"/>
          </a:xfrm>
          <a:prstGeom prst="rect">
            <a:avLst/>
          </a:prstGeom>
          <a:noFill/>
        </p:spPr>
        <p:txBody>
          <a:bodyPr wrap="none" lIns="0" tIns="0" rIns="0" bIns="40087" rtlCol="0">
            <a:spAutoFit/>
          </a:bodyPr>
          <a:lstStyle/>
          <a:p>
            <a:pPr>
              <a:lnSpc>
                <a:spcPts val="263"/>
              </a:lnSpc>
            </a:pPr>
            <a:r>
              <a:rPr lang="en-US" altLang="zh-CN" sz="1400" dirty="0">
                <a:solidFill>
                  <a:srgbClr val="FFFFFF"/>
                </a:solidFill>
                <a:latin typeface="微软雅黑" pitchFamily="18" charset="0"/>
                <a:cs typeface="微软雅黑" pitchFamily="18" charset="0"/>
              </a:rPr>
              <a:t>服务改进</a:t>
            </a:r>
          </a:p>
        </p:txBody>
      </p:sp>
      <p:sp>
        <p:nvSpPr>
          <p:cNvPr id="29" name="标题 1"/>
          <p:cNvSpPr txBox="1">
            <a:spLocks/>
          </p:cNvSpPr>
          <p:nvPr/>
        </p:nvSpPr>
        <p:spPr bwMode="auto">
          <a:xfrm>
            <a:off x="1043608" y="116870"/>
            <a:ext cx="7643192" cy="575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eaLnBrk="0" hangingPunct="0"/>
            <a:r>
              <a:rPr lang="zh-CN" altLang="en-US" sz="2400" b="1" kern="0" dirty="0">
                <a:solidFill>
                  <a:schemeClr val="tx1">
                    <a:lumMod val="65000"/>
                    <a:lumOff val="35000"/>
                  </a:schemeClr>
                </a:solidFill>
                <a:latin typeface="黑体" pitchFamily="49" charset="-122"/>
                <a:ea typeface="黑体" pitchFamily="49" charset="-122"/>
                <a:cs typeface="+mj-cs"/>
              </a:rPr>
              <a:t>企业大数据建设方法</a:t>
            </a:r>
          </a:p>
        </p:txBody>
      </p:sp>
    </p:spTree>
    <p:extLst>
      <p:ext uri="{BB962C8B-B14F-4D97-AF65-F5344CB8AC3E}">
        <p14:creationId xmlns:p14="http://schemas.microsoft.com/office/powerpoint/2010/main" val="30358053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651594" y="1094975"/>
            <a:ext cx="510413" cy="518672"/>
          </a:xfrm>
          <a:prstGeom prst="rect">
            <a:avLst/>
          </a:prstGeom>
          <a:noFill/>
        </p:spPr>
      </p:pic>
      <p:pic>
        <p:nvPicPr>
          <p:cNvPr id="3" name="Picture 3"/>
          <p:cNvPicPr>
            <a:picLocks noChangeAspect="1" noChangeArrowheads="1"/>
          </p:cNvPicPr>
          <p:nvPr/>
        </p:nvPicPr>
        <p:blipFill>
          <a:blip r:embed="rId3" cstate="print"/>
          <a:srcRect b="23193"/>
          <a:stretch>
            <a:fillRect/>
          </a:stretch>
        </p:blipFill>
        <p:spPr bwMode="auto">
          <a:xfrm>
            <a:off x="651594" y="3423239"/>
            <a:ext cx="7840817" cy="1805963"/>
          </a:xfrm>
          <a:prstGeom prst="rect">
            <a:avLst/>
          </a:prstGeom>
          <a:noFill/>
        </p:spPr>
      </p:pic>
      <p:sp>
        <p:nvSpPr>
          <p:cNvPr id="5" name="TextBox 1"/>
          <p:cNvSpPr txBox="1"/>
          <p:nvPr/>
        </p:nvSpPr>
        <p:spPr>
          <a:xfrm>
            <a:off x="1400922" y="2247582"/>
            <a:ext cx="4560864" cy="1515241"/>
          </a:xfrm>
          <a:prstGeom prst="rect">
            <a:avLst/>
          </a:prstGeom>
          <a:noFill/>
        </p:spPr>
        <p:txBody>
          <a:bodyPr wrap="none" lIns="0" tIns="0" rIns="0" bIns="40087" rtlCol="0">
            <a:spAutoFit/>
          </a:bodyPr>
          <a:lstStyle/>
          <a:p>
            <a:pPr>
              <a:lnSpc>
                <a:spcPts val="438"/>
              </a:lnSpc>
              <a:tabLst>
                <a:tab pos="144760" algn="l"/>
              </a:tabLst>
            </a:pPr>
            <a:r>
              <a:rPr lang="en-US" altLang="zh-CN" b="1" dirty="0">
                <a:solidFill>
                  <a:srgbClr val="000000"/>
                </a:solidFill>
                <a:latin typeface="微软雅黑" pitchFamily="18" charset="0"/>
                <a:cs typeface="微软雅黑" pitchFamily="18" charset="0"/>
              </a:rPr>
              <a:t>逐步扩展现有架构，满足大数据要求：</a:t>
            </a:r>
          </a:p>
          <a:p>
            <a:pPr>
              <a:lnSpc>
                <a:spcPts val="877"/>
              </a:lnSpc>
            </a:pPr>
            <a:endParaRPr lang="en-US" altLang="zh-CN" b="1" dirty="0"/>
          </a:p>
          <a:p>
            <a:pPr>
              <a:lnSpc>
                <a:spcPts val="2017"/>
              </a:lnSpc>
              <a:tabLst>
                <a:tab pos="144760" algn="l"/>
              </a:tabLst>
            </a:pPr>
            <a:r>
              <a:rPr lang="en-US" altLang="zh-CN" b="1" dirty="0"/>
              <a:t>	</a:t>
            </a:r>
            <a:r>
              <a:rPr lang="en-US" altLang="zh-CN" b="1" dirty="0">
                <a:solidFill>
                  <a:srgbClr val="000000"/>
                </a:solidFill>
                <a:latin typeface="微软雅黑" pitchFamily="18" charset="0"/>
                <a:cs typeface="微软雅黑" pitchFamily="18" charset="0"/>
              </a:rPr>
              <a:t>第</a:t>
            </a:r>
            <a:r>
              <a:rPr lang="en-US" altLang="zh-CN" b="1" dirty="0">
                <a:latin typeface="Times New Roman" pitchFamily="18" charset="0"/>
                <a:cs typeface="Times New Roman" pitchFamily="18" charset="0"/>
              </a:rPr>
              <a:t> </a:t>
            </a:r>
            <a:r>
              <a:rPr lang="en-US" altLang="zh-CN" b="1" dirty="0">
                <a:solidFill>
                  <a:srgbClr val="000000"/>
                </a:solidFill>
                <a:latin typeface="Times New Roman" pitchFamily="18" charset="0"/>
                <a:cs typeface="Times New Roman" pitchFamily="18" charset="0"/>
              </a:rPr>
              <a:t>1</a:t>
            </a:r>
            <a:r>
              <a:rPr lang="en-US" altLang="zh-CN" b="1" dirty="0">
                <a:latin typeface="Times New Roman" pitchFamily="18" charset="0"/>
                <a:cs typeface="Times New Roman" pitchFamily="18" charset="0"/>
              </a:rPr>
              <a:t> </a:t>
            </a:r>
            <a:r>
              <a:rPr lang="en-US" altLang="zh-CN" b="1" dirty="0">
                <a:solidFill>
                  <a:srgbClr val="000000"/>
                </a:solidFill>
                <a:latin typeface="微软雅黑" pitchFamily="18" charset="0"/>
                <a:cs typeface="微软雅黑" pitchFamily="18" charset="0"/>
              </a:rPr>
              <a:t>步：更深入地分析当前数据</a:t>
            </a:r>
          </a:p>
          <a:p>
            <a:pPr>
              <a:lnSpc>
                <a:spcPts val="877"/>
              </a:lnSpc>
            </a:pPr>
            <a:endParaRPr lang="en-US" altLang="zh-CN" b="1" dirty="0"/>
          </a:p>
          <a:p>
            <a:pPr>
              <a:lnSpc>
                <a:spcPts val="1754"/>
              </a:lnSpc>
              <a:tabLst>
                <a:tab pos="144760" algn="l"/>
              </a:tabLst>
            </a:pPr>
            <a:r>
              <a:rPr lang="en-US" altLang="zh-CN" b="1" dirty="0"/>
              <a:t>	</a:t>
            </a:r>
            <a:r>
              <a:rPr lang="en-US" altLang="zh-CN" b="1" dirty="0">
                <a:solidFill>
                  <a:srgbClr val="000000"/>
                </a:solidFill>
                <a:latin typeface="微软雅黑" pitchFamily="18" charset="0"/>
                <a:cs typeface="微软雅黑" pitchFamily="18" charset="0"/>
              </a:rPr>
              <a:t>第</a:t>
            </a:r>
            <a:r>
              <a:rPr lang="en-US" altLang="zh-CN" b="1" dirty="0">
                <a:latin typeface="Times New Roman" pitchFamily="18" charset="0"/>
                <a:cs typeface="Times New Roman" pitchFamily="18" charset="0"/>
              </a:rPr>
              <a:t> </a:t>
            </a:r>
            <a:r>
              <a:rPr lang="en-US" altLang="zh-CN" b="1" dirty="0">
                <a:solidFill>
                  <a:srgbClr val="000000"/>
                </a:solidFill>
                <a:latin typeface="Times New Roman" pitchFamily="18" charset="0"/>
                <a:cs typeface="Times New Roman" pitchFamily="18" charset="0"/>
              </a:rPr>
              <a:t>2</a:t>
            </a:r>
            <a:r>
              <a:rPr lang="en-US" altLang="zh-CN" b="1" dirty="0">
                <a:latin typeface="Times New Roman" pitchFamily="18" charset="0"/>
                <a:cs typeface="Times New Roman" pitchFamily="18" charset="0"/>
              </a:rPr>
              <a:t> </a:t>
            </a:r>
            <a:r>
              <a:rPr lang="en-US" altLang="zh-CN" b="1" dirty="0">
                <a:solidFill>
                  <a:srgbClr val="000000"/>
                </a:solidFill>
                <a:latin typeface="微软雅黑" pitchFamily="18" charset="0"/>
                <a:cs typeface="微软雅黑" pitchFamily="18" charset="0"/>
              </a:rPr>
              <a:t>步：针对数据多样性和数据量进行设计</a:t>
            </a:r>
          </a:p>
          <a:p>
            <a:pPr>
              <a:lnSpc>
                <a:spcPts val="877"/>
              </a:lnSpc>
            </a:pPr>
            <a:endParaRPr lang="en-US" altLang="zh-CN" b="1" dirty="0"/>
          </a:p>
          <a:p>
            <a:pPr>
              <a:lnSpc>
                <a:spcPts val="1666"/>
              </a:lnSpc>
              <a:tabLst>
                <a:tab pos="144760" algn="l"/>
              </a:tabLst>
            </a:pPr>
            <a:r>
              <a:rPr lang="en-US" altLang="zh-CN" b="1" dirty="0"/>
              <a:t>	</a:t>
            </a:r>
            <a:r>
              <a:rPr lang="en-US" altLang="zh-CN" b="1" dirty="0">
                <a:solidFill>
                  <a:srgbClr val="000000"/>
                </a:solidFill>
                <a:latin typeface="微软雅黑" pitchFamily="18" charset="0"/>
                <a:cs typeface="微软雅黑" pitchFamily="18" charset="0"/>
              </a:rPr>
              <a:t>第</a:t>
            </a:r>
            <a:r>
              <a:rPr lang="en-US" altLang="zh-CN" b="1" dirty="0">
                <a:latin typeface="Times New Roman" pitchFamily="18" charset="0"/>
                <a:cs typeface="Times New Roman" pitchFamily="18" charset="0"/>
              </a:rPr>
              <a:t> </a:t>
            </a:r>
            <a:r>
              <a:rPr lang="en-US" altLang="zh-CN" b="1" dirty="0">
                <a:solidFill>
                  <a:srgbClr val="000000"/>
                </a:solidFill>
                <a:latin typeface="Times New Roman" pitchFamily="18" charset="0"/>
                <a:cs typeface="Times New Roman" pitchFamily="18" charset="0"/>
              </a:rPr>
              <a:t>3</a:t>
            </a:r>
            <a:r>
              <a:rPr lang="en-US" altLang="zh-CN" b="1" dirty="0">
                <a:latin typeface="Times New Roman" pitchFamily="18" charset="0"/>
                <a:cs typeface="Times New Roman" pitchFamily="18" charset="0"/>
              </a:rPr>
              <a:t> </a:t>
            </a:r>
            <a:r>
              <a:rPr lang="en-US" altLang="zh-CN" b="1" dirty="0">
                <a:solidFill>
                  <a:srgbClr val="000000"/>
                </a:solidFill>
                <a:latin typeface="微软雅黑" pitchFamily="18" charset="0"/>
                <a:cs typeface="微软雅黑" pitchFamily="18" charset="0"/>
              </a:rPr>
              <a:t>步：针对高数据速度设计</a:t>
            </a:r>
          </a:p>
          <a:p>
            <a:pPr>
              <a:lnSpc>
                <a:spcPts val="877"/>
              </a:lnSpc>
            </a:pPr>
            <a:endParaRPr lang="en-US" altLang="zh-CN" b="1" dirty="0"/>
          </a:p>
          <a:p>
            <a:pPr>
              <a:lnSpc>
                <a:spcPts val="1666"/>
              </a:lnSpc>
              <a:tabLst>
                <a:tab pos="144760" algn="l"/>
              </a:tabLst>
            </a:pPr>
            <a:r>
              <a:rPr lang="en-US" altLang="zh-CN" b="1" dirty="0"/>
              <a:t>	</a:t>
            </a:r>
            <a:r>
              <a:rPr lang="en-US" altLang="zh-CN" b="1" dirty="0">
                <a:solidFill>
                  <a:srgbClr val="000000"/>
                </a:solidFill>
                <a:latin typeface="微软雅黑" pitchFamily="18" charset="0"/>
                <a:cs typeface="微软雅黑" pitchFamily="18" charset="0"/>
              </a:rPr>
              <a:t>第</a:t>
            </a:r>
            <a:r>
              <a:rPr lang="en-US" altLang="zh-CN" b="1" dirty="0">
                <a:latin typeface="Times New Roman" pitchFamily="18" charset="0"/>
                <a:cs typeface="Times New Roman" pitchFamily="18" charset="0"/>
              </a:rPr>
              <a:t> </a:t>
            </a:r>
            <a:r>
              <a:rPr lang="en-US" altLang="zh-CN" b="1" dirty="0">
                <a:solidFill>
                  <a:srgbClr val="000000"/>
                </a:solidFill>
                <a:latin typeface="Times New Roman" pitchFamily="18" charset="0"/>
                <a:cs typeface="Times New Roman" pitchFamily="18" charset="0"/>
              </a:rPr>
              <a:t>4</a:t>
            </a:r>
            <a:r>
              <a:rPr lang="en-US" altLang="zh-CN" b="1" dirty="0">
                <a:latin typeface="Times New Roman" pitchFamily="18" charset="0"/>
                <a:cs typeface="Times New Roman" pitchFamily="18" charset="0"/>
              </a:rPr>
              <a:t> </a:t>
            </a:r>
            <a:r>
              <a:rPr lang="en-US" altLang="zh-CN" b="1" dirty="0">
                <a:solidFill>
                  <a:srgbClr val="000000"/>
                </a:solidFill>
                <a:latin typeface="微软雅黑" pitchFamily="18" charset="0"/>
                <a:cs typeface="微软雅黑" pitchFamily="18" charset="0"/>
              </a:rPr>
              <a:t>步：发现新模式</a:t>
            </a:r>
          </a:p>
        </p:txBody>
      </p:sp>
      <p:sp>
        <p:nvSpPr>
          <p:cNvPr id="6" name="TextBox 1"/>
          <p:cNvSpPr txBox="1"/>
          <p:nvPr/>
        </p:nvSpPr>
        <p:spPr>
          <a:xfrm>
            <a:off x="1661560" y="4552792"/>
            <a:ext cx="410369" cy="91775"/>
          </a:xfrm>
          <a:prstGeom prst="rect">
            <a:avLst/>
          </a:prstGeom>
          <a:noFill/>
        </p:spPr>
        <p:txBody>
          <a:bodyPr wrap="none" lIns="0" tIns="0" rIns="0" bIns="40087" rtlCol="0">
            <a:spAutoFit/>
          </a:bodyPr>
          <a:lstStyle/>
          <a:p>
            <a:pPr>
              <a:lnSpc>
                <a:spcPts val="351"/>
              </a:lnSpc>
            </a:pPr>
            <a:r>
              <a:rPr lang="en-US" altLang="zh-CN" sz="1600" dirty="0">
                <a:solidFill>
                  <a:srgbClr val="FFFFFF"/>
                </a:solidFill>
                <a:latin typeface="微软雅黑" pitchFamily="18" charset="0"/>
                <a:cs typeface="微软雅黑" pitchFamily="18" charset="0"/>
              </a:rPr>
              <a:t>提高</a:t>
            </a:r>
          </a:p>
        </p:txBody>
      </p:sp>
      <p:sp>
        <p:nvSpPr>
          <p:cNvPr id="7" name="TextBox 1"/>
          <p:cNvSpPr txBox="1"/>
          <p:nvPr/>
        </p:nvSpPr>
        <p:spPr>
          <a:xfrm>
            <a:off x="4018149" y="4587370"/>
            <a:ext cx="1795363" cy="143071"/>
          </a:xfrm>
          <a:prstGeom prst="rect">
            <a:avLst/>
          </a:prstGeom>
          <a:noFill/>
        </p:spPr>
        <p:txBody>
          <a:bodyPr wrap="none" lIns="0" tIns="0" rIns="0" bIns="40087" rtlCol="0">
            <a:spAutoFit/>
          </a:bodyPr>
          <a:lstStyle/>
          <a:p>
            <a:pPr>
              <a:lnSpc>
                <a:spcPts val="789"/>
              </a:lnSpc>
            </a:pPr>
            <a:r>
              <a:rPr lang="en-US" altLang="zh-CN" sz="3500" dirty="0">
                <a:solidFill>
                  <a:srgbClr val="FFFFFF"/>
                </a:solidFill>
                <a:latin typeface="微软雅黑" pitchFamily="18" charset="0"/>
                <a:cs typeface="微软雅黑" pitchFamily="18" charset="0"/>
              </a:rPr>
              <a:t>业务价值</a:t>
            </a:r>
          </a:p>
        </p:txBody>
      </p:sp>
      <p:pic>
        <p:nvPicPr>
          <p:cNvPr id="8" name="图片 7"/>
          <p:cNvPicPr>
            <a:picLocks noChangeAspect="1"/>
          </p:cNvPicPr>
          <p:nvPr/>
        </p:nvPicPr>
        <p:blipFill>
          <a:blip r:embed="rId4" cstate="print"/>
          <a:stretch>
            <a:fillRect/>
          </a:stretch>
        </p:blipFill>
        <p:spPr>
          <a:xfrm>
            <a:off x="1246043" y="1071036"/>
            <a:ext cx="3065320" cy="606018"/>
          </a:xfrm>
          <a:prstGeom prst="rect">
            <a:avLst/>
          </a:prstGeom>
        </p:spPr>
      </p:pic>
      <p:sp>
        <p:nvSpPr>
          <p:cNvPr id="10" name="标题 1"/>
          <p:cNvSpPr txBox="1">
            <a:spLocks/>
          </p:cNvSpPr>
          <p:nvPr/>
        </p:nvSpPr>
        <p:spPr bwMode="auto">
          <a:xfrm>
            <a:off x="1043608" y="116870"/>
            <a:ext cx="7643192" cy="575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eaLnBrk="0" hangingPunct="0"/>
            <a:r>
              <a:rPr lang="zh-CN" altLang="en-US" sz="2400" b="1" kern="0" dirty="0">
                <a:solidFill>
                  <a:schemeClr val="tx1">
                    <a:lumMod val="65000"/>
                    <a:lumOff val="35000"/>
                  </a:schemeClr>
                </a:solidFill>
                <a:latin typeface="黑体" pitchFamily="49" charset="-122"/>
                <a:ea typeface="黑体" pitchFamily="49" charset="-122"/>
              </a:rPr>
              <a:t>企业大数据建设方法</a:t>
            </a:r>
          </a:p>
        </p:txBody>
      </p:sp>
    </p:spTree>
    <p:extLst>
      <p:ext uri="{BB962C8B-B14F-4D97-AF65-F5344CB8AC3E}">
        <p14:creationId xmlns:p14="http://schemas.microsoft.com/office/powerpoint/2010/main" val="26312323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utoShape 20"/>
          <p:cNvSpPr>
            <a:spLocks noChangeArrowheads="1"/>
          </p:cNvSpPr>
          <p:nvPr/>
        </p:nvSpPr>
        <p:spPr bwMode="gray">
          <a:xfrm>
            <a:off x="1475656" y="4668242"/>
            <a:ext cx="5904656" cy="488950"/>
          </a:xfrm>
          <a:prstGeom prst="roundRect">
            <a:avLst>
              <a:gd name="adj" fmla="val 50000"/>
            </a:avLst>
          </a:prstGeom>
          <a:gradFill rotWithShape="1">
            <a:gsLst>
              <a:gs pos="0">
                <a:srgbClr val="F8F8F8"/>
              </a:gs>
              <a:gs pos="100000">
                <a:srgbClr val="F8F8F8">
                  <a:gamma/>
                  <a:shade val="76471"/>
                  <a:invGamma/>
                </a:srgbClr>
              </a:gs>
            </a:gsLst>
            <a:lin ang="5400000" scaled="1"/>
          </a:gradFill>
          <a:ln w="19050">
            <a:solidFill>
              <a:srgbClr val="C0C0C0"/>
            </a:solidFill>
            <a:round/>
            <a:headEnd/>
            <a:tailEnd/>
          </a:ln>
          <a:effectLst>
            <a:outerShdw dist="53882" dir="2700000" algn="ctr" rotWithShape="0">
              <a:srgbClr val="292929">
                <a:alpha val="50000"/>
              </a:srgbClr>
            </a:outerShdw>
          </a:effectLst>
        </p:spPr>
        <p:txBody>
          <a:bodyPr wrap="none" anchor="ctr"/>
          <a:lstStyle/>
          <a:p>
            <a:endParaRPr lang="zh-CN" altLang="en-US">
              <a:latin typeface="微软雅黑" pitchFamily="34" charset="-122"/>
              <a:ea typeface="微软雅黑" pitchFamily="34" charset="-122"/>
            </a:endParaRPr>
          </a:p>
        </p:txBody>
      </p:sp>
      <p:sp>
        <p:nvSpPr>
          <p:cNvPr id="15" name="AutoShape 22"/>
          <p:cNvSpPr>
            <a:spLocks noChangeArrowheads="1"/>
          </p:cNvSpPr>
          <p:nvPr/>
        </p:nvSpPr>
        <p:spPr bwMode="gray">
          <a:xfrm>
            <a:off x="1475656" y="1872993"/>
            <a:ext cx="5904656" cy="488950"/>
          </a:xfrm>
          <a:prstGeom prst="roundRect">
            <a:avLst>
              <a:gd name="adj" fmla="val 50000"/>
            </a:avLst>
          </a:prstGeom>
          <a:solidFill>
            <a:schemeClr val="bg1"/>
          </a:solidFill>
          <a:ln w="19050">
            <a:solidFill>
              <a:srgbClr val="C0C0C0"/>
            </a:solidFill>
            <a:round/>
            <a:headEnd/>
            <a:tailEnd/>
          </a:ln>
          <a:effectLst>
            <a:outerShdw dist="53882" dir="2700000" algn="ctr" rotWithShape="0">
              <a:srgbClr val="292929">
                <a:alpha val="50000"/>
              </a:srgbClr>
            </a:outerShdw>
          </a:effectLst>
        </p:spPr>
        <p:txBody>
          <a:bodyPr wrap="none" anchor="ctr"/>
          <a:lstStyle/>
          <a:p>
            <a:endParaRPr lang="zh-CN" altLang="en-US">
              <a:latin typeface="微软雅黑" pitchFamily="34" charset="-122"/>
              <a:ea typeface="微软雅黑" pitchFamily="34" charset="-122"/>
            </a:endParaRPr>
          </a:p>
        </p:txBody>
      </p:sp>
      <p:sp>
        <p:nvSpPr>
          <p:cNvPr id="1170434" name="Rectangle 2"/>
          <p:cNvSpPr>
            <a:spLocks noGrp="1" noChangeArrowheads="1"/>
          </p:cNvSpPr>
          <p:nvPr>
            <p:ph type="title"/>
          </p:nvPr>
        </p:nvSpPr>
        <p:spPr/>
        <p:txBody>
          <a:bodyPr/>
          <a:lstStyle/>
          <a:p>
            <a:r>
              <a:rPr lang="zh-CN" altLang="en-US" dirty="0"/>
              <a:t>目录</a:t>
            </a:r>
          </a:p>
        </p:txBody>
      </p:sp>
      <p:sp>
        <p:nvSpPr>
          <p:cNvPr id="55" name="Rectangle 21"/>
          <p:cNvSpPr>
            <a:spLocks noChangeArrowheads="1"/>
          </p:cNvSpPr>
          <p:nvPr/>
        </p:nvSpPr>
        <p:spPr bwMode="auto">
          <a:xfrm>
            <a:off x="2483768" y="1967706"/>
            <a:ext cx="223651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zh-CN" altLang="en-US" sz="2000" b="1" dirty="0">
                <a:solidFill>
                  <a:srgbClr val="000000"/>
                </a:solidFill>
                <a:latin typeface="微软雅黑" pitchFamily="34" charset="-122"/>
                <a:ea typeface="微软雅黑" pitchFamily="34" charset="-122"/>
              </a:rPr>
              <a:t>一、大数据的来源</a:t>
            </a:r>
          </a:p>
        </p:txBody>
      </p:sp>
      <p:grpSp>
        <p:nvGrpSpPr>
          <p:cNvPr id="3" name="组合 55"/>
          <p:cNvGrpSpPr/>
          <p:nvPr/>
        </p:nvGrpSpPr>
        <p:grpSpPr>
          <a:xfrm>
            <a:off x="1475656" y="2812757"/>
            <a:ext cx="5904656" cy="488950"/>
            <a:chOff x="2130896" y="3100090"/>
            <a:chExt cx="5904656" cy="488950"/>
          </a:xfrm>
        </p:grpSpPr>
        <p:sp>
          <p:nvSpPr>
            <p:cNvPr id="57" name="AutoShape 22"/>
            <p:cNvSpPr>
              <a:spLocks noChangeArrowheads="1"/>
            </p:cNvSpPr>
            <p:nvPr/>
          </p:nvSpPr>
          <p:spPr bwMode="gray">
            <a:xfrm>
              <a:off x="2130896" y="3100090"/>
              <a:ext cx="5904656" cy="488950"/>
            </a:xfrm>
            <a:prstGeom prst="roundRect">
              <a:avLst>
                <a:gd name="adj" fmla="val 50000"/>
              </a:avLst>
            </a:prstGeom>
            <a:solidFill>
              <a:schemeClr val="bg1"/>
            </a:solidFill>
            <a:ln w="19050">
              <a:solidFill>
                <a:srgbClr val="C0C0C0"/>
              </a:solidFill>
              <a:round/>
              <a:headEnd/>
              <a:tailEnd/>
            </a:ln>
            <a:effectLst>
              <a:outerShdw dist="53882" dir="2700000" algn="ctr" rotWithShape="0">
                <a:srgbClr val="292929">
                  <a:alpha val="50000"/>
                </a:srgbClr>
              </a:outerShdw>
            </a:effectLst>
          </p:spPr>
          <p:txBody>
            <a:bodyPr wrap="none" anchor="ctr"/>
            <a:lstStyle/>
            <a:p>
              <a:endParaRPr lang="zh-CN" altLang="en-US">
                <a:latin typeface="微软雅黑" pitchFamily="34" charset="-122"/>
                <a:ea typeface="微软雅黑" pitchFamily="34" charset="-122"/>
              </a:endParaRPr>
            </a:p>
          </p:txBody>
        </p:sp>
        <p:sp>
          <p:nvSpPr>
            <p:cNvPr id="58" name="Rectangle 23"/>
            <p:cNvSpPr>
              <a:spLocks noChangeArrowheads="1"/>
            </p:cNvSpPr>
            <p:nvPr/>
          </p:nvSpPr>
          <p:spPr bwMode="auto">
            <a:xfrm>
              <a:off x="3137247" y="3159313"/>
              <a:ext cx="223651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zh-CN" altLang="en-US" sz="2000" b="1" dirty="0">
                  <a:solidFill>
                    <a:srgbClr val="000000"/>
                  </a:solidFill>
                  <a:latin typeface="微软雅黑" pitchFamily="34" charset="-122"/>
                  <a:ea typeface="微软雅黑" pitchFamily="34" charset="-122"/>
                </a:rPr>
                <a:t>二、什么是大数据</a:t>
              </a:r>
            </a:p>
          </p:txBody>
        </p:sp>
      </p:grpSp>
      <p:grpSp>
        <p:nvGrpSpPr>
          <p:cNvPr id="4" name="组合 8"/>
          <p:cNvGrpSpPr/>
          <p:nvPr/>
        </p:nvGrpSpPr>
        <p:grpSpPr>
          <a:xfrm>
            <a:off x="1475656" y="3717032"/>
            <a:ext cx="5904656" cy="488950"/>
            <a:chOff x="2130896" y="3100090"/>
            <a:chExt cx="5904656" cy="488950"/>
          </a:xfrm>
        </p:grpSpPr>
        <p:sp>
          <p:nvSpPr>
            <p:cNvPr id="10" name="AutoShape 22"/>
            <p:cNvSpPr>
              <a:spLocks noChangeArrowheads="1"/>
            </p:cNvSpPr>
            <p:nvPr/>
          </p:nvSpPr>
          <p:spPr bwMode="gray">
            <a:xfrm>
              <a:off x="2130896" y="3100090"/>
              <a:ext cx="5904656" cy="488950"/>
            </a:xfrm>
            <a:prstGeom prst="roundRect">
              <a:avLst>
                <a:gd name="adj" fmla="val 50000"/>
              </a:avLst>
            </a:prstGeom>
            <a:solidFill>
              <a:schemeClr val="bg1"/>
            </a:solidFill>
            <a:ln w="19050">
              <a:solidFill>
                <a:srgbClr val="C0C0C0"/>
              </a:solidFill>
              <a:round/>
              <a:headEnd/>
              <a:tailEnd/>
            </a:ln>
            <a:effectLst>
              <a:outerShdw dist="53882" dir="2700000" algn="ctr" rotWithShape="0">
                <a:srgbClr val="292929">
                  <a:alpha val="50000"/>
                </a:srgbClr>
              </a:outerShdw>
            </a:effectLst>
          </p:spPr>
          <p:txBody>
            <a:bodyPr wrap="none" anchor="ctr"/>
            <a:lstStyle/>
            <a:p>
              <a:endParaRPr lang="zh-CN" altLang="en-US">
                <a:latin typeface="微软雅黑" pitchFamily="34" charset="-122"/>
                <a:ea typeface="微软雅黑" pitchFamily="34" charset="-122"/>
              </a:endParaRPr>
            </a:p>
          </p:txBody>
        </p:sp>
        <p:sp>
          <p:nvSpPr>
            <p:cNvPr id="11" name="Rectangle 23"/>
            <p:cNvSpPr>
              <a:spLocks noChangeArrowheads="1"/>
            </p:cNvSpPr>
            <p:nvPr/>
          </p:nvSpPr>
          <p:spPr bwMode="auto">
            <a:xfrm>
              <a:off x="3137247" y="3159313"/>
              <a:ext cx="223651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zh-CN" altLang="en-US" sz="2000" b="1" dirty="0">
                  <a:solidFill>
                    <a:srgbClr val="000000"/>
                  </a:solidFill>
                  <a:latin typeface="微软雅黑" pitchFamily="34" charset="-122"/>
                  <a:ea typeface="微软雅黑" pitchFamily="34" charset="-122"/>
                </a:rPr>
                <a:t>三、大数据的应用</a:t>
              </a:r>
            </a:p>
          </p:txBody>
        </p:sp>
      </p:grpSp>
      <p:sp>
        <p:nvSpPr>
          <p:cNvPr id="14" name="Rectangle 23"/>
          <p:cNvSpPr>
            <a:spLocks noChangeArrowheads="1"/>
          </p:cNvSpPr>
          <p:nvPr/>
        </p:nvSpPr>
        <p:spPr bwMode="auto">
          <a:xfrm>
            <a:off x="2482009" y="4727465"/>
            <a:ext cx="172354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zh-CN" altLang="en-US" sz="2000" b="1" dirty="0">
                <a:solidFill>
                  <a:srgbClr val="000000"/>
                </a:solidFill>
                <a:latin typeface="微软雅黑" pitchFamily="34" charset="-122"/>
                <a:ea typeface="微软雅黑" pitchFamily="34" charset="-122"/>
              </a:rPr>
              <a:t>四、成功案例</a:t>
            </a:r>
          </a:p>
        </p:txBody>
      </p:sp>
    </p:spTree>
    <p:extLst>
      <p:ext uri="{BB962C8B-B14F-4D97-AF65-F5344CB8AC3E}">
        <p14:creationId xmlns:p14="http://schemas.microsoft.com/office/powerpoint/2010/main" val="16518857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77" descr="binary.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5508104" y="-6822"/>
            <a:ext cx="3733808" cy="4526595"/>
          </a:xfrm>
          <a:prstGeom prst="rect">
            <a:avLst/>
          </a:prstGeom>
        </p:spPr>
      </p:pic>
      <p:grpSp>
        <p:nvGrpSpPr>
          <p:cNvPr id="2" name="Group 28"/>
          <p:cNvGrpSpPr/>
          <p:nvPr/>
        </p:nvGrpSpPr>
        <p:grpSpPr>
          <a:xfrm rot="1212229">
            <a:off x="6479044" y="1153648"/>
            <a:ext cx="2579347" cy="1437680"/>
            <a:chOff x="1977421" y="4920668"/>
            <a:chExt cx="3980351" cy="1437679"/>
          </a:xfrm>
        </p:grpSpPr>
        <p:sp>
          <p:nvSpPr>
            <p:cNvPr id="30" name="Rectangle 29"/>
            <p:cNvSpPr/>
            <p:nvPr/>
          </p:nvSpPr>
          <p:spPr bwMode="auto">
            <a:xfrm>
              <a:off x="1977421" y="4920668"/>
              <a:ext cx="3980351" cy="1437679"/>
            </a:xfrm>
            <a:prstGeom prst="rect">
              <a:avLst/>
            </a:prstGeom>
            <a:gradFill>
              <a:gsLst>
                <a:gs pos="0">
                  <a:schemeClr val="accent4">
                    <a:alpha val="10000"/>
                  </a:schemeClr>
                </a:gs>
                <a:gs pos="100000">
                  <a:schemeClr val="bg1">
                    <a:alpha val="15000"/>
                  </a:schemeClr>
                </a:gs>
              </a:gsLst>
              <a:lin ang="16200000" scaled="0"/>
            </a:gra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685523" fontAlgn="base">
                <a:spcBef>
                  <a:spcPct val="0"/>
                </a:spcBef>
                <a:spcAft>
                  <a:spcPct val="0"/>
                </a:spcAft>
              </a:pPr>
              <a:endParaRPr lang="en-US" sz="1700" dirty="0">
                <a:gradFill>
                  <a:gsLst>
                    <a:gs pos="0">
                      <a:srgbClr val="FFFFFF"/>
                    </a:gs>
                    <a:gs pos="100000">
                      <a:srgbClr val="FFFFFF"/>
                    </a:gs>
                  </a:gsLst>
                  <a:lin ang="5400000" scaled="0"/>
                </a:gradFill>
              </a:endParaRPr>
            </a:p>
          </p:txBody>
        </p:sp>
        <p:pic>
          <p:nvPicPr>
            <p:cNvPr id="31" name="Picture 2" descr="C:\Users\adi\Desktop\Old_Camera.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80980" y="4930111"/>
              <a:ext cx="2571312" cy="1419889"/>
            </a:xfrm>
            <a:prstGeom prst="rect">
              <a:avLst/>
            </a:prstGeom>
            <a:noFill/>
            <a:ln>
              <a:noFill/>
            </a:ln>
            <a:effectLst/>
          </p:spPr>
        </p:pic>
        <p:pic>
          <p:nvPicPr>
            <p:cNvPr id="32" name="Picture 2" descr="C:\Users\adi\Desktop\Old_Camera.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989304" y="4928633"/>
              <a:ext cx="1643564" cy="1413164"/>
            </a:xfrm>
            <a:prstGeom prst="rect">
              <a:avLst/>
            </a:prstGeom>
            <a:noFill/>
            <a:ln>
              <a:noFill/>
            </a:ln>
            <a:effectLst>
              <a:outerShdw blurRad="50800" dist="38100" dir="2700000" algn="tl" rotWithShape="0">
                <a:prstClr val="black">
                  <a:alpha val="40000"/>
                </a:prstClr>
              </a:outerShdw>
            </a:effectLst>
          </p:spPr>
        </p:pic>
      </p:grpSp>
      <p:pic>
        <p:nvPicPr>
          <p:cNvPr id="67" name="Picture 9" descr="C:\Users\roslyn.ADI\Desktop\DVD_ART35\Artwork_Imagery\Hardware Photos\OEM HW\Storage devices\HP USB Flash memory drive.png"/>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7891471" y="2716013"/>
            <a:ext cx="1398890" cy="1398527"/>
          </a:xfrm>
          <a:prstGeom prst="rect">
            <a:avLst/>
          </a:prstGeom>
          <a:effectLst>
            <a:outerShdw blurRad="50800" dist="38100" dir="2700000" algn="tl" rotWithShape="0">
              <a:prstClr val="black">
                <a:alpha val="40000"/>
              </a:prstClr>
            </a:outerShdw>
          </a:effectLst>
        </p:spPr>
      </p:pic>
      <p:pic>
        <p:nvPicPr>
          <p:cNvPr id="69" name="Picture 68" descr="HP_Camera.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20096504">
            <a:off x="4860393" y="3554731"/>
            <a:ext cx="1608303" cy="1771651"/>
          </a:xfrm>
          <a:prstGeom prst="rect">
            <a:avLst/>
          </a:prstGeom>
        </p:spPr>
      </p:pic>
      <p:pic>
        <p:nvPicPr>
          <p:cNvPr id="7" name="Picture 9" descr="C:\Users\roslyn.ADI\Desktop\DVD_ART35\Artwork_Imagery\Hardware Photos\OEM HW\Storage devices\HP USB Flash memory drive.png"/>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5040979" y="1195539"/>
            <a:ext cx="1282163" cy="1832731"/>
          </a:xfrm>
          <a:prstGeom prst="rect">
            <a:avLst/>
          </a:prstGeom>
          <a:noFill/>
        </p:spPr>
      </p:pic>
      <p:pic>
        <p:nvPicPr>
          <p:cNvPr id="6" name="Picture 5" descr="HP_Camera.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735317" y="1832391"/>
            <a:ext cx="1124013" cy="1138591"/>
          </a:xfrm>
          <a:prstGeom prst="rect">
            <a:avLst/>
          </a:prstGeom>
        </p:spPr>
      </p:pic>
      <p:pic>
        <p:nvPicPr>
          <p:cNvPr id="56" name="Picture 9" descr="C:\Users\roslyn.ADI\Desktop\DVD_ART35\Artwork_Imagery\Hardware Photos\OEM HW\Storage devices\HP USB Flash memory drive.png"/>
          <p:cNvPicPr>
            <a:picLocks noChangeAspect="1" noChangeArrowheads="1"/>
          </p:cNvPicPr>
          <p:nvPr/>
        </p:nvPicPr>
        <p:blipFill>
          <a:blip r:embed="rId10" cstate="screen">
            <a:extLst>
              <a:ext uri="{28A0092B-C50C-407E-A947-70E740481C1C}">
                <a14:useLocalDpi xmlns:a14="http://schemas.microsoft.com/office/drawing/2010/main"/>
              </a:ext>
            </a:extLst>
          </a:blip>
          <a:stretch>
            <a:fillRect/>
          </a:stretch>
        </p:blipFill>
        <p:spPr bwMode="auto">
          <a:xfrm>
            <a:off x="7740352" y="375812"/>
            <a:ext cx="1403648" cy="1639455"/>
          </a:xfrm>
          <a:prstGeom prst="rect">
            <a:avLst/>
          </a:prstGeom>
          <a:noFill/>
        </p:spPr>
      </p:pic>
      <p:pic>
        <p:nvPicPr>
          <p:cNvPr id="61" name="Picture 60" descr="facebook.jp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1445701">
            <a:off x="6581707" y="2214346"/>
            <a:ext cx="1780211" cy="892699"/>
          </a:xfrm>
          <a:prstGeom prst="rect">
            <a:avLst/>
          </a:prstGeom>
          <a:effectLst>
            <a:outerShdw blurRad="50800" dist="38100" dir="2700000" algn="tl" rotWithShape="0">
              <a:prstClr val="black">
                <a:alpha val="40000"/>
              </a:prstClr>
            </a:outerShdw>
          </a:effectLst>
        </p:spPr>
      </p:pic>
      <p:pic>
        <p:nvPicPr>
          <p:cNvPr id="55" name="Picture 9" descr="C:\Users\roslyn.ADI\Desktop\DVD_ART35\Artwork_Imagery\Hardware Photos\OEM HW\Storage devices\HP USB Flash memory drive.png"/>
          <p:cNvPicPr>
            <a:picLocks noChangeAspect="1" noChangeArrowheads="1"/>
          </p:cNvPicPr>
          <p:nvPr/>
        </p:nvPicPr>
        <p:blipFill>
          <a:blip r:embed="rId12" cstate="screen">
            <a:extLst>
              <a:ext uri="{28A0092B-C50C-407E-A947-70E740481C1C}">
                <a14:useLocalDpi xmlns:a14="http://schemas.microsoft.com/office/drawing/2010/main"/>
              </a:ext>
            </a:extLst>
          </a:blip>
          <a:stretch>
            <a:fillRect/>
          </a:stretch>
        </p:blipFill>
        <p:spPr bwMode="auto">
          <a:xfrm>
            <a:off x="5649595" y="1666816"/>
            <a:ext cx="1357280" cy="1706439"/>
          </a:xfrm>
          <a:prstGeom prst="rect">
            <a:avLst/>
          </a:prstGeom>
          <a:noFill/>
          <a:effectLst>
            <a:outerShdw blurRad="50800" dist="38100" dir="2700000" algn="tl" rotWithShape="0">
              <a:prstClr val="black">
                <a:alpha val="40000"/>
              </a:prstClr>
            </a:outerShdw>
          </a:effectLst>
        </p:spPr>
      </p:pic>
      <p:pic>
        <p:nvPicPr>
          <p:cNvPr id="64" name="Picture 63" descr="twitter copy.png"/>
          <p:cNvPicPr>
            <a:picLocks noChangeAspect="1"/>
          </p:cNvPicPr>
          <p:nvPr/>
        </p:nvPicPr>
        <p:blipFill>
          <a:blip r:embed="rId13" cstate="print"/>
          <a:stretch>
            <a:fillRect/>
          </a:stretch>
        </p:blipFill>
        <p:spPr>
          <a:xfrm rot="407817">
            <a:off x="4512302" y="2965091"/>
            <a:ext cx="1428944" cy="1866667"/>
          </a:xfrm>
          <a:prstGeom prst="rect">
            <a:avLst/>
          </a:prstGeom>
          <a:effectLst>
            <a:outerShdw blurRad="50800" dist="38100" dir="2700000" algn="tl" rotWithShape="0">
              <a:prstClr val="black">
                <a:alpha val="40000"/>
              </a:prstClr>
            </a:outerShdw>
          </a:effectLst>
        </p:spPr>
      </p:pic>
      <p:pic>
        <p:nvPicPr>
          <p:cNvPr id="60" name="Picture 59" descr="MySpace.emf"/>
          <p:cNvPicPr>
            <a:picLocks noChangeAspect="1"/>
          </p:cNvPicPr>
          <p:nvPr/>
        </p:nvPicPr>
        <p:blipFill>
          <a:blip r:embed="rId14" cstate="print"/>
          <a:stretch>
            <a:fillRect/>
          </a:stretch>
        </p:blipFill>
        <p:spPr>
          <a:xfrm rot="20966772">
            <a:off x="4849396" y="2553929"/>
            <a:ext cx="1513056" cy="549279"/>
          </a:xfrm>
          <a:prstGeom prst="rect">
            <a:avLst/>
          </a:prstGeom>
          <a:effectLst>
            <a:outerShdw blurRad="50800" dist="38100" dir="2700000" algn="tl" rotWithShape="0">
              <a:prstClr val="black">
                <a:alpha val="40000"/>
              </a:prstClr>
            </a:outerShdw>
          </a:effectLst>
        </p:spPr>
      </p:pic>
      <p:pic>
        <p:nvPicPr>
          <p:cNvPr id="66" name="Picture 65" descr="youtube-logo copy.png"/>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a:xfrm rot="21292871">
            <a:off x="5122673" y="2906059"/>
            <a:ext cx="3210896" cy="1665352"/>
          </a:xfrm>
          <a:prstGeom prst="rect">
            <a:avLst/>
          </a:prstGeom>
        </p:spPr>
      </p:pic>
      <p:pic>
        <p:nvPicPr>
          <p:cNvPr id="70" name="Picture 69" descr="msnmessenger copy.png"/>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rot="258742">
            <a:off x="5982347" y="3839391"/>
            <a:ext cx="2090202" cy="2587811"/>
          </a:xfrm>
          <a:prstGeom prst="rect">
            <a:avLst/>
          </a:prstGeom>
          <a:effectLst>
            <a:outerShdw blurRad="50800" dist="38100" dir="2700000" algn="tl" rotWithShape="0">
              <a:prstClr val="black">
                <a:alpha val="40000"/>
              </a:prstClr>
            </a:outerShdw>
          </a:effectLst>
        </p:spPr>
      </p:pic>
      <p:pic>
        <p:nvPicPr>
          <p:cNvPr id="76" name="Picture 75" descr="blogger_logo.png"/>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rot="21118497">
            <a:off x="7600548" y="3550489"/>
            <a:ext cx="1051358" cy="1391592"/>
          </a:xfrm>
          <a:prstGeom prst="rect">
            <a:avLst/>
          </a:prstGeom>
          <a:effectLst>
            <a:outerShdw blurRad="50800" dist="38100" dir="2700000" algn="tl" rotWithShape="0">
              <a:prstClr val="black">
                <a:alpha val="40000"/>
              </a:prstClr>
            </a:outerShdw>
          </a:effectLst>
        </p:spPr>
      </p:pic>
      <p:pic>
        <p:nvPicPr>
          <p:cNvPr id="77" name="Picture 76" descr="rss_logo11 copy.png"/>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rot="831391">
            <a:off x="4687111" y="4975868"/>
            <a:ext cx="2344432" cy="3137449"/>
          </a:xfrm>
          <a:prstGeom prst="rect">
            <a:avLst/>
          </a:prstGeom>
        </p:spPr>
      </p:pic>
      <p:pic>
        <p:nvPicPr>
          <p:cNvPr id="1027" name="Picture 3" descr="C:\Users\adi4\Pictures\DVD_ART35\Logos\Microsoft Office 2007 - all products\Outlook 2007\Office Outlook 2007 Product Icon.png"/>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rot="743932">
            <a:off x="6013847" y="4912447"/>
            <a:ext cx="2062137" cy="2567507"/>
          </a:xfrm>
          <a:prstGeom prst="rect">
            <a:avLst/>
          </a:prstGeom>
          <a:noFill/>
        </p:spPr>
      </p:pic>
      <p:pic>
        <p:nvPicPr>
          <p:cNvPr id="28" name="Picture 27" descr="msn hotmail logo.png"/>
          <p:cNvPicPr>
            <a:picLocks noChangeAspect="1"/>
          </p:cNvPicPr>
          <p:nvPr/>
        </p:nvPicPr>
        <p:blipFill>
          <a:blip r:embed="rId20" cstate="print"/>
          <a:stretch>
            <a:fillRect/>
          </a:stretch>
        </p:blipFill>
        <p:spPr>
          <a:xfrm rot="20356202">
            <a:off x="7292774" y="4062432"/>
            <a:ext cx="2543728" cy="2795568"/>
          </a:xfrm>
          <a:prstGeom prst="rect">
            <a:avLst/>
          </a:prstGeom>
          <a:effectLst>
            <a:outerShdw blurRad="50800" dist="38100" dir="2700000" algn="tl" rotWithShape="0">
              <a:prstClr val="black">
                <a:alpha val="40000"/>
              </a:prstClr>
            </a:outerShdw>
          </a:effectLst>
        </p:spPr>
      </p:pic>
      <p:pic>
        <p:nvPicPr>
          <p:cNvPr id="1028" name="Picture 4" descr="C:\Users\adi4\Pictures\DVD_ART35\Logos\SharePoint Server\SharePoint Server generic brand Grid v.png"/>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rot="20627524">
            <a:off x="7653750" y="5228436"/>
            <a:ext cx="1657006" cy="2397319"/>
          </a:xfrm>
          <a:prstGeom prst="rect">
            <a:avLst/>
          </a:prstGeom>
          <a:noFill/>
          <a:effectLst>
            <a:outerShdw blurRad="50800" dist="38100" dir="2700000" algn="tl" rotWithShape="0">
              <a:prstClr val="black">
                <a:alpha val="40000"/>
              </a:prstClr>
            </a:outerShdw>
          </a:effectLst>
        </p:spPr>
      </p:pic>
      <p:sp>
        <p:nvSpPr>
          <p:cNvPr id="29" name="Title 1"/>
          <p:cNvSpPr>
            <a:spLocks noGrp="1"/>
          </p:cNvSpPr>
          <p:nvPr>
            <p:ph type="title"/>
          </p:nvPr>
        </p:nvSpPr>
        <p:spPr>
          <a:xfrm>
            <a:off x="971600" y="188642"/>
            <a:ext cx="8172400" cy="498599"/>
          </a:xfrm>
        </p:spPr>
        <p:txBody>
          <a:bodyPr>
            <a:normAutofit fontScale="90000"/>
          </a:bodyPr>
          <a:lstStyle/>
          <a:p>
            <a:r>
              <a:rPr lang="zh-CN" altLang="en-US" dirty="0">
                <a:latin typeface="黑体" pitchFamily="49" charset="-122"/>
                <a:ea typeface="黑体" pitchFamily="49" charset="-122"/>
              </a:rPr>
              <a:t>数据爆炸式增长（每分钟</a:t>
            </a:r>
            <a:r>
              <a:rPr lang="en-US" altLang="zh-CN" dirty="0">
                <a:latin typeface="黑体" pitchFamily="49" charset="-122"/>
                <a:ea typeface="黑体" pitchFamily="49" charset="-122"/>
              </a:rPr>
              <a:t>……</a:t>
            </a:r>
            <a:r>
              <a:rPr lang="zh-CN" altLang="en-US" dirty="0">
                <a:latin typeface="黑体" pitchFamily="49" charset="-122"/>
                <a:ea typeface="黑体" pitchFamily="49" charset="-122"/>
              </a:rPr>
              <a:t>）</a:t>
            </a:r>
            <a:endParaRPr lang="en-US" altLang="en-US" dirty="0">
              <a:latin typeface="黑体" pitchFamily="49" charset="-122"/>
              <a:ea typeface="黑体" pitchFamily="49" charset="-122"/>
            </a:endParaRPr>
          </a:p>
        </p:txBody>
      </p:sp>
      <p:grpSp>
        <p:nvGrpSpPr>
          <p:cNvPr id="3" name="组合 7"/>
          <p:cNvGrpSpPr/>
          <p:nvPr/>
        </p:nvGrpSpPr>
        <p:grpSpPr>
          <a:xfrm>
            <a:off x="170940" y="1124745"/>
            <a:ext cx="4257044" cy="3384376"/>
            <a:chOff x="170940" y="843558"/>
            <a:chExt cx="4257044" cy="2736304"/>
          </a:xfrm>
          <a:solidFill>
            <a:schemeClr val="accent5"/>
          </a:solidFill>
        </p:grpSpPr>
        <p:sp>
          <p:nvSpPr>
            <p:cNvPr id="158" name="Orange"/>
            <p:cNvSpPr/>
            <p:nvPr/>
          </p:nvSpPr>
          <p:spPr bwMode="auto">
            <a:xfrm>
              <a:off x="3071058" y="843558"/>
              <a:ext cx="1356926" cy="1336985"/>
            </a:xfrm>
            <a:prstGeom prst="roundRect">
              <a:avLst>
                <a:gd name="adj" fmla="val 0"/>
              </a:avLst>
            </a:prstGeom>
            <a:grp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68583" tIns="34292" rIns="68583" bIns="34292" numCol="1" rtlCol="0" anchor="ctr" anchorCtr="0" compatLnSpc="1">
              <a:prstTxWarp prst="textNoShape">
                <a:avLst/>
              </a:prstTxWarp>
            </a:bodyPr>
            <a:lstStyle/>
            <a:p>
              <a:pPr algn="ctr" defTabSz="685637"/>
              <a:r>
                <a:rPr lang="en-US" altLang="zh-CN" sz="1600" dirty="0">
                  <a:solidFill>
                    <a:schemeClr val="tx1">
                      <a:alpha val="99000"/>
                    </a:schemeClr>
                  </a:solidFill>
                  <a:latin typeface="微软雅黑" pitchFamily="34" charset="-122"/>
                  <a:ea typeface="微软雅黑" pitchFamily="34" charset="-122"/>
                  <a:cs typeface="Segoe UI" pitchFamily="34" charset="0"/>
                </a:rPr>
                <a:t>Twitter</a:t>
              </a:r>
              <a:r>
                <a:rPr lang="zh-CN" altLang="en-US" sz="1600" dirty="0">
                  <a:solidFill>
                    <a:schemeClr val="tx1">
                      <a:alpha val="99000"/>
                    </a:schemeClr>
                  </a:solidFill>
                  <a:latin typeface="微软雅黑" pitchFamily="34" charset="-122"/>
                  <a:ea typeface="微软雅黑" pitchFamily="34" charset="-122"/>
                  <a:cs typeface="Segoe UI" pitchFamily="34" charset="0"/>
                </a:rPr>
                <a:t>上发布</a:t>
              </a:r>
              <a:r>
                <a:rPr lang="en-US" altLang="zh-CN" sz="1600" b="1" dirty="0">
                  <a:solidFill>
                    <a:schemeClr val="tx1">
                      <a:alpha val="99000"/>
                    </a:schemeClr>
                  </a:solidFill>
                  <a:latin typeface="微软雅黑" pitchFamily="34" charset="-122"/>
                  <a:ea typeface="微软雅黑" pitchFamily="34" charset="-122"/>
                  <a:cs typeface="Segoe UI" pitchFamily="34" charset="0"/>
                </a:rPr>
                <a:t>98000+</a:t>
              </a:r>
              <a:r>
                <a:rPr lang="zh-CN" altLang="en-US" sz="1600" dirty="0">
                  <a:solidFill>
                    <a:schemeClr val="tx1">
                      <a:alpha val="99000"/>
                    </a:schemeClr>
                  </a:solidFill>
                  <a:latin typeface="微软雅黑" pitchFamily="34" charset="-122"/>
                  <a:ea typeface="微软雅黑" pitchFamily="34" charset="-122"/>
                  <a:cs typeface="Segoe UI" pitchFamily="34" charset="0"/>
                </a:rPr>
                <a:t>新微博</a:t>
              </a:r>
              <a:endParaRPr lang="en-US" sz="1600" dirty="0">
                <a:solidFill>
                  <a:schemeClr val="tx1">
                    <a:alpha val="99000"/>
                  </a:schemeClr>
                </a:solidFill>
                <a:latin typeface="微软雅黑" pitchFamily="34" charset="-122"/>
                <a:ea typeface="微软雅黑" pitchFamily="34" charset="-122"/>
                <a:cs typeface="Segoe UI" pitchFamily="34" charset="0"/>
              </a:endParaRPr>
            </a:p>
          </p:txBody>
        </p:sp>
        <p:sp>
          <p:nvSpPr>
            <p:cNvPr id="160" name="Yellow"/>
            <p:cNvSpPr/>
            <p:nvPr/>
          </p:nvSpPr>
          <p:spPr bwMode="auto">
            <a:xfrm>
              <a:off x="170940" y="843558"/>
              <a:ext cx="1356925" cy="1336985"/>
            </a:xfrm>
            <a:prstGeom prst="roundRect">
              <a:avLst>
                <a:gd name="adj" fmla="val 0"/>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8583" tIns="34292" rIns="68583" bIns="34292" numCol="1" rtlCol="0" anchor="ctr" anchorCtr="0" compatLnSpc="1">
              <a:prstTxWarp prst="textNoShape">
                <a:avLst/>
              </a:prstTxWarp>
            </a:bodyPr>
            <a:lstStyle/>
            <a:p>
              <a:pPr algn="ctr" defTabSz="685637" fontAlgn="base">
                <a:spcBef>
                  <a:spcPct val="0"/>
                </a:spcBef>
                <a:spcAft>
                  <a:spcPct val="0"/>
                </a:spcAft>
              </a:pPr>
              <a:r>
                <a:rPr lang="en-US" altLang="zh-CN" sz="1600" b="1" dirty="0">
                  <a:solidFill>
                    <a:schemeClr val="tx1">
                      <a:alpha val="99000"/>
                    </a:schemeClr>
                  </a:solidFill>
                  <a:latin typeface="微软雅黑" pitchFamily="34" charset="-122"/>
                  <a:ea typeface="微软雅黑" pitchFamily="34" charset="-122"/>
                  <a:cs typeface="Segoe UI" pitchFamily="34" charset="0"/>
                </a:rPr>
                <a:t>13000+</a:t>
              </a:r>
              <a:r>
                <a:rPr lang="zh-CN" altLang="en-US" sz="1600" dirty="0">
                  <a:solidFill>
                    <a:schemeClr val="tx1">
                      <a:alpha val="99000"/>
                    </a:schemeClr>
                  </a:solidFill>
                  <a:latin typeface="微软雅黑" pitchFamily="34" charset="-122"/>
                  <a:ea typeface="微软雅黑" pitchFamily="34" charset="-122"/>
                  <a:cs typeface="Segoe UI" pitchFamily="34" charset="0"/>
                </a:rPr>
                <a:t>个</a:t>
              </a:r>
              <a:r>
                <a:rPr lang="en-US" altLang="zh-CN" sz="1600" dirty="0">
                  <a:solidFill>
                    <a:schemeClr val="tx1">
                      <a:alpha val="99000"/>
                    </a:schemeClr>
                  </a:solidFill>
                  <a:latin typeface="微软雅黑" pitchFamily="34" charset="-122"/>
                  <a:ea typeface="微软雅黑" pitchFamily="34" charset="-122"/>
                  <a:cs typeface="Segoe UI" pitchFamily="34" charset="0"/>
                </a:rPr>
                <a:t>iPhone</a:t>
              </a:r>
            </a:p>
            <a:p>
              <a:pPr algn="ctr" defTabSz="685637" fontAlgn="base">
                <a:spcBef>
                  <a:spcPct val="0"/>
                </a:spcBef>
                <a:spcAft>
                  <a:spcPct val="0"/>
                </a:spcAft>
              </a:pPr>
              <a:r>
                <a:rPr lang="zh-CN" altLang="en-US" sz="1600" dirty="0">
                  <a:solidFill>
                    <a:schemeClr val="tx1">
                      <a:alpha val="99000"/>
                    </a:schemeClr>
                  </a:solidFill>
                  <a:latin typeface="微软雅黑" pitchFamily="34" charset="-122"/>
                  <a:ea typeface="微软雅黑" pitchFamily="34" charset="-122"/>
                  <a:cs typeface="Segoe UI" pitchFamily="34" charset="0"/>
                </a:rPr>
                <a:t>应用下载</a:t>
              </a:r>
              <a:endParaRPr lang="en-US" sz="1600" b="1" dirty="0">
                <a:solidFill>
                  <a:schemeClr val="tx1">
                    <a:alpha val="99000"/>
                  </a:schemeClr>
                </a:solidFill>
                <a:latin typeface="微软雅黑" pitchFamily="34" charset="-122"/>
                <a:ea typeface="微软雅黑" pitchFamily="34" charset="-122"/>
                <a:cs typeface="Segoe UI" pitchFamily="34" charset="0"/>
              </a:endParaRPr>
            </a:p>
          </p:txBody>
        </p:sp>
        <p:sp>
          <p:nvSpPr>
            <p:cNvPr id="161" name="Yellow"/>
            <p:cNvSpPr/>
            <p:nvPr/>
          </p:nvSpPr>
          <p:spPr bwMode="auto">
            <a:xfrm>
              <a:off x="1608353" y="843558"/>
              <a:ext cx="1379471" cy="1336985"/>
            </a:xfrm>
            <a:prstGeom prst="roundRect">
              <a:avLst>
                <a:gd name="adj" fmla="val 0"/>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8583" tIns="34292" rIns="68583" bIns="34292" numCol="1" rtlCol="0" anchor="ctr" anchorCtr="0" compatLnSpc="1">
              <a:prstTxWarp prst="textNoShape">
                <a:avLst/>
              </a:prstTxWarp>
            </a:bodyPr>
            <a:lstStyle/>
            <a:p>
              <a:pPr algn="ctr" defTabSz="685637" fontAlgn="base">
                <a:spcBef>
                  <a:spcPct val="0"/>
                </a:spcBef>
                <a:spcAft>
                  <a:spcPct val="0"/>
                </a:spcAft>
              </a:pPr>
              <a:r>
                <a:rPr lang="en-US" altLang="zh-CN" sz="1600" dirty="0">
                  <a:solidFill>
                    <a:schemeClr val="tx1">
                      <a:alpha val="99000"/>
                    </a:schemeClr>
                  </a:solidFill>
                  <a:latin typeface="微软雅黑" pitchFamily="34" charset="-122"/>
                  <a:ea typeface="微软雅黑" pitchFamily="34" charset="-122"/>
                  <a:cs typeface="Segoe UI" pitchFamily="34" charset="0"/>
                </a:rPr>
                <a:t>Skype</a:t>
              </a:r>
              <a:r>
                <a:rPr lang="zh-CN" altLang="en-US" sz="1600" dirty="0">
                  <a:solidFill>
                    <a:schemeClr val="tx1">
                      <a:alpha val="99000"/>
                    </a:schemeClr>
                  </a:solidFill>
                  <a:latin typeface="微软雅黑" pitchFamily="34" charset="-122"/>
                  <a:ea typeface="微软雅黑" pitchFamily="34" charset="-122"/>
                  <a:cs typeface="Segoe UI" pitchFamily="34" charset="0"/>
                </a:rPr>
                <a:t>上</a:t>
              </a:r>
              <a:endParaRPr lang="en-US" altLang="zh-CN" sz="1600" dirty="0">
                <a:solidFill>
                  <a:schemeClr val="tx1">
                    <a:alpha val="99000"/>
                  </a:schemeClr>
                </a:solidFill>
                <a:latin typeface="微软雅黑" pitchFamily="34" charset="-122"/>
                <a:ea typeface="微软雅黑" pitchFamily="34" charset="-122"/>
                <a:cs typeface="Segoe UI" pitchFamily="34" charset="0"/>
              </a:endParaRPr>
            </a:p>
            <a:p>
              <a:pPr algn="ctr" defTabSz="685637" fontAlgn="base">
                <a:spcBef>
                  <a:spcPct val="0"/>
                </a:spcBef>
                <a:spcAft>
                  <a:spcPct val="0"/>
                </a:spcAft>
              </a:pPr>
              <a:r>
                <a:rPr lang="en-US" altLang="zh-CN" sz="1600" b="1" dirty="0">
                  <a:solidFill>
                    <a:schemeClr val="tx1">
                      <a:alpha val="99000"/>
                    </a:schemeClr>
                  </a:solidFill>
                  <a:latin typeface="微软雅黑" pitchFamily="34" charset="-122"/>
                  <a:ea typeface="微软雅黑" pitchFamily="34" charset="-122"/>
                  <a:cs typeface="Segoe UI" pitchFamily="34" charset="0"/>
                </a:rPr>
                <a:t>37</a:t>
              </a:r>
              <a:r>
                <a:rPr lang="zh-CN" altLang="en-US" sz="1600" b="1" dirty="0">
                  <a:solidFill>
                    <a:schemeClr val="tx1">
                      <a:alpha val="99000"/>
                    </a:schemeClr>
                  </a:solidFill>
                  <a:latin typeface="微软雅黑" pitchFamily="34" charset="-122"/>
                  <a:ea typeface="微软雅黑" pitchFamily="34" charset="-122"/>
                  <a:cs typeface="Segoe UI" pitchFamily="34" charset="0"/>
                </a:rPr>
                <a:t>万</a:t>
              </a:r>
              <a:r>
                <a:rPr lang="en-US" altLang="zh-CN" sz="1600" b="1" dirty="0">
                  <a:solidFill>
                    <a:schemeClr val="tx1">
                      <a:alpha val="99000"/>
                    </a:schemeClr>
                  </a:solidFill>
                  <a:latin typeface="微软雅黑" pitchFamily="34" charset="-122"/>
                  <a:ea typeface="微软雅黑" pitchFamily="34" charset="-122"/>
                  <a:cs typeface="Segoe UI" pitchFamily="34" charset="0"/>
                </a:rPr>
                <a:t>+</a:t>
              </a:r>
              <a:r>
                <a:rPr lang="zh-CN" altLang="en-US" sz="1600" dirty="0">
                  <a:solidFill>
                    <a:schemeClr val="tx1">
                      <a:alpha val="99000"/>
                    </a:schemeClr>
                  </a:solidFill>
                  <a:latin typeface="微软雅黑" pitchFamily="34" charset="-122"/>
                  <a:ea typeface="微软雅黑" pitchFamily="34" charset="-122"/>
                  <a:cs typeface="Segoe UI" pitchFamily="34" charset="0"/>
                </a:rPr>
                <a:t>分钟的语音通话</a:t>
              </a:r>
              <a:endParaRPr lang="en-US" sz="1600" b="1" dirty="0">
                <a:solidFill>
                  <a:schemeClr val="tx1">
                    <a:alpha val="99000"/>
                  </a:schemeClr>
                </a:solidFill>
                <a:latin typeface="微软雅黑" pitchFamily="34" charset="-122"/>
                <a:ea typeface="微软雅黑" pitchFamily="34" charset="-122"/>
                <a:cs typeface="Segoe UI" pitchFamily="34" charset="0"/>
              </a:endParaRPr>
            </a:p>
          </p:txBody>
        </p:sp>
        <p:sp>
          <p:nvSpPr>
            <p:cNvPr id="162" name="Yellow"/>
            <p:cNvSpPr/>
            <p:nvPr/>
          </p:nvSpPr>
          <p:spPr bwMode="auto">
            <a:xfrm>
              <a:off x="170940" y="2242877"/>
              <a:ext cx="1356925" cy="1336985"/>
            </a:xfrm>
            <a:prstGeom prst="roundRect">
              <a:avLst>
                <a:gd name="adj" fmla="val 0"/>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8583" tIns="34292" rIns="68583" bIns="34292" numCol="1" rtlCol="0" anchor="ctr" anchorCtr="0" compatLnSpc="1">
              <a:prstTxWarp prst="textNoShape">
                <a:avLst/>
              </a:prstTxWarp>
            </a:bodyPr>
            <a:lstStyle/>
            <a:p>
              <a:pPr algn="ctr" defTabSz="685637" fontAlgn="base">
                <a:spcBef>
                  <a:spcPct val="0"/>
                </a:spcBef>
                <a:spcAft>
                  <a:spcPct val="0"/>
                </a:spcAft>
              </a:pPr>
              <a:r>
                <a:rPr lang="zh-CN" altLang="en-US" sz="1600" dirty="0">
                  <a:solidFill>
                    <a:schemeClr val="tx1">
                      <a:alpha val="99000"/>
                    </a:schemeClr>
                  </a:solidFill>
                  <a:latin typeface="微软雅黑" pitchFamily="34" charset="-122"/>
                  <a:ea typeface="微软雅黑" pitchFamily="34" charset="-122"/>
                  <a:cs typeface="Segoe UI" pitchFamily="34" charset="0"/>
                </a:rPr>
                <a:t>上传</a:t>
              </a:r>
              <a:r>
                <a:rPr lang="en-US" altLang="zh-CN" sz="1600" b="1" dirty="0">
                  <a:solidFill>
                    <a:schemeClr val="tx1">
                      <a:alpha val="99000"/>
                    </a:schemeClr>
                  </a:solidFill>
                  <a:latin typeface="微软雅黑" pitchFamily="34" charset="-122"/>
                  <a:ea typeface="微软雅黑" pitchFamily="34" charset="-122"/>
                  <a:cs typeface="Segoe UI" pitchFamily="34" charset="0"/>
                </a:rPr>
                <a:t>6600</a:t>
              </a:r>
              <a:r>
                <a:rPr lang="zh-CN" altLang="en-US" sz="1600" dirty="0">
                  <a:solidFill>
                    <a:schemeClr val="tx1">
                      <a:alpha val="99000"/>
                    </a:schemeClr>
                  </a:solidFill>
                  <a:latin typeface="微软雅黑" pitchFamily="34" charset="-122"/>
                  <a:ea typeface="微软雅黑" pitchFamily="34" charset="-122"/>
                  <a:cs typeface="Segoe UI" pitchFamily="34" charset="0"/>
                </a:rPr>
                <a:t>张新照片到</a:t>
              </a:r>
              <a:r>
                <a:rPr lang="en-US" altLang="zh-CN" sz="1600" dirty="0" err="1">
                  <a:solidFill>
                    <a:schemeClr val="tx1">
                      <a:alpha val="99000"/>
                    </a:schemeClr>
                  </a:solidFill>
                  <a:latin typeface="微软雅黑" pitchFamily="34" charset="-122"/>
                  <a:ea typeface="微软雅黑" pitchFamily="34" charset="-122"/>
                  <a:cs typeface="Segoe UI" pitchFamily="34" charset="0"/>
                </a:rPr>
                <a:t>flickr</a:t>
              </a:r>
              <a:endParaRPr lang="en-US" sz="1600" dirty="0">
                <a:solidFill>
                  <a:schemeClr val="tx1">
                    <a:alpha val="99000"/>
                  </a:schemeClr>
                </a:solidFill>
                <a:latin typeface="微软雅黑" pitchFamily="34" charset="-122"/>
                <a:ea typeface="微软雅黑" pitchFamily="34" charset="-122"/>
                <a:cs typeface="Segoe UI" pitchFamily="34" charset="0"/>
              </a:endParaRPr>
            </a:p>
          </p:txBody>
        </p:sp>
      </p:grpSp>
      <p:grpSp>
        <p:nvGrpSpPr>
          <p:cNvPr id="4" name="组合 9"/>
          <p:cNvGrpSpPr/>
          <p:nvPr/>
        </p:nvGrpSpPr>
        <p:grpSpPr>
          <a:xfrm>
            <a:off x="170942" y="2846489"/>
            <a:ext cx="4257045" cy="3390825"/>
            <a:chOff x="170939" y="2242877"/>
            <a:chExt cx="4257045" cy="2745978"/>
          </a:xfrm>
          <a:solidFill>
            <a:schemeClr val="accent6"/>
          </a:solidFill>
        </p:grpSpPr>
        <p:sp>
          <p:nvSpPr>
            <p:cNvPr id="163" name="Yellow"/>
            <p:cNvSpPr/>
            <p:nvPr/>
          </p:nvSpPr>
          <p:spPr bwMode="auto">
            <a:xfrm>
              <a:off x="1608353" y="2242877"/>
              <a:ext cx="1379471" cy="1336985"/>
            </a:xfrm>
            <a:prstGeom prst="roundRect">
              <a:avLst>
                <a:gd name="adj" fmla="val 0"/>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8583" tIns="34292" rIns="68583" bIns="34292" numCol="1" rtlCol="0" anchor="ctr" anchorCtr="0" compatLnSpc="1">
              <a:prstTxWarp prst="textNoShape">
                <a:avLst/>
              </a:prstTxWarp>
            </a:bodyPr>
            <a:lstStyle/>
            <a:p>
              <a:pPr algn="ctr" defTabSz="685637" fontAlgn="base">
                <a:spcBef>
                  <a:spcPct val="0"/>
                </a:spcBef>
                <a:spcAft>
                  <a:spcPct val="0"/>
                </a:spcAft>
              </a:pPr>
              <a:r>
                <a:rPr lang="zh-CN" altLang="en-US" sz="1600" dirty="0">
                  <a:solidFill>
                    <a:schemeClr val="tx1">
                      <a:alpha val="99000"/>
                    </a:schemeClr>
                  </a:solidFill>
                  <a:latin typeface="微软雅黑" pitchFamily="34" charset="-122"/>
                  <a:ea typeface="微软雅黑" pitchFamily="34" charset="-122"/>
                  <a:cs typeface="Segoe UI" pitchFamily="34" charset="0"/>
                </a:rPr>
                <a:t>发出</a:t>
              </a:r>
              <a:r>
                <a:rPr lang="en-US" altLang="zh-CN" sz="1600" b="1" dirty="0">
                  <a:solidFill>
                    <a:schemeClr val="tx1">
                      <a:alpha val="99000"/>
                    </a:schemeClr>
                  </a:solidFill>
                  <a:latin typeface="微软雅黑" pitchFamily="34" charset="-122"/>
                  <a:ea typeface="微软雅黑" pitchFamily="34" charset="-122"/>
                  <a:cs typeface="Segoe UI" pitchFamily="34" charset="0"/>
                </a:rPr>
                <a:t>1.68</a:t>
              </a:r>
              <a:r>
                <a:rPr lang="zh-CN" altLang="en-US" sz="1600" b="1" dirty="0">
                  <a:solidFill>
                    <a:schemeClr val="tx1">
                      <a:alpha val="99000"/>
                    </a:schemeClr>
                  </a:solidFill>
                  <a:latin typeface="微软雅黑" pitchFamily="34" charset="-122"/>
                  <a:ea typeface="微软雅黑" pitchFamily="34" charset="-122"/>
                  <a:cs typeface="Segoe UI" pitchFamily="34" charset="0"/>
                </a:rPr>
                <a:t>亿</a:t>
              </a:r>
              <a:r>
                <a:rPr lang="en-US" altLang="zh-CN" sz="1600" b="1" dirty="0">
                  <a:solidFill>
                    <a:schemeClr val="tx1">
                      <a:alpha val="99000"/>
                    </a:schemeClr>
                  </a:solidFill>
                  <a:latin typeface="微软雅黑" pitchFamily="34" charset="-122"/>
                  <a:ea typeface="微软雅黑" pitchFamily="34" charset="-122"/>
                  <a:cs typeface="Segoe UI" pitchFamily="34" charset="0"/>
                </a:rPr>
                <a:t>+</a:t>
              </a:r>
              <a:r>
                <a:rPr lang="zh-CN" altLang="en-US" sz="1600" dirty="0">
                  <a:solidFill>
                    <a:schemeClr val="tx1">
                      <a:alpha val="99000"/>
                    </a:schemeClr>
                  </a:solidFill>
                  <a:latin typeface="微软雅黑" pitchFamily="34" charset="-122"/>
                  <a:ea typeface="微软雅黑" pitchFamily="34" charset="-122"/>
                  <a:cs typeface="Segoe UI" pitchFamily="34" charset="0"/>
                </a:rPr>
                <a:t>条</a:t>
              </a:r>
              <a:r>
                <a:rPr lang="en-US" altLang="zh-CN" sz="1600" dirty="0">
                  <a:solidFill>
                    <a:schemeClr val="tx1">
                      <a:alpha val="99000"/>
                    </a:schemeClr>
                  </a:solidFill>
                  <a:latin typeface="微软雅黑" pitchFamily="34" charset="-122"/>
                  <a:ea typeface="微软雅黑" pitchFamily="34" charset="-122"/>
                  <a:cs typeface="Segoe UI" pitchFamily="34" charset="0"/>
                </a:rPr>
                <a:t>Email</a:t>
              </a:r>
              <a:endParaRPr lang="en-US" sz="1600" dirty="0">
                <a:solidFill>
                  <a:schemeClr val="tx1">
                    <a:alpha val="99000"/>
                  </a:schemeClr>
                </a:solidFill>
                <a:latin typeface="微软雅黑" pitchFamily="34" charset="-122"/>
                <a:ea typeface="微软雅黑" pitchFamily="34" charset="-122"/>
                <a:cs typeface="Segoe UI" pitchFamily="34" charset="0"/>
              </a:endParaRPr>
            </a:p>
          </p:txBody>
        </p:sp>
        <p:sp>
          <p:nvSpPr>
            <p:cNvPr id="164" name="Yellow"/>
            <p:cNvSpPr/>
            <p:nvPr/>
          </p:nvSpPr>
          <p:spPr bwMode="auto">
            <a:xfrm>
              <a:off x="170939" y="3651870"/>
              <a:ext cx="1356925" cy="1336985"/>
            </a:xfrm>
            <a:prstGeom prst="roundRect">
              <a:avLst>
                <a:gd name="adj" fmla="val 0"/>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8583" tIns="34292" rIns="68583" bIns="34292" numCol="1" rtlCol="0" anchor="ctr" anchorCtr="0" compatLnSpc="1">
              <a:prstTxWarp prst="textNoShape">
                <a:avLst/>
              </a:prstTxWarp>
            </a:bodyPr>
            <a:lstStyle/>
            <a:p>
              <a:pPr algn="ctr" defTabSz="685637" fontAlgn="base">
                <a:spcBef>
                  <a:spcPct val="0"/>
                </a:spcBef>
                <a:spcAft>
                  <a:spcPct val="0"/>
                </a:spcAft>
              </a:pPr>
              <a:r>
                <a:rPr lang="en-US" altLang="zh-CN" sz="1600" dirty="0">
                  <a:solidFill>
                    <a:schemeClr val="tx1">
                      <a:alpha val="99000"/>
                    </a:schemeClr>
                  </a:solidFill>
                  <a:latin typeface="微软雅黑" pitchFamily="34" charset="-122"/>
                  <a:ea typeface="微软雅黑" pitchFamily="34" charset="-122"/>
                  <a:cs typeface="Segoe UI" pitchFamily="34" charset="0"/>
                </a:rPr>
                <a:t>YouTube</a:t>
              </a:r>
              <a:r>
                <a:rPr lang="zh-CN" altLang="en-US" sz="1600" dirty="0">
                  <a:solidFill>
                    <a:schemeClr val="tx1">
                      <a:alpha val="99000"/>
                    </a:schemeClr>
                  </a:solidFill>
                  <a:latin typeface="微软雅黑" pitchFamily="34" charset="-122"/>
                  <a:ea typeface="微软雅黑" pitchFamily="34" charset="-122"/>
                  <a:cs typeface="Segoe UI" pitchFamily="34" charset="0"/>
                </a:rPr>
                <a:t>上上传</a:t>
              </a:r>
              <a:r>
                <a:rPr lang="en-US" altLang="zh-CN" sz="1600" b="1" dirty="0">
                  <a:solidFill>
                    <a:schemeClr val="tx1">
                      <a:alpha val="99000"/>
                    </a:schemeClr>
                  </a:solidFill>
                  <a:latin typeface="微软雅黑" pitchFamily="34" charset="-122"/>
                  <a:ea typeface="微软雅黑" pitchFamily="34" charset="-122"/>
                  <a:cs typeface="Segoe UI" pitchFamily="34" charset="0"/>
                </a:rPr>
                <a:t>600+</a:t>
              </a:r>
              <a:r>
                <a:rPr lang="zh-CN" altLang="en-US" sz="1600" dirty="0">
                  <a:solidFill>
                    <a:schemeClr val="tx1">
                      <a:alpha val="99000"/>
                    </a:schemeClr>
                  </a:solidFill>
                  <a:latin typeface="微软雅黑" pitchFamily="34" charset="-122"/>
                  <a:ea typeface="微软雅黑" pitchFamily="34" charset="-122"/>
                  <a:cs typeface="Segoe UI" pitchFamily="34" charset="0"/>
                </a:rPr>
                <a:t>新视频</a:t>
              </a:r>
              <a:endParaRPr lang="en-US" sz="1600" b="1" dirty="0">
                <a:solidFill>
                  <a:schemeClr val="tx1">
                    <a:alpha val="99000"/>
                  </a:schemeClr>
                </a:solidFill>
                <a:latin typeface="微软雅黑" pitchFamily="34" charset="-122"/>
                <a:ea typeface="微软雅黑" pitchFamily="34" charset="-122"/>
                <a:cs typeface="Segoe UI" pitchFamily="34" charset="0"/>
              </a:endParaRPr>
            </a:p>
          </p:txBody>
        </p:sp>
        <p:sp>
          <p:nvSpPr>
            <p:cNvPr id="165" name="Yellow"/>
            <p:cNvSpPr/>
            <p:nvPr/>
          </p:nvSpPr>
          <p:spPr bwMode="auto">
            <a:xfrm>
              <a:off x="1608352" y="3651870"/>
              <a:ext cx="1379471" cy="1336985"/>
            </a:xfrm>
            <a:prstGeom prst="roundRect">
              <a:avLst>
                <a:gd name="adj" fmla="val 0"/>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8583" tIns="34292" rIns="68583" bIns="34292" numCol="1" rtlCol="0" anchor="ctr" anchorCtr="0" compatLnSpc="1">
              <a:prstTxWarp prst="textNoShape">
                <a:avLst/>
              </a:prstTxWarp>
            </a:bodyPr>
            <a:lstStyle/>
            <a:p>
              <a:pPr algn="ctr" defTabSz="685637" fontAlgn="base">
                <a:spcBef>
                  <a:spcPct val="0"/>
                </a:spcBef>
                <a:spcAft>
                  <a:spcPct val="0"/>
                </a:spcAft>
              </a:pPr>
              <a:r>
                <a:rPr lang="zh-CN" altLang="en-US" sz="1600" dirty="0">
                  <a:solidFill>
                    <a:schemeClr val="tx1">
                      <a:alpha val="99000"/>
                    </a:schemeClr>
                  </a:solidFill>
                  <a:latin typeface="微软雅黑" pitchFamily="34" charset="-122"/>
                  <a:ea typeface="微软雅黑" pitchFamily="34" charset="-122"/>
                  <a:cs typeface="Segoe UI" pitchFamily="34" charset="0"/>
                </a:rPr>
                <a:t>淘宝光棍节</a:t>
              </a:r>
              <a:r>
                <a:rPr lang="en-US" altLang="zh-CN" sz="1600" b="1" dirty="0">
                  <a:solidFill>
                    <a:schemeClr val="tx1">
                      <a:alpha val="99000"/>
                    </a:schemeClr>
                  </a:solidFill>
                  <a:latin typeface="微软雅黑" pitchFamily="34" charset="-122"/>
                  <a:ea typeface="微软雅黑" pitchFamily="34" charset="-122"/>
                  <a:cs typeface="Segoe UI" pitchFamily="34" charset="0"/>
                </a:rPr>
                <a:t>10680+</a:t>
              </a:r>
              <a:r>
                <a:rPr lang="zh-CN" altLang="en-US" sz="1600" dirty="0">
                  <a:solidFill>
                    <a:schemeClr val="tx1">
                      <a:alpha val="99000"/>
                    </a:schemeClr>
                  </a:solidFill>
                  <a:latin typeface="微软雅黑" pitchFamily="34" charset="-122"/>
                  <a:ea typeface="微软雅黑" pitchFamily="34" charset="-122"/>
                  <a:cs typeface="Segoe UI" pitchFamily="34" charset="0"/>
                </a:rPr>
                <a:t>个新订单</a:t>
              </a:r>
              <a:endParaRPr lang="en-US" sz="1600" dirty="0">
                <a:solidFill>
                  <a:schemeClr val="tx1">
                    <a:alpha val="99000"/>
                  </a:schemeClr>
                </a:solidFill>
                <a:latin typeface="微软雅黑" pitchFamily="34" charset="-122"/>
                <a:ea typeface="微软雅黑" pitchFamily="34" charset="-122"/>
                <a:cs typeface="Segoe UI" pitchFamily="34" charset="0"/>
              </a:endParaRPr>
            </a:p>
          </p:txBody>
        </p:sp>
        <p:sp>
          <p:nvSpPr>
            <p:cNvPr id="166" name="Orange"/>
            <p:cNvSpPr/>
            <p:nvPr/>
          </p:nvSpPr>
          <p:spPr bwMode="auto">
            <a:xfrm>
              <a:off x="3071058" y="2242878"/>
              <a:ext cx="1356926" cy="1326430"/>
            </a:xfrm>
            <a:prstGeom prst="roundRect">
              <a:avLst>
                <a:gd name="adj" fmla="val 0"/>
              </a:avLst>
            </a:prstGeom>
            <a:grp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68583" tIns="34292" rIns="68583" bIns="34292" numCol="1" rtlCol="0" anchor="ctr" anchorCtr="0" compatLnSpc="1">
              <a:prstTxWarp prst="textNoShape">
                <a:avLst/>
              </a:prstTxWarp>
            </a:bodyPr>
            <a:lstStyle/>
            <a:p>
              <a:pPr algn="ctr" defTabSz="685637"/>
              <a:r>
                <a:rPr lang="en-US" altLang="zh-CN" sz="1600" dirty="0">
                  <a:solidFill>
                    <a:schemeClr val="tx1">
                      <a:alpha val="99000"/>
                    </a:schemeClr>
                  </a:solidFill>
                  <a:latin typeface="微软雅黑" pitchFamily="34" charset="-122"/>
                  <a:ea typeface="微软雅黑" pitchFamily="34" charset="-122"/>
                  <a:cs typeface="Segoe UI" pitchFamily="34" charset="0"/>
                </a:rPr>
                <a:t>Facebook</a:t>
              </a:r>
              <a:r>
                <a:rPr lang="zh-CN" altLang="en-US" sz="1600" dirty="0">
                  <a:solidFill>
                    <a:schemeClr val="tx1">
                      <a:alpha val="99000"/>
                    </a:schemeClr>
                  </a:solidFill>
                  <a:latin typeface="微软雅黑" pitchFamily="34" charset="-122"/>
                  <a:ea typeface="微软雅黑" pitchFamily="34" charset="-122"/>
                  <a:cs typeface="Segoe UI" pitchFamily="34" charset="0"/>
                </a:rPr>
                <a:t>上更新</a:t>
              </a:r>
              <a:r>
                <a:rPr lang="en-US" altLang="zh-CN" sz="1600" b="1" dirty="0">
                  <a:solidFill>
                    <a:schemeClr val="tx1">
                      <a:alpha val="99000"/>
                    </a:schemeClr>
                  </a:solidFill>
                  <a:latin typeface="微软雅黑" pitchFamily="34" charset="-122"/>
                  <a:ea typeface="微软雅黑" pitchFamily="34" charset="-122"/>
                  <a:cs typeface="Segoe UI" pitchFamily="34" charset="0"/>
                </a:rPr>
                <a:t>69.5</a:t>
              </a:r>
              <a:r>
                <a:rPr lang="zh-CN" altLang="en-US" sz="1600" b="1" dirty="0">
                  <a:solidFill>
                    <a:schemeClr val="tx1">
                      <a:alpha val="99000"/>
                    </a:schemeClr>
                  </a:solidFill>
                  <a:latin typeface="微软雅黑" pitchFamily="34" charset="-122"/>
                  <a:ea typeface="微软雅黑" pitchFamily="34" charset="-122"/>
                  <a:cs typeface="Segoe UI" pitchFamily="34" charset="0"/>
                </a:rPr>
                <a:t>万</a:t>
              </a:r>
              <a:r>
                <a:rPr lang="en-US" altLang="zh-CN" sz="1600" b="1" dirty="0">
                  <a:solidFill>
                    <a:schemeClr val="tx1">
                      <a:alpha val="99000"/>
                    </a:schemeClr>
                  </a:solidFill>
                  <a:latin typeface="微软雅黑" pitchFamily="34" charset="-122"/>
                  <a:ea typeface="微软雅黑" pitchFamily="34" charset="-122"/>
                  <a:cs typeface="Segoe UI" pitchFamily="34" charset="0"/>
                </a:rPr>
                <a:t>+</a:t>
              </a:r>
              <a:r>
                <a:rPr lang="zh-CN" altLang="en-US" sz="1600" dirty="0">
                  <a:solidFill>
                    <a:schemeClr val="tx1">
                      <a:alpha val="99000"/>
                    </a:schemeClr>
                  </a:solidFill>
                  <a:latin typeface="微软雅黑" pitchFamily="34" charset="-122"/>
                  <a:ea typeface="微软雅黑" pitchFamily="34" charset="-122"/>
                  <a:cs typeface="Segoe UI" pitchFamily="34" charset="0"/>
                </a:rPr>
                <a:t>条新状态</a:t>
              </a:r>
              <a:endParaRPr lang="en-US" sz="1600" dirty="0">
                <a:solidFill>
                  <a:schemeClr val="tx1">
                    <a:alpha val="99000"/>
                  </a:schemeClr>
                </a:solidFill>
                <a:latin typeface="微软雅黑" pitchFamily="34" charset="-122"/>
                <a:ea typeface="微软雅黑" pitchFamily="34" charset="-122"/>
                <a:cs typeface="Segoe UI" pitchFamily="34" charset="0"/>
              </a:endParaRPr>
            </a:p>
          </p:txBody>
        </p:sp>
        <p:sp>
          <p:nvSpPr>
            <p:cNvPr id="167" name="Orange"/>
            <p:cNvSpPr/>
            <p:nvPr/>
          </p:nvSpPr>
          <p:spPr bwMode="auto">
            <a:xfrm>
              <a:off x="3071058" y="3651869"/>
              <a:ext cx="1356926" cy="1336985"/>
            </a:xfrm>
            <a:prstGeom prst="roundRect">
              <a:avLst>
                <a:gd name="adj" fmla="val 0"/>
              </a:avLst>
            </a:prstGeom>
            <a:grp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68583" tIns="34292" rIns="68583" bIns="34292" numCol="1" rtlCol="0" anchor="ctr" anchorCtr="0" compatLnSpc="1">
              <a:prstTxWarp prst="textNoShape">
                <a:avLst/>
              </a:prstTxWarp>
            </a:bodyPr>
            <a:lstStyle/>
            <a:p>
              <a:pPr algn="ctr" defTabSz="685637"/>
              <a:r>
                <a:rPr lang="en-US" altLang="zh-CN" sz="1600" dirty="0">
                  <a:solidFill>
                    <a:schemeClr val="tx1">
                      <a:alpha val="99000"/>
                    </a:schemeClr>
                  </a:solidFill>
                  <a:latin typeface="微软雅黑" pitchFamily="34" charset="-122"/>
                  <a:ea typeface="微软雅黑" pitchFamily="34" charset="-122"/>
                  <a:cs typeface="Segoe UI" pitchFamily="34" charset="0"/>
                </a:rPr>
                <a:t>12306</a:t>
              </a:r>
              <a:r>
                <a:rPr lang="zh-CN" altLang="en-US" sz="1600" dirty="0">
                  <a:solidFill>
                    <a:schemeClr val="tx1">
                      <a:alpha val="99000"/>
                    </a:schemeClr>
                  </a:solidFill>
                  <a:latin typeface="微软雅黑" pitchFamily="34" charset="-122"/>
                  <a:ea typeface="微软雅黑" pitchFamily="34" charset="-122"/>
                  <a:cs typeface="Segoe UI" pitchFamily="34" charset="0"/>
                </a:rPr>
                <a:t>出票</a:t>
              </a:r>
              <a:endParaRPr lang="en-US" altLang="zh-CN" sz="1600" dirty="0">
                <a:solidFill>
                  <a:schemeClr val="tx1">
                    <a:alpha val="99000"/>
                  </a:schemeClr>
                </a:solidFill>
                <a:latin typeface="微软雅黑" pitchFamily="34" charset="-122"/>
                <a:ea typeface="微软雅黑" pitchFamily="34" charset="-122"/>
                <a:cs typeface="Segoe UI" pitchFamily="34" charset="0"/>
              </a:endParaRPr>
            </a:p>
            <a:p>
              <a:pPr algn="ctr" defTabSz="685637"/>
              <a:r>
                <a:rPr lang="en-US" sz="1600" b="1" dirty="0">
                  <a:solidFill>
                    <a:schemeClr val="tx1">
                      <a:alpha val="99000"/>
                    </a:schemeClr>
                  </a:solidFill>
                  <a:latin typeface="微软雅黑" pitchFamily="34" charset="-122"/>
                  <a:ea typeface="微软雅黑" pitchFamily="34" charset="-122"/>
                  <a:cs typeface="Segoe UI" pitchFamily="34" charset="0"/>
                </a:rPr>
                <a:t>1840</a:t>
              </a:r>
              <a:r>
                <a:rPr lang="en-US" altLang="zh-CN" sz="1600" b="1" dirty="0">
                  <a:solidFill>
                    <a:schemeClr val="tx1">
                      <a:alpha val="99000"/>
                    </a:schemeClr>
                  </a:solidFill>
                  <a:latin typeface="微软雅黑" pitchFamily="34" charset="-122"/>
                  <a:ea typeface="微软雅黑" pitchFamily="34" charset="-122"/>
                  <a:cs typeface="Segoe UI" pitchFamily="34" charset="0"/>
                </a:rPr>
                <a:t>+</a:t>
              </a:r>
              <a:r>
                <a:rPr lang="zh-CN" altLang="en-US" sz="1600" dirty="0">
                  <a:solidFill>
                    <a:schemeClr val="tx1">
                      <a:alpha val="99000"/>
                    </a:schemeClr>
                  </a:solidFill>
                  <a:latin typeface="微软雅黑" pitchFamily="34" charset="-122"/>
                  <a:ea typeface="微软雅黑" pitchFamily="34" charset="-122"/>
                  <a:cs typeface="Segoe UI" pitchFamily="34" charset="0"/>
                </a:rPr>
                <a:t>张</a:t>
              </a:r>
              <a:endParaRPr lang="en-US" sz="1600" dirty="0">
                <a:solidFill>
                  <a:schemeClr val="tx1">
                    <a:alpha val="99000"/>
                  </a:schemeClr>
                </a:solidFill>
                <a:latin typeface="微软雅黑" pitchFamily="34" charset="-122"/>
                <a:ea typeface="微软雅黑" pitchFamily="34" charset="-122"/>
                <a:cs typeface="Segoe UI" pitchFamily="34" charset="0"/>
              </a:endParaRPr>
            </a:p>
          </p:txBody>
        </p:sp>
      </p:grpSp>
      <p:grpSp>
        <p:nvGrpSpPr>
          <p:cNvPr id="36" name="组合 35"/>
          <p:cNvGrpSpPr/>
          <p:nvPr/>
        </p:nvGrpSpPr>
        <p:grpSpPr>
          <a:xfrm>
            <a:off x="0" y="6097538"/>
            <a:ext cx="9143999" cy="760462"/>
            <a:chOff x="0" y="6097538"/>
            <a:chExt cx="9143999" cy="760462"/>
          </a:xfrm>
        </p:grpSpPr>
        <p:pic>
          <p:nvPicPr>
            <p:cNvPr id="37" name="图片 36"/>
            <p:cNvPicPr>
              <a:picLocks noChangeAspect="1"/>
            </p:cNvPicPr>
            <p:nvPr/>
          </p:nvPicPr>
          <p:blipFill rotWithShape="1">
            <a:blip r:embed="rId22"/>
            <a:srcRect b="2477"/>
            <a:stretch/>
          </p:blipFill>
          <p:spPr>
            <a:xfrm>
              <a:off x="0" y="6097538"/>
              <a:ext cx="5086454" cy="760462"/>
            </a:xfrm>
            <a:prstGeom prst="rect">
              <a:avLst/>
            </a:prstGeom>
          </p:spPr>
        </p:pic>
        <p:pic>
          <p:nvPicPr>
            <p:cNvPr id="38" name="图片 37"/>
            <p:cNvPicPr>
              <a:picLocks noChangeAspect="1"/>
            </p:cNvPicPr>
            <p:nvPr/>
          </p:nvPicPr>
          <p:blipFill rotWithShape="1">
            <a:blip r:embed="rId22"/>
            <a:srcRect l="60079" r="5866" b="2477"/>
            <a:stretch/>
          </p:blipFill>
          <p:spPr>
            <a:xfrm flipH="1">
              <a:off x="4771622" y="6097538"/>
              <a:ext cx="4372377" cy="760462"/>
            </a:xfrm>
            <a:prstGeom prst="rect">
              <a:avLst/>
            </a:prstGeom>
          </p:spPr>
        </p:pic>
      </p:grpSp>
    </p:spTree>
    <p:extLst>
      <p:ext uri="{BB962C8B-B14F-4D97-AF65-F5344CB8AC3E}">
        <p14:creationId xmlns:p14="http://schemas.microsoft.com/office/powerpoint/2010/main" val="371958361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250" fill="hold"/>
                                        <p:tgtEl>
                                          <p:spTgt spid="35"/>
                                        </p:tgtEl>
                                        <p:attrNameLst>
                                          <p:attrName>ppt_w</p:attrName>
                                        </p:attrNameLst>
                                      </p:cBhvr>
                                      <p:tavLst>
                                        <p:tav tm="0">
                                          <p:val>
                                            <p:fltVal val="0"/>
                                          </p:val>
                                        </p:tav>
                                        <p:tav tm="100000">
                                          <p:val>
                                            <p:strVal val="#ppt_w"/>
                                          </p:val>
                                        </p:tav>
                                      </p:tavLst>
                                    </p:anim>
                                    <p:anim calcmode="lin" valueType="num">
                                      <p:cBhvr>
                                        <p:cTn id="8" dur="250" fill="hold"/>
                                        <p:tgtEl>
                                          <p:spTgt spid="35"/>
                                        </p:tgtEl>
                                        <p:attrNameLst>
                                          <p:attrName>ppt_h</p:attrName>
                                        </p:attrNameLst>
                                      </p:cBhvr>
                                      <p:tavLst>
                                        <p:tav tm="0">
                                          <p:val>
                                            <p:fltVal val="0"/>
                                          </p:val>
                                        </p:tav>
                                        <p:tav tm="100000">
                                          <p:val>
                                            <p:strVal val="#ppt_h"/>
                                          </p:val>
                                        </p:tav>
                                      </p:tavLst>
                                    </p:anim>
                                    <p:animEffect transition="in" filter="fade">
                                      <p:cBhvr>
                                        <p:cTn id="9" dur="250"/>
                                        <p:tgtEl>
                                          <p:spTgt spid="35"/>
                                        </p:tgtEl>
                                      </p:cBhvr>
                                    </p:animEffect>
                                  </p:childTnLst>
                                </p:cTn>
                              </p:par>
                              <p:par>
                                <p:cTn id="10" presetID="53" presetClass="entr" presetSubtype="16" fill="hold" nodeType="withEffect">
                                  <p:stCondLst>
                                    <p:cond delay="0"/>
                                  </p:stCondLst>
                                  <p:childTnLst>
                                    <p:set>
                                      <p:cBhvr>
                                        <p:cTn id="11" dur="1" fill="hold">
                                          <p:stCondLst>
                                            <p:cond delay="0"/>
                                          </p:stCondLst>
                                        </p:cTn>
                                        <p:tgtEl>
                                          <p:spTgt spid="55"/>
                                        </p:tgtEl>
                                        <p:attrNameLst>
                                          <p:attrName>style.visibility</p:attrName>
                                        </p:attrNameLst>
                                      </p:cBhvr>
                                      <p:to>
                                        <p:strVal val="visible"/>
                                      </p:to>
                                    </p:set>
                                    <p:anim calcmode="lin" valueType="num">
                                      <p:cBhvr>
                                        <p:cTn id="12" dur="200" fill="hold"/>
                                        <p:tgtEl>
                                          <p:spTgt spid="55"/>
                                        </p:tgtEl>
                                        <p:attrNameLst>
                                          <p:attrName>ppt_w</p:attrName>
                                        </p:attrNameLst>
                                      </p:cBhvr>
                                      <p:tavLst>
                                        <p:tav tm="0">
                                          <p:val>
                                            <p:fltVal val="0"/>
                                          </p:val>
                                        </p:tav>
                                        <p:tav tm="100000">
                                          <p:val>
                                            <p:strVal val="#ppt_w"/>
                                          </p:val>
                                        </p:tav>
                                      </p:tavLst>
                                    </p:anim>
                                    <p:anim calcmode="lin" valueType="num">
                                      <p:cBhvr>
                                        <p:cTn id="13" dur="200" fill="hold"/>
                                        <p:tgtEl>
                                          <p:spTgt spid="55"/>
                                        </p:tgtEl>
                                        <p:attrNameLst>
                                          <p:attrName>ppt_h</p:attrName>
                                        </p:attrNameLst>
                                      </p:cBhvr>
                                      <p:tavLst>
                                        <p:tav tm="0">
                                          <p:val>
                                            <p:fltVal val="0"/>
                                          </p:val>
                                        </p:tav>
                                        <p:tav tm="100000">
                                          <p:val>
                                            <p:strVal val="#ppt_h"/>
                                          </p:val>
                                        </p:tav>
                                      </p:tavLst>
                                    </p:anim>
                                    <p:animEffect transition="in" filter="fade">
                                      <p:cBhvr>
                                        <p:cTn id="14" dur="200"/>
                                        <p:tgtEl>
                                          <p:spTgt spid="55"/>
                                        </p:tgtEl>
                                      </p:cBhvr>
                                    </p:animEffect>
                                  </p:childTnLst>
                                </p:cTn>
                              </p:par>
                              <p:par>
                                <p:cTn id="15" presetID="53" presetClass="entr" presetSubtype="0" fill="hold" nodeType="withEffect">
                                  <p:stCondLst>
                                    <p:cond delay="0"/>
                                  </p:stCondLst>
                                  <p:childTnLst>
                                    <p:set>
                                      <p:cBhvr>
                                        <p:cTn id="16" dur="1" fill="hold">
                                          <p:stCondLst>
                                            <p:cond delay="0"/>
                                          </p:stCondLst>
                                        </p:cTn>
                                        <p:tgtEl>
                                          <p:spTgt spid="61"/>
                                        </p:tgtEl>
                                        <p:attrNameLst>
                                          <p:attrName>style.visibility</p:attrName>
                                        </p:attrNameLst>
                                      </p:cBhvr>
                                      <p:to>
                                        <p:strVal val="visible"/>
                                      </p:to>
                                    </p:set>
                                    <p:anim calcmode="lin" valueType="num">
                                      <p:cBhvr>
                                        <p:cTn id="17" dur="200" fill="hold"/>
                                        <p:tgtEl>
                                          <p:spTgt spid="61"/>
                                        </p:tgtEl>
                                        <p:attrNameLst>
                                          <p:attrName>ppt_w</p:attrName>
                                        </p:attrNameLst>
                                      </p:cBhvr>
                                      <p:tavLst>
                                        <p:tav tm="0">
                                          <p:val>
                                            <p:fltVal val="0"/>
                                          </p:val>
                                        </p:tav>
                                        <p:tav tm="100000">
                                          <p:val>
                                            <p:strVal val="#ppt_w"/>
                                          </p:val>
                                        </p:tav>
                                      </p:tavLst>
                                    </p:anim>
                                    <p:anim calcmode="lin" valueType="num">
                                      <p:cBhvr>
                                        <p:cTn id="18" dur="200" fill="hold"/>
                                        <p:tgtEl>
                                          <p:spTgt spid="61"/>
                                        </p:tgtEl>
                                        <p:attrNameLst>
                                          <p:attrName>ppt_h</p:attrName>
                                        </p:attrNameLst>
                                      </p:cBhvr>
                                      <p:tavLst>
                                        <p:tav tm="0">
                                          <p:val>
                                            <p:fltVal val="0"/>
                                          </p:val>
                                        </p:tav>
                                        <p:tav tm="100000">
                                          <p:val>
                                            <p:strVal val="#ppt_h"/>
                                          </p:val>
                                        </p:tav>
                                      </p:tavLst>
                                    </p:anim>
                                    <p:animEffect transition="in" filter="fade">
                                      <p:cBhvr>
                                        <p:cTn id="19" dur="200"/>
                                        <p:tgtEl>
                                          <p:spTgt spid="61"/>
                                        </p:tgtEl>
                                      </p:cBhvr>
                                    </p:animEffect>
                                  </p:childTnLst>
                                </p:cTn>
                              </p:par>
                            </p:childTnLst>
                          </p:cTn>
                        </p:par>
                        <p:par>
                          <p:cTn id="20" fill="hold">
                            <p:stCondLst>
                              <p:cond delay="250"/>
                            </p:stCondLst>
                            <p:childTnLst>
                              <p:par>
                                <p:cTn id="21" presetID="53" presetClass="entr" presetSubtype="0" fill="hold" nodeType="afterEffect">
                                  <p:stCondLst>
                                    <p:cond delay="0"/>
                                  </p:stCondLst>
                                  <p:childTnLst>
                                    <p:set>
                                      <p:cBhvr>
                                        <p:cTn id="22" dur="1" fill="hold">
                                          <p:stCondLst>
                                            <p:cond delay="0"/>
                                          </p:stCondLst>
                                        </p:cTn>
                                        <p:tgtEl>
                                          <p:spTgt spid="60"/>
                                        </p:tgtEl>
                                        <p:attrNameLst>
                                          <p:attrName>style.visibility</p:attrName>
                                        </p:attrNameLst>
                                      </p:cBhvr>
                                      <p:to>
                                        <p:strVal val="visible"/>
                                      </p:to>
                                    </p:set>
                                    <p:anim calcmode="lin" valueType="num">
                                      <p:cBhvr>
                                        <p:cTn id="23" dur="200" fill="hold"/>
                                        <p:tgtEl>
                                          <p:spTgt spid="60"/>
                                        </p:tgtEl>
                                        <p:attrNameLst>
                                          <p:attrName>ppt_w</p:attrName>
                                        </p:attrNameLst>
                                      </p:cBhvr>
                                      <p:tavLst>
                                        <p:tav tm="0">
                                          <p:val>
                                            <p:fltVal val="0"/>
                                          </p:val>
                                        </p:tav>
                                        <p:tav tm="100000">
                                          <p:val>
                                            <p:strVal val="#ppt_w"/>
                                          </p:val>
                                        </p:tav>
                                      </p:tavLst>
                                    </p:anim>
                                    <p:anim calcmode="lin" valueType="num">
                                      <p:cBhvr>
                                        <p:cTn id="24" dur="200" fill="hold"/>
                                        <p:tgtEl>
                                          <p:spTgt spid="60"/>
                                        </p:tgtEl>
                                        <p:attrNameLst>
                                          <p:attrName>ppt_h</p:attrName>
                                        </p:attrNameLst>
                                      </p:cBhvr>
                                      <p:tavLst>
                                        <p:tav tm="0">
                                          <p:val>
                                            <p:fltVal val="0"/>
                                          </p:val>
                                        </p:tav>
                                        <p:tav tm="100000">
                                          <p:val>
                                            <p:strVal val="#ppt_h"/>
                                          </p:val>
                                        </p:tav>
                                      </p:tavLst>
                                    </p:anim>
                                    <p:animEffect transition="in" filter="fade">
                                      <p:cBhvr>
                                        <p:cTn id="25" dur="200"/>
                                        <p:tgtEl>
                                          <p:spTgt spid="60"/>
                                        </p:tgtEl>
                                      </p:cBhvr>
                                    </p:animEffect>
                                  </p:childTnLst>
                                </p:cTn>
                              </p:par>
                              <p:par>
                                <p:cTn id="26" presetID="53" presetClass="entr" presetSubtype="16"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200" fill="hold"/>
                                        <p:tgtEl>
                                          <p:spTgt spid="7"/>
                                        </p:tgtEl>
                                        <p:attrNameLst>
                                          <p:attrName>ppt_w</p:attrName>
                                        </p:attrNameLst>
                                      </p:cBhvr>
                                      <p:tavLst>
                                        <p:tav tm="0">
                                          <p:val>
                                            <p:fltVal val="0"/>
                                          </p:val>
                                        </p:tav>
                                        <p:tav tm="100000">
                                          <p:val>
                                            <p:strVal val="#ppt_w"/>
                                          </p:val>
                                        </p:tav>
                                      </p:tavLst>
                                    </p:anim>
                                    <p:anim calcmode="lin" valueType="num">
                                      <p:cBhvr>
                                        <p:cTn id="29" dur="200" fill="hold"/>
                                        <p:tgtEl>
                                          <p:spTgt spid="7"/>
                                        </p:tgtEl>
                                        <p:attrNameLst>
                                          <p:attrName>ppt_h</p:attrName>
                                        </p:attrNameLst>
                                      </p:cBhvr>
                                      <p:tavLst>
                                        <p:tav tm="0">
                                          <p:val>
                                            <p:fltVal val="0"/>
                                          </p:val>
                                        </p:tav>
                                        <p:tav tm="100000">
                                          <p:val>
                                            <p:strVal val="#ppt_h"/>
                                          </p:val>
                                        </p:tav>
                                      </p:tavLst>
                                    </p:anim>
                                    <p:animEffect transition="in" filter="fade">
                                      <p:cBhvr>
                                        <p:cTn id="30" dur="200"/>
                                        <p:tgtEl>
                                          <p:spTgt spid="7"/>
                                        </p:tgtEl>
                                      </p:cBhvr>
                                    </p:animEffect>
                                  </p:childTnLst>
                                </p:cTn>
                              </p:par>
                            </p:childTnLst>
                          </p:cTn>
                        </p:par>
                        <p:par>
                          <p:cTn id="31" fill="hold">
                            <p:stCondLst>
                              <p:cond delay="450"/>
                            </p:stCondLst>
                            <p:childTnLst>
                              <p:par>
                                <p:cTn id="32" presetID="53" presetClass="entr" presetSubtype="0" fill="hold" nodeType="afterEffect">
                                  <p:stCondLst>
                                    <p:cond delay="0"/>
                                  </p:stCondLst>
                                  <p:childTnLst>
                                    <p:set>
                                      <p:cBhvr>
                                        <p:cTn id="33" dur="1" fill="hold">
                                          <p:stCondLst>
                                            <p:cond delay="0"/>
                                          </p:stCondLst>
                                        </p:cTn>
                                        <p:tgtEl>
                                          <p:spTgt spid="64"/>
                                        </p:tgtEl>
                                        <p:attrNameLst>
                                          <p:attrName>style.visibility</p:attrName>
                                        </p:attrNameLst>
                                      </p:cBhvr>
                                      <p:to>
                                        <p:strVal val="visible"/>
                                      </p:to>
                                    </p:set>
                                    <p:anim calcmode="lin" valueType="num">
                                      <p:cBhvr>
                                        <p:cTn id="34" dur="200" fill="hold"/>
                                        <p:tgtEl>
                                          <p:spTgt spid="64"/>
                                        </p:tgtEl>
                                        <p:attrNameLst>
                                          <p:attrName>ppt_w</p:attrName>
                                        </p:attrNameLst>
                                      </p:cBhvr>
                                      <p:tavLst>
                                        <p:tav tm="0">
                                          <p:val>
                                            <p:fltVal val="0"/>
                                          </p:val>
                                        </p:tav>
                                        <p:tav tm="100000">
                                          <p:val>
                                            <p:strVal val="#ppt_w"/>
                                          </p:val>
                                        </p:tav>
                                      </p:tavLst>
                                    </p:anim>
                                    <p:anim calcmode="lin" valueType="num">
                                      <p:cBhvr>
                                        <p:cTn id="35" dur="200" fill="hold"/>
                                        <p:tgtEl>
                                          <p:spTgt spid="64"/>
                                        </p:tgtEl>
                                        <p:attrNameLst>
                                          <p:attrName>ppt_h</p:attrName>
                                        </p:attrNameLst>
                                      </p:cBhvr>
                                      <p:tavLst>
                                        <p:tav tm="0">
                                          <p:val>
                                            <p:fltVal val="0"/>
                                          </p:val>
                                        </p:tav>
                                        <p:tav tm="100000">
                                          <p:val>
                                            <p:strVal val="#ppt_h"/>
                                          </p:val>
                                        </p:tav>
                                      </p:tavLst>
                                    </p:anim>
                                    <p:animEffect transition="in" filter="fade">
                                      <p:cBhvr>
                                        <p:cTn id="36" dur="200"/>
                                        <p:tgtEl>
                                          <p:spTgt spid="64"/>
                                        </p:tgtEl>
                                      </p:cBhvr>
                                    </p:animEffect>
                                  </p:childTnLst>
                                </p:cTn>
                              </p:par>
                            </p:childTnLst>
                          </p:cTn>
                        </p:par>
                        <p:par>
                          <p:cTn id="37" fill="hold">
                            <p:stCondLst>
                              <p:cond delay="650"/>
                            </p:stCondLst>
                            <p:childTnLst>
                              <p:par>
                                <p:cTn id="38" presetID="53" presetClass="entr" presetSubtype="0" fill="hold" nodeType="afterEffect">
                                  <p:stCondLst>
                                    <p:cond delay="0"/>
                                  </p:stCondLst>
                                  <p:childTnLst>
                                    <p:set>
                                      <p:cBhvr>
                                        <p:cTn id="39" dur="1" fill="hold">
                                          <p:stCondLst>
                                            <p:cond delay="0"/>
                                          </p:stCondLst>
                                        </p:cTn>
                                        <p:tgtEl>
                                          <p:spTgt spid="66"/>
                                        </p:tgtEl>
                                        <p:attrNameLst>
                                          <p:attrName>style.visibility</p:attrName>
                                        </p:attrNameLst>
                                      </p:cBhvr>
                                      <p:to>
                                        <p:strVal val="visible"/>
                                      </p:to>
                                    </p:set>
                                    <p:anim calcmode="lin" valueType="num">
                                      <p:cBhvr>
                                        <p:cTn id="40" dur="200" fill="hold"/>
                                        <p:tgtEl>
                                          <p:spTgt spid="66"/>
                                        </p:tgtEl>
                                        <p:attrNameLst>
                                          <p:attrName>ppt_w</p:attrName>
                                        </p:attrNameLst>
                                      </p:cBhvr>
                                      <p:tavLst>
                                        <p:tav tm="0">
                                          <p:val>
                                            <p:fltVal val="0"/>
                                          </p:val>
                                        </p:tav>
                                        <p:tav tm="100000">
                                          <p:val>
                                            <p:strVal val="#ppt_w"/>
                                          </p:val>
                                        </p:tav>
                                      </p:tavLst>
                                    </p:anim>
                                    <p:anim calcmode="lin" valueType="num">
                                      <p:cBhvr>
                                        <p:cTn id="41" dur="200" fill="hold"/>
                                        <p:tgtEl>
                                          <p:spTgt spid="66"/>
                                        </p:tgtEl>
                                        <p:attrNameLst>
                                          <p:attrName>ppt_h</p:attrName>
                                        </p:attrNameLst>
                                      </p:cBhvr>
                                      <p:tavLst>
                                        <p:tav tm="0">
                                          <p:val>
                                            <p:fltVal val="0"/>
                                          </p:val>
                                        </p:tav>
                                        <p:tav tm="100000">
                                          <p:val>
                                            <p:strVal val="#ppt_h"/>
                                          </p:val>
                                        </p:tav>
                                      </p:tavLst>
                                    </p:anim>
                                    <p:animEffect transition="in" filter="fade">
                                      <p:cBhvr>
                                        <p:cTn id="42" dur="200"/>
                                        <p:tgtEl>
                                          <p:spTgt spid="66"/>
                                        </p:tgtEl>
                                      </p:cBhvr>
                                    </p:animEffect>
                                  </p:childTnLst>
                                </p:cTn>
                              </p:par>
                            </p:childTnLst>
                          </p:cTn>
                        </p:par>
                        <p:par>
                          <p:cTn id="43" fill="hold">
                            <p:stCondLst>
                              <p:cond delay="850"/>
                            </p:stCondLst>
                            <p:childTnLst>
                              <p:par>
                                <p:cTn id="44" presetID="53" presetClass="entr" presetSubtype="0" fill="hold" nodeType="afterEffect">
                                  <p:stCondLst>
                                    <p:cond delay="0"/>
                                  </p:stCondLst>
                                  <p:childTnLst>
                                    <p:set>
                                      <p:cBhvr>
                                        <p:cTn id="45" dur="1" fill="hold">
                                          <p:stCondLst>
                                            <p:cond delay="0"/>
                                          </p:stCondLst>
                                        </p:cTn>
                                        <p:tgtEl>
                                          <p:spTgt spid="69"/>
                                        </p:tgtEl>
                                        <p:attrNameLst>
                                          <p:attrName>style.visibility</p:attrName>
                                        </p:attrNameLst>
                                      </p:cBhvr>
                                      <p:to>
                                        <p:strVal val="visible"/>
                                      </p:to>
                                    </p:set>
                                    <p:anim calcmode="lin" valueType="num">
                                      <p:cBhvr>
                                        <p:cTn id="46" dur="200" fill="hold"/>
                                        <p:tgtEl>
                                          <p:spTgt spid="69"/>
                                        </p:tgtEl>
                                        <p:attrNameLst>
                                          <p:attrName>ppt_w</p:attrName>
                                        </p:attrNameLst>
                                      </p:cBhvr>
                                      <p:tavLst>
                                        <p:tav tm="0">
                                          <p:val>
                                            <p:fltVal val="0"/>
                                          </p:val>
                                        </p:tav>
                                        <p:tav tm="100000">
                                          <p:val>
                                            <p:strVal val="#ppt_w"/>
                                          </p:val>
                                        </p:tav>
                                      </p:tavLst>
                                    </p:anim>
                                    <p:anim calcmode="lin" valueType="num">
                                      <p:cBhvr>
                                        <p:cTn id="47" dur="200" fill="hold"/>
                                        <p:tgtEl>
                                          <p:spTgt spid="69"/>
                                        </p:tgtEl>
                                        <p:attrNameLst>
                                          <p:attrName>ppt_h</p:attrName>
                                        </p:attrNameLst>
                                      </p:cBhvr>
                                      <p:tavLst>
                                        <p:tav tm="0">
                                          <p:val>
                                            <p:fltVal val="0"/>
                                          </p:val>
                                        </p:tav>
                                        <p:tav tm="100000">
                                          <p:val>
                                            <p:strVal val="#ppt_h"/>
                                          </p:val>
                                        </p:tav>
                                      </p:tavLst>
                                    </p:anim>
                                    <p:animEffect transition="in" filter="fade">
                                      <p:cBhvr>
                                        <p:cTn id="48" dur="200"/>
                                        <p:tgtEl>
                                          <p:spTgt spid="69"/>
                                        </p:tgtEl>
                                      </p:cBhvr>
                                    </p:animEffect>
                                  </p:childTnLst>
                                </p:cTn>
                              </p:par>
                            </p:childTnLst>
                          </p:cTn>
                        </p:par>
                        <p:par>
                          <p:cTn id="49" fill="hold">
                            <p:stCondLst>
                              <p:cond delay="1050"/>
                            </p:stCondLst>
                            <p:childTnLst>
                              <p:par>
                                <p:cTn id="50" presetID="53" presetClass="entr" presetSubtype="0" fill="hold" nodeType="afterEffect">
                                  <p:stCondLst>
                                    <p:cond delay="0"/>
                                  </p:stCondLst>
                                  <p:childTnLst>
                                    <p:set>
                                      <p:cBhvr>
                                        <p:cTn id="51" dur="1" fill="hold">
                                          <p:stCondLst>
                                            <p:cond delay="0"/>
                                          </p:stCondLst>
                                        </p:cTn>
                                        <p:tgtEl>
                                          <p:spTgt spid="77"/>
                                        </p:tgtEl>
                                        <p:attrNameLst>
                                          <p:attrName>style.visibility</p:attrName>
                                        </p:attrNameLst>
                                      </p:cBhvr>
                                      <p:to>
                                        <p:strVal val="visible"/>
                                      </p:to>
                                    </p:set>
                                    <p:anim calcmode="lin" valueType="num">
                                      <p:cBhvr>
                                        <p:cTn id="52" dur="200" fill="hold"/>
                                        <p:tgtEl>
                                          <p:spTgt spid="77"/>
                                        </p:tgtEl>
                                        <p:attrNameLst>
                                          <p:attrName>ppt_w</p:attrName>
                                        </p:attrNameLst>
                                      </p:cBhvr>
                                      <p:tavLst>
                                        <p:tav tm="0">
                                          <p:val>
                                            <p:fltVal val="0"/>
                                          </p:val>
                                        </p:tav>
                                        <p:tav tm="100000">
                                          <p:val>
                                            <p:strVal val="#ppt_w"/>
                                          </p:val>
                                        </p:tav>
                                      </p:tavLst>
                                    </p:anim>
                                    <p:anim calcmode="lin" valueType="num">
                                      <p:cBhvr>
                                        <p:cTn id="53" dur="200" fill="hold"/>
                                        <p:tgtEl>
                                          <p:spTgt spid="77"/>
                                        </p:tgtEl>
                                        <p:attrNameLst>
                                          <p:attrName>ppt_h</p:attrName>
                                        </p:attrNameLst>
                                      </p:cBhvr>
                                      <p:tavLst>
                                        <p:tav tm="0">
                                          <p:val>
                                            <p:fltVal val="0"/>
                                          </p:val>
                                        </p:tav>
                                        <p:tav tm="100000">
                                          <p:val>
                                            <p:strVal val="#ppt_h"/>
                                          </p:val>
                                        </p:tav>
                                      </p:tavLst>
                                    </p:anim>
                                    <p:animEffect transition="in" filter="fade">
                                      <p:cBhvr>
                                        <p:cTn id="54" dur="200"/>
                                        <p:tgtEl>
                                          <p:spTgt spid="77"/>
                                        </p:tgtEl>
                                      </p:cBhvr>
                                    </p:animEffect>
                                  </p:childTnLst>
                                </p:cTn>
                              </p:par>
                            </p:childTnLst>
                          </p:cTn>
                        </p:par>
                        <p:par>
                          <p:cTn id="55" fill="hold">
                            <p:stCondLst>
                              <p:cond delay="1250"/>
                            </p:stCondLst>
                            <p:childTnLst>
                              <p:par>
                                <p:cTn id="56" presetID="53" presetClass="entr" presetSubtype="0" fill="hold" nodeType="afterEffect">
                                  <p:stCondLst>
                                    <p:cond delay="0"/>
                                  </p:stCondLst>
                                  <p:childTnLst>
                                    <p:set>
                                      <p:cBhvr>
                                        <p:cTn id="57" dur="1" fill="hold">
                                          <p:stCondLst>
                                            <p:cond delay="0"/>
                                          </p:stCondLst>
                                        </p:cTn>
                                        <p:tgtEl>
                                          <p:spTgt spid="70"/>
                                        </p:tgtEl>
                                        <p:attrNameLst>
                                          <p:attrName>style.visibility</p:attrName>
                                        </p:attrNameLst>
                                      </p:cBhvr>
                                      <p:to>
                                        <p:strVal val="visible"/>
                                      </p:to>
                                    </p:set>
                                    <p:anim calcmode="lin" valueType="num">
                                      <p:cBhvr>
                                        <p:cTn id="58" dur="200" fill="hold"/>
                                        <p:tgtEl>
                                          <p:spTgt spid="70"/>
                                        </p:tgtEl>
                                        <p:attrNameLst>
                                          <p:attrName>ppt_w</p:attrName>
                                        </p:attrNameLst>
                                      </p:cBhvr>
                                      <p:tavLst>
                                        <p:tav tm="0">
                                          <p:val>
                                            <p:fltVal val="0"/>
                                          </p:val>
                                        </p:tav>
                                        <p:tav tm="100000">
                                          <p:val>
                                            <p:strVal val="#ppt_w"/>
                                          </p:val>
                                        </p:tav>
                                      </p:tavLst>
                                    </p:anim>
                                    <p:anim calcmode="lin" valueType="num">
                                      <p:cBhvr>
                                        <p:cTn id="59" dur="200" fill="hold"/>
                                        <p:tgtEl>
                                          <p:spTgt spid="70"/>
                                        </p:tgtEl>
                                        <p:attrNameLst>
                                          <p:attrName>ppt_h</p:attrName>
                                        </p:attrNameLst>
                                      </p:cBhvr>
                                      <p:tavLst>
                                        <p:tav tm="0">
                                          <p:val>
                                            <p:fltVal val="0"/>
                                          </p:val>
                                        </p:tav>
                                        <p:tav tm="100000">
                                          <p:val>
                                            <p:strVal val="#ppt_h"/>
                                          </p:val>
                                        </p:tav>
                                      </p:tavLst>
                                    </p:anim>
                                    <p:animEffect transition="in" filter="fade">
                                      <p:cBhvr>
                                        <p:cTn id="60" dur="200"/>
                                        <p:tgtEl>
                                          <p:spTgt spid="70"/>
                                        </p:tgtEl>
                                      </p:cBhvr>
                                    </p:animEffect>
                                  </p:childTnLst>
                                </p:cTn>
                              </p:par>
                            </p:childTnLst>
                          </p:cTn>
                        </p:par>
                        <p:par>
                          <p:cTn id="61" fill="hold">
                            <p:stCondLst>
                              <p:cond delay="1450"/>
                            </p:stCondLst>
                            <p:childTnLst>
                              <p:par>
                                <p:cTn id="62" presetID="53" presetClass="entr" presetSubtype="0" fill="hold" nodeType="afterEffect">
                                  <p:stCondLst>
                                    <p:cond delay="0"/>
                                  </p:stCondLst>
                                  <p:childTnLst>
                                    <p:set>
                                      <p:cBhvr>
                                        <p:cTn id="63" dur="1" fill="hold">
                                          <p:stCondLst>
                                            <p:cond delay="0"/>
                                          </p:stCondLst>
                                        </p:cTn>
                                        <p:tgtEl>
                                          <p:spTgt spid="76"/>
                                        </p:tgtEl>
                                        <p:attrNameLst>
                                          <p:attrName>style.visibility</p:attrName>
                                        </p:attrNameLst>
                                      </p:cBhvr>
                                      <p:to>
                                        <p:strVal val="visible"/>
                                      </p:to>
                                    </p:set>
                                    <p:anim calcmode="lin" valueType="num">
                                      <p:cBhvr>
                                        <p:cTn id="64" dur="200" fill="hold"/>
                                        <p:tgtEl>
                                          <p:spTgt spid="76"/>
                                        </p:tgtEl>
                                        <p:attrNameLst>
                                          <p:attrName>ppt_w</p:attrName>
                                        </p:attrNameLst>
                                      </p:cBhvr>
                                      <p:tavLst>
                                        <p:tav tm="0">
                                          <p:val>
                                            <p:fltVal val="0"/>
                                          </p:val>
                                        </p:tav>
                                        <p:tav tm="100000">
                                          <p:val>
                                            <p:strVal val="#ppt_w"/>
                                          </p:val>
                                        </p:tav>
                                      </p:tavLst>
                                    </p:anim>
                                    <p:anim calcmode="lin" valueType="num">
                                      <p:cBhvr>
                                        <p:cTn id="65" dur="200" fill="hold"/>
                                        <p:tgtEl>
                                          <p:spTgt spid="76"/>
                                        </p:tgtEl>
                                        <p:attrNameLst>
                                          <p:attrName>ppt_h</p:attrName>
                                        </p:attrNameLst>
                                      </p:cBhvr>
                                      <p:tavLst>
                                        <p:tav tm="0">
                                          <p:val>
                                            <p:fltVal val="0"/>
                                          </p:val>
                                        </p:tav>
                                        <p:tav tm="100000">
                                          <p:val>
                                            <p:strVal val="#ppt_h"/>
                                          </p:val>
                                        </p:tav>
                                      </p:tavLst>
                                    </p:anim>
                                    <p:animEffect transition="in" filter="fade">
                                      <p:cBhvr>
                                        <p:cTn id="66" dur="200"/>
                                        <p:tgtEl>
                                          <p:spTgt spid="76"/>
                                        </p:tgtEl>
                                      </p:cBhvr>
                                    </p:animEffect>
                                  </p:childTnLst>
                                </p:cTn>
                              </p:par>
                              <p:par>
                                <p:cTn id="67" presetID="53" presetClass="entr" presetSubtype="16" fill="hold" nodeType="withEffect">
                                  <p:stCondLst>
                                    <p:cond delay="0"/>
                                  </p:stCondLst>
                                  <p:childTnLst>
                                    <p:set>
                                      <p:cBhvr>
                                        <p:cTn id="68" dur="1" fill="hold">
                                          <p:stCondLst>
                                            <p:cond delay="0"/>
                                          </p:stCondLst>
                                        </p:cTn>
                                        <p:tgtEl>
                                          <p:spTgt spid="2"/>
                                        </p:tgtEl>
                                        <p:attrNameLst>
                                          <p:attrName>style.visibility</p:attrName>
                                        </p:attrNameLst>
                                      </p:cBhvr>
                                      <p:to>
                                        <p:strVal val="visible"/>
                                      </p:to>
                                    </p:set>
                                    <p:anim calcmode="lin" valueType="num">
                                      <p:cBhvr>
                                        <p:cTn id="69" dur="200" fill="hold"/>
                                        <p:tgtEl>
                                          <p:spTgt spid="2"/>
                                        </p:tgtEl>
                                        <p:attrNameLst>
                                          <p:attrName>ppt_w</p:attrName>
                                        </p:attrNameLst>
                                      </p:cBhvr>
                                      <p:tavLst>
                                        <p:tav tm="0">
                                          <p:val>
                                            <p:fltVal val="0"/>
                                          </p:val>
                                        </p:tav>
                                        <p:tav tm="100000">
                                          <p:val>
                                            <p:strVal val="#ppt_w"/>
                                          </p:val>
                                        </p:tav>
                                      </p:tavLst>
                                    </p:anim>
                                    <p:anim calcmode="lin" valueType="num">
                                      <p:cBhvr>
                                        <p:cTn id="70" dur="200" fill="hold"/>
                                        <p:tgtEl>
                                          <p:spTgt spid="2"/>
                                        </p:tgtEl>
                                        <p:attrNameLst>
                                          <p:attrName>ppt_h</p:attrName>
                                        </p:attrNameLst>
                                      </p:cBhvr>
                                      <p:tavLst>
                                        <p:tav tm="0">
                                          <p:val>
                                            <p:fltVal val="0"/>
                                          </p:val>
                                        </p:tav>
                                        <p:tav tm="100000">
                                          <p:val>
                                            <p:strVal val="#ppt_h"/>
                                          </p:val>
                                        </p:tav>
                                      </p:tavLst>
                                    </p:anim>
                                    <p:animEffect transition="in" filter="fade">
                                      <p:cBhvr>
                                        <p:cTn id="71" dur="200"/>
                                        <p:tgtEl>
                                          <p:spTgt spid="2"/>
                                        </p:tgtEl>
                                      </p:cBhvr>
                                    </p:animEffect>
                                  </p:childTnLst>
                                </p:cTn>
                              </p:par>
                              <p:par>
                                <p:cTn id="72" presetID="53" presetClass="entr" presetSubtype="16" fill="hold" nodeType="withEffect">
                                  <p:stCondLst>
                                    <p:cond delay="0"/>
                                  </p:stCondLst>
                                  <p:childTnLst>
                                    <p:set>
                                      <p:cBhvr>
                                        <p:cTn id="73" dur="1" fill="hold">
                                          <p:stCondLst>
                                            <p:cond delay="0"/>
                                          </p:stCondLst>
                                        </p:cTn>
                                        <p:tgtEl>
                                          <p:spTgt spid="56"/>
                                        </p:tgtEl>
                                        <p:attrNameLst>
                                          <p:attrName>style.visibility</p:attrName>
                                        </p:attrNameLst>
                                      </p:cBhvr>
                                      <p:to>
                                        <p:strVal val="visible"/>
                                      </p:to>
                                    </p:set>
                                    <p:anim calcmode="lin" valueType="num">
                                      <p:cBhvr>
                                        <p:cTn id="74" dur="200" fill="hold"/>
                                        <p:tgtEl>
                                          <p:spTgt spid="56"/>
                                        </p:tgtEl>
                                        <p:attrNameLst>
                                          <p:attrName>ppt_w</p:attrName>
                                        </p:attrNameLst>
                                      </p:cBhvr>
                                      <p:tavLst>
                                        <p:tav tm="0">
                                          <p:val>
                                            <p:fltVal val="0"/>
                                          </p:val>
                                        </p:tav>
                                        <p:tav tm="100000">
                                          <p:val>
                                            <p:strVal val="#ppt_w"/>
                                          </p:val>
                                        </p:tav>
                                      </p:tavLst>
                                    </p:anim>
                                    <p:anim calcmode="lin" valueType="num">
                                      <p:cBhvr>
                                        <p:cTn id="75" dur="200" fill="hold"/>
                                        <p:tgtEl>
                                          <p:spTgt spid="56"/>
                                        </p:tgtEl>
                                        <p:attrNameLst>
                                          <p:attrName>ppt_h</p:attrName>
                                        </p:attrNameLst>
                                      </p:cBhvr>
                                      <p:tavLst>
                                        <p:tav tm="0">
                                          <p:val>
                                            <p:fltVal val="0"/>
                                          </p:val>
                                        </p:tav>
                                        <p:tav tm="100000">
                                          <p:val>
                                            <p:strVal val="#ppt_h"/>
                                          </p:val>
                                        </p:tav>
                                      </p:tavLst>
                                    </p:anim>
                                    <p:animEffect transition="in" filter="fade">
                                      <p:cBhvr>
                                        <p:cTn id="76" dur="200"/>
                                        <p:tgtEl>
                                          <p:spTgt spid="56"/>
                                        </p:tgtEl>
                                      </p:cBhvr>
                                    </p:animEffect>
                                  </p:childTnLst>
                                </p:cTn>
                              </p:par>
                              <p:par>
                                <p:cTn id="77" presetID="53" presetClass="entr" presetSubtype="16" fill="hold" nodeType="withEffect">
                                  <p:stCondLst>
                                    <p:cond delay="0"/>
                                  </p:stCondLst>
                                  <p:childTnLst>
                                    <p:set>
                                      <p:cBhvr>
                                        <p:cTn id="78" dur="1" fill="hold">
                                          <p:stCondLst>
                                            <p:cond delay="0"/>
                                          </p:stCondLst>
                                        </p:cTn>
                                        <p:tgtEl>
                                          <p:spTgt spid="6"/>
                                        </p:tgtEl>
                                        <p:attrNameLst>
                                          <p:attrName>style.visibility</p:attrName>
                                        </p:attrNameLst>
                                      </p:cBhvr>
                                      <p:to>
                                        <p:strVal val="visible"/>
                                      </p:to>
                                    </p:set>
                                    <p:anim calcmode="lin" valueType="num">
                                      <p:cBhvr>
                                        <p:cTn id="79" dur="200" fill="hold"/>
                                        <p:tgtEl>
                                          <p:spTgt spid="6"/>
                                        </p:tgtEl>
                                        <p:attrNameLst>
                                          <p:attrName>ppt_w</p:attrName>
                                        </p:attrNameLst>
                                      </p:cBhvr>
                                      <p:tavLst>
                                        <p:tav tm="0">
                                          <p:val>
                                            <p:fltVal val="0"/>
                                          </p:val>
                                        </p:tav>
                                        <p:tav tm="100000">
                                          <p:val>
                                            <p:strVal val="#ppt_w"/>
                                          </p:val>
                                        </p:tav>
                                      </p:tavLst>
                                    </p:anim>
                                    <p:anim calcmode="lin" valueType="num">
                                      <p:cBhvr>
                                        <p:cTn id="80" dur="200" fill="hold"/>
                                        <p:tgtEl>
                                          <p:spTgt spid="6"/>
                                        </p:tgtEl>
                                        <p:attrNameLst>
                                          <p:attrName>ppt_h</p:attrName>
                                        </p:attrNameLst>
                                      </p:cBhvr>
                                      <p:tavLst>
                                        <p:tav tm="0">
                                          <p:val>
                                            <p:fltVal val="0"/>
                                          </p:val>
                                        </p:tav>
                                        <p:tav tm="100000">
                                          <p:val>
                                            <p:strVal val="#ppt_h"/>
                                          </p:val>
                                        </p:tav>
                                      </p:tavLst>
                                    </p:anim>
                                    <p:animEffect transition="in" filter="fade">
                                      <p:cBhvr>
                                        <p:cTn id="81" dur="200"/>
                                        <p:tgtEl>
                                          <p:spTgt spid="6"/>
                                        </p:tgtEl>
                                      </p:cBhvr>
                                    </p:animEffect>
                                  </p:childTnLst>
                                </p:cTn>
                              </p:par>
                            </p:childTnLst>
                          </p:cTn>
                        </p:par>
                        <p:par>
                          <p:cTn id="82" fill="hold">
                            <p:stCondLst>
                              <p:cond delay="1650"/>
                            </p:stCondLst>
                            <p:childTnLst>
                              <p:par>
                                <p:cTn id="83" presetID="53" presetClass="entr" presetSubtype="0" fill="hold" nodeType="afterEffect">
                                  <p:stCondLst>
                                    <p:cond delay="0"/>
                                  </p:stCondLst>
                                  <p:childTnLst>
                                    <p:set>
                                      <p:cBhvr>
                                        <p:cTn id="84" dur="1" fill="hold">
                                          <p:stCondLst>
                                            <p:cond delay="0"/>
                                          </p:stCondLst>
                                        </p:cTn>
                                        <p:tgtEl>
                                          <p:spTgt spid="67"/>
                                        </p:tgtEl>
                                        <p:attrNameLst>
                                          <p:attrName>style.visibility</p:attrName>
                                        </p:attrNameLst>
                                      </p:cBhvr>
                                      <p:to>
                                        <p:strVal val="visible"/>
                                      </p:to>
                                    </p:set>
                                    <p:anim calcmode="lin" valueType="num">
                                      <p:cBhvr>
                                        <p:cTn id="85" dur="200" fill="hold"/>
                                        <p:tgtEl>
                                          <p:spTgt spid="67"/>
                                        </p:tgtEl>
                                        <p:attrNameLst>
                                          <p:attrName>ppt_w</p:attrName>
                                        </p:attrNameLst>
                                      </p:cBhvr>
                                      <p:tavLst>
                                        <p:tav tm="0">
                                          <p:val>
                                            <p:fltVal val="0"/>
                                          </p:val>
                                        </p:tav>
                                        <p:tav tm="100000">
                                          <p:val>
                                            <p:strVal val="#ppt_w"/>
                                          </p:val>
                                        </p:tav>
                                      </p:tavLst>
                                    </p:anim>
                                    <p:anim calcmode="lin" valueType="num">
                                      <p:cBhvr>
                                        <p:cTn id="86" dur="200" fill="hold"/>
                                        <p:tgtEl>
                                          <p:spTgt spid="67"/>
                                        </p:tgtEl>
                                        <p:attrNameLst>
                                          <p:attrName>ppt_h</p:attrName>
                                        </p:attrNameLst>
                                      </p:cBhvr>
                                      <p:tavLst>
                                        <p:tav tm="0">
                                          <p:val>
                                            <p:fltVal val="0"/>
                                          </p:val>
                                        </p:tav>
                                        <p:tav tm="100000">
                                          <p:val>
                                            <p:strVal val="#ppt_h"/>
                                          </p:val>
                                        </p:tav>
                                      </p:tavLst>
                                    </p:anim>
                                    <p:animEffect transition="in" filter="fade">
                                      <p:cBhvr>
                                        <p:cTn id="87" dur="200"/>
                                        <p:tgtEl>
                                          <p:spTgt spid="67"/>
                                        </p:tgtEl>
                                      </p:cBhvr>
                                    </p:animEffect>
                                  </p:childTnLst>
                                </p:cTn>
                              </p:par>
                            </p:childTnLst>
                          </p:cTn>
                        </p:par>
                        <p:par>
                          <p:cTn id="88" fill="hold">
                            <p:stCondLst>
                              <p:cond delay="1850"/>
                            </p:stCondLst>
                            <p:childTnLst>
                              <p:par>
                                <p:cTn id="89" presetID="53" presetClass="entr" presetSubtype="0" fill="hold" nodeType="afterEffect">
                                  <p:stCondLst>
                                    <p:cond delay="0"/>
                                  </p:stCondLst>
                                  <p:childTnLst>
                                    <p:set>
                                      <p:cBhvr>
                                        <p:cTn id="90" dur="1" fill="hold">
                                          <p:stCondLst>
                                            <p:cond delay="0"/>
                                          </p:stCondLst>
                                        </p:cTn>
                                        <p:tgtEl>
                                          <p:spTgt spid="28"/>
                                        </p:tgtEl>
                                        <p:attrNameLst>
                                          <p:attrName>style.visibility</p:attrName>
                                        </p:attrNameLst>
                                      </p:cBhvr>
                                      <p:to>
                                        <p:strVal val="visible"/>
                                      </p:to>
                                    </p:set>
                                    <p:anim calcmode="lin" valueType="num">
                                      <p:cBhvr>
                                        <p:cTn id="91" dur="200" fill="hold"/>
                                        <p:tgtEl>
                                          <p:spTgt spid="28"/>
                                        </p:tgtEl>
                                        <p:attrNameLst>
                                          <p:attrName>ppt_w</p:attrName>
                                        </p:attrNameLst>
                                      </p:cBhvr>
                                      <p:tavLst>
                                        <p:tav tm="0">
                                          <p:val>
                                            <p:fltVal val="0"/>
                                          </p:val>
                                        </p:tav>
                                        <p:tav tm="100000">
                                          <p:val>
                                            <p:strVal val="#ppt_w"/>
                                          </p:val>
                                        </p:tav>
                                      </p:tavLst>
                                    </p:anim>
                                    <p:anim calcmode="lin" valueType="num">
                                      <p:cBhvr>
                                        <p:cTn id="92" dur="200" fill="hold"/>
                                        <p:tgtEl>
                                          <p:spTgt spid="28"/>
                                        </p:tgtEl>
                                        <p:attrNameLst>
                                          <p:attrName>ppt_h</p:attrName>
                                        </p:attrNameLst>
                                      </p:cBhvr>
                                      <p:tavLst>
                                        <p:tav tm="0">
                                          <p:val>
                                            <p:fltVal val="0"/>
                                          </p:val>
                                        </p:tav>
                                        <p:tav tm="100000">
                                          <p:val>
                                            <p:strVal val="#ppt_h"/>
                                          </p:val>
                                        </p:tav>
                                      </p:tavLst>
                                    </p:anim>
                                    <p:animEffect transition="in" filter="fade">
                                      <p:cBhvr>
                                        <p:cTn id="93" dur="200"/>
                                        <p:tgtEl>
                                          <p:spTgt spid="28"/>
                                        </p:tgtEl>
                                      </p:cBhvr>
                                    </p:animEffect>
                                  </p:childTnLst>
                                </p:cTn>
                              </p:par>
                            </p:childTnLst>
                          </p:cTn>
                        </p:par>
                        <p:par>
                          <p:cTn id="94" fill="hold">
                            <p:stCondLst>
                              <p:cond delay="2050"/>
                            </p:stCondLst>
                            <p:childTnLst>
                              <p:par>
                                <p:cTn id="95" presetID="53" presetClass="entr" presetSubtype="0" fill="hold" nodeType="afterEffect">
                                  <p:stCondLst>
                                    <p:cond delay="0"/>
                                  </p:stCondLst>
                                  <p:childTnLst>
                                    <p:set>
                                      <p:cBhvr>
                                        <p:cTn id="96" dur="1" fill="hold">
                                          <p:stCondLst>
                                            <p:cond delay="0"/>
                                          </p:stCondLst>
                                        </p:cTn>
                                        <p:tgtEl>
                                          <p:spTgt spid="1027"/>
                                        </p:tgtEl>
                                        <p:attrNameLst>
                                          <p:attrName>style.visibility</p:attrName>
                                        </p:attrNameLst>
                                      </p:cBhvr>
                                      <p:to>
                                        <p:strVal val="visible"/>
                                      </p:to>
                                    </p:set>
                                    <p:anim calcmode="lin" valueType="num">
                                      <p:cBhvr>
                                        <p:cTn id="97" dur="200" fill="hold"/>
                                        <p:tgtEl>
                                          <p:spTgt spid="1027"/>
                                        </p:tgtEl>
                                        <p:attrNameLst>
                                          <p:attrName>ppt_w</p:attrName>
                                        </p:attrNameLst>
                                      </p:cBhvr>
                                      <p:tavLst>
                                        <p:tav tm="0">
                                          <p:val>
                                            <p:fltVal val="0"/>
                                          </p:val>
                                        </p:tav>
                                        <p:tav tm="100000">
                                          <p:val>
                                            <p:strVal val="#ppt_w"/>
                                          </p:val>
                                        </p:tav>
                                      </p:tavLst>
                                    </p:anim>
                                    <p:anim calcmode="lin" valueType="num">
                                      <p:cBhvr>
                                        <p:cTn id="98" dur="200" fill="hold"/>
                                        <p:tgtEl>
                                          <p:spTgt spid="1027"/>
                                        </p:tgtEl>
                                        <p:attrNameLst>
                                          <p:attrName>ppt_h</p:attrName>
                                        </p:attrNameLst>
                                      </p:cBhvr>
                                      <p:tavLst>
                                        <p:tav tm="0">
                                          <p:val>
                                            <p:fltVal val="0"/>
                                          </p:val>
                                        </p:tav>
                                        <p:tav tm="100000">
                                          <p:val>
                                            <p:strVal val="#ppt_h"/>
                                          </p:val>
                                        </p:tav>
                                      </p:tavLst>
                                    </p:anim>
                                    <p:animEffect transition="in" filter="fade">
                                      <p:cBhvr>
                                        <p:cTn id="99" dur="200"/>
                                        <p:tgtEl>
                                          <p:spTgt spid="1027"/>
                                        </p:tgtEl>
                                      </p:cBhvr>
                                    </p:animEffect>
                                  </p:childTnLst>
                                </p:cTn>
                              </p:par>
                            </p:childTnLst>
                          </p:cTn>
                        </p:par>
                        <p:par>
                          <p:cTn id="100" fill="hold">
                            <p:stCondLst>
                              <p:cond delay="2250"/>
                            </p:stCondLst>
                            <p:childTnLst>
                              <p:par>
                                <p:cTn id="101" presetID="53" presetClass="entr" presetSubtype="0" fill="hold" nodeType="afterEffect">
                                  <p:stCondLst>
                                    <p:cond delay="0"/>
                                  </p:stCondLst>
                                  <p:childTnLst>
                                    <p:set>
                                      <p:cBhvr>
                                        <p:cTn id="102" dur="1" fill="hold">
                                          <p:stCondLst>
                                            <p:cond delay="0"/>
                                          </p:stCondLst>
                                        </p:cTn>
                                        <p:tgtEl>
                                          <p:spTgt spid="1028"/>
                                        </p:tgtEl>
                                        <p:attrNameLst>
                                          <p:attrName>style.visibility</p:attrName>
                                        </p:attrNameLst>
                                      </p:cBhvr>
                                      <p:to>
                                        <p:strVal val="visible"/>
                                      </p:to>
                                    </p:set>
                                    <p:anim calcmode="lin" valueType="num">
                                      <p:cBhvr>
                                        <p:cTn id="103" dur="200" fill="hold"/>
                                        <p:tgtEl>
                                          <p:spTgt spid="1028"/>
                                        </p:tgtEl>
                                        <p:attrNameLst>
                                          <p:attrName>ppt_w</p:attrName>
                                        </p:attrNameLst>
                                      </p:cBhvr>
                                      <p:tavLst>
                                        <p:tav tm="0">
                                          <p:val>
                                            <p:fltVal val="0"/>
                                          </p:val>
                                        </p:tav>
                                        <p:tav tm="100000">
                                          <p:val>
                                            <p:strVal val="#ppt_w"/>
                                          </p:val>
                                        </p:tav>
                                      </p:tavLst>
                                    </p:anim>
                                    <p:anim calcmode="lin" valueType="num">
                                      <p:cBhvr>
                                        <p:cTn id="104" dur="200" fill="hold"/>
                                        <p:tgtEl>
                                          <p:spTgt spid="1028"/>
                                        </p:tgtEl>
                                        <p:attrNameLst>
                                          <p:attrName>ppt_h</p:attrName>
                                        </p:attrNameLst>
                                      </p:cBhvr>
                                      <p:tavLst>
                                        <p:tav tm="0">
                                          <p:val>
                                            <p:fltVal val="0"/>
                                          </p:val>
                                        </p:tav>
                                        <p:tav tm="100000">
                                          <p:val>
                                            <p:strVal val="#ppt_h"/>
                                          </p:val>
                                        </p:tav>
                                      </p:tavLst>
                                    </p:anim>
                                    <p:animEffect transition="in" filter="fade">
                                      <p:cBhvr>
                                        <p:cTn id="105" dur="200"/>
                                        <p:tgtEl>
                                          <p:spTgt spid="1028"/>
                                        </p:tgtEl>
                                      </p:cBhvr>
                                    </p:animEffect>
                                  </p:childTnLst>
                                </p:cTn>
                              </p:par>
                            </p:childTnLst>
                          </p:cTn>
                        </p:par>
                        <p:par>
                          <p:cTn id="106" fill="hold">
                            <p:stCondLst>
                              <p:cond delay="2450"/>
                            </p:stCondLst>
                            <p:childTnLst>
                              <p:par>
                                <p:cTn id="107" presetID="2" presetClass="entr" presetSubtype="1" fill="hold" nodeType="afterEffect">
                                  <p:stCondLst>
                                    <p:cond delay="0"/>
                                  </p:stCondLst>
                                  <p:childTnLst>
                                    <p:set>
                                      <p:cBhvr>
                                        <p:cTn id="108" dur="1" fill="hold">
                                          <p:stCondLst>
                                            <p:cond delay="0"/>
                                          </p:stCondLst>
                                        </p:cTn>
                                        <p:tgtEl>
                                          <p:spTgt spid="3"/>
                                        </p:tgtEl>
                                        <p:attrNameLst>
                                          <p:attrName>style.visibility</p:attrName>
                                        </p:attrNameLst>
                                      </p:cBhvr>
                                      <p:to>
                                        <p:strVal val="visible"/>
                                      </p:to>
                                    </p:set>
                                    <p:anim calcmode="lin" valueType="num">
                                      <p:cBhvr additive="base">
                                        <p:cTn id="109" dur="380" fill="hold"/>
                                        <p:tgtEl>
                                          <p:spTgt spid="3"/>
                                        </p:tgtEl>
                                        <p:attrNameLst>
                                          <p:attrName>ppt_x</p:attrName>
                                        </p:attrNameLst>
                                      </p:cBhvr>
                                      <p:tavLst>
                                        <p:tav tm="0">
                                          <p:val>
                                            <p:strVal val="#ppt_x"/>
                                          </p:val>
                                        </p:tav>
                                        <p:tav tm="100000">
                                          <p:val>
                                            <p:strVal val="#ppt_x"/>
                                          </p:val>
                                        </p:tav>
                                      </p:tavLst>
                                    </p:anim>
                                    <p:anim calcmode="lin" valueType="num">
                                      <p:cBhvr additive="base">
                                        <p:cTn id="110" dur="380" fill="hold"/>
                                        <p:tgtEl>
                                          <p:spTgt spid="3"/>
                                        </p:tgtEl>
                                        <p:attrNameLst>
                                          <p:attrName>ppt_y</p:attrName>
                                        </p:attrNameLst>
                                      </p:cBhvr>
                                      <p:tavLst>
                                        <p:tav tm="0">
                                          <p:val>
                                            <p:strVal val="0-#ppt_h/2"/>
                                          </p:val>
                                        </p:tav>
                                        <p:tav tm="100000">
                                          <p:val>
                                            <p:strVal val="#ppt_y"/>
                                          </p:val>
                                        </p:tav>
                                      </p:tavLst>
                                    </p:anim>
                                  </p:childTnLst>
                                </p:cTn>
                              </p:par>
                              <p:par>
                                <p:cTn id="111" presetID="2" presetClass="entr" presetSubtype="4" fill="hold" nodeType="withEffect">
                                  <p:stCondLst>
                                    <p:cond delay="0"/>
                                  </p:stCondLst>
                                  <p:childTnLst>
                                    <p:set>
                                      <p:cBhvr>
                                        <p:cTn id="112" dur="1" fill="hold">
                                          <p:stCondLst>
                                            <p:cond delay="0"/>
                                          </p:stCondLst>
                                        </p:cTn>
                                        <p:tgtEl>
                                          <p:spTgt spid="4"/>
                                        </p:tgtEl>
                                        <p:attrNameLst>
                                          <p:attrName>style.visibility</p:attrName>
                                        </p:attrNameLst>
                                      </p:cBhvr>
                                      <p:to>
                                        <p:strVal val="visible"/>
                                      </p:to>
                                    </p:set>
                                    <p:anim calcmode="lin" valueType="num">
                                      <p:cBhvr additive="base">
                                        <p:cTn id="113" dur="370" fill="hold"/>
                                        <p:tgtEl>
                                          <p:spTgt spid="4"/>
                                        </p:tgtEl>
                                        <p:attrNameLst>
                                          <p:attrName>ppt_x</p:attrName>
                                        </p:attrNameLst>
                                      </p:cBhvr>
                                      <p:tavLst>
                                        <p:tav tm="0">
                                          <p:val>
                                            <p:strVal val="#ppt_x"/>
                                          </p:val>
                                        </p:tav>
                                        <p:tav tm="100000">
                                          <p:val>
                                            <p:strVal val="#ppt_x"/>
                                          </p:val>
                                        </p:tav>
                                      </p:tavLst>
                                    </p:anim>
                                    <p:anim calcmode="lin" valueType="num">
                                      <p:cBhvr additive="base">
                                        <p:cTn id="114" dur="37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0605" y="365254"/>
            <a:ext cx="7544977" cy="673100"/>
          </a:xfrm>
        </p:spPr>
        <p:txBody>
          <a:bodyPr>
            <a:normAutofit/>
          </a:bodyPr>
          <a:lstStyle/>
          <a:p>
            <a:r>
              <a:rPr lang="zh-CN" altLang="en-US" sz="2400" dirty="0">
                <a:solidFill>
                  <a:schemeClr val="tx1">
                    <a:lumMod val="65000"/>
                    <a:lumOff val="35000"/>
                  </a:schemeClr>
                </a:solidFill>
                <a:latin typeface="黑体" pitchFamily="49" charset="-122"/>
                <a:ea typeface="黑体" pitchFamily="49" charset="-122"/>
                <a:cs typeface="+mj-cs"/>
              </a:rPr>
              <a:t>消费大数据</a:t>
            </a:r>
            <a:endParaRPr lang="en-US" altLang="en-US" sz="2400" dirty="0">
              <a:solidFill>
                <a:schemeClr val="tx1">
                  <a:lumMod val="65000"/>
                  <a:lumOff val="35000"/>
                </a:schemeClr>
              </a:solidFill>
              <a:latin typeface="黑体" pitchFamily="49" charset="-122"/>
              <a:ea typeface="黑体" pitchFamily="49" charset="-122"/>
              <a:cs typeface="+mj-cs"/>
            </a:endParaRPr>
          </a:p>
        </p:txBody>
      </p:sp>
      <p:sp>
        <p:nvSpPr>
          <p:cNvPr id="3" name="Slide Number Placeholder 2"/>
          <p:cNvSpPr>
            <a:spLocks noGrp="1"/>
          </p:cNvSpPr>
          <p:nvPr>
            <p:ph type="sldNum" sz="quarter" idx="12"/>
          </p:nvPr>
        </p:nvSpPr>
        <p:spPr/>
        <p:txBody>
          <a:bodyPr/>
          <a:lstStyle/>
          <a:p>
            <a:fld id="{EFB30654-5188-CD46-A185-958418294383}" type="slidenum">
              <a:rPr lang="en-US" smtClean="0"/>
              <a:pPr/>
              <a:t>50</a:t>
            </a:fld>
            <a:endParaRPr lang="en-US" dirty="0"/>
          </a:p>
        </p:txBody>
      </p:sp>
      <p:sp>
        <p:nvSpPr>
          <p:cNvPr id="5" name="Content Placeholder 4"/>
          <p:cNvSpPr>
            <a:spLocks noGrp="1"/>
          </p:cNvSpPr>
          <p:nvPr>
            <p:ph sz="half" idx="1"/>
          </p:nvPr>
        </p:nvSpPr>
        <p:spPr>
          <a:xfrm>
            <a:off x="4815430" y="1226715"/>
            <a:ext cx="3717576" cy="4525963"/>
          </a:xfrm>
        </p:spPr>
        <p:txBody>
          <a:bodyPr>
            <a:noAutofit/>
          </a:bodyPr>
          <a:lstStyle/>
          <a:p>
            <a:r>
              <a:rPr lang="en-US" altLang="zh-CN" dirty="0">
                <a:solidFill>
                  <a:schemeClr val="tx1"/>
                </a:solidFill>
                <a:latin typeface="微软雅黑" panose="020B0503020204020204" pitchFamily="34" charset="-122"/>
                <a:ea typeface="微软雅黑" panose="020B0503020204020204" pitchFamily="34" charset="-122"/>
              </a:rPr>
              <a:t>	</a:t>
            </a:r>
            <a:r>
              <a:rPr lang="zh-CN" altLang="en-US" dirty="0">
                <a:solidFill>
                  <a:schemeClr val="tx1"/>
                </a:solidFill>
                <a:latin typeface="微软雅黑" panose="020B0503020204020204" pitchFamily="34" charset="-122"/>
                <a:ea typeface="微软雅黑" panose="020B0503020204020204" pitchFamily="34" charset="-122"/>
              </a:rPr>
              <a:t>亚马逊 “预测式发货”的新专利，可以通过对用户数据的分析，在他们还没有下单购物前，提前发出包裹。</a:t>
            </a:r>
          </a:p>
          <a:p>
            <a:r>
              <a:rPr lang="en-US" altLang="zh-CN" dirty="0">
                <a:solidFill>
                  <a:schemeClr val="tx1"/>
                </a:solidFill>
                <a:latin typeface="微软雅黑" panose="020B0503020204020204" pitchFamily="34" charset="-122"/>
                <a:ea typeface="微软雅黑" panose="020B0503020204020204" pitchFamily="34" charset="-122"/>
              </a:rPr>
              <a:t>	</a:t>
            </a:r>
            <a:r>
              <a:rPr lang="zh-CN" altLang="en-US" dirty="0">
                <a:solidFill>
                  <a:schemeClr val="tx1"/>
                </a:solidFill>
                <a:latin typeface="微软雅黑" panose="020B0503020204020204" pitchFamily="34" charset="-122"/>
                <a:ea typeface="微软雅黑" panose="020B0503020204020204" pitchFamily="34" charset="-122"/>
              </a:rPr>
              <a:t>这项技术可以缩短发货时间，从而降低消费者前往实体店的冲动。从下单到收货之间的时间延迟可能会降低人们的购物意愿，导致他们放弃网上购物。</a:t>
            </a:r>
          </a:p>
          <a:p>
            <a:r>
              <a:rPr lang="en-US" altLang="zh-CN" dirty="0">
                <a:solidFill>
                  <a:schemeClr val="tx1"/>
                </a:solidFill>
                <a:latin typeface="微软雅黑" panose="020B0503020204020204" pitchFamily="34" charset="-122"/>
                <a:ea typeface="微软雅黑" panose="020B0503020204020204" pitchFamily="34" charset="-122"/>
              </a:rPr>
              <a:t>	</a:t>
            </a:r>
            <a:r>
              <a:rPr lang="zh-CN" altLang="en-US" dirty="0">
                <a:solidFill>
                  <a:schemeClr val="tx1"/>
                </a:solidFill>
                <a:latin typeface="微软雅黑" panose="020B0503020204020204" pitchFamily="34" charset="-122"/>
                <a:ea typeface="微软雅黑" panose="020B0503020204020204" pitchFamily="34" charset="-122"/>
              </a:rPr>
              <a:t>所以，亚马逊可能会根据之前的订单和其他因素，预测用户的购物习惯，从而在他们实际下单前便将包裹发出。根据该专利文件，虽然包裹会提前从亚马逊发出，但在用户正式下单前，这些包裹仍会暂存在快递公司的转运中心或卡车里。</a:t>
            </a:r>
          </a:p>
          <a:p>
            <a:r>
              <a:rPr lang="en-US" altLang="zh-CN" dirty="0">
                <a:solidFill>
                  <a:schemeClr val="tx1"/>
                </a:solidFill>
                <a:latin typeface="微软雅黑" panose="020B0503020204020204" pitchFamily="34" charset="-122"/>
                <a:ea typeface="微软雅黑" panose="020B0503020204020204" pitchFamily="34" charset="-122"/>
              </a:rPr>
              <a:t>	</a:t>
            </a:r>
            <a:r>
              <a:rPr lang="zh-CN" altLang="en-US" dirty="0">
                <a:solidFill>
                  <a:schemeClr val="tx1"/>
                </a:solidFill>
                <a:latin typeface="微软雅黑" panose="020B0503020204020204" pitchFamily="34" charset="-122"/>
                <a:ea typeface="微软雅黑" panose="020B0503020204020204" pitchFamily="34" charset="-122"/>
              </a:rPr>
              <a:t>亚马逊为了决定要运送哪些货物，亚马逊可能会参考之前的订单、商品搜索记录、愿望清单、购物车，甚至包括用户的鼠标在某件商品上悬停的时间。</a:t>
            </a:r>
          </a:p>
        </p:txBody>
      </p:sp>
      <p:pic>
        <p:nvPicPr>
          <p:cNvPr id="41986" name="Picture 2"/>
          <p:cNvPicPr>
            <a:picLocks noChangeAspect="1" noChangeArrowheads="1"/>
          </p:cNvPicPr>
          <p:nvPr/>
        </p:nvPicPr>
        <p:blipFill>
          <a:blip r:embed="rId2" cstate="print"/>
          <a:srcRect/>
          <a:stretch>
            <a:fillRect/>
          </a:stretch>
        </p:blipFill>
        <p:spPr bwMode="auto">
          <a:xfrm>
            <a:off x="408466" y="1226715"/>
            <a:ext cx="4057650" cy="2081605"/>
          </a:xfrm>
          <a:prstGeom prst="rect">
            <a:avLst/>
          </a:prstGeom>
          <a:noFill/>
          <a:ln w="9525">
            <a:noFill/>
            <a:miter lim="800000"/>
            <a:headEnd/>
            <a:tailEnd/>
          </a:ln>
        </p:spPr>
      </p:pic>
      <p:sp>
        <p:nvSpPr>
          <p:cNvPr id="41988" name="AutoShape 4" descr="http://t3.baidu.com/it/u=1088124526,413555230&amp;fm=23&amp;gp=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CN" altLang="en-US"/>
          </a:p>
        </p:txBody>
      </p:sp>
      <p:pic>
        <p:nvPicPr>
          <p:cNvPr id="41989" name="Picture 5"/>
          <p:cNvPicPr>
            <a:picLocks noChangeAspect="1" noChangeArrowheads="1"/>
          </p:cNvPicPr>
          <p:nvPr/>
        </p:nvPicPr>
        <p:blipFill>
          <a:blip r:embed="rId3" cstate="print"/>
          <a:srcRect/>
          <a:stretch>
            <a:fillRect/>
          </a:stretch>
        </p:blipFill>
        <p:spPr bwMode="auto">
          <a:xfrm>
            <a:off x="408466" y="3460204"/>
            <a:ext cx="4057650" cy="2705100"/>
          </a:xfrm>
          <a:prstGeom prst="rect">
            <a:avLst/>
          </a:prstGeom>
          <a:noFill/>
          <a:ln w="9525">
            <a:noFill/>
            <a:miter lim="800000"/>
            <a:headEnd/>
            <a:tailEnd/>
          </a:ln>
        </p:spPr>
      </p:pic>
    </p:spTree>
    <p:extLst>
      <p:ext uri="{BB962C8B-B14F-4D97-AF65-F5344CB8AC3E}">
        <p14:creationId xmlns:p14="http://schemas.microsoft.com/office/powerpoint/2010/main" val="1206179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872121" y="38424"/>
            <a:ext cx="7544977" cy="673100"/>
          </a:xfrm>
        </p:spPr>
        <p:txBody>
          <a:bodyPr>
            <a:normAutofit/>
          </a:bodyPr>
          <a:lstStyle/>
          <a:p>
            <a:r>
              <a:rPr lang="zh-CN" altLang="en-US" sz="2400" dirty="0">
                <a:solidFill>
                  <a:schemeClr val="tx1">
                    <a:lumMod val="65000"/>
                    <a:lumOff val="35000"/>
                  </a:schemeClr>
                </a:solidFill>
                <a:latin typeface="黑体" pitchFamily="49" charset="-122"/>
                <a:ea typeface="黑体" pitchFamily="49" charset="-122"/>
                <a:cs typeface="+mj-cs"/>
              </a:rPr>
              <a:t>交通大数据</a:t>
            </a:r>
            <a:endParaRPr lang="en-US" altLang="en-US" sz="2400" dirty="0">
              <a:solidFill>
                <a:schemeClr val="tx1">
                  <a:lumMod val="65000"/>
                  <a:lumOff val="35000"/>
                </a:schemeClr>
              </a:solidFill>
              <a:latin typeface="黑体" pitchFamily="49" charset="-122"/>
              <a:ea typeface="黑体" pitchFamily="49" charset="-122"/>
              <a:cs typeface="+mj-cs"/>
            </a:endParaRPr>
          </a:p>
        </p:txBody>
      </p:sp>
      <p:sp>
        <p:nvSpPr>
          <p:cNvPr id="3" name="Slide Number Placeholder 2"/>
          <p:cNvSpPr>
            <a:spLocks noGrp="1"/>
          </p:cNvSpPr>
          <p:nvPr>
            <p:ph type="sldNum" sz="quarter" idx="12"/>
          </p:nvPr>
        </p:nvSpPr>
        <p:spPr/>
        <p:txBody>
          <a:bodyPr/>
          <a:lstStyle/>
          <a:p>
            <a:fld id="{EFB30654-5188-CD46-A185-958418294383}" type="slidenum">
              <a:rPr lang="en-US" smtClean="0"/>
              <a:pPr/>
              <a:t>51</a:t>
            </a:fld>
            <a:endParaRPr lang="en-US" dirty="0"/>
          </a:p>
        </p:txBody>
      </p:sp>
      <p:sp>
        <p:nvSpPr>
          <p:cNvPr id="5" name="Content Placeholder 4"/>
          <p:cNvSpPr>
            <a:spLocks noGrp="1"/>
          </p:cNvSpPr>
          <p:nvPr>
            <p:ph sz="half" idx="1"/>
          </p:nvPr>
        </p:nvSpPr>
        <p:spPr>
          <a:xfrm>
            <a:off x="4982856" y="1133342"/>
            <a:ext cx="3645990" cy="4767005"/>
          </a:xfrm>
        </p:spPr>
        <p:txBody>
          <a:bodyPr>
            <a:normAutofit lnSpcReduction="10000"/>
          </a:bodyPr>
          <a:lstStyle/>
          <a:p>
            <a:pPr>
              <a:lnSpc>
                <a:spcPct val="150000"/>
              </a:lnSpc>
            </a:pPr>
            <a:r>
              <a:rPr lang="en-US" altLang="zh-CN" sz="1800" dirty="0">
                <a:solidFill>
                  <a:schemeClr val="tx1"/>
                </a:solidFill>
                <a:latin typeface="微软雅黑" panose="020B0503020204020204" pitchFamily="34" charset="-122"/>
                <a:ea typeface="微软雅黑" panose="020B0503020204020204" pitchFamily="34" charset="-122"/>
              </a:rPr>
              <a:t>	UPS</a:t>
            </a:r>
            <a:r>
              <a:rPr lang="zh-CN" altLang="en-US" sz="1800" dirty="0">
                <a:solidFill>
                  <a:schemeClr val="tx1"/>
                </a:solidFill>
                <a:latin typeface="微软雅黑" panose="020B0503020204020204" pitchFamily="34" charset="-122"/>
                <a:ea typeface="微软雅黑" panose="020B0503020204020204" pitchFamily="34" charset="-122"/>
              </a:rPr>
              <a:t>最新的大数据来源是安装在公司</a:t>
            </a:r>
            <a:r>
              <a:rPr lang="en-US" altLang="zh-CN" sz="1800" dirty="0">
                <a:solidFill>
                  <a:schemeClr val="tx1"/>
                </a:solidFill>
                <a:latin typeface="微软雅黑" panose="020B0503020204020204" pitchFamily="34" charset="-122"/>
                <a:ea typeface="微软雅黑" panose="020B0503020204020204" pitchFamily="34" charset="-122"/>
              </a:rPr>
              <a:t>4.6</a:t>
            </a:r>
            <a:r>
              <a:rPr lang="zh-CN" altLang="en-US" sz="1800" dirty="0">
                <a:solidFill>
                  <a:schemeClr val="tx1"/>
                </a:solidFill>
                <a:latin typeface="微软雅黑" panose="020B0503020204020204" pitchFamily="34" charset="-122"/>
                <a:ea typeface="微软雅黑" panose="020B0503020204020204" pitchFamily="34" charset="-122"/>
              </a:rPr>
              <a:t>万多辆卡车上的远程通信传感器，这些传感器能够传回车速、方向、刹车和动力性能等方面的数据。收集到的数据流不仅能说明车辆的日常性能，还能帮助公司重新设计物流路线。</a:t>
            </a:r>
            <a:endParaRPr lang="en-US" altLang="zh-CN" sz="1800" dirty="0">
              <a:solidFill>
                <a:schemeClr val="tx1"/>
              </a:solidFill>
              <a:latin typeface="微软雅黑" panose="020B0503020204020204" pitchFamily="34" charset="-122"/>
              <a:ea typeface="微软雅黑" panose="020B0503020204020204" pitchFamily="34" charset="-122"/>
            </a:endParaRPr>
          </a:p>
          <a:p>
            <a:pPr>
              <a:lnSpc>
                <a:spcPct val="150000"/>
              </a:lnSpc>
            </a:pPr>
            <a:r>
              <a:rPr lang="en-US" altLang="zh-CN" sz="1800" dirty="0">
                <a:solidFill>
                  <a:schemeClr val="tx1"/>
                </a:solidFill>
                <a:latin typeface="微软雅黑" panose="020B0503020204020204" pitchFamily="34" charset="-122"/>
                <a:ea typeface="微软雅黑" panose="020B0503020204020204" pitchFamily="34" charset="-122"/>
              </a:rPr>
              <a:t>	</a:t>
            </a:r>
            <a:r>
              <a:rPr lang="zh-CN" altLang="en-US" sz="1800" dirty="0">
                <a:solidFill>
                  <a:schemeClr val="tx1"/>
                </a:solidFill>
                <a:latin typeface="微软雅黑" panose="020B0503020204020204" pitchFamily="34" charset="-122"/>
                <a:ea typeface="微软雅黑" panose="020B0503020204020204" pitchFamily="34" charset="-122"/>
              </a:rPr>
              <a:t>大量的在线地图数据和优化算法，最终能帮助</a:t>
            </a:r>
            <a:r>
              <a:rPr lang="en-US" altLang="zh-CN" sz="1800" dirty="0">
                <a:solidFill>
                  <a:schemeClr val="tx1"/>
                </a:solidFill>
                <a:latin typeface="微软雅黑" panose="020B0503020204020204" pitchFamily="34" charset="-122"/>
                <a:ea typeface="微软雅黑" panose="020B0503020204020204" pitchFamily="34" charset="-122"/>
              </a:rPr>
              <a:t>UPS</a:t>
            </a:r>
            <a:r>
              <a:rPr lang="zh-CN" altLang="en-US" sz="1800" dirty="0">
                <a:solidFill>
                  <a:schemeClr val="tx1"/>
                </a:solidFill>
                <a:latin typeface="微软雅黑" panose="020B0503020204020204" pitchFamily="34" charset="-122"/>
                <a:ea typeface="微软雅黑" panose="020B0503020204020204" pitchFamily="34" charset="-122"/>
              </a:rPr>
              <a:t>实时地调配驾驶员的收货和配送路线。该系统为</a:t>
            </a:r>
            <a:r>
              <a:rPr lang="en-US" altLang="zh-CN" sz="1800" dirty="0">
                <a:solidFill>
                  <a:schemeClr val="tx1"/>
                </a:solidFill>
                <a:latin typeface="微软雅黑" panose="020B0503020204020204" pitchFamily="34" charset="-122"/>
                <a:ea typeface="微软雅黑" panose="020B0503020204020204" pitchFamily="34" charset="-122"/>
              </a:rPr>
              <a:t>UPS</a:t>
            </a:r>
            <a:r>
              <a:rPr lang="zh-CN" altLang="en-US" sz="1800" dirty="0">
                <a:solidFill>
                  <a:schemeClr val="tx1"/>
                </a:solidFill>
                <a:latin typeface="微软雅黑" panose="020B0503020204020204" pitchFamily="34" charset="-122"/>
                <a:ea typeface="微软雅黑" panose="020B0503020204020204" pitchFamily="34" charset="-122"/>
              </a:rPr>
              <a:t>减少了</a:t>
            </a:r>
            <a:r>
              <a:rPr lang="en-US" altLang="zh-CN" sz="1800" dirty="0">
                <a:solidFill>
                  <a:schemeClr val="tx1"/>
                </a:solidFill>
                <a:latin typeface="微软雅黑" panose="020B0503020204020204" pitchFamily="34" charset="-122"/>
                <a:ea typeface="微软雅黑" panose="020B0503020204020204" pitchFamily="34" charset="-122"/>
              </a:rPr>
              <a:t>8500</a:t>
            </a:r>
            <a:r>
              <a:rPr lang="zh-CN" altLang="en-US" sz="1800" dirty="0">
                <a:solidFill>
                  <a:schemeClr val="tx1"/>
                </a:solidFill>
                <a:latin typeface="微软雅黑" panose="020B0503020204020204" pitchFamily="34" charset="-122"/>
                <a:ea typeface="微软雅黑" panose="020B0503020204020204" pitchFamily="34" charset="-122"/>
              </a:rPr>
              <a:t>万英里的物流里程，由此节约了</a:t>
            </a:r>
            <a:r>
              <a:rPr lang="en-US" altLang="zh-CN" sz="1800" dirty="0">
                <a:solidFill>
                  <a:schemeClr val="tx1"/>
                </a:solidFill>
                <a:latin typeface="微软雅黑" panose="020B0503020204020204" pitchFamily="34" charset="-122"/>
                <a:ea typeface="微软雅黑" panose="020B0503020204020204" pitchFamily="34" charset="-122"/>
              </a:rPr>
              <a:t>840</a:t>
            </a:r>
            <a:r>
              <a:rPr lang="zh-CN" altLang="en-US" sz="1800" dirty="0">
                <a:solidFill>
                  <a:schemeClr val="tx1"/>
                </a:solidFill>
                <a:latin typeface="微软雅黑" panose="020B0503020204020204" pitchFamily="34" charset="-122"/>
                <a:ea typeface="微软雅黑" panose="020B0503020204020204" pitchFamily="34" charset="-122"/>
              </a:rPr>
              <a:t>万加仑的汽油。</a:t>
            </a:r>
            <a:endParaRPr lang="en-US" sz="1800" dirty="0">
              <a:solidFill>
                <a:schemeClr val="tx1"/>
              </a:solidFill>
              <a:latin typeface="微软雅黑" panose="020B0503020204020204" pitchFamily="34" charset="-122"/>
              <a:ea typeface="微软雅黑" panose="020B0503020204020204" pitchFamily="34" charset="-122"/>
            </a:endParaRPr>
          </a:p>
        </p:txBody>
      </p:sp>
      <p:pic>
        <p:nvPicPr>
          <p:cNvPr id="12290" name="Picture 2" descr="http://z1.dfcfw.com/2013/6/26/2013062613020862210313.jpg"/>
          <p:cNvPicPr>
            <a:picLocks noChangeAspect="1" noChangeArrowheads="1"/>
          </p:cNvPicPr>
          <p:nvPr/>
        </p:nvPicPr>
        <p:blipFill>
          <a:blip r:embed="rId2" cstate="print"/>
          <a:srcRect/>
          <a:stretch>
            <a:fillRect/>
          </a:stretch>
        </p:blipFill>
        <p:spPr bwMode="auto">
          <a:xfrm>
            <a:off x="589703" y="1161753"/>
            <a:ext cx="3915276" cy="2211406"/>
          </a:xfrm>
          <a:prstGeom prst="rect">
            <a:avLst/>
          </a:prstGeom>
          <a:noFill/>
        </p:spPr>
      </p:pic>
      <p:sp>
        <p:nvSpPr>
          <p:cNvPr id="12292" name="AutoShape 4" descr="http://t10.baidu.com/it/u=3381890118,2482130389&amp;fm=23&amp;gp=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CN" altLang="en-US"/>
          </a:p>
        </p:txBody>
      </p:sp>
      <p:sp>
        <p:nvSpPr>
          <p:cNvPr id="12294" name="AutoShape 6" descr="http://t10.baidu.com/it/u=3381890118,2482130389&amp;fm=23&amp;gp=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CN" altLang="en-US"/>
          </a:p>
        </p:txBody>
      </p:sp>
      <p:pic>
        <p:nvPicPr>
          <p:cNvPr id="12295" name="Picture 7"/>
          <p:cNvPicPr>
            <a:picLocks noChangeAspect="1" noChangeArrowheads="1"/>
          </p:cNvPicPr>
          <p:nvPr/>
        </p:nvPicPr>
        <p:blipFill>
          <a:blip r:embed="rId3" cstate="print"/>
          <a:srcRect/>
          <a:stretch>
            <a:fillRect/>
          </a:stretch>
        </p:blipFill>
        <p:spPr bwMode="auto">
          <a:xfrm>
            <a:off x="682582" y="3533301"/>
            <a:ext cx="3822399" cy="2302650"/>
          </a:xfrm>
          <a:prstGeom prst="rect">
            <a:avLst/>
          </a:prstGeom>
          <a:noFill/>
          <a:ln w="9525">
            <a:noFill/>
            <a:miter lim="800000"/>
            <a:headEnd/>
            <a:tailEnd/>
          </a:ln>
        </p:spPr>
      </p:pic>
    </p:spTree>
    <p:extLst>
      <p:ext uri="{BB962C8B-B14F-4D97-AF65-F5344CB8AC3E}">
        <p14:creationId xmlns:p14="http://schemas.microsoft.com/office/powerpoint/2010/main" val="26877889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872121" y="38424"/>
            <a:ext cx="7544977" cy="673100"/>
          </a:xfrm>
        </p:spPr>
        <p:txBody>
          <a:bodyPr>
            <a:normAutofit/>
          </a:bodyPr>
          <a:lstStyle/>
          <a:p>
            <a:r>
              <a:rPr lang="zh-CN" altLang="en-US" sz="2400" dirty="0">
                <a:solidFill>
                  <a:schemeClr val="tx1">
                    <a:lumMod val="65000"/>
                    <a:lumOff val="35000"/>
                  </a:schemeClr>
                </a:solidFill>
                <a:latin typeface="黑体" pitchFamily="49" charset="-122"/>
                <a:ea typeface="黑体" pitchFamily="49" charset="-122"/>
                <a:cs typeface="+mj-cs"/>
              </a:rPr>
              <a:t>文化传媒大数据</a:t>
            </a:r>
            <a:endParaRPr lang="en-US" altLang="en-US" sz="2400" dirty="0">
              <a:solidFill>
                <a:schemeClr val="tx1">
                  <a:lumMod val="65000"/>
                  <a:lumOff val="35000"/>
                </a:schemeClr>
              </a:solidFill>
              <a:latin typeface="黑体" pitchFamily="49" charset="-122"/>
              <a:ea typeface="黑体" pitchFamily="49" charset="-122"/>
              <a:cs typeface="+mj-cs"/>
            </a:endParaRPr>
          </a:p>
        </p:txBody>
      </p:sp>
      <p:sp>
        <p:nvSpPr>
          <p:cNvPr id="3" name="Slide Number Placeholder 2"/>
          <p:cNvSpPr>
            <a:spLocks noGrp="1"/>
          </p:cNvSpPr>
          <p:nvPr>
            <p:ph type="sldNum" sz="quarter" idx="12"/>
          </p:nvPr>
        </p:nvSpPr>
        <p:spPr/>
        <p:txBody>
          <a:bodyPr/>
          <a:lstStyle/>
          <a:p>
            <a:fld id="{EFB30654-5188-CD46-A185-958418294383}" type="slidenum">
              <a:rPr lang="en-US" smtClean="0"/>
              <a:pPr/>
              <a:t>52</a:t>
            </a:fld>
            <a:endParaRPr lang="en-US" dirty="0"/>
          </a:p>
        </p:txBody>
      </p:sp>
      <p:sp>
        <p:nvSpPr>
          <p:cNvPr id="5" name="Content Placeholder 4"/>
          <p:cNvSpPr>
            <a:spLocks noGrp="1"/>
          </p:cNvSpPr>
          <p:nvPr>
            <p:ph sz="half" idx="1"/>
          </p:nvPr>
        </p:nvSpPr>
        <p:spPr>
          <a:xfrm>
            <a:off x="4415276" y="1149550"/>
            <a:ext cx="4104852" cy="4959276"/>
          </a:xfrm>
        </p:spPr>
        <p:txBody>
          <a:bodyPr>
            <a:normAutofit fontScale="92500" lnSpcReduction="10000"/>
          </a:bodyPr>
          <a:lstStyle/>
          <a:p>
            <a:r>
              <a:rPr lang="en-US" altLang="zh-CN" dirty="0">
                <a:solidFill>
                  <a:schemeClr val="tx1"/>
                </a:solidFill>
                <a:latin typeface="微软雅黑" panose="020B0503020204020204" pitchFamily="34" charset="-122"/>
                <a:ea typeface="微软雅黑" panose="020B0503020204020204" pitchFamily="34" charset="-122"/>
              </a:rPr>
              <a:t>	</a:t>
            </a:r>
            <a:r>
              <a:rPr lang="zh-CN" altLang="en-US" dirty="0">
                <a:solidFill>
                  <a:schemeClr val="tx1"/>
                </a:solidFill>
                <a:latin typeface="微软雅黑" panose="020B0503020204020204" pitchFamily="34" charset="-122"/>
                <a:ea typeface="微软雅黑" panose="020B0503020204020204" pitchFamily="34" charset="-122"/>
              </a:rPr>
              <a:t>与传统电视剧有别，</a:t>
            </a:r>
            <a:r>
              <a:rPr lang="en-US" altLang="zh-CN" dirty="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纸牌屋</a:t>
            </a:r>
            <a:r>
              <a:rPr lang="en-US" altLang="zh-CN" dirty="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是一部根据“大数据”制作的作品。制作方</a:t>
            </a:r>
            <a:r>
              <a:rPr lang="en-US" altLang="zh-CN" dirty="0">
                <a:solidFill>
                  <a:schemeClr val="tx1"/>
                </a:solidFill>
                <a:latin typeface="微软雅黑" panose="020B0503020204020204" pitchFamily="34" charset="-122"/>
                <a:ea typeface="微软雅黑" panose="020B0503020204020204" pitchFamily="34" charset="-122"/>
              </a:rPr>
              <a:t>Netflix</a:t>
            </a:r>
            <a:r>
              <a:rPr lang="zh-CN" altLang="en-US" dirty="0">
                <a:solidFill>
                  <a:schemeClr val="tx1"/>
                </a:solidFill>
                <a:latin typeface="微软雅黑" panose="020B0503020204020204" pitchFamily="34" charset="-122"/>
                <a:ea typeface="微软雅黑" panose="020B0503020204020204" pitchFamily="34" charset="-122"/>
              </a:rPr>
              <a:t>是美国最具影响力的影视网站之一，在美国本土有约</a:t>
            </a:r>
            <a:r>
              <a:rPr lang="en-US" altLang="zh-CN" dirty="0">
                <a:solidFill>
                  <a:schemeClr val="tx1"/>
                </a:solidFill>
                <a:latin typeface="微软雅黑" panose="020B0503020204020204" pitchFamily="34" charset="-122"/>
                <a:ea typeface="微软雅黑" panose="020B0503020204020204" pitchFamily="34" charset="-122"/>
              </a:rPr>
              <a:t>2900</a:t>
            </a:r>
            <a:r>
              <a:rPr lang="zh-CN" altLang="en-US" dirty="0">
                <a:solidFill>
                  <a:schemeClr val="tx1"/>
                </a:solidFill>
                <a:latin typeface="微软雅黑" panose="020B0503020204020204" pitchFamily="34" charset="-122"/>
                <a:ea typeface="微软雅黑" panose="020B0503020204020204" pitchFamily="34" charset="-122"/>
              </a:rPr>
              <a:t>万的订阅用户。</a:t>
            </a:r>
            <a:endParaRPr lang="en-US" altLang="zh-CN" dirty="0">
              <a:solidFill>
                <a:schemeClr val="tx1"/>
              </a:solidFill>
              <a:latin typeface="微软雅黑" panose="020B0503020204020204" pitchFamily="34" charset="-122"/>
              <a:ea typeface="微软雅黑" panose="020B0503020204020204" pitchFamily="34" charset="-122"/>
            </a:endParaRPr>
          </a:p>
          <a:p>
            <a:r>
              <a:rPr lang="en-US" altLang="zh-CN" dirty="0">
                <a:solidFill>
                  <a:schemeClr val="tx1"/>
                </a:solidFill>
                <a:latin typeface="微软雅黑" panose="020B0503020204020204" pitchFamily="34" charset="-122"/>
                <a:ea typeface="微软雅黑" panose="020B0503020204020204" pitchFamily="34" charset="-122"/>
              </a:rPr>
              <a:t>	Netflix</a:t>
            </a:r>
            <a:r>
              <a:rPr lang="zh-CN" altLang="en-US" dirty="0">
                <a:solidFill>
                  <a:schemeClr val="tx1"/>
                </a:solidFill>
                <a:latin typeface="微软雅黑" panose="020B0503020204020204" pitchFamily="34" charset="-122"/>
                <a:ea typeface="微软雅黑" panose="020B0503020204020204" pitchFamily="34" charset="-122"/>
              </a:rPr>
              <a:t>成功之处在于其强大的推荐系统</a:t>
            </a:r>
            <a:r>
              <a:rPr lang="en-US" altLang="zh-CN" dirty="0" err="1">
                <a:solidFill>
                  <a:schemeClr val="tx1"/>
                </a:solidFill>
                <a:latin typeface="微软雅黑" panose="020B0503020204020204" pitchFamily="34" charset="-122"/>
                <a:ea typeface="微软雅黑" panose="020B0503020204020204" pitchFamily="34" charset="-122"/>
              </a:rPr>
              <a:t>Cinematch</a:t>
            </a:r>
            <a:r>
              <a:rPr lang="zh-CN" altLang="en-US" dirty="0">
                <a:solidFill>
                  <a:schemeClr val="tx1"/>
                </a:solidFill>
                <a:latin typeface="微软雅黑" panose="020B0503020204020204" pitchFamily="34" charset="-122"/>
                <a:ea typeface="微软雅黑" panose="020B0503020204020204" pitchFamily="34" charset="-122"/>
              </a:rPr>
              <a:t>，该系统基于用户视频点播的基础数据如评分、播放、快进、时间、地点、终端等，储存在数据库后通过数据分析，计算出用户可能喜爱的影片，并为他提供定制化的推荐。</a:t>
            </a:r>
          </a:p>
          <a:p>
            <a:r>
              <a:rPr lang="en-US" altLang="zh-CN" dirty="0">
                <a:solidFill>
                  <a:schemeClr val="tx1"/>
                </a:solidFill>
                <a:latin typeface="微软雅黑" panose="020B0503020204020204" pitchFamily="34" charset="-122"/>
                <a:ea typeface="微软雅黑" panose="020B0503020204020204" pitchFamily="34" charset="-122"/>
              </a:rPr>
              <a:t>Netflix</a:t>
            </a:r>
            <a:r>
              <a:rPr lang="zh-CN" altLang="en-US" dirty="0">
                <a:solidFill>
                  <a:schemeClr val="tx1"/>
                </a:solidFill>
                <a:latin typeface="微软雅黑" panose="020B0503020204020204" pitchFamily="34" charset="-122"/>
                <a:ea typeface="微软雅黑" panose="020B0503020204020204" pitchFamily="34" charset="-122"/>
              </a:rPr>
              <a:t>发布的数据显示，用户在</a:t>
            </a:r>
            <a:r>
              <a:rPr lang="en-US" altLang="zh-CN" dirty="0">
                <a:solidFill>
                  <a:schemeClr val="tx1"/>
                </a:solidFill>
                <a:latin typeface="微软雅黑" panose="020B0503020204020204" pitchFamily="34" charset="-122"/>
                <a:ea typeface="微软雅黑" panose="020B0503020204020204" pitchFamily="34" charset="-122"/>
              </a:rPr>
              <a:t>Netflix</a:t>
            </a:r>
            <a:r>
              <a:rPr lang="zh-CN" altLang="en-US" dirty="0">
                <a:solidFill>
                  <a:schemeClr val="tx1"/>
                </a:solidFill>
                <a:latin typeface="微软雅黑" panose="020B0503020204020204" pitchFamily="34" charset="-122"/>
                <a:ea typeface="微软雅黑" panose="020B0503020204020204" pitchFamily="34" charset="-122"/>
              </a:rPr>
              <a:t>上每天产生</a:t>
            </a:r>
            <a:r>
              <a:rPr lang="en-US" altLang="zh-CN" dirty="0">
                <a:solidFill>
                  <a:schemeClr val="tx1"/>
                </a:solidFill>
                <a:latin typeface="微软雅黑" panose="020B0503020204020204" pitchFamily="34" charset="-122"/>
                <a:ea typeface="微软雅黑" panose="020B0503020204020204" pitchFamily="34" charset="-122"/>
              </a:rPr>
              <a:t>3000</a:t>
            </a:r>
            <a:r>
              <a:rPr lang="zh-CN" altLang="en-US" dirty="0">
                <a:solidFill>
                  <a:schemeClr val="tx1"/>
                </a:solidFill>
                <a:latin typeface="微软雅黑" panose="020B0503020204020204" pitchFamily="34" charset="-122"/>
                <a:ea typeface="微软雅黑" panose="020B0503020204020204" pitchFamily="34" charset="-122"/>
              </a:rPr>
              <a:t>多万个行为，比如暂停、回放或者快进，同时，用户每天还会给出</a:t>
            </a:r>
            <a:r>
              <a:rPr lang="en-US" altLang="zh-CN" dirty="0">
                <a:solidFill>
                  <a:schemeClr val="tx1"/>
                </a:solidFill>
                <a:latin typeface="微软雅黑" panose="020B0503020204020204" pitchFamily="34" charset="-122"/>
                <a:ea typeface="微软雅黑" panose="020B0503020204020204" pitchFamily="34" charset="-122"/>
              </a:rPr>
              <a:t>400</a:t>
            </a:r>
            <a:r>
              <a:rPr lang="zh-CN" altLang="en-US" dirty="0">
                <a:solidFill>
                  <a:schemeClr val="tx1"/>
                </a:solidFill>
                <a:latin typeface="微软雅黑" panose="020B0503020204020204" pitchFamily="34" charset="-122"/>
                <a:ea typeface="微软雅黑" panose="020B0503020204020204" pitchFamily="34" charset="-122"/>
              </a:rPr>
              <a:t>万个评分，以及</a:t>
            </a:r>
            <a:r>
              <a:rPr lang="en-US" altLang="zh-CN" dirty="0">
                <a:solidFill>
                  <a:schemeClr val="tx1"/>
                </a:solidFill>
                <a:latin typeface="微软雅黑" panose="020B0503020204020204" pitchFamily="34" charset="-122"/>
                <a:ea typeface="微软雅黑" panose="020B0503020204020204" pitchFamily="34" charset="-122"/>
              </a:rPr>
              <a:t>300</a:t>
            </a:r>
            <a:r>
              <a:rPr lang="zh-CN" altLang="en-US" dirty="0">
                <a:solidFill>
                  <a:schemeClr val="tx1"/>
                </a:solidFill>
                <a:latin typeface="微软雅黑" panose="020B0503020204020204" pitchFamily="34" charset="-122"/>
                <a:ea typeface="微软雅黑" panose="020B0503020204020204" pitchFamily="34" charset="-122"/>
              </a:rPr>
              <a:t>万次搜索请求。</a:t>
            </a:r>
            <a:r>
              <a:rPr lang="en-US" altLang="zh-CN" dirty="0">
                <a:solidFill>
                  <a:schemeClr val="tx1"/>
                </a:solidFill>
                <a:latin typeface="微软雅黑" panose="020B0503020204020204" pitchFamily="34" charset="-122"/>
                <a:ea typeface="微软雅黑" panose="020B0503020204020204" pitchFamily="34" charset="-122"/>
              </a:rPr>
              <a:t>Netflix</a:t>
            </a:r>
            <a:r>
              <a:rPr lang="zh-CN" altLang="en-US" dirty="0">
                <a:solidFill>
                  <a:schemeClr val="tx1"/>
                </a:solidFill>
                <a:latin typeface="微软雅黑" panose="020B0503020204020204" pitchFamily="34" charset="-122"/>
                <a:ea typeface="微软雅黑" panose="020B0503020204020204" pitchFamily="34" charset="-122"/>
              </a:rPr>
              <a:t>遂决定用这些数据来制作一部电视剧，投资过亿美元制作出</a:t>
            </a:r>
            <a:r>
              <a:rPr lang="en-US" altLang="zh-CN" dirty="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纸牌屋</a:t>
            </a:r>
            <a:r>
              <a:rPr lang="en-US" altLang="zh-CN" dirty="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a:t>
            </a:r>
            <a:endParaRPr lang="en-US" altLang="zh-CN" dirty="0">
              <a:solidFill>
                <a:schemeClr val="tx1"/>
              </a:solidFill>
              <a:latin typeface="微软雅黑" panose="020B0503020204020204" pitchFamily="34" charset="-122"/>
              <a:ea typeface="微软雅黑" panose="020B0503020204020204" pitchFamily="34" charset="-122"/>
            </a:endParaRPr>
          </a:p>
          <a:p>
            <a:r>
              <a:rPr lang="en-US" altLang="zh-CN" dirty="0">
                <a:solidFill>
                  <a:schemeClr val="tx1"/>
                </a:solidFill>
                <a:latin typeface="微软雅黑" panose="020B0503020204020204" pitchFamily="34" charset="-122"/>
                <a:ea typeface="微软雅黑" panose="020B0503020204020204" pitchFamily="34" charset="-122"/>
              </a:rPr>
              <a:t>	Netflix</a:t>
            </a:r>
            <a:r>
              <a:rPr lang="zh-CN" altLang="en-US" dirty="0">
                <a:solidFill>
                  <a:schemeClr val="tx1"/>
                </a:solidFill>
                <a:latin typeface="微软雅黑" panose="020B0503020204020204" pitchFamily="34" charset="-122"/>
                <a:ea typeface="微软雅黑" panose="020B0503020204020204" pitchFamily="34" charset="-122"/>
              </a:rPr>
              <a:t>发现，其用户中有很多人仍在点播</a:t>
            </a:r>
            <a:r>
              <a:rPr lang="en-US" altLang="zh-CN" dirty="0">
                <a:solidFill>
                  <a:schemeClr val="tx1"/>
                </a:solidFill>
                <a:latin typeface="微软雅黑" panose="020B0503020204020204" pitchFamily="34" charset="-122"/>
                <a:ea typeface="微软雅黑" panose="020B0503020204020204" pitchFamily="34" charset="-122"/>
              </a:rPr>
              <a:t>1991</a:t>
            </a:r>
            <a:r>
              <a:rPr lang="zh-CN" altLang="en-US" dirty="0">
                <a:solidFill>
                  <a:schemeClr val="tx1"/>
                </a:solidFill>
                <a:latin typeface="微软雅黑" panose="020B0503020204020204" pitchFamily="34" charset="-122"/>
                <a:ea typeface="微软雅黑" panose="020B0503020204020204" pitchFamily="34" charset="-122"/>
              </a:rPr>
              <a:t>年</a:t>
            </a:r>
            <a:r>
              <a:rPr lang="en-US" altLang="zh-CN" dirty="0">
                <a:solidFill>
                  <a:schemeClr val="tx1"/>
                </a:solidFill>
                <a:latin typeface="微软雅黑" panose="020B0503020204020204" pitchFamily="34" charset="-122"/>
                <a:ea typeface="微软雅黑" panose="020B0503020204020204" pitchFamily="34" charset="-122"/>
              </a:rPr>
              <a:t>BBC</a:t>
            </a:r>
            <a:r>
              <a:rPr lang="zh-CN" altLang="en-US" dirty="0">
                <a:solidFill>
                  <a:schemeClr val="tx1"/>
                </a:solidFill>
                <a:latin typeface="微软雅黑" panose="020B0503020204020204" pitchFamily="34" charset="-122"/>
                <a:ea typeface="微软雅黑" panose="020B0503020204020204" pitchFamily="34" charset="-122"/>
              </a:rPr>
              <a:t>经典老片</a:t>
            </a:r>
            <a:r>
              <a:rPr lang="en-US" altLang="zh-CN" dirty="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纸牌屋</a:t>
            </a:r>
            <a:r>
              <a:rPr lang="en-US" altLang="zh-CN" dirty="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，这些观众中许多人喜欢大卫</a:t>
            </a:r>
            <a:r>
              <a:rPr lang="en-US" altLang="zh-CN" dirty="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芬奇，观众大多爱看奥斯卡得主凯文</a:t>
            </a:r>
            <a:r>
              <a:rPr lang="en-US" altLang="zh-CN" dirty="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史派西的电影，由此</a:t>
            </a:r>
            <a:r>
              <a:rPr lang="en-US" altLang="zh-CN" dirty="0">
                <a:solidFill>
                  <a:schemeClr val="tx1"/>
                </a:solidFill>
                <a:latin typeface="微软雅黑" panose="020B0503020204020204" pitchFamily="34" charset="-122"/>
                <a:ea typeface="微软雅黑" panose="020B0503020204020204" pitchFamily="34" charset="-122"/>
              </a:rPr>
              <a:t>Netflix</a:t>
            </a:r>
            <a:r>
              <a:rPr lang="zh-CN" altLang="en-US" dirty="0">
                <a:solidFill>
                  <a:schemeClr val="tx1"/>
                </a:solidFill>
                <a:latin typeface="微软雅黑" panose="020B0503020204020204" pitchFamily="34" charset="-122"/>
                <a:ea typeface="微软雅黑" panose="020B0503020204020204" pitchFamily="34" charset="-122"/>
              </a:rPr>
              <a:t>邀请大卫</a:t>
            </a:r>
            <a:r>
              <a:rPr lang="en-US" altLang="zh-CN" dirty="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芬奇为导演，凯文</a:t>
            </a:r>
            <a:r>
              <a:rPr lang="en-US" altLang="zh-CN" dirty="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史派西为主演翻拍了</a:t>
            </a:r>
            <a:r>
              <a:rPr lang="en-US" altLang="zh-CN" dirty="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纸牌屋</a:t>
            </a:r>
            <a:r>
              <a:rPr lang="en-US" altLang="zh-CN" dirty="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这一政治题材剧。</a:t>
            </a:r>
            <a:r>
              <a:rPr lang="en-US" altLang="zh-CN" dirty="0">
                <a:solidFill>
                  <a:schemeClr val="tx1"/>
                </a:solidFill>
                <a:latin typeface="微软雅黑" panose="020B0503020204020204" pitchFamily="34" charset="-122"/>
                <a:ea typeface="微软雅黑" panose="020B0503020204020204" pitchFamily="34" charset="-122"/>
              </a:rPr>
              <a:t>2013</a:t>
            </a:r>
            <a:r>
              <a:rPr lang="zh-CN" altLang="en-US" dirty="0">
                <a:solidFill>
                  <a:schemeClr val="tx1"/>
                </a:solidFill>
                <a:latin typeface="微软雅黑" panose="020B0503020204020204" pitchFamily="34" charset="-122"/>
                <a:ea typeface="微软雅黑" panose="020B0503020204020204" pitchFamily="34" charset="-122"/>
              </a:rPr>
              <a:t>年</a:t>
            </a:r>
            <a:r>
              <a:rPr lang="en-US" altLang="zh-CN" dirty="0">
                <a:solidFill>
                  <a:schemeClr val="tx1"/>
                </a:solidFill>
                <a:latin typeface="微软雅黑" panose="020B0503020204020204" pitchFamily="34" charset="-122"/>
                <a:ea typeface="微软雅黑" panose="020B0503020204020204" pitchFamily="34" charset="-122"/>
              </a:rPr>
              <a:t>2</a:t>
            </a:r>
            <a:r>
              <a:rPr lang="zh-CN" altLang="en-US" dirty="0">
                <a:solidFill>
                  <a:schemeClr val="tx1"/>
                </a:solidFill>
                <a:latin typeface="微软雅黑" panose="020B0503020204020204" pitchFamily="34" charset="-122"/>
                <a:ea typeface="微软雅黑" panose="020B0503020204020204" pitchFamily="34" charset="-122"/>
              </a:rPr>
              <a:t>月</a:t>
            </a:r>
            <a:r>
              <a:rPr lang="en-US" altLang="zh-CN" dirty="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纸牌屋</a:t>
            </a:r>
            <a:r>
              <a:rPr lang="en-US" altLang="zh-CN" dirty="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上线后，用户数增加了</a:t>
            </a:r>
            <a:r>
              <a:rPr lang="en-US" altLang="zh-CN" dirty="0">
                <a:solidFill>
                  <a:schemeClr val="tx1"/>
                </a:solidFill>
                <a:latin typeface="微软雅黑" panose="020B0503020204020204" pitchFamily="34" charset="-122"/>
                <a:ea typeface="微软雅黑" panose="020B0503020204020204" pitchFamily="34" charset="-122"/>
              </a:rPr>
              <a:t>300</a:t>
            </a:r>
            <a:r>
              <a:rPr lang="zh-CN" altLang="en-US" dirty="0">
                <a:solidFill>
                  <a:schemeClr val="tx1"/>
                </a:solidFill>
                <a:latin typeface="微软雅黑" panose="020B0503020204020204" pitchFamily="34" charset="-122"/>
                <a:ea typeface="微软雅黑" panose="020B0503020204020204" pitchFamily="34" charset="-122"/>
              </a:rPr>
              <a:t>万，达到</a:t>
            </a:r>
            <a:r>
              <a:rPr lang="en-US" altLang="zh-CN" dirty="0">
                <a:solidFill>
                  <a:schemeClr val="tx1"/>
                </a:solidFill>
                <a:latin typeface="微软雅黑" panose="020B0503020204020204" pitchFamily="34" charset="-122"/>
                <a:ea typeface="微软雅黑" panose="020B0503020204020204" pitchFamily="34" charset="-122"/>
              </a:rPr>
              <a:t>2920</a:t>
            </a:r>
            <a:r>
              <a:rPr lang="zh-CN" altLang="en-US" dirty="0">
                <a:solidFill>
                  <a:schemeClr val="tx1"/>
                </a:solidFill>
                <a:latin typeface="微软雅黑" panose="020B0503020204020204" pitchFamily="34" charset="-122"/>
                <a:ea typeface="微软雅黑" panose="020B0503020204020204" pitchFamily="34" charset="-122"/>
              </a:rPr>
              <a:t>万。</a:t>
            </a:r>
            <a:endParaRPr lang="zh-CN" altLang="en-US" b="1" dirty="0">
              <a:solidFill>
                <a:schemeClr val="tx1"/>
              </a:solidFill>
              <a:latin typeface="微软雅黑" panose="020B0503020204020204" pitchFamily="34" charset="-122"/>
              <a:ea typeface="微软雅黑" panose="020B0503020204020204" pitchFamily="34" charset="-122"/>
            </a:endParaRPr>
          </a:p>
          <a:p>
            <a:endParaRPr lang="en-US" dirty="0">
              <a:solidFill>
                <a:schemeClr val="tx1"/>
              </a:solidFill>
              <a:latin typeface="微软雅黑" panose="020B0503020204020204" pitchFamily="34" charset="-122"/>
              <a:ea typeface="微软雅黑" panose="020B0503020204020204" pitchFamily="34" charset="-122"/>
            </a:endParaRPr>
          </a:p>
        </p:txBody>
      </p:sp>
      <p:pic>
        <p:nvPicPr>
          <p:cNvPr id="10242" name="Picture 2" descr="http://image.datatang.com/news/2014/2/24/130376786033906955.jpg"/>
          <p:cNvPicPr>
            <a:picLocks noChangeAspect="1" noChangeArrowheads="1"/>
          </p:cNvPicPr>
          <p:nvPr/>
        </p:nvPicPr>
        <p:blipFill>
          <a:blip r:embed="rId2" cstate="print"/>
          <a:srcRect/>
          <a:stretch>
            <a:fillRect/>
          </a:stretch>
        </p:blipFill>
        <p:spPr bwMode="auto">
          <a:xfrm>
            <a:off x="540406" y="1149550"/>
            <a:ext cx="3591335" cy="2348734"/>
          </a:xfrm>
          <a:prstGeom prst="rect">
            <a:avLst/>
          </a:prstGeom>
          <a:noFill/>
        </p:spPr>
      </p:pic>
      <p:pic>
        <p:nvPicPr>
          <p:cNvPr id="10244" name="Picture 4" descr="http://image11.m1905.cn/uploadfile/2013/0530/20130530090829457.jpg"/>
          <p:cNvPicPr>
            <a:picLocks noChangeAspect="1" noChangeArrowheads="1"/>
          </p:cNvPicPr>
          <p:nvPr/>
        </p:nvPicPr>
        <p:blipFill>
          <a:blip r:embed="rId3" cstate="print"/>
          <a:srcRect l="21212" b="17394"/>
          <a:stretch>
            <a:fillRect/>
          </a:stretch>
        </p:blipFill>
        <p:spPr bwMode="auto">
          <a:xfrm>
            <a:off x="540405" y="3511304"/>
            <a:ext cx="3591335" cy="2601521"/>
          </a:xfrm>
          <a:prstGeom prst="rect">
            <a:avLst/>
          </a:prstGeom>
          <a:noFill/>
        </p:spPr>
      </p:pic>
    </p:spTree>
    <p:extLst>
      <p:ext uri="{BB962C8B-B14F-4D97-AF65-F5344CB8AC3E}">
        <p14:creationId xmlns:p14="http://schemas.microsoft.com/office/powerpoint/2010/main" val="41783420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a:spLocks noGrp="1"/>
          </p:cNvSpPr>
          <p:nvPr>
            <p:ph type="title"/>
          </p:nvPr>
        </p:nvSpPr>
        <p:spPr>
          <a:xfrm>
            <a:off x="899592" y="71414"/>
            <a:ext cx="7848872" cy="620688"/>
          </a:xfrm>
        </p:spPr>
        <p:txBody>
          <a:bodyPr>
            <a:normAutofit/>
          </a:bodyPr>
          <a:lstStyle/>
          <a:p>
            <a:r>
              <a:rPr lang="zh-CN" altLang="en-US" sz="2400" dirty="0">
                <a:solidFill>
                  <a:schemeClr val="tx1">
                    <a:lumMod val="65000"/>
                    <a:lumOff val="35000"/>
                  </a:schemeClr>
                </a:solidFill>
                <a:latin typeface="黑体" pitchFamily="49" charset="-122"/>
                <a:ea typeface="黑体" pitchFamily="49" charset="-122"/>
                <a:cs typeface="+mj-cs"/>
              </a:rPr>
              <a:t>金融大数据</a:t>
            </a:r>
          </a:p>
        </p:txBody>
      </p:sp>
      <p:sp>
        <p:nvSpPr>
          <p:cNvPr id="3" name="Slide Number Placeholder 2"/>
          <p:cNvSpPr>
            <a:spLocks noGrp="1"/>
          </p:cNvSpPr>
          <p:nvPr>
            <p:ph type="sldNum" sz="quarter" idx="12"/>
          </p:nvPr>
        </p:nvSpPr>
        <p:spPr/>
        <p:txBody>
          <a:bodyPr/>
          <a:lstStyle/>
          <a:p>
            <a:fld id="{EFB30654-5188-CD46-A185-958418294383}" type="slidenum">
              <a:rPr lang="en-US" smtClean="0"/>
              <a:pPr/>
              <a:t>53</a:t>
            </a:fld>
            <a:endParaRPr lang="en-US" dirty="0"/>
          </a:p>
        </p:txBody>
      </p:sp>
      <p:sp>
        <p:nvSpPr>
          <p:cNvPr id="5" name="Content Placeholder 4"/>
          <p:cNvSpPr>
            <a:spLocks noGrp="1"/>
          </p:cNvSpPr>
          <p:nvPr>
            <p:ph sz="half" idx="1"/>
          </p:nvPr>
        </p:nvSpPr>
        <p:spPr>
          <a:xfrm>
            <a:off x="4932042" y="1196754"/>
            <a:ext cx="3890685" cy="4525963"/>
          </a:xfrm>
        </p:spPr>
        <p:txBody>
          <a:bodyPr>
            <a:noAutofit/>
          </a:bodyPr>
          <a:lstStyle/>
          <a:p>
            <a:pPr>
              <a:lnSpc>
                <a:spcPct val="200000"/>
              </a:lnSpc>
            </a:pPr>
            <a:r>
              <a:rPr lang="en-US" altLang="zh-CN" dirty="0">
                <a:solidFill>
                  <a:schemeClr val="tx1"/>
                </a:solidFill>
                <a:latin typeface="微软雅黑" panose="020B0503020204020204" pitchFamily="34" charset="-122"/>
                <a:ea typeface="微软雅黑" panose="020B0503020204020204" pitchFamily="34" charset="-122"/>
              </a:rPr>
              <a:t>	</a:t>
            </a:r>
            <a:r>
              <a:rPr lang="zh-CN" altLang="en-US" dirty="0">
                <a:solidFill>
                  <a:schemeClr val="tx1"/>
                </a:solidFill>
                <a:latin typeface="微软雅黑" panose="020B0503020204020204" pitchFamily="34" charset="-122"/>
                <a:ea typeface="微软雅黑" panose="020B0503020204020204" pitchFamily="34" charset="-122"/>
              </a:rPr>
              <a:t>阿里“水文模型”是按小微企业类目、级别等分别统计一个阿里系商户的相关“水文数据”库。</a:t>
            </a:r>
            <a:endParaRPr lang="en-US" altLang="zh-CN" dirty="0">
              <a:solidFill>
                <a:schemeClr val="tx1"/>
              </a:solidFill>
              <a:latin typeface="微软雅黑" panose="020B0503020204020204" pitchFamily="34" charset="-122"/>
              <a:ea typeface="微软雅黑" panose="020B0503020204020204" pitchFamily="34" charset="-122"/>
            </a:endParaRPr>
          </a:p>
          <a:p>
            <a:pPr>
              <a:lnSpc>
                <a:spcPct val="200000"/>
              </a:lnSpc>
            </a:pPr>
            <a:r>
              <a:rPr lang="en-US" altLang="zh-CN" dirty="0">
                <a:solidFill>
                  <a:schemeClr val="tx1"/>
                </a:solidFill>
                <a:latin typeface="微软雅黑" panose="020B0503020204020204" pitchFamily="34" charset="-122"/>
                <a:ea typeface="微软雅黑" panose="020B0503020204020204" pitchFamily="34" charset="-122"/>
              </a:rPr>
              <a:t>	</a:t>
            </a:r>
            <a:r>
              <a:rPr lang="zh-CN" altLang="en-US" dirty="0">
                <a:solidFill>
                  <a:schemeClr val="tx1"/>
                </a:solidFill>
                <a:latin typeface="微软雅黑" panose="020B0503020204020204" pitchFamily="34" charset="-122"/>
                <a:ea typeface="微软雅黑" panose="020B0503020204020204" pitchFamily="34" charset="-122"/>
              </a:rPr>
              <a:t>如过往每到某个时点，该店铺销售会进入旺季，销售额就会增长，同时每在这个时段，该客户对外投放的额度就会上升，结合这些水文数据，系统可以判断出该店铺的融资需求；结合该店铺以往资金支用数据及同类店铺资金支用数据，可以判断出该店铺的资金需求额度。</a:t>
            </a:r>
            <a:endParaRPr lang="en-US" dirty="0">
              <a:solidFill>
                <a:schemeClr val="tx1"/>
              </a:solidFill>
              <a:latin typeface="微软雅黑" panose="020B0503020204020204" pitchFamily="34" charset="-122"/>
              <a:ea typeface="微软雅黑" panose="020B0503020204020204" pitchFamily="34" charset="-122"/>
            </a:endParaRPr>
          </a:p>
        </p:txBody>
      </p:sp>
      <p:pic>
        <p:nvPicPr>
          <p:cNvPr id="82946" name="Picture 2" descr="http://jxwdyf.com/UpLoadFiles/image/Product/%E9%98%B2%E6%B1%9B%E6%8C%87%E6%8C%A511.png"/>
          <p:cNvPicPr>
            <a:picLocks noChangeAspect="1" noChangeArrowheads="1"/>
          </p:cNvPicPr>
          <p:nvPr/>
        </p:nvPicPr>
        <p:blipFill>
          <a:blip r:embed="rId2" cstate="print"/>
          <a:srcRect/>
          <a:stretch>
            <a:fillRect/>
          </a:stretch>
        </p:blipFill>
        <p:spPr bwMode="auto">
          <a:xfrm>
            <a:off x="584552" y="1290539"/>
            <a:ext cx="4105648" cy="4389885"/>
          </a:xfrm>
          <a:prstGeom prst="rect">
            <a:avLst/>
          </a:prstGeom>
          <a:noFill/>
        </p:spPr>
      </p:pic>
    </p:spTree>
    <p:extLst>
      <p:ext uri="{BB962C8B-B14F-4D97-AF65-F5344CB8AC3E}">
        <p14:creationId xmlns:p14="http://schemas.microsoft.com/office/powerpoint/2010/main" val="10479184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1"/>
          <p:cNvSpPr>
            <a:spLocks noGrp="1"/>
          </p:cNvSpPr>
          <p:nvPr>
            <p:ph type="title"/>
          </p:nvPr>
        </p:nvSpPr>
        <p:spPr>
          <a:xfrm>
            <a:off x="827584" y="228611"/>
            <a:ext cx="7925790" cy="498599"/>
          </a:xfrm>
        </p:spPr>
        <p:txBody>
          <a:bodyPr>
            <a:normAutofit fontScale="90000"/>
          </a:bodyPr>
          <a:lstStyle/>
          <a:p>
            <a:r>
              <a:rPr lang="zh-CN" altLang="en-US" dirty="0">
                <a:latin typeface="黑体" pitchFamily="49" charset="-122"/>
                <a:ea typeface="黑体" pitchFamily="49" charset="-122"/>
              </a:rPr>
              <a:t>大数据的</a:t>
            </a:r>
            <a:r>
              <a:rPr lang="en-US" altLang="zh-CN" dirty="0">
                <a:latin typeface="黑体" pitchFamily="49" charset="-122"/>
                <a:ea typeface="黑体" pitchFamily="49" charset="-122"/>
              </a:rPr>
              <a:t>4V</a:t>
            </a:r>
            <a:r>
              <a:rPr lang="zh-CN" altLang="en-US" dirty="0">
                <a:latin typeface="黑体" pitchFamily="49" charset="-122"/>
                <a:ea typeface="黑体" pitchFamily="49" charset="-122"/>
              </a:rPr>
              <a:t>特征</a:t>
            </a:r>
            <a:endParaRPr lang="en-US" altLang="en-US" dirty="0">
              <a:latin typeface="黑体" pitchFamily="49" charset="-122"/>
              <a:ea typeface="黑体" pitchFamily="49" charset="-122"/>
            </a:endParaRPr>
          </a:p>
        </p:txBody>
      </p:sp>
      <p:grpSp>
        <p:nvGrpSpPr>
          <p:cNvPr id="2" name="Group 11"/>
          <p:cNvGrpSpPr/>
          <p:nvPr/>
        </p:nvGrpSpPr>
        <p:grpSpPr>
          <a:xfrm>
            <a:off x="0" y="1081023"/>
            <a:ext cx="3034702" cy="2606040"/>
            <a:chOff x="0" y="1297045"/>
            <a:chExt cx="4045215" cy="2606040"/>
          </a:xfrm>
        </p:grpSpPr>
        <p:sp>
          <p:nvSpPr>
            <p:cNvPr id="16" name="Orange"/>
            <p:cNvSpPr/>
            <p:nvPr/>
          </p:nvSpPr>
          <p:spPr bwMode="auto">
            <a:xfrm>
              <a:off x="0" y="1297045"/>
              <a:ext cx="4045213" cy="2606040"/>
            </a:xfrm>
            <a:prstGeom prst="roundRect">
              <a:avLst>
                <a:gd name="adj" fmla="val 0"/>
              </a:avLst>
            </a:prstGeom>
            <a:solidFill>
              <a:schemeClr val="accent3"/>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t" anchorCtr="0" compatLnSpc="1">
              <a:prstTxWarp prst="textNoShape">
                <a:avLst/>
              </a:prstTxWarp>
            </a:bodyPr>
            <a:lstStyle/>
            <a:p>
              <a:pPr algn="ctr" defTabSz="685637"/>
              <a:r>
                <a:rPr lang="en-US" altLang="zh-CN" sz="3200" dirty="0">
                  <a:latin typeface="微软雅黑" pitchFamily="34" charset="-122"/>
                  <a:ea typeface="微软雅黑" pitchFamily="34" charset="-122"/>
                </a:rPr>
                <a:t>Volume</a:t>
              </a:r>
              <a:endParaRPr lang="en-US" sz="3200" dirty="0">
                <a:solidFill>
                  <a:schemeClr val="tx1">
                    <a:alpha val="99000"/>
                  </a:schemeClr>
                </a:solidFill>
                <a:latin typeface="微软雅黑" pitchFamily="34" charset="-122"/>
                <a:ea typeface="微软雅黑" pitchFamily="34" charset="-122"/>
                <a:cs typeface="Segoe UI" pitchFamily="34" charset="0"/>
              </a:endParaRPr>
            </a:p>
          </p:txBody>
        </p:sp>
        <p:sp>
          <p:nvSpPr>
            <p:cNvPr id="18" name="Rectangle 58"/>
            <p:cNvSpPr/>
            <p:nvPr/>
          </p:nvSpPr>
          <p:spPr>
            <a:xfrm>
              <a:off x="3" y="2199956"/>
              <a:ext cx="4045212" cy="954107"/>
            </a:xfrm>
            <a:prstGeom prst="rect">
              <a:avLst/>
            </a:prstGeom>
            <a:ln>
              <a:noFill/>
            </a:ln>
          </p:spPr>
          <p:txBody>
            <a:bodyPr wrap="square">
              <a:spAutoFit/>
            </a:bodyPr>
            <a:lstStyle/>
            <a:p>
              <a:pPr marL="285750" indent="-285750">
                <a:buFont typeface="Arial" pitchFamily="34" charset="0"/>
                <a:buChar char="•"/>
              </a:pPr>
              <a:r>
                <a:rPr lang="zh-CN" altLang="en-US" sz="1400" dirty="0">
                  <a:latin typeface="微软雅黑" pitchFamily="34" charset="-122"/>
                  <a:ea typeface="微软雅黑" pitchFamily="34" charset="-122"/>
                </a:rPr>
                <a:t>非结构化数据的超大规模和增长</a:t>
              </a:r>
              <a:endParaRPr lang="en-US" altLang="zh-CN" sz="1400" dirty="0">
                <a:latin typeface="微软雅黑" pitchFamily="34" charset="-122"/>
                <a:ea typeface="微软雅黑" pitchFamily="34" charset="-122"/>
              </a:endParaRPr>
            </a:p>
            <a:p>
              <a:pPr marL="285750" indent="-285750">
                <a:buFont typeface="Arial" pitchFamily="34" charset="0"/>
                <a:buChar char="•"/>
              </a:pPr>
              <a:r>
                <a:rPr lang="zh-CN" altLang="en-US" sz="1400" dirty="0">
                  <a:latin typeface="微软雅黑" pitchFamily="34" charset="-122"/>
                  <a:ea typeface="微软雅黑" pitchFamily="34" charset="-122"/>
                </a:rPr>
                <a:t>总数据量的</a:t>
              </a:r>
              <a:r>
                <a:rPr lang="en-US" altLang="zh-CN" sz="1400" dirty="0">
                  <a:latin typeface="微软雅黑" pitchFamily="34" charset="-122"/>
                  <a:ea typeface="微软雅黑" pitchFamily="34" charset="-122"/>
                </a:rPr>
                <a:t>80~90%</a:t>
              </a:r>
            </a:p>
            <a:p>
              <a:pPr marL="285750" indent="-285750">
                <a:buFont typeface="Arial" pitchFamily="34" charset="0"/>
                <a:buChar char="•"/>
              </a:pPr>
              <a:r>
                <a:rPr lang="zh-CN" altLang="en-US" sz="1400" dirty="0">
                  <a:latin typeface="微软雅黑" pitchFamily="34" charset="-122"/>
                  <a:ea typeface="微软雅黑" pitchFamily="34" charset="-122"/>
                </a:rPr>
                <a:t>比结构化数据增长快</a:t>
              </a:r>
              <a:r>
                <a:rPr lang="en-US" altLang="zh-CN" sz="1400" dirty="0">
                  <a:latin typeface="微软雅黑" pitchFamily="34" charset="-122"/>
                  <a:ea typeface="微软雅黑" pitchFamily="34" charset="-122"/>
                </a:rPr>
                <a:t>10</a:t>
              </a:r>
              <a:r>
                <a:rPr lang="zh-CN" altLang="en-US" sz="1400" dirty="0">
                  <a:latin typeface="微软雅黑" pitchFamily="34" charset="-122"/>
                  <a:ea typeface="微软雅黑" pitchFamily="34" charset="-122"/>
                </a:rPr>
                <a:t>倍到</a:t>
              </a:r>
              <a:r>
                <a:rPr lang="en-US" altLang="zh-CN" sz="1400" dirty="0">
                  <a:latin typeface="微软雅黑" pitchFamily="34" charset="-122"/>
                  <a:ea typeface="微软雅黑" pitchFamily="34" charset="-122"/>
                </a:rPr>
                <a:t>50</a:t>
              </a:r>
              <a:r>
                <a:rPr lang="zh-CN" altLang="en-US" sz="1400" dirty="0">
                  <a:latin typeface="微软雅黑" pitchFamily="34" charset="-122"/>
                  <a:ea typeface="微软雅黑" pitchFamily="34" charset="-122"/>
                </a:rPr>
                <a:t>倍</a:t>
              </a:r>
              <a:endParaRPr lang="en-US" altLang="zh-CN" sz="1400" dirty="0">
                <a:latin typeface="微软雅黑" pitchFamily="34" charset="-122"/>
                <a:ea typeface="微软雅黑" pitchFamily="34" charset="-122"/>
              </a:endParaRPr>
            </a:p>
            <a:p>
              <a:pPr marL="285750" indent="-285750">
                <a:buFont typeface="Arial" pitchFamily="34" charset="0"/>
                <a:buChar char="•"/>
              </a:pPr>
              <a:r>
                <a:rPr lang="zh-CN" altLang="en-US" sz="1400" dirty="0">
                  <a:latin typeface="微软雅黑" pitchFamily="34" charset="-122"/>
                  <a:ea typeface="微软雅黑" pitchFamily="34" charset="-122"/>
                </a:rPr>
                <a:t>是传统数据仓库的</a:t>
              </a:r>
              <a:r>
                <a:rPr lang="en-US" altLang="zh-CN" sz="1400" dirty="0">
                  <a:latin typeface="微软雅黑" pitchFamily="34" charset="-122"/>
                  <a:ea typeface="微软雅黑" pitchFamily="34" charset="-122"/>
                </a:rPr>
                <a:t>10</a:t>
              </a:r>
              <a:r>
                <a:rPr lang="zh-CN" altLang="en-US" sz="1400" dirty="0">
                  <a:latin typeface="微软雅黑" pitchFamily="34" charset="-122"/>
                  <a:ea typeface="微软雅黑" pitchFamily="34" charset="-122"/>
                </a:rPr>
                <a:t>倍到</a:t>
              </a:r>
              <a:r>
                <a:rPr lang="en-US" altLang="zh-CN" sz="1400" dirty="0">
                  <a:latin typeface="微软雅黑" pitchFamily="34" charset="-122"/>
                  <a:ea typeface="微软雅黑" pitchFamily="34" charset="-122"/>
                </a:rPr>
                <a:t>50</a:t>
              </a:r>
              <a:r>
                <a:rPr lang="zh-CN" altLang="en-US" sz="1400" dirty="0">
                  <a:latin typeface="微软雅黑" pitchFamily="34" charset="-122"/>
                  <a:ea typeface="微软雅黑" pitchFamily="34" charset="-122"/>
                </a:rPr>
                <a:t>倍</a:t>
              </a:r>
            </a:p>
          </p:txBody>
        </p:sp>
      </p:grpSp>
      <p:grpSp>
        <p:nvGrpSpPr>
          <p:cNvPr id="3" name="Group 12"/>
          <p:cNvGrpSpPr/>
          <p:nvPr/>
        </p:nvGrpSpPr>
        <p:grpSpPr>
          <a:xfrm>
            <a:off x="0" y="3789037"/>
            <a:ext cx="3033514" cy="2376264"/>
            <a:chOff x="-1984" y="4023360"/>
            <a:chExt cx="4043631" cy="2606041"/>
          </a:xfrm>
        </p:grpSpPr>
        <p:sp>
          <p:nvSpPr>
            <p:cNvPr id="28" name="Orange"/>
            <p:cNvSpPr/>
            <p:nvPr/>
          </p:nvSpPr>
          <p:spPr bwMode="auto">
            <a:xfrm>
              <a:off x="-1" y="4023360"/>
              <a:ext cx="4041648" cy="2606041"/>
            </a:xfrm>
            <a:prstGeom prst="roundRect">
              <a:avLst>
                <a:gd name="adj" fmla="val 0"/>
              </a:avLst>
            </a:prstGeom>
            <a:solidFill>
              <a:schemeClr val="accent6"/>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t" anchorCtr="0" compatLnSpc="1">
              <a:prstTxWarp prst="textNoShape">
                <a:avLst/>
              </a:prstTxWarp>
            </a:bodyPr>
            <a:lstStyle/>
            <a:p>
              <a:pPr algn="ctr" defTabSz="685637" fontAlgn="base">
                <a:spcBef>
                  <a:spcPct val="0"/>
                </a:spcBef>
                <a:spcAft>
                  <a:spcPct val="0"/>
                </a:spcAft>
              </a:pPr>
              <a:r>
                <a:rPr lang="en-US" altLang="zh-CN" sz="3200" dirty="0">
                  <a:ea typeface="黑体" pitchFamily="49" charset="-122"/>
                </a:rPr>
                <a:t>Value</a:t>
              </a:r>
              <a:endParaRPr lang="en-US" sz="3200" dirty="0">
                <a:solidFill>
                  <a:schemeClr val="tx1">
                    <a:alpha val="99000"/>
                  </a:schemeClr>
                </a:solidFill>
                <a:latin typeface="微软雅黑" pitchFamily="34" charset="-122"/>
                <a:ea typeface="微软雅黑" pitchFamily="34" charset="-122"/>
                <a:cs typeface="Segoe UI" pitchFamily="34" charset="0"/>
              </a:endParaRPr>
            </a:p>
          </p:txBody>
        </p:sp>
        <p:sp>
          <p:nvSpPr>
            <p:cNvPr id="27" name="Rectangle 31"/>
            <p:cNvSpPr/>
            <p:nvPr/>
          </p:nvSpPr>
          <p:spPr>
            <a:xfrm>
              <a:off x="-1984" y="4869160"/>
              <a:ext cx="4015264" cy="1046366"/>
            </a:xfrm>
            <a:prstGeom prst="rect">
              <a:avLst/>
            </a:prstGeom>
            <a:noFill/>
            <a:ln>
              <a:noFill/>
            </a:ln>
          </p:spPr>
          <p:txBody>
            <a:bodyPr wrap="square">
              <a:spAutoFit/>
            </a:bodyPr>
            <a:lstStyle/>
            <a:p>
              <a:pPr marL="285750" indent="-285750">
                <a:buFont typeface="Arial" pitchFamily="34" charset="0"/>
                <a:buChar char="•"/>
              </a:pPr>
              <a:r>
                <a:rPr lang="zh-CN" altLang="en-US" sz="1400" dirty="0">
                  <a:latin typeface="微软雅黑" pitchFamily="34" charset="-122"/>
                  <a:ea typeface="微软雅黑" pitchFamily="34" charset="-122"/>
                </a:rPr>
                <a:t>大量的不相关信息</a:t>
              </a:r>
              <a:endParaRPr lang="en-US" altLang="zh-CN" sz="1400" dirty="0">
                <a:latin typeface="微软雅黑" pitchFamily="34" charset="-122"/>
                <a:ea typeface="微软雅黑" pitchFamily="34" charset="-122"/>
              </a:endParaRPr>
            </a:p>
            <a:p>
              <a:pPr marL="285750" indent="-285750">
                <a:buFont typeface="Arial" pitchFamily="34" charset="0"/>
                <a:buChar char="•"/>
              </a:pPr>
              <a:r>
                <a:rPr lang="zh-CN" altLang="en-US" sz="1400" dirty="0">
                  <a:latin typeface="微软雅黑" pitchFamily="34" charset="-122"/>
                  <a:ea typeface="微软雅黑" pitchFamily="34" charset="-122"/>
                </a:rPr>
                <a:t>对未来趋势与模式的可预测分析</a:t>
              </a:r>
              <a:endParaRPr lang="en-US" altLang="zh-CN" sz="1400" dirty="0">
                <a:latin typeface="微软雅黑" pitchFamily="34" charset="-122"/>
                <a:ea typeface="微软雅黑" pitchFamily="34" charset="-122"/>
              </a:endParaRPr>
            </a:p>
            <a:p>
              <a:pPr marL="285750" indent="-285750">
                <a:buFont typeface="Arial" pitchFamily="34" charset="0"/>
                <a:buChar char="•"/>
              </a:pPr>
              <a:r>
                <a:rPr lang="zh-CN" altLang="en-US" sz="1400" dirty="0">
                  <a:latin typeface="微软雅黑" pitchFamily="34" charset="-122"/>
                  <a:ea typeface="微软雅黑" pitchFamily="34" charset="-122"/>
                </a:rPr>
                <a:t>深度复杂分析（机器学习、人工智能</a:t>
              </a:r>
              <a:r>
                <a:rPr lang="en-US" altLang="zh-CN" sz="1400" dirty="0">
                  <a:latin typeface="微软雅黑" pitchFamily="34" charset="-122"/>
                  <a:ea typeface="微软雅黑" pitchFamily="34" charset="-122"/>
                </a:rPr>
                <a:t>Vs</a:t>
              </a:r>
              <a:r>
                <a:rPr lang="zh-CN" altLang="en-US" sz="1400" dirty="0">
                  <a:latin typeface="微软雅黑" pitchFamily="34" charset="-122"/>
                  <a:ea typeface="微软雅黑" pitchFamily="34" charset="-122"/>
                </a:rPr>
                <a:t>传统商务智能）</a:t>
              </a:r>
              <a:endParaRPr lang="en-US" altLang="zh-CN" sz="1400" dirty="0">
                <a:latin typeface="微软雅黑" pitchFamily="34" charset="-122"/>
                <a:ea typeface="微软雅黑" pitchFamily="34" charset="-122"/>
              </a:endParaRPr>
            </a:p>
          </p:txBody>
        </p:sp>
      </p:grpSp>
      <p:grpSp>
        <p:nvGrpSpPr>
          <p:cNvPr id="4" name="Group 14"/>
          <p:cNvGrpSpPr/>
          <p:nvPr/>
        </p:nvGrpSpPr>
        <p:grpSpPr>
          <a:xfrm>
            <a:off x="6120658" y="3789040"/>
            <a:ext cx="3032026" cy="2376264"/>
            <a:chOff x="8156767" y="4023360"/>
            <a:chExt cx="4041648" cy="2606040"/>
          </a:xfrm>
        </p:grpSpPr>
        <p:sp>
          <p:nvSpPr>
            <p:cNvPr id="32" name="Orange"/>
            <p:cNvSpPr/>
            <p:nvPr/>
          </p:nvSpPr>
          <p:spPr bwMode="auto">
            <a:xfrm>
              <a:off x="8156767" y="4023360"/>
              <a:ext cx="4041648" cy="2606040"/>
            </a:xfrm>
            <a:prstGeom prst="roundRect">
              <a:avLst>
                <a:gd name="adj" fmla="val 0"/>
              </a:avLst>
            </a:prstGeom>
            <a:solidFill>
              <a:schemeClr val="accent5"/>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t" anchorCtr="0" compatLnSpc="1">
              <a:prstTxWarp prst="textNoShape">
                <a:avLst/>
              </a:prstTxWarp>
            </a:bodyPr>
            <a:lstStyle/>
            <a:p>
              <a:pPr defTabSz="685637" fontAlgn="base">
                <a:spcBef>
                  <a:spcPct val="0"/>
                </a:spcBef>
                <a:spcAft>
                  <a:spcPct val="0"/>
                </a:spcAft>
              </a:pPr>
              <a:r>
                <a:rPr lang="en-US" altLang="zh-CN" sz="3200" dirty="0"/>
                <a:t>    Velocity</a:t>
              </a:r>
              <a:endParaRPr lang="en-US" sz="3200" b="1" spc="-60" dirty="0">
                <a:latin typeface="微软雅黑" pitchFamily="34" charset="-122"/>
                <a:ea typeface="微软雅黑" pitchFamily="34" charset="-122"/>
                <a:cs typeface="Segoe UI" pitchFamily="34" charset="0"/>
              </a:endParaRPr>
            </a:p>
          </p:txBody>
        </p:sp>
        <p:sp>
          <p:nvSpPr>
            <p:cNvPr id="34" name="Rectangle 49"/>
            <p:cNvSpPr/>
            <p:nvPr/>
          </p:nvSpPr>
          <p:spPr>
            <a:xfrm>
              <a:off x="8156767" y="4926271"/>
              <a:ext cx="4041648" cy="810090"/>
            </a:xfrm>
            <a:prstGeom prst="rect">
              <a:avLst/>
            </a:prstGeom>
            <a:noFill/>
            <a:ln>
              <a:noFill/>
            </a:ln>
          </p:spPr>
          <p:txBody>
            <a:bodyPr wrap="square">
              <a:spAutoFit/>
            </a:bodyPr>
            <a:lstStyle/>
            <a:p>
              <a:pPr marL="285750" indent="-285750">
                <a:buFont typeface="Arial" pitchFamily="34" charset="0"/>
                <a:buChar char="•"/>
              </a:pPr>
              <a:r>
                <a:rPr lang="zh-CN" altLang="en-US" sz="1400" dirty="0">
                  <a:latin typeface="微软雅黑" pitchFamily="34" charset="-122"/>
                  <a:ea typeface="微软雅黑" pitchFamily="34" charset="-122"/>
                </a:rPr>
                <a:t>实时分析而非批量式分析</a:t>
              </a:r>
              <a:endParaRPr lang="en-US" altLang="zh-CN" sz="1400" dirty="0">
                <a:latin typeface="微软雅黑" pitchFamily="34" charset="-122"/>
                <a:ea typeface="微软雅黑" pitchFamily="34" charset="-122"/>
              </a:endParaRPr>
            </a:p>
            <a:p>
              <a:pPr marL="285750" indent="-285750">
                <a:buFont typeface="Arial" pitchFamily="34" charset="0"/>
                <a:buChar char="•"/>
              </a:pPr>
              <a:r>
                <a:rPr lang="zh-CN" altLang="en-US" sz="1400" dirty="0">
                  <a:latin typeface="微软雅黑" pitchFamily="34" charset="-122"/>
                  <a:ea typeface="微软雅黑" pitchFamily="34" charset="-122"/>
                </a:rPr>
                <a:t>数据输入、处理与丢弃</a:t>
              </a:r>
              <a:endParaRPr lang="en-US" altLang="zh-CN" sz="1400" dirty="0">
                <a:latin typeface="微软雅黑" pitchFamily="34" charset="-122"/>
                <a:ea typeface="微软雅黑" pitchFamily="34" charset="-122"/>
              </a:endParaRPr>
            </a:p>
            <a:p>
              <a:pPr marL="285750" indent="-285750">
                <a:buFont typeface="Arial" pitchFamily="34" charset="0"/>
                <a:buChar char="•"/>
              </a:pPr>
              <a:r>
                <a:rPr lang="zh-CN" altLang="en-US" sz="1400" dirty="0">
                  <a:latin typeface="微软雅黑" pitchFamily="34" charset="-122"/>
                  <a:ea typeface="微软雅黑" pitchFamily="34" charset="-122"/>
                </a:rPr>
                <a:t>立竿见影而非事后见效</a:t>
              </a:r>
              <a:endParaRPr lang="en-US" altLang="zh-CN" sz="1400" dirty="0">
                <a:latin typeface="微软雅黑" pitchFamily="34" charset="-122"/>
                <a:ea typeface="微软雅黑" pitchFamily="34" charset="-122"/>
              </a:endParaRPr>
            </a:p>
          </p:txBody>
        </p:sp>
      </p:grpSp>
      <p:grpSp>
        <p:nvGrpSpPr>
          <p:cNvPr id="5" name="Group 13"/>
          <p:cNvGrpSpPr/>
          <p:nvPr/>
        </p:nvGrpSpPr>
        <p:grpSpPr>
          <a:xfrm>
            <a:off x="6111974" y="1081024"/>
            <a:ext cx="3039220" cy="2606040"/>
            <a:chOff x="8147177" y="1297046"/>
            <a:chExt cx="4051238" cy="2606040"/>
          </a:xfrm>
        </p:grpSpPr>
        <p:sp>
          <p:nvSpPr>
            <p:cNvPr id="36" name="Orange"/>
            <p:cNvSpPr/>
            <p:nvPr/>
          </p:nvSpPr>
          <p:spPr bwMode="auto">
            <a:xfrm>
              <a:off x="8156767" y="1297046"/>
              <a:ext cx="4041648" cy="2606040"/>
            </a:xfrm>
            <a:prstGeom prst="roundRect">
              <a:avLst>
                <a:gd name="adj" fmla="val 0"/>
              </a:avLst>
            </a:prstGeom>
            <a:solidFill>
              <a:srgbClr val="3BBEB4"/>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t" anchorCtr="0" compatLnSpc="1">
              <a:prstTxWarp prst="textNoShape">
                <a:avLst/>
              </a:prstTxWarp>
            </a:bodyPr>
            <a:lstStyle/>
            <a:p>
              <a:pPr algn="ctr" defTabSz="685637" fontAlgn="base">
                <a:spcBef>
                  <a:spcPct val="0"/>
                </a:spcBef>
                <a:spcAft>
                  <a:spcPct val="0"/>
                </a:spcAft>
              </a:pPr>
              <a:r>
                <a:rPr lang="en-US" altLang="zh-TW" sz="3200" dirty="0">
                  <a:solidFill>
                    <a:schemeClr val="tx1"/>
                  </a:solidFill>
                </a:rPr>
                <a:t>          Variety</a:t>
              </a:r>
              <a:endParaRPr lang="en-US" sz="3200" dirty="0">
                <a:solidFill>
                  <a:schemeClr val="tx1"/>
                </a:solidFill>
                <a:latin typeface="微软雅黑" pitchFamily="34" charset="-122"/>
                <a:ea typeface="微软雅黑" pitchFamily="34" charset="-122"/>
                <a:cs typeface="Segoe UI" pitchFamily="34" charset="0"/>
              </a:endParaRPr>
            </a:p>
          </p:txBody>
        </p:sp>
        <p:sp>
          <p:nvSpPr>
            <p:cNvPr id="38" name="Rectangle 54"/>
            <p:cNvSpPr/>
            <p:nvPr/>
          </p:nvSpPr>
          <p:spPr>
            <a:xfrm>
              <a:off x="8147177" y="2084849"/>
              <a:ext cx="4041648" cy="1169551"/>
            </a:xfrm>
            <a:prstGeom prst="rect">
              <a:avLst/>
            </a:prstGeom>
            <a:noFill/>
            <a:ln>
              <a:noFill/>
            </a:ln>
          </p:spPr>
          <p:txBody>
            <a:bodyPr wrap="square">
              <a:spAutoFit/>
            </a:bodyPr>
            <a:lstStyle/>
            <a:p>
              <a:pPr marL="285750" indent="-285750">
                <a:buFont typeface="Arial" pitchFamily="34" charset="0"/>
                <a:buChar char="•"/>
              </a:pPr>
              <a:r>
                <a:rPr lang="zh-CN" altLang="en-US" sz="1400" dirty="0">
                  <a:latin typeface="微软雅黑" pitchFamily="34" charset="-122"/>
                  <a:ea typeface="微软雅黑" pitchFamily="34" charset="-122"/>
                </a:rPr>
                <a:t>大数据的异构和多样性</a:t>
              </a:r>
              <a:endParaRPr lang="en-US" altLang="zh-CN" sz="1400" dirty="0">
                <a:latin typeface="微软雅黑" pitchFamily="34" charset="-122"/>
                <a:ea typeface="微软雅黑" pitchFamily="34" charset="-122"/>
              </a:endParaRPr>
            </a:p>
            <a:p>
              <a:pPr marL="285750" indent="-285750">
                <a:buFont typeface="Arial" pitchFamily="34" charset="0"/>
                <a:buChar char="•"/>
              </a:pPr>
              <a:r>
                <a:rPr lang="zh-CN" altLang="en-US" sz="1400" dirty="0">
                  <a:latin typeface="微软雅黑" pitchFamily="34" charset="-122"/>
                  <a:ea typeface="微软雅黑" pitchFamily="34" charset="-122"/>
                </a:rPr>
                <a:t>很多不同形式（文本、图像、视频、机器数据）</a:t>
              </a:r>
              <a:endParaRPr lang="en-US" altLang="zh-CN" sz="1400" dirty="0">
                <a:latin typeface="微软雅黑" pitchFamily="34" charset="-122"/>
                <a:ea typeface="微软雅黑" pitchFamily="34" charset="-122"/>
              </a:endParaRPr>
            </a:p>
            <a:p>
              <a:pPr marL="285750" indent="-285750">
                <a:buFont typeface="Arial" pitchFamily="34" charset="0"/>
                <a:buChar char="•"/>
              </a:pPr>
              <a:r>
                <a:rPr lang="zh-CN" altLang="en-US" sz="1400" dirty="0">
                  <a:latin typeface="微软雅黑" pitchFamily="34" charset="-122"/>
                  <a:ea typeface="微软雅黑" pitchFamily="34" charset="-122"/>
                </a:rPr>
                <a:t>无模式或者模式不明显</a:t>
              </a:r>
              <a:endParaRPr lang="en-US" altLang="zh-CN" sz="1400" dirty="0">
                <a:latin typeface="微软雅黑" pitchFamily="34" charset="-122"/>
                <a:ea typeface="微软雅黑" pitchFamily="34" charset="-122"/>
              </a:endParaRPr>
            </a:p>
            <a:p>
              <a:pPr marL="285750" indent="-285750">
                <a:buFont typeface="Arial" pitchFamily="34" charset="0"/>
                <a:buChar char="•"/>
              </a:pPr>
              <a:r>
                <a:rPr lang="zh-CN" altLang="en-US" sz="1400" dirty="0">
                  <a:latin typeface="微软雅黑" pitchFamily="34" charset="-122"/>
                  <a:ea typeface="微软雅黑" pitchFamily="34" charset="-122"/>
                </a:rPr>
                <a:t>不连贯的语法或句义</a:t>
              </a:r>
              <a:endParaRPr lang="en-US" altLang="zh-CN" sz="1400" dirty="0">
                <a:latin typeface="微软雅黑" pitchFamily="34" charset="-122"/>
                <a:ea typeface="微软雅黑" pitchFamily="34" charset="-122"/>
              </a:endParaRPr>
            </a:p>
          </p:txBody>
        </p:sp>
      </p:grpSp>
      <p:grpSp>
        <p:nvGrpSpPr>
          <p:cNvPr id="6" name="组合 6"/>
          <p:cNvGrpSpPr/>
          <p:nvPr/>
        </p:nvGrpSpPr>
        <p:grpSpPr>
          <a:xfrm>
            <a:off x="3119633" y="1081023"/>
            <a:ext cx="2904734" cy="5084283"/>
            <a:chOff x="3119633" y="972784"/>
            <a:chExt cx="2904734" cy="3999266"/>
          </a:xfrm>
        </p:grpSpPr>
        <p:sp>
          <p:nvSpPr>
            <p:cNvPr id="22" name="Rectangle 42"/>
            <p:cNvSpPr>
              <a:spLocks noChangeAspect="1"/>
            </p:cNvSpPr>
            <p:nvPr/>
          </p:nvSpPr>
          <p:spPr bwMode="auto">
            <a:xfrm>
              <a:off x="3119633" y="972784"/>
              <a:ext cx="2904734" cy="3999266"/>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t" anchorCtr="0" forceAA="0" compatLnSpc="1">
              <a:prstTxWarp prst="textNoShape">
                <a:avLst/>
              </a:prstTxWarp>
              <a:noAutofit/>
            </a:bodyPr>
            <a:lstStyle/>
            <a:p>
              <a:pPr algn="ctr" defTabSz="685637" fontAlgn="base">
                <a:spcBef>
                  <a:spcPct val="0"/>
                </a:spcBef>
                <a:spcAft>
                  <a:spcPct val="0"/>
                </a:spcAft>
              </a:pPr>
              <a:r>
                <a:rPr lang="en-US" altLang="zh-CN" sz="3800" spc="-75" dirty="0">
                  <a:solidFill>
                    <a:srgbClr val="363535"/>
                  </a:solidFill>
                  <a:latin typeface="微软雅黑" pitchFamily="34" charset="-122"/>
                  <a:ea typeface="微软雅黑" pitchFamily="34" charset="-122"/>
                  <a:cs typeface="Segoe UI" pitchFamily="34" charset="0"/>
                </a:rPr>
                <a:t>Big Data</a:t>
              </a:r>
            </a:p>
            <a:p>
              <a:pPr algn="ctr" defTabSz="685637" fontAlgn="base">
                <a:spcBef>
                  <a:spcPct val="0"/>
                </a:spcBef>
                <a:spcAft>
                  <a:spcPct val="0"/>
                </a:spcAft>
              </a:pPr>
              <a:r>
                <a:rPr lang="zh-CN" altLang="en-US" sz="3800" spc="-75" dirty="0">
                  <a:solidFill>
                    <a:srgbClr val="363535"/>
                  </a:solidFill>
                  <a:latin typeface="微软雅黑" pitchFamily="34" charset="-122"/>
                  <a:ea typeface="微软雅黑" pitchFamily="34" charset="-122"/>
                  <a:cs typeface="Segoe UI" pitchFamily="34" charset="0"/>
                </a:rPr>
                <a:t>大数据</a:t>
              </a:r>
              <a:endParaRPr lang="en-US" sz="3800" spc="-75" dirty="0" err="1">
                <a:solidFill>
                  <a:srgbClr val="363535"/>
                </a:solidFill>
                <a:latin typeface="微软雅黑" pitchFamily="34" charset="-122"/>
                <a:ea typeface="微软雅黑" pitchFamily="34" charset="-122"/>
                <a:cs typeface="Segoe UI" pitchFamily="34" charset="0"/>
              </a:endParaRPr>
            </a:p>
          </p:txBody>
        </p:sp>
        <p:pic>
          <p:nvPicPr>
            <p:cNvPr id="4098"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6686" l="3019" r="97170"/>
                      </a14:imgEffect>
                    </a14:imgLayer>
                  </a14:imgProps>
                </a:ext>
                <a:ext uri="{28A0092B-C50C-407E-A947-70E740481C1C}">
                  <a14:useLocalDpi xmlns:a14="http://schemas.microsoft.com/office/drawing/2010/main" val="0"/>
                </a:ext>
              </a:extLst>
            </a:blip>
            <a:srcRect/>
            <a:stretch>
              <a:fillRect/>
            </a:stretch>
          </p:blipFill>
          <p:spPr bwMode="auto">
            <a:xfrm>
              <a:off x="3275856" y="2338376"/>
              <a:ext cx="2595457" cy="2512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9" name="矩形 18"/>
          <p:cNvSpPr/>
          <p:nvPr/>
        </p:nvSpPr>
        <p:spPr>
          <a:xfrm>
            <a:off x="2483768" y="1052736"/>
            <a:ext cx="576064" cy="738664"/>
          </a:xfrm>
          <a:prstGeom prst="rect">
            <a:avLst/>
          </a:prstGeom>
        </p:spPr>
        <p:txBody>
          <a:bodyPr wrap="square">
            <a:spAutoFit/>
          </a:bodyPr>
          <a:lstStyle/>
          <a:p>
            <a:pPr lvl="0"/>
            <a:r>
              <a:rPr lang="en-US" altLang="zh-TW" sz="1400" b="1" dirty="0">
                <a:solidFill>
                  <a:schemeClr val="bg1"/>
                </a:solidFill>
                <a:effectLst>
                  <a:outerShdw blurRad="38100" dist="38100" dir="2700000" algn="tl">
                    <a:srgbClr val="000000">
                      <a:alpha val="43137"/>
                    </a:srgbClr>
                  </a:outerShdw>
                </a:effectLst>
                <a:latin typeface="Arial" pitchFamily="34" charset="0"/>
                <a:ea typeface="文鼎新粗黑"/>
                <a:cs typeface="Arial" pitchFamily="34" charset="0"/>
              </a:rPr>
              <a:t>TB</a:t>
            </a:r>
          </a:p>
          <a:p>
            <a:pPr lvl="0"/>
            <a:r>
              <a:rPr lang="en-US" altLang="zh-TW" sz="1400" b="1" dirty="0">
                <a:solidFill>
                  <a:schemeClr val="bg1"/>
                </a:solidFill>
                <a:effectLst>
                  <a:outerShdw blurRad="38100" dist="38100" dir="2700000" algn="tl">
                    <a:srgbClr val="000000">
                      <a:alpha val="43137"/>
                    </a:srgbClr>
                  </a:outerShdw>
                </a:effectLst>
                <a:latin typeface="Arial" pitchFamily="34" charset="0"/>
                <a:ea typeface="文鼎新粗黑"/>
                <a:cs typeface="Arial" pitchFamily="34" charset="0"/>
              </a:rPr>
              <a:t>PB</a:t>
            </a:r>
          </a:p>
          <a:p>
            <a:pPr lvl="0"/>
            <a:r>
              <a:rPr lang="en-US" altLang="zh-TW" sz="1400" b="1" dirty="0">
                <a:solidFill>
                  <a:schemeClr val="bg1"/>
                </a:solidFill>
                <a:effectLst>
                  <a:outerShdw blurRad="38100" dist="38100" dir="2700000" algn="tl">
                    <a:srgbClr val="000000">
                      <a:alpha val="43137"/>
                    </a:srgbClr>
                  </a:outerShdw>
                </a:effectLst>
                <a:latin typeface="Arial" pitchFamily="34" charset="0"/>
                <a:ea typeface="文鼎新粗黑"/>
                <a:cs typeface="Arial" pitchFamily="34" charset="0"/>
              </a:rPr>
              <a:t>EB</a:t>
            </a:r>
            <a:endParaRPr lang="zh-TW" altLang="en-US" sz="1400" b="1" dirty="0">
              <a:solidFill>
                <a:schemeClr val="bg1"/>
              </a:solidFill>
              <a:effectLst>
                <a:outerShdw blurRad="38100" dist="38100" dir="2700000" algn="tl">
                  <a:srgbClr val="000000">
                    <a:alpha val="43137"/>
                  </a:srgbClr>
                </a:outerShdw>
              </a:effectLst>
              <a:latin typeface="Arial" pitchFamily="34" charset="0"/>
              <a:ea typeface="文鼎新粗黑"/>
              <a:cs typeface="Arial" pitchFamily="34" charset="0"/>
            </a:endParaRPr>
          </a:p>
        </p:txBody>
      </p:sp>
      <p:sp>
        <p:nvSpPr>
          <p:cNvPr id="20" name="矩形 19"/>
          <p:cNvSpPr/>
          <p:nvPr/>
        </p:nvSpPr>
        <p:spPr>
          <a:xfrm>
            <a:off x="8100392" y="3789042"/>
            <a:ext cx="1080120" cy="954107"/>
          </a:xfrm>
          <a:prstGeom prst="rect">
            <a:avLst/>
          </a:prstGeom>
        </p:spPr>
        <p:txBody>
          <a:bodyPr wrap="square">
            <a:spAutoFit/>
          </a:bodyPr>
          <a:lstStyle/>
          <a:p>
            <a:pPr lvl="0"/>
            <a:r>
              <a:rPr lang="en-US" altLang="zh-TW" sz="1400" b="1" dirty="0">
                <a:solidFill>
                  <a:schemeClr val="bg1"/>
                </a:solidFill>
                <a:effectLst>
                  <a:outerShdw blurRad="38100" dist="38100" dir="2700000" algn="tl">
                    <a:srgbClr val="000000">
                      <a:alpha val="43137"/>
                    </a:srgbClr>
                  </a:outerShdw>
                </a:effectLst>
                <a:latin typeface="Arial" pitchFamily="34" charset="0"/>
                <a:ea typeface="文鼎新粗黑"/>
                <a:cs typeface="Arial" pitchFamily="34" charset="0"/>
              </a:rPr>
              <a:t>Streams</a:t>
            </a:r>
          </a:p>
          <a:p>
            <a:pPr lvl="0"/>
            <a:r>
              <a:rPr lang="en-US" altLang="zh-TW" sz="1400" b="1" dirty="0">
                <a:solidFill>
                  <a:schemeClr val="bg1"/>
                </a:solidFill>
                <a:effectLst>
                  <a:outerShdw blurRad="38100" dist="38100" dir="2700000" algn="tl">
                    <a:srgbClr val="000000">
                      <a:alpha val="43137"/>
                    </a:srgbClr>
                  </a:outerShdw>
                </a:effectLst>
                <a:latin typeface="Arial" pitchFamily="34" charset="0"/>
                <a:ea typeface="文鼎新粗黑"/>
                <a:cs typeface="Arial" pitchFamily="34" charset="0"/>
              </a:rPr>
              <a:t>Real time</a:t>
            </a:r>
          </a:p>
          <a:p>
            <a:pPr lvl="0"/>
            <a:r>
              <a:rPr lang="en-US" altLang="zh-TW" sz="1400" b="1" dirty="0">
                <a:solidFill>
                  <a:schemeClr val="bg1"/>
                </a:solidFill>
                <a:effectLst>
                  <a:outerShdw blurRad="38100" dist="38100" dir="2700000" algn="tl">
                    <a:srgbClr val="000000">
                      <a:alpha val="43137"/>
                    </a:srgbClr>
                  </a:outerShdw>
                </a:effectLst>
                <a:latin typeface="Arial" pitchFamily="34" charset="0"/>
                <a:ea typeface="文鼎新粗黑"/>
                <a:cs typeface="Arial" pitchFamily="34" charset="0"/>
              </a:rPr>
              <a:t>Near time</a:t>
            </a:r>
          </a:p>
          <a:p>
            <a:pPr lvl="0"/>
            <a:r>
              <a:rPr lang="en-US" altLang="zh-TW" sz="1400" b="1" dirty="0">
                <a:solidFill>
                  <a:schemeClr val="bg1"/>
                </a:solidFill>
                <a:effectLst>
                  <a:outerShdw blurRad="38100" dist="38100" dir="2700000" algn="tl">
                    <a:srgbClr val="000000">
                      <a:alpha val="43137"/>
                    </a:srgbClr>
                  </a:outerShdw>
                </a:effectLst>
                <a:latin typeface="Arial" pitchFamily="34" charset="0"/>
                <a:ea typeface="文鼎新粗黑"/>
                <a:cs typeface="Arial" pitchFamily="34" charset="0"/>
              </a:rPr>
              <a:t>Batch</a:t>
            </a:r>
            <a:endParaRPr lang="zh-CN" altLang="en-US" sz="1400" dirty="0">
              <a:solidFill>
                <a:schemeClr val="bg1"/>
              </a:solidFill>
            </a:endParaRPr>
          </a:p>
        </p:txBody>
      </p:sp>
      <p:sp>
        <p:nvSpPr>
          <p:cNvPr id="21" name="矩形 20"/>
          <p:cNvSpPr/>
          <p:nvPr/>
        </p:nvSpPr>
        <p:spPr>
          <a:xfrm>
            <a:off x="6084168" y="1052738"/>
            <a:ext cx="1440160" cy="830997"/>
          </a:xfrm>
          <a:prstGeom prst="rect">
            <a:avLst/>
          </a:prstGeom>
        </p:spPr>
        <p:txBody>
          <a:bodyPr wrap="square">
            <a:spAutoFit/>
          </a:bodyPr>
          <a:lstStyle/>
          <a:p>
            <a:pPr lvl="0"/>
            <a:r>
              <a:rPr lang="en-US" altLang="zh-TW" sz="1200" b="1" dirty="0">
                <a:solidFill>
                  <a:srgbClr val="FFFFFF"/>
                </a:solidFill>
                <a:effectLst>
                  <a:outerShdw blurRad="38100" dist="38100" dir="2700000" algn="tl">
                    <a:srgbClr val="000000">
                      <a:alpha val="43137"/>
                    </a:srgbClr>
                  </a:outerShdw>
                </a:effectLst>
                <a:latin typeface="Arial" pitchFamily="34" charset="0"/>
                <a:ea typeface="文鼎新粗黑"/>
                <a:cs typeface="Arial" pitchFamily="34" charset="0"/>
              </a:rPr>
              <a:t>Structured</a:t>
            </a:r>
          </a:p>
          <a:p>
            <a:pPr lvl="0"/>
            <a:r>
              <a:rPr lang="en-US" altLang="zh-TW" sz="1200" b="1" dirty="0">
                <a:solidFill>
                  <a:srgbClr val="FFFFFF"/>
                </a:solidFill>
                <a:effectLst>
                  <a:outerShdw blurRad="38100" dist="38100" dir="2700000" algn="tl">
                    <a:srgbClr val="000000">
                      <a:alpha val="43137"/>
                    </a:srgbClr>
                  </a:outerShdw>
                </a:effectLst>
                <a:latin typeface="Arial" pitchFamily="34" charset="0"/>
                <a:ea typeface="文鼎新粗黑"/>
                <a:cs typeface="Arial" pitchFamily="34" charset="0"/>
              </a:rPr>
              <a:t>Unstructured    </a:t>
            </a:r>
          </a:p>
          <a:p>
            <a:pPr lvl="0"/>
            <a:r>
              <a:rPr lang="en-US" altLang="zh-TW" sz="1200" b="1" dirty="0">
                <a:solidFill>
                  <a:srgbClr val="FFFFFF"/>
                </a:solidFill>
                <a:effectLst>
                  <a:outerShdw blurRad="38100" dist="38100" dir="2700000" algn="tl">
                    <a:srgbClr val="000000">
                      <a:alpha val="43137"/>
                    </a:srgbClr>
                  </a:outerShdw>
                </a:effectLst>
                <a:latin typeface="Arial" pitchFamily="34" charset="0"/>
                <a:ea typeface="文鼎新粗黑"/>
                <a:cs typeface="Arial" pitchFamily="34" charset="0"/>
              </a:rPr>
              <a:t>Semi-structured</a:t>
            </a:r>
          </a:p>
          <a:p>
            <a:pPr lvl="0"/>
            <a:r>
              <a:rPr lang="en-US" altLang="zh-TW" sz="1200" b="1" dirty="0">
                <a:solidFill>
                  <a:srgbClr val="FFFFFF"/>
                </a:solidFill>
                <a:effectLst>
                  <a:outerShdw blurRad="38100" dist="38100" dir="2700000" algn="tl">
                    <a:srgbClr val="000000">
                      <a:alpha val="43137"/>
                    </a:srgbClr>
                  </a:outerShdw>
                </a:effectLst>
                <a:latin typeface="Arial" pitchFamily="34" charset="0"/>
                <a:ea typeface="文鼎新粗黑"/>
                <a:cs typeface="Arial" pitchFamily="34" charset="0"/>
              </a:rPr>
              <a:t>All the above</a:t>
            </a:r>
            <a:endParaRPr lang="zh-TW" altLang="en-US" sz="1200" b="1" dirty="0">
              <a:solidFill>
                <a:srgbClr val="FFFFFF"/>
              </a:solidFill>
              <a:effectLst>
                <a:outerShdw blurRad="38100" dist="38100" dir="2700000" algn="tl">
                  <a:srgbClr val="000000">
                    <a:alpha val="43137"/>
                  </a:srgbClr>
                </a:outerShdw>
              </a:effectLst>
              <a:latin typeface="Arial" pitchFamily="34" charset="0"/>
              <a:ea typeface="文鼎新粗黑"/>
              <a:cs typeface="Arial" pitchFamily="34" charset="0"/>
            </a:endParaRPr>
          </a:p>
        </p:txBody>
      </p:sp>
      <p:grpSp>
        <p:nvGrpSpPr>
          <p:cNvPr id="23" name="组合 22"/>
          <p:cNvGrpSpPr/>
          <p:nvPr/>
        </p:nvGrpSpPr>
        <p:grpSpPr>
          <a:xfrm>
            <a:off x="0" y="6097538"/>
            <a:ext cx="9143999" cy="760462"/>
            <a:chOff x="0" y="6097538"/>
            <a:chExt cx="9143999" cy="760462"/>
          </a:xfrm>
        </p:grpSpPr>
        <p:pic>
          <p:nvPicPr>
            <p:cNvPr id="24" name="图片 23"/>
            <p:cNvPicPr>
              <a:picLocks noChangeAspect="1"/>
            </p:cNvPicPr>
            <p:nvPr/>
          </p:nvPicPr>
          <p:blipFill rotWithShape="1">
            <a:blip r:embed="rId5"/>
            <a:srcRect b="2477"/>
            <a:stretch/>
          </p:blipFill>
          <p:spPr>
            <a:xfrm>
              <a:off x="0" y="6097538"/>
              <a:ext cx="5086454" cy="760462"/>
            </a:xfrm>
            <a:prstGeom prst="rect">
              <a:avLst/>
            </a:prstGeom>
          </p:spPr>
        </p:pic>
        <p:pic>
          <p:nvPicPr>
            <p:cNvPr id="25" name="图片 24"/>
            <p:cNvPicPr>
              <a:picLocks noChangeAspect="1"/>
            </p:cNvPicPr>
            <p:nvPr/>
          </p:nvPicPr>
          <p:blipFill rotWithShape="1">
            <a:blip r:embed="rId5"/>
            <a:srcRect l="60079" r="5866" b="2477"/>
            <a:stretch/>
          </p:blipFill>
          <p:spPr>
            <a:xfrm flipH="1">
              <a:off x="4771622" y="6097538"/>
              <a:ext cx="4372377" cy="760462"/>
            </a:xfrm>
            <a:prstGeom prst="rect">
              <a:avLst/>
            </a:prstGeom>
          </p:spPr>
        </p:pic>
      </p:grpSp>
    </p:spTree>
    <p:extLst>
      <p:ext uri="{BB962C8B-B14F-4D97-AF65-F5344CB8AC3E}">
        <p14:creationId xmlns:p14="http://schemas.microsoft.com/office/powerpoint/2010/main" val="421126913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1"/>
          <p:cNvSpPr>
            <a:spLocks noGrp="1"/>
          </p:cNvSpPr>
          <p:nvPr>
            <p:ph type="title"/>
          </p:nvPr>
        </p:nvSpPr>
        <p:spPr>
          <a:xfrm>
            <a:off x="827584" y="228611"/>
            <a:ext cx="7925790" cy="498599"/>
          </a:xfrm>
        </p:spPr>
        <p:txBody>
          <a:bodyPr>
            <a:normAutofit fontScale="90000"/>
          </a:bodyPr>
          <a:lstStyle/>
          <a:p>
            <a:r>
              <a:rPr lang="zh-CN" altLang="en-US" dirty="0">
                <a:latin typeface="黑体" pitchFamily="49" charset="-122"/>
                <a:ea typeface="黑体" pitchFamily="49" charset="-122"/>
              </a:rPr>
              <a:t>大数据的</a:t>
            </a:r>
            <a:r>
              <a:rPr lang="en-US" altLang="zh-CN" dirty="0">
                <a:latin typeface="黑体" pitchFamily="49" charset="-122"/>
                <a:ea typeface="黑体" pitchFamily="49" charset="-122"/>
              </a:rPr>
              <a:t>4V</a:t>
            </a:r>
            <a:r>
              <a:rPr lang="zh-CN" altLang="en-US" dirty="0">
                <a:latin typeface="黑体" pitchFamily="49" charset="-122"/>
                <a:ea typeface="黑体" pitchFamily="49" charset="-122"/>
              </a:rPr>
              <a:t>特征（</a:t>
            </a:r>
            <a:r>
              <a:rPr lang="en-US" altLang="zh-CN" dirty="0">
                <a:latin typeface="黑体" pitchFamily="49" charset="-122"/>
                <a:ea typeface="黑体" pitchFamily="49" charset="-122"/>
              </a:rPr>
              <a:t>Volume</a:t>
            </a:r>
            <a:r>
              <a:rPr lang="zh-CN" altLang="en-US" dirty="0">
                <a:latin typeface="黑体" pitchFamily="49" charset="-122"/>
                <a:ea typeface="黑体" pitchFamily="49" charset="-122"/>
              </a:rPr>
              <a:t>）</a:t>
            </a:r>
            <a:endParaRPr lang="en-US" altLang="en-US" dirty="0">
              <a:latin typeface="黑体" pitchFamily="49" charset="-122"/>
              <a:ea typeface="黑体" pitchFamily="49" charset="-122"/>
            </a:endParaRPr>
          </a:p>
        </p:txBody>
      </p:sp>
      <p:sp>
        <p:nvSpPr>
          <p:cNvPr id="40" name="Pentagon 78"/>
          <p:cNvSpPr/>
          <p:nvPr/>
        </p:nvSpPr>
        <p:spPr>
          <a:xfrm>
            <a:off x="539552" y="1865357"/>
            <a:ext cx="864096" cy="699544"/>
          </a:xfrm>
          <a:prstGeom prst="homePlate">
            <a:avLst/>
          </a:prstGeom>
          <a:solidFill>
            <a:schemeClr val="accent4">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6" tIns="34294" rIns="68586" bIns="34294" numCol="1" spcCol="0" rtlCol="0" fromWordArt="0" anchor="ctr" anchorCtr="0" forceAA="0" compatLnSpc="1">
            <a:prstTxWarp prst="textNoShape">
              <a:avLst/>
            </a:prstTxWarp>
            <a:noAutofit/>
          </a:bodyPr>
          <a:lstStyle/>
          <a:p>
            <a:pPr algn="ctr"/>
            <a:r>
              <a:rPr lang="en-US" sz="1600" dirty="0">
                <a:solidFill>
                  <a:srgbClr val="FFFFFF"/>
                </a:solidFill>
                <a:latin typeface="微软雅黑" pitchFamily="34" charset="-122"/>
                <a:ea typeface="微软雅黑" pitchFamily="34" charset="-122"/>
              </a:rPr>
              <a:t>1B</a:t>
            </a:r>
            <a:r>
              <a:rPr lang="en-US" altLang="zh-CN" sz="1600" dirty="0">
                <a:solidFill>
                  <a:srgbClr val="FFFFFF"/>
                </a:solidFill>
                <a:latin typeface="微软雅黑" pitchFamily="34" charset="-122"/>
                <a:ea typeface="微软雅黑" pitchFamily="34" charset="-122"/>
              </a:rPr>
              <a:t>ity</a:t>
            </a:r>
            <a:endParaRPr lang="en-US" sz="1600" dirty="0">
              <a:solidFill>
                <a:srgbClr val="FFFFFF"/>
              </a:solidFill>
              <a:latin typeface="微软雅黑" pitchFamily="34" charset="-122"/>
              <a:ea typeface="微软雅黑" pitchFamily="34" charset="-122"/>
            </a:endParaRPr>
          </a:p>
        </p:txBody>
      </p:sp>
      <p:sp>
        <p:nvSpPr>
          <p:cNvPr id="42" name="Chevron 252"/>
          <p:cNvSpPr/>
          <p:nvPr/>
        </p:nvSpPr>
        <p:spPr>
          <a:xfrm>
            <a:off x="1187624" y="1866156"/>
            <a:ext cx="1152128" cy="698751"/>
          </a:xfrm>
          <a:prstGeom prst="chevron">
            <a:avLst/>
          </a:prstGeom>
          <a:solidFill>
            <a:schemeClr val="accent4">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6" tIns="34294" rIns="68586" bIns="34294" numCol="1" spcCol="0" rtlCol="0" fromWordArt="0" anchor="ctr" anchorCtr="0" forceAA="0" compatLnSpc="1">
            <a:prstTxWarp prst="textNoShape">
              <a:avLst/>
            </a:prstTxWarp>
            <a:noAutofit/>
          </a:bodyPr>
          <a:lstStyle/>
          <a:p>
            <a:pPr algn="ctr"/>
            <a:r>
              <a:rPr lang="en-US" sz="1600" dirty="0">
                <a:solidFill>
                  <a:srgbClr val="FFFFFF"/>
                </a:solidFill>
                <a:latin typeface="微软雅黑" pitchFamily="34" charset="-122"/>
                <a:ea typeface="微软雅黑" pitchFamily="34" charset="-122"/>
              </a:rPr>
              <a:t>1KB</a:t>
            </a:r>
          </a:p>
        </p:txBody>
      </p:sp>
      <p:sp>
        <p:nvSpPr>
          <p:cNvPr id="54" name="Chevron 252"/>
          <p:cNvSpPr/>
          <p:nvPr/>
        </p:nvSpPr>
        <p:spPr>
          <a:xfrm>
            <a:off x="2123728" y="1866156"/>
            <a:ext cx="1152128" cy="698751"/>
          </a:xfrm>
          <a:prstGeom prst="chevron">
            <a:avLst/>
          </a:prstGeom>
          <a:solidFill>
            <a:schemeClr val="accent4">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6" tIns="34294" rIns="68586" bIns="34294" numCol="1" spcCol="0" rtlCol="0" fromWordArt="0" anchor="ctr" anchorCtr="0" forceAA="0" compatLnSpc="1">
            <a:prstTxWarp prst="textNoShape">
              <a:avLst/>
            </a:prstTxWarp>
            <a:noAutofit/>
          </a:bodyPr>
          <a:lstStyle/>
          <a:p>
            <a:pPr algn="ctr"/>
            <a:r>
              <a:rPr lang="en-US" sz="1600" dirty="0">
                <a:solidFill>
                  <a:srgbClr val="FFFFFF"/>
                </a:solidFill>
                <a:latin typeface="微软雅黑" pitchFamily="34" charset="-122"/>
                <a:ea typeface="微软雅黑" pitchFamily="34" charset="-122"/>
              </a:rPr>
              <a:t>1MB</a:t>
            </a:r>
          </a:p>
        </p:txBody>
      </p:sp>
      <p:sp>
        <p:nvSpPr>
          <p:cNvPr id="55" name="Chevron 252"/>
          <p:cNvSpPr/>
          <p:nvPr/>
        </p:nvSpPr>
        <p:spPr>
          <a:xfrm>
            <a:off x="3059832" y="1866156"/>
            <a:ext cx="1152128" cy="698751"/>
          </a:xfrm>
          <a:prstGeom prst="chevron">
            <a:avLst/>
          </a:prstGeom>
          <a:solidFill>
            <a:schemeClr val="accent4">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6" tIns="34294" rIns="68586" bIns="34294" numCol="1" spcCol="0" rtlCol="0" fromWordArt="0" anchor="ctr" anchorCtr="0" forceAA="0" compatLnSpc="1">
            <a:prstTxWarp prst="textNoShape">
              <a:avLst/>
            </a:prstTxWarp>
            <a:noAutofit/>
          </a:bodyPr>
          <a:lstStyle/>
          <a:p>
            <a:pPr algn="ctr"/>
            <a:r>
              <a:rPr lang="en-US" sz="1600" dirty="0">
                <a:solidFill>
                  <a:srgbClr val="FFFFFF"/>
                </a:solidFill>
                <a:latin typeface="微软雅黑" pitchFamily="34" charset="-122"/>
                <a:ea typeface="微软雅黑" pitchFamily="34" charset="-122"/>
              </a:rPr>
              <a:t>1GB</a:t>
            </a:r>
          </a:p>
        </p:txBody>
      </p:sp>
      <p:sp>
        <p:nvSpPr>
          <p:cNvPr id="57" name="Chevron 252"/>
          <p:cNvSpPr/>
          <p:nvPr/>
        </p:nvSpPr>
        <p:spPr>
          <a:xfrm>
            <a:off x="3995936" y="1866156"/>
            <a:ext cx="1152128" cy="698751"/>
          </a:xfrm>
          <a:prstGeom prst="chevron">
            <a:avLst/>
          </a:prstGeom>
          <a:solidFill>
            <a:schemeClr val="accent4">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6" tIns="34294" rIns="68586" bIns="34294" numCol="1" spcCol="0" rtlCol="0" fromWordArt="0" anchor="ctr" anchorCtr="0" forceAA="0" compatLnSpc="1">
            <a:prstTxWarp prst="textNoShape">
              <a:avLst/>
            </a:prstTxWarp>
            <a:noAutofit/>
          </a:bodyPr>
          <a:lstStyle/>
          <a:p>
            <a:pPr algn="ctr"/>
            <a:r>
              <a:rPr lang="en-US" sz="1600" dirty="0">
                <a:solidFill>
                  <a:srgbClr val="FFFFFF"/>
                </a:solidFill>
                <a:latin typeface="微软雅黑" pitchFamily="34" charset="-122"/>
                <a:ea typeface="微软雅黑" pitchFamily="34" charset="-122"/>
              </a:rPr>
              <a:t>1TB</a:t>
            </a:r>
          </a:p>
        </p:txBody>
      </p:sp>
      <p:sp>
        <p:nvSpPr>
          <p:cNvPr id="58" name="Chevron 252"/>
          <p:cNvSpPr/>
          <p:nvPr/>
        </p:nvSpPr>
        <p:spPr>
          <a:xfrm>
            <a:off x="4932040" y="1865360"/>
            <a:ext cx="1152128" cy="698751"/>
          </a:xfrm>
          <a:prstGeom prst="chevron">
            <a:avLst/>
          </a:prstGeom>
          <a:solidFill>
            <a:schemeClr val="accent6">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6" tIns="34294" rIns="68586" bIns="34294" numCol="1" spcCol="0" rtlCol="0" fromWordArt="0" anchor="ctr" anchorCtr="0" forceAA="0" compatLnSpc="1">
            <a:prstTxWarp prst="textNoShape">
              <a:avLst/>
            </a:prstTxWarp>
            <a:noAutofit/>
          </a:bodyPr>
          <a:lstStyle/>
          <a:p>
            <a:pPr algn="ctr"/>
            <a:r>
              <a:rPr lang="en-US" sz="1600" dirty="0">
                <a:solidFill>
                  <a:srgbClr val="FFFFFF"/>
                </a:solidFill>
                <a:latin typeface="微软雅黑" pitchFamily="34" charset="-122"/>
                <a:ea typeface="微软雅黑" pitchFamily="34" charset="-122"/>
              </a:rPr>
              <a:t>1PB</a:t>
            </a:r>
          </a:p>
        </p:txBody>
      </p:sp>
      <p:sp>
        <p:nvSpPr>
          <p:cNvPr id="59" name="Chevron 252"/>
          <p:cNvSpPr/>
          <p:nvPr/>
        </p:nvSpPr>
        <p:spPr>
          <a:xfrm>
            <a:off x="5868144" y="1865360"/>
            <a:ext cx="1152128" cy="698751"/>
          </a:xfrm>
          <a:prstGeom prst="chevron">
            <a:avLst/>
          </a:prstGeom>
          <a:solidFill>
            <a:schemeClr val="accent6">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6" tIns="34294" rIns="68586" bIns="34294" numCol="1" spcCol="0" rtlCol="0" fromWordArt="0" anchor="ctr" anchorCtr="0" forceAA="0" compatLnSpc="1">
            <a:prstTxWarp prst="textNoShape">
              <a:avLst/>
            </a:prstTxWarp>
            <a:noAutofit/>
          </a:bodyPr>
          <a:lstStyle/>
          <a:p>
            <a:pPr algn="ctr"/>
            <a:r>
              <a:rPr lang="en-US" sz="1600" dirty="0">
                <a:solidFill>
                  <a:srgbClr val="FFFFFF"/>
                </a:solidFill>
                <a:latin typeface="微软雅黑" pitchFamily="34" charset="-122"/>
                <a:ea typeface="微软雅黑" pitchFamily="34" charset="-122"/>
              </a:rPr>
              <a:t>1EB</a:t>
            </a:r>
          </a:p>
        </p:txBody>
      </p:sp>
      <p:sp>
        <p:nvSpPr>
          <p:cNvPr id="60" name="Chevron 252"/>
          <p:cNvSpPr/>
          <p:nvPr/>
        </p:nvSpPr>
        <p:spPr>
          <a:xfrm>
            <a:off x="6804248" y="1865360"/>
            <a:ext cx="1152128" cy="698751"/>
          </a:xfrm>
          <a:prstGeom prst="chevron">
            <a:avLst/>
          </a:prstGeom>
          <a:solidFill>
            <a:schemeClr val="accent6">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6" tIns="34294" rIns="68586" bIns="34294" numCol="1" spcCol="0" rtlCol="0" fromWordArt="0" anchor="ctr" anchorCtr="0" forceAA="0" compatLnSpc="1">
            <a:prstTxWarp prst="textNoShape">
              <a:avLst/>
            </a:prstTxWarp>
            <a:noAutofit/>
          </a:bodyPr>
          <a:lstStyle/>
          <a:p>
            <a:pPr algn="ctr"/>
            <a:r>
              <a:rPr lang="en-US" sz="1600" dirty="0">
                <a:solidFill>
                  <a:srgbClr val="FFFFFF"/>
                </a:solidFill>
                <a:latin typeface="微软雅黑" pitchFamily="34" charset="-122"/>
                <a:ea typeface="微软雅黑" pitchFamily="34" charset="-122"/>
              </a:rPr>
              <a:t>1ZB</a:t>
            </a:r>
          </a:p>
        </p:txBody>
      </p:sp>
      <p:sp>
        <p:nvSpPr>
          <p:cNvPr id="61" name="Chevron 252"/>
          <p:cNvSpPr/>
          <p:nvPr/>
        </p:nvSpPr>
        <p:spPr>
          <a:xfrm>
            <a:off x="7740351" y="1865360"/>
            <a:ext cx="1152128" cy="698751"/>
          </a:xfrm>
          <a:prstGeom prst="chevron">
            <a:avLst/>
          </a:prstGeom>
          <a:solidFill>
            <a:schemeClr val="accent6">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6" tIns="34294" rIns="68586" bIns="34294" numCol="1" spcCol="0" rtlCol="0" fromWordArt="0" anchor="ctr" anchorCtr="0" forceAA="0" compatLnSpc="1">
            <a:prstTxWarp prst="textNoShape">
              <a:avLst/>
            </a:prstTxWarp>
            <a:noAutofit/>
          </a:bodyPr>
          <a:lstStyle/>
          <a:p>
            <a:pPr algn="ctr"/>
            <a:r>
              <a:rPr lang="en-US" sz="1600" dirty="0">
                <a:solidFill>
                  <a:srgbClr val="FFFFFF"/>
                </a:solidFill>
                <a:latin typeface="微软雅黑" pitchFamily="34" charset="-122"/>
                <a:ea typeface="微软雅黑" pitchFamily="34" charset="-122"/>
              </a:rPr>
              <a:t>1YB</a:t>
            </a:r>
          </a:p>
        </p:txBody>
      </p:sp>
      <p:grpSp>
        <p:nvGrpSpPr>
          <p:cNvPr id="2" name="组合 13"/>
          <p:cNvGrpSpPr/>
          <p:nvPr/>
        </p:nvGrpSpPr>
        <p:grpSpPr>
          <a:xfrm>
            <a:off x="971600" y="3285330"/>
            <a:ext cx="7344816" cy="2351916"/>
            <a:chOff x="755576" y="2375439"/>
            <a:chExt cx="7344816" cy="1763937"/>
          </a:xfrm>
        </p:grpSpPr>
        <p:sp>
          <p:nvSpPr>
            <p:cNvPr id="68" name="矩形 67"/>
            <p:cNvSpPr/>
            <p:nvPr/>
          </p:nvSpPr>
          <p:spPr>
            <a:xfrm>
              <a:off x="2720113" y="2375439"/>
              <a:ext cx="5380279" cy="311624"/>
            </a:xfrm>
            <a:prstGeom prst="rect">
              <a:avLst/>
            </a:prstGeom>
            <a:solidFill>
              <a:schemeClr val="accent3"/>
            </a:solidFill>
          </p:spPr>
          <p:txBody>
            <a:bodyPr wrap="square">
              <a:spAutoFit/>
            </a:bodyPr>
            <a:lstStyle/>
            <a:p>
              <a:pPr>
                <a:lnSpc>
                  <a:spcPct val="150000"/>
                </a:lnSpc>
              </a:pPr>
              <a:r>
                <a:rPr lang="en-US" altLang="zh-TW" sz="1400" dirty="0">
                  <a:latin typeface="微软雅黑" pitchFamily="34" charset="-122"/>
                  <a:ea typeface="微软雅黑" pitchFamily="34" charset="-122"/>
                </a:rPr>
                <a:t>1PB</a:t>
              </a:r>
              <a:r>
                <a:rPr lang="zh-TW" altLang="en-US" sz="1400" dirty="0">
                  <a:latin typeface="微软雅黑" pitchFamily="34" charset="-122"/>
                  <a:ea typeface="微软雅黑" pitchFamily="34" charset="-122"/>
                </a:rPr>
                <a:t>相当于</a:t>
              </a:r>
              <a:r>
                <a:rPr lang="en-US" altLang="zh-TW" sz="1400" dirty="0">
                  <a:latin typeface="微软雅黑" pitchFamily="34" charset="-122"/>
                  <a:ea typeface="微软雅黑" pitchFamily="34" charset="-122"/>
                </a:rPr>
                <a:t>50%</a:t>
              </a:r>
              <a:r>
                <a:rPr lang="zh-TW" altLang="en-US" sz="1400" dirty="0">
                  <a:latin typeface="微软雅黑" pitchFamily="34" charset="-122"/>
                  <a:ea typeface="微软雅黑" pitchFamily="34" charset="-122"/>
                </a:rPr>
                <a:t>的全美学术研究图书馆藏书信息内容</a:t>
              </a:r>
              <a:endParaRPr lang="zh-CN" altLang="en-US" sz="1400" dirty="0">
                <a:latin typeface="微软雅黑" pitchFamily="34" charset="-122"/>
                <a:ea typeface="微软雅黑" pitchFamily="34" charset="-122"/>
              </a:endParaRPr>
            </a:p>
          </p:txBody>
        </p:sp>
        <p:sp>
          <p:nvSpPr>
            <p:cNvPr id="72" name="矩形 71"/>
            <p:cNvSpPr/>
            <p:nvPr/>
          </p:nvSpPr>
          <p:spPr>
            <a:xfrm>
              <a:off x="2720112" y="2824919"/>
              <a:ext cx="5380279" cy="311624"/>
            </a:xfrm>
            <a:prstGeom prst="rect">
              <a:avLst/>
            </a:prstGeom>
            <a:solidFill>
              <a:schemeClr val="accent3"/>
            </a:solidFill>
          </p:spPr>
          <p:txBody>
            <a:bodyPr wrap="square">
              <a:spAutoFit/>
            </a:bodyPr>
            <a:lstStyle/>
            <a:p>
              <a:pPr>
                <a:lnSpc>
                  <a:spcPct val="150000"/>
                </a:lnSpc>
              </a:pPr>
              <a:r>
                <a:rPr lang="en-US" altLang="zh-TW" sz="1400" dirty="0">
                  <a:latin typeface="微软雅黑" pitchFamily="34" charset="-122"/>
                  <a:ea typeface="微软雅黑" pitchFamily="34" charset="-122"/>
                </a:rPr>
                <a:t>5EB</a:t>
              </a:r>
              <a:r>
                <a:rPr lang="zh-TW" altLang="en-US" sz="1400" dirty="0">
                  <a:latin typeface="微软雅黑" pitchFamily="34" charset="-122"/>
                  <a:ea typeface="微软雅黑" pitchFamily="34" charset="-122"/>
                </a:rPr>
                <a:t>相当于至今全世界人类所讲过的话语</a:t>
              </a:r>
              <a:endParaRPr lang="zh-CN" altLang="en-US" sz="1400" dirty="0">
                <a:latin typeface="微软雅黑" pitchFamily="34" charset="-122"/>
                <a:ea typeface="微软雅黑" pitchFamily="34" charset="-122"/>
              </a:endParaRPr>
            </a:p>
          </p:txBody>
        </p:sp>
        <p:sp>
          <p:nvSpPr>
            <p:cNvPr id="73" name="矩形 72"/>
            <p:cNvSpPr/>
            <p:nvPr/>
          </p:nvSpPr>
          <p:spPr>
            <a:xfrm>
              <a:off x="2720111" y="3274399"/>
              <a:ext cx="5380279" cy="311624"/>
            </a:xfrm>
            <a:prstGeom prst="rect">
              <a:avLst/>
            </a:prstGeom>
            <a:solidFill>
              <a:schemeClr val="accent3"/>
            </a:solidFill>
          </p:spPr>
          <p:txBody>
            <a:bodyPr wrap="square">
              <a:spAutoFit/>
            </a:bodyPr>
            <a:lstStyle/>
            <a:p>
              <a:pPr>
                <a:lnSpc>
                  <a:spcPct val="150000"/>
                </a:lnSpc>
              </a:pPr>
              <a:r>
                <a:rPr lang="en-US" altLang="zh-TW" sz="1400" dirty="0">
                  <a:latin typeface="微软雅黑" pitchFamily="34" charset="-122"/>
                  <a:ea typeface="微软雅黑" pitchFamily="34" charset="-122"/>
                </a:rPr>
                <a:t>1ZB</a:t>
              </a:r>
              <a:r>
                <a:rPr lang="zh-TW" altLang="en-US" sz="1400" dirty="0">
                  <a:latin typeface="微软雅黑" pitchFamily="34" charset="-122"/>
                  <a:ea typeface="微软雅黑" pitchFamily="34" charset="-122"/>
                </a:rPr>
                <a:t>如同全世界海滩上的沙子数量总和</a:t>
              </a:r>
              <a:endParaRPr lang="zh-CN" altLang="en-US" sz="1400" dirty="0">
                <a:latin typeface="微软雅黑" pitchFamily="34" charset="-122"/>
                <a:ea typeface="微软雅黑" pitchFamily="34" charset="-122"/>
              </a:endParaRPr>
            </a:p>
          </p:txBody>
        </p:sp>
        <p:sp>
          <p:nvSpPr>
            <p:cNvPr id="74" name="矩形 73"/>
            <p:cNvSpPr/>
            <p:nvPr/>
          </p:nvSpPr>
          <p:spPr>
            <a:xfrm>
              <a:off x="2720111" y="3723878"/>
              <a:ext cx="5380279" cy="311624"/>
            </a:xfrm>
            <a:prstGeom prst="rect">
              <a:avLst/>
            </a:prstGeom>
            <a:solidFill>
              <a:schemeClr val="accent3"/>
            </a:solidFill>
          </p:spPr>
          <p:txBody>
            <a:bodyPr wrap="square">
              <a:spAutoFit/>
            </a:bodyPr>
            <a:lstStyle/>
            <a:p>
              <a:pPr>
                <a:lnSpc>
                  <a:spcPct val="150000"/>
                </a:lnSpc>
              </a:pPr>
              <a:r>
                <a:rPr lang="en-US" altLang="zh-TW" sz="1400" dirty="0">
                  <a:latin typeface="微软雅黑" pitchFamily="34" charset="-122"/>
                  <a:ea typeface="微软雅黑" pitchFamily="34" charset="-122"/>
                </a:rPr>
                <a:t>1YB</a:t>
              </a:r>
              <a:r>
                <a:rPr lang="zh-TW" altLang="en-US" sz="1400" dirty="0">
                  <a:latin typeface="微软雅黑" pitchFamily="34" charset="-122"/>
                  <a:ea typeface="微软雅黑" pitchFamily="34" charset="-122"/>
                </a:rPr>
                <a:t>相当于</a:t>
              </a:r>
              <a:r>
                <a:rPr lang="en-US" altLang="zh-TW" sz="1400" dirty="0">
                  <a:latin typeface="微软雅黑" pitchFamily="34" charset="-122"/>
                  <a:ea typeface="微软雅黑" pitchFamily="34" charset="-122"/>
                </a:rPr>
                <a:t>7000</a:t>
              </a:r>
              <a:r>
                <a:rPr lang="zh-TW" altLang="en-US" sz="1400" dirty="0">
                  <a:latin typeface="微软雅黑" pitchFamily="34" charset="-122"/>
                  <a:ea typeface="微软雅黑" pitchFamily="34" charset="-122"/>
                </a:rPr>
                <a:t>位人类体内的微细胞总和</a:t>
              </a:r>
              <a:endParaRPr lang="zh-CN" altLang="en-US" sz="1400" dirty="0">
                <a:latin typeface="微软雅黑" pitchFamily="34" charset="-122"/>
                <a:ea typeface="微软雅黑" pitchFamily="34" charset="-122"/>
              </a:endParaRPr>
            </a:p>
          </p:txBody>
        </p:sp>
        <p:sp>
          <p:nvSpPr>
            <p:cNvPr id="13" name="矩形 12"/>
            <p:cNvSpPr/>
            <p:nvPr/>
          </p:nvSpPr>
          <p:spPr bwMode="auto">
            <a:xfrm>
              <a:off x="755576" y="2375439"/>
              <a:ext cx="1872208" cy="1763937"/>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zh-CN" altLang="en-US" dirty="0">
                  <a:solidFill>
                    <a:srgbClr val="FFFFFF">
                      <a:alpha val="98824"/>
                    </a:srgbClr>
                  </a:solidFill>
                  <a:latin typeface="微软雅黑" pitchFamily="34" charset="-122"/>
                  <a:ea typeface="微软雅黑" pitchFamily="34" charset="-122"/>
                  <a:cs typeface="Segoe UI" pitchFamily="34" charset="0"/>
                </a:rPr>
                <a:t>一般情况下，大数据是以</a:t>
              </a:r>
              <a:r>
                <a:rPr lang="en-US" altLang="zh-CN" dirty="0">
                  <a:solidFill>
                    <a:srgbClr val="FFFFFF">
                      <a:alpha val="98824"/>
                    </a:srgbClr>
                  </a:solidFill>
                  <a:latin typeface="微软雅黑" pitchFamily="34" charset="-122"/>
                  <a:ea typeface="微软雅黑" pitchFamily="34" charset="-122"/>
                  <a:cs typeface="Segoe UI" pitchFamily="34" charset="0"/>
                </a:rPr>
                <a:t>PB</a:t>
              </a:r>
              <a:r>
                <a:rPr lang="zh-CN" altLang="en-US" dirty="0">
                  <a:solidFill>
                    <a:srgbClr val="FFFFFF">
                      <a:alpha val="98824"/>
                    </a:srgbClr>
                  </a:solidFill>
                  <a:latin typeface="微软雅黑" pitchFamily="34" charset="-122"/>
                  <a:ea typeface="微软雅黑" pitchFamily="34" charset="-122"/>
                  <a:cs typeface="Segoe UI" pitchFamily="34" charset="0"/>
                </a:rPr>
                <a:t>、</a:t>
              </a:r>
              <a:r>
                <a:rPr lang="en-US" altLang="zh-CN" dirty="0">
                  <a:solidFill>
                    <a:srgbClr val="FFFFFF">
                      <a:alpha val="98824"/>
                    </a:srgbClr>
                  </a:solidFill>
                  <a:latin typeface="微软雅黑" pitchFamily="34" charset="-122"/>
                  <a:ea typeface="微软雅黑" pitchFamily="34" charset="-122"/>
                  <a:cs typeface="Segoe UI" pitchFamily="34" charset="0"/>
                </a:rPr>
                <a:t>EB</a:t>
              </a:r>
              <a:r>
                <a:rPr lang="zh-CN" altLang="en-US" dirty="0">
                  <a:solidFill>
                    <a:srgbClr val="FFFFFF">
                      <a:alpha val="98824"/>
                    </a:srgbClr>
                  </a:solidFill>
                  <a:latin typeface="微软雅黑" pitchFamily="34" charset="-122"/>
                  <a:ea typeface="微软雅黑" pitchFamily="34" charset="-122"/>
                  <a:cs typeface="Segoe UI" pitchFamily="34" charset="0"/>
                </a:rPr>
                <a:t>、</a:t>
              </a:r>
              <a:r>
                <a:rPr lang="en-US" altLang="zh-CN" dirty="0">
                  <a:solidFill>
                    <a:srgbClr val="FFFFFF">
                      <a:alpha val="98824"/>
                    </a:srgbClr>
                  </a:solidFill>
                  <a:latin typeface="微软雅黑" pitchFamily="34" charset="-122"/>
                  <a:ea typeface="微软雅黑" pitchFamily="34" charset="-122"/>
                  <a:cs typeface="Segoe UI" pitchFamily="34" charset="0"/>
                </a:rPr>
                <a:t>ZB</a:t>
              </a:r>
              <a:r>
                <a:rPr lang="zh-CN" altLang="en-US" dirty="0">
                  <a:solidFill>
                    <a:srgbClr val="FFFFFF">
                      <a:alpha val="98824"/>
                    </a:srgbClr>
                  </a:solidFill>
                  <a:latin typeface="微软雅黑" pitchFamily="34" charset="-122"/>
                  <a:ea typeface="微软雅黑" pitchFamily="34" charset="-122"/>
                  <a:cs typeface="Segoe UI" pitchFamily="34" charset="0"/>
                </a:rPr>
                <a:t>为单位进行计量的</a:t>
              </a:r>
            </a:p>
          </p:txBody>
        </p:sp>
      </p:grpSp>
      <p:grpSp>
        <p:nvGrpSpPr>
          <p:cNvPr id="18" name="组合 17"/>
          <p:cNvGrpSpPr/>
          <p:nvPr/>
        </p:nvGrpSpPr>
        <p:grpSpPr>
          <a:xfrm>
            <a:off x="0" y="6097538"/>
            <a:ext cx="9143999" cy="760462"/>
            <a:chOff x="0" y="6097538"/>
            <a:chExt cx="9143999" cy="760462"/>
          </a:xfrm>
        </p:grpSpPr>
        <p:pic>
          <p:nvPicPr>
            <p:cNvPr id="19" name="图片 18"/>
            <p:cNvPicPr>
              <a:picLocks noChangeAspect="1"/>
            </p:cNvPicPr>
            <p:nvPr/>
          </p:nvPicPr>
          <p:blipFill rotWithShape="1">
            <a:blip r:embed="rId3"/>
            <a:srcRect b="2477"/>
            <a:stretch/>
          </p:blipFill>
          <p:spPr>
            <a:xfrm>
              <a:off x="0" y="6097538"/>
              <a:ext cx="5086454" cy="760462"/>
            </a:xfrm>
            <a:prstGeom prst="rect">
              <a:avLst/>
            </a:prstGeom>
          </p:spPr>
        </p:pic>
        <p:pic>
          <p:nvPicPr>
            <p:cNvPr id="20" name="图片 19"/>
            <p:cNvPicPr>
              <a:picLocks noChangeAspect="1"/>
            </p:cNvPicPr>
            <p:nvPr/>
          </p:nvPicPr>
          <p:blipFill rotWithShape="1">
            <a:blip r:embed="rId3"/>
            <a:srcRect l="60079" r="5866" b="2477"/>
            <a:stretch/>
          </p:blipFill>
          <p:spPr>
            <a:xfrm flipH="1">
              <a:off x="4771622" y="6097538"/>
              <a:ext cx="4372377" cy="760462"/>
            </a:xfrm>
            <a:prstGeom prst="rect">
              <a:avLst/>
            </a:prstGeom>
          </p:spPr>
        </p:pic>
      </p:grpSp>
    </p:spTree>
    <p:extLst>
      <p:ext uri="{BB962C8B-B14F-4D97-AF65-F5344CB8AC3E}">
        <p14:creationId xmlns:p14="http://schemas.microsoft.com/office/powerpoint/2010/main" val="315391928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500" fill="hold"/>
                                        <p:tgtEl>
                                          <p:spTgt spid="42"/>
                                        </p:tgtEl>
                                        <p:attrNameLst>
                                          <p:attrName>ppt_x</p:attrName>
                                        </p:attrNameLst>
                                      </p:cBhvr>
                                      <p:tavLst>
                                        <p:tav tm="0">
                                          <p:val>
                                            <p:strVal val="0-#ppt_w/2"/>
                                          </p:val>
                                        </p:tav>
                                        <p:tav tm="100000">
                                          <p:val>
                                            <p:strVal val="#ppt_x"/>
                                          </p:val>
                                        </p:tav>
                                      </p:tavLst>
                                    </p:anim>
                                    <p:anim calcmode="lin" valueType="num">
                                      <p:cBhvr additive="base">
                                        <p:cTn id="12" dur="500" fill="hold"/>
                                        <p:tgtEl>
                                          <p:spTgt spid="4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54"/>
                                        </p:tgtEl>
                                        <p:attrNameLst>
                                          <p:attrName>style.visibility</p:attrName>
                                        </p:attrNameLst>
                                      </p:cBhvr>
                                      <p:to>
                                        <p:strVal val="visible"/>
                                      </p:to>
                                    </p:set>
                                    <p:anim calcmode="lin" valueType="num">
                                      <p:cBhvr additive="base">
                                        <p:cTn id="15" dur="500" fill="hold"/>
                                        <p:tgtEl>
                                          <p:spTgt spid="54"/>
                                        </p:tgtEl>
                                        <p:attrNameLst>
                                          <p:attrName>ppt_x</p:attrName>
                                        </p:attrNameLst>
                                      </p:cBhvr>
                                      <p:tavLst>
                                        <p:tav tm="0">
                                          <p:val>
                                            <p:strVal val="0-#ppt_w/2"/>
                                          </p:val>
                                        </p:tav>
                                        <p:tav tm="100000">
                                          <p:val>
                                            <p:strVal val="#ppt_x"/>
                                          </p:val>
                                        </p:tav>
                                      </p:tavLst>
                                    </p:anim>
                                    <p:anim calcmode="lin" valueType="num">
                                      <p:cBhvr additive="base">
                                        <p:cTn id="16" dur="500" fill="hold"/>
                                        <p:tgtEl>
                                          <p:spTgt spid="54"/>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cBhvr additive="base">
                                        <p:cTn id="19" dur="500" fill="hold"/>
                                        <p:tgtEl>
                                          <p:spTgt spid="55"/>
                                        </p:tgtEl>
                                        <p:attrNameLst>
                                          <p:attrName>ppt_x</p:attrName>
                                        </p:attrNameLst>
                                      </p:cBhvr>
                                      <p:tavLst>
                                        <p:tav tm="0">
                                          <p:val>
                                            <p:strVal val="0-#ppt_w/2"/>
                                          </p:val>
                                        </p:tav>
                                        <p:tav tm="100000">
                                          <p:val>
                                            <p:strVal val="#ppt_x"/>
                                          </p:val>
                                        </p:tav>
                                      </p:tavLst>
                                    </p:anim>
                                    <p:anim calcmode="lin" valueType="num">
                                      <p:cBhvr additive="base">
                                        <p:cTn id="20" dur="500" fill="hold"/>
                                        <p:tgtEl>
                                          <p:spTgt spid="55"/>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57"/>
                                        </p:tgtEl>
                                        <p:attrNameLst>
                                          <p:attrName>style.visibility</p:attrName>
                                        </p:attrNameLst>
                                      </p:cBhvr>
                                      <p:to>
                                        <p:strVal val="visible"/>
                                      </p:to>
                                    </p:set>
                                    <p:anim calcmode="lin" valueType="num">
                                      <p:cBhvr additive="base">
                                        <p:cTn id="23" dur="500" fill="hold"/>
                                        <p:tgtEl>
                                          <p:spTgt spid="57"/>
                                        </p:tgtEl>
                                        <p:attrNameLst>
                                          <p:attrName>ppt_x</p:attrName>
                                        </p:attrNameLst>
                                      </p:cBhvr>
                                      <p:tavLst>
                                        <p:tav tm="0">
                                          <p:val>
                                            <p:strVal val="0-#ppt_w/2"/>
                                          </p:val>
                                        </p:tav>
                                        <p:tav tm="100000">
                                          <p:val>
                                            <p:strVal val="#ppt_x"/>
                                          </p:val>
                                        </p:tav>
                                      </p:tavLst>
                                    </p:anim>
                                    <p:anim calcmode="lin" valueType="num">
                                      <p:cBhvr additive="base">
                                        <p:cTn id="24" dur="500" fill="hold"/>
                                        <p:tgtEl>
                                          <p:spTgt spid="57"/>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58"/>
                                        </p:tgtEl>
                                        <p:attrNameLst>
                                          <p:attrName>style.visibility</p:attrName>
                                        </p:attrNameLst>
                                      </p:cBhvr>
                                      <p:to>
                                        <p:strVal val="visible"/>
                                      </p:to>
                                    </p:set>
                                    <p:anim calcmode="lin" valueType="num">
                                      <p:cBhvr additive="base">
                                        <p:cTn id="27" dur="500" fill="hold"/>
                                        <p:tgtEl>
                                          <p:spTgt spid="58"/>
                                        </p:tgtEl>
                                        <p:attrNameLst>
                                          <p:attrName>ppt_x</p:attrName>
                                        </p:attrNameLst>
                                      </p:cBhvr>
                                      <p:tavLst>
                                        <p:tav tm="0">
                                          <p:val>
                                            <p:strVal val="0-#ppt_w/2"/>
                                          </p:val>
                                        </p:tav>
                                        <p:tav tm="100000">
                                          <p:val>
                                            <p:strVal val="#ppt_x"/>
                                          </p:val>
                                        </p:tav>
                                      </p:tavLst>
                                    </p:anim>
                                    <p:anim calcmode="lin" valueType="num">
                                      <p:cBhvr additive="base">
                                        <p:cTn id="28" dur="500" fill="hold"/>
                                        <p:tgtEl>
                                          <p:spTgt spid="58"/>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59"/>
                                        </p:tgtEl>
                                        <p:attrNameLst>
                                          <p:attrName>style.visibility</p:attrName>
                                        </p:attrNameLst>
                                      </p:cBhvr>
                                      <p:to>
                                        <p:strVal val="visible"/>
                                      </p:to>
                                    </p:set>
                                    <p:anim calcmode="lin" valueType="num">
                                      <p:cBhvr additive="base">
                                        <p:cTn id="31" dur="500" fill="hold"/>
                                        <p:tgtEl>
                                          <p:spTgt spid="59"/>
                                        </p:tgtEl>
                                        <p:attrNameLst>
                                          <p:attrName>ppt_x</p:attrName>
                                        </p:attrNameLst>
                                      </p:cBhvr>
                                      <p:tavLst>
                                        <p:tav tm="0">
                                          <p:val>
                                            <p:strVal val="0-#ppt_w/2"/>
                                          </p:val>
                                        </p:tav>
                                        <p:tav tm="100000">
                                          <p:val>
                                            <p:strVal val="#ppt_x"/>
                                          </p:val>
                                        </p:tav>
                                      </p:tavLst>
                                    </p:anim>
                                    <p:anim calcmode="lin" valueType="num">
                                      <p:cBhvr additive="base">
                                        <p:cTn id="32" dur="500" fill="hold"/>
                                        <p:tgtEl>
                                          <p:spTgt spid="59"/>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60"/>
                                        </p:tgtEl>
                                        <p:attrNameLst>
                                          <p:attrName>style.visibility</p:attrName>
                                        </p:attrNameLst>
                                      </p:cBhvr>
                                      <p:to>
                                        <p:strVal val="visible"/>
                                      </p:to>
                                    </p:set>
                                    <p:anim calcmode="lin" valueType="num">
                                      <p:cBhvr additive="base">
                                        <p:cTn id="35" dur="500" fill="hold"/>
                                        <p:tgtEl>
                                          <p:spTgt spid="60"/>
                                        </p:tgtEl>
                                        <p:attrNameLst>
                                          <p:attrName>ppt_x</p:attrName>
                                        </p:attrNameLst>
                                      </p:cBhvr>
                                      <p:tavLst>
                                        <p:tav tm="0">
                                          <p:val>
                                            <p:strVal val="0-#ppt_w/2"/>
                                          </p:val>
                                        </p:tav>
                                        <p:tav tm="100000">
                                          <p:val>
                                            <p:strVal val="#ppt_x"/>
                                          </p:val>
                                        </p:tav>
                                      </p:tavLst>
                                    </p:anim>
                                    <p:anim calcmode="lin" valueType="num">
                                      <p:cBhvr additive="base">
                                        <p:cTn id="36" dur="500" fill="hold"/>
                                        <p:tgtEl>
                                          <p:spTgt spid="60"/>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61"/>
                                        </p:tgtEl>
                                        <p:attrNameLst>
                                          <p:attrName>style.visibility</p:attrName>
                                        </p:attrNameLst>
                                      </p:cBhvr>
                                      <p:to>
                                        <p:strVal val="visible"/>
                                      </p:to>
                                    </p:set>
                                    <p:anim calcmode="lin" valueType="num">
                                      <p:cBhvr additive="base">
                                        <p:cTn id="39" dur="500" fill="hold"/>
                                        <p:tgtEl>
                                          <p:spTgt spid="61"/>
                                        </p:tgtEl>
                                        <p:attrNameLst>
                                          <p:attrName>ppt_x</p:attrName>
                                        </p:attrNameLst>
                                      </p:cBhvr>
                                      <p:tavLst>
                                        <p:tav tm="0">
                                          <p:val>
                                            <p:strVal val="0-#ppt_w/2"/>
                                          </p:val>
                                        </p:tav>
                                        <p:tav tm="100000">
                                          <p:val>
                                            <p:strVal val="#ppt_x"/>
                                          </p:val>
                                        </p:tav>
                                      </p:tavLst>
                                    </p:anim>
                                    <p:anim calcmode="lin" valueType="num">
                                      <p:cBhvr additive="base">
                                        <p:cTn id="40" dur="500" fill="hold"/>
                                        <p:tgtEl>
                                          <p:spTgt spid="61"/>
                                        </p:tgtEl>
                                        <p:attrNameLst>
                                          <p:attrName>ppt_y</p:attrName>
                                        </p:attrNameLst>
                                      </p:cBhvr>
                                      <p:tavLst>
                                        <p:tav tm="0">
                                          <p:val>
                                            <p:strVal val="#ppt_y"/>
                                          </p:val>
                                        </p:tav>
                                        <p:tav tm="100000">
                                          <p:val>
                                            <p:strVal val="#ppt_y"/>
                                          </p:val>
                                        </p:tav>
                                      </p:tavLst>
                                    </p:anim>
                                  </p:childTnLst>
                                </p:cTn>
                              </p:par>
                              <p:par>
                                <p:cTn id="41" presetID="2" presetClass="entr" presetSubtype="2" fill="hold" nodeType="with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fill="hold"/>
                                        <p:tgtEl>
                                          <p:spTgt spid="2"/>
                                        </p:tgtEl>
                                        <p:attrNameLst>
                                          <p:attrName>ppt_x</p:attrName>
                                        </p:attrNameLst>
                                      </p:cBhvr>
                                      <p:tavLst>
                                        <p:tav tm="0">
                                          <p:val>
                                            <p:strVal val="1+#ppt_w/2"/>
                                          </p:val>
                                        </p:tav>
                                        <p:tav tm="100000">
                                          <p:val>
                                            <p:strVal val="#ppt_x"/>
                                          </p:val>
                                        </p:tav>
                                      </p:tavLst>
                                    </p:anim>
                                    <p:anim calcmode="lin" valueType="num">
                                      <p:cBhvr additive="base">
                                        <p:cTn id="44"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2" grpId="0" animBg="1"/>
      <p:bldP spid="54" grpId="0" animBg="1"/>
      <p:bldP spid="55" grpId="0" animBg="1"/>
      <p:bldP spid="57" grpId="0" animBg="1"/>
      <p:bldP spid="58" grpId="0" animBg="1"/>
      <p:bldP spid="59" grpId="0" animBg="1"/>
      <p:bldP spid="60" grpId="0" animBg="1"/>
      <p:bldP spid="6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1"/>
          <p:cNvSpPr>
            <a:spLocks noGrp="1"/>
          </p:cNvSpPr>
          <p:nvPr>
            <p:ph type="title"/>
          </p:nvPr>
        </p:nvSpPr>
        <p:spPr>
          <a:xfrm>
            <a:off x="899592" y="228611"/>
            <a:ext cx="7853782" cy="498599"/>
          </a:xfrm>
        </p:spPr>
        <p:txBody>
          <a:bodyPr>
            <a:normAutofit fontScale="90000"/>
          </a:bodyPr>
          <a:lstStyle/>
          <a:p>
            <a:r>
              <a:rPr lang="zh-CN" altLang="en-US" dirty="0">
                <a:latin typeface="黑体" pitchFamily="49" charset="-122"/>
                <a:ea typeface="黑体" pitchFamily="49" charset="-122"/>
              </a:rPr>
              <a:t>大数据的</a:t>
            </a:r>
            <a:r>
              <a:rPr lang="en-US" altLang="zh-CN" dirty="0">
                <a:latin typeface="黑体" pitchFamily="49" charset="-122"/>
                <a:ea typeface="黑体" pitchFamily="49" charset="-122"/>
              </a:rPr>
              <a:t>4V</a:t>
            </a:r>
            <a:r>
              <a:rPr lang="zh-CN" altLang="en-US" dirty="0">
                <a:latin typeface="黑体" pitchFamily="49" charset="-122"/>
                <a:ea typeface="黑体" pitchFamily="49" charset="-122"/>
              </a:rPr>
              <a:t>特征（</a:t>
            </a:r>
            <a:r>
              <a:rPr lang="en-US" altLang="zh-CN" dirty="0">
                <a:latin typeface="黑体" pitchFamily="49" charset="-122"/>
                <a:ea typeface="黑体" pitchFamily="49" charset="-122"/>
              </a:rPr>
              <a:t>Velocity</a:t>
            </a:r>
            <a:r>
              <a:rPr lang="zh-CN" altLang="en-US" dirty="0">
                <a:latin typeface="黑体" pitchFamily="49" charset="-122"/>
                <a:ea typeface="黑体" pitchFamily="49" charset="-122"/>
              </a:rPr>
              <a:t>）</a:t>
            </a:r>
            <a:endParaRPr lang="en-US" altLang="en-US" dirty="0">
              <a:latin typeface="黑体" pitchFamily="49" charset="-122"/>
              <a:ea typeface="黑体" pitchFamily="49" charset="-122"/>
            </a:endParaRPr>
          </a:p>
        </p:txBody>
      </p:sp>
      <p:grpSp>
        <p:nvGrpSpPr>
          <p:cNvPr id="2" name="组合 5"/>
          <p:cNvGrpSpPr/>
          <p:nvPr/>
        </p:nvGrpSpPr>
        <p:grpSpPr>
          <a:xfrm>
            <a:off x="397534" y="908721"/>
            <a:ext cx="8494949" cy="2844665"/>
            <a:chOff x="539552" y="726283"/>
            <a:chExt cx="8494949" cy="2133499"/>
          </a:xfrm>
        </p:grpSpPr>
        <p:sp>
          <p:nvSpPr>
            <p:cNvPr id="3" name="矩形 2"/>
            <p:cNvSpPr/>
            <p:nvPr/>
          </p:nvSpPr>
          <p:spPr bwMode="auto">
            <a:xfrm>
              <a:off x="1260018" y="771550"/>
              <a:ext cx="219591" cy="288032"/>
            </a:xfrm>
            <a:prstGeom prst="rect">
              <a:avLst/>
            </a:prstGeom>
            <a:solidFill>
              <a:schemeClr val="accent5"/>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zh-CN" altLang="en-US" sz="2200" dirty="0">
                <a:solidFill>
                  <a:srgbClr val="FFFFFF">
                    <a:alpha val="98824"/>
                  </a:srgbClr>
                </a:solidFill>
                <a:latin typeface="Segoe UI" pitchFamily="34" charset="0"/>
                <a:ea typeface="Segoe UI" pitchFamily="34" charset="0"/>
                <a:cs typeface="Segoe UI" pitchFamily="34" charset="0"/>
              </a:endParaRPr>
            </a:p>
          </p:txBody>
        </p:sp>
        <p:sp>
          <p:nvSpPr>
            <p:cNvPr id="20" name="矩形 19"/>
            <p:cNvSpPr/>
            <p:nvPr/>
          </p:nvSpPr>
          <p:spPr bwMode="auto">
            <a:xfrm>
              <a:off x="1260018" y="1131590"/>
              <a:ext cx="659999" cy="288032"/>
            </a:xfrm>
            <a:prstGeom prst="rect">
              <a:avLst/>
            </a:prstGeom>
            <a:solidFill>
              <a:schemeClr val="accent5"/>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zh-CN" altLang="en-US" sz="2200" dirty="0">
                <a:solidFill>
                  <a:srgbClr val="FFFFFF">
                    <a:alpha val="98824"/>
                  </a:srgbClr>
                </a:solidFill>
                <a:latin typeface="Segoe UI" pitchFamily="34" charset="0"/>
                <a:ea typeface="Segoe UI" pitchFamily="34" charset="0"/>
                <a:cs typeface="Segoe UI" pitchFamily="34" charset="0"/>
              </a:endParaRPr>
            </a:p>
          </p:txBody>
        </p:sp>
        <p:sp>
          <p:nvSpPr>
            <p:cNvPr id="21" name="矩形 20"/>
            <p:cNvSpPr/>
            <p:nvPr/>
          </p:nvSpPr>
          <p:spPr bwMode="auto">
            <a:xfrm>
              <a:off x="1260018" y="1491630"/>
              <a:ext cx="1424783" cy="288032"/>
            </a:xfrm>
            <a:prstGeom prst="rect">
              <a:avLst/>
            </a:prstGeom>
            <a:solidFill>
              <a:schemeClr val="accent5"/>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zh-CN" altLang="en-US" sz="2200" dirty="0">
                <a:solidFill>
                  <a:srgbClr val="FFFFFF">
                    <a:alpha val="98824"/>
                  </a:srgbClr>
                </a:solidFill>
                <a:latin typeface="Segoe UI" pitchFamily="34" charset="0"/>
                <a:ea typeface="Segoe UI" pitchFamily="34" charset="0"/>
                <a:cs typeface="Segoe UI" pitchFamily="34" charset="0"/>
              </a:endParaRPr>
            </a:p>
          </p:txBody>
        </p:sp>
        <p:sp>
          <p:nvSpPr>
            <p:cNvPr id="22" name="矩形 21"/>
            <p:cNvSpPr/>
            <p:nvPr/>
          </p:nvSpPr>
          <p:spPr bwMode="auto">
            <a:xfrm>
              <a:off x="1260018" y="1851670"/>
              <a:ext cx="3003460" cy="288032"/>
            </a:xfrm>
            <a:prstGeom prst="rect">
              <a:avLst/>
            </a:prstGeom>
            <a:solidFill>
              <a:schemeClr val="accent5"/>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zh-CN" altLang="en-US" sz="2200" dirty="0">
                <a:solidFill>
                  <a:srgbClr val="FFFFFF">
                    <a:alpha val="98824"/>
                  </a:srgbClr>
                </a:solidFill>
                <a:latin typeface="Segoe UI" pitchFamily="34" charset="0"/>
                <a:ea typeface="Segoe UI" pitchFamily="34" charset="0"/>
                <a:cs typeface="Segoe UI" pitchFamily="34" charset="0"/>
              </a:endParaRPr>
            </a:p>
          </p:txBody>
        </p:sp>
        <p:sp>
          <p:nvSpPr>
            <p:cNvPr id="23" name="矩形 22"/>
            <p:cNvSpPr/>
            <p:nvPr/>
          </p:nvSpPr>
          <p:spPr bwMode="auto">
            <a:xfrm>
              <a:off x="1260018" y="2211710"/>
              <a:ext cx="4667268" cy="288032"/>
            </a:xfrm>
            <a:prstGeom prst="rect">
              <a:avLst/>
            </a:prstGeom>
            <a:solidFill>
              <a:schemeClr val="accent5"/>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zh-CN" altLang="en-US" sz="2200" dirty="0">
                <a:solidFill>
                  <a:srgbClr val="FFFFFF">
                    <a:alpha val="98824"/>
                  </a:srgbClr>
                </a:solidFill>
                <a:latin typeface="Segoe UI" pitchFamily="34" charset="0"/>
                <a:ea typeface="Segoe UI" pitchFamily="34" charset="0"/>
                <a:cs typeface="Segoe UI" pitchFamily="34" charset="0"/>
              </a:endParaRPr>
            </a:p>
          </p:txBody>
        </p:sp>
        <p:sp>
          <p:nvSpPr>
            <p:cNvPr id="24" name="矩形 23"/>
            <p:cNvSpPr/>
            <p:nvPr/>
          </p:nvSpPr>
          <p:spPr bwMode="auto">
            <a:xfrm>
              <a:off x="1260018" y="2571750"/>
              <a:ext cx="7251932" cy="288032"/>
            </a:xfrm>
            <a:prstGeom prst="rect">
              <a:avLst/>
            </a:prstGeom>
            <a:solidFill>
              <a:schemeClr val="accent5"/>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zh-CN" altLang="en-US" sz="2200" dirty="0">
                <a:solidFill>
                  <a:srgbClr val="FFFFFF">
                    <a:alpha val="98824"/>
                  </a:srgbClr>
                </a:solidFill>
                <a:latin typeface="Segoe UI" pitchFamily="34" charset="0"/>
                <a:ea typeface="Segoe UI" pitchFamily="34" charset="0"/>
                <a:cs typeface="Segoe UI" pitchFamily="34" charset="0"/>
              </a:endParaRPr>
            </a:p>
          </p:txBody>
        </p:sp>
        <p:sp>
          <p:nvSpPr>
            <p:cNvPr id="4" name="TextBox 3"/>
            <p:cNvSpPr txBox="1"/>
            <p:nvPr/>
          </p:nvSpPr>
          <p:spPr>
            <a:xfrm>
              <a:off x="1475656" y="726283"/>
              <a:ext cx="290464" cy="283924"/>
            </a:xfrm>
            <a:prstGeom prst="rect">
              <a:avLst/>
            </a:prstGeom>
            <a:noFill/>
          </p:spPr>
          <p:txBody>
            <a:bodyPr wrap="none" lIns="91440" tIns="91440" rIns="91440" bIns="91440" rtlCol="0">
              <a:spAutoFit/>
            </a:bodyPr>
            <a:lstStyle/>
            <a:p>
              <a:pPr>
                <a:lnSpc>
                  <a:spcPct val="90000"/>
                </a:lnSpc>
                <a:spcBef>
                  <a:spcPct val="20000"/>
                </a:spcBef>
                <a:buSzPct val="90000"/>
              </a:pPr>
              <a:r>
                <a:rPr lang="en-US" altLang="zh-CN" sz="1400" dirty="0">
                  <a:solidFill>
                    <a:schemeClr val="tx1">
                      <a:alpha val="99000"/>
                    </a:schemeClr>
                  </a:solidFill>
                  <a:latin typeface="微软雅黑" pitchFamily="34" charset="-122"/>
                  <a:ea typeface="微软雅黑" pitchFamily="34" charset="-122"/>
                </a:rPr>
                <a:t>8</a:t>
              </a:r>
              <a:endParaRPr lang="zh-CN" altLang="en-US" sz="1400" dirty="0" err="1">
                <a:solidFill>
                  <a:schemeClr val="tx1">
                    <a:alpha val="99000"/>
                  </a:schemeClr>
                </a:solidFill>
                <a:latin typeface="微软雅黑" pitchFamily="34" charset="-122"/>
                <a:ea typeface="微软雅黑" pitchFamily="34" charset="-122"/>
              </a:endParaRPr>
            </a:p>
          </p:txBody>
        </p:sp>
        <p:sp>
          <p:nvSpPr>
            <p:cNvPr id="26" name="TextBox 25"/>
            <p:cNvSpPr txBox="1"/>
            <p:nvPr/>
          </p:nvSpPr>
          <p:spPr>
            <a:xfrm>
              <a:off x="1907704" y="1086323"/>
              <a:ext cx="396262" cy="283924"/>
            </a:xfrm>
            <a:prstGeom prst="rect">
              <a:avLst/>
            </a:prstGeom>
            <a:noFill/>
          </p:spPr>
          <p:txBody>
            <a:bodyPr wrap="none" lIns="91440" tIns="91440" rIns="91440" bIns="91440" rtlCol="0">
              <a:spAutoFit/>
            </a:bodyPr>
            <a:lstStyle/>
            <a:p>
              <a:pPr>
                <a:lnSpc>
                  <a:spcPct val="90000"/>
                </a:lnSpc>
                <a:spcBef>
                  <a:spcPct val="20000"/>
                </a:spcBef>
                <a:buSzPct val="90000"/>
              </a:pPr>
              <a:r>
                <a:rPr lang="en-US" altLang="zh-CN" sz="1400" dirty="0">
                  <a:solidFill>
                    <a:schemeClr val="tx1">
                      <a:alpha val="99000"/>
                    </a:schemeClr>
                  </a:solidFill>
                  <a:latin typeface="微软雅黑" pitchFamily="34" charset="-122"/>
                  <a:ea typeface="微软雅黑" pitchFamily="34" charset="-122"/>
                </a:rPr>
                <a:t>22</a:t>
              </a:r>
              <a:endParaRPr lang="zh-CN" altLang="en-US" sz="1400" dirty="0" err="1">
                <a:solidFill>
                  <a:schemeClr val="tx1">
                    <a:alpha val="99000"/>
                  </a:schemeClr>
                </a:solidFill>
                <a:latin typeface="微软雅黑" pitchFamily="34" charset="-122"/>
                <a:ea typeface="微软雅黑" pitchFamily="34" charset="-122"/>
              </a:endParaRPr>
            </a:p>
          </p:txBody>
        </p:sp>
        <p:sp>
          <p:nvSpPr>
            <p:cNvPr id="27" name="TextBox 26"/>
            <p:cNvSpPr txBox="1"/>
            <p:nvPr/>
          </p:nvSpPr>
          <p:spPr>
            <a:xfrm>
              <a:off x="2699792" y="1447528"/>
              <a:ext cx="396262" cy="283924"/>
            </a:xfrm>
            <a:prstGeom prst="rect">
              <a:avLst/>
            </a:prstGeom>
            <a:noFill/>
          </p:spPr>
          <p:txBody>
            <a:bodyPr wrap="none" lIns="91440" tIns="91440" rIns="91440" bIns="91440" rtlCol="0">
              <a:spAutoFit/>
            </a:bodyPr>
            <a:lstStyle/>
            <a:p>
              <a:pPr>
                <a:lnSpc>
                  <a:spcPct val="90000"/>
                </a:lnSpc>
                <a:spcBef>
                  <a:spcPct val="20000"/>
                </a:spcBef>
                <a:buSzPct val="90000"/>
              </a:pPr>
              <a:r>
                <a:rPr lang="en-US" altLang="zh-CN" sz="1400" dirty="0">
                  <a:solidFill>
                    <a:schemeClr val="tx1">
                      <a:alpha val="99000"/>
                    </a:schemeClr>
                  </a:solidFill>
                  <a:latin typeface="微软雅黑" pitchFamily="34" charset="-122"/>
                  <a:ea typeface="微软雅黑" pitchFamily="34" charset="-122"/>
                </a:rPr>
                <a:t>54</a:t>
              </a:r>
              <a:endParaRPr lang="zh-CN" altLang="en-US" sz="1400" dirty="0" err="1">
                <a:solidFill>
                  <a:schemeClr val="tx1">
                    <a:alpha val="99000"/>
                  </a:schemeClr>
                </a:solidFill>
                <a:latin typeface="微软雅黑" pitchFamily="34" charset="-122"/>
                <a:ea typeface="微软雅黑" pitchFamily="34" charset="-122"/>
              </a:endParaRPr>
            </a:p>
          </p:txBody>
        </p:sp>
        <p:sp>
          <p:nvSpPr>
            <p:cNvPr id="28" name="TextBox 27"/>
            <p:cNvSpPr txBox="1"/>
            <p:nvPr/>
          </p:nvSpPr>
          <p:spPr>
            <a:xfrm>
              <a:off x="4283968" y="1806403"/>
              <a:ext cx="502061" cy="283924"/>
            </a:xfrm>
            <a:prstGeom prst="rect">
              <a:avLst/>
            </a:prstGeom>
            <a:noFill/>
          </p:spPr>
          <p:txBody>
            <a:bodyPr wrap="none" lIns="91440" tIns="91440" rIns="91440" bIns="91440" rtlCol="0">
              <a:spAutoFit/>
            </a:bodyPr>
            <a:lstStyle/>
            <a:p>
              <a:pPr>
                <a:lnSpc>
                  <a:spcPct val="90000"/>
                </a:lnSpc>
                <a:spcBef>
                  <a:spcPct val="20000"/>
                </a:spcBef>
                <a:buSzPct val="90000"/>
              </a:pPr>
              <a:r>
                <a:rPr lang="en-US" altLang="zh-CN" sz="1400" dirty="0">
                  <a:solidFill>
                    <a:schemeClr val="tx1">
                      <a:alpha val="99000"/>
                    </a:schemeClr>
                  </a:solidFill>
                  <a:latin typeface="微软雅黑" pitchFamily="34" charset="-122"/>
                  <a:ea typeface="微软雅黑" pitchFamily="34" charset="-122"/>
                </a:rPr>
                <a:t>132</a:t>
              </a:r>
              <a:endParaRPr lang="zh-CN" altLang="en-US" sz="1400" dirty="0" err="1">
                <a:solidFill>
                  <a:schemeClr val="tx1">
                    <a:alpha val="99000"/>
                  </a:schemeClr>
                </a:solidFill>
                <a:latin typeface="微软雅黑" pitchFamily="34" charset="-122"/>
                <a:ea typeface="微软雅黑" pitchFamily="34" charset="-122"/>
              </a:endParaRPr>
            </a:p>
          </p:txBody>
        </p:sp>
        <p:sp>
          <p:nvSpPr>
            <p:cNvPr id="30" name="TextBox 29"/>
            <p:cNvSpPr txBox="1"/>
            <p:nvPr/>
          </p:nvSpPr>
          <p:spPr>
            <a:xfrm>
              <a:off x="5940152" y="2166443"/>
              <a:ext cx="502061" cy="283924"/>
            </a:xfrm>
            <a:prstGeom prst="rect">
              <a:avLst/>
            </a:prstGeom>
            <a:noFill/>
          </p:spPr>
          <p:txBody>
            <a:bodyPr wrap="none" lIns="91440" tIns="91440" rIns="91440" bIns="91440" rtlCol="0">
              <a:spAutoFit/>
            </a:bodyPr>
            <a:lstStyle/>
            <a:p>
              <a:pPr>
                <a:lnSpc>
                  <a:spcPct val="90000"/>
                </a:lnSpc>
                <a:spcBef>
                  <a:spcPct val="20000"/>
                </a:spcBef>
                <a:buSzPct val="90000"/>
              </a:pPr>
              <a:r>
                <a:rPr lang="en-US" altLang="zh-CN" sz="1400" dirty="0">
                  <a:solidFill>
                    <a:schemeClr val="tx1">
                      <a:alpha val="99000"/>
                    </a:schemeClr>
                  </a:solidFill>
                  <a:latin typeface="微软雅黑" pitchFamily="34" charset="-122"/>
                  <a:ea typeface="微软雅黑" pitchFamily="34" charset="-122"/>
                </a:rPr>
                <a:t>215</a:t>
              </a:r>
              <a:endParaRPr lang="zh-CN" altLang="en-US" sz="1400" dirty="0" err="1">
                <a:solidFill>
                  <a:schemeClr val="tx1">
                    <a:alpha val="99000"/>
                  </a:schemeClr>
                </a:solidFill>
                <a:latin typeface="微软雅黑" pitchFamily="34" charset="-122"/>
                <a:ea typeface="微软雅黑" pitchFamily="34" charset="-122"/>
              </a:endParaRPr>
            </a:p>
          </p:txBody>
        </p:sp>
        <p:sp>
          <p:nvSpPr>
            <p:cNvPr id="31" name="TextBox 30"/>
            <p:cNvSpPr txBox="1"/>
            <p:nvPr/>
          </p:nvSpPr>
          <p:spPr>
            <a:xfrm>
              <a:off x="8532440" y="2526483"/>
              <a:ext cx="502061" cy="283924"/>
            </a:xfrm>
            <a:prstGeom prst="rect">
              <a:avLst/>
            </a:prstGeom>
            <a:noFill/>
          </p:spPr>
          <p:txBody>
            <a:bodyPr wrap="none" lIns="91440" tIns="91440" rIns="91440" bIns="91440" rtlCol="0">
              <a:spAutoFit/>
            </a:bodyPr>
            <a:lstStyle/>
            <a:p>
              <a:pPr>
                <a:lnSpc>
                  <a:spcPct val="90000"/>
                </a:lnSpc>
                <a:spcBef>
                  <a:spcPct val="20000"/>
                </a:spcBef>
                <a:buSzPct val="90000"/>
              </a:pPr>
              <a:r>
                <a:rPr lang="en-US" altLang="zh-CN" sz="1400" dirty="0">
                  <a:solidFill>
                    <a:schemeClr val="tx1">
                      <a:alpha val="99000"/>
                    </a:schemeClr>
                  </a:solidFill>
                  <a:latin typeface="微软雅黑" pitchFamily="34" charset="-122"/>
                  <a:ea typeface="微软雅黑" pitchFamily="34" charset="-122"/>
                </a:rPr>
                <a:t>327</a:t>
              </a:r>
              <a:endParaRPr lang="zh-CN" altLang="en-US" sz="1400" dirty="0" err="1">
                <a:solidFill>
                  <a:schemeClr val="tx1">
                    <a:alpha val="99000"/>
                  </a:schemeClr>
                </a:solidFill>
                <a:latin typeface="微软雅黑" pitchFamily="34" charset="-122"/>
                <a:ea typeface="微软雅黑" pitchFamily="34" charset="-122"/>
              </a:endParaRPr>
            </a:p>
          </p:txBody>
        </p:sp>
        <p:sp>
          <p:nvSpPr>
            <p:cNvPr id="32" name="TextBox 31"/>
            <p:cNvSpPr txBox="1"/>
            <p:nvPr/>
          </p:nvSpPr>
          <p:spPr>
            <a:xfrm>
              <a:off x="3419873" y="987574"/>
              <a:ext cx="4793299" cy="461665"/>
            </a:xfrm>
            <a:prstGeom prst="rect">
              <a:avLst/>
            </a:prstGeom>
            <a:noFill/>
          </p:spPr>
          <p:txBody>
            <a:bodyPr wrap="none" lIns="91440" tIns="91440" rIns="91440" bIns="91440" rtlCol="0">
              <a:spAutoFit/>
            </a:bodyPr>
            <a:lstStyle/>
            <a:p>
              <a:pPr algn="r">
                <a:lnSpc>
                  <a:spcPct val="90000"/>
                </a:lnSpc>
                <a:spcBef>
                  <a:spcPct val="20000"/>
                </a:spcBef>
                <a:buSzPct val="90000"/>
              </a:pPr>
              <a:r>
                <a:rPr lang="zh-CN" altLang="en-US" sz="1400" dirty="0">
                  <a:solidFill>
                    <a:schemeClr val="tx1">
                      <a:alpha val="99000"/>
                    </a:schemeClr>
                  </a:solidFill>
                  <a:latin typeface="微软雅黑" pitchFamily="34" charset="-122"/>
                  <a:ea typeface="微软雅黑" pitchFamily="34" charset="-122"/>
                </a:rPr>
                <a:t>现在及未来几年内美国的移动网络数据流量增长（</a:t>
              </a:r>
              <a:r>
                <a:rPr lang="en-US" altLang="zh-CN" sz="1400" dirty="0">
                  <a:solidFill>
                    <a:schemeClr val="tx1">
                      <a:alpha val="99000"/>
                    </a:schemeClr>
                  </a:solidFill>
                  <a:latin typeface="微软雅黑" pitchFamily="34" charset="-122"/>
                  <a:ea typeface="微软雅黑" pitchFamily="34" charset="-122"/>
                </a:rPr>
                <a:t>PB/</a:t>
              </a:r>
              <a:r>
                <a:rPr lang="zh-CN" altLang="en-US" sz="1400" dirty="0">
                  <a:solidFill>
                    <a:schemeClr val="tx1">
                      <a:alpha val="99000"/>
                    </a:schemeClr>
                  </a:solidFill>
                  <a:latin typeface="微软雅黑" pitchFamily="34" charset="-122"/>
                  <a:ea typeface="微软雅黑" pitchFamily="34" charset="-122"/>
                </a:rPr>
                <a:t>月）</a:t>
              </a:r>
              <a:endParaRPr lang="en-US" altLang="zh-CN" sz="1400" dirty="0">
                <a:solidFill>
                  <a:schemeClr val="tx1">
                    <a:alpha val="99000"/>
                  </a:schemeClr>
                </a:solidFill>
                <a:latin typeface="微软雅黑" pitchFamily="34" charset="-122"/>
                <a:ea typeface="微软雅黑" pitchFamily="34" charset="-122"/>
              </a:endParaRPr>
            </a:p>
            <a:p>
              <a:pPr algn="r">
                <a:lnSpc>
                  <a:spcPct val="90000"/>
                </a:lnSpc>
                <a:spcBef>
                  <a:spcPct val="20000"/>
                </a:spcBef>
                <a:buSzPct val="90000"/>
              </a:pPr>
              <a:r>
                <a:rPr lang="zh-CN" altLang="en-US" sz="1400" dirty="0">
                  <a:solidFill>
                    <a:schemeClr val="tx1">
                      <a:alpha val="99000"/>
                    </a:schemeClr>
                  </a:solidFill>
                  <a:latin typeface="微软雅黑" pitchFamily="34" charset="-122"/>
                  <a:ea typeface="微软雅黑" pitchFamily="34" charset="-122"/>
                </a:rPr>
                <a:t>源自英国</a:t>
              </a:r>
              <a:r>
                <a:rPr lang="en-US" altLang="zh-CN" sz="1400" dirty="0">
                  <a:solidFill>
                    <a:schemeClr val="tx1">
                      <a:alpha val="99000"/>
                    </a:schemeClr>
                  </a:solidFill>
                  <a:latin typeface="微软雅黑" pitchFamily="34" charset="-122"/>
                  <a:ea typeface="微软雅黑" pitchFamily="34" charset="-122"/>
                </a:rPr>
                <a:t>Coda</a:t>
              </a:r>
              <a:r>
                <a:rPr lang="zh-CN" altLang="en-US" sz="1400" dirty="0">
                  <a:solidFill>
                    <a:schemeClr val="tx1">
                      <a:alpha val="99000"/>
                    </a:schemeClr>
                  </a:solidFill>
                  <a:latin typeface="微软雅黑" pitchFamily="34" charset="-122"/>
                  <a:ea typeface="微软雅黑" pitchFamily="34" charset="-122"/>
                </a:rPr>
                <a:t>研究咨询公司</a:t>
              </a:r>
            </a:p>
          </p:txBody>
        </p:sp>
        <p:sp>
          <p:nvSpPr>
            <p:cNvPr id="5" name="矩形 4"/>
            <p:cNvSpPr/>
            <p:nvPr/>
          </p:nvSpPr>
          <p:spPr bwMode="auto">
            <a:xfrm>
              <a:off x="539552" y="771550"/>
              <a:ext cx="576064" cy="2088232"/>
            </a:xfrm>
            <a:prstGeom prst="rect">
              <a:avLst/>
            </a:prstGeom>
            <a:solidFill>
              <a:schemeClr val="accent5"/>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eaVert" wrap="square" lIns="91436" tIns="45718" rIns="91436" bIns="45718" numCol="1" rtlCol="0" anchor="ctr" anchorCtr="0" compatLnSpc="1">
              <a:prstTxWarp prst="textNoShape">
                <a:avLst/>
              </a:prstTxWarp>
            </a:bodyPr>
            <a:lstStyle/>
            <a:p>
              <a:pPr algn="ctr" defTabSz="914099"/>
              <a:r>
                <a:rPr lang="zh-CN" altLang="en-US" sz="1600" dirty="0">
                  <a:solidFill>
                    <a:srgbClr val="FFFFFF">
                      <a:alpha val="98824"/>
                    </a:srgbClr>
                  </a:solidFill>
                  <a:latin typeface="微软雅黑" pitchFamily="34" charset="-122"/>
                  <a:ea typeface="微软雅黑" pitchFamily="34" charset="-122"/>
                  <a:cs typeface="Segoe UI" pitchFamily="34" charset="0"/>
                </a:rPr>
                <a:t>大数据的增长速度快</a:t>
              </a:r>
            </a:p>
          </p:txBody>
        </p:sp>
      </p:grpSp>
      <p:grpSp>
        <p:nvGrpSpPr>
          <p:cNvPr id="6" name="组合 7"/>
          <p:cNvGrpSpPr/>
          <p:nvPr/>
        </p:nvGrpSpPr>
        <p:grpSpPr>
          <a:xfrm>
            <a:off x="395538" y="3861048"/>
            <a:ext cx="7972397" cy="2448272"/>
            <a:chOff x="397531" y="2931789"/>
            <a:chExt cx="7972397" cy="2088233"/>
          </a:xfrm>
        </p:grpSpPr>
        <p:sp>
          <p:nvSpPr>
            <p:cNvPr id="34" name="矩形 33"/>
            <p:cNvSpPr/>
            <p:nvPr/>
          </p:nvSpPr>
          <p:spPr bwMode="auto">
            <a:xfrm>
              <a:off x="397531" y="2931790"/>
              <a:ext cx="576064" cy="2088232"/>
            </a:xfrm>
            <a:prstGeom prst="rect">
              <a:avLst/>
            </a:prstGeom>
            <a:solidFill>
              <a:schemeClr val="accent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eaVert" wrap="square" lIns="91436" tIns="45718" rIns="91436" bIns="45718" numCol="1" rtlCol="0" anchor="ctr" anchorCtr="0" compatLnSpc="1">
              <a:prstTxWarp prst="textNoShape">
                <a:avLst/>
              </a:prstTxWarp>
            </a:bodyPr>
            <a:lstStyle/>
            <a:p>
              <a:pPr algn="ctr" defTabSz="914099"/>
              <a:r>
                <a:rPr lang="zh-CN" altLang="en-US" sz="1600" dirty="0">
                  <a:solidFill>
                    <a:srgbClr val="FFFFFF">
                      <a:alpha val="98824"/>
                    </a:srgbClr>
                  </a:solidFill>
                  <a:latin typeface="微软雅黑" pitchFamily="34" charset="-122"/>
                  <a:ea typeface="微软雅黑" pitchFamily="34" charset="-122"/>
                  <a:cs typeface="Segoe UI" pitchFamily="34" charset="0"/>
                </a:rPr>
                <a:t>大数据的处理速度快</a:t>
              </a:r>
            </a:p>
          </p:txBody>
        </p:sp>
        <p:sp>
          <p:nvSpPr>
            <p:cNvPr id="36" name="矩形 35"/>
            <p:cNvSpPr/>
            <p:nvPr/>
          </p:nvSpPr>
          <p:spPr bwMode="auto">
            <a:xfrm>
              <a:off x="5004047" y="2931789"/>
              <a:ext cx="3365881" cy="2088233"/>
            </a:xfrm>
            <a:prstGeom prst="rect">
              <a:avLst/>
            </a:prstGeom>
            <a:solidFill>
              <a:schemeClr val="accent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marL="285750" indent="-285750">
                <a:buFont typeface="Arial" pitchFamily="34" charset="0"/>
                <a:buChar char="•"/>
              </a:pPr>
              <a:r>
                <a:rPr lang="zh-CN" altLang="en-US" sz="1400" dirty="0">
                  <a:solidFill>
                    <a:schemeClr val="tx1"/>
                  </a:solidFill>
                  <a:latin typeface="微软雅黑" pitchFamily="34" charset="-122"/>
                  <a:ea typeface="微软雅黑" pitchFamily="34" charset="-122"/>
                </a:rPr>
                <a:t>实时数据流处理的要求，是区别大数据引用和传统数据仓库技术，</a:t>
              </a:r>
              <a:r>
                <a:rPr lang="en-US" altLang="zh-CN" sz="1400" dirty="0">
                  <a:solidFill>
                    <a:schemeClr val="tx1"/>
                  </a:solidFill>
                  <a:latin typeface="微软雅黑" pitchFamily="34" charset="-122"/>
                  <a:ea typeface="微软雅黑" pitchFamily="34" charset="-122"/>
                </a:rPr>
                <a:t>BI</a:t>
              </a:r>
              <a:r>
                <a:rPr lang="zh-CN" altLang="en-US" sz="1400" dirty="0">
                  <a:solidFill>
                    <a:schemeClr val="tx1"/>
                  </a:solidFill>
                  <a:latin typeface="微软雅黑" pitchFamily="34" charset="-122"/>
                  <a:ea typeface="微软雅黑" pitchFamily="34" charset="-122"/>
                </a:rPr>
                <a:t>技术的关键差别之一；</a:t>
              </a:r>
              <a:endParaRPr lang="en-US" altLang="zh-CN" sz="1400" dirty="0">
                <a:solidFill>
                  <a:schemeClr val="tx1"/>
                </a:solidFill>
                <a:latin typeface="微软雅黑" pitchFamily="34" charset="-122"/>
                <a:ea typeface="微软雅黑" pitchFamily="34" charset="-122"/>
              </a:endParaRPr>
            </a:p>
            <a:p>
              <a:pPr marL="285750" indent="-285750">
                <a:buFont typeface="Arial" pitchFamily="34" charset="0"/>
                <a:buChar char="•"/>
              </a:pPr>
              <a:r>
                <a:rPr lang="en-US" altLang="zh-TW" sz="1400" dirty="0">
                  <a:solidFill>
                    <a:schemeClr val="tx1"/>
                  </a:solidFill>
                  <a:latin typeface="微软雅黑" pitchFamily="34" charset="-122"/>
                  <a:ea typeface="微软雅黑" pitchFamily="34" charset="-122"/>
                </a:rPr>
                <a:t>1s </a:t>
              </a:r>
              <a:r>
                <a:rPr lang="zh-CN" altLang="en-US" sz="1400" dirty="0">
                  <a:solidFill>
                    <a:schemeClr val="tx1"/>
                  </a:solidFill>
                  <a:latin typeface="微软雅黑" pitchFamily="34" charset="-122"/>
                  <a:ea typeface="微软雅黑" pitchFamily="34" charset="-122"/>
                </a:rPr>
                <a:t>是临界点，对于大数据应用而言</a:t>
              </a:r>
              <a:r>
                <a:rPr lang="en-US" altLang="zh-CN" sz="1400" dirty="0">
                  <a:solidFill>
                    <a:schemeClr val="tx1"/>
                  </a:solidFill>
                  <a:latin typeface="微软雅黑" pitchFamily="34" charset="-122"/>
                  <a:ea typeface="微软雅黑" pitchFamily="34" charset="-122"/>
                </a:rPr>
                <a:t>,</a:t>
              </a:r>
              <a:r>
                <a:rPr lang="zh-CN" altLang="en-US" sz="1400" dirty="0">
                  <a:solidFill>
                    <a:schemeClr val="tx1"/>
                  </a:solidFill>
                  <a:latin typeface="微软雅黑" pitchFamily="34" charset="-122"/>
                  <a:ea typeface="微软雅黑" pitchFamily="34" charset="-122"/>
                </a:rPr>
                <a:t>必须要在</a:t>
              </a:r>
              <a:r>
                <a:rPr lang="en-US" altLang="zh-CN" sz="1400" dirty="0">
                  <a:solidFill>
                    <a:schemeClr val="tx1"/>
                  </a:solidFill>
                  <a:latin typeface="微软雅黑" pitchFamily="34" charset="-122"/>
                  <a:ea typeface="微软雅黑" pitchFamily="34" charset="-122"/>
                </a:rPr>
                <a:t>1</a:t>
              </a:r>
              <a:r>
                <a:rPr lang="zh-CN" altLang="en-US" sz="1400" dirty="0">
                  <a:solidFill>
                    <a:schemeClr val="tx1"/>
                  </a:solidFill>
                  <a:latin typeface="微软雅黑" pitchFamily="34" charset="-122"/>
                  <a:ea typeface="微软雅黑" pitchFamily="34" charset="-122"/>
                </a:rPr>
                <a:t>秒钟内形成答案，否则处理结果就是过时和无效的；</a:t>
              </a:r>
              <a:endParaRPr lang="en-US" altLang="zh-CN" sz="1400" dirty="0">
                <a:solidFill>
                  <a:schemeClr val="tx1"/>
                </a:solidFill>
                <a:latin typeface="微软雅黑" pitchFamily="34" charset="-122"/>
                <a:ea typeface="微软雅黑" pitchFamily="34" charset="-122"/>
              </a:endParaRPr>
            </a:p>
          </p:txBody>
        </p:sp>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7997" y="2931790"/>
              <a:ext cx="3742034" cy="2088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5" name="组合 24"/>
          <p:cNvGrpSpPr/>
          <p:nvPr/>
        </p:nvGrpSpPr>
        <p:grpSpPr>
          <a:xfrm>
            <a:off x="0" y="6097538"/>
            <a:ext cx="9143999" cy="760462"/>
            <a:chOff x="0" y="6097538"/>
            <a:chExt cx="9143999" cy="760462"/>
          </a:xfrm>
        </p:grpSpPr>
        <p:pic>
          <p:nvPicPr>
            <p:cNvPr id="33" name="图片 32"/>
            <p:cNvPicPr>
              <a:picLocks noChangeAspect="1"/>
            </p:cNvPicPr>
            <p:nvPr/>
          </p:nvPicPr>
          <p:blipFill rotWithShape="1">
            <a:blip r:embed="rId4"/>
            <a:srcRect b="2477"/>
            <a:stretch/>
          </p:blipFill>
          <p:spPr>
            <a:xfrm>
              <a:off x="0" y="6097538"/>
              <a:ext cx="5086454" cy="760462"/>
            </a:xfrm>
            <a:prstGeom prst="rect">
              <a:avLst/>
            </a:prstGeom>
          </p:spPr>
        </p:pic>
        <p:pic>
          <p:nvPicPr>
            <p:cNvPr id="35" name="图片 34"/>
            <p:cNvPicPr>
              <a:picLocks noChangeAspect="1"/>
            </p:cNvPicPr>
            <p:nvPr/>
          </p:nvPicPr>
          <p:blipFill rotWithShape="1">
            <a:blip r:embed="rId4"/>
            <a:srcRect l="60079" r="5866" b="2477"/>
            <a:stretch/>
          </p:blipFill>
          <p:spPr>
            <a:xfrm flipH="1">
              <a:off x="4771622" y="6097538"/>
              <a:ext cx="4372377" cy="760462"/>
            </a:xfrm>
            <a:prstGeom prst="rect">
              <a:avLst/>
            </a:prstGeom>
          </p:spPr>
        </p:pic>
      </p:grpSp>
    </p:spTree>
    <p:extLst>
      <p:ext uri="{BB962C8B-B14F-4D97-AF65-F5344CB8AC3E}">
        <p14:creationId xmlns:p14="http://schemas.microsoft.com/office/powerpoint/2010/main" val="83710054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1"/>
          <p:cNvSpPr>
            <a:spLocks noGrp="1"/>
          </p:cNvSpPr>
          <p:nvPr>
            <p:ph type="title"/>
          </p:nvPr>
        </p:nvSpPr>
        <p:spPr>
          <a:xfrm>
            <a:off x="827584" y="228611"/>
            <a:ext cx="7925790" cy="498599"/>
          </a:xfrm>
        </p:spPr>
        <p:txBody>
          <a:bodyPr>
            <a:normAutofit fontScale="90000"/>
          </a:bodyPr>
          <a:lstStyle/>
          <a:p>
            <a:r>
              <a:rPr lang="zh-CN" altLang="en-US" dirty="0">
                <a:latin typeface="黑体" pitchFamily="49" charset="-122"/>
                <a:ea typeface="黑体" pitchFamily="49" charset="-122"/>
              </a:rPr>
              <a:t>大数据的</a:t>
            </a:r>
            <a:r>
              <a:rPr lang="en-US" altLang="zh-CN" dirty="0">
                <a:latin typeface="黑体" pitchFamily="49" charset="-122"/>
                <a:ea typeface="黑体" pitchFamily="49" charset="-122"/>
              </a:rPr>
              <a:t>4V</a:t>
            </a:r>
            <a:r>
              <a:rPr lang="zh-CN" altLang="en-US" dirty="0">
                <a:latin typeface="黑体" pitchFamily="49" charset="-122"/>
                <a:ea typeface="黑体" pitchFamily="49" charset="-122"/>
              </a:rPr>
              <a:t>特征（</a:t>
            </a:r>
            <a:r>
              <a:rPr lang="en-US" altLang="zh-CN" dirty="0">
                <a:latin typeface="黑体" pitchFamily="49" charset="-122"/>
                <a:ea typeface="黑体" pitchFamily="49" charset="-122"/>
              </a:rPr>
              <a:t>Variety</a:t>
            </a:r>
            <a:r>
              <a:rPr lang="zh-CN" altLang="en-US" dirty="0">
                <a:latin typeface="黑体" pitchFamily="49" charset="-122"/>
                <a:ea typeface="黑体" pitchFamily="49" charset="-122"/>
              </a:rPr>
              <a:t>）</a:t>
            </a:r>
            <a:endParaRPr lang="en-US" altLang="en-US" dirty="0">
              <a:latin typeface="黑体" pitchFamily="49" charset="-122"/>
              <a:ea typeface="黑体" pitchFamily="49" charset="-122"/>
            </a:endParaRPr>
          </a:p>
        </p:txBody>
      </p:sp>
      <p:grpSp>
        <p:nvGrpSpPr>
          <p:cNvPr id="3" name="组合 12"/>
          <p:cNvGrpSpPr/>
          <p:nvPr/>
        </p:nvGrpSpPr>
        <p:grpSpPr>
          <a:xfrm>
            <a:off x="145952" y="1316766"/>
            <a:ext cx="3921995" cy="5098196"/>
            <a:chOff x="251520" y="771550"/>
            <a:chExt cx="4210027" cy="4104456"/>
          </a:xfrm>
        </p:grpSpPr>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726562">
              <a:off x="1220010" y="1682519"/>
              <a:ext cx="2273046" cy="2282517"/>
            </a:xfrm>
            <a:prstGeom prst="rect">
              <a:avLst/>
            </a:prstGeom>
          </p:spPr>
        </p:pic>
        <p:sp>
          <p:nvSpPr>
            <p:cNvPr id="33" name="Oval 16"/>
            <p:cNvSpPr/>
            <p:nvPr/>
          </p:nvSpPr>
          <p:spPr bwMode="auto">
            <a:xfrm>
              <a:off x="251520" y="771550"/>
              <a:ext cx="4210027" cy="4104456"/>
            </a:xfrm>
            <a:custGeom>
              <a:avLst/>
              <a:gdLst/>
              <a:ahLst/>
              <a:cxnLst/>
              <a:rect l="l" t="t" r="r" b="b"/>
              <a:pathLst>
                <a:path w="5943600" h="5943600">
                  <a:moveTo>
                    <a:pt x="4472789" y="3522156"/>
                  </a:moveTo>
                  <a:lnTo>
                    <a:pt x="4779795" y="4387806"/>
                  </a:lnTo>
                  <a:lnTo>
                    <a:pt x="5697371" y="4154902"/>
                  </a:lnTo>
                  <a:cubicBezTo>
                    <a:pt x="5241134" y="5207723"/>
                    <a:pt x="4192404" y="5943600"/>
                    <a:pt x="2971800" y="5943600"/>
                  </a:cubicBezTo>
                  <a:cubicBezTo>
                    <a:pt x="1962940" y="5943600"/>
                    <a:pt x="1071494" y="5440889"/>
                    <a:pt x="535845" y="4671218"/>
                  </a:cubicBezTo>
                  <a:lnTo>
                    <a:pt x="853685" y="3775019"/>
                  </a:lnTo>
                  <a:lnTo>
                    <a:pt x="1748295" y="4002094"/>
                  </a:lnTo>
                  <a:cubicBezTo>
                    <a:pt x="2041286" y="4350779"/>
                    <a:pt x="2480709" y="4572000"/>
                    <a:pt x="2971800" y="4572000"/>
                  </a:cubicBezTo>
                  <a:cubicBezTo>
                    <a:pt x="3661935" y="4572000"/>
                    <a:pt x="4250030" y="4135112"/>
                    <a:pt x="4472789" y="3522156"/>
                  </a:cubicBezTo>
                  <a:close/>
                  <a:moveTo>
                    <a:pt x="2637282" y="20024"/>
                  </a:moveTo>
                  <a:lnTo>
                    <a:pt x="3285568" y="731044"/>
                  </a:lnTo>
                  <a:lnTo>
                    <a:pt x="2675538" y="1400107"/>
                  </a:lnTo>
                  <a:cubicBezTo>
                    <a:pt x="1933212" y="1538033"/>
                    <a:pt x="1371600" y="2189331"/>
                    <a:pt x="1371600" y="2971800"/>
                  </a:cubicBezTo>
                  <a:cubicBezTo>
                    <a:pt x="1371600" y="3297726"/>
                    <a:pt x="1469041" y="3600894"/>
                    <a:pt x="1636935" y="3853394"/>
                  </a:cubicBezTo>
                  <a:lnTo>
                    <a:pt x="779243" y="3635689"/>
                  </a:lnTo>
                  <a:lnTo>
                    <a:pt x="455685" y="4548011"/>
                  </a:lnTo>
                  <a:cubicBezTo>
                    <a:pt x="165987" y="4092445"/>
                    <a:pt x="0" y="3551507"/>
                    <a:pt x="0" y="2971800"/>
                  </a:cubicBezTo>
                  <a:cubicBezTo>
                    <a:pt x="0" y="1443666"/>
                    <a:pt x="1153397" y="184923"/>
                    <a:pt x="2637282" y="20024"/>
                  </a:cubicBezTo>
                  <a:close/>
                  <a:moveTo>
                    <a:pt x="2971800" y="0"/>
                  </a:moveTo>
                  <a:cubicBezTo>
                    <a:pt x="4613080" y="0"/>
                    <a:pt x="5943600" y="1330520"/>
                    <a:pt x="5943600" y="2971800"/>
                  </a:cubicBezTo>
                  <a:cubicBezTo>
                    <a:pt x="5943600" y="3341706"/>
                    <a:pt x="5876017" y="3695827"/>
                    <a:pt x="5749326" y="4021280"/>
                  </a:cubicBezTo>
                  <a:lnTo>
                    <a:pt x="4854238" y="4248477"/>
                  </a:lnTo>
                  <a:lnTo>
                    <a:pt x="4529548" y="3332962"/>
                  </a:lnTo>
                  <a:cubicBezTo>
                    <a:pt x="4557823" y="3217128"/>
                    <a:pt x="4572000" y="3096120"/>
                    <a:pt x="4572000" y="2971800"/>
                  </a:cubicBezTo>
                  <a:cubicBezTo>
                    <a:pt x="4572000" y="2088034"/>
                    <a:pt x="3855566" y="1371600"/>
                    <a:pt x="2971800" y="1371600"/>
                  </a:cubicBezTo>
                  <a:lnTo>
                    <a:pt x="2854079" y="1377545"/>
                  </a:lnTo>
                  <a:lnTo>
                    <a:pt x="3443538" y="731044"/>
                  </a:lnTo>
                  <a:lnTo>
                    <a:pt x="2783007" y="6594"/>
                  </a:lnTo>
                  <a:cubicBezTo>
                    <a:pt x="2845406" y="1987"/>
                    <a:pt x="2908371" y="0"/>
                    <a:pt x="2971800" y="0"/>
                  </a:cubicBezTo>
                  <a:close/>
                </a:path>
              </a:pathLst>
            </a:custGeom>
            <a:solidFill>
              <a:schemeClr val="accent4"/>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lIns="91436" tIns="45718" rIns="91436" bIns="45718" rtlCol="0" anchor="ctr"/>
            <a:lstStyle/>
            <a:p>
              <a:pPr algn="ctr" defTabSz="570402"/>
              <a:endParaRPr lang="en-US" dirty="0">
                <a:solidFill>
                  <a:schemeClr val="tx1"/>
                </a:solidFill>
                <a:latin typeface="Segoe UI Light" pitchFamily="34" charset="0"/>
                <a:ea typeface="ＭＳ Ｐゴシック" pitchFamily="-65" charset="-128"/>
              </a:endParaRPr>
            </a:p>
          </p:txBody>
        </p:sp>
        <p:sp>
          <p:nvSpPr>
            <p:cNvPr id="2" name="TextBox 1"/>
            <p:cNvSpPr txBox="1"/>
            <p:nvPr/>
          </p:nvSpPr>
          <p:spPr>
            <a:xfrm>
              <a:off x="1584615" y="4011910"/>
              <a:ext cx="1543838" cy="594684"/>
            </a:xfrm>
            <a:prstGeom prst="rect">
              <a:avLst/>
            </a:prstGeom>
            <a:noFill/>
          </p:spPr>
          <p:txBody>
            <a:bodyPr wrap="none" lIns="91440" tIns="91440" rIns="91440" bIns="91440" rtlCol="0">
              <a:spAutoFit/>
            </a:bodyPr>
            <a:lstStyle/>
            <a:p>
              <a:pPr algn="ctr">
                <a:lnSpc>
                  <a:spcPct val="90000"/>
                </a:lnSpc>
                <a:spcBef>
                  <a:spcPct val="20000"/>
                </a:spcBef>
                <a:buSzPct val="90000"/>
              </a:pPr>
              <a:r>
                <a:rPr lang="zh-CN" altLang="en-US" dirty="0">
                  <a:solidFill>
                    <a:schemeClr val="tx1">
                      <a:alpha val="99000"/>
                    </a:schemeClr>
                  </a:solidFill>
                  <a:latin typeface="微软雅黑" pitchFamily="34" charset="-122"/>
                  <a:ea typeface="微软雅黑" pitchFamily="34" charset="-122"/>
                </a:rPr>
                <a:t>行业</a:t>
              </a:r>
              <a:r>
                <a:rPr lang="en-US" altLang="zh-CN" dirty="0">
                  <a:solidFill>
                    <a:schemeClr val="tx1">
                      <a:alpha val="99000"/>
                    </a:schemeClr>
                  </a:solidFill>
                  <a:latin typeface="微软雅黑" pitchFamily="34" charset="-122"/>
                  <a:ea typeface="微软雅黑" pitchFamily="34" charset="-122"/>
                </a:rPr>
                <a:t>/</a:t>
              </a:r>
              <a:r>
                <a:rPr lang="zh-CN" altLang="en-US" dirty="0">
                  <a:solidFill>
                    <a:schemeClr val="tx1">
                      <a:alpha val="99000"/>
                    </a:schemeClr>
                  </a:solidFill>
                  <a:latin typeface="微软雅黑" pitchFamily="34" charset="-122"/>
                  <a:ea typeface="微软雅黑" pitchFamily="34" charset="-122"/>
                </a:rPr>
                <a:t>企业内</a:t>
              </a:r>
              <a:endParaRPr lang="en-US" altLang="zh-CN" dirty="0">
                <a:solidFill>
                  <a:schemeClr val="tx1">
                    <a:alpha val="99000"/>
                  </a:schemeClr>
                </a:solidFill>
                <a:latin typeface="微软雅黑" pitchFamily="34" charset="-122"/>
                <a:ea typeface="微软雅黑" pitchFamily="34" charset="-122"/>
              </a:endParaRPr>
            </a:p>
            <a:p>
              <a:pPr algn="ctr">
                <a:lnSpc>
                  <a:spcPct val="90000"/>
                </a:lnSpc>
                <a:spcBef>
                  <a:spcPct val="20000"/>
                </a:spcBef>
                <a:buSzPct val="90000"/>
              </a:pPr>
              <a:r>
                <a:rPr lang="zh-CN" altLang="en-US" dirty="0">
                  <a:solidFill>
                    <a:schemeClr val="tx1">
                      <a:alpha val="99000"/>
                    </a:schemeClr>
                  </a:solidFill>
                  <a:latin typeface="微软雅黑" pitchFamily="34" charset="-122"/>
                  <a:ea typeface="微软雅黑" pitchFamily="34" charset="-122"/>
                </a:rPr>
                <a:t>数据</a:t>
              </a:r>
            </a:p>
          </p:txBody>
        </p:sp>
        <p:sp>
          <p:nvSpPr>
            <p:cNvPr id="43" name="TextBox 42"/>
            <p:cNvSpPr txBox="1"/>
            <p:nvPr/>
          </p:nvSpPr>
          <p:spPr>
            <a:xfrm rot="3927675">
              <a:off x="3269636" y="1957781"/>
              <a:ext cx="1077864" cy="465835"/>
            </a:xfrm>
            <a:prstGeom prst="rect">
              <a:avLst/>
            </a:prstGeom>
            <a:noFill/>
          </p:spPr>
          <p:txBody>
            <a:bodyPr wrap="none" lIns="91440" tIns="91440" rIns="91440" bIns="91440" rtlCol="0">
              <a:spAutoFit/>
            </a:bodyPr>
            <a:lstStyle/>
            <a:p>
              <a:pPr algn="ctr">
                <a:lnSpc>
                  <a:spcPct val="90000"/>
                </a:lnSpc>
                <a:spcBef>
                  <a:spcPct val="20000"/>
                </a:spcBef>
                <a:buSzPct val="90000"/>
              </a:pPr>
              <a:r>
                <a:rPr lang="zh-CN" altLang="en-US" dirty="0">
                  <a:solidFill>
                    <a:schemeClr val="tx1">
                      <a:alpha val="99000"/>
                    </a:schemeClr>
                  </a:solidFill>
                  <a:latin typeface="微软雅黑" pitchFamily="34" charset="-122"/>
                  <a:ea typeface="微软雅黑" pitchFamily="34" charset="-122"/>
                </a:rPr>
                <a:t>互联网数据</a:t>
              </a:r>
            </a:p>
          </p:txBody>
        </p:sp>
        <p:sp>
          <p:nvSpPr>
            <p:cNvPr id="44" name="TextBox 43"/>
            <p:cNvSpPr txBox="1"/>
            <p:nvPr/>
          </p:nvSpPr>
          <p:spPr>
            <a:xfrm rot="18058455">
              <a:off x="459169" y="1800323"/>
              <a:ext cx="1077864" cy="465835"/>
            </a:xfrm>
            <a:prstGeom prst="rect">
              <a:avLst/>
            </a:prstGeom>
            <a:noFill/>
          </p:spPr>
          <p:txBody>
            <a:bodyPr wrap="none" lIns="91440" tIns="91440" rIns="91440" bIns="91440" rtlCol="0">
              <a:spAutoFit/>
            </a:bodyPr>
            <a:lstStyle/>
            <a:p>
              <a:pPr algn="ctr">
                <a:lnSpc>
                  <a:spcPct val="90000"/>
                </a:lnSpc>
                <a:spcBef>
                  <a:spcPct val="20000"/>
                </a:spcBef>
                <a:buSzPct val="90000"/>
              </a:pPr>
              <a:r>
                <a:rPr lang="zh-CN" altLang="en-US" dirty="0">
                  <a:solidFill>
                    <a:schemeClr val="tx1">
                      <a:alpha val="99000"/>
                    </a:schemeClr>
                  </a:solidFill>
                  <a:latin typeface="微软雅黑" pitchFamily="34" charset="-122"/>
                  <a:ea typeface="微软雅黑" pitchFamily="34" charset="-122"/>
                </a:rPr>
                <a:t>物联网数据</a:t>
              </a:r>
            </a:p>
          </p:txBody>
        </p:sp>
        <p:sp>
          <p:nvSpPr>
            <p:cNvPr id="12" name="椭圆 11"/>
            <p:cNvSpPr/>
            <p:nvPr/>
          </p:nvSpPr>
          <p:spPr bwMode="auto">
            <a:xfrm>
              <a:off x="1708461" y="2190698"/>
              <a:ext cx="1296144" cy="1296144"/>
            </a:xfrm>
            <a:prstGeom prst="ellipse">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zh-CN" altLang="en-US" sz="1600" dirty="0">
                  <a:solidFill>
                    <a:schemeClr val="tx1">
                      <a:alpha val="99000"/>
                    </a:schemeClr>
                  </a:solidFill>
                  <a:latin typeface="微软雅黑" pitchFamily="34" charset="-122"/>
                  <a:ea typeface="微软雅黑" pitchFamily="34" charset="-122"/>
                </a:rPr>
                <a:t>大数据</a:t>
              </a:r>
            </a:p>
          </p:txBody>
        </p:sp>
      </p:grpSp>
      <p:grpSp>
        <p:nvGrpSpPr>
          <p:cNvPr id="4" name="组合 16"/>
          <p:cNvGrpSpPr/>
          <p:nvPr/>
        </p:nvGrpSpPr>
        <p:grpSpPr>
          <a:xfrm>
            <a:off x="4283968" y="1927692"/>
            <a:ext cx="4680520" cy="1068911"/>
            <a:chOff x="4283968" y="1445767"/>
            <a:chExt cx="4680520" cy="801683"/>
          </a:xfrm>
        </p:grpSpPr>
        <p:sp>
          <p:nvSpPr>
            <p:cNvPr id="46" name="Rectangle 22"/>
            <p:cNvSpPr/>
            <p:nvPr/>
          </p:nvSpPr>
          <p:spPr>
            <a:xfrm>
              <a:off x="4283968" y="1445767"/>
              <a:ext cx="1437621" cy="801683"/>
            </a:xfrm>
            <a:prstGeom prst="rect">
              <a:avLst/>
            </a:prstGeom>
            <a:pattFill prst="ltUpDiag">
              <a:fgClr>
                <a:schemeClr val="accent1"/>
              </a:fgClr>
              <a:bgClr>
                <a:schemeClr val="accent4"/>
              </a:bgClr>
            </a:pattFill>
          </p:spPr>
          <p:txBody>
            <a:bodyPr vert="horz" wrap="square" lIns="45720" tIns="45720" rIns="45720" bIns="45720" rtlCol="0" anchor="ctr" anchorCtr="0">
              <a:noAutofit/>
            </a:bodyPr>
            <a:lstStyle/>
            <a:p>
              <a:pPr algn="ctr" defTabSz="685862">
                <a:lnSpc>
                  <a:spcPct val="90000"/>
                </a:lnSpc>
              </a:pPr>
              <a:r>
                <a:rPr lang="zh-CN" altLang="en-US" sz="1600" kern="100" cap="all" spc="-23" dirty="0">
                  <a:ln>
                    <a:solidFill>
                      <a:srgbClr val="FFFFFF">
                        <a:alpha val="0"/>
                      </a:srgbClr>
                    </a:solidFill>
                  </a:ln>
                  <a:solidFill>
                    <a:srgbClr val="FFFFFF"/>
                  </a:solidFill>
                  <a:latin typeface="微软雅黑" pitchFamily="34" charset="-122"/>
                  <a:ea typeface="微软雅黑" pitchFamily="34" charset="-122"/>
                </a:rPr>
                <a:t>数据来源多</a:t>
              </a:r>
              <a:endParaRPr lang="en-US" sz="1600" kern="100" cap="all" spc="-23" dirty="0">
                <a:ln>
                  <a:solidFill>
                    <a:srgbClr val="FFFFFF">
                      <a:alpha val="0"/>
                    </a:srgbClr>
                  </a:solidFill>
                </a:ln>
                <a:solidFill>
                  <a:srgbClr val="FFFFFF"/>
                </a:solidFill>
                <a:latin typeface="微软雅黑" pitchFamily="34" charset="-122"/>
                <a:ea typeface="微软雅黑" pitchFamily="34" charset="-122"/>
              </a:endParaRPr>
            </a:p>
          </p:txBody>
        </p:sp>
        <p:sp>
          <p:nvSpPr>
            <p:cNvPr id="47" name="Rectangle 18"/>
            <p:cNvSpPr/>
            <p:nvPr>
              <p:custDataLst>
                <p:tags r:id="rId3"/>
              </p:custDataLst>
            </p:nvPr>
          </p:nvSpPr>
          <p:spPr>
            <a:xfrm>
              <a:off x="4283969" y="1445767"/>
              <a:ext cx="4680519" cy="801683"/>
            </a:xfrm>
            <a:prstGeom prst="rect">
              <a:avLst/>
            </a:prstGeom>
            <a:noFill/>
            <a:ln w="3175" cap="flat" cmpd="sng" algn="ctr">
              <a:solidFill>
                <a:schemeClr val="tx1">
                  <a:alpha val="50000"/>
                </a:schemeClr>
              </a:solidFill>
              <a:prstDash val="solid"/>
              <a:headEnd type="none" w="med" len="med"/>
              <a:tailEnd type="none" w="med" len="med"/>
            </a:ln>
            <a:effectLst/>
          </p:spPr>
          <p:txBody>
            <a:bodyPr spcFirstLastPara="0" vert="horz" wrap="square" lIns="2926080" tIns="45720" rIns="45720" bIns="45720" numCol="1" spcCol="1270" anchor="ctr" anchorCtr="0">
              <a:noAutofit/>
            </a:bodyPr>
            <a:lstStyle/>
            <a:p>
              <a:pPr marL="0" lvl="1" defTabSz="685862">
                <a:spcBef>
                  <a:spcPts val="450"/>
                </a:spcBef>
                <a:buSzPct val="100000"/>
                <a:defRPr/>
              </a:pPr>
              <a:endParaRPr lang="en-US" kern="0" dirty="0">
                <a:solidFill>
                  <a:srgbClr val="FFFFFF"/>
                </a:solidFill>
              </a:endParaRPr>
            </a:p>
          </p:txBody>
        </p:sp>
        <p:sp>
          <p:nvSpPr>
            <p:cNvPr id="14" name="TextBox 13"/>
            <p:cNvSpPr txBox="1"/>
            <p:nvPr/>
          </p:nvSpPr>
          <p:spPr>
            <a:xfrm>
              <a:off x="5721589" y="1481086"/>
              <a:ext cx="3242897" cy="574773"/>
            </a:xfrm>
            <a:prstGeom prst="rect">
              <a:avLst/>
            </a:prstGeom>
            <a:noFill/>
          </p:spPr>
          <p:txBody>
            <a:bodyPr wrap="square" lIns="91440" tIns="91440" rIns="91440" bIns="91440" rtlCol="0">
              <a:spAutoFit/>
            </a:bodyPr>
            <a:lstStyle/>
            <a:p>
              <a:pPr>
                <a:lnSpc>
                  <a:spcPct val="90000"/>
                </a:lnSpc>
                <a:spcBef>
                  <a:spcPct val="20000"/>
                </a:spcBef>
                <a:buSzPct val="90000"/>
              </a:pPr>
              <a:r>
                <a:rPr lang="zh-CN" altLang="en-US" sz="1400" dirty="0">
                  <a:solidFill>
                    <a:schemeClr val="tx1">
                      <a:alpha val="99000"/>
                    </a:schemeClr>
                  </a:solidFill>
                  <a:latin typeface="微软雅黑" pitchFamily="34" charset="-122"/>
                  <a:ea typeface="微软雅黑" pitchFamily="34" charset="-122"/>
                </a:rPr>
                <a:t>企业内部多个应用系统的数据、互联网和物联网的兴起，带来了微博、社交网站、传感器等多种来源。</a:t>
              </a:r>
            </a:p>
          </p:txBody>
        </p:sp>
      </p:grpSp>
      <p:grpSp>
        <p:nvGrpSpPr>
          <p:cNvPr id="5" name="组合 15"/>
          <p:cNvGrpSpPr/>
          <p:nvPr/>
        </p:nvGrpSpPr>
        <p:grpSpPr>
          <a:xfrm>
            <a:off x="4283970" y="3140971"/>
            <a:ext cx="4680521" cy="1280351"/>
            <a:chOff x="4283967" y="2355726"/>
            <a:chExt cx="4680521" cy="960263"/>
          </a:xfrm>
        </p:grpSpPr>
        <p:sp>
          <p:nvSpPr>
            <p:cNvPr id="48" name="Rectangle 22"/>
            <p:cNvSpPr/>
            <p:nvPr/>
          </p:nvSpPr>
          <p:spPr>
            <a:xfrm>
              <a:off x="4283967" y="2355726"/>
              <a:ext cx="1437621" cy="960263"/>
            </a:xfrm>
            <a:prstGeom prst="rect">
              <a:avLst/>
            </a:prstGeom>
            <a:pattFill prst="ltUpDiag">
              <a:fgClr>
                <a:schemeClr val="tx2"/>
              </a:fgClr>
              <a:bgClr>
                <a:schemeClr val="accent4"/>
              </a:bgClr>
            </a:pattFill>
          </p:spPr>
          <p:txBody>
            <a:bodyPr vert="horz" wrap="square" lIns="45720" tIns="45720" rIns="45720" bIns="45720" rtlCol="0" anchor="ctr" anchorCtr="0">
              <a:noAutofit/>
            </a:bodyPr>
            <a:lstStyle/>
            <a:p>
              <a:pPr algn="ctr" defTabSz="685862">
                <a:lnSpc>
                  <a:spcPct val="90000"/>
                </a:lnSpc>
              </a:pPr>
              <a:r>
                <a:rPr lang="zh-CN" altLang="en-US" sz="1600" kern="100" cap="all" spc="-23" dirty="0">
                  <a:ln>
                    <a:solidFill>
                      <a:srgbClr val="FFFFFF">
                        <a:alpha val="0"/>
                      </a:srgbClr>
                    </a:solidFill>
                  </a:ln>
                  <a:solidFill>
                    <a:srgbClr val="FFFFFF"/>
                  </a:solidFill>
                  <a:latin typeface="微软雅黑" pitchFamily="34" charset="-122"/>
                  <a:ea typeface="微软雅黑" pitchFamily="34" charset="-122"/>
                </a:rPr>
                <a:t>数据类型多</a:t>
              </a:r>
              <a:endParaRPr lang="en-US" sz="1600" kern="100" cap="all" spc="-23" dirty="0">
                <a:ln>
                  <a:solidFill>
                    <a:srgbClr val="FFFFFF">
                      <a:alpha val="0"/>
                    </a:srgbClr>
                  </a:solidFill>
                </a:ln>
                <a:solidFill>
                  <a:srgbClr val="FFFFFF"/>
                </a:solidFill>
                <a:latin typeface="微软雅黑" pitchFamily="34" charset="-122"/>
                <a:ea typeface="微软雅黑" pitchFamily="34" charset="-122"/>
              </a:endParaRPr>
            </a:p>
          </p:txBody>
        </p:sp>
        <p:sp>
          <p:nvSpPr>
            <p:cNvPr id="49" name="Rectangle 18"/>
            <p:cNvSpPr/>
            <p:nvPr>
              <p:custDataLst>
                <p:tags r:id="rId2"/>
              </p:custDataLst>
            </p:nvPr>
          </p:nvSpPr>
          <p:spPr>
            <a:xfrm>
              <a:off x="4283968" y="2355726"/>
              <a:ext cx="4680519" cy="960263"/>
            </a:xfrm>
            <a:prstGeom prst="rect">
              <a:avLst/>
            </a:prstGeom>
            <a:noFill/>
            <a:ln w="3175" cap="flat" cmpd="sng" algn="ctr">
              <a:solidFill>
                <a:schemeClr val="tx1">
                  <a:alpha val="50000"/>
                </a:schemeClr>
              </a:solidFill>
              <a:prstDash val="solid"/>
              <a:headEnd type="none" w="med" len="med"/>
              <a:tailEnd type="none" w="med" len="med"/>
            </a:ln>
            <a:effectLst/>
          </p:spPr>
          <p:txBody>
            <a:bodyPr spcFirstLastPara="0" vert="horz" wrap="square" lIns="2926080" tIns="45720" rIns="45720" bIns="45720" numCol="1" spcCol="1270" anchor="ctr" anchorCtr="0">
              <a:noAutofit/>
            </a:bodyPr>
            <a:lstStyle/>
            <a:p>
              <a:pPr marL="0" lvl="1" defTabSz="685862">
                <a:spcBef>
                  <a:spcPts val="450"/>
                </a:spcBef>
                <a:buSzPct val="100000"/>
                <a:defRPr/>
              </a:pPr>
              <a:endParaRPr lang="en-US" kern="0" dirty="0">
                <a:solidFill>
                  <a:srgbClr val="FFFFFF"/>
                </a:solidFill>
              </a:endParaRPr>
            </a:p>
          </p:txBody>
        </p:sp>
        <p:sp>
          <p:nvSpPr>
            <p:cNvPr id="52" name="TextBox 51"/>
            <p:cNvSpPr txBox="1"/>
            <p:nvPr/>
          </p:nvSpPr>
          <p:spPr>
            <a:xfrm>
              <a:off x="5721591" y="2355726"/>
              <a:ext cx="3242897" cy="720197"/>
            </a:xfrm>
            <a:prstGeom prst="rect">
              <a:avLst/>
            </a:prstGeom>
            <a:noFill/>
          </p:spPr>
          <p:txBody>
            <a:bodyPr wrap="square" lIns="91440" tIns="91440" rIns="91440" bIns="91440" rtlCol="0">
              <a:spAutoFit/>
            </a:bodyPr>
            <a:lstStyle/>
            <a:p>
              <a:pPr>
                <a:lnSpc>
                  <a:spcPct val="90000"/>
                </a:lnSpc>
                <a:spcBef>
                  <a:spcPct val="20000"/>
                </a:spcBef>
                <a:buSzPct val="90000"/>
              </a:pPr>
              <a:r>
                <a:rPr lang="zh-CN" altLang="en-US" sz="1400" dirty="0">
                  <a:solidFill>
                    <a:schemeClr val="tx1">
                      <a:alpha val="99000"/>
                    </a:schemeClr>
                  </a:solidFill>
                  <a:latin typeface="微软雅黑" pitchFamily="34" charset="-122"/>
                  <a:ea typeface="微软雅黑" pitchFamily="34" charset="-122"/>
                </a:rPr>
                <a:t>保存在关系数据库中的结构化数据只占少数，</a:t>
              </a:r>
              <a:r>
                <a:rPr lang="en-US" altLang="zh-CN" sz="1400" dirty="0">
                  <a:solidFill>
                    <a:schemeClr val="tx1">
                      <a:alpha val="99000"/>
                    </a:schemeClr>
                  </a:solidFill>
                  <a:latin typeface="微软雅黑" pitchFamily="34" charset="-122"/>
                  <a:ea typeface="微软雅黑" pitchFamily="34" charset="-122"/>
                </a:rPr>
                <a:t>70~80%</a:t>
              </a:r>
              <a:r>
                <a:rPr lang="zh-CN" altLang="en-US" sz="1400" dirty="0">
                  <a:solidFill>
                    <a:schemeClr val="tx1">
                      <a:alpha val="99000"/>
                    </a:schemeClr>
                  </a:solidFill>
                  <a:latin typeface="微软雅黑" pitchFamily="34" charset="-122"/>
                  <a:ea typeface="微软雅黑" pitchFamily="34" charset="-122"/>
                </a:rPr>
                <a:t>的数据是如图片、音频、视频、模型、连接信息、文档等非结构化和半结构化数据。</a:t>
              </a:r>
            </a:p>
          </p:txBody>
        </p:sp>
      </p:grpSp>
      <p:grpSp>
        <p:nvGrpSpPr>
          <p:cNvPr id="6" name="组合 14"/>
          <p:cNvGrpSpPr/>
          <p:nvPr/>
        </p:nvGrpSpPr>
        <p:grpSpPr>
          <a:xfrm>
            <a:off x="4283966" y="4581129"/>
            <a:ext cx="4680520" cy="1021820"/>
            <a:chOff x="4283966" y="3435846"/>
            <a:chExt cx="4680520" cy="766365"/>
          </a:xfrm>
        </p:grpSpPr>
        <p:sp>
          <p:nvSpPr>
            <p:cNvPr id="50" name="Rectangle 22"/>
            <p:cNvSpPr/>
            <p:nvPr/>
          </p:nvSpPr>
          <p:spPr>
            <a:xfrm>
              <a:off x="4283966" y="3436565"/>
              <a:ext cx="1437621" cy="765646"/>
            </a:xfrm>
            <a:prstGeom prst="rect">
              <a:avLst/>
            </a:prstGeom>
            <a:pattFill prst="ltUpDiag">
              <a:fgClr>
                <a:schemeClr val="tx2"/>
              </a:fgClr>
              <a:bgClr>
                <a:schemeClr val="accent4"/>
              </a:bgClr>
            </a:pattFill>
          </p:spPr>
          <p:txBody>
            <a:bodyPr vert="horz" wrap="square" lIns="45720" tIns="45720" rIns="45720" bIns="45720" rtlCol="0" anchor="ctr" anchorCtr="0">
              <a:noAutofit/>
            </a:bodyPr>
            <a:lstStyle/>
            <a:p>
              <a:pPr algn="ctr" defTabSz="685862">
                <a:lnSpc>
                  <a:spcPct val="90000"/>
                </a:lnSpc>
              </a:pPr>
              <a:r>
                <a:rPr lang="zh-CN" altLang="en-US" sz="1600" kern="100" cap="all" spc="-23" dirty="0">
                  <a:ln>
                    <a:solidFill>
                      <a:srgbClr val="FFFFFF">
                        <a:alpha val="0"/>
                      </a:srgbClr>
                    </a:solidFill>
                  </a:ln>
                  <a:solidFill>
                    <a:srgbClr val="FFFFFF"/>
                  </a:solidFill>
                  <a:latin typeface="微软雅黑" pitchFamily="34" charset="-122"/>
                  <a:ea typeface="微软雅黑" pitchFamily="34" charset="-122"/>
                </a:rPr>
                <a:t>关联性强</a:t>
              </a:r>
              <a:endParaRPr lang="en-US" sz="1600" kern="100" cap="all" spc="-23" dirty="0">
                <a:ln>
                  <a:solidFill>
                    <a:srgbClr val="FFFFFF">
                      <a:alpha val="0"/>
                    </a:srgbClr>
                  </a:solidFill>
                </a:ln>
                <a:solidFill>
                  <a:srgbClr val="FFFFFF"/>
                </a:solidFill>
                <a:latin typeface="微软雅黑" pitchFamily="34" charset="-122"/>
                <a:ea typeface="微软雅黑" pitchFamily="34" charset="-122"/>
              </a:endParaRPr>
            </a:p>
          </p:txBody>
        </p:sp>
        <p:sp>
          <p:nvSpPr>
            <p:cNvPr id="51" name="Rectangle 18"/>
            <p:cNvSpPr/>
            <p:nvPr>
              <p:custDataLst>
                <p:tags r:id="rId1"/>
              </p:custDataLst>
            </p:nvPr>
          </p:nvSpPr>
          <p:spPr>
            <a:xfrm>
              <a:off x="4283967" y="3436564"/>
              <a:ext cx="4680519" cy="765647"/>
            </a:xfrm>
            <a:prstGeom prst="rect">
              <a:avLst/>
            </a:prstGeom>
            <a:noFill/>
            <a:ln w="3175" cap="flat" cmpd="sng" algn="ctr">
              <a:solidFill>
                <a:schemeClr val="tx1">
                  <a:alpha val="50000"/>
                </a:schemeClr>
              </a:solidFill>
              <a:prstDash val="solid"/>
              <a:headEnd type="none" w="med" len="med"/>
              <a:tailEnd type="none" w="med" len="med"/>
            </a:ln>
            <a:effectLst/>
          </p:spPr>
          <p:txBody>
            <a:bodyPr spcFirstLastPara="0" vert="horz" wrap="square" lIns="2926080" tIns="45720" rIns="45720" bIns="45720" numCol="1" spcCol="1270" anchor="ctr" anchorCtr="0">
              <a:noAutofit/>
            </a:bodyPr>
            <a:lstStyle/>
            <a:p>
              <a:pPr marL="0" lvl="1" defTabSz="685862">
                <a:spcBef>
                  <a:spcPts val="450"/>
                </a:spcBef>
                <a:buSzPct val="100000"/>
                <a:defRPr/>
              </a:pPr>
              <a:endParaRPr lang="en-US" kern="0" dirty="0">
                <a:solidFill>
                  <a:srgbClr val="FFFFFF"/>
                </a:solidFill>
              </a:endParaRPr>
            </a:p>
          </p:txBody>
        </p:sp>
        <p:sp>
          <p:nvSpPr>
            <p:cNvPr id="53" name="TextBox 52"/>
            <p:cNvSpPr txBox="1"/>
            <p:nvPr/>
          </p:nvSpPr>
          <p:spPr>
            <a:xfrm>
              <a:off x="5721587" y="3435846"/>
              <a:ext cx="3242897" cy="574773"/>
            </a:xfrm>
            <a:prstGeom prst="rect">
              <a:avLst/>
            </a:prstGeom>
            <a:noFill/>
          </p:spPr>
          <p:txBody>
            <a:bodyPr wrap="square" lIns="91440" tIns="91440" rIns="91440" bIns="91440" rtlCol="0">
              <a:spAutoFit/>
            </a:bodyPr>
            <a:lstStyle/>
            <a:p>
              <a:pPr>
                <a:lnSpc>
                  <a:spcPct val="90000"/>
                </a:lnSpc>
                <a:spcBef>
                  <a:spcPct val="20000"/>
                </a:spcBef>
                <a:buSzPct val="90000"/>
              </a:pPr>
              <a:r>
                <a:rPr lang="zh-CN" altLang="en-US" sz="1400" dirty="0">
                  <a:solidFill>
                    <a:schemeClr val="tx1">
                      <a:alpha val="99000"/>
                    </a:schemeClr>
                  </a:solidFill>
                  <a:latin typeface="微软雅黑" pitchFamily="34" charset="-122"/>
                  <a:ea typeface="微软雅黑" pitchFamily="34" charset="-122"/>
                </a:rPr>
                <a:t>数据之间频繁交互，比如游客在旅行途中上传的图片和日志，就与游客的位置、行程等信息有了很强的关联性。</a:t>
              </a:r>
            </a:p>
          </p:txBody>
        </p:sp>
      </p:grpSp>
      <p:grpSp>
        <p:nvGrpSpPr>
          <p:cNvPr id="22" name="组合 21"/>
          <p:cNvGrpSpPr/>
          <p:nvPr/>
        </p:nvGrpSpPr>
        <p:grpSpPr>
          <a:xfrm>
            <a:off x="0" y="6097538"/>
            <a:ext cx="9143999" cy="760462"/>
            <a:chOff x="0" y="6097538"/>
            <a:chExt cx="9143999" cy="760462"/>
          </a:xfrm>
        </p:grpSpPr>
        <p:pic>
          <p:nvPicPr>
            <p:cNvPr id="23" name="图片 22"/>
            <p:cNvPicPr>
              <a:picLocks noChangeAspect="1"/>
            </p:cNvPicPr>
            <p:nvPr/>
          </p:nvPicPr>
          <p:blipFill rotWithShape="1">
            <a:blip r:embed="rId7"/>
            <a:srcRect b="2477"/>
            <a:stretch/>
          </p:blipFill>
          <p:spPr>
            <a:xfrm>
              <a:off x="0" y="6097538"/>
              <a:ext cx="5086454" cy="760462"/>
            </a:xfrm>
            <a:prstGeom prst="rect">
              <a:avLst/>
            </a:prstGeom>
          </p:spPr>
        </p:pic>
        <p:pic>
          <p:nvPicPr>
            <p:cNvPr id="24" name="图片 23"/>
            <p:cNvPicPr>
              <a:picLocks noChangeAspect="1"/>
            </p:cNvPicPr>
            <p:nvPr/>
          </p:nvPicPr>
          <p:blipFill rotWithShape="1">
            <a:blip r:embed="rId7"/>
            <a:srcRect l="60079" r="5866" b="2477"/>
            <a:stretch/>
          </p:blipFill>
          <p:spPr>
            <a:xfrm flipH="1">
              <a:off x="4771622" y="6097538"/>
              <a:ext cx="4372377" cy="760462"/>
            </a:xfrm>
            <a:prstGeom prst="rect">
              <a:avLst/>
            </a:prstGeom>
          </p:spPr>
        </p:pic>
      </p:grpSp>
    </p:spTree>
    <p:extLst>
      <p:ext uri="{BB962C8B-B14F-4D97-AF65-F5344CB8AC3E}">
        <p14:creationId xmlns:p14="http://schemas.microsoft.com/office/powerpoint/2010/main" val="131567069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lkLFD0ISxUWRgkjSJrAMYQ"/>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bgG_kvDRFUmT2Z0T9.E07Q"/>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O6sHz8Q460KD_Mnp2eg7Hw"/>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1mAMrvI6kESEUXMz9j4.t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NBPR50wEXEGC4Ly7oKiy2w"/>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KsGIoc3N.0CU_UOP38z1rw"/>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drjCz6IhvUS84Cl4X.wcBQ"/>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MsXKOyenT0e2LB0GK_xwwQ"/>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03FpiB8kB0qE1CNy45EOlA"/>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t0OqKfNbEk.mphelu2Ja7g"/>
</p:tagLst>
</file>

<file path=ppt/tags/tag19.xml><?xml version="1.0" encoding="utf-8"?>
<p:tagLst xmlns:a="http://schemas.openxmlformats.org/drawingml/2006/main" xmlns:r="http://schemas.openxmlformats.org/officeDocument/2006/relationships" xmlns:p="http://schemas.openxmlformats.org/presentationml/2006/main">
  <p:tag name="NAME" val="SingleBoatShape"/>
  <p:tag name="THINKCELLSHAPEDONOTDELETE" val="pqK3hxwgFvkGE52mPl25ip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lkLFD0ISxUWRgkjSJrAMYQ"/>
</p:tagLst>
</file>

<file path=ppt/tags/tag20.xml><?xml version="1.0" encoding="utf-8"?>
<p:tagLst xmlns:a="http://schemas.openxmlformats.org/drawingml/2006/main" xmlns:r="http://schemas.openxmlformats.org/officeDocument/2006/relationships" xmlns:p="http://schemas.openxmlformats.org/presentationml/2006/main">
  <p:tag name="NAME" val="SingleBoatShape"/>
  <p:tag name="THINKCELLSHAPEDONOTDELETE" val="p1_aYi_X9iEeov5G6UR_gFA"/>
</p:tagLst>
</file>

<file path=ppt/tags/tag21.xml><?xml version="1.0" encoding="utf-8"?>
<p:tagLst xmlns:a="http://schemas.openxmlformats.org/drawingml/2006/main" xmlns:r="http://schemas.openxmlformats.org/officeDocument/2006/relationships" xmlns:p="http://schemas.openxmlformats.org/presentationml/2006/main">
  <p:tag name="NAME" val="SingleBoatShape"/>
  <p:tag name="THINKCELLSHAPEDONOTDELETE" val="pQ3C4S6RhakSLx2Y_siEtEA"/>
</p:tagLst>
</file>

<file path=ppt/tags/tag22.xml><?xml version="1.0" encoding="utf-8"?>
<p:tagLst xmlns:a="http://schemas.openxmlformats.org/drawingml/2006/main" xmlns:r="http://schemas.openxmlformats.org/officeDocument/2006/relationships" xmlns:p="http://schemas.openxmlformats.org/presentationml/2006/main">
  <p:tag name="NAME" val="SingleBoatText"/>
  <p:tag name="THINKCELLSHAPEDONOTDELETE" val="pZmxcADT.nEeDVx_4H.nB8w"/>
</p:tagLst>
</file>

<file path=ppt/tags/tag23.xml><?xml version="1.0" encoding="utf-8"?>
<p:tagLst xmlns:a="http://schemas.openxmlformats.org/drawingml/2006/main" xmlns:r="http://schemas.openxmlformats.org/officeDocument/2006/relationships" xmlns:p="http://schemas.openxmlformats.org/presentationml/2006/main">
  <p:tag name="NAME" val="SingleBoatText"/>
  <p:tag name="THINKCELLSHAPEDONOTDELETE" val="peDPR9KFcBEO2TF1TP9L5vQ"/>
</p:tagLst>
</file>

<file path=ppt/tags/tag24.xml><?xml version="1.0" encoding="utf-8"?>
<p:tagLst xmlns:a="http://schemas.openxmlformats.org/drawingml/2006/main" xmlns:r="http://schemas.openxmlformats.org/officeDocument/2006/relationships" xmlns:p="http://schemas.openxmlformats.org/presentationml/2006/main">
  <p:tag name="NAME" val="SingleBoatText"/>
  <p:tag name="THINKCELLSHAPEDONOTDELETE" val="pGS3Wdl6UzES_qUX3Pt2fuA"/>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LhP6v8LMNEaAz4cC6Or0Tg"/>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UjKo6ky11EiBgs3xfE247w"/>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wgjpvNR9FEaVx.Lne4iRMw"/>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jVGn.tiXgEuRFKHajD2ltQ"/>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ApRl.CIajEeEaItlwazUo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lkLFD0ISxUWRgkjSJrAMYQ"/>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FUrnmyrJKEiuTs._xdF.vw"/>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3O1vZIojQUqzVGR5UxItaw"/>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M6LV4Q7xpkS1ETDS0ByUCQ"/>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PNXItsRCn0qq0x9enumU2A"/>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6AYIt1IISU.zticevpLX4w"/>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fo3a3iqeuECswCxYAtYT0Q"/>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lllSAa.2W0CU4A4Tx9s.jg"/>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SP4odOi5A0G_b24jJMETMQ"/>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I1prNr2pskyoZhHZE6Bkiw"/>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JC6GxmdDpUuCyF2qKmMyD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Fp7j10TFn0.T6zQ0m6w1gQ"/>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Bbbcw633uEqjOjSQXwN7_A"/>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p7jNJNhrRQkqnkfRczbUFDg"/>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lvN.fitZ6kyfZPD99QnMew"/>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pi6B2heAO906OAgFcEZ.BnA"/>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prUY4P4pahU6ybWsDMQCW.Q"/>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pHv5LinroU0qj29Fsxopb3g"/>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pzVOHOuYoYEyMnizA4gVsuQ"/>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pUFQ2szsTRE2oZHRZglSAeg"/>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p7.czWlxyukKqpC2mxxvTv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BV4E6Q8HTEi8FcGe07d1BA"/>
</p:tagLst>
</file>

<file path=ppt/tags/tag50.xml><?xml version="1.0" encoding="utf-8"?>
<p:tagLst xmlns:a="http://schemas.openxmlformats.org/drawingml/2006/main" xmlns:r="http://schemas.openxmlformats.org/officeDocument/2006/relationships" xmlns:p="http://schemas.openxmlformats.org/presentationml/2006/main">
  <p:tag name="NAME" val="Rectangle"/>
  <p:tag name="THINKCELLSHAPEDONOTDELETE" val="pB84lP_5kBUO6Fxm8Ob_s5A"/>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pFmyTFe6OhUWtMh72fQ6IUg"/>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pylaSET7LyU2LnyEHFbWaTg"/>
</p:tagLst>
</file>

<file path=ppt/tags/tag53.xml><?xml version="1.0" encoding="utf-8"?>
<p:tagLst xmlns:a="http://schemas.openxmlformats.org/drawingml/2006/main" xmlns:r="http://schemas.openxmlformats.org/officeDocument/2006/relationships" xmlns:p="http://schemas.openxmlformats.org/presentationml/2006/main">
  <p:tag name="NAME" val="RectangleShape"/>
</p:tagLst>
</file>

<file path=ppt/tags/tag54.xml><?xml version="1.0" encoding="utf-8"?>
<p:tagLst xmlns:a="http://schemas.openxmlformats.org/drawingml/2006/main" xmlns:r="http://schemas.openxmlformats.org/officeDocument/2006/relationships" xmlns:p="http://schemas.openxmlformats.org/presentationml/2006/main">
  <p:tag name="NAME" val="RectangleText"/>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p8i2uIFX7fEy.DocZ4KfFwg"/>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pq5ohFnAUa0S1fOrRfQra3Q"/>
</p:tagLst>
</file>

<file path=ppt/tags/tag57.xml><?xml version="1.0" encoding="utf-8"?>
<p:tagLst xmlns:a="http://schemas.openxmlformats.org/drawingml/2006/main" xmlns:r="http://schemas.openxmlformats.org/officeDocument/2006/relationships" xmlns:p="http://schemas.openxmlformats.org/presentationml/2006/main">
  <p:tag name="NAME" val="RectangleShape"/>
</p:tagLst>
</file>

<file path=ppt/tags/tag58.xml><?xml version="1.0" encoding="utf-8"?>
<p:tagLst xmlns:a="http://schemas.openxmlformats.org/drawingml/2006/main" xmlns:r="http://schemas.openxmlformats.org/officeDocument/2006/relationships" xmlns:p="http://schemas.openxmlformats.org/presentationml/2006/main">
  <p:tag name="NAME" val="RectangleText"/>
</p:tagLst>
</file>

<file path=ppt/tags/tag59.xml><?xml version="1.0" encoding="utf-8"?>
<p:tagLst xmlns:a="http://schemas.openxmlformats.org/drawingml/2006/main" xmlns:r="http://schemas.openxmlformats.org/officeDocument/2006/relationships" xmlns:p="http://schemas.openxmlformats.org/presentationml/2006/main">
  <p:tag name="NAME" val="RectangleShap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N6RRsm2so0eMzn2SdwNDLg"/>
</p:tagLst>
</file>

<file path=ppt/tags/tag60.xml><?xml version="1.0" encoding="utf-8"?>
<p:tagLst xmlns:a="http://schemas.openxmlformats.org/drawingml/2006/main" xmlns:r="http://schemas.openxmlformats.org/officeDocument/2006/relationships" xmlns:p="http://schemas.openxmlformats.org/presentationml/2006/main">
  <p:tag name="NAME" val="RectangleText"/>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WHf8CkmUkUaSBhkrvPLzNA"/>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b7_RE6_tuEy3fc6ngLtM8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dLVffpE9J0mUjix4Jkd.iA"/>
</p:tagLst>
</file>

<file path=ppt/theme/theme1.xml><?xml version="1.0" encoding="utf-8"?>
<a:theme xmlns:a="http://schemas.openxmlformats.org/drawingml/2006/main" name="模板页面">
  <a:themeElements>
    <a:clrScheme name="自定义 54">
      <a:dk1>
        <a:srgbClr val="000000"/>
      </a:dk1>
      <a:lt1>
        <a:srgbClr val="FFFFFF"/>
      </a:lt1>
      <a:dk2>
        <a:srgbClr val="000000"/>
      </a:dk2>
      <a:lt2>
        <a:srgbClr val="FFFDFD"/>
      </a:lt2>
      <a:accent1>
        <a:srgbClr val="008CE7"/>
      </a:accent1>
      <a:accent2>
        <a:srgbClr val="00C086"/>
      </a:accent2>
      <a:accent3>
        <a:srgbClr val="89D420"/>
      </a:accent3>
      <a:accent4>
        <a:srgbClr val="515151"/>
      </a:accent4>
      <a:accent5>
        <a:srgbClr val="919191"/>
      </a:accent5>
      <a:accent6>
        <a:srgbClr val="CACACA"/>
      </a:accent6>
      <a:hlink>
        <a:srgbClr val="0563C1"/>
      </a:hlink>
      <a:folHlink>
        <a:srgbClr val="954F72"/>
      </a:folHlink>
    </a:clrScheme>
    <a:fontScheme name="自定义 49">
      <a:majorFont>
        <a:latin typeface="Century Gothic"/>
        <a:ea typeface="微软雅黑"/>
        <a:cs typeface=""/>
      </a:majorFont>
      <a:minorFont>
        <a:latin typeface="Century Gothic"/>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PLUS">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模板页面">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612</TotalTime>
  <Words>3150</Words>
  <Application>Microsoft Macintosh PowerPoint</Application>
  <PresentationFormat>On-screen Show (4:3)</PresentationFormat>
  <Paragraphs>732</Paragraphs>
  <Slides>53</Slides>
  <Notes>12</Notes>
  <HiddenSlides>9</HiddenSlides>
  <MMClips>0</MMClips>
  <ScaleCrop>false</ScaleCrop>
  <HeadingPairs>
    <vt:vector size="8" baseType="variant">
      <vt:variant>
        <vt:lpstr>Fonts Used</vt:lpstr>
      </vt:variant>
      <vt:variant>
        <vt:i4>15</vt:i4>
      </vt:variant>
      <vt:variant>
        <vt:lpstr>Theme</vt:lpstr>
      </vt:variant>
      <vt:variant>
        <vt:i4>3</vt:i4>
      </vt:variant>
      <vt:variant>
        <vt:lpstr>Embedded OLE Servers</vt:lpstr>
      </vt:variant>
      <vt:variant>
        <vt:i4>1</vt:i4>
      </vt:variant>
      <vt:variant>
        <vt:lpstr>Slide Titles</vt:lpstr>
      </vt:variant>
      <vt:variant>
        <vt:i4>53</vt:i4>
      </vt:variant>
    </vt:vector>
  </HeadingPairs>
  <TitlesOfParts>
    <vt:vector size="72" baseType="lpstr">
      <vt:lpstr>等线 Light</vt:lpstr>
      <vt:lpstr>微软雅黑</vt:lpstr>
      <vt:lpstr>Segoe UI</vt:lpstr>
      <vt:lpstr>Segoe UI Light</vt:lpstr>
      <vt:lpstr>黑体</vt:lpstr>
      <vt:lpstr>华文细黑</vt:lpstr>
      <vt:lpstr>文鼎新特黑</vt:lpstr>
      <vt:lpstr>方正细圆简体</vt:lpstr>
      <vt:lpstr>Arial</vt:lpstr>
      <vt:lpstr>Arial Narrow</vt:lpstr>
      <vt:lpstr>Calibri</vt:lpstr>
      <vt:lpstr>Calibri Light</vt:lpstr>
      <vt:lpstr>Century Gothic</vt:lpstr>
      <vt:lpstr>Georgia</vt:lpstr>
      <vt:lpstr>Times New Roman</vt:lpstr>
      <vt:lpstr>模板页面</vt:lpstr>
      <vt:lpstr>OfficePLUS</vt:lpstr>
      <vt:lpstr>1_模板页面</vt:lpstr>
      <vt:lpstr>think-cell Slide</vt:lpstr>
      <vt:lpstr>PowerPoint Presentation</vt:lpstr>
      <vt:lpstr>PowerPoint Presentation</vt:lpstr>
      <vt:lpstr>PowerPoint Presentation</vt:lpstr>
      <vt:lpstr>引言 → 电影《点球成金》</vt:lpstr>
      <vt:lpstr>数据爆炸式增长（每分钟……）</vt:lpstr>
      <vt:lpstr>大数据的4V特征</vt:lpstr>
      <vt:lpstr>大数据的4V特征（Volume）</vt:lpstr>
      <vt:lpstr>大数据的4V特征（Velocity）</vt:lpstr>
      <vt:lpstr>大数据的4V特征（Variety）</vt:lpstr>
      <vt:lpstr>大数据的4V特征（Value）</vt:lpstr>
      <vt:lpstr>PowerPoint Presentation</vt:lpstr>
      <vt:lpstr>商品零售大数据</vt:lpstr>
      <vt:lpstr>什么是数据？</vt:lpstr>
      <vt:lpstr>PowerPoint Presentation</vt:lpstr>
      <vt:lpstr>大数据的解释</vt:lpstr>
      <vt:lpstr>大数据带来的思维变革</vt:lpstr>
      <vt:lpstr>消费者 和 用户</vt:lpstr>
      <vt:lpstr>用户数据类型</vt:lpstr>
      <vt:lpstr>线下商业消费者客群大数据及使用</vt:lpstr>
      <vt:lpstr>线上商业消费者客群大数据及使用</vt:lpstr>
      <vt:lpstr>国内主要电子商务公司分类</vt:lpstr>
      <vt:lpstr>PowerPoint Presentation</vt:lpstr>
      <vt:lpstr>大数据下的用户类别</vt:lpstr>
      <vt:lpstr>大数据下的用户行为分析</vt:lpstr>
      <vt:lpstr>PowerPoint Presentation</vt:lpstr>
      <vt:lpstr>PowerPoint Presentation</vt:lpstr>
      <vt:lpstr>PowerPoint Presentation</vt:lpstr>
      <vt:lpstr>PowerPoint Presentation</vt:lpstr>
      <vt:lpstr>PowerPoint Presentation</vt:lpstr>
      <vt:lpstr>PowerPoint Presentation</vt:lpstr>
      <vt:lpstr>大数据带来的思维变革（更多）</vt:lpstr>
      <vt:lpstr>PowerPoint Presentation</vt:lpstr>
      <vt:lpstr>大数据商业价值---企业经营决策</vt:lpstr>
      <vt:lpstr>大数据商业价值---个性化营销</vt:lpstr>
      <vt:lpstr>大数据商业价值---互联网金融的核心是大数据</vt:lpstr>
      <vt:lpstr>大数据商业价值---所有互联网公司都将是大数据公司</vt:lpstr>
      <vt:lpstr>PowerPoint Presentation</vt:lpstr>
      <vt:lpstr>大数据商业价值---数据列入企业资产负债表只是时间问题</vt:lpstr>
      <vt:lpstr>大数据改变生活</vt:lpstr>
      <vt:lpstr>软件是大数据的引擎</vt:lpstr>
      <vt:lpstr>PowerPoint Presentation</vt:lpstr>
      <vt:lpstr>PowerPoint Presentation</vt:lpstr>
      <vt:lpstr>大数据涉及的关键技术</vt:lpstr>
      <vt:lpstr>PowerPoint Presentation</vt:lpstr>
      <vt:lpstr>PowerPoint Presentation</vt:lpstr>
      <vt:lpstr>目录</vt:lpstr>
      <vt:lpstr>PowerPoint Presentation</vt:lpstr>
      <vt:lpstr>PowerPoint Presentation</vt:lpstr>
      <vt:lpstr>目录</vt:lpstr>
      <vt:lpstr>消费大数据</vt:lpstr>
      <vt:lpstr>交通大数据</vt:lpstr>
      <vt:lpstr>文化传媒大数据</vt:lpstr>
      <vt:lpstr>金融大数据</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
  <dc:creator>OfficePLUS</dc:creator>
  <cp:keywords/>
  <dc:description/>
  <cp:lastModifiedBy>Gu, Mingyi</cp:lastModifiedBy>
  <cp:revision>82</cp:revision>
  <dcterms:created xsi:type="dcterms:W3CDTF">2015-08-18T02:51:41Z</dcterms:created>
  <dcterms:modified xsi:type="dcterms:W3CDTF">2019-04-23T02:54:24Z</dcterms:modified>
  <cp:category/>
</cp:coreProperties>
</file>