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7" r:id="rId4"/>
    <p:sldId id="259" r:id="rId5"/>
    <p:sldId id="260" r:id="rId6"/>
    <p:sldId id="261" r:id="rId7"/>
    <p:sldId id="262" r:id="rId8"/>
    <p:sldId id="263" r:id="rId9"/>
    <p:sldId id="265" r:id="rId10"/>
    <p:sldId id="266" r:id="rId11"/>
    <p:sldId id="267" r:id="rId12"/>
    <p:sldId id="269" r:id="rId13"/>
    <p:sldId id="270" r:id="rId14"/>
    <p:sldId id="271" r:id="rId15"/>
    <p:sldId id="272" r:id="rId16"/>
    <p:sldId id="273" r:id="rId17"/>
    <p:sldId id="274" r:id="rId18"/>
    <p:sldId id="275" r:id="rId19"/>
    <p:sldId id="276" r:id="rId20"/>
    <p:sldId id="277" r:id="rId21"/>
    <p:sldId id="278" r:id="rId22"/>
    <p:sldId id="268" r:id="rId23"/>
    <p:sldId id="264"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0" d="100"/>
          <a:sy n="80" d="100"/>
        </p:scale>
        <p:origin x="37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3/17/2017</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3/17/2017</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0.jpe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cs-CZ" sz="16600" b="1" dirty="0" smtClean="0">
                <a:solidFill>
                  <a:schemeClr val="bg2">
                    <a:lumMod val="25000"/>
                  </a:schemeClr>
                </a:solidFill>
              </a:rPr>
              <a:t>SPORTS</a:t>
            </a:r>
            <a:endParaRPr lang="cs-CZ" b="1" dirty="0">
              <a:solidFill>
                <a:schemeClr val="bg2">
                  <a:lumMod val="25000"/>
                </a:schemeClr>
              </a:solidFill>
            </a:endParaRPr>
          </a:p>
        </p:txBody>
      </p:sp>
    </p:spTree>
    <p:extLst>
      <p:ext uri="{BB962C8B-B14F-4D97-AF65-F5344CB8AC3E}">
        <p14:creationId xmlns:p14="http://schemas.microsoft.com/office/powerpoint/2010/main" val="5085067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prstClr val="black"/>
              <a:schemeClr val="tx2">
                <a:tint val="45000"/>
                <a:satMod val="400000"/>
              </a:schemeClr>
            </a:duotone>
          </a:blip>
          <a:stretch>
            <a:fillRect/>
          </a:stretch>
        </p:blipFill>
        <p:spPr>
          <a:xfrm>
            <a:off x="1541546" y="1672387"/>
            <a:ext cx="4541920" cy="3609473"/>
          </a:xfrm>
          <a:prstGeom prst="rect">
            <a:avLst/>
          </a:prstGeom>
        </p:spPr>
      </p:pic>
      <p:pic>
        <p:nvPicPr>
          <p:cNvPr id="5" name="Picture 4"/>
          <p:cNvPicPr>
            <a:picLocks noChangeAspect="1"/>
          </p:cNvPicPr>
          <p:nvPr/>
        </p:nvPicPr>
        <p:blipFill>
          <a:blip r:embed="rId3">
            <a:duotone>
              <a:prstClr val="black"/>
              <a:schemeClr val="tx2">
                <a:tint val="45000"/>
                <a:satMod val="400000"/>
              </a:schemeClr>
            </a:duotone>
          </a:blip>
          <a:stretch>
            <a:fillRect/>
          </a:stretch>
        </p:blipFill>
        <p:spPr>
          <a:xfrm>
            <a:off x="6316579" y="531327"/>
            <a:ext cx="5404435" cy="5891595"/>
          </a:xfrm>
          <a:prstGeom prst="rect">
            <a:avLst/>
          </a:prstGeom>
        </p:spPr>
      </p:pic>
    </p:spTree>
    <p:extLst>
      <p:ext uri="{BB962C8B-B14F-4D97-AF65-F5344CB8AC3E}">
        <p14:creationId xmlns:p14="http://schemas.microsoft.com/office/powerpoint/2010/main" val="783081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09" y="731418"/>
            <a:ext cx="6492628" cy="1576137"/>
          </a:xfrm>
        </p:spPr>
        <p:txBody>
          <a:bodyPr>
            <a:normAutofit/>
          </a:bodyPr>
          <a:lstStyle/>
          <a:p>
            <a:pPr algn="l"/>
            <a:r>
              <a:rPr lang="cs-CZ" sz="6000" b="1" dirty="0" smtClean="0"/>
              <a:t>SPORTS QUIZ!</a:t>
            </a:r>
            <a:endParaRPr lang="cs-CZ" sz="6000" b="1" dirty="0"/>
          </a:p>
        </p:txBody>
      </p:sp>
      <p:sp>
        <p:nvSpPr>
          <p:cNvPr id="3" name="Content Placeholder 2"/>
          <p:cNvSpPr>
            <a:spLocks noGrp="1"/>
          </p:cNvSpPr>
          <p:nvPr>
            <p:ph idx="1"/>
          </p:nvPr>
        </p:nvSpPr>
        <p:spPr>
          <a:xfrm>
            <a:off x="1484309" y="2641933"/>
            <a:ext cx="7900323" cy="3472614"/>
          </a:xfrm>
        </p:spPr>
        <p:txBody>
          <a:bodyPr anchor="t">
            <a:normAutofit/>
          </a:bodyPr>
          <a:lstStyle/>
          <a:p>
            <a:pPr>
              <a:lnSpc>
                <a:spcPct val="150000"/>
              </a:lnSpc>
            </a:pPr>
            <a:r>
              <a:rPr lang="cs-CZ" dirty="0" smtClean="0"/>
              <a:t>played in teams (pairs or groups)</a:t>
            </a:r>
          </a:p>
          <a:p>
            <a:pPr>
              <a:lnSpc>
                <a:spcPct val="150000"/>
              </a:lnSpc>
            </a:pPr>
            <a:r>
              <a:rPr lang="cs-CZ" dirty="0" smtClean="0"/>
              <a:t>there will be 10 questions</a:t>
            </a:r>
          </a:p>
          <a:p>
            <a:pPr>
              <a:lnSpc>
                <a:spcPct val="150000"/>
              </a:lnSpc>
            </a:pPr>
            <a:r>
              <a:rPr lang="cs-CZ" dirty="0" smtClean="0"/>
              <a:t>write your answers down</a:t>
            </a:r>
            <a:endParaRPr lang="cs-CZ" dirty="0"/>
          </a:p>
          <a:p>
            <a:pPr>
              <a:lnSpc>
                <a:spcPct val="150000"/>
              </a:lnSpc>
            </a:pPr>
            <a:r>
              <a:rPr lang="cs-CZ" dirty="0" smtClean="0"/>
              <a:t>at the end, the teacher will tell you the correct answers</a:t>
            </a:r>
          </a:p>
          <a:p>
            <a:pPr>
              <a:lnSpc>
                <a:spcPct val="150000"/>
              </a:lnSpc>
            </a:pPr>
            <a:r>
              <a:rPr lang="cs-CZ" dirty="0" smtClean="0"/>
              <a:t>the team with the highest number of correct answers wins!</a:t>
            </a:r>
          </a:p>
        </p:txBody>
      </p:sp>
      <p:pic>
        <p:nvPicPr>
          <p:cNvPr id="5" name="Picture 4"/>
          <p:cNvPicPr>
            <a:picLocks noChangeAspect="1"/>
          </p:cNvPicPr>
          <p:nvPr/>
        </p:nvPicPr>
        <p:blipFill>
          <a:blip r:embed="rId2">
            <a:clrChange>
              <a:clrFrom>
                <a:srgbClr val="000000"/>
              </a:clrFrom>
              <a:clrTo>
                <a:srgbClr val="000000">
                  <a:alpha val="0"/>
                </a:srgbClr>
              </a:clrTo>
            </a:clrChange>
          </a:blip>
          <a:stretch>
            <a:fillRect/>
          </a:stretch>
        </p:blipFill>
        <p:spPr>
          <a:xfrm>
            <a:off x="7976938" y="397041"/>
            <a:ext cx="3821028" cy="38210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119822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z="5400" dirty="0" smtClean="0"/>
              <a:t>Question 1</a:t>
            </a:r>
            <a:endParaRPr lang="cs-CZ" sz="5400" dirty="0"/>
          </a:p>
        </p:txBody>
      </p:sp>
      <p:sp>
        <p:nvSpPr>
          <p:cNvPr id="3" name="Content Placeholder 2"/>
          <p:cNvSpPr>
            <a:spLocks noGrp="1"/>
          </p:cNvSpPr>
          <p:nvPr>
            <p:ph idx="1"/>
          </p:nvPr>
        </p:nvSpPr>
        <p:spPr/>
        <p:txBody>
          <a:bodyPr anchor="t">
            <a:normAutofit/>
          </a:bodyPr>
          <a:lstStyle/>
          <a:p>
            <a:r>
              <a:rPr lang="cs-CZ" sz="4400" dirty="0" smtClean="0"/>
              <a:t>Which is the only Grand Slam tennis tournament played on grass?</a:t>
            </a:r>
            <a:endParaRPr lang="cs-CZ" sz="4400" dirty="0"/>
          </a:p>
        </p:txBody>
      </p:sp>
    </p:spTree>
    <p:extLst>
      <p:ext uri="{BB962C8B-B14F-4D97-AF65-F5344CB8AC3E}">
        <p14:creationId xmlns:p14="http://schemas.microsoft.com/office/powerpoint/2010/main" val="1954256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z="5400" dirty="0" smtClean="0"/>
              <a:t>Question 2</a:t>
            </a:r>
            <a:endParaRPr lang="cs-CZ" sz="5400" dirty="0"/>
          </a:p>
        </p:txBody>
      </p:sp>
      <p:sp>
        <p:nvSpPr>
          <p:cNvPr id="3" name="Content Placeholder 2"/>
          <p:cNvSpPr>
            <a:spLocks noGrp="1"/>
          </p:cNvSpPr>
          <p:nvPr>
            <p:ph idx="1"/>
          </p:nvPr>
        </p:nvSpPr>
        <p:spPr/>
        <p:txBody>
          <a:bodyPr anchor="t">
            <a:normAutofit/>
          </a:bodyPr>
          <a:lstStyle/>
          <a:p>
            <a:r>
              <a:rPr lang="cs-CZ" sz="4400" dirty="0" smtClean="0"/>
              <a:t>Where was the game of golf invented?</a:t>
            </a:r>
            <a:endParaRPr lang="cs-CZ" sz="4400" dirty="0"/>
          </a:p>
        </p:txBody>
      </p:sp>
    </p:spTree>
    <p:extLst>
      <p:ext uri="{BB962C8B-B14F-4D97-AF65-F5344CB8AC3E}">
        <p14:creationId xmlns:p14="http://schemas.microsoft.com/office/powerpoint/2010/main" val="3718914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z="5400" dirty="0" smtClean="0"/>
              <a:t>Question 3</a:t>
            </a:r>
            <a:endParaRPr lang="cs-CZ" sz="5400" dirty="0"/>
          </a:p>
        </p:txBody>
      </p:sp>
      <p:sp>
        <p:nvSpPr>
          <p:cNvPr id="3" name="Content Placeholder 2"/>
          <p:cNvSpPr>
            <a:spLocks noGrp="1"/>
          </p:cNvSpPr>
          <p:nvPr>
            <p:ph idx="1"/>
          </p:nvPr>
        </p:nvSpPr>
        <p:spPr/>
        <p:txBody>
          <a:bodyPr anchor="t">
            <a:normAutofit/>
          </a:bodyPr>
          <a:lstStyle/>
          <a:p>
            <a:r>
              <a:rPr lang="cs-CZ" sz="4400" dirty="0" smtClean="0"/>
              <a:t>Name a water sport that is only done by women.</a:t>
            </a:r>
            <a:endParaRPr lang="cs-CZ" sz="4400" dirty="0"/>
          </a:p>
        </p:txBody>
      </p:sp>
    </p:spTree>
    <p:extLst>
      <p:ext uri="{BB962C8B-B14F-4D97-AF65-F5344CB8AC3E}">
        <p14:creationId xmlns:p14="http://schemas.microsoft.com/office/powerpoint/2010/main" val="385787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sz="5400" dirty="0" smtClean="0"/>
              <a:t>Question 4</a:t>
            </a:r>
            <a:endParaRPr lang="cs-CZ" sz="5400" dirty="0"/>
          </a:p>
        </p:txBody>
      </p:sp>
      <p:sp>
        <p:nvSpPr>
          <p:cNvPr id="3" name="Content Placeholder 2"/>
          <p:cNvSpPr>
            <a:spLocks noGrp="1"/>
          </p:cNvSpPr>
          <p:nvPr>
            <p:ph idx="1"/>
          </p:nvPr>
        </p:nvSpPr>
        <p:spPr/>
        <p:txBody>
          <a:bodyPr anchor="t">
            <a:normAutofit/>
          </a:bodyPr>
          <a:lstStyle/>
          <a:p>
            <a:r>
              <a:rPr lang="cs-CZ" sz="4400" dirty="0" smtClean="0"/>
              <a:t>What do the five interlinked Olympic rings on the flag represent?</a:t>
            </a:r>
            <a:endParaRPr lang="cs-CZ" sz="4400" dirty="0"/>
          </a:p>
        </p:txBody>
      </p:sp>
    </p:spTree>
    <p:extLst>
      <p:ext uri="{BB962C8B-B14F-4D97-AF65-F5344CB8AC3E}">
        <p14:creationId xmlns:p14="http://schemas.microsoft.com/office/powerpoint/2010/main" val="3782975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z="5400" dirty="0" smtClean="0"/>
              <a:t>Question 5</a:t>
            </a:r>
            <a:endParaRPr lang="cs-CZ" sz="5400" dirty="0"/>
          </a:p>
        </p:txBody>
      </p:sp>
      <p:sp>
        <p:nvSpPr>
          <p:cNvPr id="3" name="Content Placeholder 2"/>
          <p:cNvSpPr>
            <a:spLocks noGrp="1"/>
          </p:cNvSpPr>
          <p:nvPr>
            <p:ph idx="1"/>
          </p:nvPr>
        </p:nvSpPr>
        <p:spPr/>
        <p:txBody>
          <a:bodyPr anchor="t">
            <a:normAutofit/>
          </a:bodyPr>
          <a:lstStyle/>
          <a:p>
            <a:r>
              <a:rPr lang="cs-CZ" sz="4400" dirty="0" smtClean="0"/>
              <a:t>Which sport has four different colour codes for the balls, depending on the speed of the ball?</a:t>
            </a:r>
            <a:endParaRPr lang="cs-CZ" sz="4400" dirty="0"/>
          </a:p>
        </p:txBody>
      </p:sp>
    </p:spTree>
    <p:extLst>
      <p:ext uri="{BB962C8B-B14F-4D97-AF65-F5344CB8AC3E}">
        <p14:creationId xmlns:p14="http://schemas.microsoft.com/office/powerpoint/2010/main" val="2310546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z="5400" dirty="0" smtClean="0"/>
              <a:t>Question 6</a:t>
            </a:r>
            <a:endParaRPr lang="cs-CZ" sz="5400" dirty="0"/>
          </a:p>
        </p:txBody>
      </p:sp>
      <p:sp>
        <p:nvSpPr>
          <p:cNvPr id="3" name="Content Placeholder 2"/>
          <p:cNvSpPr>
            <a:spLocks noGrp="1"/>
          </p:cNvSpPr>
          <p:nvPr>
            <p:ph idx="1"/>
          </p:nvPr>
        </p:nvSpPr>
        <p:spPr/>
        <p:txBody>
          <a:bodyPr anchor="t">
            <a:normAutofit/>
          </a:bodyPr>
          <a:lstStyle/>
          <a:p>
            <a:r>
              <a:rPr lang="cs-CZ" sz="4400" dirty="0" smtClean="0"/>
              <a:t>Name three sports where gloves are worn.</a:t>
            </a:r>
            <a:endParaRPr lang="cs-CZ" sz="4400" dirty="0"/>
          </a:p>
        </p:txBody>
      </p:sp>
    </p:spTree>
    <p:extLst>
      <p:ext uri="{BB962C8B-B14F-4D97-AF65-F5344CB8AC3E}">
        <p14:creationId xmlns:p14="http://schemas.microsoft.com/office/powerpoint/2010/main" val="3411264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z="5400" dirty="0" smtClean="0"/>
              <a:t>Question 7</a:t>
            </a:r>
            <a:endParaRPr lang="cs-CZ" sz="5400" dirty="0"/>
          </a:p>
        </p:txBody>
      </p:sp>
      <p:sp>
        <p:nvSpPr>
          <p:cNvPr id="3" name="Content Placeholder 2"/>
          <p:cNvSpPr>
            <a:spLocks noGrp="1"/>
          </p:cNvSpPr>
          <p:nvPr>
            <p:ph idx="1"/>
          </p:nvPr>
        </p:nvSpPr>
        <p:spPr/>
        <p:txBody>
          <a:bodyPr anchor="t">
            <a:normAutofit/>
          </a:bodyPr>
          <a:lstStyle/>
          <a:p>
            <a:r>
              <a:rPr lang="cs-CZ" sz="4400" dirty="0" smtClean="0"/>
              <a:t>What do you call the special glasses you wear for swimming?</a:t>
            </a:r>
            <a:endParaRPr lang="cs-CZ" sz="4400" dirty="0"/>
          </a:p>
        </p:txBody>
      </p:sp>
    </p:spTree>
    <p:extLst>
      <p:ext uri="{BB962C8B-B14F-4D97-AF65-F5344CB8AC3E}">
        <p14:creationId xmlns:p14="http://schemas.microsoft.com/office/powerpoint/2010/main" val="2605908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z="5400" dirty="0" smtClean="0"/>
              <a:t>Question 8</a:t>
            </a:r>
            <a:endParaRPr lang="cs-CZ" sz="5400" dirty="0"/>
          </a:p>
        </p:txBody>
      </p:sp>
      <p:sp>
        <p:nvSpPr>
          <p:cNvPr id="3" name="Content Placeholder 2"/>
          <p:cNvSpPr>
            <a:spLocks noGrp="1"/>
          </p:cNvSpPr>
          <p:nvPr>
            <p:ph idx="1"/>
          </p:nvPr>
        </p:nvSpPr>
        <p:spPr/>
        <p:txBody>
          <a:bodyPr anchor="t">
            <a:normAutofit/>
          </a:bodyPr>
          <a:lstStyle/>
          <a:p>
            <a:r>
              <a:rPr lang="cs-CZ" sz="4400" dirty="0" smtClean="0"/>
              <a:t>What do Americans call the game that in the UK is called </a:t>
            </a:r>
            <a:r>
              <a:rPr lang="en-GB" sz="4400" dirty="0" smtClean="0"/>
              <a:t>‘football’?</a:t>
            </a:r>
            <a:endParaRPr lang="cs-CZ" sz="4400" dirty="0"/>
          </a:p>
        </p:txBody>
      </p:sp>
    </p:spTree>
    <p:extLst>
      <p:ext uri="{BB962C8B-B14F-4D97-AF65-F5344CB8AC3E}">
        <p14:creationId xmlns:p14="http://schemas.microsoft.com/office/powerpoint/2010/main" val="3832514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168443"/>
            <a:ext cx="10018713" cy="1752599"/>
          </a:xfrm>
        </p:spPr>
        <p:txBody>
          <a:bodyPr/>
          <a:lstStyle/>
          <a:p>
            <a:r>
              <a:rPr lang="cs-CZ" dirty="0"/>
              <a:t>What do you think this sport is? What is the participators</a:t>
            </a:r>
            <a:r>
              <a:rPr lang="en-GB" dirty="0"/>
              <a:t>’ </a:t>
            </a:r>
            <a:r>
              <a:rPr lang="cs-CZ" dirty="0"/>
              <a:t>goal? Would you like to try </a:t>
            </a:r>
            <a:r>
              <a:rPr lang="en-GB" dirty="0"/>
              <a:t>it</a:t>
            </a:r>
            <a:r>
              <a:rPr lang="cs-CZ" dirty="0"/>
              <a:t>?</a:t>
            </a:r>
          </a:p>
        </p:txBody>
      </p:sp>
      <p:pic>
        <p:nvPicPr>
          <p:cNvPr id="1026" name="Picture 2" descr="https://www.thestar.com/content/dam/thestar/sports/amateur/2013/05/17/unicycle_hockey_starting_to_take_off_in_united_kingdom/unicycle_hocke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9660" y="1694877"/>
            <a:ext cx="6308011" cy="4950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98004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z="5400" dirty="0" smtClean="0"/>
              <a:t>Question </a:t>
            </a:r>
            <a:r>
              <a:rPr lang="en-GB" sz="5400" dirty="0" smtClean="0"/>
              <a:t>9</a:t>
            </a:r>
            <a:endParaRPr lang="cs-CZ" sz="5400" dirty="0"/>
          </a:p>
        </p:txBody>
      </p:sp>
      <p:sp>
        <p:nvSpPr>
          <p:cNvPr id="3" name="Content Placeholder 2"/>
          <p:cNvSpPr>
            <a:spLocks noGrp="1"/>
          </p:cNvSpPr>
          <p:nvPr>
            <p:ph idx="1"/>
          </p:nvPr>
        </p:nvSpPr>
        <p:spPr/>
        <p:txBody>
          <a:bodyPr anchor="t">
            <a:normAutofit/>
          </a:bodyPr>
          <a:lstStyle/>
          <a:p>
            <a:r>
              <a:rPr lang="en-GB" sz="4400" dirty="0" smtClean="0"/>
              <a:t>How long is a marathon?</a:t>
            </a:r>
            <a:endParaRPr lang="cs-CZ" sz="4400" dirty="0"/>
          </a:p>
        </p:txBody>
      </p:sp>
    </p:spTree>
    <p:extLst>
      <p:ext uri="{BB962C8B-B14F-4D97-AF65-F5344CB8AC3E}">
        <p14:creationId xmlns:p14="http://schemas.microsoft.com/office/powerpoint/2010/main" val="2676445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z="5400" dirty="0" smtClean="0"/>
              <a:t>Question </a:t>
            </a:r>
            <a:r>
              <a:rPr lang="en-GB" sz="5400" dirty="0" smtClean="0"/>
              <a:t>10</a:t>
            </a:r>
            <a:endParaRPr lang="cs-CZ" sz="5400" dirty="0"/>
          </a:p>
        </p:txBody>
      </p:sp>
      <p:sp>
        <p:nvSpPr>
          <p:cNvPr id="3" name="Content Placeholder 2"/>
          <p:cNvSpPr>
            <a:spLocks noGrp="1"/>
          </p:cNvSpPr>
          <p:nvPr>
            <p:ph idx="1"/>
          </p:nvPr>
        </p:nvSpPr>
        <p:spPr/>
        <p:txBody>
          <a:bodyPr anchor="t">
            <a:normAutofit/>
          </a:bodyPr>
          <a:lstStyle/>
          <a:p>
            <a:r>
              <a:rPr lang="en-GB" sz="4400" dirty="0" smtClean="0"/>
              <a:t>Which two British universities race against each other in an annual boat race?</a:t>
            </a:r>
            <a:endParaRPr lang="cs-CZ" sz="4400" dirty="0"/>
          </a:p>
        </p:txBody>
      </p:sp>
    </p:spTree>
    <p:extLst>
      <p:ext uri="{BB962C8B-B14F-4D97-AF65-F5344CB8AC3E}">
        <p14:creationId xmlns:p14="http://schemas.microsoft.com/office/powerpoint/2010/main" val="9995649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4421" y="385011"/>
            <a:ext cx="4118901" cy="2739188"/>
          </a:xfrm>
        </p:spPr>
        <p:txBody>
          <a:bodyPr>
            <a:normAutofit/>
          </a:bodyPr>
          <a:lstStyle/>
          <a:p>
            <a:pPr algn="l"/>
            <a:r>
              <a:rPr lang="cs-CZ" sz="4800" b="1" dirty="0" smtClean="0"/>
              <a:t>VOCABULARY TENNIS</a:t>
            </a:r>
            <a:endParaRPr lang="cs-CZ" sz="4800" b="1" dirty="0"/>
          </a:p>
        </p:txBody>
      </p:sp>
      <p:sp>
        <p:nvSpPr>
          <p:cNvPr id="3" name="Content Placeholder 2"/>
          <p:cNvSpPr>
            <a:spLocks noGrp="1"/>
          </p:cNvSpPr>
          <p:nvPr>
            <p:ph idx="1"/>
          </p:nvPr>
        </p:nvSpPr>
        <p:spPr>
          <a:xfrm>
            <a:off x="1484311" y="3124199"/>
            <a:ext cx="10018713" cy="3553327"/>
          </a:xfrm>
        </p:spPr>
        <p:txBody>
          <a:bodyPr anchor="t">
            <a:normAutofit/>
          </a:bodyPr>
          <a:lstStyle/>
          <a:p>
            <a:pPr>
              <a:lnSpc>
                <a:spcPct val="150000"/>
              </a:lnSpc>
            </a:pPr>
            <a:r>
              <a:rPr lang="cs-CZ" dirty="0" smtClean="0"/>
              <a:t>word-association game</a:t>
            </a:r>
          </a:p>
          <a:p>
            <a:pPr>
              <a:lnSpc>
                <a:spcPct val="150000"/>
              </a:lnSpc>
            </a:pPr>
            <a:r>
              <a:rPr lang="cs-CZ" dirty="0" smtClean="0"/>
              <a:t>played in pairs or groups of three</a:t>
            </a:r>
          </a:p>
          <a:p>
            <a:pPr>
              <a:lnSpc>
                <a:spcPct val="150000"/>
              </a:lnSpc>
            </a:pPr>
            <a:r>
              <a:rPr lang="cs-CZ" dirty="0" smtClean="0"/>
              <a:t>the teacher starts the game, giving one word related to sports; e.g. football</a:t>
            </a:r>
          </a:p>
          <a:p>
            <a:pPr>
              <a:lnSpc>
                <a:spcPct val="150000"/>
              </a:lnSpc>
            </a:pPr>
            <a:r>
              <a:rPr lang="cs-CZ" dirty="0" smtClean="0"/>
              <a:t>the students then alternate to say words that are associated with one another: e.g. </a:t>
            </a:r>
            <a:r>
              <a:rPr lang="cs-CZ" i="1" dirty="0" smtClean="0"/>
              <a:t>(football) </a:t>
            </a:r>
            <a:r>
              <a:rPr lang="cs-CZ" dirty="0" smtClean="0"/>
              <a:t>– referee – players – team – match... </a:t>
            </a:r>
          </a:p>
        </p:txBody>
      </p:sp>
      <p:pic>
        <p:nvPicPr>
          <p:cNvPr id="4" name="Picture 3"/>
          <p:cNvPicPr>
            <a:picLocks noChangeAspect="1"/>
          </p:cNvPicPr>
          <p:nvPr/>
        </p:nvPicPr>
        <p:blipFill>
          <a:blip r:embed="rId2"/>
          <a:stretch>
            <a:fillRect/>
          </a:stretch>
        </p:blipFill>
        <p:spPr>
          <a:xfrm rot="20306764">
            <a:off x="6962268" y="376738"/>
            <a:ext cx="4762500" cy="34575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03370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0653" y="0"/>
            <a:ext cx="11181347" cy="2153653"/>
          </a:xfrm>
        </p:spPr>
        <p:txBody>
          <a:bodyPr>
            <a:normAutofit fontScale="90000"/>
          </a:bodyPr>
          <a:lstStyle/>
          <a:p>
            <a:r>
              <a:rPr lang="en-GB" sz="4400" b="1" dirty="0" smtClean="0"/>
              <a:t>Invent your own sport!</a:t>
            </a:r>
            <a:br>
              <a:rPr lang="en-GB" sz="4400" b="1" dirty="0" smtClean="0"/>
            </a:br>
            <a:r>
              <a:rPr lang="en-GB" sz="3600" dirty="0" smtClean="0"/>
              <a:t>Choose </a:t>
            </a:r>
            <a:r>
              <a:rPr lang="en-GB" sz="3600" b="1" dirty="0" smtClean="0"/>
              <a:t>two or three </a:t>
            </a:r>
            <a:r>
              <a:rPr lang="en-GB" sz="3600" dirty="0" smtClean="0"/>
              <a:t>of these objects, use them in your sport, write down the name of your sport, its rules, number of players, the goal… </a:t>
            </a:r>
            <a:r>
              <a:rPr lang="en-GB" sz="3600" b="1" dirty="0" smtClean="0"/>
              <a:t>Use your imagination!</a:t>
            </a:r>
            <a:endParaRPr lang="cs-CZ" sz="3600" b="1" dirty="0"/>
          </a:p>
        </p:txBody>
      </p:sp>
      <p:grpSp>
        <p:nvGrpSpPr>
          <p:cNvPr id="4" name="Group 3"/>
          <p:cNvGrpSpPr/>
          <p:nvPr/>
        </p:nvGrpSpPr>
        <p:grpSpPr>
          <a:xfrm>
            <a:off x="1250315" y="2153653"/>
            <a:ext cx="2045368" cy="2045368"/>
            <a:chOff x="1250315" y="2153653"/>
            <a:chExt cx="2045368" cy="2045368"/>
          </a:xfrm>
        </p:grpSpPr>
        <p:pic>
          <p:nvPicPr>
            <p:cNvPr id="4100" name="Picture 4" descr="http://johnlewis.scene7.com/is/image/JohnLewis/234118811?$prod_m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0315" y="2153653"/>
              <a:ext cx="2045368" cy="204536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250315" y="3798911"/>
              <a:ext cx="2045368" cy="400110"/>
            </a:xfrm>
            <a:prstGeom prst="rect">
              <a:avLst/>
            </a:prstGeom>
            <a:noFill/>
          </p:spPr>
          <p:txBody>
            <a:bodyPr wrap="square" rtlCol="0">
              <a:spAutoFit/>
            </a:bodyPr>
            <a:lstStyle/>
            <a:p>
              <a:r>
                <a:rPr lang="cs-CZ" sz="2000" b="1" dirty="0" smtClean="0"/>
                <a:t>teapot</a:t>
              </a:r>
              <a:endParaRPr lang="cs-CZ" b="1" dirty="0"/>
            </a:p>
          </p:txBody>
        </p:sp>
      </p:grpSp>
      <p:grpSp>
        <p:nvGrpSpPr>
          <p:cNvPr id="5" name="Group 4"/>
          <p:cNvGrpSpPr/>
          <p:nvPr/>
        </p:nvGrpSpPr>
        <p:grpSpPr>
          <a:xfrm>
            <a:off x="3814870" y="2153653"/>
            <a:ext cx="2045368" cy="2045368"/>
            <a:chOff x="3814870" y="2153653"/>
            <a:chExt cx="2045368" cy="2045368"/>
          </a:xfrm>
        </p:grpSpPr>
        <p:pic>
          <p:nvPicPr>
            <p:cNvPr id="4102" name="Picture 6" descr="size-7-1-4.jpg (900×9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4870" y="2153653"/>
              <a:ext cx="2045368" cy="204536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814870" y="3755267"/>
              <a:ext cx="2045368" cy="400110"/>
            </a:xfrm>
            <a:prstGeom prst="rect">
              <a:avLst/>
            </a:prstGeom>
            <a:noFill/>
          </p:spPr>
          <p:txBody>
            <a:bodyPr wrap="square" rtlCol="0">
              <a:spAutoFit/>
            </a:bodyPr>
            <a:lstStyle/>
            <a:p>
              <a:r>
                <a:rPr lang="cs-CZ" sz="2000" b="1" dirty="0" smtClean="0"/>
                <a:t>top hat</a:t>
              </a:r>
              <a:endParaRPr lang="cs-CZ" b="1" dirty="0"/>
            </a:p>
          </p:txBody>
        </p:sp>
      </p:grpSp>
      <p:grpSp>
        <p:nvGrpSpPr>
          <p:cNvPr id="6" name="Group 5"/>
          <p:cNvGrpSpPr/>
          <p:nvPr/>
        </p:nvGrpSpPr>
        <p:grpSpPr>
          <a:xfrm>
            <a:off x="6379425" y="2153653"/>
            <a:ext cx="1946112" cy="2045368"/>
            <a:chOff x="6379425" y="2153653"/>
            <a:chExt cx="1946112" cy="2045368"/>
          </a:xfrm>
        </p:grpSpPr>
        <p:pic>
          <p:nvPicPr>
            <p:cNvPr id="4106" name="Picture 10" descr="fendi-carrozzina-pram-3-thumb-550x577.jpg (549×57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9425" y="2153653"/>
              <a:ext cx="1946112" cy="204536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6379425" y="3798911"/>
              <a:ext cx="1946112" cy="400110"/>
            </a:xfrm>
            <a:prstGeom prst="rect">
              <a:avLst/>
            </a:prstGeom>
            <a:noFill/>
          </p:spPr>
          <p:txBody>
            <a:bodyPr wrap="square" rtlCol="0">
              <a:spAutoFit/>
            </a:bodyPr>
            <a:lstStyle/>
            <a:p>
              <a:r>
                <a:rPr lang="cs-CZ" sz="2000" b="1" dirty="0" smtClean="0"/>
                <a:t>pram</a:t>
              </a:r>
              <a:endParaRPr lang="cs-CZ" b="1" dirty="0"/>
            </a:p>
          </p:txBody>
        </p:sp>
      </p:grpSp>
      <p:grpSp>
        <p:nvGrpSpPr>
          <p:cNvPr id="7" name="Group 6"/>
          <p:cNvGrpSpPr/>
          <p:nvPr/>
        </p:nvGrpSpPr>
        <p:grpSpPr>
          <a:xfrm>
            <a:off x="8772894" y="2153653"/>
            <a:ext cx="3082558" cy="2045368"/>
            <a:chOff x="8772894" y="2153653"/>
            <a:chExt cx="3082558" cy="2045368"/>
          </a:xfrm>
        </p:grpSpPr>
        <p:pic>
          <p:nvPicPr>
            <p:cNvPr id="4124" name="Picture 28" descr="5-Retractable-dog-leash-BS-425mk072411.jpg (425×28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72895" y="2153653"/>
              <a:ext cx="3082557" cy="2045368"/>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8772894" y="3750785"/>
              <a:ext cx="3082557" cy="400110"/>
            </a:xfrm>
            <a:prstGeom prst="rect">
              <a:avLst/>
            </a:prstGeom>
            <a:noFill/>
          </p:spPr>
          <p:txBody>
            <a:bodyPr wrap="square" rtlCol="0">
              <a:spAutoFit/>
            </a:bodyPr>
            <a:lstStyle/>
            <a:p>
              <a:r>
                <a:rPr lang="cs-CZ" sz="2000" b="1" dirty="0" smtClean="0"/>
                <a:t>dog leash</a:t>
              </a:r>
              <a:endParaRPr lang="cs-CZ" b="1" dirty="0"/>
            </a:p>
          </p:txBody>
        </p:sp>
      </p:grpSp>
      <p:grpSp>
        <p:nvGrpSpPr>
          <p:cNvPr id="8" name="Group 7"/>
          <p:cNvGrpSpPr/>
          <p:nvPr/>
        </p:nvGrpSpPr>
        <p:grpSpPr>
          <a:xfrm>
            <a:off x="1552678" y="4511843"/>
            <a:ext cx="2045368" cy="2045369"/>
            <a:chOff x="1552678" y="4511843"/>
            <a:chExt cx="2045368" cy="2045369"/>
          </a:xfrm>
        </p:grpSpPr>
        <p:pic>
          <p:nvPicPr>
            <p:cNvPr id="4116" name="Picture 20" descr="shop-tyre-belshina.png (513×5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2678" y="4511843"/>
              <a:ext cx="2045368" cy="2045368"/>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1552678" y="6157102"/>
              <a:ext cx="2045368" cy="400110"/>
            </a:xfrm>
            <a:prstGeom prst="rect">
              <a:avLst/>
            </a:prstGeom>
            <a:noFill/>
          </p:spPr>
          <p:txBody>
            <a:bodyPr wrap="square" rtlCol="0">
              <a:spAutoFit/>
            </a:bodyPr>
            <a:lstStyle/>
            <a:p>
              <a:r>
                <a:rPr lang="cs-CZ" sz="2000" b="1" dirty="0" smtClean="0"/>
                <a:t>tyre</a:t>
              </a:r>
              <a:endParaRPr lang="cs-CZ" b="1" dirty="0"/>
            </a:p>
          </p:txBody>
        </p:sp>
      </p:grpSp>
      <p:grpSp>
        <p:nvGrpSpPr>
          <p:cNvPr id="9" name="Group 8"/>
          <p:cNvGrpSpPr/>
          <p:nvPr/>
        </p:nvGrpSpPr>
        <p:grpSpPr>
          <a:xfrm>
            <a:off x="4053798" y="4511843"/>
            <a:ext cx="2068572" cy="2045368"/>
            <a:chOff x="4053798" y="4511843"/>
            <a:chExt cx="2068572" cy="2045368"/>
          </a:xfrm>
        </p:grpSpPr>
        <p:pic>
          <p:nvPicPr>
            <p:cNvPr id="4118" name="Picture 22" descr="premium_shopping_basket_mhblprd-02.jpg (450×45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77002" y="4511843"/>
              <a:ext cx="2045368" cy="204536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4053798" y="6113457"/>
              <a:ext cx="2068571" cy="400110"/>
            </a:xfrm>
            <a:prstGeom prst="rect">
              <a:avLst/>
            </a:prstGeom>
            <a:noFill/>
          </p:spPr>
          <p:txBody>
            <a:bodyPr wrap="square" rtlCol="0">
              <a:spAutoFit/>
            </a:bodyPr>
            <a:lstStyle/>
            <a:p>
              <a:r>
                <a:rPr lang="cs-CZ" sz="2000" b="1" dirty="0" smtClean="0"/>
                <a:t>shopping basket</a:t>
              </a:r>
              <a:endParaRPr lang="cs-CZ" b="1" dirty="0"/>
            </a:p>
          </p:txBody>
        </p:sp>
      </p:grpSp>
      <p:grpSp>
        <p:nvGrpSpPr>
          <p:cNvPr id="10" name="Group 9"/>
          <p:cNvGrpSpPr/>
          <p:nvPr/>
        </p:nvGrpSpPr>
        <p:grpSpPr>
          <a:xfrm>
            <a:off x="6578120" y="4511843"/>
            <a:ext cx="2234415" cy="2045368"/>
            <a:chOff x="6578120" y="4511843"/>
            <a:chExt cx="2234415" cy="2045368"/>
          </a:xfrm>
        </p:grpSpPr>
        <p:pic>
          <p:nvPicPr>
            <p:cNvPr id="4120" name="Picture 24" descr="paint_can_with_red_paint_l1.jpg (600×55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01326" y="4511843"/>
              <a:ext cx="2211209" cy="2045368"/>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6578120" y="6101425"/>
              <a:ext cx="2194773" cy="400110"/>
            </a:xfrm>
            <a:prstGeom prst="rect">
              <a:avLst/>
            </a:prstGeom>
            <a:noFill/>
          </p:spPr>
          <p:txBody>
            <a:bodyPr wrap="square" rtlCol="0">
              <a:spAutoFit/>
            </a:bodyPr>
            <a:lstStyle/>
            <a:p>
              <a:r>
                <a:rPr lang="cs-CZ" sz="2000" b="1" dirty="0" smtClean="0"/>
                <a:t>paint</a:t>
              </a:r>
              <a:endParaRPr lang="cs-CZ" b="1" dirty="0"/>
            </a:p>
          </p:txBody>
        </p:sp>
      </p:grpSp>
      <p:grpSp>
        <p:nvGrpSpPr>
          <p:cNvPr id="11" name="Group 10"/>
          <p:cNvGrpSpPr/>
          <p:nvPr/>
        </p:nvGrpSpPr>
        <p:grpSpPr>
          <a:xfrm>
            <a:off x="9291491" y="4511843"/>
            <a:ext cx="2045368" cy="2045369"/>
            <a:chOff x="9291491" y="4511843"/>
            <a:chExt cx="2045368" cy="2045369"/>
          </a:xfrm>
        </p:grpSpPr>
        <p:pic>
          <p:nvPicPr>
            <p:cNvPr id="4122" name="Picture 26" descr="Spade.jpg (360×36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91491" y="4511843"/>
              <a:ext cx="2045367" cy="2045368"/>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9291491" y="6157102"/>
              <a:ext cx="2045368" cy="400110"/>
            </a:xfrm>
            <a:prstGeom prst="rect">
              <a:avLst/>
            </a:prstGeom>
            <a:noFill/>
          </p:spPr>
          <p:txBody>
            <a:bodyPr wrap="square" rtlCol="0">
              <a:spAutoFit/>
            </a:bodyPr>
            <a:lstStyle/>
            <a:p>
              <a:r>
                <a:rPr lang="cs-CZ" sz="2000" b="1" dirty="0" smtClean="0"/>
                <a:t>shovel</a:t>
              </a:r>
              <a:endParaRPr lang="cs-CZ" b="1" dirty="0"/>
            </a:p>
          </p:txBody>
        </p:sp>
      </p:grpSp>
    </p:spTree>
    <p:extLst>
      <p:ext uri="{BB962C8B-B14F-4D97-AF65-F5344CB8AC3E}">
        <p14:creationId xmlns:p14="http://schemas.microsoft.com/office/powerpoint/2010/main" val="3902782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3228" y="180473"/>
            <a:ext cx="10018713" cy="1752599"/>
          </a:xfrm>
        </p:spPr>
        <p:txBody>
          <a:bodyPr/>
          <a:lstStyle/>
          <a:p>
            <a:r>
              <a:rPr lang="cs-CZ" dirty="0" smtClean="0"/>
              <a:t>What do you think this sport is? What is the participators</a:t>
            </a:r>
            <a:r>
              <a:rPr lang="en-GB" dirty="0" smtClean="0"/>
              <a:t>’ </a:t>
            </a:r>
            <a:r>
              <a:rPr lang="cs-CZ" dirty="0" smtClean="0"/>
              <a:t>goal? Would you like to try </a:t>
            </a:r>
            <a:r>
              <a:rPr lang="en-GB" dirty="0" smtClean="0"/>
              <a:t>it</a:t>
            </a:r>
            <a:r>
              <a:rPr lang="cs-CZ" dirty="0" smtClean="0"/>
              <a:t>?</a:t>
            </a:r>
            <a:endParaRPr lang="cs-CZ" dirty="0"/>
          </a:p>
        </p:txBody>
      </p:sp>
      <p:pic>
        <p:nvPicPr>
          <p:cNvPr id="4" name="Picture 3"/>
          <p:cNvPicPr>
            <a:picLocks noChangeAspect="1"/>
          </p:cNvPicPr>
          <p:nvPr/>
        </p:nvPicPr>
        <p:blipFill>
          <a:blip r:embed="rId2"/>
          <a:stretch>
            <a:fillRect/>
          </a:stretch>
        </p:blipFill>
        <p:spPr>
          <a:xfrm>
            <a:off x="2289956" y="1933072"/>
            <a:ext cx="8765255" cy="4789757"/>
          </a:xfrm>
          <a:prstGeom prst="rect">
            <a:avLst/>
          </a:prstGeom>
        </p:spPr>
      </p:pic>
    </p:spTree>
    <p:extLst>
      <p:ext uri="{BB962C8B-B14F-4D97-AF65-F5344CB8AC3E}">
        <p14:creationId xmlns:p14="http://schemas.microsoft.com/office/powerpoint/2010/main" val="24472274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2" y="120317"/>
            <a:ext cx="10018713" cy="842210"/>
          </a:xfrm>
        </p:spPr>
        <p:txBody>
          <a:bodyPr/>
          <a:lstStyle/>
          <a:p>
            <a:r>
              <a:rPr lang="en-GB" dirty="0" smtClean="0"/>
              <a:t>Do you know these sports?</a:t>
            </a:r>
            <a:endParaRPr lang="cs-CZ"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27730" y="962527"/>
            <a:ext cx="7731876" cy="5798907"/>
          </a:xfrm>
        </p:spPr>
      </p:pic>
    </p:spTree>
    <p:extLst>
      <p:ext uri="{BB962C8B-B14F-4D97-AF65-F5344CB8AC3E}">
        <p14:creationId xmlns:p14="http://schemas.microsoft.com/office/powerpoint/2010/main" val="7215927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156410"/>
            <a:ext cx="10018713" cy="2322095"/>
          </a:xfrm>
        </p:spPr>
        <p:txBody>
          <a:bodyPr>
            <a:normAutofit/>
          </a:bodyPr>
          <a:lstStyle/>
          <a:p>
            <a:r>
              <a:rPr lang="en-GB" b="1" dirty="0" smtClean="0"/>
              <a:t>What sport do you like doing?</a:t>
            </a:r>
            <a:br>
              <a:rPr lang="en-GB" b="1" dirty="0" smtClean="0"/>
            </a:br>
            <a:r>
              <a:rPr lang="en-GB" b="1" dirty="0" smtClean="0"/>
              <a:t>What sport do you like watching?</a:t>
            </a:r>
            <a:br>
              <a:rPr lang="en-GB" b="1" dirty="0" smtClean="0"/>
            </a:br>
            <a:r>
              <a:rPr lang="en-GB" dirty="0" smtClean="0"/>
              <a:t>Tell your classmates.</a:t>
            </a:r>
            <a:endParaRPr lang="cs-CZ" dirty="0"/>
          </a:p>
        </p:txBody>
      </p:sp>
      <p:pic>
        <p:nvPicPr>
          <p:cNvPr id="2050" name="Picture 2" descr="Sports.png (800×4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3666" y="2478505"/>
            <a:ext cx="762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31795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0"/>
            <a:ext cx="10018713" cy="1467853"/>
          </a:xfrm>
        </p:spPr>
        <p:txBody>
          <a:bodyPr/>
          <a:lstStyle/>
          <a:p>
            <a:r>
              <a:rPr lang="en-GB" sz="6000" b="1" dirty="0" smtClean="0"/>
              <a:t>PLAY</a:t>
            </a:r>
            <a:r>
              <a:rPr lang="en-GB" dirty="0" smtClean="0"/>
              <a:t>, </a:t>
            </a:r>
            <a:r>
              <a:rPr lang="en-GB" sz="6000" b="1" dirty="0" smtClean="0"/>
              <a:t>DO</a:t>
            </a:r>
            <a:r>
              <a:rPr lang="en-GB" sz="6000" dirty="0" smtClean="0"/>
              <a:t> </a:t>
            </a:r>
            <a:r>
              <a:rPr lang="en-GB" dirty="0" smtClean="0"/>
              <a:t>OR </a:t>
            </a:r>
            <a:r>
              <a:rPr lang="en-GB" sz="6000" b="1" dirty="0" smtClean="0"/>
              <a:t>GO</a:t>
            </a:r>
            <a:r>
              <a:rPr lang="en-GB" dirty="0" smtClean="0"/>
              <a:t>?</a:t>
            </a:r>
            <a:endParaRPr lang="cs-CZ" dirty="0"/>
          </a:p>
        </p:txBody>
      </p:sp>
      <p:sp>
        <p:nvSpPr>
          <p:cNvPr id="3" name="Content Placeholder 2"/>
          <p:cNvSpPr>
            <a:spLocks noGrp="1"/>
          </p:cNvSpPr>
          <p:nvPr>
            <p:ph idx="1"/>
          </p:nvPr>
        </p:nvSpPr>
        <p:spPr>
          <a:xfrm>
            <a:off x="1484310" y="1744580"/>
            <a:ext cx="10018713" cy="3236494"/>
          </a:xfrm>
        </p:spPr>
        <p:txBody>
          <a:bodyPr>
            <a:normAutofit fontScale="92500" lnSpcReduction="20000"/>
          </a:bodyPr>
          <a:lstStyle/>
          <a:p>
            <a:pPr>
              <a:lnSpc>
                <a:spcPct val="300000"/>
              </a:lnSpc>
            </a:pPr>
            <a:r>
              <a:rPr lang="en-GB" b="1" dirty="0" smtClean="0"/>
              <a:t>Play</a:t>
            </a:r>
            <a:r>
              <a:rPr lang="en-GB" dirty="0" smtClean="0"/>
              <a:t> + (sport)	… for </a:t>
            </a:r>
            <a:r>
              <a:rPr lang="en-GB" u="sng" dirty="0" smtClean="0"/>
              <a:t>competitive</a:t>
            </a:r>
            <a:r>
              <a:rPr lang="en-GB" dirty="0" smtClean="0"/>
              <a:t> team sports with an </a:t>
            </a:r>
            <a:r>
              <a:rPr lang="en-GB" u="sng" dirty="0" smtClean="0"/>
              <a:t>object</a:t>
            </a:r>
            <a:r>
              <a:rPr lang="en-GB" dirty="0" smtClean="0"/>
              <a:t> (ball, puck…)</a:t>
            </a:r>
          </a:p>
          <a:p>
            <a:pPr>
              <a:lnSpc>
                <a:spcPct val="300000"/>
              </a:lnSpc>
            </a:pPr>
            <a:r>
              <a:rPr lang="en-GB" b="1" dirty="0" smtClean="0"/>
              <a:t>Do</a:t>
            </a:r>
            <a:r>
              <a:rPr lang="en-GB" dirty="0" smtClean="0"/>
              <a:t> + (sport)		… for sports which are done in </a:t>
            </a:r>
            <a:r>
              <a:rPr lang="en-GB" u="sng" dirty="0" smtClean="0"/>
              <a:t>one place</a:t>
            </a:r>
          </a:p>
          <a:p>
            <a:pPr>
              <a:lnSpc>
                <a:spcPct val="300000"/>
              </a:lnSpc>
            </a:pPr>
            <a:r>
              <a:rPr lang="en-GB" b="1" dirty="0" smtClean="0"/>
              <a:t>Go</a:t>
            </a:r>
            <a:r>
              <a:rPr lang="en-GB" dirty="0" smtClean="0"/>
              <a:t> + -</a:t>
            </a:r>
            <a:r>
              <a:rPr lang="en-GB" dirty="0" err="1" smtClean="0"/>
              <a:t>ing</a:t>
            </a:r>
            <a:r>
              <a:rPr lang="en-GB" dirty="0" smtClean="0"/>
              <a:t> 		… for sports which involve </a:t>
            </a:r>
            <a:r>
              <a:rPr lang="en-GB" u="sng" dirty="0" smtClean="0"/>
              <a:t>movement from place to place</a:t>
            </a:r>
            <a:endParaRPr lang="cs-CZ" u="sng" dirty="0"/>
          </a:p>
        </p:txBody>
      </p:sp>
      <p:sp>
        <p:nvSpPr>
          <p:cNvPr id="4" name="TextBox 3"/>
          <p:cNvSpPr txBox="1"/>
          <p:nvPr/>
        </p:nvSpPr>
        <p:spPr>
          <a:xfrm>
            <a:off x="2144250" y="5293897"/>
            <a:ext cx="8698832" cy="769441"/>
          </a:xfrm>
          <a:prstGeom prst="rect">
            <a:avLst/>
          </a:prstGeom>
          <a:noFill/>
        </p:spPr>
        <p:txBody>
          <a:bodyPr wrap="square" rtlCol="0">
            <a:spAutoFit/>
          </a:bodyPr>
          <a:lstStyle/>
          <a:p>
            <a:pPr algn="ctr"/>
            <a:r>
              <a:rPr lang="en-GB" sz="4400" b="1" dirty="0" smtClean="0"/>
              <a:t>Give examples!</a:t>
            </a:r>
            <a:endParaRPr lang="cs-CZ" sz="4400" b="1" dirty="0"/>
          </a:p>
        </p:txBody>
      </p:sp>
    </p:spTree>
    <p:extLst>
      <p:ext uri="{BB962C8B-B14F-4D97-AF65-F5344CB8AC3E}">
        <p14:creationId xmlns:p14="http://schemas.microsoft.com/office/powerpoint/2010/main" val="25703700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96253"/>
            <a:ext cx="10018713" cy="1046748"/>
          </a:xfrm>
        </p:spPr>
        <p:txBody>
          <a:bodyPr>
            <a:normAutofit/>
          </a:bodyPr>
          <a:lstStyle/>
          <a:p>
            <a:r>
              <a:rPr lang="en-GB" sz="4800" b="1" dirty="0" smtClean="0"/>
              <a:t>Where</a:t>
            </a:r>
            <a:r>
              <a:rPr lang="en-GB" sz="4800" dirty="0" smtClean="0"/>
              <a:t> can we do sports?</a:t>
            </a:r>
            <a:endParaRPr lang="cs-CZ" sz="4800" dirty="0"/>
          </a:p>
        </p:txBody>
      </p:sp>
      <p:pic>
        <p:nvPicPr>
          <p:cNvPr id="3074" name="Picture 2" descr="sport_fields-01-f.jpg (580×38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42432" y="1143001"/>
            <a:ext cx="8302467" cy="5525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4038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459" y="60159"/>
            <a:ext cx="5237888" cy="1792705"/>
          </a:xfrm>
        </p:spPr>
        <p:txBody>
          <a:bodyPr>
            <a:normAutofit/>
          </a:bodyPr>
          <a:lstStyle/>
          <a:p>
            <a:pPr algn="l"/>
            <a:r>
              <a:rPr lang="en-GB" sz="4400" dirty="0" smtClean="0"/>
              <a:t>What </a:t>
            </a:r>
            <a:r>
              <a:rPr lang="en-GB" sz="4400" b="1" dirty="0" smtClean="0"/>
              <a:t>equipment</a:t>
            </a:r>
            <a:r>
              <a:rPr lang="en-GB" sz="4400" dirty="0" smtClean="0"/>
              <a:t> do </a:t>
            </a:r>
            <a:br>
              <a:rPr lang="en-GB" sz="4400" dirty="0" smtClean="0"/>
            </a:br>
            <a:r>
              <a:rPr lang="en-GB" sz="4400" dirty="0" smtClean="0"/>
              <a:t>we need to do sports?</a:t>
            </a:r>
            <a:endParaRPr lang="cs-CZ" sz="4400" dirty="0"/>
          </a:p>
        </p:txBody>
      </p:sp>
      <p:sp>
        <p:nvSpPr>
          <p:cNvPr id="3" name="Content Placeholder 2"/>
          <p:cNvSpPr>
            <a:spLocks noGrp="1"/>
          </p:cNvSpPr>
          <p:nvPr>
            <p:ph idx="1"/>
          </p:nvPr>
        </p:nvSpPr>
        <p:spPr>
          <a:xfrm>
            <a:off x="2249904" y="1792705"/>
            <a:ext cx="4740443" cy="4980201"/>
          </a:xfrm>
        </p:spPr>
        <p:txBody>
          <a:bodyPr numCol="2">
            <a:noAutofit/>
          </a:bodyPr>
          <a:lstStyle/>
          <a:p>
            <a:pPr marL="457200" indent="-457200">
              <a:buFont typeface="+mj-lt"/>
              <a:buAutoNum type="arabicPeriod"/>
            </a:pPr>
            <a:r>
              <a:rPr lang="en-GB" sz="2000" dirty="0" smtClean="0"/>
              <a:t>Baseball bat</a:t>
            </a:r>
          </a:p>
          <a:p>
            <a:pPr marL="457200" indent="-457200">
              <a:buFont typeface="+mj-lt"/>
              <a:buAutoNum type="arabicPeriod"/>
            </a:pPr>
            <a:r>
              <a:rPr lang="en-GB" sz="2000" dirty="0" smtClean="0"/>
              <a:t>Boxing gloves</a:t>
            </a:r>
          </a:p>
          <a:p>
            <a:pPr marL="457200" indent="-457200">
              <a:buFont typeface="+mj-lt"/>
              <a:buAutoNum type="arabicPeriod"/>
            </a:pPr>
            <a:r>
              <a:rPr lang="en-GB" sz="2000" dirty="0" smtClean="0"/>
              <a:t>Diving mask</a:t>
            </a:r>
          </a:p>
          <a:p>
            <a:pPr marL="457200" indent="-457200">
              <a:buFont typeface="+mj-lt"/>
              <a:buAutoNum type="arabicPeriod"/>
            </a:pPr>
            <a:r>
              <a:rPr lang="en-GB" sz="2000" dirty="0" smtClean="0"/>
              <a:t>Football</a:t>
            </a:r>
          </a:p>
          <a:p>
            <a:pPr marL="457200" indent="-457200">
              <a:buFont typeface="+mj-lt"/>
              <a:buAutoNum type="arabicPeriod"/>
            </a:pPr>
            <a:r>
              <a:rPr lang="en-GB" sz="2000" dirty="0" smtClean="0"/>
              <a:t>Football boots</a:t>
            </a:r>
          </a:p>
          <a:p>
            <a:pPr marL="457200" indent="-457200">
              <a:buFont typeface="+mj-lt"/>
              <a:buAutoNum type="arabicPeriod"/>
            </a:pPr>
            <a:r>
              <a:rPr lang="en-GB" sz="2000" dirty="0" smtClean="0"/>
              <a:t>Foil</a:t>
            </a:r>
          </a:p>
          <a:p>
            <a:pPr marL="457200" indent="-457200">
              <a:buFont typeface="+mj-lt"/>
              <a:buAutoNum type="arabicPeriod"/>
            </a:pPr>
            <a:r>
              <a:rPr lang="en-GB" sz="2000" dirty="0" smtClean="0"/>
              <a:t>Fencing mask</a:t>
            </a:r>
          </a:p>
          <a:p>
            <a:pPr marL="457200" indent="-457200">
              <a:buFont typeface="+mj-lt"/>
              <a:buAutoNum type="arabicPeriod"/>
            </a:pPr>
            <a:r>
              <a:rPr lang="en-GB" sz="2000" dirty="0" smtClean="0"/>
              <a:t>Flippers</a:t>
            </a:r>
          </a:p>
          <a:p>
            <a:pPr marL="457200" indent="-457200">
              <a:buFont typeface="+mj-lt"/>
              <a:buAutoNum type="arabicPeriod"/>
            </a:pPr>
            <a:r>
              <a:rPr lang="en-GB" sz="2000" dirty="0" smtClean="0"/>
              <a:t>Goal</a:t>
            </a:r>
          </a:p>
          <a:p>
            <a:pPr marL="457200" indent="-457200">
              <a:buFont typeface="+mj-lt"/>
              <a:buAutoNum type="arabicPeriod"/>
            </a:pPr>
            <a:r>
              <a:rPr lang="en-GB" sz="2000" dirty="0" smtClean="0"/>
              <a:t>Glove</a:t>
            </a:r>
          </a:p>
          <a:p>
            <a:pPr marL="457200" indent="-457200">
              <a:buFont typeface="+mj-lt"/>
              <a:buAutoNum type="arabicPeriod"/>
            </a:pPr>
            <a:r>
              <a:rPr lang="en-GB" sz="2000" dirty="0" smtClean="0"/>
              <a:t>Helmet</a:t>
            </a:r>
          </a:p>
          <a:p>
            <a:pPr marL="457200" indent="-457200">
              <a:buFont typeface="+mj-lt"/>
              <a:buAutoNum type="arabicPeriod"/>
            </a:pPr>
            <a:r>
              <a:rPr lang="en-GB" sz="2000" dirty="0" smtClean="0"/>
              <a:t>Hurdle</a:t>
            </a:r>
          </a:p>
          <a:p>
            <a:pPr marL="457200" indent="-457200">
              <a:buFont typeface="+mj-lt"/>
              <a:buAutoNum type="arabicPeriod"/>
            </a:pPr>
            <a:r>
              <a:rPr lang="en-GB" sz="2000" dirty="0" smtClean="0"/>
              <a:t>Ice hockey stick</a:t>
            </a:r>
          </a:p>
          <a:p>
            <a:pPr marL="457200" indent="-457200">
              <a:buFont typeface="+mj-lt"/>
              <a:buAutoNum type="arabicPeriod"/>
            </a:pPr>
            <a:r>
              <a:rPr lang="en-GB" sz="2000" dirty="0" smtClean="0"/>
              <a:t>Ice skates</a:t>
            </a:r>
          </a:p>
          <a:p>
            <a:pPr marL="457200" indent="-457200">
              <a:buFont typeface="+mj-lt"/>
              <a:buAutoNum type="arabicPeriod"/>
            </a:pPr>
            <a:r>
              <a:rPr lang="en-GB" sz="2000" dirty="0" smtClean="0"/>
              <a:t>Roller skates</a:t>
            </a:r>
          </a:p>
          <a:p>
            <a:pPr marL="457200" indent="-457200">
              <a:buFont typeface="+mj-lt"/>
              <a:buAutoNum type="arabicPeriod"/>
            </a:pPr>
            <a:r>
              <a:rPr lang="en-GB" sz="2000" dirty="0" smtClean="0"/>
              <a:t>Tennis racket</a:t>
            </a:r>
          </a:p>
          <a:p>
            <a:pPr marL="457200" indent="-457200">
              <a:buFont typeface="+mj-lt"/>
              <a:buAutoNum type="arabicPeriod"/>
            </a:pPr>
            <a:r>
              <a:rPr lang="en-GB" sz="2000" dirty="0" smtClean="0"/>
              <a:t>Table tennis bat</a:t>
            </a:r>
          </a:p>
          <a:p>
            <a:pPr marL="457200" indent="-457200">
              <a:buFont typeface="+mj-lt"/>
              <a:buAutoNum type="arabicPeriod"/>
            </a:pPr>
            <a:r>
              <a:rPr lang="en-GB" sz="2000" dirty="0" smtClean="0"/>
              <a:t>Skis</a:t>
            </a:r>
          </a:p>
          <a:p>
            <a:pPr marL="457200" indent="-457200">
              <a:buFont typeface="+mj-lt"/>
              <a:buAutoNum type="arabicPeriod"/>
            </a:pPr>
            <a:r>
              <a:rPr lang="en-GB" sz="2000" dirty="0" smtClean="0"/>
              <a:t>Ski sticks</a:t>
            </a:r>
          </a:p>
          <a:p>
            <a:pPr marL="457200" indent="-457200">
              <a:buFont typeface="+mj-lt"/>
              <a:buAutoNum type="arabicPeriod"/>
            </a:pPr>
            <a:r>
              <a:rPr lang="en-GB" sz="2000" dirty="0" smtClean="0"/>
              <a:t>Weight</a:t>
            </a:r>
          </a:p>
          <a:p>
            <a:pPr marL="457200" indent="-457200">
              <a:buFont typeface="+mj-lt"/>
              <a:buAutoNum type="arabicPeriod"/>
            </a:pPr>
            <a:endParaRPr lang="cs-CZ" sz="2000" dirty="0"/>
          </a:p>
        </p:txBody>
      </p:sp>
      <p:pic>
        <p:nvPicPr>
          <p:cNvPr id="4" name="Picture 3"/>
          <p:cNvPicPr>
            <a:picLocks noChangeAspect="1"/>
          </p:cNvPicPr>
          <p:nvPr/>
        </p:nvPicPr>
        <p:blipFill>
          <a:blip r:embed="rId2"/>
          <a:srcRect l="5514" t="8437" r="2256" b="5349"/>
          <a:stretch>
            <a:fillRect/>
          </a:stretch>
        </p:blipFill>
        <p:spPr>
          <a:xfrm>
            <a:off x="6985417" y="0"/>
            <a:ext cx="5501390" cy="6857999"/>
          </a:xfrm>
          <a:prstGeom prst="rect">
            <a:avLst/>
          </a:prstGeom>
        </p:spPr>
      </p:pic>
    </p:spTree>
    <p:extLst>
      <p:ext uri="{BB962C8B-B14F-4D97-AF65-F5344CB8AC3E}">
        <p14:creationId xmlns:p14="http://schemas.microsoft.com/office/powerpoint/2010/main" val="34151711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1146" y="170448"/>
            <a:ext cx="4102770" cy="1477878"/>
          </a:xfrm>
        </p:spPr>
        <p:txBody>
          <a:bodyPr/>
          <a:lstStyle/>
          <a:p>
            <a:r>
              <a:rPr lang="cs-CZ" dirty="0" smtClean="0"/>
              <a:t>Match the words and pictures</a:t>
            </a:r>
            <a:endParaRPr lang="cs-CZ" dirty="0"/>
          </a:p>
        </p:txBody>
      </p:sp>
      <p:sp>
        <p:nvSpPr>
          <p:cNvPr id="3" name="Content Placeholder 2"/>
          <p:cNvSpPr>
            <a:spLocks noGrp="1"/>
          </p:cNvSpPr>
          <p:nvPr>
            <p:ph idx="1"/>
          </p:nvPr>
        </p:nvSpPr>
        <p:spPr>
          <a:xfrm>
            <a:off x="1961146" y="1732547"/>
            <a:ext cx="4102769" cy="4969042"/>
          </a:xfrm>
        </p:spPr>
        <p:txBody>
          <a:bodyPr anchor="t"/>
          <a:lstStyle/>
          <a:p>
            <a:pPr marL="457200" indent="-457200">
              <a:buFont typeface="+mj-lt"/>
              <a:buAutoNum type="alphaLcParenR"/>
            </a:pPr>
            <a:r>
              <a:rPr lang="cs-CZ" dirty="0" smtClean="0"/>
              <a:t>captain</a:t>
            </a:r>
          </a:p>
          <a:p>
            <a:pPr marL="457200" indent="-457200">
              <a:buFont typeface="+mj-lt"/>
              <a:buAutoNum type="alphaLcParenR"/>
            </a:pPr>
            <a:r>
              <a:rPr lang="cs-CZ" dirty="0" smtClean="0"/>
              <a:t>coach</a:t>
            </a:r>
          </a:p>
          <a:p>
            <a:pPr marL="457200" indent="-457200">
              <a:buFont typeface="+mj-lt"/>
              <a:buAutoNum type="alphaLcParenR"/>
            </a:pPr>
            <a:r>
              <a:rPr lang="cs-CZ" dirty="0" smtClean="0"/>
              <a:t>fans</a:t>
            </a:r>
          </a:p>
          <a:p>
            <a:pPr marL="457200" indent="-457200">
              <a:buFont typeface="+mj-lt"/>
              <a:buAutoNum type="alphaLcParenR"/>
            </a:pPr>
            <a:r>
              <a:rPr lang="cs-CZ" dirty="0" smtClean="0"/>
              <a:t>players</a:t>
            </a:r>
          </a:p>
          <a:p>
            <a:pPr marL="457200" indent="-457200">
              <a:buFont typeface="+mj-lt"/>
              <a:buAutoNum type="alphaLcParenR"/>
            </a:pPr>
            <a:r>
              <a:rPr lang="cs-CZ" dirty="0" smtClean="0"/>
              <a:t>referee</a:t>
            </a:r>
          </a:p>
          <a:p>
            <a:pPr marL="457200" indent="-457200">
              <a:buFont typeface="+mj-lt"/>
              <a:buAutoNum type="alphaLcParenR"/>
            </a:pPr>
            <a:r>
              <a:rPr lang="cs-CZ" dirty="0" smtClean="0"/>
              <a:t>spectators</a:t>
            </a:r>
          </a:p>
          <a:p>
            <a:pPr marL="457200" indent="-457200">
              <a:buFont typeface="+mj-lt"/>
              <a:buAutoNum type="alphaLcParenR"/>
            </a:pPr>
            <a:r>
              <a:rPr lang="cs-CZ" dirty="0" smtClean="0"/>
              <a:t>team</a:t>
            </a:r>
          </a:p>
          <a:p>
            <a:pPr marL="457200" indent="-457200">
              <a:buFont typeface="+mj-lt"/>
              <a:buAutoNum type="alphaLcParenR"/>
            </a:pPr>
            <a:r>
              <a:rPr lang="cs-CZ" dirty="0" smtClean="0"/>
              <a:t>stadium</a:t>
            </a:r>
          </a:p>
          <a:p>
            <a:pPr marL="457200" indent="-457200">
              <a:buFont typeface="+mj-lt"/>
              <a:buAutoNum type="alphaLcParenR"/>
            </a:pPr>
            <a:r>
              <a:rPr lang="cs-CZ" dirty="0" smtClean="0"/>
              <a:t>sports hall</a:t>
            </a:r>
            <a:endParaRPr lang="cs-CZ" dirty="0"/>
          </a:p>
        </p:txBody>
      </p:sp>
      <p:pic>
        <p:nvPicPr>
          <p:cNvPr id="6" name="Picture 5"/>
          <p:cNvPicPr>
            <a:picLocks noChangeAspect="1"/>
          </p:cNvPicPr>
          <p:nvPr/>
        </p:nvPicPr>
        <p:blipFill>
          <a:blip r:embed="rId2"/>
          <a:stretch>
            <a:fillRect/>
          </a:stretch>
        </p:blipFill>
        <p:spPr>
          <a:xfrm>
            <a:off x="6569241" y="170448"/>
            <a:ext cx="4531394" cy="6532568"/>
          </a:xfrm>
          <a:prstGeom prst="rect">
            <a:avLst/>
          </a:prstGeom>
        </p:spPr>
      </p:pic>
    </p:spTree>
    <p:extLst>
      <p:ext uri="{BB962C8B-B14F-4D97-AF65-F5344CB8AC3E}">
        <p14:creationId xmlns:p14="http://schemas.microsoft.com/office/powerpoint/2010/main" val="36160763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TM03457496[[fn=Parallax]]</Template>
  <TotalTime>249</TotalTime>
  <Words>380</Words>
  <Application>Microsoft Office PowerPoint</Application>
  <PresentationFormat>Widescreen</PresentationFormat>
  <Paragraphs>82</Paragraphs>
  <Slides>23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Corbel</vt:lpstr>
      <vt:lpstr>Parallax</vt:lpstr>
      <vt:lpstr>SPORTS</vt:lpstr>
      <vt:lpstr>What do you think this sport is? What is the participators’ goal? Would you like to try it?</vt:lpstr>
      <vt:lpstr>What do you think this sport is? What is the participators’ goal? Would you like to try it?</vt:lpstr>
      <vt:lpstr>Do you know these sports?</vt:lpstr>
      <vt:lpstr>What sport do you like doing? What sport do you like watching? Tell your classmates.</vt:lpstr>
      <vt:lpstr>PLAY, DO OR GO?</vt:lpstr>
      <vt:lpstr>Where can we do sports?</vt:lpstr>
      <vt:lpstr>What equipment do  we need to do sports?</vt:lpstr>
      <vt:lpstr>Match the words and pictures</vt:lpstr>
      <vt:lpstr>PowerPoint Presentation</vt:lpstr>
      <vt:lpstr>SPORTS QUIZ!</vt:lpstr>
      <vt:lpstr>Question 1</vt:lpstr>
      <vt:lpstr>Question 2</vt:lpstr>
      <vt:lpstr>Question 3</vt:lpstr>
      <vt:lpstr>Question 4</vt:lpstr>
      <vt:lpstr>Question 5</vt:lpstr>
      <vt:lpstr>Question 6</vt:lpstr>
      <vt:lpstr>Question 7</vt:lpstr>
      <vt:lpstr>Question 8</vt:lpstr>
      <vt:lpstr>Question 9</vt:lpstr>
      <vt:lpstr>Question 10</vt:lpstr>
      <vt:lpstr>VOCABULARY TENNIS</vt:lpstr>
      <vt:lpstr>Invent your own sport! Choose two or three of these objects, use them in your sport, write down the name of your sport, its rules, number of players, the goal… Use your imagination!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SPORTS</dc:title>
  <dc:creator>Olga</dc:creator>
  <cp:lastModifiedBy>Olga</cp:lastModifiedBy>
  <cp:revision>23</cp:revision>
  <dcterms:created xsi:type="dcterms:W3CDTF">2016-10-03T08:21:10Z</dcterms:created>
  <dcterms:modified xsi:type="dcterms:W3CDTF">2017-03-17T08:30:49Z</dcterms:modified>
</cp:coreProperties>
</file>