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6" r:id="rId4"/>
    <p:sldId id="257" r:id="rId5"/>
    <p:sldId id="258" r:id="rId6"/>
    <p:sldId id="267" r:id="rId7"/>
    <p:sldId id="259" r:id="rId8"/>
    <p:sldId id="262" r:id="rId9"/>
    <p:sldId id="263" r:id="rId10"/>
    <p:sldId id="271" r:id="rId11"/>
    <p:sldId id="270" r:id="rId12"/>
    <p:sldId id="273" r:id="rId13"/>
    <p:sldId id="264" r:id="rId14"/>
    <p:sldId id="265"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2/17/2017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2/17/2017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2/17/2017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2/17/2017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2/17/2017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2/17/2017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2/17/2017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2/17/2017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2/17/2017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2/17/2017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2/17/2017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2/17/2017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sz="7200" b="1" dirty="0" smtClean="0"/>
              <a:t>Personality</a:t>
            </a:r>
            <a:endParaRPr lang="cs-CZ" b="1" dirty="0"/>
          </a:p>
        </p:txBody>
      </p:sp>
      <p:sp>
        <p:nvSpPr>
          <p:cNvPr id="3" name="Subtitle 2"/>
          <p:cNvSpPr>
            <a:spLocks noGrp="1"/>
          </p:cNvSpPr>
          <p:nvPr>
            <p:ph type="subTitle" idx="1"/>
          </p:nvPr>
        </p:nvSpPr>
        <p:spPr/>
        <p:txBody>
          <a:bodyPr>
            <a:normAutofit/>
          </a:bodyPr>
          <a:lstStyle/>
          <a:p>
            <a:r>
              <a:rPr lang="cs-CZ" sz="2400" dirty="0" smtClean="0"/>
              <a:t>PERSONALITY AND Compound nouns</a:t>
            </a:r>
            <a:endParaRPr lang="cs-CZ" sz="2400" dirty="0"/>
          </a:p>
        </p:txBody>
      </p:sp>
    </p:spTree>
    <p:extLst>
      <p:ext uri="{BB962C8B-B14F-4D97-AF65-F5344CB8AC3E}">
        <p14:creationId xmlns:p14="http://schemas.microsoft.com/office/powerpoint/2010/main" val="104432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916" y="649706"/>
            <a:ext cx="8229600" cy="914400"/>
          </a:xfrm>
        </p:spPr>
        <p:txBody>
          <a:bodyPr/>
          <a:lstStyle/>
          <a:p>
            <a:pPr algn="ctr"/>
            <a:r>
              <a:rPr lang="en-US" sz="4400" b="1" dirty="0" smtClean="0"/>
              <a:t>Good or bad?</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136070"/>
              </p:ext>
            </p:extLst>
          </p:nvPr>
        </p:nvGraphicFramePr>
        <p:xfrm>
          <a:off x="2494547" y="5041231"/>
          <a:ext cx="6986338" cy="1660510"/>
        </p:xfrm>
        <a:graphic>
          <a:graphicData uri="http://schemas.openxmlformats.org/drawingml/2006/table">
            <a:tbl>
              <a:tblPr firstRow="1" bandRow="1">
                <a:tableStyleId>{5C22544A-7EE6-4342-B048-85BDC9FD1C3A}</a:tableStyleId>
              </a:tblPr>
              <a:tblGrid>
                <a:gridCol w="3493169"/>
                <a:gridCol w="3493169"/>
              </a:tblGrid>
              <a:tr h="263339">
                <a:tc>
                  <a:txBody>
                    <a:bodyPr/>
                    <a:lstStyle/>
                    <a:p>
                      <a:r>
                        <a:rPr lang="en-US" dirty="0" smtClean="0"/>
                        <a:t>Good</a:t>
                      </a:r>
                      <a:endParaRPr lang="en-US" dirty="0"/>
                    </a:p>
                  </a:txBody>
                  <a:tcPr/>
                </a:tc>
                <a:tc>
                  <a:txBody>
                    <a:bodyPr/>
                    <a:lstStyle/>
                    <a:p>
                      <a:r>
                        <a:rPr lang="en-US" dirty="0" smtClean="0"/>
                        <a:t>Bad</a:t>
                      </a:r>
                      <a:endParaRPr lang="en-US" dirty="0"/>
                    </a:p>
                  </a:txBody>
                  <a:tcPr/>
                </a:tc>
              </a:tr>
              <a:tr h="1294750">
                <a:tc>
                  <a:txBody>
                    <a:bodyPr/>
                    <a:lstStyle/>
                    <a:p>
                      <a:endParaRPr lang="en-US" dirty="0"/>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2278226" y="2279984"/>
            <a:ext cx="7803737" cy="2667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16028" y="6130241"/>
            <a:ext cx="4143375" cy="571500"/>
          </a:xfrm>
          <a:prstGeom prst="rect">
            <a:avLst/>
          </a:prstGeom>
          <a:noFill/>
          <a:ln w="9525">
            <a:noFill/>
            <a:miter lim="800000"/>
            <a:headEnd/>
            <a:tailEnd/>
          </a:ln>
        </p:spPr>
      </p:pic>
    </p:spTree>
    <p:extLst>
      <p:ext uri="{BB962C8B-B14F-4D97-AF65-F5344CB8AC3E}">
        <p14:creationId xmlns:p14="http://schemas.microsoft.com/office/powerpoint/2010/main" val="164894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srcRect t="5073" b="2626"/>
          <a:stretch/>
        </p:blipFill>
        <p:spPr bwMode="auto">
          <a:xfrm>
            <a:off x="1335506" y="536075"/>
            <a:ext cx="9047747" cy="6207759"/>
          </a:xfrm>
          <a:prstGeom prst="rect">
            <a:avLst/>
          </a:prstGeom>
          <a:noFill/>
          <a:ln w="9525">
            <a:noFill/>
            <a:miter lim="800000"/>
            <a:headEnd/>
            <a:tailEnd/>
          </a:ln>
        </p:spPr>
      </p:pic>
    </p:spTree>
    <p:extLst>
      <p:ext uri="{BB962C8B-B14F-4D97-AF65-F5344CB8AC3E}">
        <p14:creationId xmlns:p14="http://schemas.microsoft.com/office/powerpoint/2010/main" val="29775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589547"/>
            <a:ext cx="8761413" cy="1091085"/>
          </a:xfrm>
        </p:spPr>
        <p:txBody>
          <a:bodyPr/>
          <a:lstStyle/>
          <a:p>
            <a:pPr algn="ctr"/>
            <a:r>
              <a:rPr lang="en-US" sz="4400" b="1" dirty="0" smtClean="0"/>
              <a:t>Think of a friend or </a:t>
            </a:r>
            <a:r>
              <a:rPr lang="cs-CZ" sz="4400" b="1" dirty="0" smtClean="0"/>
              <a:t>colleague</a:t>
            </a:r>
            <a:endParaRPr lang="en-US" sz="4400" b="1" dirty="0"/>
          </a:p>
        </p:txBody>
      </p:sp>
      <p:sp>
        <p:nvSpPr>
          <p:cNvPr id="3" name="Content Placeholder 2"/>
          <p:cNvSpPr>
            <a:spLocks noGrp="1"/>
          </p:cNvSpPr>
          <p:nvPr>
            <p:ph idx="1"/>
          </p:nvPr>
        </p:nvSpPr>
        <p:spPr>
          <a:xfrm>
            <a:off x="212557" y="1676401"/>
            <a:ext cx="9593180" cy="4644189"/>
          </a:xfrm>
        </p:spPr>
        <p:txBody>
          <a:bodyPr numCol="1">
            <a:noAutofit/>
          </a:bodyPr>
          <a:lstStyle/>
          <a:p>
            <a:pPr marL="514350" indent="-514350" fontAlgn="base">
              <a:buFont typeface="+mj-lt"/>
              <a:buAutoNum type="arabicPeriod"/>
            </a:pPr>
            <a:r>
              <a:rPr lang="en-US" sz="1400" b="1" dirty="0" smtClean="0">
                <a:solidFill>
                  <a:schemeClr val="bg1"/>
                </a:solidFill>
              </a:rPr>
              <a:t>Is </a:t>
            </a:r>
            <a:r>
              <a:rPr lang="en-US" sz="1400" b="1" dirty="0">
                <a:solidFill>
                  <a:schemeClr val="bg1"/>
                </a:solidFill>
              </a:rPr>
              <a:t>your friend usually in a good mood?</a:t>
            </a:r>
          </a:p>
          <a:p>
            <a:pPr marL="514350" indent="-514350" fontAlgn="base">
              <a:buFont typeface="+mj-lt"/>
              <a:buAutoNum type="arabicPeriod"/>
            </a:pPr>
            <a:r>
              <a:rPr lang="en-US" sz="1400" b="1" dirty="0">
                <a:solidFill>
                  <a:schemeClr val="tx1"/>
                </a:solidFill>
              </a:rPr>
              <a:t>Is it important for your friend to be successful?</a:t>
            </a:r>
          </a:p>
          <a:p>
            <a:pPr marL="514350" indent="-514350" fontAlgn="base">
              <a:buFont typeface="+mj-lt"/>
              <a:buAutoNum type="arabicPeriod"/>
            </a:pPr>
            <a:r>
              <a:rPr lang="en-US" sz="1400" b="1" dirty="0">
                <a:solidFill>
                  <a:schemeClr val="tx1"/>
                </a:solidFill>
              </a:rPr>
              <a:t>Does your friend notice your feelings?</a:t>
            </a:r>
          </a:p>
          <a:p>
            <a:pPr marL="514350" indent="-514350" fontAlgn="base">
              <a:buFont typeface="+mj-lt"/>
              <a:buAutoNum type="arabicPeriod"/>
            </a:pPr>
            <a:r>
              <a:rPr lang="en-US" sz="1400" b="1" dirty="0">
                <a:solidFill>
                  <a:schemeClr val="tx1"/>
                </a:solidFill>
              </a:rPr>
              <a:t>Does you friend often give presents, or pay for lunch or a coffee?</a:t>
            </a:r>
          </a:p>
          <a:p>
            <a:pPr marL="514350" indent="-514350" fontAlgn="base">
              <a:buFont typeface="+mj-lt"/>
              <a:buAutoNum type="arabicPeriod"/>
            </a:pPr>
            <a:r>
              <a:rPr lang="en-US" sz="1400" b="1" dirty="0">
                <a:solidFill>
                  <a:schemeClr val="tx1"/>
                </a:solidFill>
              </a:rPr>
              <a:t>Does your friend work hard?</a:t>
            </a:r>
          </a:p>
          <a:p>
            <a:pPr marL="514350" indent="-514350" fontAlgn="base">
              <a:buFont typeface="+mj-lt"/>
              <a:buAutoNum type="arabicPeriod"/>
            </a:pPr>
            <a:r>
              <a:rPr lang="en-US" sz="1400" b="1" dirty="0">
                <a:solidFill>
                  <a:schemeClr val="tx1"/>
                </a:solidFill>
              </a:rPr>
              <a:t>Does your friend become angry or annoyed if they have to wait ?</a:t>
            </a:r>
          </a:p>
          <a:p>
            <a:pPr marL="514350" indent="-514350" fontAlgn="base">
              <a:buFont typeface="+mj-lt"/>
              <a:buAutoNum type="arabicPeriod"/>
            </a:pPr>
            <a:r>
              <a:rPr lang="en-US" sz="1400" b="1" dirty="0">
                <a:solidFill>
                  <a:schemeClr val="tx1"/>
                </a:solidFill>
              </a:rPr>
              <a:t>Can you trust your friend with a secret?</a:t>
            </a:r>
          </a:p>
          <a:p>
            <a:pPr marL="514350" indent="-514350" fontAlgn="base">
              <a:buFont typeface="+mj-lt"/>
              <a:buAutoNum type="arabicPeriod"/>
            </a:pPr>
            <a:r>
              <a:rPr lang="en-US" sz="1400" b="1" dirty="0">
                <a:solidFill>
                  <a:schemeClr val="tx1"/>
                </a:solidFill>
              </a:rPr>
              <a:t>Does your friend listen well when you are speaking?</a:t>
            </a:r>
          </a:p>
          <a:p>
            <a:pPr marL="514350" indent="-514350" fontAlgn="base">
              <a:buFont typeface="+mj-lt"/>
              <a:buAutoNum type="arabicPeriod"/>
            </a:pPr>
            <a:r>
              <a:rPr lang="en-US" sz="1400" b="1" dirty="0">
                <a:solidFill>
                  <a:schemeClr val="tx1"/>
                </a:solidFill>
              </a:rPr>
              <a:t>Does your friend keep their feelings to themselves?</a:t>
            </a:r>
          </a:p>
          <a:p>
            <a:pPr marL="514350" indent="-514350" fontAlgn="base">
              <a:buFont typeface="+mj-lt"/>
              <a:buAutoNum type="arabicPeriod"/>
            </a:pPr>
            <a:r>
              <a:rPr lang="en-US" sz="1400" b="1" dirty="0">
                <a:solidFill>
                  <a:schemeClr val="tx1"/>
                </a:solidFill>
              </a:rPr>
              <a:t>Is your friend usually not worried by things?</a:t>
            </a:r>
          </a:p>
          <a:p>
            <a:pPr marL="514350" indent="-514350" fontAlgn="base">
              <a:buFont typeface="+mj-lt"/>
              <a:buAutoNum type="arabicPeriod"/>
            </a:pPr>
            <a:r>
              <a:rPr lang="en-US" sz="1400" b="1" dirty="0">
                <a:solidFill>
                  <a:schemeClr val="tx1"/>
                </a:solidFill>
              </a:rPr>
              <a:t>Does your friend think the future will be good?</a:t>
            </a:r>
          </a:p>
          <a:p>
            <a:pPr marL="514350" indent="-514350" fontAlgn="base">
              <a:buFont typeface="+mj-lt"/>
              <a:buAutoNum type="arabicPeriod"/>
            </a:pPr>
            <a:r>
              <a:rPr lang="en-US" sz="1400" b="1" dirty="0">
                <a:solidFill>
                  <a:schemeClr val="tx1"/>
                </a:solidFill>
              </a:rPr>
              <a:t>Does your friend often change their opinion?</a:t>
            </a:r>
          </a:p>
          <a:p>
            <a:pPr marL="514350" indent="-514350" fontAlgn="base">
              <a:buFont typeface="+mj-lt"/>
              <a:buAutoNum type="arabicPeriod"/>
            </a:pPr>
            <a:r>
              <a:rPr lang="en-US" sz="1400" b="1" dirty="0">
                <a:solidFill>
                  <a:schemeClr val="tx1"/>
                </a:solidFill>
              </a:rPr>
              <a:t>Does your friend often postpone things he/she has to do?</a:t>
            </a:r>
          </a:p>
          <a:p>
            <a:pPr marL="514350" indent="-514350" fontAlgn="base">
              <a:buFont typeface="+mj-lt"/>
              <a:buAutoNum type="arabicPeriod"/>
            </a:pPr>
            <a:r>
              <a:rPr lang="en-US" sz="1400" b="1" dirty="0">
                <a:solidFill>
                  <a:schemeClr val="tx1"/>
                </a:solidFill>
              </a:rPr>
              <a:t>Is your friend happy one moment and then sad the next?</a:t>
            </a:r>
          </a:p>
          <a:p>
            <a:pPr marL="514350" indent="-514350" fontAlgn="base">
              <a:buFont typeface="+mj-lt"/>
              <a:buAutoNum type="arabicPeriod"/>
            </a:pPr>
            <a:r>
              <a:rPr lang="en-US" sz="1400" b="1" dirty="0">
                <a:solidFill>
                  <a:schemeClr val="tx1"/>
                </a:solidFill>
              </a:rPr>
              <a:t>Does your friend like to be with people?</a:t>
            </a:r>
          </a:p>
          <a:p>
            <a:pPr fontAlgn="base"/>
            <a:endParaRPr lang="en-US" sz="800" b="1" dirty="0" smtClean="0">
              <a:solidFill>
                <a:schemeClr val="tx1"/>
              </a:solidFill>
            </a:endParaRPr>
          </a:p>
          <a:p>
            <a:pPr fontAlgn="base"/>
            <a:endParaRPr lang="en-US" sz="800" b="1" dirty="0" smtClean="0">
              <a:solidFill>
                <a:schemeClr val="tx1"/>
              </a:solidFill>
            </a:endParaRPr>
          </a:p>
          <a:p>
            <a:pPr fontAlgn="base"/>
            <a:endParaRPr lang="en-US" sz="800" b="1" dirty="0" smtClean="0">
              <a:solidFill>
                <a:schemeClr val="tx1"/>
              </a:solidFill>
            </a:endParaRPr>
          </a:p>
          <a:p>
            <a:pPr fontAlgn="base">
              <a:buNone/>
            </a:pPr>
            <a:endParaRPr lang="en-US" sz="800" b="1" dirty="0" smtClean="0">
              <a:solidFill>
                <a:schemeClr val="tx1"/>
              </a:solidFill>
            </a:endParaRPr>
          </a:p>
          <a:p>
            <a:endParaRPr lang="en-US" sz="800" b="1" dirty="0">
              <a:solidFill>
                <a:schemeClr val="tx1"/>
              </a:solidFill>
            </a:endParaRPr>
          </a:p>
        </p:txBody>
      </p:sp>
      <p:sp>
        <p:nvSpPr>
          <p:cNvPr id="4" name="TextBox 3"/>
          <p:cNvSpPr txBox="1"/>
          <p:nvPr/>
        </p:nvSpPr>
        <p:spPr>
          <a:xfrm>
            <a:off x="8893683" y="2093905"/>
            <a:ext cx="2739189" cy="5016758"/>
          </a:xfrm>
          <a:prstGeom prst="rect">
            <a:avLst/>
          </a:prstGeom>
          <a:noFill/>
        </p:spPr>
        <p:txBody>
          <a:bodyPr wrap="square" rtlCol="0">
            <a:spAutoFit/>
          </a:bodyPr>
          <a:lstStyle/>
          <a:p>
            <a:pPr marL="342900" indent="-342900" fontAlgn="base">
              <a:buFont typeface="+mj-lt"/>
              <a:buAutoNum type="alphaUcPeriod"/>
            </a:pPr>
            <a:r>
              <a:rPr lang="en-US" sz="2000" b="1" dirty="0"/>
              <a:t>generous</a:t>
            </a:r>
          </a:p>
          <a:p>
            <a:pPr marL="342900" indent="-342900" fontAlgn="base">
              <a:buFont typeface="+mj-lt"/>
              <a:buAutoNum type="alphaUcPeriod"/>
            </a:pPr>
            <a:r>
              <a:rPr lang="en-US" sz="2000" b="1" dirty="0"/>
              <a:t>easygoing</a:t>
            </a:r>
          </a:p>
          <a:p>
            <a:pPr marL="342900" indent="-342900" fontAlgn="base">
              <a:buFont typeface="+mj-lt"/>
              <a:buAutoNum type="alphaUcPeriod"/>
            </a:pPr>
            <a:r>
              <a:rPr lang="en-US" sz="2000" b="1" dirty="0"/>
              <a:t>ambitious</a:t>
            </a:r>
          </a:p>
          <a:p>
            <a:pPr marL="342900" indent="-342900" fontAlgn="base">
              <a:buFont typeface="+mj-lt"/>
              <a:buAutoNum type="alphaUcPeriod"/>
            </a:pPr>
            <a:r>
              <a:rPr lang="en-US" sz="2000" b="1" dirty="0"/>
              <a:t>cheerful</a:t>
            </a:r>
          </a:p>
          <a:p>
            <a:pPr marL="342900" indent="-342900" fontAlgn="base">
              <a:buFont typeface="+mj-lt"/>
              <a:buAutoNum type="alphaUcPeriod"/>
            </a:pPr>
            <a:r>
              <a:rPr lang="en-US" sz="2000" b="1" dirty="0"/>
              <a:t>hardworking</a:t>
            </a:r>
          </a:p>
          <a:p>
            <a:pPr marL="342900" indent="-342900" fontAlgn="base">
              <a:buFont typeface="+mj-lt"/>
              <a:buAutoNum type="alphaUcPeriod"/>
            </a:pPr>
            <a:r>
              <a:rPr lang="en-US" sz="2000" b="1" dirty="0"/>
              <a:t>trustworthy</a:t>
            </a:r>
          </a:p>
          <a:p>
            <a:pPr marL="342900" indent="-342900" fontAlgn="base">
              <a:buFont typeface="+mj-lt"/>
              <a:buAutoNum type="alphaUcPeriod"/>
            </a:pPr>
            <a:r>
              <a:rPr lang="en-US" sz="2000" b="1" dirty="0"/>
              <a:t>impatient</a:t>
            </a:r>
          </a:p>
          <a:p>
            <a:pPr marL="342900" indent="-342900" fontAlgn="base">
              <a:buFont typeface="+mj-lt"/>
              <a:buAutoNum type="alphaUcPeriod"/>
            </a:pPr>
            <a:r>
              <a:rPr lang="en-US" sz="2000" b="1" dirty="0"/>
              <a:t>optimistic</a:t>
            </a:r>
          </a:p>
          <a:p>
            <a:pPr marL="342900" indent="-342900" fontAlgn="base">
              <a:buFont typeface="+mj-lt"/>
              <a:buAutoNum type="alphaUcPeriod"/>
            </a:pPr>
            <a:r>
              <a:rPr lang="en-US" sz="2000" b="1" dirty="0"/>
              <a:t>sensitive</a:t>
            </a:r>
          </a:p>
          <a:p>
            <a:pPr marL="342900" indent="-342900" fontAlgn="base">
              <a:buFont typeface="+mj-lt"/>
              <a:buAutoNum type="alphaUcPeriod"/>
            </a:pPr>
            <a:r>
              <a:rPr lang="en-US" sz="2000" b="1" dirty="0"/>
              <a:t>moody</a:t>
            </a:r>
          </a:p>
          <a:p>
            <a:pPr marL="342900" indent="-342900" fontAlgn="base">
              <a:buFont typeface="+mj-lt"/>
              <a:buAutoNum type="alphaUcPeriod"/>
            </a:pPr>
            <a:r>
              <a:rPr lang="en-US" sz="2000" b="1" dirty="0"/>
              <a:t>sociable</a:t>
            </a:r>
          </a:p>
          <a:p>
            <a:pPr marL="342900" indent="-342900" fontAlgn="base">
              <a:buFont typeface="+mj-lt"/>
              <a:buAutoNum type="alphaUcPeriod"/>
            </a:pPr>
            <a:r>
              <a:rPr lang="en-US" sz="2000" b="1" dirty="0"/>
              <a:t>indecisive</a:t>
            </a:r>
          </a:p>
          <a:p>
            <a:pPr marL="342900" indent="-342900" fontAlgn="base">
              <a:buFont typeface="+mj-lt"/>
              <a:buAutoNum type="alphaUcPeriod"/>
            </a:pPr>
            <a:r>
              <a:rPr lang="en-US" sz="2000" b="1" dirty="0"/>
              <a:t>reserved</a:t>
            </a:r>
          </a:p>
          <a:p>
            <a:pPr marL="342900" indent="-342900" fontAlgn="base">
              <a:buFont typeface="+mj-lt"/>
              <a:buAutoNum type="alphaUcPeriod"/>
            </a:pPr>
            <a:r>
              <a:rPr lang="en-US" sz="2000" b="1" dirty="0"/>
              <a:t>lazy</a:t>
            </a:r>
          </a:p>
          <a:p>
            <a:pPr marL="342900" indent="-342900" fontAlgn="base">
              <a:buFont typeface="+mj-lt"/>
              <a:buAutoNum type="alphaUcPeriod"/>
            </a:pPr>
            <a:r>
              <a:rPr lang="en-US" sz="2000" b="1" dirty="0"/>
              <a:t>attentive</a:t>
            </a:r>
          </a:p>
          <a:p>
            <a:endParaRPr lang="en-US" sz="2000" b="1" dirty="0"/>
          </a:p>
        </p:txBody>
      </p:sp>
    </p:spTree>
    <p:extLst>
      <p:ext uri="{BB962C8B-B14F-4D97-AF65-F5344CB8AC3E}">
        <p14:creationId xmlns:p14="http://schemas.microsoft.com/office/powerpoint/2010/main" val="23242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hipscholz.com/wp-content/uploads/2015/06/Follow-The-Leader-e14346254821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067" y="3197057"/>
            <a:ext cx="5600700" cy="3429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4" y="565484"/>
            <a:ext cx="8761413" cy="1431758"/>
          </a:xfrm>
        </p:spPr>
        <p:txBody>
          <a:bodyPr/>
          <a:lstStyle/>
          <a:p>
            <a:pPr algn="ctr"/>
            <a:r>
              <a:rPr lang="cs-CZ" sz="6600" b="1" dirty="0" smtClean="0"/>
              <a:t>LEADER </a:t>
            </a:r>
            <a:r>
              <a:rPr lang="cs-CZ" sz="4800" b="1" dirty="0" smtClean="0"/>
              <a:t>X </a:t>
            </a:r>
            <a:r>
              <a:rPr lang="cs-CZ" sz="6600" b="1" dirty="0" smtClean="0"/>
              <a:t>FOLLOWER</a:t>
            </a:r>
            <a:endParaRPr lang="cs-CZ" sz="4800" b="1" dirty="0"/>
          </a:p>
        </p:txBody>
      </p:sp>
      <p:sp>
        <p:nvSpPr>
          <p:cNvPr id="3" name="Content Placeholder 2"/>
          <p:cNvSpPr>
            <a:spLocks noGrp="1"/>
          </p:cNvSpPr>
          <p:nvPr>
            <p:ph idx="1"/>
          </p:nvPr>
        </p:nvSpPr>
        <p:spPr>
          <a:xfrm>
            <a:off x="372980" y="2398964"/>
            <a:ext cx="7615989" cy="2293353"/>
          </a:xfrm>
        </p:spPr>
        <p:txBody>
          <a:bodyPr>
            <a:normAutofit/>
          </a:bodyPr>
          <a:lstStyle/>
          <a:p>
            <a:r>
              <a:rPr lang="cs-CZ" sz="2800" b="1" dirty="0" smtClean="0"/>
              <a:t>What does it mean to be a leader? What qualities should one have?</a:t>
            </a:r>
          </a:p>
          <a:p>
            <a:r>
              <a:rPr lang="cs-CZ" sz="2800" b="1" dirty="0" smtClean="0"/>
              <a:t>What does it mean to be a follower? What are their personal characteristics?</a:t>
            </a:r>
            <a:endParaRPr lang="cs-CZ" sz="2800" b="1" dirty="0"/>
          </a:p>
        </p:txBody>
      </p:sp>
    </p:spTree>
    <p:extLst>
      <p:ext uri="{BB962C8B-B14F-4D97-AF65-F5344CB8AC3E}">
        <p14:creationId xmlns:p14="http://schemas.microsoft.com/office/powerpoint/2010/main" val="118870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47" y="973668"/>
            <a:ext cx="10984831" cy="706964"/>
          </a:xfrm>
        </p:spPr>
        <p:txBody>
          <a:bodyPr/>
          <a:lstStyle/>
          <a:p>
            <a:pPr algn="ctr"/>
            <a:r>
              <a:rPr lang="cs-CZ" b="1" dirty="0"/>
              <a:t>ARE YOU A LEADER OR A FOLLOWER</a:t>
            </a:r>
            <a:r>
              <a:rPr lang="cs-CZ" b="1" dirty="0" smtClean="0"/>
              <a:t>?</a:t>
            </a:r>
            <a:endParaRPr lang="cs-CZ" sz="3200" dirty="0"/>
          </a:p>
        </p:txBody>
      </p:sp>
      <p:sp>
        <p:nvSpPr>
          <p:cNvPr id="3" name="Content Placeholder 2"/>
          <p:cNvSpPr>
            <a:spLocks noGrp="1"/>
          </p:cNvSpPr>
          <p:nvPr>
            <p:ph idx="1"/>
          </p:nvPr>
        </p:nvSpPr>
        <p:spPr>
          <a:xfrm>
            <a:off x="216569" y="2177716"/>
            <a:ext cx="11754852" cy="1467852"/>
          </a:xfrm>
        </p:spPr>
        <p:txBody>
          <a:bodyPr>
            <a:noAutofit/>
          </a:bodyPr>
          <a:lstStyle/>
          <a:p>
            <a:r>
              <a:rPr lang="cs-CZ" sz="2400" dirty="0"/>
              <a:t>Interview your partner to find out if he or she is a leader or a </a:t>
            </a:r>
            <a:r>
              <a:rPr lang="cs-CZ" sz="2400" dirty="0" smtClean="0"/>
              <a:t>follower.</a:t>
            </a:r>
          </a:p>
          <a:p>
            <a:r>
              <a:rPr lang="cs-CZ" sz="2400" dirty="0" smtClean="0"/>
              <a:t>Check your partner</a:t>
            </a:r>
            <a:r>
              <a:rPr lang="en-GB" sz="2400" dirty="0" smtClean="0"/>
              <a:t>’</a:t>
            </a:r>
            <a:r>
              <a:rPr lang="cs-CZ" sz="2400" dirty="0" smtClean="0"/>
              <a:t>s answers.</a:t>
            </a:r>
          </a:p>
          <a:p>
            <a:r>
              <a:rPr lang="cs-CZ" sz="2400" dirty="0" smtClean="0"/>
              <a:t>Count </a:t>
            </a:r>
            <a:r>
              <a:rPr lang="cs-CZ" sz="2400" dirty="0"/>
              <a:t>the points: each YES is worth one point, each NO is worth zero points.</a:t>
            </a:r>
          </a:p>
        </p:txBody>
      </p:sp>
      <p:sp>
        <p:nvSpPr>
          <p:cNvPr id="4" name="Content Placeholder 2"/>
          <p:cNvSpPr txBox="1">
            <a:spLocks/>
          </p:cNvSpPr>
          <p:nvPr/>
        </p:nvSpPr>
        <p:spPr>
          <a:xfrm>
            <a:off x="2165682" y="3645568"/>
            <a:ext cx="7832559" cy="3212432"/>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50000"/>
              </a:lnSpc>
            </a:pPr>
            <a:r>
              <a:rPr lang="cs-CZ" sz="2400" b="1" dirty="0" smtClean="0"/>
              <a:t>1. Are you usually the first of your friends to try new things?</a:t>
            </a:r>
          </a:p>
          <a:p>
            <a:pPr>
              <a:lnSpc>
                <a:spcPct val="150000"/>
              </a:lnSpc>
            </a:pPr>
            <a:r>
              <a:rPr lang="cs-CZ" sz="2400" b="1" dirty="0" smtClean="0"/>
              <a:t>2. Do you ignore what‘s trendy and buy the things you like?</a:t>
            </a:r>
          </a:p>
          <a:p>
            <a:pPr>
              <a:lnSpc>
                <a:spcPct val="150000"/>
              </a:lnSpc>
            </a:pPr>
            <a:r>
              <a:rPr lang="cs-CZ" sz="2400" b="1" dirty="0" smtClean="0"/>
              <a:t>3. Are you confident in your skills and talents?</a:t>
            </a:r>
          </a:p>
          <a:p>
            <a:pPr>
              <a:lnSpc>
                <a:spcPct val="150000"/>
              </a:lnSpc>
            </a:pPr>
            <a:r>
              <a:rPr lang="cs-CZ" sz="2400" b="1" dirty="0" smtClean="0"/>
              <a:t>4. Do you feel comfortable making difficult decisions?</a:t>
            </a:r>
          </a:p>
          <a:p>
            <a:pPr>
              <a:lnSpc>
                <a:spcPct val="150000"/>
              </a:lnSpc>
            </a:pPr>
            <a:r>
              <a:rPr lang="cs-CZ" sz="2400" b="1" dirty="0" smtClean="0"/>
              <a:t>5. Do you get excited by new challenges?</a:t>
            </a:r>
          </a:p>
          <a:p>
            <a:pPr>
              <a:lnSpc>
                <a:spcPct val="150000"/>
              </a:lnSpc>
            </a:pPr>
            <a:r>
              <a:rPr lang="cs-CZ" sz="2400" b="1" dirty="0" smtClean="0"/>
              <a:t>6. Are you someone others see as a role model?</a:t>
            </a:r>
            <a:endParaRPr lang="cs-CZ" sz="2400" b="1" dirty="0"/>
          </a:p>
        </p:txBody>
      </p:sp>
    </p:spTree>
    <p:extLst>
      <p:ext uri="{BB962C8B-B14F-4D97-AF65-F5344CB8AC3E}">
        <p14:creationId xmlns:p14="http://schemas.microsoft.com/office/powerpoint/2010/main" val="222670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306" y="1009762"/>
            <a:ext cx="10094495" cy="706964"/>
          </a:xfrm>
        </p:spPr>
        <p:txBody>
          <a:bodyPr/>
          <a:lstStyle/>
          <a:p>
            <a:r>
              <a:rPr lang="en-US" b="1" dirty="0" err="1" smtClean="0"/>
              <a:t>Generalising</a:t>
            </a:r>
            <a:r>
              <a:rPr lang="en-US" b="1" dirty="0" smtClean="0"/>
              <a:t>: sometimes true or always true?</a:t>
            </a:r>
            <a:endParaRPr lang="cs-CZ" b="1" dirty="0"/>
          </a:p>
        </p:txBody>
      </p:sp>
      <p:sp>
        <p:nvSpPr>
          <p:cNvPr id="3" name="Content Placeholder 2"/>
          <p:cNvSpPr>
            <a:spLocks noGrp="1"/>
          </p:cNvSpPr>
          <p:nvPr>
            <p:ph idx="1"/>
          </p:nvPr>
        </p:nvSpPr>
        <p:spPr>
          <a:xfrm>
            <a:off x="878306" y="2603499"/>
            <a:ext cx="10094495" cy="4098089"/>
          </a:xfrm>
        </p:spPr>
        <p:txBody>
          <a:bodyPr>
            <a:noAutofit/>
          </a:bodyPr>
          <a:lstStyle/>
          <a:p>
            <a:pPr>
              <a:lnSpc>
                <a:spcPct val="150000"/>
              </a:lnSpc>
            </a:pPr>
            <a:r>
              <a:rPr lang="en-US" sz="2400" b="1" dirty="0" smtClean="0">
                <a:solidFill>
                  <a:schemeClr val="accent1">
                    <a:lumMod val="60000"/>
                    <a:lumOff val="40000"/>
                  </a:schemeClr>
                </a:solidFill>
              </a:rPr>
              <a:t>Generally speaking</a:t>
            </a:r>
            <a:r>
              <a:rPr lang="en-US" sz="2400" b="1" dirty="0" smtClean="0"/>
              <a:t>, what </a:t>
            </a:r>
            <a:r>
              <a:rPr lang="en-US" sz="2400" b="1" dirty="0" smtClean="0"/>
              <a:t>kind </a:t>
            </a:r>
            <a:r>
              <a:rPr lang="en-US" sz="2400" b="1" dirty="0" smtClean="0"/>
              <a:t>of music do you listen to?</a:t>
            </a:r>
          </a:p>
          <a:p>
            <a:pPr>
              <a:lnSpc>
                <a:spcPct val="150000"/>
              </a:lnSpc>
            </a:pPr>
            <a:r>
              <a:rPr lang="en-US" sz="2400" b="1" dirty="0" smtClean="0">
                <a:solidFill>
                  <a:schemeClr val="accent1">
                    <a:lumMod val="60000"/>
                    <a:lumOff val="40000"/>
                  </a:schemeClr>
                </a:solidFill>
              </a:rPr>
              <a:t>In general</a:t>
            </a:r>
            <a:r>
              <a:rPr lang="en-US" sz="2400" b="1" dirty="0" smtClean="0"/>
              <a:t>, what do you like to do for fun?</a:t>
            </a:r>
          </a:p>
          <a:p>
            <a:pPr>
              <a:lnSpc>
                <a:spcPct val="150000"/>
              </a:lnSpc>
            </a:pPr>
            <a:r>
              <a:rPr lang="en-US" sz="2400" b="1" dirty="0" smtClean="0">
                <a:solidFill>
                  <a:schemeClr val="accent1">
                    <a:lumMod val="60000"/>
                    <a:lumOff val="40000"/>
                  </a:schemeClr>
                </a:solidFill>
              </a:rPr>
              <a:t>For the most part</a:t>
            </a:r>
            <a:r>
              <a:rPr lang="en-US" sz="2400" b="1" dirty="0" smtClean="0"/>
              <a:t>, where do you like to do out with your friends?</a:t>
            </a:r>
          </a:p>
          <a:p>
            <a:pPr>
              <a:lnSpc>
                <a:spcPct val="150000"/>
              </a:lnSpc>
            </a:pPr>
            <a:r>
              <a:rPr lang="en-US" sz="2400" b="1" dirty="0" smtClean="0">
                <a:solidFill>
                  <a:schemeClr val="accent1">
                    <a:lumMod val="60000"/>
                    <a:lumOff val="40000"/>
                  </a:schemeClr>
                </a:solidFill>
              </a:rPr>
              <a:t>Typically</a:t>
            </a:r>
            <a:r>
              <a:rPr lang="en-US" sz="2400" b="1" dirty="0" smtClean="0"/>
              <a:t>, what do you do at the weekend?</a:t>
            </a:r>
          </a:p>
          <a:p>
            <a:pPr>
              <a:lnSpc>
                <a:spcPct val="150000"/>
              </a:lnSpc>
            </a:pPr>
            <a:r>
              <a:rPr lang="en-US" sz="2400" b="1" dirty="0" smtClean="0">
                <a:solidFill>
                  <a:schemeClr val="accent1">
                    <a:lumMod val="60000"/>
                    <a:lumOff val="40000"/>
                  </a:schemeClr>
                </a:solidFill>
              </a:rPr>
              <a:t>As a rule</a:t>
            </a:r>
            <a:r>
              <a:rPr lang="en-US" sz="2400" b="1" dirty="0" smtClean="0"/>
              <a:t>, what do you do when you face a difficult problem?</a:t>
            </a:r>
          </a:p>
          <a:p>
            <a:pPr>
              <a:lnSpc>
                <a:spcPct val="150000"/>
              </a:lnSpc>
            </a:pPr>
            <a:r>
              <a:rPr lang="en-US" sz="2400" b="1" dirty="0" smtClean="0">
                <a:solidFill>
                  <a:schemeClr val="accent1">
                    <a:lumMod val="60000"/>
                    <a:lumOff val="40000"/>
                  </a:schemeClr>
                </a:solidFill>
              </a:rPr>
              <a:t>Normally</a:t>
            </a:r>
            <a:r>
              <a:rPr lang="en-US" sz="2400" b="1" dirty="0" smtClean="0"/>
              <a:t>, how often do you study?</a:t>
            </a:r>
            <a:endParaRPr lang="cs-CZ" sz="2400" b="1" dirty="0"/>
          </a:p>
        </p:txBody>
      </p:sp>
    </p:spTree>
    <p:extLst>
      <p:ext uri="{BB962C8B-B14F-4D97-AF65-F5344CB8AC3E}">
        <p14:creationId xmlns:p14="http://schemas.microsoft.com/office/powerpoint/2010/main" val="244901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13611"/>
            <a:ext cx="8761413" cy="1383631"/>
          </a:xfrm>
        </p:spPr>
        <p:txBody>
          <a:bodyPr/>
          <a:lstStyle/>
          <a:p>
            <a:pPr algn="ctr"/>
            <a:r>
              <a:rPr lang="en-US" sz="6600" b="1" dirty="0" smtClean="0"/>
              <a:t>Role play!</a:t>
            </a:r>
            <a:endParaRPr lang="cs-CZ" sz="6600" b="1" dirty="0"/>
          </a:p>
        </p:txBody>
      </p:sp>
      <p:sp>
        <p:nvSpPr>
          <p:cNvPr id="3" name="Content Placeholder 2"/>
          <p:cNvSpPr>
            <a:spLocks noGrp="1"/>
          </p:cNvSpPr>
          <p:nvPr>
            <p:ph idx="1"/>
          </p:nvPr>
        </p:nvSpPr>
        <p:spPr>
          <a:xfrm>
            <a:off x="565484" y="2322095"/>
            <a:ext cx="9071811" cy="4451683"/>
          </a:xfrm>
        </p:spPr>
        <p:txBody>
          <a:bodyPr>
            <a:noAutofit/>
          </a:bodyPr>
          <a:lstStyle/>
          <a:p>
            <a:r>
              <a:rPr lang="en-US" sz="2000" b="1" dirty="0" smtClean="0"/>
              <a:t>Choose one of the personality types below but don’t tell your partner.</a:t>
            </a:r>
          </a:p>
          <a:p>
            <a:r>
              <a:rPr lang="en-US" sz="2000" b="1" dirty="0" smtClean="0"/>
              <a:t>Apply it in the role play.</a:t>
            </a:r>
          </a:p>
          <a:p>
            <a:r>
              <a:rPr lang="en-US" sz="2000" b="1" dirty="0" smtClean="0"/>
              <a:t>At the end, your partner has to guess what personality type you were.</a:t>
            </a:r>
          </a:p>
          <a:p>
            <a:pPr lvl="2"/>
            <a:r>
              <a:rPr lang="en-US" sz="1600" b="1" dirty="0" smtClean="0"/>
              <a:t>free spirit</a:t>
            </a:r>
          </a:p>
          <a:p>
            <a:pPr lvl="2"/>
            <a:r>
              <a:rPr lang="en-US" sz="1600" b="1" dirty="0" smtClean="0"/>
              <a:t>go-getter</a:t>
            </a:r>
          </a:p>
          <a:p>
            <a:pPr lvl="2"/>
            <a:r>
              <a:rPr lang="en-US" sz="1600" b="1" dirty="0" smtClean="0"/>
              <a:t>hothead</a:t>
            </a:r>
          </a:p>
          <a:p>
            <a:pPr lvl="2"/>
            <a:r>
              <a:rPr lang="en-US" sz="1600" b="1" dirty="0" smtClean="0"/>
              <a:t>introvert</a:t>
            </a:r>
          </a:p>
          <a:p>
            <a:pPr lvl="2"/>
            <a:r>
              <a:rPr lang="en-US" sz="1600" b="1" dirty="0" smtClean="0"/>
              <a:t>overachiever</a:t>
            </a:r>
          </a:p>
          <a:p>
            <a:pPr lvl="2"/>
            <a:r>
              <a:rPr lang="en-US" sz="1600" b="1" dirty="0" smtClean="0"/>
              <a:t>pushover</a:t>
            </a:r>
          </a:p>
          <a:p>
            <a:pPr lvl="2"/>
            <a:r>
              <a:rPr lang="en-US" sz="1600" b="1" dirty="0" smtClean="0"/>
              <a:t>risk taker</a:t>
            </a:r>
          </a:p>
          <a:p>
            <a:pPr lvl="2"/>
            <a:r>
              <a:rPr lang="en-US" sz="1600" b="1" dirty="0" smtClean="0"/>
              <a:t>team player</a:t>
            </a:r>
            <a:endParaRPr lang="cs-CZ" sz="1600" b="1" dirty="0"/>
          </a:p>
        </p:txBody>
      </p:sp>
      <p:sp>
        <p:nvSpPr>
          <p:cNvPr id="4" name="TextBox 3"/>
          <p:cNvSpPr txBox="1"/>
          <p:nvPr/>
        </p:nvSpPr>
        <p:spPr>
          <a:xfrm>
            <a:off x="6328609" y="3826042"/>
            <a:ext cx="5305927" cy="2739211"/>
          </a:xfrm>
          <a:prstGeom prst="rect">
            <a:avLst/>
          </a:prstGeom>
          <a:noFill/>
        </p:spPr>
        <p:txBody>
          <a:bodyPr wrap="square" rtlCol="0">
            <a:spAutoFit/>
          </a:bodyPr>
          <a:lstStyle/>
          <a:p>
            <a:r>
              <a:rPr lang="en-US" sz="4400" b="1" i="1" dirty="0" smtClean="0">
                <a:solidFill>
                  <a:schemeClr val="accent2">
                    <a:lumMod val="75000"/>
                  </a:schemeClr>
                </a:solidFill>
              </a:rPr>
              <a:t>‘</a:t>
            </a:r>
            <a:r>
              <a:rPr lang="en-US" sz="2000" b="1" i="1" dirty="0" smtClean="0">
                <a:solidFill>
                  <a:schemeClr val="accent2">
                    <a:lumMod val="75000"/>
                  </a:schemeClr>
                </a:solidFill>
              </a:rPr>
              <a:t>You are at the airport. Your flight has been delayed for two hours. You talk while you are waiting for your flight. Take turns asking each other questions about your jobs, your hobbies, how you spend your free time, and so on...</a:t>
            </a:r>
            <a:r>
              <a:rPr lang="en-US" sz="4400" b="1" i="1" dirty="0" smtClean="0">
                <a:solidFill>
                  <a:schemeClr val="accent2">
                    <a:lumMod val="75000"/>
                  </a:schemeClr>
                </a:solidFill>
              </a:rPr>
              <a:t>’</a:t>
            </a:r>
            <a:endParaRPr lang="cs-CZ" sz="4400" b="1" i="1" dirty="0">
              <a:solidFill>
                <a:schemeClr val="accent2">
                  <a:lumMod val="75000"/>
                </a:schemeClr>
              </a:solidFill>
            </a:endParaRPr>
          </a:p>
        </p:txBody>
      </p:sp>
    </p:spTree>
    <p:extLst>
      <p:ext uri="{BB962C8B-B14F-4D97-AF65-F5344CB8AC3E}">
        <p14:creationId xmlns:p14="http://schemas.microsoft.com/office/powerpoint/2010/main" val="224436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25642"/>
            <a:ext cx="9192126" cy="1383632"/>
          </a:xfrm>
        </p:spPr>
        <p:txBody>
          <a:bodyPr/>
          <a:lstStyle/>
          <a:p>
            <a:r>
              <a:rPr lang="cs-CZ" sz="4000" b="1" dirty="0" smtClean="0"/>
              <a:t>Who do you think are these people?</a:t>
            </a:r>
            <a:br>
              <a:rPr lang="cs-CZ" sz="4000" b="1" dirty="0" smtClean="0"/>
            </a:br>
            <a:r>
              <a:rPr lang="cs-CZ" sz="4000" b="1" dirty="0" smtClean="0"/>
              <a:t>What might their character be?</a:t>
            </a:r>
            <a:endParaRPr lang="cs-CZ" sz="4000" b="1" dirty="0"/>
          </a:p>
        </p:txBody>
      </p:sp>
      <p:pic>
        <p:nvPicPr>
          <p:cNvPr id="1026" name="Picture 2" descr="http://www.choosingservice.com/wp-content/uploads/2011/05/angryb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26" y="2339307"/>
            <a:ext cx="6513981" cy="435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8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697" y="577515"/>
            <a:ext cx="9180172" cy="1467853"/>
          </a:xfrm>
        </p:spPr>
        <p:txBody>
          <a:bodyPr/>
          <a:lstStyle/>
          <a:p>
            <a:pPr algn="ctr"/>
            <a:r>
              <a:rPr lang="en-US" b="1" dirty="0" smtClean="0"/>
              <a:t>What are some characteristics that make someone a good employee?</a:t>
            </a:r>
            <a:endParaRPr lang="cs-CZ" b="1" dirty="0"/>
          </a:p>
        </p:txBody>
      </p:sp>
      <p:sp>
        <p:nvSpPr>
          <p:cNvPr id="3" name="Content Placeholder 2"/>
          <p:cNvSpPr>
            <a:spLocks noGrp="1"/>
          </p:cNvSpPr>
          <p:nvPr>
            <p:ph idx="1"/>
          </p:nvPr>
        </p:nvSpPr>
        <p:spPr>
          <a:xfrm>
            <a:off x="156411" y="2603499"/>
            <a:ext cx="11802978" cy="4061995"/>
          </a:xfrm>
        </p:spPr>
        <p:txBody>
          <a:bodyPr>
            <a:normAutofit/>
          </a:bodyPr>
          <a:lstStyle/>
          <a:p>
            <a:r>
              <a:rPr lang="en-US" sz="2400" b="1" dirty="0" smtClean="0"/>
              <a:t>You can use these adjectives in addition to your own. What do they mean?</a:t>
            </a:r>
          </a:p>
          <a:p>
            <a:pPr lvl="4"/>
            <a:r>
              <a:rPr lang="en-US" sz="2400" b="1" dirty="0" smtClean="0"/>
              <a:t>thorough</a:t>
            </a:r>
          </a:p>
          <a:p>
            <a:pPr lvl="4"/>
            <a:r>
              <a:rPr lang="en-US" sz="2400" b="1" dirty="0" smtClean="0"/>
              <a:t>productive</a:t>
            </a:r>
          </a:p>
          <a:p>
            <a:pPr lvl="4"/>
            <a:r>
              <a:rPr lang="en-US" sz="2400" b="1" dirty="0" smtClean="0"/>
              <a:t>motivated</a:t>
            </a:r>
          </a:p>
          <a:p>
            <a:pPr lvl="4"/>
            <a:r>
              <a:rPr lang="en-US" sz="2400" b="1" dirty="0" smtClean="0"/>
              <a:t>energetic</a:t>
            </a:r>
          </a:p>
          <a:p>
            <a:pPr lvl="4"/>
            <a:r>
              <a:rPr lang="en-US" sz="2400" b="1" dirty="0" smtClean="0"/>
              <a:t>creative</a:t>
            </a:r>
          </a:p>
          <a:p>
            <a:pPr lvl="4"/>
            <a:r>
              <a:rPr lang="en-US" sz="2400" b="1" dirty="0" smtClean="0"/>
              <a:t>sincere</a:t>
            </a:r>
          </a:p>
        </p:txBody>
      </p:sp>
      <p:pic>
        <p:nvPicPr>
          <p:cNvPr id="4100" name="Picture 4" descr="http://www.elcrema.com/wp-content/uploads/2016/02/good-employ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768" y="3176336"/>
            <a:ext cx="5233736" cy="348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36784"/>
            <a:ext cx="8825659" cy="1083732"/>
          </a:xfrm>
        </p:spPr>
        <p:txBody>
          <a:bodyPr/>
          <a:lstStyle/>
          <a:p>
            <a:r>
              <a:rPr lang="cs-CZ" sz="3200" dirty="0" smtClean="0"/>
              <a:t>Look at the words describing personalities (left). Match them with definitions (right).</a:t>
            </a:r>
            <a:endParaRPr lang="cs-CZ" sz="3200" dirty="0"/>
          </a:p>
        </p:txBody>
      </p:sp>
      <p:sp>
        <p:nvSpPr>
          <p:cNvPr id="3" name="Content Placeholder 2"/>
          <p:cNvSpPr>
            <a:spLocks noGrp="1"/>
          </p:cNvSpPr>
          <p:nvPr>
            <p:ph idx="1"/>
          </p:nvPr>
        </p:nvSpPr>
        <p:spPr>
          <a:xfrm>
            <a:off x="144379" y="2603500"/>
            <a:ext cx="11923295" cy="4025900"/>
          </a:xfrm>
        </p:spPr>
        <p:txBody>
          <a:bodyPr numCol="2">
            <a:normAutofit fontScale="92500" lnSpcReduction="10000"/>
          </a:bodyPr>
          <a:lstStyle/>
          <a:p>
            <a:r>
              <a:rPr lang="cs-CZ" sz="2600" dirty="0" smtClean="0"/>
              <a:t>early riser</a:t>
            </a:r>
          </a:p>
          <a:p>
            <a:r>
              <a:rPr lang="cs-CZ" sz="2600" dirty="0" smtClean="0"/>
              <a:t>hothead</a:t>
            </a:r>
          </a:p>
          <a:p>
            <a:r>
              <a:rPr lang="cs-CZ" sz="2600" dirty="0" smtClean="0"/>
              <a:t>pushover</a:t>
            </a:r>
          </a:p>
          <a:p>
            <a:r>
              <a:rPr lang="cs-CZ" sz="2600" dirty="0" smtClean="0"/>
              <a:t>go-getter</a:t>
            </a:r>
          </a:p>
          <a:p>
            <a:r>
              <a:rPr lang="cs-CZ" sz="2600" dirty="0" smtClean="0"/>
              <a:t>team player</a:t>
            </a:r>
          </a:p>
          <a:p>
            <a:r>
              <a:rPr lang="cs-CZ" sz="2600" dirty="0" smtClean="0"/>
              <a:t>risk taker</a:t>
            </a:r>
          </a:p>
          <a:p>
            <a:r>
              <a:rPr lang="cs-CZ" sz="2600" dirty="0" smtClean="0"/>
              <a:t>overachiever</a:t>
            </a:r>
          </a:p>
          <a:p>
            <a:r>
              <a:rPr lang="cs-CZ" sz="2600" dirty="0" smtClean="0"/>
              <a:t>control freak</a:t>
            </a:r>
          </a:p>
          <a:p>
            <a:endParaRPr lang="cs-CZ" sz="2400" dirty="0" smtClean="0"/>
          </a:p>
          <a:p>
            <a:r>
              <a:rPr lang="cs-CZ" sz="2000" dirty="0" smtClean="0"/>
              <a:t>works harder than necessary to succeed</a:t>
            </a:r>
          </a:p>
          <a:p>
            <a:r>
              <a:rPr lang="cs-CZ" sz="2000" dirty="0" smtClean="0"/>
              <a:t>is a very ambitious person</a:t>
            </a:r>
          </a:p>
          <a:p>
            <a:r>
              <a:rPr lang="cs-CZ" sz="2000" dirty="0" smtClean="0"/>
              <a:t>gets angry easily</a:t>
            </a:r>
          </a:p>
          <a:p>
            <a:r>
              <a:rPr lang="cs-CZ" sz="2000" dirty="0" smtClean="0"/>
              <a:t>likes to give orders</a:t>
            </a:r>
          </a:p>
          <a:p>
            <a:r>
              <a:rPr lang="cs-CZ" sz="2000" dirty="0" smtClean="0"/>
              <a:t>gets up early</a:t>
            </a:r>
          </a:p>
          <a:p>
            <a:r>
              <a:rPr lang="cs-CZ" sz="2000" dirty="0" smtClean="0"/>
              <a:t>is easily manipulated by others</a:t>
            </a:r>
          </a:p>
          <a:p>
            <a:r>
              <a:rPr lang="cs-CZ" sz="2000" dirty="0" smtClean="0"/>
              <a:t>tries to cooperate with other people</a:t>
            </a:r>
          </a:p>
          <a:p>
            <a:r>
              <a:rPr lang="cs-CZ" sz="2000" dirty="0" smtClean="0"/>
              <a:t>likes to try new things and isn‘t afraid of danger</a:t>
            </a:r>
          </a:p>
          <a:p>
            <a:endParaRPr lang="cs-CZ" sz="2400" dirty="0"/>
          </a:p>
        </p:txBody>
      </p:sp>
    </p:spTree>
    <p:extLst>
      <p:ext uri="{BB962C8B-B14F-4D97-AF65-F5344CB8AC3E}">
        <p14:creationId xmlns:p14="http://schemas.microsoft.com/office/powerpoint/2010/main" val="20119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21" y="240631"/>
            <a:ext cx="9877926" cy="1888958"/>
          </a:xfrm>
        </p:spPr>
        <p:txBody>
          <a:bodyPr/>
          <a:lstStyle/>
          <a:p>
            <a:r>
              <a:rPr lang="cs-CZ" sz="2800" dirty="0" smtClean="0"/>
              <a:t>Look at the words again and discuss these questions:</a:t>
            </a:r>
            <a:br>
              <a:rPr lang="cs-CZ" sz="2800" dirty="0" smtClean="0"/>
            </a:br>
            <a:r>
              <a:rPr lang="cs-CZ" sz="2800" dirty="0" smtClean="0"/>
              <a:t>Do any of the words describe you?</a:t>
            </a:r>
            <a:br>
              <a:rPr lang="cs-CZ" sz="2800" dirty="0" smtClean="0"/>
            </a:br>
            <a:r>
              <a:rPr lang="cs-CZ" sz="2800" dirty="0" smtClean="0"/>
              <a:t>Are they positive or negative traits?</a:t>
            </a:r>
            <a:endParaRPr lang="cs-CZ" sz="2800" dirty="0"/>
          </a:p>
        </p:txBody>
      </p:sp>
      <p:sp>
        <p:nvSpPr>
          <p:cNvPr id="3" name="Content Placeholder 2"/>
          <p:cNvSpPr>
            <a:spLocks noGrp="1"/>
          </p:cNvSpPr>
          <p:nvPr>
            <p:ph idx="1"/>
          </p:nvPr>
        </p:nvSpPr>
        <p:spPr/>
        <p:txBody>
          <a:bodyPr>
            <a:normAutofit fontScale="77500" lnSpcReduction="20000"/>
          </a:bodyPr>
          <a:lstStyle/>
          <a:p>
            <a:r>
              <a:rPr lang="cs-CZ" sz="3000" dirty="0"/>
              <a:t>early riser</a:t>
            </a:r>
          </a:p>
          <a:p>
            <a:r>
              <a:rPr lang="cs-CZ" sz="3000" dirty="0"/>
              <a:t>hothead</a:t>
            </a:r>
          </a:p>
          <a:p>
            <a:r>
              <a:rPr lang="cs-CZ" sz="3000" dirty="0"/>
              <a:t>pushover</a:t>
            </a:r>
          </a:p>
          <a:p>
            <a:r>
              <a:rPr lang="cs-CZ" sz="3000" dirty="0"/>
              <a:t>go-getter</a:t>
            </a:r>
          </a:p>
          <a:p>
            <a:r>
              <a:rPr lang="cs-CZ" sz="3000" dirty="0"/>
              <a:t>team player</a:t>
            </a:r>
          </a:p>
          <a:p>
            <a:r>
              <a:rPr lang="cs-CZ" sz="3000" dirty="0"/>
              <a:t>risk taker</a:t>
            </a:r>
          </a:p>
          <a:p>
            <a:r>
              <a:rPr lang="cs-CZ" sz="3000" dirty="0"/>
              <a:t>overachiever</a:t>
            </a:r>
          </a:p>
          <a:p>
            <a:r>
              <a:rPr lang="cs-CZ" sz="3000" dirty="0"/>
              <a:t>control freak</a:t>
            </a:r>
          </a:p>
          <a:p>
            <a:endParaRPr lang="cs-CZ" dirty="0"/>
          </a:p>
        </p:txBody>
      </p:sp>
      <p:pic>
        <p:nvPicPr>
          <p:cNvPr id="1026" name="Picture 2" descr="https://c1.staticflickr.com/3/2077/2073505689_2ae8c16643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94871" flipH="1">
            <a:off x="8962482" y="1519055"/>
            <a:ext cx="3019696" cy="25365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http://www.stylishwife.com/wp-content/uploads/2014/08/couple-quotes-girl-waking-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40665">
            <a:off x="4713484" y="2544289"/>
            <a:ext cx="2566904" cy="31689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http://static1.1.sqspcdn.com/static/f/267660/25691749/1416513473293/risk+taker.jpg?token=U%2BZuGl3GKg5dWJRJ5JQ5yUtomlg%3D"/>
          <p:cNvPicPr>
            <a:picLocks noChangeAspect="1" noChangeArrowheads="1"/>
          </p:cNvPicPr>
          <p:nvPr/>
        </p:nvPicPr>
        <p:blipFill rotWithShape="1">
          <a:blip r:embed="rId4">
            <a:extLst>
              <a:ext uri="{28A0092B-C50C-407E-A947-70E740481C1C}">
                <a14:useLocalDpi xmlns:a14="http://schemas.microsoft.com/office/drawing/2010/main" val="0"/>
              </a:ext>
            </a:extLst>
          </a:blip>
          <a:srcRect l="22828" r="12027"/>
          <a:stretch/>
        </p:blipFill>
        <p:spPr bwMode="auto">
          <a:xfrm>
            <a:off x="7340252" y="3147661"/>
            <a:ext cx="2806860" cy="3454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1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Opposites attract</a:t>
            </a:r>
            <a:endParaRPr lang="cs-CZ" sz="4400" b="1" dirty="0"/>
          </a:p>
        </p:txBody>
      </p:sp>
      <p:pic>
        <p:nvPicPr>
          <p:cNvPr id="5122" name="Picture 2" descr="http://s3.favim.com/orig/45/fashion-girl-party-peace-photography-Favim.com-406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549813">
            <a:off x="8034497" y="3741394"/>
            <a:ext cx="3932184" cy="26817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0870" y="2350837"/>
            <a:ext cx="10912719" cy="3416300"/>
          </a:xfrm>
        </p:spPr>
        <p:txBody>
          <a:bodyPr>
            <a:normAutofit/>
          </a:bodyPr>
          <a:lstStyle/>
          <a:p>
            <a:r>
              <a:rPr lang="en-US" sz="2400" b="1" dirty="0" smtClean="0"/>
              <a:t>Look at the photos of Sandra and Ali and then at the words below. Which words could be used to describe each of them?</a:t>
            </a:r>
          </a:p>
          <a:p>
            <a:pPr lvl="1"/>
            <a:r>
              <a:rPr lang="en-US" sz="2000" b="1" dirty="0" smtClean="0"/>
              <a:t>homebody</a:t>
            </a:r>
          </a:p>
          <a:p>
            <a:pPr lvl="1"/>
            <a:r>
              <a:rPr lang="en-US" sz="2000" b="1" dirty="0" smtClean="0"/>
              <a:t>heartbreaker</a:t>
            </a:r>
          </a:p>
          <a:p>
            <a:pPr lvl="1"/>
            <a:r>
              <a:rPr lang="en-US" sz="2000" b="1" dirty="0" smtClean="0"/>
              <a:t>early riser</a:t>
            </a:r>
          </a:p>
          <a:p>
            <a:pPr lvl="1"/>
            <a:r>
              <a:rPr lang="en-US" sz="2000" b="1" dirty="0" smtClean="0"/>
              <a:t>free spirit</a:t>
            </a:r>
          </a:p>
          <a:p>
            <a:pPr lvl="1"/>
            <a:r>
              <a:rPr lang="en-US" sz="2000" b="1" dirty="0" smtClean="0"/>
              <a:t>night owl</a:t>
            </a:r>
          </a:p>
        </p:txBody>
      </p:sp>
      <p:sp>
        <p:nvSpPr>
          <p:cNvPr id="4" name="TextBox 3"/>
          <p:cNvSpPr txBox="1"/>
          <p:nvPr/>
        </p:nvSpPr>
        <p:spPr>
          <a:xfrm>
            <a:off x="10461457" y="5359309"/>
            <a:ext cx="1864895" cy="584775"/>
          </a:xfrm>
          <a:prstGeom prst="rect">
            <a:avLst/>
          </a:prstGeom>
          <a:noFill/>
        </p:spPr>
        <p:txBody>
          <a:bodyPr wrap="square" rtlCol="0">
            <a:spAutoFit/>
          </a:bodyPr>
          <a:lstStyle/>
          <a:p>
            <a:r>
              <a:rPr lang="en-US" sz="3200" b="1" dirty="0" smtClean="0">
                <a:solidFill>
                  <a:schemeClr val="accent2">
                    <a:lumMod val="75000"/>
                  </a:schemeClr>
                </a:solidFill>
              </a:rPr>
              <a:t>Sandra</a:t>
            </a:r>
            <a:endParaRPr lang="cs-CZ" sz="3200" b="1" dirty="0">
              <a:solidFill>
                <a:schemeClr val="accent2">
                  <a:lumMod val="75000"/>
                </a:schemeClr>
              </a:solidFill>
            </a:endParaRPr>
          </a:p>
        </p:txBody>
      </p:sp>
      <p:pic>
        <p:nvPicPr>
          <p:cNvPr id="5124" name="Picture 4" descr="http://swns.com/wp-content/uploads/Lazy-Pers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32" y="3370412"/>
            <a:ext cx="4952128" cy="33014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3537" y="5944084"/>
            <a:ext cx="1070810" cy="523220"/>
          </a:xfrm>
          <a:prstGeom prst="rect">
            <a:avLst/>
          </a:prstGeom>
          <a:noFill/>
        </p:spPr>
        <p:txBody>
          <a:bodyPr wrap="square" rtlCol="0">
            <a:spAutoFit/>
          </a:bodyPr>
          <a:lstStyle/>
          <a:p>
            <a:r>
              <a:rPr lang="en-US" sz="2800" b="1" dirty="0" smtClean="0">
                <a:solidFill>
                  <a:schemeClr val="bg1"/>
                </a:solidFill>
              </a:rPr>
              <a:t>Ali</a:t>
            </a:r>
            <a:endParaRPr lang="cs-CZ" sz="2800" b="1" dirty="0">
              <a:solidFill>
                <a:schemeClr val="bg1"/>
              </a:solidFill>
            </a:endParaRPr>
          </a:p>
        </p:txBody>
      </p:sp>
    </p:spTree>
    <p:extLst>
      <p:ext uri="{BB962C8B-B14F-4D97-AF65-F5344CB8AC3E}">
        <p14:creationId xmlns:p14="http://schemas.microsoft.com/office/powerpoint/2010/main" val="566799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All of the words </a:t>
            </a:r>
            <a:r>
              <a:rPr lang="cs-CZ" dirty="0" smtClean="0"/>
              <a:t>we</a:t>
            </a:r>
            <a:r>
              <a:rPr lang="en-GB" dirty="0" smtClean="0"/>
              <a:t>’</a:t>
            </a:r>
            <a:r>
              <a:rPr lang="cs-CZ" dirty="0" smtClean="0"/>
              <a:t>ve </a:t>
            </a:r>
            <a:r>
              <a:rPr lang="cs-CZ" dirty="0" smtClean="0"/>
              <a:t>just discussed are called </a:t>
            </a:r>
            <a:r>
              <a:rPr lang="cs-CZ" b="1" dirty="0" smtClean="0"/>
              <a:t>compound nouns</a:t>
            </a:r>
            <a:r>
              <a:rPr lang="cs-CZ" dirty="0" smtClean="0"/>
              <a:t>.</a:t>
            </a:r>
            <a:endParaRPr lang="cs-CZ" dirty="0"/>
          </a:p>
        </p:txBody>
      </p:sp>
      <p:sp>
        <p:nvSpPr>
          <p:cNvPr id="3" name="Content Placeholder 2"/>
          <p:cNvSpPr>
            <a:spLocks noGrp="1"/>
          </p:cNvSpPr>
          <p:nvPr>
            <p:ph idx="1"/>
          </p:nvPr>
        </p:nvSpPr>
        <p:spPr>
          <a:xfrm>
            <a:off x="1154954" y="2286001"/>
            <a:ext cx="8825659" cy="4427620"/>
          </a:xfrm>
        </p:spPr>
        <p:txBody>
          <a:bodyPr>
            <a:noAutofit/>
          </a:bodyPr>
          <a:lstStyle/>
          <a:p>
            <a:r>
              <a:rPr lang="cs-CZ" sz="2000" dirty="0" smtClean="0"/>
              <a:t>What are compound nouns?</a:t>
            </a:r>
          </a:p>
          <a:p>
            <a:r>
              <a:rPr lang="cs-CZ" sz="2000" dirty="0" smtClean="0"/>
              <a:t>Find some compound nouns in this piece of text:</a:t>
            </a:r>
          </a:p>
          <a:p>
            <a:pPr lvl="2"/>
            <a:r>
              <a:rPr lang="cs-CZ" sz="2000" dirty="0" smtClean="0"/>
              <a:t>Anita dreams of becoming a tour guide. But now she is just a university student and has to do a lot of homework. That is why she only has a part-time job: in her spare time she works as a baby-sitter.</a:t>
            </a:r>
          </a:p>
          <a:p>
            <a:r>
              <a:rPr lang="cs-CZ" sz="2000" dirty="0" smtClean="0"/>
              <a:t>There are three ways of writing compound nouns. They can be:</a:t>
            </a:r>
          </a:p>
          <a:p>
            <a:pPr lvl="1"/>
            <a:r>
              <a:rPr lang="cs-CZ" dirty="0" smtClean="0"/>
              <a:t>separate words</a:t>
            </a:r>
          </a:p>
          <a:p>
            <a:pPr lvl="1"/>
            <a:r>
              <a:rPr lang="cs-CZ" dirty="0" smtClean="0"/>
              <a:t>hyphenated</a:t>
            </a:r>
          </a:p>
          <a:p>
            <a:pPr lvl="1"/>
            <a:r>
              <a:rPr lang="cs-CZ" dirty="0" smtClean="0"/>
              <a:t>one word</a:t>
            </a:r>
          </a:p>
          <a:p>
            <a:r>
              <a:rPr lang="cs-CZ" dirty="0" smtClean="0"/>
              <a:t>Give your own examples of compound nouns!</a:t>
            </a:r>
            <a:r>
              <a:rPr lang="en-US" dirty="0" smtClean="0"/>
              <a:t> Compound noun race.</a:t>
            </a:r>
            <a:endParaRPr lang="cs-CZ" dirty="0" smtClean="0"/>
          </a:p>
        </p:txBody>
      </p:sp>
    </p:spTree>
    <p:extLst>
      <p:ext uri="{BB962C8B-B14F-4D97-AF65-F5344CB8AC3E}">
        <p14:creationId xmlns:p14="http://schemas.microsoft.com/office/powerpoint/2010/main" val="120555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94" y="577514"/>
            <a:ext cx="10058399" cy="1371601"/>
          </a:xfrm>
        </p:spPr>
        <p:txBody>
          <a:bodyPr/>
          <a:lstStyle/>
          <a:p>
            <a:r>
              <a:rPr lang="cs-CZ" b="1" dirty="0"/>
              <a:t>Complete the sentences. Match the types of people with the correct definitions.</a:t>
            </a:r>
          </a:p>
        </p:txBody>
      </p:sp>
      <p:sp>
        <p:nvSpPr>
          <p:cNvPr id="4" name="Content Placeholder 2"/>
          <p:cNvSpPr>
            <a:spLocks noGrp="1"/>
          </p:cNvSpPr>
          <p:nvPr>
            <p:ph idx="1"/>
          </p:nvPr>
        </p:nvSpPr>
        <p:spPr>
          <a:xfrm>
            <a:off x="694994" y="2286000"/>
            <a:ext cx="2962606" cy="3581400"/>
          </a:xfrm>
        </p:spPr>
        <p:txBody>
          <a:bodyPr>
            <a:noAutofit/>
          </a:bodyPr>
          <a:lstStyle/>
          <a:p>
            <a:pPr marL="457200" indent="-457200">
              <a:buFont typeface="+mj-lt"/>
              <a:buAutoNum type="alphaLcParenR"/>
            </a:pPr>
            <a:r>
              <a:rPr lang="cs-CZ" sz="2400" dirty="0" smtClean="0"/>
              <a:t>Role model</a:t>
            </a:r>
          </a:p>
          <a:p>
            <a:pPr marL="457200" indent="-457200">
              <a:buFont typeface="+mj-lt"/>
              <a:buAutoNum type="alphaLcParenR"/>
            </a:pPr>
            <a:r>
              <a:rPr lang="cs-CZ" sz="2400" dirty="0" smtClean="0"/>
              <a:t>Follower</a:t>
            </a:r>
          </a:p>
          <a:p>
            <a:pPr marL="457200" indent="-457200">
              <a:buFont typeface="+mj-lt"/>
              <a:buAutoNum type="alphaLcParenR"/>
            </a:pPr>
            <a:r>
              <a:rPr lang="cs-CZ" sz="2400" dirty="0" smtClean="0"/>
              <a:t>Loner</a:t>
            </a:r>
          </a:p>
          <a:p>
            <a:pPr marL="457200" indent="-457200">
              <a:buFont typeface="+mj-lt"/>
              <a:buAutoNum type="alphaLcParenR"/>
            </a:pPr>
            <a:r>
              <a:rPr lang="cs-CZ" sz="2400" dirty="0" smtClean="0"/>
              <a:t>Pessimist</a:t>
            </a:r>
          </a:p>
          <a:p>
            <a:pPr marL="457200" indent="-457200">
              <a:buFont typeface="+mj-lt"/>
              <a:buAutoNum type="alphaLcParenR"/>
            </a:pPr>
            <a:r>
              <a:rPr lang="cs-CZ" sz="2400" dirty="0" smtClean="0"/>
              <a:t>Problem solver</a:t>
            </a:r>
          </a:p>
          <a:p>
            <a:pPr marL="457200" indent="-457200">
              <a:buFont typeface="+mj-lt"/>
              <a:buAutoNum type="alphaLcParenR"/>
            </a:pPr>
            <a:r>
              <a:rPr lang="cs-CZ" sz="2400" dirty="0" smtClean="0"/>
              <a:t>Born leader</a:t>
            </a:r>
          </a:p>
          <a:p>
            <a:pPr marL="457200" indent="-457200">
              <a:buFont typeface="+mj-lt"/>
              <a:buAutoNum type="alphaLcParenR"/>
            </a:pPr>
            <a:r>
              <a:rPr lang="cs-CZ" sz="2400" dirty="0" smtClean="0"/>
              <a:t>Optimist</a:t>
            </a:r>
          </a:p>
          <a:p>
            <a:pPr marL="457200" indent="-457200">
              <a:buFont typeface="+mj-lt"/>
              <a:buAutoNum type="alphaLcParenR"/>
            </a:pPr>
            <a:r>
              <a:rPr lang="cs-CZ" sz="2400" dirty="0" smtClean="0"/>
              <a:t>Know-it-all</a:t>
            </a:r>
            <a:endParaRPr lang="cs-CZ" sz="2400" dirty="0"/>
          </a:p>
        </p:txBody>
      </p:sp>
      <p:sp>
        <p:nvSpPr>
          <p:cNvPr id="5" name="TextBox 4"/>
          <p:cNvSpPr txBox="1"/>
          <p:nvPr/>
        </p:nvSpPr>
        <p:spPr>
          <a:xfrm>
            <a:off x="4596063" y="2538663"/>
            <a:ext cx="7026442" cy="3785652"/>
          </a:xfrm>
          <a:prstGeom prst="rect">
            <a:avLst/>
          </a:prstGeom>
          <a:noFill/>
        </p:spPr>
        <p:txBody>
          <a:bodyPr wrap="square" rtlCol="0">
            <a:spAutoFit/>
          </a:bodyPr>
          <a:lstStyle/>
          <a:p>
            <a:pPr marL="342900" indent="-342900">
              <a:lnSpc>
                <a:spcPct val="150000"/>
              </a:lnSpc>
              <a:buFont typeface="+mj-lt"/>
              <a:buAutoNum type="arabicPeriod"/>
            </a:pPr>
            <a:r>
              <a:rPr lang="cs-CZ" sz="2000" dirty="0" smtClean="0"/>
              <a:t>A(n) _________ feels positively about the future.</a:t>
            </a:r>
          </a:p>
          <a:p>
            <a:pPr marL="342900" indent="-342900">
              <a:lnSpc>
                <a:spcPct val="150000"/>
              </a:lnSpc>
              <a:buFont typeface="+mj-lt"/>
              <a:buAutoNum type="arabicPeriod"/>
            </a:pPr>
            <a:r>
              <a:rPr lang="cs-CZ" sz="2000" dirty="0"/>
              <a:t>A(n) _________ </a:t>
            </a:r>
            <a:r>
              <a:rPr lang="cs-CZ" sz="2000" dirty="0" smtClean="0"/>
              <a:t>feels negatively about the future.</a:t>
            </a:r>
          </a:p>
          <a:p>
            <a:pPr marL="342900" indent="-342900">
              <a:lnSpc>
                <a:spcPct val="150000"/>
              </a:lnSpc>
              <a:buFont typeface="+mj-lt"/>
              <a:buAutoNum type="arabicPeriod"/>
            </a:pPr>
            <a:r>
              <a:rPr lang="cs-CZ" sz="2000" dirty="0"/>
              <a:t>A(n) _________ </a:t>
            </a:r>
            <a:r>
              <a:rPr lang="cs-CZ" sz="2000" dirty="0" smtClean="0"/>
              <a:t>tries to find solutions.</a:t>
            </a:r>
          </a:p>
          <a:p>
            <a:pPr marL="342900" indent="-342900">
              <a:lnSpc>
                <a:spcPct val="150000"/>
              </a:lnSpc>
              <a:buFont typeface="+mj-lt"/>
              <a:buAutoNum type="arabicPeriod"/>
            </a:pPr>
            <a:r>
              <a:rPr lang="cs-CZ" sz="2000" dirty="0"/>
              <a:t>A(n) _________ </a:t>
            </a:r>
            <a:r>
              <a:rPr lang="cs-CZ" sz="2000" dirty="0" smtClean="0"/>
              <a:t>acts as an example to others.</a:t>
            </a:r>
          </a:p>
          <a:p>
            <a:pPr marL="342900" indent="-342900">
              <a:lnSpc>
                <a:spcPct val="150000"/>
              </a:lnSpc>
              <a:buFont typeface="+mj-lt"/>
              <a:buAutoNum type="arabicPeriod"/>
            </a:pPr>
            <a:r>
              <a:rPr lang="cs-CZ" sz="2000" dirty="0"/>
              <a:t>A(n) _________ </a:t>
            </a:r>
            <a:r>
              <a:rPr lang="cs-CZ" sz="2000" dirty="0" smtClean="0"/>
              <a:t>thinks he or she has all the answers.</a:t>
            </a:r>
          </a:p>
          <a:p>
            <a:pPr marL="342900" indent="-342900">
              <a:lnSpc>
                <a:spcPct val="150000"/>
              </a:lnSpc>
              <a:buFont typeface="+mj-lt"/>
              <a:buAutoNum type="arabicPeriod"/>
            </a:pPr>
            <a:r>
              <a:rPr lang="cs-CZ" sz="2000" dirty="0"/>
              <a:t>A(n) _________ </a:t>
            </a:r>
            <a:r>
              <a:rPr lang="cs-CZ" sz="2000" dirty="0" smtClean="0"/>
              <a:t>prefers to be alone.</a:t>
            </a:r>
          </a:p>
          <a:p>
            <a:pPr marL="342900" indent="-342900">
              <a:lnSpc>
                <a:spcPct val="150000"/>
              </a:lnSpc>
              <a:buFont typeface="+mj-lt"/>
              <a:buAutoNum type="arabicPeriod"/>
            </a:pPr>
            <a:r>
              <a:rPr lang="cs-CZ" sz="2000" dirty="0"/>
              <a:t>A(n) _________ </a:t>
            </a:r>
            <a:r>
              <a:rPr lang="cs-CZ" sz="2000" dirty="0" smtClean="0"/>
              <a:t>follows the crowd.</a:t>
            </a:r>
          </a:p>
          <a:p>
            <a:pPr marL="342900" indent="-342900">
              <a:lnSpc>
                <a:spcPct val="150000"/>
              </a:lnSpc>
              <a:buFont typeface="+mj-lt"/>
              <a:buAutoNum type="arabicPeriod"/>
            </a:pPr>
            <a:r>
              <a:rPr lang="cs-CZ" sz="2000" dirty="0"/>
              <a:t>A(n) _________ </a:t>
            </a:r>
            <a:r>
              <a:rPr lang="cs-CZ" sz="2000" dirty="0" smtClean="0"/>
              <a:t>guides or directs others naturally.</a:t>
            </a:r>
            <a:endParaRPr lang="cs-CZ" sz="2000" dirty="0"/>
          </a:p>
        </p:txBody>
      </p:sp>
    </p:spTree>
    <p:extLst>
      <p:ext uri="{BB962C8B-B14F-4D97-AF65-F5344CB8AC3E}">
        <p14:creationId xmlns:p14="http://schemas.microsoft.com/office/powerpoint/2010/main" val="299207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25642"/>
            <a:ext cx="8761413" cy="1263316"/>
          </a:xfrm>
        </p:spPr>
        <p:txBody>
          <a:bodyPr/>
          <a:lstStyle/>
          <a:p>
            <a:r>
              <a:rPr lang="en-GB" b="1" dirty="0"/>
              <a:t>WHO CAN BE A ROLE MODEL?</a:t>
            </a:r>
            <a:br>
              <a:rPr lang="en-GB" b="1" dirty="0"/>
            </a:br>
            <a:r>
              <a:rPr lang="cs-CZ" b="1" dirty="0"/>
              <a:t>WHO</a:t>
            </a:r>
            <a:r>
              <a:rPr lang="en-GB" b="1" dirty="0"/>
              <a:t>’</a:t>
            </a:r>
            <a:r>
              <a:rPr lang="cs-CZ" b="1" dirty="0"/>
              <a:t>S YOUR ROLE MODEL?</a:t>
            </a:r>
            <a:endParaRPr lang="cs-CZ"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6673" y="2386932"/>
            <a:ext cx="6457974" cy="43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73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238</TotalTime>
  <Words>893</Words>
  <Application>Microsoft Office PowerPoint</Application>
  <PresentationFormat>Widescreen</PresentationFormat>
  <Paragraphs>144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Wingdings 3</vt:lpstr>
      <vt:lpstr>Ion Boardroom</vt:lpstr>
      <vt:lpstr>Personality</vt:lpstr>
      <vt:lpstr>Who do you think are these people? What might their character be?</vt:lpstr>
      <vt:lpstr>What are some characteristics that make someone a good employee?</vt:lpstr>
      <vt:lpstr>Look at the words describing personalities (left). Match them with definitions (right).</vt:lpstr>
      <vt:lpstr>Look at the words again and discuss these questions: Do any of the words describe you? Are they positive or negative traits?</vt:lpstr>
      <vt:lpstr>Opposites attract</vt:lpstr>
      <vt:lpstr>All of the words we’ve just discussed are called compound nouns.</vt:lpstr>
      <vt:lpstr>Complete the sentences. Match the types of people with the correct definitions.</vt:lpstr>
      <vt:lpstr>WHO CAN BE A ROLE MODEL? WHO’S YOUR ROLE MODEL?</vt:lpstr>
      <vt:lpstr>Good or bad?</vt:lpstr>
      <vt:lpstr>PowerPoint Presentation</vt:lpstr>
      <vt:lpstr>Think of a friend or colleague</vt:lpstr>
      <vt:lpstr>LEADER X FOLLOWER</vt:lpstr>
      <vt:lpstr>ARE YOU A LEADER OR A FOLLOWER?</vt:lpstr>
      <vt:lpstr>Generalising: sometimes true or always true?</vt:lpstr>
      <vt:lpstr>Role play!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dc:title>
  <dc:creator>Olga</dc:creator>
  <cp:lastModifiedBy>Olga</cp:lastModifiedBy>
  <cp:revision>25</cp:revision>
  <dcterms:created xsi:type="dcterms:W3CDTF">2016-09-24T12:42:56Z</dcterms:created>
  <dcterms:modified xsi:type="dcterms:W3CDTF">2017-02-17T10:26:50Z</dcterms:modified>
</cp:coreProperties>
</file>