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91" r:id="rId3"/>
    <p:sldId id="288" r:id="rId4"/>
    <p:sldId id="257" r:id="rId5"/>
    <p:sldId id="259" r:id="rId6"/>
    <p:sldId id="260" r:id="rId7"/>
    <p:sldId id="262" r:id="rId8"/>
    <p:sldId id="265" r:id="rId9"/>
    <p:sldId id="266" r:id="rId10"/>
    <p:sldId id="290" r:id="rId11"/>
    <p:sldId id="268" r:id="rId12"/>
    <p:sldId id="292" r:id="rId13"/>
    <p:sldId id="293" r:id="rId14"/>
    <p:sldId id="294" r:id="rId15"/>
    <p:sldId id="295" r:id="rId16"/>
    <p:sldId id="296" r:id="rId17"/>
    <p:sldId id="297" r:id="rId18"/>
    <p:sldId id="298" r:id="rId19"/>
    <p:sldId id="299" r:id="rId20"/>
    <p:sldId id="300" r:id="rId21"/>
    <p:sldId id="302" r:id="rId22"/>
    <p:sldId id="303" r:id="rId23"/>
    <p:sldId id="269" r:id="rId24"/>
    <p:sldId id="273" r:id="rId25"/>
    <p:sldId id="271" r:id="rId26"/>
    <p:sldId id="274" r:id="rId27"/>
    <p:sldId id="272" r:id="rId28"/>
    <p:sldId id="275" r:id="rId29"/>
    <p:sldId id="280" r:id="rId30"/>
    <p:sldId id="277" r:id="rId31"/>
    <p:sldId id="281" r:id="rId32"/>
    <p:sldId id="304" r:id="rId33"/>
    <p:sldId id="283" r:id="rId34"/>
    <p:sldId id="279" r:id="rId35"/>
    <p:sldId id="285" r:id="rId36"/>
    <p:sldId id="305" r:id="rId37"/>
    <p:sldId id="286" r:id="rId38"/>
    <p:sldId id="306" r:id="rId39"/>
    <p:sldId id="307" r:id="rId40"/>
    <p:sldId id="28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10A2"/>
    <a:srgbClr val="964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49" autoAdjust="0"/>
    <p:restoredTop sz="72117" autoAdjust="0"/>
  </p:normalViewPr>
  <p:slideViewPr>
    <p:cSldViewPr>
      <p:cViewPr varScale="1">
        <p:scale>
          <a:sx n="74" d="100"/>
          <a:sy n="74" d="100"/>
        </p:scale>
        <p:origin x="112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4D802-CE5F-4687-A8B1-A3EC0045FF98}" type="datetimeFigureOut">
              <a:rPr lang="en-US" smtClean="0"/>
              <a:pPr/>
              <a:t>5/27/2017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DE567-87ED-46C1-A135-7A6FF47A1351}" type="slidenum">
              <a:rPr lang="en-US" smtClean="0"/>
              <a:pPr/>
              <a:t>‹#›</a:t>
            </a:fld>
            <a:endParaRPr lang="en-US"/>
          </a:p>
        </p:txBody>
      </p:sp>
    </p:spTree>
    <p:extLst>
      <p:ext uri="{BB962C8B-B14F-4D97-AF65-F5344CB8AC3E}">
        <p14:creationId xmlns:p14="http://schemas.microsoft.com/office/powerpoint/2010/main" val="41858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identify quotes, paraphrases and technical language by highlighting. Refer</a:t>
            </a:r>
            <a:r>
              <a:rPr lang="en-US" baseline="0" dirty="0"/>
              <a:t> to the worksheet.</a:t>
            </a:r>
            <a:endParaRPr lang="en-US" dirty="0"/>
          </a:p>
        </p:txBody>
      </p:sp>
      <p:sp>
        <p:nvSpPr>
          <p:cNvPr id="4" name="Slide Number Placeholder 3"/>
          <p:cNvSpPr>
            <a:spLocks noGrp="1"/>
          </p:cNvSpPr>
          <p:nvPr>
            <p:ph type="sldNum" sz="quarter" idx="10"/>
          </p:nvPr>
        </p:nvSpPr>
        <p:spPr/>
        <p:txBody>
          <a:bodyPr/>
          <a:lstStyle/>
          <a:p>
            <a:fld id="{E58DE567-87ED-46C1-A135-7A6FF47A1351}" type="slidenum">
              <a:rPr lang="en-US" smtClean="0"/>
              <a:pPr/>
              <a:t>8</a:t>
            </a:fld>
            <a:endParaRPr lang="en-US"/>
          </a:p>
        </p:txBody>
      </p:sp>
    </p:spTree>
    <p:extLst>
      <p:ext uri="{BB962C8B-B14F-4D97-AF65-F5344CB8AC3E}">
        <p14:creationId xmlns:p14="http://schemas.microsoft.com/office/powerpoint/2010/main" val="104885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Let</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highlight key words and phrases</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EE732CF-2A41-844B-9AFD-7B88EE7B2DFC}" type="slidenum">
              <a:rPr lang="en-US" sz="1200"/>
              <a:pPr/>
              <a:t>20</a:t>
            </a:fld>
            <a:endParaRPr lang="en-US" sz="1200"/>
          </a:p>
        </p:txBody>
      </p:sp>
    </p:spTree>
    <p:extLst>
      <p:ext uri="{BB962C8B-B14F-4D97-AF65-F5344CB8AC3E}">
        <p14:creationId xmlns:p14="http://schemas.microsoft.com/office/powerpoint/2010/main" val="2176141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Guided practice</a:t>
            </a:r>
          </a:p>
        </p:txBody>
      </p:sp>
      <p:sp>
        <p:nvSpPr>
          <p:cNvPr id="4" name="Slide Number Placeholder 3"/>
          <p:cNvSpPr>
            <a:spLocks noGrp="1"/>
          </p:cNvSpPr>
          <p:nvPr>
            <p:ph type="sldNum" sz="quarter" idx="10"/>
          </p:nvPr>
        </p:nvSpPr>
        <p:spPr/>
        <p:txBody>
          <a:bodyPr/>
          <a:lstStyle/>
          <a:p>
            <a:fld id="{E58DE567-87ED-46C1-A135-7A6FF47A1351}" type="slidenum">
              <a:rPr lang="en-US" smtClean="0"/>
              <a:pPr/>
              <a:t>23</a:t>
            </a:fld>
            <a:endParaRPr lang="en-US"/>
          </a:p>
        </p:txBody>
      </p:sp>
    </p:spTree>
    <p:extLst>
      <p:ext uri="{BB962C8B-B14F-4D97-AF65-F5344CB8AC3E}">
        <p14:creationId xmlns:p14="http://schemas.microsoft.com/office/powerpoint/2010/main" val="1573631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http://owl.english.purdue.edu/owl/resource/619/03/</a:t>
            </a:r>
          </a:p>
        </p:txBody>
      </p:sp>
      <p:sp>
        <p:nvSpPr>
          <p:cNvPr id="4" name="Slide Number Placeholder 3"/>
          <p:cNvSpPr>
            <a:spLocks noGrp="1"/>
          </p:cNvSpPr>
          <p:nvPr>
            <p:ph type="sldNum" sz="quarter" idx="10"/>
          </p:nvPr>
        </p:nvSpPr>
        <p:spPr/>
        <p:txBody>
          <a:bodyPr/>
          <a:lstStyle/>
          <a:p>
            <a:fld id="{E58DE567-87ED-46C1-A135-7A6FF47A1351}" type="slidenum">
              <a:rPr lang="en-US" smtClean="0"/>
              <a:pPr/>
              <a:t>29</a:t>
            </a:fld>
            <a:endParaRPr lang="en-US"/>
          </a:p>
        </p:txBody>
      </p:sp>
    </p:spTree>
    <p:extLst>
      <p:ext uri="{BB962C8B-B14F-4D97-AF65-F5344CB8AC3E}">
        <p14:creationId xmlns:p14="http://schemas.microsoft.com/office/powerpoint/2010/main" val="2812447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http://owl.english.purdue.edu/owl/resource/619/03/</a:t>
            </a:r>
          </a:p>
        </p:txBody>
      </p:sp>
      <p:sp>
        <p:nvSpPr>
          <p:cNvPr id="4" name="Slide Number Placeholder 3"/>
          <p:cNvSpPr>
            <a:spLocks noGrp="1"/>
          </p:cNvSpPr>
          <p:nvPr>
            <p:ph type="sldNum" sz="quarter" idx="10"/>
          </p:nvPr>
        </p:nvSpPr>
        <p:spPr/>
        <p:txBody>
          <a:bodyPr/>
          <a:lstStyle/>
          <a:p>
            <a:fld id="{E58DE567-87ED-46C1-A135-7A6FF47A1351}" type="slidenum">
              <a:rPr lang="en-US" smtClean="0"/>
              <a:pPr/>
              <a:t>33</a:t>
            </a:fld>
            <a:endParaRPr lang="en-US"/>
          </a:p>
        </p:txBody>
      </p:sp>
    </p:spTree>
    <p:extLst>
      <p:ext uri="{BB962C8B-B14F-4D97-AF65-F5344CB8AC3E}">
        <p14:creationId xmlns:p14="http://schemas.microsoft.com/office/powerpoint/2010/main" val="4155134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http://owl.english.purdue.edu/owl/resource/619/03/</a:t>
            </a:r>
          </a:p>
        </p:txBody>
      </p:sp>
      <p:sp>
        <p:nvSpPr>
          <p:cNvPr id="4" name="Slide Number Placeholder 3"/>
          <p:cNvSpPr>
            <a:spLocks noGrp="1"/>
          </p:cNvSpPr>
          <p:nvPr>
            <p:ph type="sldNum" sz="quarter" idx="10"/>
          </p:nvPr>
        </p:nvSpPr>
        <p:spPr/>
        <p:txBody>
          <a:bodyPr/>
          <a:lstStyle/>
          <a:p>
            <a:fld id="{E58DE567-87ED-46C1-A135-7A6FF47A1351}" type="slidenum">
              <a:rPr lang="en-US" smtClean="0"/>
              <a:pPr/>
              <a:t>37</a:t>
            </a:fld>
            <a:endParaRPr lang="en-US"/>
          </a:p>
        </p:txBody>
      </p:sp>
    </p:spTree>
    <p:extLst>
      <p:ext uri="{BB962C8B-B14F-4D97-AF65-F5344CB8AC3E}">
        <p14:creationId xmlns:p14="http://schemas.microsoft.com/office/powerpoint/2010/main" val="19417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CEAAB9C-63E2-994D-8B31-46070DAEB2B1}" type="slidenum">
              <a:rPr lang="en-US" sz="1200"/>
              <a:pPr/>
              <a:t>12</a:t>
            </a:fld>
            <a:endParaRPr lang="en-US" sz="1200"/>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Basically what does this mean in my own words…</a:t>
            </a:r>
          </a:p>
          <a:p>
            <a:pPr eaLnBrk="1" hangingPunct="1"/>
            <a:r>
              <a:rPr lang="en-US">
                <a:latin typeface="Arial" charset="0"/>
                <a:ea typeface="ＭＳ Ｐゴシック" charset="0"/>
                <a:cs typeface="ＭＳ Ｐゴシック" charset="0"/>
              </a:rPr>
              <a:t>We usually paraphrase part of a text – if we are discussing a whole text or document, we are often summarizing and not paraphrasing</a:t>
            </a:r>
          </a:p>
        </p:txBody>
      </p:sp>
    </p:spTree>
    <p:extLst>
      <p:ext uri="{BB962C8B-B14F-4D97-AF65-F5344CB8AC3E}">
        <p14:creationId xmlns:p14="http://schemas.microsoft.com/office/powerpoint/2010/main" val="34861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1D83DB2-04BD-AB4F-B6DF-754564DDEE46}" type="slidenum">
              <a:rPr lang="en-US" sz="1200"/>
              <a:pPr/>
              <a:t>13</a:t>
            </a:fld>
            <a:endParaRPr lang="en-US" sz="1200"/>
          </a:p>
        </p:txBody>
      </p:sp>
    </p:spTree>
    <p:extLst>
      <p:ext uri="{BB962C8B-B14F-4D97-AF65-F5344CB8AC3E}">
        <p14:creationId xmlns:p14="http://schemas.microsoft.com/office/powerpoint/2010/main" val="166978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8648F14-93FE-9D4B-B6D4-F9D1F5BC3F3C}" type="slidenum">
              <a:rPr lang="en-US" sz="1200"/>
              <a:pPr/>
              <a:t>14</a:t>
            </a:fld>
            <a:endParaRPr lang="en-US" sz="1200"/>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Cue Card #2</a:t>
            </a:r>
          </a:p>
        </p:txBody>
      </p:sp>
    </p:spTree>
    <p:extLst>
      <p:ext uri="{BB962C8B-B14F-4D97-AF65-F5344CB8AC3E}">
        <p14:creationId xmlns:p14="http://schemas.microsoft.com/office/powerpoint/2010/main" val="3687072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F511A26-2619-D247-BC58-EA7EA148EDC8}" type="slidenum">
              <a:rPr lang="en-US" sz="1200"/>
              <a:pPr/>
              <a:t>15</a:t>
            </a:fld>
            <a:endParaRPr lang="en-US" sz="1200"/>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Cue Card #8 We are going to look at this article and look at some techniques in paraphrasing. Take 30 seconds to read it.</a:t>
            </a:r>
          </a:p>
        </p:txBody>
      </p:sp>
    </p:spTree>
    <p:extLst>
      <p:ext uri="{BB962C8B-B14F-4D97-AF65-F5344CB8AC3E}">
        <p14:creationId xmlns:p14="http://schemas.microsoft.com/office/powerpoint/2010/main" val="197814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Here is the article again, but we have highlighted key words and phrases. Now let</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take a sentence from the article and paraphrase it using certain techniques.</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4B22B90-56B8-B849-A6D9-2BB4F2E426CC}" type="slidenum">
              <a:rPr lang="en-US" sz="1200"/>
              <a:pPr/>
              <a:t>16</a:t>
            </a:fld>
            <a:endParaRPr lang="en-US" sz="1200"/>
          </a:p>
        </p:txBody>
      </p:sp>
    </p:spTree>
    <p:extLst>
      <p:ext uri="{BB962C8B-B14F-4D97-AF65-F5344CB8AC3E}">
        <p14:creationId xmlns:p14="http://schemas.microsoft.com/office/powerpoint/2010/main" val="847473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50CDB5A-15E7-4A4F-99AF-D9F34C96E68B}" type="slidenum">
              <a:rPr lang="en-US" sz="1200"/>
              <a:pPr/>
              <a:t>17</a:t>
            </a:fld>
            <a:endParaRPr lang="en-US" sz="1200"/>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Cue Card #3</a:t>
            </a:r>
          </a:p>
        </p:txBody>
      </p:sp>
    </p:spTree>
    <p:extLst>
      <p:ext uri="{BB962C8B-B14F-4D97-AF65-F5344CB8AC3E}">
        <p14:creationId xmlns:p14="http://schemas.microsoft.com/office/powerpoint/2010/main" val="239818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CB165FD-00D9-AF4F-9EBF-5272AB8D926F}" type="slidenum">
              <a:rPr lang="en-US" sz="1200"/>
              <a:pPr/>
              <a:t>18</a:t>
            </a:fld>
            <a:endParaRPr lang="en-US" sz="1200"/>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Cue Card #4</a:t>
            </a:r>
          </a:p>
        </p:txBody>
      </p:sp>
    </p:spTree>
    <p:extLst>
      <p:ext uri="{BB962C8B-B14F-4D97-AF65-F5344CB8AC3E}">
        <p14:creationId xmlns:p14="http://schemas.microsoft.com/office/powerpoint/2010/main" val="121415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F198ACB-E994-E941-B0CB-F161C49E0803}" type="slidenum">
              <a:rPr lang="en-US" sz="1200"/>
              <a:pPr/>
              <a:t>19</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Cue Card #11Here is an example of a different type of document – take  15 seconds to skim it. Notice the headings </a:t>
            </a:r>
          </a:p>
        </p:txBody>
      </p:sp>
    </p:spTree>
    <p:extLst>
      <p:ext uri="{BB962C8B-B14F-4D97-AF65-F5344CB8AC3E}">
        <p14:creationId xmlns:p14="http://schemas.microsoft.com/office/powerpoint/2010/main" val="97919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B6F15528-21DE-4FAA-801E-634DDDAF4B2B}" type="slidenum">
              <a:rPr lang="en-US" smtClean="0"/>
              <a:pPr/>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8BD707-D9CF-40AE-B4C6-C98DA3205C09}" type="datetimeFigureOut">
              <a:rPr lang="en-US" smtClean="0"/>
              <a:pPr/>
              <a:t>5/27/2017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5/27/2017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1D8BD707-D9CF-40AE-B4C6-C98DA3205C09}" type="datetimeFigureOut">
              <a:rPr lang="en-US" smtClean="0"/>
              <a:pPr/>
              <a:t>5/27/2017</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848600" cy="1981200"/>
          </a:xfrm>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anchor="ctr">
            <a:noAutofit/>
          </a:bodyPr>
          <a:lstStyle/>
          <a:p>
            <a:pPr algn="r"/>
            <a:r>
              <a:rPr lang="en-US" sz="4800" b="1" dirty="0"/>
              <a:t>PARAPHRASING versus PLAGIARISM</a:t>
            </a:r>
          </a:p>
        </p:txBody>
      </p:sp>
      <p:pic>
        <p:nvPicPr>
          <p:cNvPr id="3" name="Picture 2"/>
          <p:cNvPicPr>
            <a:picLocks noChangeAspect="1"/>
          </p:cNvPicPr>
          <p:nvPr/>
        </p:nvPicPr>
        <p:blipFill>
          <a:blip r:embed="rId2"/>
          <a:stretch>
            <a:fillRect/>
          </a:stretch>
        </p:blipFill>
        <p:spPr>
          <a:xfrm>
            <a:off x="4176272" y="3048000"/>
            <a:ext cx="4358128" cy="36393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28296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How do I paraphrase?</a:t>
            </a:r>
          </a:p>
        </p:txBody>
      </p:sp>
      <p:sp>
        <p:nvSpPr>
          <p:cNvPr id="3" name="Content Placeholder 2"/>
          <p:cNvSpPr>
            <a:spLocks noGrp="1"/>
          </p:cNvSpPr>
          <p:nvPr>
            <p:ph sz="quarter" idx="13"/>
          </p:nvPr>
        </p:nvSpPr>
        <p:spPr>
          <a:xfrm>
            <a:off x="457200" y="2286000"/>
            <a:ext cx="8229600" cy="3124200"/>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endParaRPr lang="en-US" b="1" dirty="0"/>
          </a:p>
          <a:p>
            <a:pPr marL="0" indent="0" algn="ctr">
              <a:buNone/>
            </a:pPr>
            <a:r>
              <a:rPr lang="en-US" sz="4800" b="1" dirty="0"/>
              <a:t>6 </a:t>
            </a:r>
          </a:p>
          <a:p>
            <a:pPr marL="0" indent="0" algn="ctr">
              <a:buNone/>
            </a:pPr>
            <a:r>
              <a:rPr lang="en-US" sz="4800" b="1" dirty="0"/>
              <a:t>Steps to Effective Paraphrasing</a:t>
            </a:r>
            <a:endParaRPr lang="en-US" sz="4800" dirty="0"/>
          </a:p>
        </p:txBody>
      </p:sp>
    </p:spTree>
    <p:extLst>
      <p:ext uri="{BB962C8B-B14F-4D97-AF65-F5344CB8AC3E}">
        <p14:creationId xmlns:p14="http://schemas.microsoft.com/office/powerpoint/2010/main" val="1907714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7880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ctr">
            <a:spAutoFit/>
          </a:bodyPr>
          <a:lstStyle/>
          <a:p>
            <a:pPr>
              <a:spcBef>
                <a:spcPts val="600"/>
              </a:spcBef>
            </a:pPr>
            <a:r>
              <a:rPr lang="en-US" sz="2600" dirty="0">
                <a:latin typeface="Adobe Arabic" pitchFamily="18" charset="-78"/>
                <a:cs typeface="Adobe Arabic" pitchFamily="18" charset="-78"/>
              </a:rPr>
              <a:t>1. </a:t>
            </a:r>
            <a:r>
              <a:rPr lang="en-US" sz="2600" b="1" dirty="0">
                <a:solidFill>
                  <a:schemeClr val="accent4">
                    <a:lumMod val="50000"/>
                  </a:schemeClr>
                </a:solidFill>
                <a:latin typeface="Adobe Arabic" pitchFamily="18" charset="-78"/>
                <a:cs typeface="Adobe Arabic" pitchFamily="18" charset="-78"/>
              </a:rPr>
              <a:t>Reread</a:t>
            </a:r>
            <a:r>
              <a:rPr lang="en-US" sz="2600" dirty="0">
                <a:latin typeface="Adobe Arabic" pitchFamily="18" charset="-78"/>
                <a:cs typeface="Adobe Arabic" pitchFamily="18" charset="-78"/>
              </a:rPr>
              <a:t> the original passage </a:t>
            </a:r>
            <a:r>
              <a:rPr lang="en-US" sz="2600" b="1" dirty="0">
                <a:solidFill>
                  <a:schemeClr val="accent4">
                    <a:lumMod val="50000"/>
                  </a:schemeClr>
                </a:solidFill>
                <a:latin typeface="Adobe Arabic" pitchFamily="18" charset="-78"/>
                <a:cs typeface="Adobe Arabic" pitchFamily="18" charset="-78"/>
              </a:rPr>
              <a:t>until you understand </a:t>
            </a:r>
            <a:r>
              <a:rPr lang="en-US" sz="2600" dirty="0">
                <a:latin typeface="Adobe Arabic" pitchFamily="18" charset="-78"/>
                <a:cs typeface="Adobe Arabic" pitchFamily="18" charset="-78"/>
              </a:rPr>
              <a:t>its full meaning.</a:t>
            </a:r>
          </a:p>
          <a:p>
            <a:pPr>
              <a:spcBef>
                <a:spcPts val="600"/>
              </a:spcBef>
            </a:pPr>
            <a:r>
              <a:rPr lang="en-US" sz="2600" dirty="0">
                <a:latin typeface="Adobe Arabic" pitchFamily="18" charset="-78"/>
                <a:cs typeface="Adobe Arabic" pitchFamily="18" charset="-78"/>
              </a:rPr>
              <a:t>2. Set the original aside, and </a:t>
            </a:r>
            <a:r>
              <a:rPr lang="en-US" sz="2600" b="1" dirty="0">
                <a:solidFill>
                  <a:schemeClr val="accent4">
                    <a:lumMod val="50000"/>
                  </a:schemeClr>
                </a:solidFill>
                <a:latin typeface="Adobe Arabic" pitchFamily="18" charset="-78"/>
                <a:cs typeface="Adobe Arabic" pitchFamily="18" charset="-78"/>
              </a:rPr>
              <a:t>write your paraphrase </a:t>
            </a:r>
            <a:r>
              <a:rPr lang="en-US" sz="2600" dirty="0">
                <a:latin typeface="Adobe Arabic" pitchFamily="18" charset="-78"/>
                <a:cs typeface="Adobe Arabic" pitchFamily="18" charset="-78"/>
              </a:rPr>
              <a:t>on a note card.</a:t>
            </a:r>
          </a:p>
          <a:p>
            <a:pPr>
              <a:spcBef>
                <a:spcPts val="600"/>
              </a:spcBef>
            </a:pPr>
            <a:r>
              <a:rPr lang="en-US" sz="2600" dirty="0">
                <a:latin typeface="Adobe Arabic" pitchFamily="18" charset="-78"/>
                <a:cs typeface="Adobe Arabic" pitchFamily="18" charset="-78"/>
              </a:rPr>
              <a:t>3. </a:t>
            </a:r>
            <a:r>
              <a:rPr lang="en-US" sz="2600" b="1" dirty="0">
                <a:solidFill>
                  <a:schemeClr val="accent4">
                    <a:lumMod val="50000"/>
                  </a:schemeClr>
                </a:solidFill>
                <a:latin typeface="Adobe Arabic" pitchFamily="18" charset="-78"/>
                <a:cs typeface="Adobe Arabic" pitchFamily="18" charset="-78"/>
              </a:rPr>
              <a:t>Jot down a few words </a:t>
            </a:r>
            <a:r>
              <a:rPr lang="en-US" sz="2600" dirty="0">
                <a:latin typeface="Adobe Arabic" pitchFamily="18" charset="-78"/>
                <a:cs typeface="Adobe Arabic" pitchFamily="18" charset="-78"/>
              </a:rPr>
              <a:t>below your paraphrase to remind you later how you envision using this material. At the top of the note card, write a key word or phrase to </a:t>
            </a:r>
            <a:r>
              <a:rPr lang="en-US" sz="2600" b="1" dirty="0">
                <a:solidFill>
                  <a:schemeClr val="accent4">
                    <a:lumMod val="50000"/>
                  </a:schemeClr>
                </a:solidFill>
                <a:latin typeface="Adobe Arabic" pitchFamily="18" charset="-78"/>
                <a:cs typeface="Adobe Arabic" pitchFamily="18" charset="-78"/>
              </a:rPr>
              <a:t>indicate the subject of your paraphrase.</a:t>
            </a:r>
          </a:p>
          <a:p>
            <a:pPr>
              <a:spcBef>
                <a:spcPts val="600"/>
              </a:spcBef>
            </a:pPr>
            <a:r>
              <a:rPr lang="en-US" sz="2600" dirty="0">
                <a:latin typeface="Adobe Arabic" pitchFamily="18" charset="-78"/>
                <a:cs typeface="Adobe Arabic" pitchFamily="18" charset="-78"/>
              </a:rPr>
              <a:t>4. Check your version with the original to make sure that your version accurately expresses </a:t>
            </a:r>
            <a:r>
              <a:rPr lang="en-US" sz="2600" b="1" dirty="0">
                <a:solidFill>
                  <a:schemeClr val="accent4">
                    <a:lumMod val="50000"/>
                  </a:schemeClr>
                </a:solidFill>
                <a:latin typeface="Adobe Arabic" pitchFamily="18" charset="-78"/>
                <a:cs typeface="Adobe Arabic" pitchFamily="18" charset="-78"/>
              </a:rPr>
              <a:t>all the essential information</a:t>
            </a:r>
            <a:r>
              <a:rPr lang="en-US" sz="2600" dirty="0">
                <a:latin typeface="Adobe Arabic" pitchFamily="18" charset="-78"/>
                <a:cs typeface="Adobe Arabic" pitchFamily="18" charset="-78"/>
              </a:rPr>
              <a:t> in a new form.</a:t>
            </a:r>
          </a:p>
          <a:p>
            <a:pPr>
              <a:spcBef>
                <a:spcPts val="600"/>
              </a:spcBef>
            </a:pPr>
            <a:r>
              <a:rPr lang="en-US" sz="2600" dirty="0">
                <a:latin typeface="Adobe Arabic" pitchFamily="18" charset="-78"/>
                <a:cs typeface="Adobe Arabic" pitchFamily="18" charset="-78"/>
              </a:rPr>
              <a:t>5. </a:t>
            </a:r>
            <a:r>
              <a:rPr lang="en-US" sz="2600" b="1" dirty="0">
                <a:solidFill>
                  <a:schemeClr val="accent4">
                    <a:lumMod val="50000"/>
                  </a:schemeClr>
                </a:solidFill>
                <a:latin typeface="Adobe Arabic" pitchFamily="18" charset="-78"/>
                <a:cs typeface="Adobe Arabic" pitchFamily="18" charset="-78"/>
              </a:rPr>
              <a:t>Use quotation </a:t>
            </a:r>
            <a:r>
              <a:rPr lang="en-US" sz="2600" dirty="0">
                <a:latin typeface="Adobe Arabic" pitchFamily="18" charset="-78"/>
                <a:cs typeface="Adobe Arabic" pitchFamily="18" charset="-78"/>
              </a:rPr>
              <a:t>marks to identify any </a:t>
            </a:r>
            <a:r>
              <a:rPr lang="en-US" sz="2600" b="1" dirty="0">
                <a:solidFill>
                  <a:schemeClr val="accent4">
                    <a:lumMod val="50000"/>
                  </a:schemeClr>
                </a:solidFill>
                <a:latin typeface="Adobe Arabic" pitchFamily="18" charset="-78"/>
                <a:cs typeface="Adobe Arabic" pitchFamily="18" charset="-78"/>
              </a:rPr>
              <a:t>unique term </a:t>
            </a:r>
            <a:r>
              <a:rPr lang="en-US" sz="2600" dirty="0">
                <a:latin typeface="Adobe Arabic" pitchFamily="18" charset="-78"/>
                <a:cs typeface="Adobe Arabic" pitchFamily="18" charset="-78"/>
              </a:rPr>
              <a:t>or phraseology you have borrowed exactly from the source.</a:t>
            </a:r>
          </a:p>
          <a:p>
            <a:pPr>
              <a:spcBef>
                <a:spcPts val="600"/>
              </a:spcBef>
            </a:pPr>
            <a:r>
              <a:rPr lang="en-US" sz="2600" dirty="0">
                <a:latin typeface="Adobe Arabic" pitchFamily="18" charset="-78"/>
                <a:cs typeface="Adobe Arabic" pitchFamily="18" charset="-78"/>
              </a:rPr>
              <a:t>6. </a:t>
            </a:r>
            <a:r>
              <a:rPr lang="en-US" sz="2600" b="1" dirty="0">
                <a:solidFill>
                  <a:schemeClr val="accent4">
                    <a:lumMod val="50000"/>
                  </a:schemeClr>
                </a:solidFill>
                <a:latin typeface="Adobe Arabic" pitchFamily="18" charset="-78"/>
                <a:cs typeface="Adobe Arabic" pitchFamily="18" charset="-78"/>
              </a:rPr>
              <a:t>Record the source (including the page</a:t>
            </a:r>
            <a:r>
              <a:rPr lang="en-US" sz="2600" dirty="0">
                <a:latin typeface="Adobe Arabic" pitchFamily="18" charset="-78"/>
                <a:cs typeface="Adobe Arabic" pitchFamily="18" charset="-78"/>
              </a:rPr>
              <a:t>) on your note card so that you can credit it easily if you decide to incorporate the material into your paper.</a:t>
            </a:r>
          </a:p>
        </p:txBody>
      </p:sp>
    </p:spTree>
    <p:extLst>
      <p:ext uri="{BB962C8B-B14F-4D97-AF65-F5344CB8AC3E}">
        <p14:creationId xmlns:p14="http://schemas.microsoft.com/office/powerpoint/2010/main" val="257309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0910" y="381000"/>
            <a:ext cx="8591550" cy="1066801"/>
          </a:xfrm>
        </p:spPr>
        <p:txBody>
          <a:bodyPr>
            <a:normAutofit/>
          </a:bodyPr>
          <a:lstStyle/>
          <a:p>
            <a:pPr eaLnBrk="1" hangingPunct="1"/>
            <a:r>
              <a:rPr lang="en-US" sz="3200" dirty="0">
                <a:effectLst>
                  <a:outerShdw blurRad="38100" dist="38100" dir="2700000" algn="tl">
                    <a:srgbClr val="DDDDDD"/>
                  </a:outerShdw>
                </a:effectLst>
                <a:latin typeface="Gill Sans MT" charset="0"/>
                <a:ea typeface="ＭＳ Ｐゴシック" charset="0"/>
                <a:cs typeface="ＭＳ Ｐゴシック" charset="0"/>
              </a:rPr>
              <a:t>Paraphrasing means putting </a:t>
            </a:r>
            <a:r>
              <a:rPr lang="en-US" sz="2800" dirty="0">
                <a:effectLst>
                  <a:outerShdw blurRad="38100" dist="38100" dir="2700000" algn="tl">
                    <a:srgbClr val="DDDDDD"/>
                  </a:outerShdw>
                </a:effectLst>
                <a:latin typeface="Gill Sans MT" charset="0"/>
                <a:ea typeface="ＭＳ Ｐゴシック" charset="0"/>
                <a:cs typeface="ＭＳ Ｐゴシック" charset="0"/>
              </a:rPr>
              <a:t>information</a:t>
            </a:r>
            <a:r>
              <a:rPr lang="en-US" sz="3200" dirty="0">
                <a:effectLst>
                  <a:outerShdw blurRad="38100" dist="38100" dir="2700000" algn="tl">
                    <a:srgbClr val="DDDDDD"/>
                  </a:outerShdw>
                </a:effectLst>
                <a:latin typeface="Gill Sans MT" charset="0"/>
                <a:ea typeface="ＭＳ Ｐゴシック" charset="0"/>
                <a:cs typeface="ＭＳ Ｐゴシック" charset="0"/>
              </a:rPr>
              <a:t> into your own words</a:t>
            </a:r>
            <a:endParaRPr lang="en-US" sz="3200" dirty="0">
              <a:solidFill>
                <a:srgbClr val="FF3300"/>
              </a:solidFill>
              <a:effectLst>
                <a:outerShdw blurRad="38100" dist="38100" dir="2700000" algn="tl">
                  <a:srgbClr val="DDDDDD"/>
                </a:outerShdw>
              </a:effectLst>
              <a:latin typeface="Gill Sans MT" charset="0"/>
              <a:ea typeface="ＭＳ Ｐゴシック" charset="0"/>
              <a:cs typeface="ＭＳ Ｐゴシック" charset="0"/>
            </a:endParaRPr>
          </a:p>
        </p:txBody>
      </p:sp>
      <p:sp>
        <p:nvSpPr>
          <p:cNvPr id="17411" name="Rectangle 3"/>
          <p:cNvSpPr>
            <a:spLocks noGrp="1" noChangeArrowheads="1"/>
          </p:cNvSpPr>
          <p:nvPr>
            <p:ph idx="1"/>
          </p:nvPr>
        </p:nvSpPr>
        <p:spPr>
          <a:xfrm>
            <a:off x="276225" y="1981200"/>
            <a:ext cx="5943600" cy="4229100"/>
          </a:xfrm>
          <a:ln>
            <a:miter lim="800000"/>
            <a:headEnd/>
            <a:tailEnd/>
          </a:ln>
        </p:spPr>
        <p:style>
          <a:lnRef idx="1">
            <a:schemeClr val="accent4"/>
          </a:lnRef>
          <a:fillRef idx="2">
            <a:schemeClr val="accent4"/>
          </a:fillRef>
          <a:effectRef idx="1">
            <a:schemeClr val="accent4"/>
          </a:effectRef>
          <a:fontRef idx="minor">
            <a:schemeClr val="dk1"/>
          </a:fontRef>
        </p:style>
        <p:txBody>
          <a:bodyPr>
            <a:noAutofit/>
          </a:bodyPr>
          <a:lstStyle>
            <a:lvl1pPr marL="365125" indent="-282575">
              <a:defRPr sz="2400">
                <a:solidFill>
                  <a:schemeClr val="tx1"/>
                </a:solidFill>
                <a:latin typeface="Arial" charset="0"/>
                <a:ea typeface="ＭＳ Ｐゴシック" charset="0"/>
                <a:cs typeface="ＭＳ Ｐゴシック" charset="0"/>
              </a:defRPr>
            </a:lvl1pPr>
            <a:lvl2pPr marL="639763" indent="-2365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buFontTx/>
              <a:buNone/>
            </a:pPr>
            <a:endParaRPr lang="en-US" sz="3600" b="1" dirty="0">
              <a:solidFill>
                <a:srgbClr val="000000"/>
              </a:solidFill>
              <a:latin typeface="Gill Sans MT" charset="0"/>
            </a:endParaRPr>
          </a:p>
          <a:p>
            <a:pPr eaLnBrk="1" hangingPunct="1">
              <a:lnSpc>
                <a:spcPct val="30000"/>
              </a:lnSpc>
            </a:pPr>
            <a:endParaRPr lang="en-US" sz="3600" b="1" dirty="0">
              <a:solidFill>
                <a:srgbClr val="000000"/>
              </a:solidFill>
              <a:latin typeface="Gill Sans MT" charset="0"/>
            </a:endParaRPr>
          </a:p>
          <a:p>
            <a:pPr eaLnBrk="1" hangingPunct="1">
              <a:lnSpc>
                <a:spcPct val="80000"/>
              </a:lnSpc>
            </a:pPr>
            <a:r>
              <a:rPr lang="en-US" sz="3200" dirty="0">
                <a:solidFill>
                  <a:schemeClr val="tx2"/>
                </a:solidFill>
                <a:latin typeface="Gill Sans MT" charset="0"/>
              </a:rPr>
              <a:t>You can paraphrase: </a:t>
            </a:r>
          </a:p>
          <a:p>
            <a:pPr lvl="1" eaLnBrk="1" hangingPunct="1">
              <a:lnSpc>
                <a:spcPct val="80000"/>
              </a:lnSpc>
            </a:pPr>
            <a:r>
              <a:rPr lang="en-US" sz="2800" dirty="0">
                <a:solidFill>
                  <a:srgbClr val="000000"/>
                </a:solidFill>
                <a:latin typeface="Gill Sans MT" charset="0"/>
                <a:cs typeface="ＭＳ Ｐゴシック" charset="0"/>
              </a:rPr>
              <a:t>A single word </a:t>
            </a:r>
          </a:p>
          <a:p>
            <a:pPr lvl="1" eaLnBrk="1" hangingPunct="1">
              <a:lnSpc>
                <a:spcPct val="80000"/>
              </a:lnSpc>
            </a:pPr>
            <a:r>
              <a:rPr lang="en-US" sz="2800" dirty="0">
                <a:solidFill>
                  <a:srgbClr val="000000"/>
                </a:solidFill>
                <a:latin typeface="Gill Sans MT" charset="0"/>
                <a:cs typeface="ＭＳ Ｐゴシック" charset="0"/>
              </a:rPr>
              <a:t>A phrase or group of words</a:t>
            </a:r>
          </a:p>
          <a:p>
            <a:pPr lvl="1" eaLnBrk="1" hangingPunct="1">
              <a:lnSpc>
                <a:spcPct val="80000"/>
              </a:lnSpc>
            </a:pPr>
            <a:r>
              <a:rPr lang="en-US" sz="2800" dirty="0">
                <a:solidFill>
                  <a:srgbClr val="000000"/>
                </a:solidFill>
                <a:latin typeface="Gill Sans MT" charset="0"/>
                <a:cs typeface="ＭＳ Ｐゴシック" charset="0"/>
              </a:rPr>
              <a:t>A sentence or sentences</a:t>
            </a:r>
          </a:p>
          <a:p>
            <a:pPr lvl="1" eaLnBrk="1" hangingPunct="1">
              <a:lnSpc>
                <a:spcPct val="80000"/>
              </a:lnSpc>
            </a:pPr>
            <a:r>
              <a:rPr lang="en-US" sz="2800" dirty="0">
                <a:solidFill>
                  <a:srgbClr val="000000"/>
                </a:solidFill>
                <a:latin typeface="Gill Sans MT" charset="0"/>
                <a:cs typeface="ＭＳ Ｐゴシック" charset="0"/>
              </a:rPr>
              <a:t>An image </a:t>
            </a:r>
          </a:p>
          <a:p>
            <a:pPr lvl="1" eaLnBrk="1" hangingPunct="1">
              <a:lnSpc>
                <a:spcPct val="80000"/>
              </a:lnSpc>
            </a:pPr>
            <a:r>
              <a:rPr lang="en-US" sz="2800" dirty="0">
                <a:solidFill>
                  <a:srgbClr val="000000"/>
                </a:solidFill>
                <a:latin typeface="Gill Sans MT" charset="0"/>
                <a:cs typeface="ＭＳ Ｐゴシック" charset="0"/>
              </a:rPr>
              <a:t>A chart</a:t>
            </a:r>
          </a:p>
          <a:p>
            <a:pPr lvl="1" eaLnBrk="1" hangingPunct="1">
              <a:lnSpc>
                <a:spcPct val="80000"/>
              </a:lnSpc>
            </a:pPr>
            <a:r>
              <a:rPr lang="en-US" sz="2800" dirty="0">
                <a:solidFill>
                  <a:srgbClr val="000000"/>
                </a:solidFill>
                <a:latin typeface="Gill Sans MT" charset="0"/>
                <a:cs typeface="ＭＳ Ｐゴシック" charset="0"/>
              </a:rPr>
              <a:t>A table or graph	</a:t>
            </a:r>
            <a:r>
              <a:rPr lang="en-US" sz="2800" b="1" dirty="0">
                <a:solidFill>
                  <a:srgbClr val="000000"/>
                </a:solidFill>
                <a:latin typeface="Gill Sans MT" charset="0"/>
                <a:cs typeface="ＭＳ Ｐゴシック" charset="0"/>
              </a:rPr>
              <a:t>		 	</a:t>
            </a:r>
            <a:endParaRPr lang="en-US" sz="1600" b="1" dirty="0">
              <a:solidFill>
                <a:srgbClr val="000000"/>
              </a:solidFill>
              <a:latin typeface="Gill Sans MT" charset="0"/>
              <a:cs typeface="ＭＳ Ｐゴシック" charset="0"/>
            </a:endParaRPr>
          </a:p>
        </p:txBody>
      </p:sp>
      <p:pic>
        <p:nvPicPr>
          <p:cNvPr id="17414" name="Picture 3" descr="SpeechBubble.jpg"/>
          <p:cNvPicPr>
            <a:picLocks noChangeAspect="1"/>
          </p:cNvPicPr>
          <p:nvPr/>
        </p:nvPicPr>
        <p:blipFill>
          <a:blip r:embed="rId3">
            <a:extLst>
              <a:ext uri="{BEBA8EAE-BF5A-486C-A8C5-ECC9F3942E4B}">
                <a14:imgProps xmlns:a14="http://schemas.microsoft.com/office/drawing/2010/main">
                  <a14:imgLayer r:embed="rId4">
                    <a14:imgEffect>
                      <a14:backgroundRemoval t="0" b="90000" l="2500" r="97188"/>
                    </a14:imgEffect>
                  </a14:imgLayer>
                </a14:imgProps>
              </a:ext>
              <a:ext uri="{28A0092B-C50C-407E-A947-70E740481C1C}">
                <a14:useLocalDpi xmlns:a14="http://schemas.microsoft.com/office/drawing/2010/main" val="0"/>
              </a:ext>
            </a:extLst>
          </a:blip>
          <a:srcRect/>
          <a:stretch>
            <a:fillRect/>
          </a:stretch>
        </p:blipFill>
        <p:spPr bwMode="auto">
          <a:xfrm rot="21240559">
            <a:off x="4800600" y="1143000"/>
            <a:ext cx="2266950" cy="226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2667000"/>
            <a:ext cx="1295400" cy="4068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5857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6664547" cy="1066801"/>
          </a:xfrm>
        </p:spPr>
        <p:txBody>
          <a:bodyPr>
            <a:normAutofit/>
          </a:bodyPr>
          <a:lstStyle/>
          <a:p>
            <a:pPr eaLnBrk="1" hangingPunct="1"/>
            <a:r>
              <a:rPr lang="en-US" sz="3200" b="1" dirty="0">
                <a:effectLst>
                  <a:outerShdw blurRad="38100" dist="38100" dir="2700000" algn="tl">
                    <a:srgbClr val="DDDDDD"/>
                  </a:outerShdw>
                </a:effectLst>
                <a:latin typeface="Gill Sans MT" charset="0"/>
                <a:ea typeface="ＭＳ Ｐゴシック" charset="0"/>
                <a:cs typeface="ＭＳ Ｐゴシック" charset="0"/>
              </a:rPr>
              <a:t>Why</a:t>
            </a:r>
            <a:r>
              <a:rPr lang="en-US" sz="4800" b="1" dirty="0">
                <a:effectLst>
                  <a:outerShdw blurRad="38100" dist="38100" dir="2700000" algn="tl">
                    <a:srgbClr val="DDDDDD"/>
                  </a:outerShdw>
                </a:effectLst>
                <a:latin typeface="Gill Sans MT" charset="0"/>
                <a:ea typeface="ＭＳ Ｐゴシック" charset="0"/>
                <a:cs typeface="ＭＳ Ｐゴシック" charset="0"/>
              </a:rPr>
              <a:t> </a:t>
            </a:r>
            <a:r>
              <a:rPr lang="en-US" sz="3200" b="1" dirty="0">
                <a:effectLst>
                  <a:outerShdw blurRad="38100" dist="38100" dir="2700000" algn="tl">
                    <a:srgbClr val="DDDDDD"/>
                  </a:outerShdw>
                </a:effectLst>
                <a:latin typeface="Gill Sans MT" charset="0"/>
                <a:ea typeface="ＭＳ Ｐゴシック" charset="0"/>
                <a:cs typeface="ＭＳ Ｐゴシック" charset="0"/>
              </a:rPr>
              <a:t>paraphrase?</a:t>
            </a:r>
          </a:p>
        </p:txBody>
      </p:sp>
      <p:sp>
        <p:nvSpPr>
          <p:cNvPr id="3" name="Content Placeholder 2"/>
          <p:cNvSpPr>
            <a:spLocks noGrp="1"/>
          </p:cNvSpPr>
          <p:nvPr>
            <p:ph idx="1"/>
          </p:nvPr>
        </p:nvSpPr>
        <p:spPr>
          <a:xfrm>
            <a:off x="276225" y="1676400"/>
            <a:ext cx="7724775" cy="4572000"/>
          </a:xfrm>
          <a:ln>
            <a:miter lim="800000"/>
            <a:headEnd/>
            <a:tailEnd/>
          </a:ln>
        </p:spPr>
        <p:style>
          <a:lnRef idx="1">
            <a:schemeClr val="accent4"/>
          </a:lnRef>
          <a:fillRef idx="2">
            <a:schemeClr val="accent4"/>
          </a:fillRef>
          <a:effectRef idx="1">
            <a:schemeClr val="accent4"/>
          </a:effectRef>
          <a:fontRef idx="minor">
            <a:schemeClr val="dk1"/>
          </a:fontRef>
        </p:style>
        <p:txBody>
          <a:bodyPr>
            <a:normAutofit/>
          </a:bodyPr>
          <a:lstStyle>
            <a:lvl1pPr marL="365125" indent="-282575">
              <a:defRPr sz="2400">
                <a:solidFill>
                  <a:schemeClr val="tx1"/>
                </a:solidFill>
                <a:latin typeface="Arial" charset="0"/>
                <a:ea typeface="ＭＳ Ｐゴシック" charset="0"/>
                <a:cs typeface="ＭＳ Ｐゴシック" charset="0"/>
              </a:defRPr>
            </a:lvl1pPr>
            <a:lvl2pPr marL="639763" indent="-2365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000000"/>
                </a:solidFill>
                <a:latin typeface="Gill Sans MT" charset="0"/>
              </a:rPr>
              <a:t>When we paraphrase…</a:t>
            </a:r>
          </a:p>
          <a:p>
            <a:pPr lvl="1" eaLnBrk="1" hangingPunct="1"/>
            <a:r>
              <a:rPr lang="en-US" sz="2800" dirty="0">
                <a:solidFill>
                  <a:srgbClr val="000000"/>
                </a:solidFill>
                <a:latin typeface="Gill Sans MT" charset="0"/>
                <a:cs typeface="ＭＳ Ｐゴシック" charset="0"/>
              </a:rPr>
              <a:t>we demonstrate our comprehension of a </a:t>
            </a:r>
            <a:r>
              <a:rPr lang="en-US" sz="2800" i="1" dirty="0">
                <a:solidFill>
                  <a:srgbClr val="000000"/>
                </a:solidFill>
                <a:latin typeface="Gill Sans MT" charset="0"/>
                <a:cs typeface="ＭＳ Ｐゴシック" charset="0"/>
              </a:rPr>
              <a:t>written</a:t>
            </a:r>
            <a:r>
              <a:rPr lang="en-US" sz="2800" dirty="0">
                <a:solidFill>
                  <a:srgbClr val="000000"/>
                </a:solidFill>
                <a:latin typeface="Gill Sans MT" charset="0"/>
                <a:cs typeface="ＭＳ Ｐゴシック" charset="0"/>
              </a:rPr>
              <a:t> text</a:t>
            </a:r>
          </a:p>
          <a:p>
            <a:pPr lvl="1" eaLnBrk="1" hangingPunct="1"/>
            <a:r>
              <a:rPr lang="en-US" sz="2800" dirty="0">
                <a:solidFill>
                  <a:srgbClr val="000000"/>
                </a:solidFill>
                <a:latin typeface="Gill Sans MT" charset="0"/>
                <a:cs typeface="ＭＳ Ｐゴシック" charset="0"/>
              </a:rPr>
              <a:t>we demonstrate our comprehension of a </a:t>
            </a:r>
            <a:r>
              <a:rPr lang="en-US" sz="2800" i="1" dirty="0">
                <a:solidFill>
                  <a:srgbClr val="000000"/>
                </a:solidFill>
                <a:latin typeface="Gill Sans MT" charset="0"/>
                <a:cs typeface="ＭＳ Ｐゴシック" charset="0"/>
              </a:rPr>
              <a:t>spoken</a:t>
            </a:r>
            <a:r>
              <a:rPr lang="en-US" sz="2800" dirty="0">
                <a:solidFill>
                  <a:srgbClr val="000000"/>
                </a:solidFill>
                <a:latin typeface="Gill Sans MT" charset="0"/>
                <a:cs typeface="ＭＳ Ｐゴシック" charset="0"/>
              </a:rPr>
              <a:t> text</a:t>
            </a:r>
          </a:p>
          <a:p>
            <a:pPr lvl="1" eaLnBrk="1" hangingPunct="1"/>
            <a:r>
              <a:rPr lang="en-US" sz="2800" dirty="0">
                <a:solidFill>
                  <a:srgbClr val="000000"/>
                </a:solidFill>
                <a:latin typeface="Gill Sans MT" charset="0"/>
                <a:cs typeface="ＭＳ Ｐゴシック" charset="0"/>
              </a:rPr>
              <a:t>we enhance our understanding of a text by putting it in our own words</a:t>
            </a:r>
          </a:p>
          <a:p>
            <a:pPr eaLnBrk="1" hangingPunct="1"/>
            <a:r>
              <a:rPr lang="en-US" sz="2800" dirty="0">
                <a:solidFill>
                  <a:srgbClr val="000000"/>
                </a:solidFill>
                <a:latin typeface="Gill Sans MT" charset="0"/>
              </a:rPr>
              <a:t>If you can explain something in your own words, then you have a good  understanding of a topic</a:t>
            </a:r>
            <a:endParaRPr lang="en-US" sz="2800" dirty="0">
              <a:solidFill>
                <a:srgbClr val="000000"/>
              </a:solidFill>
              <a:latin typeface="Gill Sans MT" charset="0"/>
              <a:cs typeface="ＭＳ Ｐゴシック" charset="0"/>
            </a:endParaRPr>
          </a:p>
        </p:txBody>
      </p:sp>
      <p:pic>
        <p:nvPicPr>
          <p:cNvPr id="1946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8506" y="243625"/>
            <a:ext cx="1804988" cy="3238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9445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0682089">
            <a:off x="5285882" y="4296425"/>
            <a:ext cx="4021006" cy="24857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9458" name="Rectangle 2"/>
          <p:cNvSpPr>
            <a:spLocks noGrp="1" noChangeArrowheads="1"/>
          </p:cNvSpPr>
          <p:nvPr>
            <p:ph type="title"/>
          </p:nvPr>
        </p:nvSpPr>
        <p:spPr/>
        <p:txBody>
          <a:bodyPr>
            <a:noAutofit/>
          </a:bodyPr>
          <a:lstStyle/>
          <a:p>
            <a:pPr eaLnBrk="1" hangingPunct="1"/>
            <a:r>
              <a:rPr lang="en-US" sz="3200" b="1" dirty="0">
                <a:effectLst>
                  <a:outerShdw blurRad="38100" dist="38100" dir="2700000" algn="tl">
                    <a:srgbClr val="DDDDDD"/>
                  </a:outerShdw>
                </a:effectLst>
                <a:latin typeface="Gill Sans MT" charset="0"/>
                <a:ea typeface="ＭＳ Ｐゴシック" charset="0"/>
                <a:cs typeface="ＭＳ Ｐゴシック" charset="0"/>
              </a:rPr>
              <a:t>Characteristics of a Good Paraphrase</a:t>
            </a:r>
            <a:endParaRPr lang="en-US" sz="3200" b="1" dirty="0">
              <a:solidFill>
                <a:srgbClr val="FF3300"/>
              </a:solidFill>
              <a:effectLst>
                <a:outerShdw blurRad="38100" dist="38100" dir="2700000" algn="tl">
                  <a:srgbClr val="DDDDDD"/>
                </a:outerShdw>
              </a:effectLst>
              <a:latin typeface="Gill Sans MT" charset="0"/>
              <a:ea typeface="ＭＳ Ｐゴシック" charset="0"/>
              <a:cs typeface="ＭＳ Ｐゴシック" charset="0"/>
            </a:endParaRPr>
          </a:p>
        </p:txBody>
      </p:sp>
      <p:sp>
        <p:nvSpPr>
          <p:cNvPr id="19459" name="Rectangle 3"/>
          <p:cNvSpPr>
            <a:spLocks noGrp="1" noChangeArrowheads="1"/>
          </p:cNvSpPr>
          <p:nvPr>
            <p:ph idx="1"/>
          </p:nvPr>
        </p:nvSpPr>
        <p:spPr>
          <a:xfrm>
            <a:off x="276225" y="1828800"/>
            <a:ext cx="7800975" cy="3352800"/>
          </a:xfrm>
          <a:ln>
            <a:miter lim="800000"/>
            <a:headEnd/>
            <a:tailEnd/>
          </a:ln>
        </p:spPr>
        <p:style>
          <a:lnRef idx="1">
            <a:schemeClr val="accent4"/>
          </a:lnRef>
          <a:fillRef idx="2">
            <a:schemeClr val="accent4"/>
          </a:fillRef>
          <a:effectRef idx="1">
            <a:schemeClr val="accent4"/>
          </a:effectRef>
          <a:fontRef idx="minor">
            <a:schemeClr val="dk1"/>
          </a:fontRef>
        </p:style>
        <p:txBody>
          <a:bodyPr>
            <a:normAutofit/>
          </a:bodyPr>
          <a:lstStyle>
            <a:lvl1pPr marL="365125" indent="-282575">
              <a:defRPr sz="2400">
                <a:solidFill>
                  <a:schemeClr val="tx1"/>
                </a:solidFill>
                <a:latin typeface="Arial" charset="0"/>
                <a:ea typeface="ＭＳ Ｐゴシック" charset="0"/>
                <a:cs typeface="ＭＳ Ｐゴシック" charset="0"/>
              </a:defRPr>
            </a:lvl1pPr>
            <a:lvl2pPr marL="639763" indent="-2365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marL="1296988" indent="-182563">
              <a:defRPr sz="2400">
                <a:solidFill>
                  <a:schemeClr val="tx1"/>
                </a:solidFill>
                <a:latin typeface="Arial" charset="0"/>
                <a:ea typeface="ＭＳ Ｐゴシック" charset="0"/>
              </a:defRPr>
            </a:lvl5pPr>
            <a:lvl6pPr marL="1754188" indent="-182563" algn="ctr" eaLnBrk="0" fontAlgn="base" hangingPunct="0">
              <a:spcBef>
                <a:spcPct val="0"/>
              </a:spcBef>
              <a:spcAft>
                <a:spcPct val="0"/>
              </a:spcAft>
              <a:defRPr sz="2400">
                <a:solidFill>
                  <a:schemeClr val="tx1"/>
                </a:solidFill>
                <a:latin typeface="Arial" charset="0"/>
                <a:ea typeface="ＭＳ Ｐゴシック" charset="0"/>
              </a:defRPr>
            </a:lvl6pPr>
            <a:lvl7pPr marL="2211388" indent="-182563" algn="ctr" eaLnBrk="0" fontAlgn="base" hangingPunct="0">
              <a:spcBef>
                <a:spcPct val="0"/>
              </a:spcBef>
              <a:spcAft>
                <a:spcPct val="0"/>
              </a:spcAft>
              <a:defRPr sz="2400">
                <a:solidFill>
                  <a:schemeClr val="tx1"/>
                </a:solidFill>
                <a:latin typeface="Arial" charset="0"/>
                <a:ea typeface="ＭＳ Ｐゴシック" charset="0"/>
              </a:defRPr>
            </a:lvl7pPr>
            <a:lvl8pPr marL="2668588" indent="-182563" algn="ctr" eaLnBrk="0" fontAlgn="base" hangingPunct="0">
              <a:spcBef>
                <a:spcPct val="0"/>
              </a:spcBef>
              <a:spcAft>
                <a:spcPct val="0"/>
              </a:spcAft>
              <a:defRPr sz="2400">
                <a:solidFill>
                  <a:schemeClr val="tx1"/>
                </a:solidFill>
                <a:latin typeface="Arial" charset="0"/>
                <a:ea typeface="ＭＳ Ｐゴシック" charset="0"/>
              </a:defRPr>
            </a:lvl8pPr>
            <a:lvl9pPr marL="3125788" indent="-182563"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000000"/>
                </a:solidFill>
                <a:latin typeface="Gill Sans MT" charset="0"/>
              </a:rPr>
              <a:t>A paraphrase must be </a:t>
            </a:r>
            <a:r>
              <a:rPr lang="en-US" sz="3200" i="1" dirty="0">
                <a:solidFill>
                  <a:srgbClr val="000000"/>
                </a:solidFill>
                <a:latin typeface="Gill Sans MT" charset="0"/>
              </a:rPr>
              <a:t>correct</a:t>
            </a:r>
            <a:r>
              <a:rPr lang="en-US" sz="3200" dirty="0">
                <a:solidFill>
                  <a:srgbClr val="000000"/>
                </a:solidFill>
                <a:latin typeface="Gill Sans MT" charset="0"/>
              </a:rPr>
              <a:t>.</a:t>
            </a:r>
            <a:r>
              <a:rPr lang="en-US" sz="3200" dirty="0">
                <a:solidFill>
                  <a:srgbClr val="000000"/>
                </a:solidFill>
                <a:latin typeface="Zapf Dingbats" charset="0"/>
                <a:cs typeface="Zapf Dingbats" charset="0"/>
              </a:rPr>
              <a:t> ✓</a:t>
            </a:r>
            <a:endParaRPr lang="en-US" sz="3200" dirty="0">
              <a:solidFill>
                <a:srgbClr val="000000"/>
              </a:solidFill>
              <a:latin typeface="Gill Sans MT" charset="0"/>
            </a:endParaRPr>
          </a:p>
          <a:p>
            <a:pPr eaLnBrk="1" hangingPunct="1">
              <a:buFont typeface="Wingdings 2" charset="0"/>
              <a:buNone/>
            </a:pPr>
            <a:endParaRPr lang="en-US" sz="3600" dirty="0">
              <a:solidFill>
                <a:srgbClr val="000000"/>
              </a:solidFill>
              <a:latin typeface="Gill Sans MT" charset="0"/>
            </a:endParaRPr>
          </a:p>
          <a:p>
            <a:pPr eaLnBrk="1" hangingPunct="1"/>
            <a:r>
              <a:rPr lang="en-US" sz="3200" dirty="0">
                <a:solidFill>
                  <a:srgbClr val="000000"/>
                </a:solidFill>
                <a:latin typeface="Gill Sans MT" charset="0"/>
              </a:rPr>
              <a:t>A paraphrase must include </a:t>
            </a:r>
            <a:r>
              <a:rPr lang="en-US" sz="3200" i="1" dirty="0">
                <a:solidFill>
                  <a:srgbClr val="000000"/>
                </a:solidFill>
                <a:latin typeface="Gill Sans MT" charset="0"/>
              </a:rPr>
              <a:t>your own words.</a:t>
            </a:r>
          </a:p>
          <a:p>
            <a:pPr eaLnBrk="1" hangingPunct="1"/>
            <a:endParaRPr lang="en-US" sz="3600" dirty="0">
              <a:solidFill>
                <a:srgbClr val="000000"/>
              </a:solidFill>
              <a:latin typeface="Gill Sans MT" charset="0"/>
            </a:endParaRPr>
          </a:p>
          <a:p>
            <a:pPr eaLnBrk="1" hangingPunct="1"/>
            <a:r>
              <a:rPr lang="en-US" sz="3200" dirty="0">
                <a:solidFill>
                  <a:srgbClr val="000000"/>
                </a:solidFill>
                <a:latin typeface="Gill Sans MT" charset="0"/>
              </a:rPr>
              <a:t>A paraphrase must </a:t>
            </a:r>
            <a:r>
              <a:rPr lang="en-US" sz="3200" i="1" dirty="0">
                <a:solidFill>
                  <a:srgbClr val="000000"/>
                </a:solidFill>
                <a:latin typeface="Gill Sans MT" charset="0"/>
              </a:rPr>
              <a:t>make sense</a:t>
            </a:r>
            <a:r>
              <a:rPr lang="en-US" sz="3600" i="1" dirty="0">
                <a:solidFill>
                  <a:srgbClr val="000000"/>
                </a:solidFill>
                <a:latin typeface="Gill Sans MT" charset="0"/>
              </a:rPr>
              <a:t>.</a:t>
            </a:r>
            <a:endParaRPr lang="en-US" sz="1400" b="1" dirty="0">
              <a:solidFill>
                <a:srgbClr val="000000"/>
              </a:solidFill>
              <a:latin typeface="Gill Sans MT" charset="0"/>
              <a:cs typeface="ＭＳ Ｐゴシック" charset="0"/>
            </a:endParaRPr>
          </a:p>
          <a:p>
            <a:pPr lvl="4" eaLnBrk="1" hangingPunct="1"/>
            <a:endParaRPr lang="en-US" sz="2000" b="1" dirty="0">
              <a:solidFill>
                <a:srgbClr val="000000"/>
              </a:solidFill>
              <a:latin typeface="Gill Sans MT" charset="0"/>
              <a:cs typeface="ＭＳ Ｐゴシック" charset="0"/>
            </a:endParaRPr>
          </a:p>
        </p:txBody>
      </p:sp>
    </p:spTree>
    <p:extLst>
      <p:ext uri="{BB962C8B-B14F-4D97-AF65-F5344CB8AC3E}">
        <p14:creationId xmlns:p14="http://schemas.microsoft.com/office/powerpoint/2010/main" val="835638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1994" y="304800"/>
            <a:ext cx="8161181" cy="721049"/>
          </a:xfrm>
        </p:spPr>
        <p:txBody>
          <a:bodyPr>
            <a:noAutofit/>
          </a:bodyPr>
          <a:lstStyle/>
          <a:p>
            <a:pPr eaLnBrk="1" hangingPunct="1"/>
            <a:r>
              <a:rPr lang="en-US" sz="2800" b="1" dirty="0">
                <a:effectLst>
                  <a:outerShdw blurRad="38100" dist="38100" dir="2700000" algn="tl">
                    <a:srgbClr val="DDDDDD"/>
                  </a:outerShdw>
                </a:effectLst>
                <a:latin typeface="Gill Sans MT" charset="0"/>
                <a:ea typeface="ＭＳ Ｐゴシック" charset="0"/>
                <a:cs typeface="ＭＳ Ｐゴシック" charset="0"/>
              </a:rPr>
              <a:t>Example Paragraph from a Newspaper Article</a:t>
            </a:r>
            <a:endParaRPr lang="en-US" sz="2800" b="1" dirty="0">
              <a:solidFill>
                <a:srgbClr val="FF3300"/>
              </a:solidFill>
              <a:effectLst>
                <a:outerShdw blurRad="38100" dist="38100" dir="2700000" algn="tl">
                  <a:srgbClr val="DDDDDD"/>
                </a:outerShdw>
              </a:effectLst>
              <a:latin typeface="Gill Sans MT" charset="0"/>
              <a:ea typeface="ＭＳ Ｐゴシック" charset="0"/>
              <a:cs typeface="ＭＳ Ｐゴシック" charset="0"/>
            </a:endParaRPr>
          </a:p>
        </p:txBody>
      </p:sp>
      <p:pic>
        <p:nvPicPr>
          <p:cNvPr id="6" name="Picture 4" descr="paraphrase ex 2.pn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83" t="36673"/>
          <a:stretch/>
        </p:blipFill>
        <p:spPr bwMode="auto">
          <a:xfrm>
            <a:off x="4612585" y="3277109"/>
            <a:ext cx="4531415" cy="3580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4" descr="paraphrase ex 2.png"/>
          <p:cNvPicPr>
            <a:picLocks noChangeAspect="1"/>
          </p:cNvPicPr>
          <p:nvPr/>
        </p:nvPicPr>
        <p:blipFill rotWithShape="1">
          <a:blip r:embed="rId5">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63326"/>
          <a:stretch/>
        </p:blipFill>
        <p:spPr bwMode="auto">
          <a:xfrm>
            <a:off x="152399" y="1295400"/>
            <a:ext cx="6846131"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5486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6" y="228600"/>
            <a:ext cx="3533775" cy="1066801"/>
          </a:xfrm>
        </p:spPr>
        <p:txBody>
          <a:bodyPr>
            <a:normAutofit/>
          </a:bodyPr>
          <a:lstStyle/>
          <a:p>
            <a:pPr eaLnBrk="1" hangingPunct="1"/>
            <a:r>
              <a:rPr lang="en-US" sz="3200" b="1" dirty="0">
                <a:effectLst>
                  <a:outerShdw blurRad="38100" dist="38100" dir="2700000" algn="tl">
                    <a:srgbClr val="DDDDDD"/>
                  </a:outerShdw>
                </a:effectLst>
                <a:latin typeface="Gill Sans MT" charset="0"/>
                <a:ea typeface="ＭＳ Ｐゴシック" charset="0"/>
                <a:cs typeface="ＭＳ Ｐゴシック" charset="0"/>
              </a:rPr>
              <a:t>Notice key words</a:t>
            </a:r>
          </a:p>
        </p:txBody>
      </p:sp>
      <p:sp>
        <p:nvSpPr>
          <p:cNvPr id="3" name="Content Placeholder 2"/>
          <p:cNvSpPr>
            <a:spLocks noGrp="1"/>
          </p:cNvSpPr>
          <p:nvPr>
            <p:ph idx="1"/>
          </p:nvPr>
        </p:nvSpPr>
        <p:spPr>
          <a:xfrm>
            <a:off x="123826" y="2286000"/>
            <a:ext cx="3457574" cy="3581400"/>
          </a:xfrm>
          <a:ln>
            <a:miter lim="800000"/>
            <a:headEnd/>
            <a:tailEnd/>
          </a:ln>
        </p:spPr>
        <p:style>
          <a:lnRef idx="1">
            <a:schemeClr val="accent4"/>
          </a:lnRef>
          <a:fillRef idx="2">
            <a:schemeClr val="accent4"/>
          </a:fillRef>
          <a:effectRef idx="1">
            <a:schemeClr val="accent4"/>
          </a:effectRef>
          <a:fontRef idx="minor">
            <a:schemeClr val="dk1"/>
          </a:fontRef>
        </p:style>
        <p:txBody>
          <a:bodyPr/>
          <a:lstStyle>
            <a:lvl1pPr marL="365125" indent="-2825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00"/>
                </a:solidFill>
                <a:latin typeface="Gill Sans MT" charset="0"/>
              </a:rPr>
              <a:t>Let</a:t>
            </a:r>
            <a:r>
              <a:rPr lang="ja-JP" altLang="en-US" dirty="0">
                <a:solidFill>
                  <a:srgbClr val="000000"/>
                </a:solidFill>
                <a:latin typeface="Gill Sans MT" charset="0"/>
              </a:rPr>
              <a:t>’</a:t>
            </a:r>
            <a:r>
              <a:rPr lang="en-US" dirty="0">
                <a:solidFill>
                  <a:srgbClr val="000000"/>
                </a:solidFill>
                <a:latin typeface="Gill Sans MT" charset="0"/>
              </a:rPr>
              <a:t>s look at our article again, but we will highlight key words and phrases:</a:t>
            </a:r>
          </a:p>
          <a:p>
            <a:pPr eaLnBrk="1" hangingPunct="1"/>
            <a:endParaRPr lang="en-US" dirty="0">
              <a:solidFill>
                <a:srgbClr val="000000"/>
              </a:solidFill>
              <a:latin typeface="Gill Sans MT" charset="0"/>
            </a:endParaRPr>
          </a:p>
          <a:p>
            <a:pPr eaLnBrk="1" hangingPunct="1"/>
            <a:r>
              <a:rPr lang="en-US" dirty="0">
                <a:solidFill>
                  <a:srgbClr val="000000"/>
                </a:solidFill>
                <a:latin typeface="Gill Sans MT" charset="0"/>
              </a:rPr>
              <a:t>The information at </a:t>
            </a:r>
          </a:p>
          <a:p>
            <a:pPr eaLnBrk="1" hangingPunct="1">
              <a:buFont typeface="Wingdings 2" charset="0"/>
              <a:buNone/>
            </a:pPr>
            <a:r>
              <a:rPr lang="en-US" dirty="0">
                <a:solidFill>
                  <a:srgbClr val="000000"/>
                </a:solidFill>
                <a:latin typeface="Gill Sans MT" charset="0"/>
              </a:rPr>
              <a:t>     the bottom of the </a:t>
            </a:r>
          </a:p>
          <a:p>
            <a:pPr eaLnBrk="1" hangingPunct="1">
              <a:buFont typeface="Wingdings 2" charset="0"/>
              <a:buNone/>
            </a:pPr>
            <a:r>
              <a:rPr lang="en-US" dirty="0">
                <a:solidFill>
                  <a:srgbClr val="000000"/>
                </a:solidFill>
                <a:latin typeface="Gill Sans MT" charset="0"/>
              </a:rPr>
              <a:t>     page is details.</a:t>
            </a:r>
          </a:p>
        </p:txBody>
      </p:sp>
      <p:pic>
        <p:nvPicPr>
          <p:cNvPr id="25606" name="Picture 3" descr="paraphrase ex 3 highlighting.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57601" y="106257"/>
            <a:ext cx="5410200" cy="6675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4185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5417"/>
            <a:ext cx="8867774" cy="533400"/>
          </a:xfrm>
        </p:spPr>
        <p:txBody>
          <a:bodyPr>
            <a:normAutofit/>
          </a:bodyPr>
          <a:lstStyle/>
          <a:p>
            <a:pPr eaLnBrk="1" hangingPunct="1"/>
            <a:r>
              <a:rPr lang="en-US" sz="2800" b="1" dirty="0">
                <a:effectLst>
                  <a:outerShdw blurRad="38100" dist="38100" dir="2700000" algn="tl">
                    <a:srgbClr val="DDDDDD"/>
                  </a:outerShdw>
                </a:effectLst>
                <a:latin typeface="Gill Sans MT" charset="0"/>
                <a:ea typeface="ＭＳ Ｐゴシック" charset="0"/>
                <a:cs typeface="ＭＳ Ｐゴシック" charset="0"/>
              </a:rPr>
              <a:t>How to paraphrase?</a:t>
            </a:r>
            <a:endParaRPr lang="en-US" b="1" dirty="0">
              <a:solidFill>
                <a:srgbClr val="FF3300"/>
              </a:solidFill>
              <a:effectLst>
                <a:outerShdw blurRad="38100" dist="38100" dir="2700000" algn="tl">
                  <a:srgbClr val="DDDDDD"/>
                </a:outerShdw>
              </a:effectLst>
              <a:latin typeface="Gill Sans MT" charset="0"/>
              <a:ea typeface="ＭＳ Ｐゴシック" charset="0"/>
              <a:cs typeface="ＭＳ Ｐゴシック" charset="0"/>
            </a:endParaRPr>
          </a:p>
        </p:txBody>
      </p:sp>
      <p:sp>
        <p:nvSpPr>
          <p:cNvPr id="21507" name="Rectangle 3"/>
          <p:cNvSpPr>
            <a:spLocks noGrp="1" noChangeArrowheads="1"/>
          </p:cNvSpPr>
          <p:nvPr>
            <p:ph idx="1"/>
          </p:nvPr>
        </p:nvSpPr>
        <p:spPr>
          <a:xfrm>
            <a:off x="0" y="568817"/>
            <a:ext cx="9143999" cy="6289183"/>
          </a:xfrm>
          <a:ln>
            <a:miter lim="800000"/>
            <a:headEnd/>
            <a:tailEnd/>
          </a:ln>
        </p:spPr>
        <p:style>
          <a:lnRef idx="1">
            <a:schemeClr val="accent4"/>
          </a:lnRef>
          <a:fillRef idx="2">
            <a:schemeClr val="accent4"/>
          </a:fillRef>
          <a:effectRef idx="1">
            <a:schemeClr val="accent4"/>
          </a:effectRef>
          <a:fontRef idx="minor">
            <a:schemeClr val="dk1"/>
          </a:fontRef>
        </p:style>
        <p:txBody>
          <a:bodyPr>
            <a:noAutofit/>
          </a:bodyPr>
          <a:lstStyle>
            <a:lvl1pPr marL="365125" indent="-282575">
              <a:defRPr sz="2400">
                <a:solidFill>
                  <a:schemeClr val="tx1"/>
                </a:solidFill>
                <a:latin typeface="Arial" charset="0"/>
                <a:ea typeface="ＭＳ Ｐゴシック" charset="0"/>
                <a:cs typeface="ＭＳ Ｐゴシック" charset="0"/>
              </a:defRPr>
            </a:lvl1pPr>
            <a:lvl2pPr marL="639763" indent="-2365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buFont typeface="Wingdings 2" charset="0"/>
              <a:buNone/>
            </a:pPr>
            <a:r>
              <a:rPr lang="en-US" dirty="0">
                <a:solidFill>
                  <a:srgbClr val="000000"/>
                </a:solidFill>
                <a:latin typeface="Gill Sans MT" charset="0"/>
              </a:rPr>
              <a:t>Here are some ideas for creating your own words for the headline:</a:t>
            </a:r>
          </a:p>
          <a:p>
            <a:pPr eaLnBrk="1" hangingPunct="1">
              <a:lnSpc>
                <a:spcPct val="90000"/>
              </a:lnSpc>
              <a:buFont typeface="Wingdings 2" charset="0"/>
              <a:buNone/>
            </a:pPr>
            <a:r>
              <a:rPr lang="ja-JP" altLang="en-US" i="1" dirty="0">
                <a:solidFill>
                  <a:srgbClr val="000000"/>
                </a:solidFill>
                <a:latin typeface="Gill Sans MT" charset="0"/>
              </a:rPr>
              <a:t>“</a:t>
            </a:r>
            <a:r>
              <a:rPr lang="en-US" i="1" dirty="0">
                <a:solidFill>
                  <a:srgbClr val="000000"/>
                </a:solidFill>
                <a:latin typeface="Gill Sans MT" charset="0"/>
              </a:rPr>
              <a:t>Vancouver company creates GPS-enabled goggles to deliver instant feedback for skiing and snowboarding</a:t>
            </a:r>
            <a:r>
              <a:rPr lang="ja-JP" altLang="en-US" i="1" dirty="0">
                <a:solidFill>
                  <a:srgbClr val="000000"/>
                </a:solidFill>
                <a:latin typeface="Gill Sans MT" charset="0"/>
              </a:rPr>
              <a:t>”</a:t>
            </a:r>
            <a:endParaRPr lang="en-US" i="1" dirty="0">
              <a:solidFill>
                <a:srgbClr val="000000"/>
              </a:solidFill>
              <a:latin typeface="Gill Sans MT" charset="0"/>
            </a:endParaRPr>
          </a:p>
          <a:p>
            <a:pPr algn="ctr" eaLnBrk="1" hangingPunct="1">
              <a:lnSpc>
                <a:spcPct val="90000"/>
              </a:lnSpc>
              <a:buFont typeface="Wingdings 2" charset="0"/>
              <a:buNone/>
            </a:pPr>
            <a:r>
              <a:rPr lang="en-US" b="1" u="sng" dirty="0">
                <a:solidFill>
                  <a:schemeClr val="accent3">
                    <a:lumMod val="50000"/>
                  </a:schemeClr>
                </a:solidFill>
                <a:latin typeface="Gill Sans MT" charset="0"/>
              </a:rPr>
              <a:t>Synonyms</a:t>
            </a:r>
          </a:p>
          <a:p>
            <a:pPr algn="ctr" eaLnBrk="1" hangingPunct="1">
              <a:lnSpc>
                <a:spcPct val="90000"/>
              </a:lnSpc>
              <a:buFont typeface="Wingdings 2" charset="0"/>
              <a:buNone/>
            </a:pPr>
            <a:r>
              <a:rPr lang="en-US" b="1" dirty="0">
                <a:solidFill>
                  <a:srgbClr val="000000"/>
                </a:solidFill>
                <a:latin typeface="Gill Sans MT" charset="0"/>
              </a:rPr>
              <a:t>A synonym is a word that has the same meaning or a very close meaning to the original word.</a:t>
            </a:r>
          </a:p>
          <a:p>
            <a:pPr algn="ctr" eaLnBrk="1" hangingPunct="1">
              <a:lnSpc>
                <a:spcPct val="80000"/>
              </a:lnSpc>
              <a:buFontTx/>
              <a:buNone/>
            </a:pPr>
            <a:r>
              <a:rPr lang="en-US" b="1" u="sng" dirty="0">
                <a:solidFill>
                  <a:schemeClr val="tx2"/>
                </a:solidFill>
                <a:latin typeface="Gill Sans MT" charset="0"/>
              </a:rPr>
              <a:t>Examples</a:t>
            </a:r>
            <a:r>
              <a:rPr lang="en-US" b="1" dirty="0">
                <a:solidFill>
                  <a:schemeClr val="tx2"/>
                </a:solidFill>
                <a:latin typeface="Gill Sans MT" charset="0"/>
              </a:rPr>
              <a:t>:</a:t>
            </a:r>
            <a:endParaRPr lang="en-US" b="1" dirty="0">
              <a:solidFill>
                <a:srgbClr val="FF3300"/>
              </a:solidFill>
              <a:latin typeface="Gill Sans MT" charset="0"/>
            </a:endParaRPr>
          </a:p>
          <a:p>
            <a:pPr eaLnBrk="1" hangingPunct="1">
              <a:lnSpc>
                <a:spcPct val="80000"/>
              </a:lnSpc>
            </a:pPr>
            <a:r>
              <a:rPr lang="en-US" b="1" dirty="0">
                <a:solidFill>
                  <a:srgbClr val="000000"/>
                </a:solidFill>
                <a:latin typeface="Gill Sans MT" charset="0"/>
              </a:rPr>
              <a:t>A synonym for </a:t>
            </a:r>
            <a:r>
              <a:rPr lang="en-US" b="1" dirty="0">
                <a:solidFill>
                  <a:schemeClr val="tx2"/>
                </a:solidFill>
                <a:latin typeface="Gill Sans MT" charset="0"/>
              </a:rPr>
              <a:t>Vancouver company </a:t>
            </a:r>
            <a:r>
              <a:rPr lang="en-US" b="1" dirty="0">
                <a:solidFill>
                  <a:srgbClr val="000000"/>
                </a:solidFill>
                <a:latin typeface="Gill Sans MT" charset="0"/>
              </a:rPr>
              <a:t>is a </a:t>
            </a:r>
            <a:r>
              <a:rPr lang="en-US" b="1" dirty="0">
                <a:solidFill>
                  <a:schemeClr val="tx2"/>
                </a:solidFill>
                <a:latin typeface="Gill Sans MT" charset="0"/>
              </a:rPr>
              <a:t>local company</a:t>
            </a:r>
            <a:r>
              <a:rPr lang="en-US" b="1" dirty="0">
                <a:solidFill>
                  <a:srgbClr val="000000"/>
                </a:solidFill>
                <a:latin typeface="Gill Sans MT" charset="0"/>
              </a:rPr>
              <a:t>.</a:t>
            </a:r>
          </a:p>
          <a:p>
            <a:pPr eaLnBrk="1" hangingPunct="1">
              <a:lnSpc>
                <a:spcPct val="80000"/>
              </a:lnSpc>
            </a:pPr>
            <a:r>
              <a:rPr lang="en-US" b="1" dirty="0">
                <a:solidFill>
                  <a:srgbClr val="000000"/>
                </a:solidFill>
                <a:latin typeface="Gill Sans MT" charset="0"/>
              </a:rPr>
              <a:t> A synonym for </a:t>
            </a:r>
            <a:r>
              <a:rPr lang="en-US" b="1" dirty="0">
                <a:solidFill>
                  <a:schemeClr val="tx2"/>
                </a:solidFill>
                <a:latin typeface="Gill Sans MT" charset="0"/>
              </a:rPr>
              <a:t>GPS-enabled goggles </a:t>
            </a:r>
            <a:r>
              <a:rPr lang="en-US" b="1" dirty="0">
                <a:latin typeface="Gill Sans MT" charset="0"/>
              </a:rPr>
              <a:t>is</a:t>
            </a:r>
            <a:r>
              <a:rPr lang="en-US" b="1" dirty="0">
                <a:solidFill>
                  <a:schemeClr val="tx2"/>
                </a:solidFill>
                <a:latin typeface="Gill Sans MT" charset="0"/>
              </a:rPr>
              <a:t> goggles with GPS</a:t>
            </a:r>
          </a:p>
          <a:p>
            <a:pPr eaLnBrk="1" hangingPunct="1">
              <a:lnSpc>
                <a:spcPct val="80000"/>
              </a:lnSpc>
            </a:pPr>
            <a:r>
              <a:rPr lang="en-US" b="1" dirty="0">
                <a:solidFill>
                  <a:srgbClr val="000000"/>
                </a:solidFill>
                <a:latin typeface="Gill Sans MT" charset="0"/>
              </a:rPr>
              <a:t>A synonym for </a:t>
            </a:r>
            <a:r>
              <a:rPr lang="en-US" b="1" dirty="0">
                <a:solidFill>
                  <a:schemeClr val="tx2"/>
                </a:solidFill>
                <a:latin typeface="Gill Sans MT" charset="0"/>
              </a:rPr>
              <a:t>instant </a:t>
            </a:r>
            <a:r>
              <a:rPr lang="en-US" b="1" dirty="0">
                <a:solidFill>
                  <a:srgbClr val="000000"/>
                </a:solidFill>
                <a:latin typeface="Gill Sans MT" charset="0"/>
              </a:rPr>
              <a:t>is </a:t>
            </a:r>
            <a:r>
              <a:rPr lang="en-US" b="1" dirty="0">
                <a:solidFill>
                  <a:schemeClr val="tx2"/>
                </a:solidFill>
                <a:latin typeface="Gill Sans MT" charset="0"/>
              </a:rPr>
              <a:t>immediate</a:t>
            </a:r>
            <a:r>
              <a:rPr lang="en-US" b="1" dirty="0">
                <a:solidFill>
                  <a:srgbClr val="000000"/>
                </a:solidFill>
                <a:latin typeface="Gill Sans MT" charset="0"/>
              </a:rPr>
              <a:t>.</a:t>
            </a:r>
          </a:p>
          <a:p>
            <a:pPr eaLnBrk="1" hangingPunct="1">
              <a:lnSpc>
                <a:spcPct val="80000"/>
              </a:lnSpc>
              <a:buFont typeface="Wingdings 2" charset="0"/>
              <a:buNone/>
            </a:pPr>
            <a:endParaRPr lang="en-US" b="1" dirty="0">
              <a:solidFill>
                <a:schemeClr val="tx2"/>
              </a:solidFill>
              <a:latin typeface="Gill Sans MT" charset="0"/>
            </a:endParaRPr>
          </a:p>
          <a:p>
            <a:pPr eaLnBrk="1" hangingPunct="1">
              <a:lnSpc>
                <a:spcPct val="80000"/>
              </a:lnSpc>
              <a:buFont typeface="Wingdings 2" charset="0"/>
              <a:buNone/>
            </a:pPr>
            <a:r>
              <a:rPr lang="en-US" b="1" dirty="0">
                <a:latin typeface="Gill Sans MT" charset="0"/>
              </a:rPr>
              <a:t>You do not have to change every word – certain key words cannot be changed</a:t>
            </a:r>
            <a:r>
              <a:rPr lang="cs-CZ" b="1" dirty="0">
                <a:latin typeface="Gill Sans MT" charset="0"/>
              </a:rPr>
              <a:t>.</a:t>
            </a:r>
            <a:endParaRPr lang="en-US" b="1" dirty="0">
              <a:latin typeface="Gill Sans MT" charset="0"/>
            </a:endParaRPr>
          </a:p>
          <a:p>
            <a:pPr eaLnBrk="1" hangingPunct="1">
              <a:lnSpc>
                <a:spcPct val="80000"/>
              </a:lnSpc>
              <a:buFont typeface="Wingdings 2" charset="0"/>
              <a:buNone/>
            </a:pPr>
            <a:r>
              <a:rPr lang="en-US" b="1" dirty="0">
                <a:latin typeface="Gill Sans MT" charset="0"/>
              </a:rPr>
              <a:t>Our paraphrase now reads:</a:t>
            </a:r>
          </a:p>
          <a:p>
            <a:pPr eaLnBrk="1" hangingPunct="1">
              <a:lnSpc>
                <a:spcPct val="80000"/>
              </a:lnSpc>
              <a:buFont typeface="Wingdings 2" charset="0"/>
              <a:buNone/>
            </a:pPr>
            <a:endParaRPr lang="en-US" b="1" dirty="0">
              <a:latin typeface="Gill Sans MT" charset="0"/>
            </a:endParaRPr>
          </a:p>
          <a:p>
            <a:pPr eaLnBrk="1" hangingPunct="1">
              <a:lnSpc>
                <a:spcPct val="80000"/>
              </a:lnSpc>
              <a:buFont typeface="Wingdings 2" charset="0"/>
              <a:buNone/>
            </a:pPr>
            <a:r>
              <a:rPr lang="en-US" b="1" i="1" dirty="0">
                <a:latin typeface="Gill Sans MT" charset="0"/>
              </a:rPr>
              <a:t>A local company creates goggles with GPS to deliver immediate feedback for skiing and snowboarding</a:t>
            </a:r>
            <a:r>
              <a:rPr lang="cs-CZ" b="1" i="1" dirty="0">
                <a:latin typeface="Gill Sans MT" charset="0"/>
              </a:rPr>
              <a:t>.</a:t>
            </a:r>
            <a:r>
              <a:rPr lang="en-US" b="1" dirty="0">
                <a:solidFill>
                  <a:srgbClr val="000000"/>
                </a:solidFill>
                <a:latin typeface="Gill Sans MT" charset="0"/>
              </a:rPr>
              <a:t>	</a:t>
            </a:r>
          </a:p>
        </p:txBody>
      </p:sp>
    </p:spTree>
    <p:extLst>
      <p:ext uri="{BB962C8B-B14F-4D97-AF65-F5344CB8AC3E}">
        <p14:creationId xmlns:p14="http://schemas.microsoft.com/office/powerpoint/2010/main" val="1111829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52400"/>
            <a:ext cx="8686800" cy="655582"/>
          </a:xfrm>
        </p:spPr>
        <p:txBody>
          <a:bodyPr>
            <a:normAutofit/>
          </a:bodyPr>
          <a:lstStyle/>
          <a:p>
            <a:pPr eaLnBrk="1" hangingPunct="1"/>
            <a:r>
              <a:rPr lang="en-US" sz="2800" b="1" dirty="0">
                <a:effectLst>
                  <a:outerShdw blurRad="38100" dist="38100" dir="2700000" algn="tl">
                    <a:srgbClr val="DDDDDD"/>
                  </a:outerShdw>
                </a:effectLst>
                <a:latin typeface="Gill Sans MT" charset="0"/>
                <a:ea typeface="ＭＳ Ｐゴシック" charset="0"/>
                <a:cs typeface="ＭＳ Ｐゴシック" charset="0"/>
              </a:rPr>
              <a:t>How else do I paraphrase?</a:t>
            </a:r>
            <a:endParaRPr lang="en-US" sz="2800" b="1" dirty="0">
              <a:solidFill>
                <a:srgbClr val="FF3300"/>
              </a:solidFill>
              <a:effectLst>
                <a:outerShdw blurRad="38100" dist="38100" dir="2700000" algn="tl">
                  <a:srgbClr val="DDDDDD"/>
                </a:outerShdw>
              </a:effectLst>
              <a:latin typeface="Gill Sans MT" charset="0"/>
              <a:ea typeface="ＭＳ Ｐゴシック" charset="0"/>
              <a:cs typeface="ＭＳ Ｐゴシック" charset="0"/>
            </a:endParaRPr>
          </a:p>
        </p:txBody>
      </p:sp>
      <p:sp>
        <p:nvSpPr>
          <p:cNvPr id="24579" name="Rectangle 3"/>
          <p:cNvSpPr>
            <a:spLocks noGrp="1" noChangeArrowheads="1"/>
          </p:cNvSpPr>
          <p:nvPr>
            <p:ph idx="1"/>
          </p:nvPr>
        </p:nvSpPr>
        <p:spPr>
          <a:xfrm>
            <a:off x="228600" y="1219200"/>
            <a:ext cx="8686800" cy="5410200"/>
          </a:xfrm>
          <a:ln>
            <a:miter lim="800000"/>
            <a:headEnd/>
            <a:tailEnd/>
          </a:ln>
        </p:spPr>
        <p:style>
          <a:lnRef idx="1">
            <a:schemeClr val="accent4"/>
          </a:lnRef>
          <a:fillRef idx="2">
            <a:schemeClr val="accent4"/>
          </a:fillRef>
          <a:effectRef idx="1">
            <a:schemeClr val="accent4"/>
          </a:effectRef>
          <a:fontRef idx="minor">
            <a:schemeClr val="dk1"/>
          </a:fontRef>
        </p:style>
        <p:txBody>
          <a:bodyPr>
            <a:noAutofit/>
          </a:bodyPr>
          <a:lstStyle>
            <a:lvl1pPr marL="365125" indent="-282575">
              <a:defRPr sz="2400">
                <a:solidFill>
                  <a:schemeClr val="tx1"/>
                </a:solidFill>
                <a:latin typeface="Arial" charset="0"/>
                <a:ea typeface="ＭＳ Ｐゴシック" charset="0"/>
                <a:cs typeface="ＭＳ Ｐゴシック" charset="0"/>
              </a:defRPr>
            </a:lvl1pPr>
            <a:lvl2pPr marL="2347913" indent="-2365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buFont typeface="Wingdings 2" charset="0"/>
              <a:buNone/>
            </a:pPr>
            <a:r>
              <a:rPr lang="en-US" sz="2100" b="1" dirty="0">
                <a:solidFill>
                  <a:srgbClr val="000000"/>
                </a:solidFill>
                <a:latin typeface="Gill Sans MT" charset="0"/>
              </a:rPr>
              <a:t>Grammar and Word Form</a:t>
            </a:r>
          </a:p>
          <a:p>
            <a:pPr eaLnBrk="1" hangingPunct="1">
              <a:lnSpc>
                <a:spcPct val="90000"/>
              </a:lnSpc>
            </a:pPr>
            <a:r>
              <a:rPr lang="en-US" dirty="0">
                <a:solidFill>
                  <a:srgbClr val="000000"/>
                </a:solidFill>
                <a:latin typeface="Gill Sans MT" charset="0"/>
              </a:rPr>
              <a:t>Another idea is to change the grammar or word form:</a:t>
            </a:r>
          </a:p>
          <a:p>
            <a:pPr eaLnBrk="1" hangingPunct="1">
              <a:lnSpc>
                <a:spcPct val="90000"/>
              </a:lnSpc>
              <a:buFont typeface="Wingdings 2" charset="0"/>
              <a:buNone/>
            </a:pPr>
            <a:r>
              <a:rPr lang="ja-JP" altLang="en-US" i="1" dirty="0">
                <a:solidFill>
                  <a:srgbClr val="000000"/>
                </a:solidFill>
                <a:latin typeface="Gill Sans MT" charset="0"/>
              </a:rPr>
              <a:t>“</a:t>
            </a:r>
            <a:r>
              <a:rPr lang="en-US" b="1" i="1" dirty="0">
                <a:solidFill>
                  <a:schemeClr val="accent1"/>
                </a:solidFill>
                <a:latin typeface="Gill Sans MT" charset="0"/>
              </a:rPr>
              <a:t>Skiing and snowboarding</a:t>
            </a:r>
            <a:r>
              <a:rPr lang="en-US" i="1" dirty="0">
                <a:solidFill>
                  <a:srgbClr val="000000"/>
                </a:solidFill>
                <a:latin typeface="Gill Sans MT" charset="0"/>
              </a:rPr>
              <a:t> </a:t>
            </a:r>
            <a:r>
              <a:rPr lang="en-US" b="1" i="1" dirty="0">
                <a:solidFill>
                  <a:srgbClr val="000000"/>
                </a:solidFill>
                <a:latin typeface="Gill Sans MT" charset="0"/>
              </a:rPr>
              <a:t>has taken on </a:t>
            </a:r>
            <a:r>
              <a:rPr lang="en-US" i="1" dirty="0">
                <a:solidFill>
                  <a:srgbClr val="000000"/>
                </a:solidFill>
                <a:latin typeface="Gill Sans MT" charset="0"/>
              </a:rPr>
              <a:t>a new </a:t>
            </a:r>
            <a:r>
              <a:rPr lang="en-US" b="1" i="1" dirty="0">
                <a:solidFill>
                  <a:schemeClr val="accent6"/>
                </a:solidFill>
                <a:latin typeface="Gill Sans MT" charset="0"/>
              </a:rPr>
              <a:t>high tech twist</a:t>
            </a:r>
            <a:r>
              <a:rPr lang="en-US" i="1" dirty="0">
                <a:solidFill>
                  <a:srgbClr val="000000"/>
                </a:solidFill>
                <a:latin typeface="Gill Sans MT" charset="0"/>
              </a:rPr>
              <a:t>.</a:t>
            </a:r>
            <a:r>
              <a:rPr lang="ja-JP" altLang="en-US" i="1" dirty="0">
                <a:solidFill>
                  <a:srgbClr val="000000"/>
                </a:solidFill>
                <a:latin typeface="Gill Sans MT" charset="0"/>
              </a:rPr>
              <a:t>”</a:t>
            </a:r>
            <a:endParaRPr lang="en-US" i="1" dirty="0">
              <a:solidFill>
                <a:srgbClr val="000000"/>
              </a:solidFill>
              <a:latin typeface="Gill Sans MT" charset="0"/>
            </a:endParaRPr>
          </a:p>
          <a:p>
            <a:pPr eaLnBrk="1" hangingPunct="1">
              <a:lnSpc>
                <a:spcPct val="90000"/>
              </a:lnSpc>
              <a:buFont typeface="Wingdings 2" charset="0"/>
              <a:buNone/>
            </a:pPr>
            <a:r>
              <a:rPr lang="en-US" dirty="0">
                <a:solidFill>
                  <a:srgbClr val="000000"/>
                </a:solidFill>
                <a:latin typeface="Gill Sans MT" charset="0"/>
              </a:rPr>
              <a:t>Could become:</a:t>
            </a:r>
          </a:p>
          <a:p>
            <a:pPr eaLnBrk="1" hangingPunct="1">
              <a:lnSpc>
                <a:spcPct val="90000"/>
              </a:lnSpc>
              <a:buFont typeface="Wingdings 2" charset="0"/>
              <a:buNone/>
            </a:pPr>
            <a:r>
              <a:rPr lang="en-US" i="1" dirty="0">
                <a:solidFill>
                  <a:srgbClr val="000000"/>
                </a:solidFill>
                <a:latin typeface="Gill Sans MT" charset="0"/>
              </a:rPr>
              <a:t>A new </a:t>
            </a:r>
            <a:r>
              <a:rPr lang="en-US" b="1" i="1" dirty="0">
                <a:solidFill>
                  <a:schemeClr val="accent6"/>
                </a:solidFill>
                <a:latin typeface="Gill Sans MT" charset="0"/>
              </a:rPr>
              <a:t>high tech innovation </a:t>
            </a:r>
            <a:r>
              <a:rPr lang="en-US" b="1" i="1" dirty="0">
                <a:solidFill>
                  <a:srgbClr val="000000"/>
                </a:solidFill>
                <a:latin typeface="Gill Sans MT" charset="0"/>
              </a:rPr>
              <a:t>has been developed </a:t>
            </a:r>
            <a:r>
              <a:rPr lang="en-US" i="1" dirty="0">
                <a:solidFill>
                  <a:srgbClr val="000000"/>
                </a:solidFill>
                <a:latin typeface="Gill Sans MT" charset="0"/>
              </a:rPr>
              <a:t>for </a:t>
            </a:r>
            <a:r>
              <a:rPr lang="en-US" b="1" i="1" dirty="0">
                <a:solidFill>
                  <a:schemeClr val="accent1"/>
                </a:solidFill>
                <a:latin typeface="Gill Sans MT" charset="0"/>
              </a:rPr>
              <a:t>skiers and snowboarders</a:t>
            </a:r>
          </a:p>
          <a:p>
            <a:pPr eaLnBrk="1" hangingPunct="1">
              <a:lnSpc>
                <a:spcPct val="90000"/>
              </a:lnSpc>
              <a:buFont typeface="Wingdings 2" charset="0"/>
              <a:buNone/>
            </a:pPr>
            <a:endParaRPr lang="en-US" i="1" dirty="0">
              <a:solidFill>
                <a:srgbClr val="000000"/>
              </a:solidFill>
              <a:latin typeface="Gill Sans MT" charset="0"/>
            </a:endParaRPr>
          </a:p>
          <a:p>
            <a:pPr eaLnBrk="1" hangingPunct="1">
              <a:lnSpc>
                <a:spcPct val="90000"/>
              </a:lnSpc>
            </a:pPr>
            <a:r>
              <a:rPr lang="en-US" dirty="0">
                <a:solidFill>
                  <a:srgbClr val="000000"/>
                </a:solidFill>
                <a:latin typeface="Gill Sans MT" charset="0"/>
              </a:rPr>
              <a:t>Note the active to the passive voice and the verb change: has taken on = has</a:t>
            </a:r>
            <a:r>
              <a:rPr lang="en-US" i="1" dirty="0">
                <a:solidFill>
                  <a:srgbClr val="000000"/>
                </a:solidFill>
                <a:latin typeface="Gill Sans MT" charset="0"/>
              </a:rPr>
              <a:t> been developed</a:t>
            </a:r>
          </a:p>
          <a:p>
            <a:pPr eaLnBrk="1" hangingPunct="1">
              <a:lnSpc>
                <a:spcPct val="90000"/>
              </a:lnSpc>
            </a:pPr>
            <a:r>
              <a:rPr lang="en-US" dirty="0">
                <a:solidFill>
                  <a:srgbClr val="000000"/>
                </a:solidFill>
                <a:latin typeface="Gill Sans MT" charset="0"/>
              </a:rPr>
              <a:t>Note the </a:t>
            </a:r>
            <a:r>
              <a:rPr lang="en-US" dirty="0" err="1">
                <a:solidFill>
                  <a:srgbClr val="000000"/>
                </a:solidFill>
                <a:latin typeface="Gill Sans MT" charset="0"/>
              </a:rPr>
              <a:t>the</a:t>
            </a:r>
            <a:r>
              <a:rPr lang="en-US" dirty="0">
                <a:solidFill>
                  <a:srgbClr val="000000"/>
                </a:solidFill>
                <a:latin typeface="Gill Sans MT" charset="0"/>
              </a:rPr>
              <a:t> synonym for twist =</a:t>
            </a:r>
            <a:r>
              <a:rPr lang="en-US" i="1" dirty="0">
                <a:solidFill>
                  <a:srgbClr val="000000"/>
                </a:solidFill>
                <a:latin typeface="Gill Sans MT" charset="0"/>
              </a:rPr>
              <a:t> innovation</a:t>
            </a:r>
          </a:p>
          <a:p>
            <a:pPr eaLnBrk="1" hangingPunct="1">
              <a:lnSpc>
                <a:spcPct val="90000"/>
              </a:lnSpc>
            </a:pPr>
            <a:r>
              <a:rPr lang="en-US" dirty="0">
                <a:solidFill>
                  <a:srgbClr val="000000"/>
                </a:solidFill>
                <a:latin typeface="Gill Sans MT" charset="0"/>
              </a:rPr>
              <a:t>Note the word form change for skiing = </a:t>
            </a:r>
            <a:r>
              <a:rPr lang="en-US" i="1" dirty="0">
                <a:solidFill>
                  <a:srgbClr val="000000"/>
                </a:solidFill>
                <a:latin typeface="Gill Sans MT" charset="0"/>
              </a:rPr>
              <a:t>skiers</a:t>
            </a:r>
          </a:p>
          <a:p>
            <a:pPr eaLnBrk="1" hangingPunct="1">
              <a:lnSpc>
                <a:spcPct val="90000"/>
              </a:lnSpc>
            </a:pPr>
            <a:r>
              <a:rPr lang="en-US" dirty="0">
                <a:solidFill>
                  <a:srgbClr val="000000"/>
                </a:solidFill>
                <a:latin typeface="Gill Sans MT" charset="0"/>
              </a:rPr>
              <a:t>Note the word form change for snowboarding =</a:t>
            </a:r>
            <a:r>
              <a:rPr lang="en-US" i="1" dirty="0">
                <a:solidFill>
                  <a:srgbClr val="000000"/>
                </a:solidFill>
                <a:latin typeface="Gill Sans MT" charset="0"/>
              </a:rPr>
              <a:t> snowboarders</a:t>
            </a:r>
            <a:endParaRPr lang="en-US" b="1" dirty="0">
              <a:solidFill>
                <a:srgbClr val="000000"/>
              </a:solidFill>
              <a:latin typeface="Gill Sans MT" charset="0"/>
            </a:endParaRPr>
          </a:p>
        </p:txBody>
      </p:sp>
    </p:spTree>
    <p:extLst>
      <p:ext uri="{BB962C8B-B14F-4D97-AF65-F5344CB8AC3E}">
        <p14:creationId xmlns:p14="http://schemas.microsoft.com/office/powerpoint/2010/main" val="870838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236110"/>
            <a:ext cx="2819400" cy="1828800"/>
          </a:xfrm>
        </p:spPr>
        <p:style>
          <a:lnRef idx="1">
            <a:schemeClr val="accent4"/>
          </a:lnRef>
          <a:fillRef idx="2">
            <a:schemeClr val="accent4"/>
          </a:fillRef>
          <a:effectRef idx="1">
            <a:schemeClr val="accent4"/>
          </a:effectRef>
          <a:fontRef idx="minor">
            <a:schemeClr val="dk1"/>
          </a:fontRef>
        </p:style>
        <p:txBody>
          <a:bodyPr anchor="ctr">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50" b="1" dirty="0">
                <a:solidFill>
                  <a:srgbClr val="572314"/>
                </a:solidFill>
                <a:effectLst>
                  <a:outerShdw blurRad="38100" dist="38100" dir="2700000" algn="tl">
                    <a:srgbClr val="DDDDDD"/>
                  </a:outerShdw>
                </a:effectLst>
                <a:latin typeface="Gill Sans MT" charset="0"/>
              </a:rPr>
              <a:t>Other Types of Documents:</a:t>
            </a:r>
            <a:br>
              <a:rPr lang="en-US" sz="2250" b="1" dirty="0">
                <a:solidFill>
                  <a:srgbClr val="572314"/>
                </a:solidFill>
                <a:effectLst>
                  <a:outerShdw blurRad="38100" dist="38100" dir="2700000" algn="tl">
                    <a:srgbClr val="DDDDDD"/>
                  </a:outerShdw>
                </a:effectLst>
                <a:latin typeface="Gill Sans MT" charset="0"/>
              </a:rPr>
            </a:br>
            <a:br>
              <a:rPr lang="en-US" sz="2250" b="1" dirty="0">
                <a:solidFill>
                  <a:srgbClr val="572314"/>
                </a:solidFill>
                <a:effectLst>
                  <a:outerShdw blurRad="38100" dist="38100" dir="2700000" algn="tl">
                    <a:srgbClr val="DDDDDD"/>
                  </a:outerShdw>
                </a:effectLst>
                <a:latin typeface="Gill Sans MT" charset="0"/>
              </a:rPr>
            </a:br>
            <a:r>
              <a:rPr lang="en-US" sz="2800" b="1" dirty="0">
                <a:solidFill>
                  <a:srgbClr val="572314"/>
                </a:solidFill>
                <a:effectLst>
                  <a:outerShdw blurRad="38100" dist="38100" dir="2700000" algn="tl">
                    <a:srgbClr val="DDDDDD"/>
                  </a:outerShdw>
                </a:effectLst>
                <a:latin typeface="Gill Sans MT" charset="0"/>
              </a:rPr>
              <a:t>Graph Example</a:t>
            </a:r>
            <a:endParaRPr lang="en-US" sz="2250" b="1" dirty="0">
              <a:solidFill>
                <a:srgbClr val="FF3300"/>
              </a:solidFill>
              <a:effectLst>
                <a:outerShdw blurRad="38100" dist="38100" dir="2700000" algn="tl">
                  <a:srgbClr val="DDDDDD"/>
                </a:outerShdw>
              </a:effectLst>
              <a:latin typeface="Gill Sans MT" charset="0"/>
            </a:endParaRPr>
          </a:p>
        </p:txBody>
      </p:sp>
      <p:sp>
        <p:nvSpPr>
          <p:cNvPr id="31749" name="Text Box 4"/>
          <p:cNvSpPr txBox="1">
            <a:spLocks noChangeArrowheads="1"/>
          </p:cNvSpPr>
          <p:nvPr/>
        </p:nvSpPr>
        <p:spPr bwMode="auto">
          <a:xfrm>
            <a:off x="6603208" y="5129606"/>
            <a:ext cx="646331" cy="514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lnSpc>
                <a:spcPct val="90000"/>
              </a:lnSpc>
              <a:spcBef>
                <a:spcPct val="20000"/>
              </a:spcBef>
            </a:pPr>
            <a:endParaRPr lang="en-US" sz="1050" b="1"/>
          </a:p>
          <a:p>
            <a:endParaRPr lang="en-US" sz="1800"/>
          </a:p>
        </p:txBody>
      </p:sp>
      <p:pic>
        <p:nvPicPr>
          <p:cNvPr id="8" name="Content Placeholder 7" descr="Labour force survey 2.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824" r="-1075"/>
          <a:stretch/>
        </p:blipFill>
        <p:spPr>
          <a:xfrm>
            <a:off x="3200400" y="233965"/>
            <a:ext cx="5769384" cy="6406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032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38200"/>
          </a:xfrm>
        </p:spPr>
        <p:txBody>
          <a:bodyPr/>
          <a:lstStyle/>
          <a:p>
            <a:r>
              <a:rPr lang="en-US" b="1" dirty="0"/>
              <a:t>CLASS OBJECTIVES </a:t>
            </a:r>
          </a:p>
        </p:txBody>
      </p:sp>
      <p:sp>
        <p:nvSpPr>
          <p:cNvPr id="3" name="Content Placeholder 2"/>
          <p:cNvSpPr>
            <a:spLocks noGrp="1"/>
          </p:cNvSpPr>
          <p:nvPr>
            <p:ph sz="quarter" idx="13"/>
          </p:nvPr>
        </p:nvSpPr>
        <p:spPr>
          <a:xfrm>
            <a:off x="274320" y="1298448"/>
            <a:ext cx="8595360" cy="3730752"/>
          </a:xfrm>
        </p:spPr>
        <p:txBody>
          <a:bodyPr>
            <a:normAutofit/>
          </a:bodyPr>
          <a:lstStyle/>
          <a:p>
            <a:r>
              <a:rPr lang="cs-CZ" sz="3600" dirty="0"/>
              <a:t>Learn what paraphrasing is.</a:t>
            </a:r>
          </a:p>
          <a:p>
            <a:r>
              <a:rPr lang="en-US" sz="3600" dirty="0"/>
              <a:t>Work on </a:t>
            </a:r>
            <a:r>
              <a:rPr lang="en-US" sz="3600" b="1" dirty="0"/>
              <a:t>paraphrase and summarization </a:t>
            </a:r>
            <a:r>
              <a:rPr lang="en-US" sz="3600" dirty="0"/>
              <a:t>abilities</a:t>
            </a:r>
            <a:r>
              <a:rPr lang="cs-CZ" sz="3600" dirty="0"/>
              <a:t>.</a:t>
            </a:r>
          </a:p>
          <a:p>
            <a:r>
              <a:rPr lang="cs-CZ" sz="3600" dirty="0"/>
              <a:t>I</a:t>
            </a:r>
            <a:r>
              <a:rPr lang="en-US" sz="3600" dirty="0" err="1"/>
              <a:t>mprove</a:t>
            </a:r>
            <a:r>
              <a:rPr lang="en-US" sz="3600" dirty="0"/>
              <a:t> research abilities by holding text in the mind and writing with key summarizing structures.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724400"/>
            <a:ext cx="1499986" cy="1975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46928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3189667" cy="1295400"/>
          </a:xfrm>
        </p:spPr>
        <p:style>
          <a:lnRef idx="1">
            <a:schemeClr val="accent4"/>
          </a:lnRef>
          <a:fillRef idx="2">
            <a:schemeClr val="accent4"/>
          </a:fillRef>
          <a:effectRef idx="1">
            <a:schemeClr val="accent4"/>
          </a:effectRef>
          <a:fontRef idx="minor">
            <a:schemeClr val="dk1"/>
          </a:fontRef>
        </p:style>
        <p:txBody>
          <a:bodyPr anchor="ctr">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solidFill>
                  <a:schemeClr val="tx2"/>
                </a:solidFill>
                <a:effectLst>
                  <a:outerShdw blurRad="38100" dist="38100" dir="2700000" algn="tl">
                    <a:srgbClr val="DDDDDD"/>
                  </a:outerShdw>
                </a:effectLst>
                <a:latin typeface="Gill Sans MT" charset="0"/>
              </a:rPr>
              <a:t>Highlighted Information</a:t>
            </a:r>
          </a:p>
        </p:txBody>
      </p:sp>
      <p:pic>
        <p:nvPicPr>
          <p:cNvPr id="6" name="Content Placeholder 5" descr="labour force high lighted.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91" t="-551" r="-698"/>
          <a:stretch/>
        </p:blipFill>
        <p:spPr>
          <a:xfrm>
            <a:off x="3429000" y="200695"/>
            <a:ext cx="5536728" cy="6490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1"/>
          <p:cNvSpPr txBox="1">
            <a:spLocks/>
          </p:cNvSpPr>
          <p:nvPr/>
        </p:nvSpPr>
        <p:spPr>
          <a:xfrm>
            <a:off x="76200" y="3048000"/>
            <a:ext cx="3189667" cy="3642816"/>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r>
              <a:rPr lang="en-US" sz="2250" dirty="0">
                <a:solidFill>
                  <a:srgbClr val="000000"/>
                </a:solidFill>
                <a:latin typeface="Gill Sans MT" charset="0"/>
              </a:rPr>
              <a:t>Employment statistics remained fairly constant in September with a slight drop.</a:t>
            </a:r>
            <a:br>
              <a:rPr lang="en-US" sz="2250" dirty="0">
                <a:solidFill>
                  <a:srgbClr val="000000"/>
                </a:solidFill>
                <a:latin typeface="Gill Sans MT" charset="0"/>
              </a:rPr>
            </a:br>
            <a:r>
              <a:rPr lang="en-US" sz="2250" dirty="0">
                <a:solidFill>
                  <a:srgbClr val="000000"/>
                </a:solidFill>
                <a:latin typeface="Gill Sans MT" charset="0"/>
              </a:rPr>
              <a:t>Decrease in part time work was balanced with an increase in full time jobs.</a:t>
            </a:r>
            <a:br>
              <a:rPr lang="en-US" sz="2250" dirty="0">
                <a:solidFill>
                  <a:srgbClr val="000000"/>
                </a:solidFill>
                <a:latin typeface="Gill Sans MT" charset="0"/>
              </a:rPr>
            </a:br>
            <a:r>
              <a:rPr lang="en-US" sz="2250" dirty="0">
                <a:solidFill>
                  <a:srgbClr val="000000"/>
                </a:solidFill>
                <a:latin typeface="Gill Sans MT" charset="0"/>
              </a:rPr>
              <a:t>Young people aged 15-24 were especially affected.</a:t>
            </a:r>
            <a:endParaRPr lang="en-US" sz="2250" dirty="0">
              <a:effectLst>
                <a:outerShdw blurRad="38100" dist="38100" dir="2700000" algn="tl">
                  <a:srgbClr val="DDDDDD"/>
                </a:outerShdw>
              </a:effectLst>
              <a:latin typeface="Gill Sans MT" charset="0"/>
              <a:ea typeface="ＭＳ Ｐゴシック" charset="0"/>
              <a:cs typeface="ＭＳ Ｐゴシック" charset="0"/>
            </a:endParaRPr>
          </a:p>
        </p:txBody>
      </p:sp>
      <p:sp>
        <p:nvSpPr>
          <p:cNvPr id="3" name="Rectangle 2"/>
          <p:cNvSpPr/>
          <p:nvPr/>
        </p:nvSpPr>
        <p:spPr>
          <a:xfrm>
            <a:off x="261333" y="1847671"/>
            <a:ext cx="2819400" cy="1200329"/>
          </a:xfrm>
          <a:prstGeom prst="rect">
            <a:avLst/>
          </a:prstGeom>
        </p:spPr>
        <p:txBody>
          <a:bodyPr wrap="square">
            <a:spAutoFit/>
          </a:bodyPr>
          <a:lstStyle/>
          <a:p>
            <a:r>
              <a:rPr lang="en-US" sz="2400" b="1" dirty="0">
                <a:effectLst>
                  <a:outerShdw blurRad="38100" dist="38100" dir="2700000" algn="tl">
                    <a:srgbClr val="DDDDDD"/>
                  </a:outerShdw>
                </a:effectLst>
                <a:latin typeface="Gill Sans MT" charset="0"/>
                <a:ea typeface="ＭＳ Ｐゴシック" charset="0"/>
                <a:cs typeface="ＭＳ Ｐゴシック" charset="0"/>
              </a:rPr>
              <a:t>What would be the paraphrased information?</a:t>
            </a:r>
            <a:endParaRPr lang="cs-CZ" sz="2400" dirty="0"/>
          </a:p>
        </p:txBody>
      </p:sp>
    </p:spTree>
    <p:extLst>
      <p:ext uri="{BB962C8B-B14F-4D97-AF65-F5344CB8AC3E}">
        <p14:creationId xmlns:p14="http://schemas.microsoft.com/office/powerpoint/2010/main" val="363136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3886200"/>
          </a:xfrm>
        </p:spPr>
        <p:txBody>
          <a:bodyPr anchor="ctr">
            <a:normAutofit/>
          </a:bodyPr>
          <a:lstStyle/>
          <a:p>
            <a:r>
              <a:rPr lang="en-US" sz="2800" b="1" dirty="0">
                <a:effectLst>
                  <a:outerShdw blurRad="38100" dist="38100" dir="2700000" algn="tl">
                    <a:srgbClr val="DDDDDD"/>
                  </a:outerShdw>
                </a:effectLst>
                <a:latin typeface="Gill Sans MT" charset="0"/>
                <a:ea typeface="ＭＳ Ｐゴシック" charset="0"/>
                <a:cs typeface="ＭＳ Ｐゴシック" charset="0"/>
              </a:rPr>
              <a:t>Conclusion</a:t>
            </a:r>
            <a:br>
              <a:rPr lang="en-US" sz="2800" b="1" dirty="0">
                <a:effectLst>
                  <a:outerShdw blurRad="38100" dist="38100" dir="2700000" algn="tl">
                    <a:srgbClr val="DDDDDD"/>
                  </a:outerShdw>
                </a:effectLst>
                <a:latin typeface="Gill Sans MT" charset="0"/>
                <a:ea typeface="ＭＳ Ｐゴシック" charset="0"/>
                <a:cs typeface="ＭＳ Ｐゴシック" charset="0"/>
              </a:rPr>
            </a:br>
            <a:br>
              <a:rPr lang="en-US" sz="2250" dirty="0">
                <a:effectLst>
                  <a:outerShdw blurRad="38100" dist="38100" dir="2700000" algn="tl">
                    <a:srgbClr val="DDDDDD"/>
                  </a:outerShdw>
                </a:effectLst>
                <a:latin typeface="Gill Sans MT" charset="0"/>
                <a:ea typeface="ＭＳ Ｐゴシック" charset="0"/>
                <a:cs typeface="ＭＳ Ｐゴシック" charset="0"/>
              </a:rPr>
            </a:br>
            <a:r>
              <a:rPr lang="en-US" sz="2400" dirty="0">
                <a:solidFill>
                  <a:srgbClr val="000000"/>
                </a:solidFill>
                <a:latin typeface="Gill Sans MT" charset="0"/>
              </a:rPr>
              <a:t>When we paraphrase, we put parts of a text into </a:t>
            </a:r>
            <a:r>
              <a:rPr lang="en-US" sz="2400" b="1" dirty="0">
                <a:solidFill>
                  <a:srgbClr val="000000"/>
                </a:solidFill>
                <a:latin typeface="Gill Sans MT" charset="0"/>
              </a:rPr>
              <a:t>our own words.</a:t>
            </a:r>
            <a:br>
              <a:rPr lang="en-US" sz="2400" b="1" dirty="0">
                <a:solidFill>
                  <a:srgbClr val="000000"/>
                </a:solidFill>
                <a:latin typeface="Gill Sans MT" charset="0"/>
              </a:rPr>
            </a:br>
            <a:br>
              <a:rPr lang="en-US" sz="2400" dirty="0">
                <a:solidFill>
                  <a:srgbClr val="000000"/>
                </a:solidFill>
                <a:latin typeface="Gill Sans MT" charset="0"/>
              </a:rPr>
            </a:br>
            <a:r>
              <a:rPr lang="en-US" sz="2400" dirty="0">
                <a:solidFill>
                  <a:srgbClr val="000000"/>
                </a:solidFill>
                <a:latin typeface="Gill Sans MT" charset="0"/>
              </a:rPr>
              <a:t>Paraphrasing </a:t>
            </a:r>
            <a:r>
              <a:rPr lang="en-US" sz="2400" b="1" dirty="0">
                <a:solidFill>
                  <a:srgbClr val="000000"/>
                </a:solidFill>
                <a:latin typeface="Gill Sans MT" charset="0"/>
              </a:rPr>
              <a:t>demonstrates understanding </a:t>
            </a:r>
            <a:r>
              <a:rPr lang="en-US" sz="2400" dirty="0">
                <a:solidFill>
                  <a:srgbClr val="000000"/>
                </a:solidFill>
                <a:latin typeface="Gill Sans MT" charset="0"/>
              </a:rPr>
              <a:t>– if you can explain it in your own words, you have a good understanding of an idea or phrase.</a:t>
            </a:r>
            <a:br>
              <a:rPr lang="en-US" sz="2400" dirty="0">
                <a:solidFill>
                  <a:srgbClr val="000000"/>
                </a:solidFill>
                <a:latin typeface="Gill Sans MT" charset="0"/>
              </a:rPr>
            </a:br>
            <a:br>
              <a:rPr lang="en-US" sz="2400" dirty="0">
                <a:solidFill>
                  <a:srgbClr val="000000"/>
                </a:solidFill>
                <a:latin typeface="Gill Sans MT" charset="0"/>
              </a:rPr>
            </a:br>
            <a:r>
              <a:rPr lang="en-US" sz="2400" dirty="0">
                <a:solidFill>
                  <a:srgbClr val="000000"/>
                </a:solidFill>
                <a:latin typeface="Gill Sans MT" charset="0"/>
              </a:rPr>
              <a:t>To paraphrase, use such techniques as </a:t>
            </a:r>
            <a:r>
              <a:rPr lang="en-US" sz="2400" b="1" dirty="0">
                <a:solidFill>
                  <a:srgbClr val="000000"/>
                </a:solidFill>
                <a:latin typeface="Gill Sans MT" charset="0"/>
              </a:rPr>
              <a:t>synonyms, changing grammar and word forms</a:t>
            </a:r>
            <a:r>
              <a:rPr lang="en-US" sz="2400" dirty="0">
                <a:solidFill>
                  <a:srgbClr val="000000"/>
                </a:solidFill>
                <a:latin typeface="Gill Sans MT" charset="0"/>
              </a:rPr>
              <a:t>.</a:t>
            </a:r>
            <a:endParaRPr lang="en-US" sz="2250" dirty="0">
              <a:effectLst>
                <a:outerShdw blurRad="38100" dist="38100" dir="2700000" algn="tl">
                  <a:srgbClr val="DDDDDD"/>
                </a:outerShdw>
              </a:effectLst>
              <a:latin typeface="Gill Sans MT" charset="0"/>
              <a:ea typeface="ＭＳ Ｐゴシック" charset="0"/>
              <a:cs typeface="ＭＳ Ｐゴシック" charset="0"/>
            </a:endParaRPr>
          </a:p>
        </p:txBody>
      </p:sp>
      <p:sp>
        <p:nvSpPr>
          <p:cNvPr id="3" name="Content Placeholder 2"/>
          <p:cNvSpPr>
            <a:spLocks noGrp="1"/>
          </p:cNvSpPr>
          <p:nvPr>
            <p:ph idx="1"/>
          </p:nvPr>
        </p:nvSpPr>
        <p:spPr>
          <a:ln>
            <a:miter lim="800000"/>
            <a:headEnd/>
            <a:tailEnd/>
          </a:ln>
        </p:spPr>
        <p:style>
          <a:lnRef idx="1">
            <a:schemeClr val="accent4"/>
          </a:lnRef>
          <a:fillRef idx="2">
            <a:schemeClr val="accent4"/>
          </a:fillRef>
          <a:effectRef idx="1">
            <a:schemeClr val="accent4"/>
          </a:effectRef>
          <a:fontRef idx="minor">
            <a:schemeClr val="dk1"/>
          </a:fontRef>
        </p:style>
        <p:txBody>
          <a:bodyPr/>
          <a:lstStyle>
            <a:lvl1pPr marL="365125" indent="-2825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2" charset="0"/>
              <a:buNone/>
            </a:pPr>
            <a:endParaRPr lang="en-US" sz="2100" dirty="0">
              <a:solidFill>
                <a:srgbClr val="000000"/>
              </a:solidFill>
              <a:latin typeface="Gill Sans MT" charset="0"/>
            </a:endParaRPr>
          </a:p>
        </p:txBody>
      </p:sp>
      <p:pic>
        <p:nvPicPr>
          <p:cNvPr id="4" name="Picture 3"/>
          <p:cNvPicPr>
            <a:picLocks noChangeAspect="1"/>
          </p:cNvPicPr>
          <p:nvPr/>
        </p:nvPicPr>
        <p:blipFill rotWithShape="1">
          <a:blip r:embed="rId2"/>
          <a:srcRect t="8000" b="4000"/>
          <a:stretch/>
        </p:blipFill>
        <p:spPr>
          <a:xfrm>
            <a:off x="1524000" y="4038600"/>
            <a:ext cx="6096000" cy="26822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708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 let’s practice and recognise the differences between…</a:t>
            </a:r>
            <a:endParaRPr lang="cs-CZ" dirty="0"/>
          </a:p>
        </p:txBody>
      </p:sp>
      <p:sp>
        <p:nvSpPr>
          <p:cNvPr id="5" name="Text Placeholder 4"/>
          <p:cNvSpPr>
            <a:spLocks noGrp="1"/>
          </p:cNvSpPr>
          <p:nvPr>
            <p:ph type="body" sz="half" idx="2"/>
          </p:nvPr>
        </p:nvSpPr>
        <p:spPr>
          <a:xfrm>
            <a:off x="533399" y="1295401"/>
            <a:ext cx="3528219" cy="1066800"/>
          </a:xfrm>
        </p:spPr>
        <p:txBody>
          <a:bodyPr>
            <a:noAutofit/>
          </a:bodyPr>
          <a:lstStyle/>
          <a:p>
            <a:pPr algn="ctr"/>
            <a:r>
              <a:rPr lang="en-GB" sz="4000" b="1" dirty="0"/>
              <a:t>SUMMARISING</a:t>
            </a:r>
            <a:endParaRPr lang="cs-CZ" sz="3200" b="1" dirty="0"/>
          </a:p>
        </p:txBody>
      </p:sp>
      <p:sp>
        <p:nvSpPr>
          <p:cNvPr id="6" name="Text Placeholder 5"/>
          <p:cNvSpPr>
            <a:spLocks noGrp="1"/>
          </p:cNvSpPr>
          <p:nvPr>
            <p:ph type="body" sz="half" idx="15"/>
          </p:nvPr>
        </p:nvSpPr>
        <p:spPr>
          <a:xfrm>
            <a:off x="4704379" y="1295402"/>
            <a:ext cx="4071022" cy="1066800"/>
          </a:xfrm>
        </p:spPr>
        <p:txBody>
          <a:bodyPr>
            <a:normAutofit/>
          </a:bodyPr>
          <a:lstStyle/>
          <a:p>
            <a:pPr algn="ctr"/>
            <a:r>
              <a:rPr lang="en-GB" sz="4000" b="1" dirty="0"/>
              <a:t>PARAPHRASING</a:t>
            </a:r>
            <a:endParaRPr lang="cs-CZ" sz="2800" b="1"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4704379" y="2362201"/>
            <a:ext cx="4071022" cy="27860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4"/>
          <a:stretch>
            <a:fillRect/>
          </a:stretch>
        </p:blipFill>
        <p:spPr>
          <a:xfrm>
            <a:off x="533400" y="2362201"/>
            <a:ext cx="3528218" cy="42338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1400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read and </a:t>
            </a:r>
            <a:r>
              <a:rPr lang="en-US" b="1" dirty="0" err="1"/>
              <a:t>summarise</a:t>
            </a:r>
            <a:r>
              <a:rPr lang="en-US" dirty="0"/>
              <a:t> this original text.</a:t>
            </a:r>
          </a:p>
        </p:txBody>
      </p:sp>
      <p:sp>
        <p:nvSpPr>
          <p:cNvPr id="3" name="Content Placeholder 2"/>
          <p:cNvSpPr>
            <a:spLocks noGrp="1"/>
          </p:cNvSpPr>
          <p:nvPr>
            <p:ph sz="quarter" idx="13"/>
          </p:nvPr>
        </p:nvSpPr>
        <p:spPr>
          <a:xfrm>
            <a:off x="274320" y="1600200"/>
            <a:ext cx="8717280" cy="4636008"/>
          </a:xfrm>
        </p:spPr>
        <p:txBody>
          <a:bodyPr>
            <a:normAutofit/>
          </a:bodyPr>
          <a:lstStyle/>
          <a:p>
            <a:pPr marL="0" indent="0">
              <a:buNone/>
            </a:pPr>
            <a:r>
              <a:rPr lang="en-US" sz="2800" dirty="0"/>
              <a:t>       Students frequently overuse direct quotation in taking notes, and as a result they overuse quotations in the final [research] paper. Probably only about 10% of your final manuscript should appear as directly quoted matter. Therefore, you should strive to limit the amount of exact transcribing of source materials while taking notes.</a:t>
            </a:r>
          </a:p>
          <a:p>
            <a:pPr marL="0" indent="0">
              <a:buNone/>
            </a:pPr>
            <a:endParaRPr lang="en-US" sz="2800" dirty="0"/>
          </a:p>
          <a:p>
            <a:pPr marL="0" indent="0">
              <a:buNone/>
            </a:pPr>
            <a:r>
              <a:rPr lang="en-US" sz="2400" dirty="0"/>
              <a:t>Lester, James D. </a:t>
            </a:r>
            <a:r>
              <a:rPr lang="en-US" sz="2400" i="1" dirty="0"/>
              <a:t>Writing Research Papers</a:t>
            </a:r>
            <a:r>
              <a:rPr lang="en-US" sz="2400" dirty="0"/>
              <a:t>. 2nd ed. (1976): 46-47.</a:t>
            </a:r>
          </a:p>
        </p:txBody>
      </p:sp>
    </p:spTree>
    <p:extLst>
      <p:ext uri="{BB962C8B-B14F-4D97-AF65-F5344CB8AC3E}">
        <p14:creationId xmlns:p14="http://schemas.microsoft.com/office/powerpoint/2010/main" val="3928737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65048"/>
          </a:xfrm>
        </p:spPr>
        <p:txBody>
          <a:bodyPr/>
          <a:lstStyle/>
          <a:p>
            <a:r>
              <a:rPr lang="en-US" b="1" dirty="0"/>
              <a:t>SUMMARY</a:t>
            </a:r>
          </a:p>
        </p:txBody>
      </p:sp>
      <p:sp>
        <p:nvSpPr>
          <p:cNvPr id="3" name="Content Placeholder 2"/>
          <p:cNvSpPr>
            <a:spLocks noGrp="1"/>
          </p:cNvSpPr>
          <p:nvPr>
            <p:ph sz="quarter" idx="13"/>
          </p:nvPr>
        </p:nvSpPr>
        <p:spPr>
          <a:xfrm>
            <a:off x="274320" y="1298448"/>
            <a:ext cx="8595360" cy="3578352"/>
          </a:xfrm>
        </p:spPr>
        <p:txBody>
          <a:bodyPr>
            <a:normAutofit/>
          </a:bodyPr>
          <a:lstStyle/>
          <a:p>
            <a:pPr marL="0" indent="0">
              <a:buNone/>
            </a:pPr>
            <a:r>
              <a:rPr lang="en-US" dirty="0"/>
              <a:t>  </a:t>
            </a:r>
            <a:r>
              <a:rPr lang="en-US" b="1" i="1" dirty="0"/>
              <a:t>Find the main idea and key points:</a:t>
            </a:r>
          </a:p>
          <a:p>
            <a:pPr marL="0" indent="0">
              <a:buNone/>
            </a:pPr>
            <a:endParaRPr lang="en-US" b="1" i="1" dirty="0"/>
          </a:p>
          <a:p>
            <a:pPr marL="0" indent="0">
              <a:buNone/>
            </a:pPr>
            <a:r>
              <a:rPr lang="en-US" sz="2000" dirty="0"/>
              <a:t> Students frequently overuse direct quotation in taking notes, and as a result they overuse quotations in the final [research] paper. Probably only about 10% of your final manuscript should appear as directly quoted matter. Therefore, you should strive to limit the amount of exact transcribing of source materials while taking notes.</a:t>
            </a:r>
          </a:p>
          <a:p>
            <a:pPr marL="0" indent="0">
              <a:buNone/>
            </a:pPr>
            <a:endParaRPr lang="en-US" sz="2000" dirty="0"/>
          </a:p>
          <a:p>
            <a:pPr marL="0" indent="0">
              <a:buNone/>
            </a:pPr>
            <a:r>
              <a:rPr lang="en-US" sz="1800" dirty="0"/>
              <a:t>Lester, James D. </a:t>
            </a:r>
            <a:r>
              <a:rPr lang="en-US" sz="1800" i="1" dirty="0"/>
              <a:t>Writing Research Papers</a:t>
            </a:r>
            <a:r>
              <a:rPr lang="en-US" sz="1800" dirty="0"/>
              <a:t>. 2nd ed. (1976): 46-47.</a:t>
            </a:r>
            <a:endParaRPr lang="en-US" b="1" i="1" dirty="0"/>
          </a:p>
        </p:txBody>
      </p:sp>
      <p:sp>
        <p:nvSpPr>
          <p:cNvPr id="4" name="Content Placeholder 2"/>
          <p:cNvSpPr txBox="1">
            <a:spLocks/>
          </p:cNvSpPr>
          <p:nvPr/>
        </p:nvSpPr>
        <p:spPr>
          <a:xfrm>
            <a:off x="274320" y="5181600"/>
            <a:ext cx="8595360" cy="1447800"/>
          </a:xfrm>
          <a:prstGeom prst="rect">
            <a:avLst/>
          </a:prstGeom>
        </p:spPr>
        <p:txBody>
          <a:bodyPr vert="horz" lIns="91440" tIns="45720" rIns="91440" bIns="45720" rtlCol="0">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Font typeface="Arial" pitchFamily="34" charset="0"/>
              <a:buNone/>
            </a:pPr>
            <a:r>
              <a:rPr lang="en-US" sz="2800" b="1" dirty="0"/>
              <a:t>Students should take just a few notes in direct quotation from sources to help minimize the amount of quoted material in a research paper (Lester 46-47).</a:t>
            </a:r>
          </a:p>
        </p:txBody>
      </p:sp>
    </p:spTree>
    <p:extLst>
      <p:ext uri="{BB962C8B-B14F-4D97-AF65-F5344CB8AC3E}">
        <p14:creationId xmlns:p14="http://schemas.microsoft.com/office/powerpoint/2010/main" val="428494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t>
            </a:r>
            <a:r>
              <a:rPr lang="en-US" b="1" dirty="0"/>
              <a:t>paraphrase</a:t>
            </a:r>
            <a:r>
              <a:rPr lang="en-US" dirty="0"/>
              <a:t> this original text.</a:t>
            </a:r>
          </a:p>
        </p:txBody>
      </p:sp>
      <p:sp>
        <p:nvSpPr>
          <p:cNvPr id="3" name="Content Placeholder 2"/>
          <p:cNvSpPr>
            <a:spLocks noGrp="1"/>
          </p:cNvSpPr>
          <p:nvPr>
            <p:ph sz="quarter" idx="13"/>
          </p:nvPr>
        </p:nvSpPr>
        <p:spPr>
          <a:xfrm>
            <a:off x="274320" y="1600200"/>
            <a:ext cx="8595360" cy="4636008"/>
          </a:xfrm>
        </p:spPr>
        <p:txBody>
          <a:bodyPr>
            <a:normAutofit/>
          </a:bodyPr>
          <a:lstStyle/>
          <a:p>
            <a:pPr marL="0" indent="0">
              <a:buNone/>
            </a:pPr>
            <a:r>
              <a:rPr lang="en-US" sz="2800" dirty="0"/>
              <a:t>       Students frequently overuse direct quotation in taking notes, and as a result they overuse quotations in the final [research] paper. Probably only about 10% of your final manuscript should appear as directly quoted matter. Therefore, you should strive to limit the amount of exact transcribing of source materials while taking notes.</a:t>
            </a:r>
          </a:p>
          <a:p>
            <a:pPr marL="0" indent="0">
              <a:buNone/>
            </a:pPr>
            <a:endParaRPr lang="en-US" sz="2800" dirty="0"/>
          </a:p>
          <a:p>
            <a:pPr marL="0" indent="0">
              <a:buNone/>
            </a:pPr>
            <a:r>
              <a:rPr lang="en-US" sz="2400" dirty="0"/>
              <a:t> Lester, James D. </a:t>
            </a:r>
            <a:r>
              <a:rPr lang="en-US" sz="2400" i="1" dirty="0"/>
              <a:t>Writing Research Papers</a:t>
            </a:r>
            <a:r>
              <a:rPr lang="en-US" sz="2400" dirty="0"/>
              <a:t>. 2nd ed. (1976): 46-47.</a:t>
            </a:r>
          </a:p>
        </p:txBody>
      </p:sp>
    </p:spTree>
    <p:extLst>
      <p:ext uri="{BB962C8B-B14F-4D97-AF65-F5344CB8AC3E}">
        <p14:creationId xmlns:p14="http://schemas.microsoft.com/office/powerpoint/2010/main" val="2971049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76200"/>
            <a:ext cx="8591550" cy="762001"/>
          </a:xfrm>
        </p:spPr>
        <p:txBody>
          <a:bodyPr>
            <a:normAutofit/>
          </a:bodyPr>
          <a:lstStyle/>
          <a:p>
            <a:r>
              <a:rPr lang="en-US" b="1" dirty="0"/>
              <a:t>PARAPHRASE</a:t>
            </a:r>
          </a:p>
        </p:txBody>
      </p:sp>
      <p:sp>
        <p:nvSpPr>
          <p:cNvPr id="3" name="Content Placeholder 2"/>
          <p:cNvSpPr>
            <a:spLocks noGrp="1"/>
          </p:cNvSpPr>
          <p:nvPr>
            <p:ph sz="quarter" idx="13"/>
          </p:nvPr>
        </p:nvSpPr>
        <p:spPr>
          <a:xfrm>
            <a:off x="274320" y="838201"/>
            <a:ext cx="8593455" cy="3886199"/>
          </a:xfrm>
        </p:spPr>
        <p:txBody>
          <a:bodyPr>
            <a:normAutofit fontScale="92500"/>
          </a:bodyPr>
          <a:lstStyle/>
          <a:p>
            <a:pPr marL="0" indent="0">
              <a:buNone/>
            </a:pPr>
            <a:r>
              <a:rPr lang="en-US" sz="2600" b="1" i="1" dirty="0"/>
              <a:t>Find the supporting details and put them in your own words.</a:t>
            </a:r>
          </a:p>
          <a:p>
            <a:pPr marL="0" indent="0">
              <a:buNone/>
            </a:pPr>
            <a:r>
              <a:rPr lang="en-US" sz="2600" b="1" i="1" dirty="0"/>
              <a:t>Identify technical language which cannot be paraphrased. </a:t>
            </a:r>
          </a:p>
          <a:p>
            <a:pPr marL="0" indent="0">
              <a:buNone/>
            </a:pPr>
            <a:endParaRPr lang="en-US" b="1" i="1" dirty="0"/>
          </a:p>
          <a:p>
            <a:pPr marL="0" indent="0">
              <a:buNone/>
            </a:pPr>
            <a:r>
              <a:rPr lang="en-US" sz="2400" dirty="0"/>
              <a:t> Students frequently overuse direct quotation in taking notes, and as a result they overuse quotations in the final [research] paper. Probably only about 10% of your final manuscript should appear as directly quoted matter. Therefore, you should strive to limit the amount of exact transcribing of source materials while taking notes.</a:t>
            </a:r>
          </a:p>
          <a:p>
            <a:pPr marL="0" indent="0">
              <a:buNone/>
            </a:pPr>
            <a:endParaRPr lang="en-US" sz="2400" dirty="0"/>
          </a:p>
          <a:p>
            <a:pPr marL="0" indent="0">
              <a:buNone/>
            </a:pPr>
            <a:r>
              <a:rPr lang="en-US" sz="2000" dirty="0"/>
              <a:t> Lester, James D. </a:t>
            </a:r>
            <a:r>
              <a:rPr lang="en-US" sz="2000" i="1" dirty="0"/>
              <a:t>Writing Research Papers</a:t>
            </a:r>
            <a:r>
              <a:rPr lang="en-US" sz="2000" dirty="0"/>
              <a:t>. 2nd ed. (1976): 46-47.</a:t>
            </a:r>
            <a:endParaRPr lang="en-US" dirty="0"/>
          </a:p>
        </p:txBody>
      </p:sp>
      <p:sp>
        <p:nvSpPr>
          <p:cNvPr id="7" name="Content Placeholder 2"/>
          <p:cNvSpPr txBox="1">
            <a:spLocks/>
          </p:cNvSpPr>
          <p:nvPr/>
        </p:nvSpPr>
        <p:spPr>
          <a:xfrm>
            <a:off x="274320" y="4724400"/>
            <a:ext cx="8595360" cy="2057400"/>
          </a:xfrm>
          <a:prstGeom prst="rect">
            <a:avLst/>
          </a:prstGeom>
        </p:spPr>
        <p:txBody>
          <a:bodyPr vert="horz" lIns="91440" tIns="45720" rIns="91440" bIns="45720" rtlCol="0">
            <a:no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0" indent="0">
              <a:buFont typeface="Arial" pitchFamily="34" charset="0"/>
              <a:buNone/>
            </a:pPr>
            <a:r>
              <a:rPr lang="en-US" sz="2600" b="1" dirty="0"/>
              <a:t>In research papers students often quote excessively, failing to keep quoted material down to a desirable level. Since the problem usually originates during note taking, it is essential to minimize the material recorded verbatim (Lester 46-47).</a:t>
            </a:r>
          </a:p>
        </p:txBody>
      </p:sp>
    </p:spTree>
    <p:extLst>
      <p:ext uri="{BB962C8B-B14F-4D97-AF65-F5344CB8AC3E}">
        <p14:creationId xmlns:p14="http://schemas.microsoft.com/office/powerpoint/2010/main" val="91577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1066801"/>
          </a:xfrm>
        </p:spPr>
        <p:txBody>
          <a:bodyPr anchor="ctr">
            <a:normAutofit fontScale="90000"/>
          </a:bodyPr>
          <a:lstStyle/>
          <a:p>
            <a:r>
              <a:rPr lang="en-US" dirty="0"/>
              <a:t>If we had </a:t>
            </a:r>
            <a:r>
              <a:rPr lang="en-US" dirty="0">
                <a:solidFill>
                  <a:srgbClr val="FF0000"/>
                </a:solidFill>
              </a:rPr>
              <a:t>plagiarized</a:t>
            </a:r>
            <a:r>
              <a:rPr lang="en-US" dirty="0"/>
              <a:t>, this is what it would look like:</a:t>
            </a:r>
          </a:p>
        </p:txBody>
      </p:sp>
      <p:sp>
        <p:nvSpPr>
          <p:cNvPr id="3" name="Content Placeholder 2"/>
          <p:cNvSpPr>
            <a:spLocks noGrp="1"/>
          </p:cNvSpPr>
          <p:nvPr>
            <p:ph sz="quarter" idx="13"/>
          </p:nvPr>
        </p:nvSpPr>
        <p:spPr>
          <a:xfrm>
            <a:off x="276225" y="1828800"/>
            <a:ext cx="8591549" cy="2971800"/>
          </a:xfrm>
          <a:ln w="57150">
            <a:solidFill>
              <a:srgbClr val="FF0000"/>
            </a:solidFill>
          </a:ln>
        </p:spPr>
        <p:txBody>
          <a:bodyPr anchor="ctr">
            <a:normAutofit/>
          </a:bodyPr>
          <a:lstStyle/>
          <a:p>
            <a:pPr marL="0" indent="0">
              <a:buNone/>
            </a:pPr>
            <a:r>
              <a:rPr lang="en-US" sz="2800" dirty="0"/>
              <a:t>       Students often use too many direct quotations when they take notes, resulting in too many of them in the final research paper. In fact, probably only about 10% of the final copy should consist of directly quoted material. So it is important to limit the amount of source material copied while taking notes.</a:t>
            </a:r>
          </a:p>
        </p:txBody>
      </p:sp>
      <p:pic>
        <p:nvPicPr>
          <p:cNvPr id="4" name="Picture 3" descr="C:\Users\Student\AppData\Local\Microsoft\Windows\Temporary Internet Files\Content.IE5\37GSAL10\MC900054880[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89" r="17989" b="10348"/>
          <a:stretch/>
        </p:blipFill>
        <p:spPr bwMode="auto">
          <a:xfrm>
            <a:off x="6934200" y="4191000"/>
            <a:ext cx="2209800" cy="2667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60057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a:ln/>
        </p:spPr>
        <p:style>
          <a:lnRef idx="0">
            <a:schemeClr val="accent6"/>
          </a:lnRef>
          <a:fillRef idx="3">
            <a:schemeClr val="accent6"/>
          </a:fillRef>
          <a:effectRef idx="3">
            <a:schemeClr val="accent6"/>
          </a:effectRef>
          <a:fontRef idx="minor">
            <a:schemeClr val="lt1"/>
          </a:fontRef>
        </p:style>
        <p:txBody>
          <a:bodyPr anchor="ctr">
            <a:normAutofit/>
          </a:bodyPr>
          <a:lstStyle/>
          <a:p>
            <a:pPr algn="ctr"/>
            <a:r>
              <a:rPr lang="en-US" sz="4400" b="1" dirty="0"/>
              <a:t>Work with your partner</a:t>
            </a:r>
          </a:p>
        </p:txBody>
      </p:sp>
      <p:sp>
        <p:nvSpPr>
          <p:cNvPr id="3" name="Content Placeholder 2"/>
          <p:cNvSpPr>
            <a:spLocks noGrp="1"/>
          </p:cNvSpPr>
          <p:nvPr>
            <p:ph sz="quarter" idx="13"/>
          </p:nvPr>
        </p:nvSpPr>
        <p:spPr>
          <a:xfrm>
            <a:off x="276225" y="2209800"/>
            <a:ext cx="8591549" cy="3276600"/>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r>
              <a:rPr lang="en-US" sz="3200" dirty="0"/>
              <a:t>Read the </a:t>
            </a:r>
            <a:r>
              <a:rPr lang="en-US" sz="3200" b="1" dirty="0"/>
              <a:t>passage</a:t>
            </a:r>
            <a:r>
              <a:rPr lang="en-US" sz="3200" dirty="0"/>
              <a:t> shown on the screen.</a:t>
            </a:r>
          </a:p>
          <a:p>
            <a:r>
              <a:rPr lang="en-US" sz="3200" dirty="0"/>
              <a:t>Find the </a:t>
            </a:r>
            <a:r>
              <a:rPr lang="en-US" sz="3200" b="1" dirty="0"/>
              <a:t>main idea </a:t>
            </a:r>
            <a:r>
              <a:rPr lang="en-US" sz="3200" dirty="0"/>
              <a:t>and supporting </a:t>
            </a:r>
            <a:r>
              <a:rPr lang="en-US" sz="3200" b="1" dirty="0"/>
              <a:t>details</a:t>
            </a:r>
            <a:r>
              <a:rPr lang="en-US" sz="3200" dirty="0"/>
              <a:t>.</a:t>
            </a:r>
          </a:p>
          <a:p>
            <a:r>
              <a:rPr lang="en-US" sz="3200" dirty="0"/>
              <a:t>Write a </a:t>
            </a:r>
            <a:r>
              <a:rPr lang="en-US" sz="3200" b="1" dirty="0"/>
              <a:t>paraphrase</a:t>
            </a:r>
            <a:r>
              <a:rPr lang="en-US" sz="3200" dirty="0"/>
              <a:t> using </a:t>
            </a:r>
            <a:r>
              <a:rPr lang="en-US" sz="3200" b="1" dirty="0"/>
              <a:t>your own words</a:t>
            </a:r>
            <a:r>
              <a:rPr lang="en-US" sz="3200" dirty="0"/>
              <a:t>.</a:t>
            </a:r>
          </a:p>
          <a:p>
            <a:r>
              <a:rPr lang="en-US" sz="3200" dirty="0"/>
              <a:t>When you paraphrase, </a:t>
            </a:r>
            <a:r>
              <a:rPr lang="en-US" sz="3200" b="1" dirty="0"/>
              <a:t>try not to look</a:t>
            </a:r>
            <a:r>
              <a:rPr lang="en-US" sz="3200" dirty="0"/>
              <a:t> back at the original passage.</a:t>
            </a:r>
          </a:p>
        </p:txBody>
      </p:sp>
    </p:spTree>
    <p:extLst>
      <p:ext uri="{BB962C8B-B14F-4D97-AF65-F5344CB8AC3E}">
        <p14:creationId xmlns:p14="http://schemas.microsoft.com/office/powerpoint/2010/main" val="3669737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51" y="76200"/>
            <a:ext cx="8591550" cy="914400"/>
          </a:xfrm>
        </p:spPr>
        <p:txBody>
          <a:bodyPr/>
          <a:lstStyle/>
          <a:p>
            <a:r>
              <a:rPr lang="en-US" dirty="0"/>
              <a:t>PARAPHRASE THIS PASSAGE:</a:t>
            </a:r>
          </a:p>
        </p:txBody>
      </p:sp>
      <p:sp>
        <p:nvSpPr>
          <p:cNvPr id="3" name="Content Placeholder 2"/>
          <p:cNvSpPr>
            <a:spLocks noGrp="1"/>
          </p:cNvSpPr>
          <p:nvPr>
            <p:ph sz="quarter" idx="13"/>
          </p:nvPr>
        </p:nvSpPr>
        <p:spPr>
          <a:xfrm>
            <a:off x="284811" y="1143000"/>
            <a:ext cx="8595360" cy="5562600"/>
          </a:xfrm>
        </p:spPr>
        <p:txBody>
          <a:bodyPr>
            <a:normAutofit fontScale="92500" lnSpcReduction="20000"/>
          </a:bodyPr>
          <a:lstStyle/>
          <a:p>
            <a:pPr marL="0" indent="0">
              <a:lnSpc>
                <a:spcPct val="150000"/>
              </a:lnSpc>
              <a:spcBef>
                <a:spcPts val="0"/>
              </a:spcBef>
              <a:buNone/>
            </a:pPr>
            <a:r>
              <a:rPr lang="en-US" sz="3200" dirty="0"/>
              <a:t>         According to Jacques Cousteau, the activity of people in Antarctica is jeopardizing a delicate natural mechanism that controls the earth's climate. He fears that human activity could interfere with the balance between the sun, the source of the earth's heat, and the important source of cold from Antarctic waters that flow north and cool the oceans and atmosphere ("Captain Cousteau" 17).</a:t>
            </a:r>
          </a:p>
        </p:txBody>
      </p:sp>
    </p:spTree>
    <p:extLst>
      <p:ext uri="{BB962C8B-B14F-4D97-AF65-F5344CB8AC3E}">
        <p14:creationId xmlns:p14="http://schemas.microsoft.com/office/powerpoint/2010/main" val="147657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ln w="57150">
            <a:solidFill>
              <a:schemeClr val="tx1"/>
            </a:solidFill>
          </a:ln>
        </p:spPr>
        <p:txBody>
          <a:bodyPr anchor="ctr">
            <a:normAutofit/>
          </a:bodyPr>
          <a:lstStyle/>
          <a:p>
            <a:pPr algn="ctr"/>
            <a:r>
              <a:rPr lang="en-US" b="1" dirty="0"/>
              <a:t>What do I know about paraphrasing?</a:t>
            </a:r>
          </a:p>
        </p:txBody>
      </p:sp>
      <p:sp>
        <p:nvSpPr>
          <p:cNvPr id="3" name="Content Placeholder 2"/>
          <p:cNvSpPr>
            <a:spLocks noGrp="1"/>
          </p:cNvSpPr>
          <p:nvPr>
            <p:ph sz="quarter" idx="13"/>
          </p:nvPr>
        </p:nvSpPr>
        <p:spPr>
          <a:xfrm>
            <a:off x="533400" y="2667000"/>
            <a:ext cx="8229600" cy="228600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US" sz="3200" dirty="0"/>
              <a:t>Do I know what it is?</a:t>
            </a:r>
          </a:p>
          <a:p>
            <a:r>
              <a:rPr lang="en-US" sz="3200" dirty="0"/>
              <a:t>Do I know how to do it?</a:t>
            </a:r>
          </a:p>
          <a:p>
            <a:r>
              <a:rPr lang="en-US" sz="3200" dirty="0"/>
              <a:t>How have I paraphrased?</a:t>
            </a:r>
          </a:p>
        </p:txBody>
      </p:sp>
      <p:pic>
        <p:nvPicPr>
          <p:cNvPr id="4098" name="Picture 2" descr="C:\Users\Student\AppData\Local\Microsoft\Windows\Temporary Internet Files\Content.IE5\Q1AV88J2\MC91021636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282" y="2133600"/>
            <a:ext cx="4362450" cy="38004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143000" y="5760720"/>
            <a:ext cx="7239000" cy="523220"/>
          </a:xfrm>
          <a:prstGeom prst="rect">
            <a:avLst/>
          </a:prstGeom>
          <a:noFill/>
        </p:spPr>
        <p:txBody>
          <a:bodyPr wrap="square" rtlCol="0">
            <a:spAutoFit/>
          </a:bodyPr>
          <a:lstStyle/>
          <a:p>
            <a:pPr algn="ctr"/>
            <a:r>
              <a:rPr lang="en-US" sz="2800" dirty="0"/>
              <a:t>So, how do I feel about my ability to paraphrase?</a:t>
            </a:r>
          </a:p>
        </p:txBody>
      </p:sp>
    </p:spTree>
    <p:extLst>
      <p:ext uri="{BB962C8B-B14F-4D97-AF65-F5344CB8AC3E}">
        <p14:creationId xmlns:p14="http://schemas.microsoft.com/office/powerpoint/2010/main" val="713169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a:t>
            </a:r>
          </a:p>
        </p:txBody>
      </p:sp>
      <p:pic>
        <p:nvPicPr>
          <p:cNvPr id="1026" name="Picture 2" descr="C:\Users\Student\AppData\Local\Microsoft\Windows\Temporary Internet Files\Content.IE5\IRM26344\MC900339716[1].wmf"/>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09800" y="1474136"/>
            <a:ext cx="4724400" cy="4545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54406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ALOUD</a:t>
            </a:r>
          </a:p>
        </p:txBody>
      </p:sp>
      <p:pic>
        <p:nvPicPr>
          <p:cNvPr id="2050" name="Picture 2" descr="C:\Users\Student\AppData\Local\Microsoft\Windows\Temporary Internet Files\Content.IE5\VFWLFNN1\MP900448575[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t="7095" b="7095"/>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91367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a:ln/>
        </p:spPr>
        <p:style>
          <a:lnRef idx="0">
            <a:schemeClr val="accent6"/>
          </a:lnRef>
          <a:fillRef idx="3">
            <a:schemeClr val="accent6"/>
          </a:fillRef>
          <a:effectRef idx="3">
            <a:schemeClr val="accent6"/>
          </a:effectRef>
          <a:fontRef idx="minor">
            <a:schemeClr val="lt1"/>
          </a:fontRef>
        </p:style>
        <p:txBody>
          <a:bodyPr anchor="ctr">
            <a:normAutofit/>
          </a:bodyPr>
          <a:lstStyle/>
          <a:p>
            <a:pPr algn="ctr"/>
            <a:r>
              <a:rPr lang="en-US" sz="4400" b="1" dirty="0"/>
              <a:t>Work with your partner</a:t>
            </a:r>
          </a:p>
        </p:txBody>
      </p:sp>
      <p:sp>
        <p:nvSpPr>
          <p:cNvPr id="3" name="Content Placeholder 2"/>
          <p:cNvSpPr>
            <a:spLocks noGrp="1"/>
          </p:cNvSpPr>
          <p:nvPr>
            <p:ph sz="quarter" idx="13"/>
          </p:nvPr>
        </p:nvSpPr>
        <p:spPr>
          <a:xfrm>
            <a:off x="276225" y="2209800"/>
            <a:ext cx="8591549" cy="3276600"/>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r>
              <a:rPr lang="en-US" sz="3200" dirty="0"/>
              <a:t>Read the </a:t>
            </a:r>
            <a:r>
              <a:rPr lang="en-US" sz="3200" b="1" dirty="0"/>
              <a:t>passage</a:t>
            </a:r>
            <a:r>
              <a:rPr lang="en-US" sz="3200" dirty="0"/>
              <a:t> shown on the screen.</a:t>
            </a:r>
          </a:p>
          <a:p>
            <a:r>
              <a:rPr lang="en-US" sz="3200" dirty="0"/>
              <a:t>Find the </a:t>
            </a:r>
            <a:r>
              <a:rPr lang="en-US" sz="3200" b="1" dirty="0"/>
              <a:t>main idea </a:t>
            </a:r>
            <a:r>
              <a:rPr lang="en-US" sz="3200" dirty="0"/>
              <a:t>and supporting </a:t>
            </a:r>
            <a:r>
              <a:rPr lang="en-US" sz="3200" b="1" dirty="0"/>
              <a:t>details</a:t>
            </a:r>
            <a:r>
              <a:rPr lang="en-US" sz="3200" dirty="0"/>
              <a:t>.</a:t>
            </a:r>
          </a:p>
          <a:p>
            <a:r>
              <a:rPr lang="en-US" sz="3200" dirty="0"/>
              <a:t>Write a </a:t>
            </a:r>
            <a:r>
              <a:rPr lang="en-US" sz="3200" b="1" dirty="0"/>
              <a:t>paraphrase</a:t>
            </a:r>
            <a:r>
              <a:rPr lang="en-US" sz="3200" dirty="0"/>
              <a:t> using </a:t>
            </a:r>
            <a:r>
              <a:rPr lang="en-US" sz="3200" b="1" dirty="0"/>
              <a:t>your own words</a:t>
            </a:r>
            <a:r>
              <a:rPr lang="en-US" sz="3200" dirty="0"/>
              <a:t>.</a:t>
            </a:r>
          </a:p>
          <a:p>
            <a:r>
              <a:rPr lang="en-US" sz="3200" dirty="0"/>
              <a:t>When you paraphrase, </a:t>
            </a:r>
            <a:r>
              <a:rPr lang="en-US" sz="3200" b="1" dirty="0"/>
              <a:t>try not to look</a:t>
            </a:r>
            <a:r>
              <a:rPr lang="en-US" sz="3200" dirty="0"/>
              <a:t> back at the original passage.</a:t>
            </a:r>
          </a:p>
        </p:txBody>
      </p:sp>
    </p:spTree>
    <p:extLst>
      <p:ext uri="{BB962C8B-B14F-4D97-AF65-F5344CB8AC3E}">
        <p14:creationId xmlns:p14="http://schemas.microsoft.com/office/powerpoint/2010/main" val="1346161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38200"/>
          </a:xfrm>
        </p:spPr>
        <p:txBody>
          <a:bodyPr/>
          <a:lstStyle/>
          <a:p>
            <a:r>
              <a:rPr lang="en-US" dirty="0"/>
              <a:t>PARAPHRASE THIS PASSAGE:</a:t>
            </a:r>
          </a:p>
        </p:txBody>
      </p:sp>
      <p:sp>
        <p:nvSpPr>
          <p:cNvPr id="3" name="Content Placeholder 2"/>
          <p:cNvSpPr>
            <a:spLocks noGrp="1"/>
          </p:cNvSpPr>
          <p:nvPr>
            <p:ph sz="quarter" idx="13"/>
          </p:nvPr>
        </p:nvSpPr>
        <p:spPr>
          <a:xfrm>
            <a:off x="276225" y="1219200"/>
            <a:ext cx="8591550" cy="5562600"/>
          </a:xfrm>
        </p:spPr>
        <p:txBody>
          <a:bodyPr anchor="ctr">
            <a:noAutofit/>
          </a:bodyPr>
          <a:lstStyle/>
          <a:p>
            <a:pPr marL="0" indent="0">
              <a:lnSpc>
                <a:spcPct val="150000"/>
              </a:lnSpc>
              <a:spcBef>
                <a:spcPts val="0"/>
              </a:spcBef>
              <a:buNone/>
            </a:pPr>
            <a:r>
              <a:rPr lang="en-US" sz="3200" dirty="0"/>
              <a:t>	The use of a helmet is the key to reducing bicycling fatalities, which are due to head injuries 75% of the time. By cushioning the head upon impact, a helmet can reduce accidental injury by as much as 85%, saving the lives of hundreds of victims annually, half of whom are school children ("Bike Helmets" 348).</a:t>
            </a:r>
          </a:p>
        </p:txBody>
      </p:sp>
    </p:spTree>
    <p:extLst>
      <p:ext uri="{BB962C8B-B14F-4D97-AF65-F5344CB8AC3E}">
        <p14:creationId xmlns:p14="http://schemas.microsoft.com/office/powerpoint/2010/main" val="1777780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a:t>
            </a:r>
          </a:p>
        </p:txBody>
      </p:sp>
      <p:pic>
        <p:nvPicPr>
          <p:cNvPr id="1026" name="Picture 2" descr="C:\Users\Student\AppData\Local\Microsoft\Windows\Temporary Internet Files\Content.IE5\IRM26344\MC900339716[1].wmf"/>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09800" y="1474136"/>
            <a:ext cx="4724400" cy="4545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57973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ALOUD</a:t>
            </a:r>
          </a:p>
        </p:txBody>
      </p:sp>
      <p:pic>
        <p:nvPicPr>
          <p:cNvPr id="2050" name="Picture 2" descr="C:\Users\Student\AppData\Local\Microsoft\Windows\Temporary Internet Files\Content.IE5\VFWLFNN1\MP900448575[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t="7095" b="7095"/>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33746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a:ln/>
        </p:spPr>
        <p:style>
          <a:lnRef idx="0">
            <a:schemeClr val="accent6"/>
          </a:lnRef>
          <a:fillRef idx="3">
            <a:schemeClr val="accent6"/>
          </a:fillRef>
          <a:effectRef idx="3">
            <a:schemeClr val="accent6"/>
          </a:effectRef>
          <a:fontRef idx="minor">
            <a:schemeClr val="lt1"/>
          </a:fontRef>
        </p:style>
        <p:txBody>
          <a:bodyPr anchor="ctr">
            <a:normAutofit/>
          </a:bodyPr>
          <a:lstStyle/>
          <a:p>
            <a:pPr algn="ctr"/>
            <a:r>
              <a:rPr lang="en-US" sz="4400" b="1" dirty="0"/>
              <a:t>Work with your partner</a:t>
            </a:r>
          </a:p>
        </p:txBody>
      </p:sp>
      <p:sp>
        <p:nvSpPr>
          <p:cNvPr id="3" name="Content Placeholder 2"/>
          <p:cNvSpPr>
            <a:spLocks noGrp="1"/>
          </p:cNvSpPr>
          <p:nvPr>
            <p:ph sz="quarter" idx="13"/>
          </p:nvPr>
        </p:nvSpPr>
        <p:spPr>
          <a:xfrm>
            <a:off x="276225" y="2209800"/>
            <a:ext cx="8591549" cy="3276600"/>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r>
              <a:rPr lang="en-US" sz="3200" dirty="0"/>
              <a:t>Read the </a:t>
            </a:r>
            <a:r>
              <a:rPr lang="en-US" sz="3200" b="1" dirty="0"/>
              <a:t>passage</a:t>
            </a:r>
            <a:r>
              <a:rPr lang="en-US" sz="3200" dirty="0"/>
              <a:t> shown on the screen.</a:t>
            </a:r>
          </a:p>
          <a:p>
            <a:r>
              <a:rPr lang="en-US" sz="3200" dirty="0"/>
              <a:t>Find the </a:t>
            </a:r>
            <a:r>
              <a:rPr lang="en-US" sz="3200" b="1" dirty="0"/>
              <a:t>main idea </a:t>
            </a:r>
            <a:r>
              <a:rPr lang="en-US" sz="3200" dirty="0"/>
              <a:t>and supporting </a:t>
            </a:r>
            <a:r>
              <a:rPr lang="en-US" sz="3200" b="1" dirty="0"/>
              <a:t>details</a:t>
            </a:r>
            <a:r>
              <a:rPr lang="en-US" sz="3200" dirty="0"/>
              <a:t>.</a:t>
            </a:r>
          </a:p>
          <a:p>
            <a:r>
              <a:rPr lang="en-US" sz="3200" dirty="0"/>
              <a:t>Write a </a:t>
            </a:r>
            <a:r>
              <a:rPr lang="en-US" sz="3200" b="1" dirty="0"/>
              <a:t>paraphrase</a:t>
            </a:r>
            <a:r>
              <a:rPr lang="en-US" sz="3200" dirty="0"/>
              <a:t> using </a:t>
            </a:r>
            <a:r>
              <a:rPr lang="en-US" sz="3200" b="1" dirty="0"/>
              <a:t>your own words</a:t>
            </a:r>
            <a:r>
              <a:rPr lang="en-US" sz="3200" dirty="0"/>
              <a:t>.</a:t>
            </a:r>
          </a:p>
          <a:p>
            <a:r>
              <a:rPr lang="en-US" sz="3200" dirty="0"/>
              <a:t>When you paraphrase, </a:t>
            </a:r>
            <a:r>
              <a:rPr lang="en-US" sz="3200" b="1" dirty="0"/>
              <a:t>try not to look</a:t>
            </a:r>
            <a:r>
              <a:rPr lang="en-US" sz="3200" dirty="0"/>
              <a:t> back at the original passage.</a:t>
            </a:r>
          </a:p>
        </p:txBody>
      </p:sp>
    </p:spTree>
    <p:extLst>
      <p:ext uri="{BB962C8B-B14F-4D97-AF65-F5344CB8AC3E}">
        <p14:creationId xmlns:p14="http://schemas.microsoft.com/office/powerpoint/2010/main" val="1745335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PARAPHRASE THIS PASSAGE:</a:t>
            </a:r>
          </a:p>
        </p:txBody>
      </p:sp>
      <p:sp>
        <p:nvSpPr>
          <p:cNvPr id="3" name="Content Placeholder 2"/>
          <p:cNvSpPr>
            <a:spLocks noGrp="1"/>
          </p:cNvSpPr>
          <p:nvPr>
            <p:ph sz="quarter" idx="13"/>
          </p:nvPr>
        </p:nvSpPr>
        <p:spPr>
          <a:xfrm>
            <a:off x="276225" y="1676400"/>
            <a:ext cx="8591550" cy="5029200"/>
          </a:xfrm>
        </p:spPr>
        <p:txBody>
          <a:bodyPr anchor="ctr">
            <a:normAutofit/>
          </a:bodyPr>
          <a:lstStyle/>
          <a:p>
            <a:pPr marL="0" indent="0">
              <a:lnSpc>
                <a:spcPct val="150000"/>
              </a:lnSpc>
              <a:spcBef>
                <a:spcPts val="0"/>
              </a:spcBef>
              <a:buNone/>
            </a:pPr>
            <a:r>
              <a:rPr lang="en-US" sz="2800" dirty="0"/>
              <a:t>	How much higher skyscrapers of the future will rise than the present world marvel, the Sears Tower, is unknown. However, the design of one twice as tall is already on the boards, and an architect, Robert </a:t>
            </a:r>
            <a:r>
              <a:rPr lang="en-US" sz="2800" dirty="0" err="1"/>
              <a:t>Sobel</a:t>
            </a:r>
            <a:r>
              <a:rPr lang="en-US" sz="2800" dirty="0"/>
              <a:t>, thinks we currently have sufficient know-how to build a skyscraper with over 500 stories (Bachman 15).</a:t>
            </a:r>
          </a:p>
        </p:txBody>
      </p:sp>
    </p:spTree>
    <p:extLst>
      <p:ext uri="{BB962C8B-B14F-4D97-AF65-F5344CB8AC3E}">
        <p14:creationId xmlns:p14="http://schemas.microsoft.com/office/powerpoint/2010/main" val="1240347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a:t>
            </a:r>
          </a:p>
        </p:txBody>
      </p:sp>
      <p:pic>
        <p:nvPicPr>
          <p:cNvPr id="1026" name="Picture 2" descr="C:\Users\Student\AppData\Local\Microsoft\Windows\Temporary Internet Files\Content.IE5\IRM26344\MC900339716[1].wmf"/>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09800" y="1474136"/>
            <a:ext cx="4724400" cy="4545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7099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ALOUD</a:t>
            </a:r>
          </a:p>
        </p:txBody>
      </p:sp>
      <p:pic>
        <p:nvPicPr>
          <p:cNvPr id="2050" name="Picture 2" descr="C:\Users\Student\AppData\Local\Microsoft\Windows\Temporary Internet Files\Content.IE5\VFWLFNN1\MP900448575[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t="7095" b="7095"/>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9443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1371600"/>
          </a:xfrm>
          <a:noFill/>
          <a:ln>
            <a:noFill/>
          </a:ln>
        </p:spPr>
        <p:style>
          <a:lnRef idx="1">
            <a:schemeClr val="accent4"/>
          </a:lnRef>
          <a:fillRef idx="2">
            <a:schemeClr val="accent4"/>
          </a:fillRef>
          <a:effectRef idx="1">
            <a:schemeClr val="accent4"/>
          </a:effectRef>
          <a:fontRef idx="minor">
            <a:schemeClr val="dk1"/>
          </a:fontRef>
        </p:style>
        <p:txBody>
          <a:bodyPr>
            <a:noAutofit/>
          </a:bodyPr>
          <a:lstStyle/>
          <a:p>
            <a:r>
              <a:rPr lang="en-US" b="1" dirty="0"/>
              <a:t>What strategies should I use to </a:t>
            </a:r>
            <a:r>
              <a:rPr lang="en-US" b="1" dirty="0">
                <a:solidFill>
                  <a:schemeClr val="accent2">
                    <a:lumMod val="75000"/>
                  </a:schemeClr>
                </a:solidFill>
              </a:rPr>
              <a:t>pull out and keep track</a:t>
            </a:r>
            <a:r>
              <a:rPr lang="en-US" b="1" dirty="0">
                <a:solidFill>
                  <a:srgbClr val="00B0F0"/>
                </a:solidFill>
              </a:rPr>
              <a:t> </a:t>
            </a:r>
            <a:r>
              <a:rPr lang="en-US" b="1" dirty="0"/>
              <a:t>of pieces of information?</a:t>
            </a:r>
          </a:p>
        </p:txBody>
      </p:sp>
      <p:sp>
        <p:nvSpPr>
          <p:cNvPr id="4" name="Content Placeholder 3"/>
          <p:cNvSpPr>
            <a:spLocks noGrp="1"/>
          </p:cNvSpPr>
          <p:nvPr>
            <p:ph sz="quarter" idx="13"/>
          </p:nvPr>
        </p:nvSpPr>
        <p:spPr>
          <a:xfrm>
            <a:off x="276225" y="2133600"/>
            <a:ext cx="8715375" cy="4267200"/>
          </a:xfrm>
        </p:spPr>
        <p:txBody>
          <a:bodyPr>
            <a:normAutofit/>
          </a:bodyPr>
          <a:lstStyle/>
          <a:p>
            <a:pPr>
              <a:lnSpc>
                <a:spcPct val="150000"/>
              </a:lnSpc>
            </a:pPr>
            <a:r>
              <a:rPr lang="en-US" sz="2800" dirty="0"/>
              <a:t>Keep well organized notes written in </a:t>
            </a:r>
            <a:r>
              <a:rPr lang="cs-CZ" sz="2800" b="1" dirty="0"/>
              <a:t>your </a:t>
            </a:r>
            <a:r>
              <a:rPr lang="en-US" sz="2800" b="1" dirty="0"/>
              <a:t>own words</a:t>
            </a:r>
            <a:endParaRPr lang="cs-CZ" sz="2800" b="1" dirty="0"/>
          </a:p>
          <a:p>
            <a:pPr>
              <a:lnSpc>
                <a:spcPct val="150000"/>
              </a:lnSpc>
            </a:pPr>
            <a:r>
              <a:rPr lang="cs-CZ" sz="2800" dirty="0"/>
              <a:t>When taking notes, don</a:t>
            </a:r>
            <a:r>
              <a:rPr lang="en-GB" sz="2800" dirty="0"/>
              <a:t>’t write down every single word, only the important bits (= make a </a:t>
            </a:r>
            <a:r>
              <a:rPr lang="en-GB" sz="2800" b="1" dirty="0"/>
              <a:t>summary</a:t>
            </a:r>
            <a:r>
              <a:rPr lang="en-GB" sz="2800" dirty="0"/>
              <a:t>)</a:t>
            </a:r>
          </a:p>
          <a:p>
            <a:pPr>
              <a:lnSpc>
                <a:spcPct val="150000"/>
              </a:lnSpc>
            </a:pPr>
            <a:r>
              <a:rPr lang="en-GB" sz="2800" b="1" dirty="0"/>
              <a:t>Practice taking notes </a:t>
            </a:r>
            <a:r>
              <a:rPr lang="en-GB" sz="2800" dirty="0"/>
              <a:t>and writing down information even when you don’t have to (even if your teacher presents you with a ppt)</a:t>
            </a:r>
            <a:endParaRPr lang="cs-CZ" sz="2800" dirty="0"/>
          </a:p>
        </p:txBody>
      </p:sp>
    </p:spTree>
    <p:extLst>
      <p:ext uri="{BB962C8B-B14F-4D97-AF65-F5344CB8AC3E}">
        <p14:creationId xmlns:p14="http://schemas.microsoft.com/office/powerpoint/2010/main" val="3359228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a:solidFill>
              <a:schemeClr val="tx1"/>
            </a:solidFill>
          </a:ln>
        </p:spPr>
        <p:txBody>
          <a:bodyPr anchor="ctr"/>
          <a:lstStyle/>
          <a:p>
            <a:pPr algn="ctr"/>
            <a:r>
              <a:rPr lang="en-US" dirty="0"/>
              <a:t>Let’s Reflect on our Learning</a:t>
            </a:r>
          </a:p>
        </p:txBody>
      </p:sp>
      <p:sp>
        <p:nvSpPr>
          <p:cNvPr id="3" name="Content Placeholder 2"/>
          <p:cNvSpPr>
            <a:spLocks noGrp="1"/>
          </p:cNvSpPr>
          <p:nvPr>
            <p:ph sz="quarter" idx="13"/>
          </p:nvPr>
        </p:nvSpPr>
        <p:spPr>
          <a:xfrm>
            <a:off x="276225" y="1905000"/>
            <a:ext cx="5921053" cy="4267200"/>
          </a:xfrm>
          <a:solidFill>
            <a:srgbClr val="002060"/>
          </a:solidFill>
        </p:spPr>
        <p:style>
          <a:lnRef idx="0">
            <a:schemeClr val="dk1"/>
          </a:lnRef>
          <a:fillRef idx="3">
            <a:schemeClr val="dk1"/>
          </a:fillRef>
          <a:effectRef idx="3">
            <a:schemeClr val="dk1"/>
          </a:effectRef>
          <a:fontRef idx="minor">
            <a:schemeClr val="lt1"/>
          </a:fontRef>
        </p:style>
        <p:txBody>
          <a:bodyPr>
            <a:normAutofit/>
          </a:bodyPr>
          <a:lstStyle/>
          <a:p>
            <a:pPr>
              <a:spcBef>
                <a:spcPts val="1200"/>
              </a:spcBef>
            </a:pPr>
            <a:r>
              <a:rPr lang="en-US" sz="2800" dirty="0"/>
              <a:t>What did I know about paraphrasing before this lesson?</a:t>
            </a:r>
          </a:p>
          <a:p>
            <a:pPr>
              <a:spcBef>
                <a:spcPts val="1200"/>
              </a:spcBef>
            </a:pPr>
            <a:r>
              <a:rPr lang="en-US" sz="2800" dirty="0"/>
              <a:t>How did I feel about paraphrasing before this lesson?</a:t>
            </a:r>
          </a:p>
          <a:p>
            <a:pPr>
              <a:spcBef>
                <a:spcPts val="1200"/>
              </a:spcBef>
            </a:pPr>
            <a:r>
              <a:rPr lang="en-US" sz="2800" dirty="0"/>
              <a:t>Now, how do I feel about my ability to paraphrase?</a:t>
            </a:r>
          </a:p>
          <a:p>
            <a:pPr>
              <a:spcBef>
                <a:spcPts val="1200"/>
              </a:spcBef>
            </a:pPr>
            <a:r>
              <a:rPr lang="en-US" sz="2800" dirty="0"/>
              <a:t>Why do I feel this way?</a:t>
            </a:r>
          </a:p>
        </p:txBody>
      </p:sp>
      <p:pic>
        <p:nvPicPr>
          <p:cNvPr id="5123" name="Picture 3" descr="C:\Users\Student\AppData\Local\Microsoft\Windows\Temporary Internet Files\Content.IE5\IRM26344\MP9004423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157" y="1884608"/>
            <a:ext cx="2701621" cy="42875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8617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 ….</a:t>
            </a:r>
          </a:p>
        </p:txBody>
      </p:sp>
      <p:sp>
        <p:nvSpPr>
          <p:cNvPr id="4" name="Content Placeholder 3"/>
          <p:cNvSpPr>
            <a:spLocks noGrp="1"/>
          </p:cNvSpPr>
          <p:nvPr>
            <p:ph sz="quarter" idx="13"/>
          </p:nvPr>
        </p:nvSpPr>
        <p:spPr>
          <a:xfrm>
            <a:off x="457200" y="1981200"/>
            <a:ext cx="4040188" cy="4530725"/>
          </a:xfrm>
          <a:ln>
            <a:solidFill>
              <a:srgbClr val="7030A0"/>
            </a:solidFill>
          </a:ln>
        </p:spPr>
        <p:txBody>
          <a:bodyPr>
            <a:normAutofit/>
          </a:bodyPr>
          <a:lstStyle/>
          <a:p>
            <a:pPr marL="0" indent="0">
              <a:buNone/>
            </a:pPr>
            <a:r>
              <a:rPr lang="en-US" b="1" dirty="0"/>
              <a:t>      Summarizing</a:t>
            </a:r>
            <a:r>
              <a:rPr lang="en-US" dirty="0"/>
              <a:t> involves putting the </a:t>
            </a:r>
            <a:r>
              <a:rPr lang="en-US" b="1" dirty="0">
                <a:solidFill>
                  <a:schemeClr val="bg2">
                    <a:lumMod val="50000"/>
                  </a:schemeClr>
                </a:solidFill>
              </a:rPr>
              <a:t>main idea(s) </a:t>
            </a:r>
            <a:r>
              <a:rPr lang="en-US" dirty="0"/>
              <a:t>into </a:t>
            </a:r>
            <a:r>
              <a:rPr lang="en-US" b="1" dirty="0"/>
              <a:t>your own words</a:t>
            </a:r>
            <a:r>
              <a:rPr lang="en-US" dirty="0"/>
              <a:t>, including </a:t>
            </a:r>
            <a:r>
              <a:rPr lang="en-US" b="1" dirty="0">
                <a:solidFill>
                  <a:schemeClr val="bg2">
                    <a:lumMod val="50000"/>
                  </a:schemeClr>
                </a:solidFill>
              </a:rPr>
              <a:t>only the main point(s)</a:t>
            </a:r>
            <a:r>
              <a:rPr lang="en-US" dirty="0"/>
              <a:t>. It is necessary to </a:t>
            </a:r>
            <a:r>
              <a:rPr lang="en-US" b="1" dirty="0">
                <a:solidFill>
                  <a:schemeClr val="accent2"/>
                </a:solidFill>
              </a:rPr>
              <a:t>attribute</a:t>
            </a:r>
            <a:r>
              <a:rPr lang="en-US" dirty="0"/>
              <a:t> summarized ideas to the original source. </a:t>
            </a:r>
          </a:p>
          <a:p>
            <a:pPr marL="0" indent="0">
              <a:buNone/>
            </a:pPr>
            <a:r>
              <a:rPr lang="en-US" dirty="0"/>
              <a:t>       Summaries are </a:t>
            </a:r>
            <a:r>
              <a:rPr lang="en-US" b="1" dirty="0">
                <a:solidFill>
                  <a:schemeClr val="accent5">
                    <a:lumMod val="75000"/>
                  </a:schemeClr>
                </a:solidFill>
              </a:rPr>
              <a:t>significantly shorter </a:t>
            </a:r>
            <a:r>
              <a:rPr lang="en-US" dirty="0"/>
              <a:t>than the original and take a </a:t>
            </a:r>
            <a:r>
              <a:rPr lang="en-US" b="1" dirty="0">
                <a:solidFill>
                  <a:srgbClr val="7030A0"/>
                </a:solidFill>
              </a:rPr>
              <a:t>broad overview</a:t>
            </a:r>
            <a:r>
              <a:rPr lang="en-US" dirty="0">
                <a:solidFill>
                  <a:srgbClr val="7030A0"/>
                </a:solidFill>
              </a:rPr>
              <a:t> </a:t>
            </a:r>
            <a:r>
              <a:rPr lang="en-US" dirty="0"/>
              <a:t>of the source material.</a:t>
            </a:r>
          </a:p>
          <a:p>
            <a:pPr marL="0" indent="0" algn="ctr">
              <a:buNone/>
            </a:pPr>
            <a:endParaRPr lang="en-US" dirty="0"/>
          </a:p>
          <a:p>
            <a:pPr marL="0" indent="0" algn="ctr">
              <a:buNone/>
            </a:pPr>
            <a:r>
              <a:rPr lang="en-US" b="1" u="sng" dirty="0"/>
              <a:t>summarize</a:t>
            </a:r>
            <a:r>
              <a:rPr lang="en-US" b="1" dirty="0"/>
              <a:t> = make notes</a:t>
            </a:r>
          </a:p>
          <a:p>
            <a:pPr marL="0" indent="0" algn="ctr">
              <a:buNone/>
            </a:pPr>
            <a:r>
              <a:rPr lang="en-US" dirty="0"/>
              <a:t> </a:t>
            </a:r>
          </a:p>
          <a:p>
            <a:endParaRPr lang="en-US" dirty="0"/>
          </a:p>
        </p:txBody>
      </p:sp>
      <p:sp>
        <p:nvSpPr>
          <p:cNvPr id="6" name="Content Placeholder 5"/>
          <p:cNvSpPr>
            <a:spLocks noGrp="1"/>
          </p:cNvSpPr>
          <p:nvPr>
            <p:ph sz="quarter" idx="14"/>
          </p:nvPr>
        </p:nvSpPr>
        <p:spPr>
          <a:xfrm>
            <a:off x="4572000" y="1981200"/>
            <a:ext cx="4041775" cy="4530726"/>
          </a:xfrm>
          <a:ln>
            <a:solidFill>
              <a:srgbClr val="002060"/>
            </a:solidFill>
          </a:ln>
        </p:spPr>
        <p:txBody>
          <a:bodyPr>
            <a:normAutofit/>
          </a:bodyPr>
          <a:lstStyle/>
          <a:p>
            <a:pPr marL="0" indent="0">
              <a:buNone/>
            </a:pPr>
            <a:r>
              <a:rPr lang="en-GB" b="1" dirty="0"/>
              <a:t>      Paraphrasing</a:t>
            </a:r>
            <a:r>
              <a:rPr lang="en-GB" dirty="0"/>
              <a:t> involves putting </a:t>
            </a:r>
            <a:r>
              <a:rPr lang="en-GB" b="1" dirty="0">
                <a:solidFill>
                  <a:schemeClr val="bg2">
                    <a:lumMod val="50000"/>
                  </a:schemeClr>
                </a:solidFill>
              </a:rPr>
              <a:t>a passage from source </a:t>
            </a:r>
            <a:r>
              <a:rPr lang="en-GB" dirty="0"/>
              <a:t>material into </a:t>
            </a:r>
            <a:r>
              <a:rPr lang="en-GB" b="1" dirty="0"/>
              <a:t>your own words</a:t>
            </a:r>
            <a:r>
              <a:rPr lang="en-GB" dirty="0"/>
              <a:t>. A paraphrase must also be </a:t>
            </a:r>
            <a:r>
              <a:rPr lang="en-GB" b="1" dirty="0">
                <a:solidFill>
                  <a:schemeClr val="accent2"/>
                </a:solidFill>
              </a:rPr>
              <a:t>attributed</a:t>
            </a:r>
            <a:r>
              <a:rPr lang="en-GB" dirty="0"/>
              <a:t> to the original source. </a:t>
            </a:r>
          </a:p>
          <a:p>
            <a:pPr marL="0" indent="0">
              <a:buNone/>
            </a:pPr>
            <a:r>
              <a:rPr lang="en-GB" dirty="0"/>
              <a:t>      Paraphrased material is </a:t>
            </a:r>
            <a:r>
              <a:rPr lang="en-GB" dirty="0">
                <a:solidFill>
                  <a:schemeClr val="accent5">
                    <a:lumMod val="75000"/>
                  </a:schemeClr>
                </a:solidFill>
              </a:rPr>
              <a:t>usually shorter</a:t>
            </a:r>
            <a:r>
              <a:rPr lang="en-GB" dirty="0"/>
              <a:t> than the original passage, taking a somewhat broader </a:t>
            </a:r>
            <a:r>
              <a:rPr lang="en-GB" b="1" dirty="0">
                <a:solidFill>
                  <a:srgbClr val="7030A0"/>
                </a:solidFill>
              </a:rPr>
              <a:t>segment of the source </a:t>
            </a:r>
            <a:r>
              <a:rPr lang="en-GB" dirty="0"/>
              <a:t>and condensing it slightly.</a:t>
            </a:r>
          </a:p>
          <a:p>
            <a:pPr marL="0" indent="0">
              <a:buNone/>
            </a:pPr>
            <a:endParaRPr lang="en-GB" dirty="0"/>
          </a:p>
          <a:p>
            <a:pPr marL="0" indent="0" algn="ctr">
              <a:buNone/>
            </a:pPr>
            <a:r>
              <a:rPr lang="en-GB" dirty="0"/>
              <a:t>       </a:t>
            </a:r>
            <a:r>
              <a:rPr lang="en-GB" b="1" u="sng" dirty="0"/>
              <a:t>paraphrase</a:t>
            </a:r>
            <a:r>
              <a:rPr lang="en-GB" b="1" dirty="0"/>
              <a:t> = synthesise (mix ideas together)</a:t>
            </a:r>
          </a:p>
        </p:txBody>
      </p:sp>
      <p:sp>
        <p:nvSpPr>
          <p:cNvPr id="3" name="Text Placeholder 2"/>
          <p:cNvSpPr>
            <a:spLocks noGrp="1"/>
          </p:cNvSpPr>
          <p:nvPr>
            <p:ph type="body" sz="half" idx="2"/>
          </p:nvPr>
        </p:nvSpPr>
        <p:spPr>
          <a:xfrm>
            <a:off x="457200" y="1447800"/>
            <a:ext cx="4040188" cy="498475"/>
          </a:xfrm>
        </p:spPr>
        <p:txBody>
          <a:bodyPr/>
          <a:lstStyle/>
          <a:p>
            <a:pPr algn="ctr"/>
            <a:r>
              <a:rPr lang="en-US" b="1" dirty="0"/>
              <a:t>SUMMARIZING</a:t>
            </a:r>
            <a:r>
              <a:rPr lang="en-US" dirty="0"/>
              <a:t>	</a:t>
            </a:r>
          </a:p>
        </p:txBody>
      </p:sp>
      <p:sp>
        <p:nvSpPr>
          <p:cNvPr id="5" name="Text Placeholder 4"/>
          <p:cNvSpPr>
            <a:spLocks noGrp="1"/>
          </p:cNvSpPr>
          <p:nvPr>
            <p:ph type="body" sz="half" idx="15"/>
          </p:nvPr>
        </p:nvSpPr>
        <p:spPr>
          <a:xfrm>
            <a:off x="4572000" y="1447800"/>
            <a:ext cx="4041775" cy="498475"/>
          </a:xfrm>
        </p:spPr>
        <p:txBody>
          <a:bodyPr/>
          <a:lstStyle/>
          <a:p>
            <a:pPr algn="ctr"/>
            <a:r>
              <a:rPr lang="en-US" b="1" dirty="0"/>
              <a:t>PARAPHRASING</a:t>
            </a:r>
          </a:p>
        </p:txBody>
      </p:sp>
    </p:spTree>
    <p:extLst>
      <p:ext uri="{BB962C8B-B14F-4D97-AF65-F5344CB8AC3E}">
        <p14:creationId xmlns:p14="http://schemas.microsoft.com/office/powerpoint/2010/main" val="265244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 …</a:t>
            </a:r>
          </a:p>
        </p:txBody>
      </p:sp>
      <p:sp>
        <p:nvSpPr>
          <p:cNvPr id="4" name="Content Placeholder 3"/>
          <p:cNvSpPr>
            <a:spLocks noGrp="1"/>
          </p:cNvSpPr>
          <p:nvPr>
            <p:ph sz="quarter" idx="13"/>
          </p:nvPr>
        </p:nvSpPr>
        <p:spPr>
          <a:ln>
            <a:solidFill>
              <a:schemeClr val="accent2">
                <a:lumMod val="75000"/>
              </a:schemeClr>
            </a:solidFill>
          </a:ln>
        </p:spPr>
        <p:txBody>
          <a:bodyPr/>
          <a:lstStyle/>
          <a:p>
            <a:pPr marL="0" indent="0">
              <a:buNone/>
            </a:pPr>
            <a:r>
              <a:rPr lang="en-US" b="1" dirty="0"/>
              <a:t>      Quotations</a:t>
            </a:r>
            <a:r>
              <a:rPr lang="en-US" dirty="0"/>
              <a:t> must be </a:t>
            </a:r>
            <a:r>
              <a:rPr lang="en-US" b="1" dirty="0"/>
              <a:t>identical to the original</a:t>
            </a:r>
            <a:r>
              <a:rPr lang="en-US" dirty="0"/>
              <a:t>, using a narrow segment of the source. They must match the source document word for word and </a:t>
            </a:r>
            <a:r>
              <a:rPr lang="en-US" b="1" dirty="0"/>
              <a:t>must be attributed </a:t>
            </a:r>
            <a:r>
              <a:rPr lang="en-US" dirty="0"/>
              <a:t>to the original author.</a:t>
            </a:r>
          </a:p>
        </p:txBody>
      </p:sp>
      <p:sp>
        <p:nvSpPr>
          <p:cNvPr id="6" name="Content Placeholder 5"/>
          <p:cNvSpPr>
            <a:spLocks noGrp="1"/>
          </p:cNvSpPr>
          <p:nvPr>
            <p:ph sz="quarter" idx="14"/>
          </p:nvPr>
        </p:nvSpPr>
        <p:spPr>
          <a:ln/>
        </p:spPr>
        <p:style>
          <a:lnRef idx="1">
            <a:schemeClr val="accent2"/>
          </a:lnRef>
          <a:fillRef idx="3">
            <a:schemeClr val="accent2"/>
          </a:fillRef>
          <a:effectRef idx="2">
            <a:schemeClr val="accent2"/>
          </a:effectRef>
          <a:fontRef idx="minor">
            <a:schemeClr val="lt1"/>
          </a:fontRef>
        </p:style>
        <p:txBody>
          <a:bodyPr/>
          <a:lstStyle/>
          <a:p>
            <a:pPr marL="0" indent="0">
              <a:buNone/>
            </a:pPr>
            <a:r>
              <a:rPr lang="en-US" b="1" dirty="0"/>
              <a:t>     Plagiarism </a:t>
            </a:r>
            <a:r>
              <a:rPr lang="en-US" dirty="0"/>
              <a:t>is using someone else’s ideas and writings and </a:t>
            </a:r>
            <a:r>
              <a:rPr lang="en-US" b="1" dirty="0"/>
              <a:t>presenting them as your own</a:t>
            </a:r>
            <a:r>
              <a:rPr lang="en-US" dirty="0"/>
              <a:t>.</a:t>
            </a:r>
          </a:p>
          <a:p>
            <a:pPr marL="0" indent="0">
              <a:buNone/>
            </a:pPr>
            <a:endParaRPr lang="en-US" dirty="0"/>
          </a:p>
          <a:p>
            <a:pPr marL="0" indent="0">
              <a:buNone/>
            </a:pPr>
            <a:r>
              <a:rPr lang="en-US" dirty="0"/>
              <a:t>      Plagiarism = Theft/Lying</a:t>
            </a:r>
          </a:p>
          <a:p>
            <a:pPr marL="0" indent="0">
              <a:buNone/>
            </a:pPr>
            <a:endParaRPr lang="en-US" dirty="0"/>
          </a:p>
        </p:txBody>
      </p:sp>
      <p:sp>
        <p:nvSpPr>
          <p:cNvPr id="3" name="Text Placeholder 2"/>
          <p:cNvSpPr>
            <a:spLocks noGrp="1"/>
          </p:cNvSpPr>
          <p:nvPr>
            <p:ph type="body" sz="half" idx="2"/>
          </p:nvPr>
        </p:nvSpPr>
        <p:spPr/>
        <p:txBody>
          <a:bodyPr/>
          <a:lstStyle/>
          <a:p>
            <a:pPr algn="ctr"/>
            <a:r>
              <a:rPr lang="en-US" b="1" dirty="0"/>
              <a:t>QUOTATION</a:t>
            </a:r>
          </a:p>
        </p:txBody>
      </p:sp>
      <p:sp>
        <p:nvSpPr>
          <p:cNvPr id="5" name="Text Placeholder 4"/>
          <p:cNvSpPr>
            <a:spLocks noGrp="1"/>
          </p:cNvSpPr>
          <p:nvPr>
            <p:ph type="body" sz="half" idx="15"/>
          </p:nvPr>
        </p:nvSpPr>
        <p:spPr/>
        <p:txBody>
          <a:bodyPr/>
          <a:lstStyle/>
          <a:p>
            <a:pPr algn="ctr"/>
            <a:r>
              <a:rPr lang="en-US" b="1" dirty="0"/>
              <a:t>PLAGIARISM</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4800" l="6000" r="96600">
                        <a14:foregroundMark x1="76000" y1="32400" x2="58200" y2="60000"/>
                      </a14:backgroundRemoval>
                    </a14:imgEffect>
                  </a14:imgLayer>
                </a14:imgProps>
              </a:ext>
            </a:extLst>
          </a:blip>
          <a:stretch>
            <a:fillRect/>
          </a:stretch>
        </p:blipFill>
        <p:spPr>
          <a:xfrm>
            <a:off x="0" y="4043752"/>
            <a:ext cx="2684335" cy="2684335"/>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2582" b="98451" l="521" r="100000">
                        <a14:foregroundMark x1="11806" y1="48193" x2="12326" y2="51463"/>
                        <a14:foregroundMark x1="19792" y1="48709" x2="19792" y2="52496"/>
                        <a14:foregroundMark x1="27778" y1="48193" x2="27778" y2="50947"/>
                        <a14:foregroundMark x1="68576" y1="48709" x2="68576" y2="51979"/>
                        <a14:foregroundMark x1="72917" y1="48709" x2="73785" y2="47849"/>
                        <a14:foregroundMark x1="82639" y1="49225" x2="85069" y2="53873"/>
                      </a14:backgroundRemoval>
                    </a14:imgEffect>
                    <a14:imgEffect>
                      <a14:brightnessContrast bright="40000" contrast="40000"/>
                    </a14:imgEffect>
                  </a14:imgLayer>
                </a14:imgProps>
              </a:ext>
            </a:extLst>
          </a:blip>
          <a:stretch>
            <a:fillRect/>
          </a:stretch>
        </p:blipFill>
        <p:spPr>
          <a:xfrm>
            <a:off x="6823710" y="4215703"/>
            <a:ext cx="2320290" cy="2340431"/>
          </a:xfrm>
          <a:prstGeom prst="rect">
            <a:avLst/>
          </a:prstGeom>
        </p:spPr>
      </p:pic>
    </p:spTree>
    <p:extLst>
      <p:ext uri="{BB962C8B-B14F-4D97-AF65-F5344CB8AC3E}">
        <p14:creationId xmlns:p14="http://schemas.microsoft.com/office/powerpoint/2010/main" val="262140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1"/>
            <a:ext cx="8991600" cy="762000"/>
          </a:xfr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2700" b="1" dirty="0"/>
              <a:t>So, why do we use quotations, paraphrases and summaries?</a:t>
            </a:r>
          </a:p>
        </p:txBody>
      </p:sp>
      <p:sp>
        <p:nvSpPr>
          <p:cNvPr id="3" name="Content Placeholder 2"/>
          <p:cNvSpPr>
            <a:spLocks noGrp="1"/>
          </p:cNvSpPr>
          <p:nvPr>
            <p:ph sz="quarter" idx="13"/>
          </p:nvPr>
        </p:nvSpPr>
        <p:spPr>
          <a:xfrm>
            <a:off x="76200" y="1143000"/>
            <a:ext cx="8991600" cy="5562600"/>
          </a:xfrm>
          <a:noFill/>
        </p:spPr>
        <p:txBody>
          <a:bodyPr>
            <a:normAutofit fontScale="92500" lnSpcReduction="20000"/>
          </a:bodyPr>
          <a:lstStyle/>
          <a:p>
            <a:r>
              <a:rPr lang="en-US" sz="2800" dirty="0"/>
              <a:t>Provide support for claims or add truth to your writing</a:t>
            </a:r>
          </a:p>
          <a:p>
            <a:r>
              <a:rPr lang="en-US" sz="2800" dirty="0"/>
              <a:t>Give examples of several points of view on a subject</a:t>
            </a:r>
          </a:p>
          <a:p>
            <a:r>
              <a:rPr lang="en-US" sz="2800" dirty="0"/>
              <a:t>Call attention to a position that you wish to agree or disagree with</a:t>
            </a:r>
          </a:p>
          <a:p>
            <a:r>
              <a:rPr lang="en-US" sz="2800" dirty="0"/>
              <a:t>Highlight a particularly striking phrase, sentence, or passage by quoting the original</a:t>
            </a:r>
          </a:p>
          <a:p>
            <a:r>
              <a:rPr lang="en-US" sz="2800" dirty="0"/>
              <a:t>Expand the breadth or depth of your writing by providing a </a:t>
            </a:r>
            <a:r>
              <a:rPr lang="en-US" sz="2800" dirty="0">
                <a:solidFill>
                  <a:srgbClr val="0070C0"/>
                </a:solidFill>
              </a:rPr>
              <a:t>concrete detail</a:t>
            </a:r>
          </a:p>
          <a:p>
            <a:r>
              <a:rPr lang="en-US" sz="2800" dirty="0"/>
              <a:t>Often, a short quotation works well when integrated into a sentence. Longer quotations can stand alone.</a:t>
            </a:r>
          </a:p>
          <a:p>
            <a:endParaRPr lang="en-US" sz="2800" dirty="0"/>
          </a:p>
          <a:p>
            <a:pPr marL="0" indent="0">
              <a:buNone/>
            </a:pPr>
            <a:r>
              <a:rPr lang="en-US" sz="2800" b="1" dirty="0">
                <a:solidFill>
                  <a:srgbClr val="FF0000"/>
                </a:solidFill>
              </a:rPr>
              <a:t>Remember that quoting should be done only rarely</a:t>
            </a:r>
            <a:r>
              <a:rPr lang="en-US" sz="2800" b="1" dirty="0"/>
              <a:t>; you must have a good reason to include a direct quotation.</a:t>
            </a:r>
          </a:p>
          <a:p>
            <a:pPr marL="0" indent="0">
              <a:buNone/>
            </a:pPr>
            <a:endParaRPr lang="en-US" sz="2800" b="1" dirty="0"/>
          </a:p>
          <a:p>
            <a:pPr marL="0" indent="0">
              <a:buNone/>
            </a:pPr>
            <a:r>
              <a:rPr lang="en-US" sz="2800" b="1" dirty="0"/>
              <a:t>Let’s look at an example!</a:t>
            </a:r>
            <a:endParaRPr lang="en-US" sz="2800" dirty="0"/>
          </a:p>
        </p:txBody>
      </p:sp>
    </p:spTree>
    <p:extLst>
      <p:ext uri="{BB962C8B-B14F-4D97-AF65-F5344CB8AC3E}">
        <p14:creationId xmlns:p14="http://schemas.microsoft.com/office/powerpoint/2010/main" val="109586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555641"/>
          </a:xfrm>
          <a:prstGeom prst="rect">
            <a:avLst/>
          </a:prstGeom>
          <a:noFill/>
          <a:ln>
            <a:noFill/>
          </a:ln>
          <a:effectLst>
            <a:innerShdw blurRad="63500" dist="50800" dir="16200000">
              <a:prstClr val="black">
                <a:alpha val="50000"/>
              </a:prstClr>
            </a:innerShdw>
          </a:effectLst>
        </p:spPr>
        <p:txBody>
          <a:bodyPr wrap="square">
            <a:spAutoFit/>
          </a:bodyPr>
          <a:lstStyle/>
          <a:p>
            <a:pPr>
              <a:lnSpc>
                <a:spcPct val="150000"/>
              </a:lnSpc>
            </a:pPr>
            <a:r>
              <a:rPr lang="en-US" sz="2800" dirty="0"/>
              <a:t>               In his famous and influential work the </a:t>
            </a:r>
            <a:r>
              <a:rPr lang="en-US" sz="2800" i="1" dirty="0"/>
              <a:t>Interpretation of Dreams</a:t>
            </a:r>
            <a:r>
              <a:rPr lang="en-US" sz="2800" dirty="0"/>
              <a:t>, Sigmund Freud </a:t>
            </a:r>
            <a:r>
              <a:rPr lang="en-US" sz="2800" dirty="0">
                <a:solidFill>
                  <a:schemeClr val="accent5"/>
                </a:solidFill>
              </a:rPr>
              <a:t>argues</a:t>
            </a:r>
            <a:r>
              <a:rPr lang="en-US" sz="2800" dirty="0"/>
              <a:t> that dreams are the </a:t>
            </a:r>
            <a:r>
              <a:rPr lang="en-US" sz="2800" dirty="0">
                <a:solidFill>
                  <a:srgbClr val="7030A0"/>
                </a:solidFill>
              </a:rPr>
              <a:t>"royal road to the unconscious" </a:t>
            </a:r>
            <a:r>
              <a:rPr lang="en-US" sz="2800" dirty="0">
                <a:solidFill>
                  <a:schemeClr val="accent2">
                    <a:lumMod val="75000"/>
                  </a:schemeClr>
                </a:solidFill>
              </a:rPr>
              <a:t>(page #)</a:t>
            </a:r>
            <a:r>
              <a:rPr lang="en-US" sz="2800" dirty="0"/>
              <a:t>, expressing in coded imagery the dreamer's unfulfilled wishes through a process known as the </a:t>
            </a:r>
            <a:r>
              <a:rPr lang="en-US" sz="2800" dirty="0">
                <a:solidFill>
                  <a:srgbClr val="7030A0"/>
                </a:solidFill>
              </a:rPr>
              <a:t>"dream-work" </a:t>
            </a:r>
            <a:r>
              <a:rPr lang="en-US" sz="2800" dirty="0">
                <a:solidFill>
                  <a:schemeClr val="accent2">
                    <a:lumMod val="75000"/>
                  </a:schemeClr>
                </a:solidFill>
              </a:rPr>
              <a:t>(page #)</a:t>
            </a:r>
            <a:r>
              <a:rPr lang="en-US" sz="2800" dirty="0"/>
              <a:t>. </a:t>
            </a:r>
            <a:r>
              <a:rPr lang="en-US" sz="2800" dirty="0">
                <a:solidFill>
                  <a:schemeClr val="accent5"/>
                </a:solidFill>
              </a:rPr>
              <a:t>According to </a:t>
            </a:r>
            <a:r>
              <a:rPr lang="en-US" sz="2800" dirty="0"/>
              <a:t>Freud, actual but unacceptable desires are censored internally and subjected to coding through layers of condensation and displacement before emerging in a kind of rebus puzzle in the dream itself </a:t>
            </a:r>
            <a:r>
              <a:rPr lang="en-US" sz="2800" dirty="0">
                <a:solidFill>
                  <a:schemeClr val="accent2">
                    <a:lumMod val="75000"/>
                  </a:schemeClr>
                </a:solidFill>
              </a:rPr>
              <a:t>(page #)</a:t>
            </a:r>
            <a:r>
              <a:rPr lang="en-US" sz="2800" dirty="0"/>
              <a:t>.</a:t>
            </a:r>
          </a:p>
        </p:txBody>
      </p:sp>
    </p:spTree>
    <p:extLst>
      <p:ext uri="{BB962C8B-B14F-4D97-AF65-F5344CB8AC3E}">
        <p14:creationId xmlns:p14="http://schemas.microsoft.com/office/powerpoint/2010/main" val="39307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0983050">
            <a:off x="5051266" y="3620852"/>
            <a:ext cx="4143375" cy="31813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a:xfrm>
            <a:off x="276225" y="228601"/>
            <a:ext cx="8591550" cy="838200"/>
          </a:xfrm>
        </p:spPr>
        <p:txBody>
          <a:bodyPr/>
          <a:lstStyle/>
          <a:p>
            <a:r>
              <a:rPr lang="en-US" dirty="0"/>
              <a:t>How do I make notes?</a:t>
            </a:r>
          </a:p>
        </p:txBody>
      </p:sp>
      <p:sp>
        <p:nvSpPr>
          <p:cNvPr id="3" name="Content Placeholder 2"/>
          <p:cNvSpPr>
            <a:spLocks noGrp="1"/>
          </p:cNvSpPr>
          <p:nvPr>
            <p:ph sz="quarter" idx="13"/>
          </p:nvPr>
        </p:nvSpPr>
        <p:spPr>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800" dirty="0">
                <a:solidFill>
                  <a:schemeClr val="tx2"/>
                </a:solidFill>
              </a:rPr>
              <a:t>Read the entire text, noting the </a:t>
            </a:r>
            <a:r>
              <a:rPr lang="en-US" sz="2800" b="1" dirty="0">
                <a:solidFill>
                  <a:schemeClr val="tx2"/>
                </a:solidFill>
              </a:rPr>
              <a:t>key points and main ideas.</a:t>
            </a:r>
          </a:p>
          <a:p>
            <a:r>
              <a:rPr lang="en-US" sz="2800" dirty="0">
                <a:solidFill>
                  <a:schemeClr val="tx2"/>
                </a:solidFill>
              </a:rPr>
              <a:t>Summarize in </a:t>
            </a:r>
            <a:r>
              <a:rPr lang="en-US" sz="2800" b="1" dirty="0">
                <a:solidFill>
                  <a:schemeClr val="tx2"/>
                </a:solidFill>
              </a:rPr>
              <a:t>your own words </a:t>
            </a:r>
            <a:r>
              <a:rPr lang="en-US" sz="2800" dirty="0">
                <a:solidFill>
                  <a:schemeClr val="tx2"/>
                </a:solidFill>
              </a:rPr>
              <a:t>what the single main idea of the text is.</a:t>
            </a:r>
          </a:p>
          <a:p>
            <a:r>
              <a:rPr lang="en-US" sz="2800" dirty="0">
                <a:solidFill>
                  <a:schemeClr val="tx2"/>
                </a:solidFill>
              </a:rPr>
              <a:t>Paraphrase important supporting points that come up in the text.</a:t>
            </a:r>
          </a:p>
          <a:p>
            <a:r>
              <a:rPr lang="en-US" sz="2800" dirty="0">
                <a:solidFill>
                  <a:schemeClr val="tx2"/>
                </a:solidFill>
              </a:rPr>
              <a:t>Consider any words, phrases, or brief passages that you believe should be quoted directly.</a:t>
            </a:r>
          </a:p>
          <a:p>
            <a:endParaRPr lang="en-US" sz="2800" dirty="0">
              <a:solidFill>
                <a:schemeClr val="tx2"/>
              </a:solidFill>
            </a:endParaRPr>
          </a:p>
        </p:txBody>
      </p:sp>
    </p:spTree>
    <p:extLst>
      <p:ext uri="{BB962C8B-B14F-4D97-AF65-F5344CB8AC3E}">
        <p14:creationId xmlns:p14="http://schemas.microsoft.com/office/powerpoint/2010/main" val="90354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365</TotalTime>
  <Words>2096</Words>
  <Application>Microsoft Office PowerPoint</Application>
  <PresentationFormat>On-screen Show (4:3)</PresentationFormat>
  <Paragraphs>207</Paragraphs>
  <Slides>40</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Adobe Arabic</vt:lpstr>
      <vt:lpstr>ＭＳ Ｐゴシック</vt:lpstr>
      <vt:lpstr>Zapf Dingbats</vt:lpstr>
      <vt:lpstr>Arial</vt:lpstr>
      <vt:lpstr>Calibri</vt:lpstr>
      <vt:lpstr>Candara</vt:lpstr>
      <vt:lpstr>Gill Sans MT</vt:lpstr>
      <vt:lpstr>Tahoma</vt:lpstr>
      <vt:lpstr>Tunga</vt:lpstr>
      <vt:lpstr>Wingdings 2</vt:lpstr>
      <vt:lpstr>Soho</vt:lpstr>
      <vt:lpstr>PARAPHRASING versus PLAGIARISM</vt:lpstr>
      <vt:lpstr>CLASS OBJECTIVES </vt:lpstr>
      <vt:lpstr>What do I know about paraphrasing?</vt:lpstr>
      <vt:lpstr>What strategies should I use to pull out and keep track of pieces of information?</vt:lpstr>
      <vt:lpstr>What is the difference between ….</vt:lpstr>
      <vt:lpstr>What is the difference between …</vt:lpstr>
      <vt:lpstr>So, why do we use quotations, paraphrases and summaries?</vt:lpstr>
      <vt:lpstr>PowerPoint Presentation</vt:lpstr>
      <vt:lpstr>How do I make notes?</vt:lpstr>
      <vt:lpstr>How do I paraphrase?</vt:lpstr>
      <vt:lpstr>PowerPoint Presentation</vt:lpstr>
      <vt:lpstr>Paraphrasing means putting information into your own words</vt:lpstr>
      <vt:lpstr>Why paraphrase?</vt:lpstr>
      <vt:lpstr>Characteristics of a Good Paraphrase</vt:lpstr>
      <vt:lpstr>Example Paragraph from a Newspaper Article</vt:lpstr>
      <vt:lpstr>Notice key words</vt:lpstr>
      <vt:lpstr>How to paraphrase?</vt:lpstr>
      <vt:lpstr>How else do I paraphrase?</vt:lpstr>
      <vt:lpstr>Other Types of Documents:  Graph Example</vt:lpstr>
      <vt:lpstr>Highlighted Information</vt:lpstr>
      <vt:lpstr>Conclusion  When we paraphrase, we put parts of a text into our own words.  Paraphrasing demonstrates understanding – if you can explain it in your own words, you have a good understanding of an idea or phrase.  To paraphrase, use such techniques as synonyms, changing grammar and word forms.</vt:lpstr>
      <vt:lpstr>So let’s practice and recognise the differences between…</vt:lpstr>
      <vt:lpstr>Let’s read and summarise this original text.</vt:lpstr>
      <vt:lpstr>SUMMARY</vt:lpstr>
      <vt:lpstr>Let’s paraphrase this original text.</vt:lpstr>
      <vt:lpstr>PARAPHRASE</vt:lpstr>
      <vt:lpstr>If we had plagiarized, this is what it would look like:</vt:lpstr>
      <vt:lpstr>Work with your partner</vt:lpstr>
      <vt:lpstr>PARAPHRASE THIS PASSAGE:</vt:lpstr>
      <vt:lpstr>SHARE</vt:lpstr>
      <vt:lpstr>READ ALOUD</vt:lpstr>
      <vt:lpstr>Work with your partner</vt:lpstr>
      <vt:lpstr>PARAPHRASE THIS PASSAGE:</vt:lpstr>
      <vt:lpstr>SHARE</vt:lpstr>
      <vt:lpstr>READ ALOUD</vt:lpstr>
      <vt:lpstr>Work with your partner</vt:lpstr>
      <vt:lpstr>PARAPHRASE THIS PASSAGE:</vt:lpstr>
      <vt:lpstr>SHARE</vt:lpstr>
      <vt:lpstr>READ ALOUD</vt:lpstr>
      <vt:lpstr>Let’s Reflect on our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PARAPHRASING versus PLAGIARISM</dc:title>
  <dc:creator>Student</dc:creator>
  <cp:lastModifiedBy>Olga</cp:lastModifiedBy>
  <cp:revision>82</cp:revision>
  <dcterms:created xsi:type="dcterms:W3CDTF">2006-08-16T00:00:00Z</dcterms:created>
  <dcterms:modified xsi:type="dcterms:W3CDTF">2017-05-27T06:43:04Z</dcterms:modified>
</cp:coreProperties>
</file>