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82" r:id="rId4"/>
    <p:sldId id="311" r:id="rId5"/>
    <p:sldId id="370" r:id="rId6"/>
    <p:sldId id="343" r:id="rId7"/>
    <p:sldId id="396" r:id="rId8"/>
    <p:sldId id="378" r:id="rId9"/>
    <p:sldId id="387" r:id="rId10"/>
    <p:sldId id="388" r:id="rId11"/>
    <p:sldId id="386" r:id="rId12"/>
    <p:sldId id="380" r:id="rId13"/>
    <p:sldId id="381" r:id="rId14"/>
    <p:sldId id="379" r:id="rId15"/>
    <p:sldId id="371" r:id="rId16"/>
    <p:sldId id="397" r:id="rId17"/>
    <p:sldId id="398" r:id="rId18"/>
    <p:sldId id="383" r:id="rId19"/>
    <p:sldId id="384" r:id="rId20"/>
    <p:sldId id="399" r:id="rId21"/>
    <p:sldId id="373" r:id="rId22"/>
    <p:sldId id="401" r:id="rId23"/>
    <p:sldId id="400" r:id="rId24"/>
    <p:sldId id="389" r:id="rId25"/>
    <p:sldId id="374" r:id="rId26"/>
    <p:sldId id="394" r:id="rId27"/>
    <p:sldId id="390" r:id="rId28"/>
    <p:sldId id="385" r:id="rId29"/>
    <p:sldId id="375" r:id="rId30"/>
    <p:sldId id="391" r:id="rId31"/>
    <p:sldId id="395" r:id="rId32"/>
    <p:sldId id="392" r:id="rId33"/>
    <p:sldId id="376" r:id="rId34"/>
    <p:sldId id="393" r:id="rId35"/>
    <p:sldId id="377" r:id="rId36"/>
    <p:sldId id="297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1B357F"/>
    <a:srgbClr val="025198"/>
    <a:srgbClr val="2E1700"/>
    <a:srgbClr val="422C16"/>
    <a:srgbClr val="0C788E"/>
    <a:srgbClr val="000099"/>
    <a:srgbClr val="1C1C1C"/>
    <a:srgbClr val="660066"/>
    <a:srgbClr val="0000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17F60-2260-4981-BDA2-9D2BBE98306B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E48C6-7F8F-4E16-8DDD-CE87345A85BD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56886-CDB5-4BD9-ADBE-9C2E9B9CB270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26FC4-90F3-4ED0-A3CC-87CC6A87902B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E2AE0-B502-48C7-9540-07B2BF82BF83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651F-B9EC-4F3B-B87E-0439EB7D3908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EE557-A657-464A-9EF1-9DE1D3E1FA8F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D6CAA-AA30-4578-9390-C12CF0C2E01D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BF137-565C-4EDB-B61E-AF53DA9FB7BA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6151D-C4E8-4801-9A64-5A304151AA85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5E957-DEDF-4259-ADCA-3197482F7AB1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D13B05-E15B-48DE-8FDB-B518153E3041}" type="slidenum">
              <a:rPr lang="es-ES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el.steppat@uni-bayreuth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el.steppat@uni-bayreuth.d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23850" y="3717032"/>
            <a:ext cx="8568630" cy="1512168"/>
          </a:xfrm>
          <a:noFill/>
          <a:ln/>
        </p:spPr>
        <p:txBody>
          <a:bodyPr/>
          <a:lstStyle/>
          <a:p>
            <a:pPr algn="l"/>
            <a:r>
              <a:rPr lang="en-US" altLang="zh-CN" sz="3600" dirty="0" smtClean="0">
                <a:solidFill>
                  <a:schemeClr val="bg1"/>
                </a:solidFill>
              </a:rPr>
              <a:t>Research questions and lines of inquiry</a:t>
            </a:r>
            <a:br>
              <a:rPr lang="en-US" altLang="zh-CN" sz="3600" dirty="0" smtClean="0">
                <a:solidFill>
                  <a:schemeClr val="bg1"/>
                </a:solidFill>
              </a:rPr>
            </a:br>
            <a:r>
              <a:rPr lang="en-US" altLang="zh-CN" sz="2000" dirty="0" smtClean="0">
                <a:solidFill>
                  <a:schemeClr val="bg1"/>
                </a:solidFill>
              </a:rPr>
              <a:t>(Spring 2018)     </a:t>
            </a:r>
            <a:r>
              <a:rPr lang="en-US" altLang="zh-CN" sz="2000" dirty="0" smtClean="0">
                <a:solidFill>
                  <a:srgbClr val="FF0000"/>
                </a:solidFill>
              </a:rPr>
              <a:t>1 Credit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323850" y="4581525"/>
            <a:ext cx="39608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7544" y="587727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1B357F"/>
                </a:solidFill>
              </a:rPr>
              <a:t>Prof. Michael </a:t>
            </a:r>
            <a:r>
              <a:rPr lang="de-DE" b="1" dirty="0" err="1" smtClean="0">
                <a:solidFill>
                  <a:srgbClr val="1B357F"/>
                </a:solidFill>
              </a:rPr>
              <a:t>Steppat</a:t>
            </a:r>
            <a:endParaRPr lang="de-DE" b="1" dirty="0" smtClean="0">
              <a:solidFill>
                <a:srgbClr val="1B357F"/>
              </a:solidFill>
            </a:endParaRPr>
          </a:p>
        </p:txBody>
      </p:sp>
      <p:pic>
        <p:nvPicPr>
          <p:cNvPr id="5" name="Grafik 4" descr="UBT-Logo-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5661248"/>
            <a:ext cx="2096804" cy="6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I</a:t>
            </a:r>
          </a:p>
          <a:p>
            <a:pPr marL="0" indent="0">
              <a:buNone/>
            </a:pPr>
            <a:endParaRPr lang="de-DE" altLang="zh-CN" sz="2400" dirty="0" smtClean="0">
              <a:solidFill>
                <a:srgbClr val="C00000"/>
              </a:solidFill>
            </a:endParaRPr>
          </a:p>
          <a:p>
            <a:r>
              <a:rPr lang="en-US" sz="2400" i="1" dirty="0" smtClean="0"/>
              <a:t>It's sunny in </a:t>
            </a:r>
            <a:r>
              <a:rPr lang="en-US" sz="2400" i="1" dirty="0" smtClean="0"/>
              <a:t>Singapore today. </a:t>
            </a:r>
            <a:r>
              <a:rPr lang="en-US" sz="2400" i="1" dirty="0" smtClean="0"/>
              <a:t>If it's sunny in Singapore, Li won't be carrying an umbrella. So, Li won't be carrying an umbrella</a:t>
            </a:r>
            <a:r>
              <a:rPr lang="en-US" sz="2400" dirty="0" smtClean="0"/>
              <a:t>.</a:t>
            </a:r>
            <a:endParaRPr lang="de-DE" sz="2400" dirty="0" smtClean="0"/>
          </a:p>
          <a:p>
            <a:r>
              <a:rPr lang="en-US" sz="2400" i="1" dirty="0" smtClean="0"/>
              <a:t>Every time I've walked by that dog, he hasn't tried to bite me. So, the next time I walk by that dog he won't try to bite me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Inductive reasoning? Or deductive reasoning?</a:t>
            </a:r>
            <a:endParaRPr lang="de-DE" sz="2400" dirty="0" smtClean="0"/>
          </a:p>
          <a:p>
            <a:pPr marL="0" indent="0">
              <a:buNone/>
            </a:pPr>
            <a:endParaRPr lang="de-DE" altLang="zh-CN" sz="24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de-DE" altLang="zh-CN" sz="2400" dirty="0" smtClean="0">
                <a:cs typeface="Times New Roman"/>
              </a:rPr>
              <a:t>	</a:t>
            </a:r>
            <a:endParaRPr lang="de-DE" altLang="zh-CN" sz="2400" i="1" dirty="0"/>
          </a:p>
        </p:txBody>
      </p:sp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I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DE" altLang="zh-CN" sz="2400" dirty="0" smtClean="0"/>
              <a:t>In order </a:t>
            </a:r>
            <a:r>
              <a:rPr lang="de-DE" altLang="zh-CN" sz="2400" dirty="0" err="1" smtClean="0"/>
              <a:t>to</a:t>
            </a:r>
            <a:r>
              <a:rPr lang="de-DE" altLang="zh-CN" sz="2400" dirty="0" smtClean="0"/>
              <a:t> understand </a:t>
            </a:r>
            <a:r>
              <a:rPr lang="de-DE" altLang="zh-CN" sz="2400" dirty="0" smtClean="0">
                <a:cs typeface="Times New Roman"/>
              </a:rPr>
              <a:t>‘</a:t>
            </a:r>
            <a:r>
              <a:rPr lang="de-DE" altLang="zh-CN" sz="2400" dirty="0" err="1" smtClean="0">
                <a:cs typeface="Times New Roman"/>
              </a:rPr>
              <a:t>primary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research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questions</a:t>
            </a:r>
            <a:r>
              <a:rPr lang="de-DE" altLang="zh-CN" sz="2400" dirty="0" smtClean="0">
                <a:cs typeface="Times New Roman"/>
              </a:rPr>
              <a:t>‘:</a:t>
            </a:r>
          </a:p>
          <a:p>
            <a:pPr marL="0" indent="0">
              <a:spcBef>
                <a:spcPts val="1200"/>
              </a:spcBef>
              <a:buNone/>
            </a:pPr>
            <a:endParaRPr lang="de-DE" altLang="zh-CN" sz="2400" dirty="0" smtClean="0"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altLang="zh-CN" sz="2400" dirty="0" smtClean="0">
                <a:cs typeface="Times New Roman"/>
              </a:rPr>
              <a:t>	… </a:t>
            </a:r>
            <a:r>
              <a:rPr lang="de-DE" altLang="zh-CN" sz="2400" dirty="0" err="1" smtClean="0">
                <a:cs typeface="Times New Roman"/>
              </a:rPr>
              <a:t>we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should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remind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ourselves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of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the</a:t>
            </a:r>
            <a:r>
              <a:rPr lang="de-DE" altLang="zh-CN" sz="2400" dirty="0" smtClean="0">
                <a:cs typeface="Times New Roman"/>
              </a:rPr>
              <a:t> design </a:t>
            </a:r>
            <a:r>
              <a:rPr lang="de-DE" altLang="zh-CN" sz="2400" dirty="0" err="1" smtClean="0">
                <a:cs typeface="Times New Roman"/>
              </a:rPr>
              <a:t>for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writing</a:t>
            </a:r>
            <a:r>
              <a:rPr lang="de-DE" altLang="zh-CN" sz="2400" dirty="0" smtClean="0">
                <a:cs typeface="Times New Roman"/>
              </a:rPr>
              <a:t> qualitative </a:t>
            </a:r>
            <a:r>
              <a:rPr lang="de-DE" altLang="zh-CN" sz="2400" dirty="0" err="1" smtClean="0">
                <a:cs typeface="Times New Roman"/>
              </a:rPr>
              <a:t>research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questions</a:t>
            </a:r>
            <a:r>
              <a:rPr lang="de-DE" altLang="zh-CN" sz="2400" dirty="0" smtClean="0">
                <a:cs typeface="Times New Roman"/>
              </a:rPr>
              <a:t>: </a:t>
            </a:r>
            <a:r>
              <a:rPr lang="de-DE" altLang="zh-CN" sz="2400" b="1" dirty="0" smtClean="0">
                <a:solidFill>
                  <a:srgbClr val="1B357F"/>
                </a:solidFill>
                <a:cs typeface="Times New Roman"/>
              </a:rPr>
              <a:t>John </a:t>
            </a:r>
            <a:r>
              <a:rPr lang="de-DE" altLang="zh-CN" sz="2400" b="1" dirty="0" err="1" smtClean="0">
                <a:solidFill>
                  <a:srgbClr val="1B357F"/>
                </a:solidFill>
                <a:cs typeface="Times New Roman"/>
              </a:rPr>
              <a:t>Creswell</a:t>
            </a:r>
            <a:r>
              <a:rPr lang="de-DE" altLang="zh-CN" sz="2400" b="1" dirty="0" smtClean="0">
                <a:solidFill>
                  <a:srgbClr val="1B357F"/>
                </a:solidFill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for</a:t>
            </a:r>
            <a:r>
              <a:rPr lang="de-DE" altLang="zh-CN" sz="2400" dirty="0" smtClean="0">
                <a:cs typeface="Times New Roman"/>
              </a:rPr>
              <a:t> qualitative, quantitative, </a:t>
            </a:r>
            <a:r>
              <a:rPr lang="de-DE" altLang="zh-CN" sz="2400" dirty="0" err="1" smtClean="0">
                <a:cs typeface="Times New Roman"/>
              </a:rPr>
              <a:t>mixed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methods</a:t>
            </a:r>
            <a:endParaRPr lang="de-DE" altLang="zh-CN" sz="2400" dirty="0" smtClean="0"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altLang="zh-CN" dirty="0" smtClean="0">
                <a:latin typeface="Times New Roman"/>
                <a:cs typeface="Times New Roman"/>
              </a:rPr>
              <a:t>	</a:t>
            </a:r>
            <a:r>
              <a:rPr lang="de-DE" altLang="zh-CN" sz="2400" dirty="0" smtClean="0">
                <a:cs typeface="Times New Roman"/>
              </a:rPr>
              <a:t>… </a:t>
            </a:r>
            <a:r>
              <a:rPr lang="de-DE" altLang="zh-CN" sz="2400" dirty="0" err="1" smtClean="0">
                <a:cs typeface="Times New Roman"/>
              </a:rPr>
              <a:t>avoiding</a:t>
            </a:r>
            <a:r>
              <a:rPr lang="de-DE" altLang="zh-CN" sz="2400" dirty="0" smtClean="0">
                <a:cs typeface="Times New Roman"/>
              </a:rPr>
              <a:t> ‘</a:t>
            </a:r>
            <a:r>
              <a:rPr lang="de-DE" altLang="zh-CN" sz="2400" dirty="0" err="1" smtClean="0">
                <a:cs typeface="Times New Roman"/>
              </a:rPr>
              <a:t>bias</a:t>
            </a:r>
            <a:r>
              <a:rPr lang="de-DE" altLang="zh-CN" sz="2400" dirty="0" smtClean="0">
                <a:cs typeface="Times New Roman"/>
              </a:rPr>
              <a:t>‘ in </a:t>
            </a:r>
            <a:r>
              <a:rPr lang="de-DE" altLang="zh-CN" sz="2400" dirty="0" err="1" smtClean="0">
                <a:cs typeface="Times New Roman"/>
              </a:rPr>
              <a:t>data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collection</a:t>
            </a:r>
            <a:r>
              <a:rPr lang="de-DE" altLang="zh-CN" sz="2400" dirty="0" smtClean="0">
                <a:cs typeface="Times New Roman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de-DE" altLang="zh-CN" sz="2400" i="1" dirty="0" smtClean="0"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altLang="zh-CN" sz="2400" i="1" dirty="0" smtClean="0">
                <a:cs typeface="Times New Roman"/>
              </a:rPr>
              <a:t>	… </a:t>
            </a:r>
            <a:r>
              <a:rPr lang="de-DE" altLang="zh-CN" sz="2400" dirty="0" err="1" smtClean="0">
                <a:cs typeface="Times New Roman"/>
              </a:rPr>
              <a:t>we</a:t>
            </a:r>
            <a:r>
              <a:rPr lang="de-DE" altLang="zh-CN" sz="2400" dirty="0" smtClean="0">
                <a:cs typeface="Times New Roman"/>
              </a:rPr>
              <a:t> will </a:t>
            </a:r>
            <a:r>
              <a:rPr lang="de-DE" altLang="zh-CN" sz="2400" dirty="0" err="1" smtClean="0">
                <a:cs typeface="Times New Roman"/>
              </a:rPr>
              <a:t>be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mostly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referring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to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forms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of</a:t>
            </a:r>
            <a:r>
              <a:rPr lang="de-DE" altLang="zh-CN" sz="2400" dirty="0" smtClean="0">
                <a:cs typeface="Times New Roman"/>
              </a:rPr>
              <a:t> qualitative 	</a:t>
            </a:r>
            <a:r>
              <a:rPr lang="de-DE" altLang="zh-CN" sz="2400" dirty="0" err="1" smtClean="0">
                <a:cs typeface="Times New Roman"/>
              </a:rPr>
              <a:t>research</a:t>
            </a:r>
            <a:endParaRPr lang="de-DE" altLang="zh-CN" sz="2400" dirty="0"/>
          </a:p>
        </p:txBody>
      </p:sp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I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altLang="zh-CN" sz="2400" dirty="0" smtClean="0"/>
              <a:t>In order </a:t>
            </a:r>
            <a:r>
              <a:rPr lang="de-DE" altLang="zh-CN" sz="2400" dirty="0" err="1" smtClean="0"/>
              <a:t>to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lead</a:t>
            </a:r>
            <a:r>
              <a:rPr lang="de-DE" altLang="zh-CN" sz="2400" dirty="0" smtClean="0"/>
              <a:t> on </a:t>
            </a:r>
            <a:r>
              <a:rPr lang="de-DE" altLang="zh-CN" sz="2400" dirty="0" err="1" smtClean="0"/>
              <a:t>from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there</a:t>
            </a:r>
            <a:r>
              <a:rPr lang="de-DE" altLang="zh-CN" sz="2400" dirty="0" smtClean="0"/>
              <a:t>, </a:t>
            </a:r>
            <a:r>
              <a:rPr lang="de-DE" altLang="zh-CN" sz="2400" dirty="0" err="1" smtClean="0"/>
              <a:t>we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should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bear</a:t>
            </a:r>
            <a:r>
              <a:rPr lang="de-DE" altLang="zh-CN" sz="2400" dirty="0" smtClean="0"/>
              <a:t> in </a:t>
            </a:r>
            <a:r>
              <a:rPr lang="de-DE" altLang="zh-CN" sz="2400" dirty="0" err="1" smtClean="0"/>
              <a:t>mind</a:t>
            </a:r>
            <a:endParaRPr lang="de-DE" altLang="zh-CN" sz="2400" dirty="0" smtClean="0"/>
          </a:p>
          <a:p>
            <a:pPr marL="0" indent="0">
              <a:buNone/>
            </a:pPr>
            <a:r>
              <a:rPr lang="de-DE" altLang="zh-CN" dirty="0" smtClean="0">
                <a:latin typeface="Times New Roman"/>
                <a:cs typeface="Times New Roman"/>
              </a:rPr>
              <a:t>•</a:t>
            </a:r>
            <a:r>
              <a:rPr lang="de-DE" altLang="zh-CN" sz="2400" dirty="0" smtClean="0">
                <a:latin typeface="Times New Roman"/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that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we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need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to</a:t>
            </a:r>
            <a:r>
              <a:rPr lang="de-DE" altLang="zh-CN" sz="2400" dirty="0" smtClean="0">
                <a:cs typeface="Times New Roman"/>
              </a:rPr>
              <a:t> understand ‘</a:t>
            </a:r>
            <a:r>
              <a:rPr lang="de-DE" altLang="zh-CN" sz="2400" dirty="0" err="1" smtClean="0">
                <a:cs typeface="Times New Roman"/>
              </a:rPr>
              <a:t>research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questions</a:t>
            </a:r>
            <a:r>
              <a:rPr lang="de-DE" altLang="zh-CN" sz="2400" dirty="0" smtClean="0">
                <a:cs typeface="Times New Roman"/>
              </a:rPr>
              <a:t>‘ </a:t>
            </a:r>
            <a:r>
              <a:rPr lang="de-DE" altLang="zh-CN" sz="2400" dirty="0" err="1" smtClean="0">
                <a:cs typeface="Times New Roman"/>
              </a:rPr>
              <a:t>as</a:t>
            </a:r>
            <a:r>
              <a:rPr lang="de-DE" altLang="zh-CN" sz="2400" dirty="0" smtClean="0">
                <a:cs typeface="Times New Roman"/>
              </a:rPr>
              <a:t> a </a:t>
            </a:r>
            <a:r>
              <a:rPr lang="de-DE" altLang="zh-CN" sz="2400" dirty="0" err="1" smtClean="0">
                <a:cs typeface="Times New Roman"/>
              </a:rPr>
              <a:t>process</a:t>
            </a:r>
            <a:endParaRPr lang="de-DE" altLang="zh-CN" sz="2400" dirty="0" smtClean="0">
              <a:cs typeface="Times New Roman"/>
            </a:endParaRPr>
          </a:p>
          <a:p>
            <a:pPr marL="0" indent="0">
              <a:buNone/>
            </a:pPr>
            <a:r>
              <a:rPr lang="de-DE" altLang="zh-CN" sz="2400" dirty="0" smtClean="0">
                <a:cs typeface="Times New Roman"/>
              </a:rPr>
              <a:t>	</a:t>
            </a:r>
            <a:r>
              <a:rPr lang="de-DE" altLang="zh-CN" sz="2400" dirty="0" smtClean="0">
                <a:cs typeface="Times New Roman"/>
                <a:sym typeface="Wingdings" pitchFamily="2" charset="2"/>
              </a:rPr>
              <a:t></a:t>
            </a:r>
            <a:r>
              <a:rPr lang="de-DE" altLang="zh-CN" sz="2400" dirty="0" smtClean="0">
                <a:cs typeface="Times New Roman"/>
              </a:rPr>
              <a:t> Uwe Flick </a:t>
            </a:r>
            <a:r>
              <a:rPr lang="de-DE" altLang="zh-CN" sz="2400" i="1" dirty="0" smtClean="0">
                <a:cs typeface="Times New Roman"/>
              </a:rPr>
              <a:t>(</a:t>
            </a:r>
            <a:r>
              <a:rPr lang="de-DE" altLang="zh-CN" sz="2400" i="1" dirty="0" err="1" smtClean="0">
                <a:cs typeface="Times New Roman"/>
              </a:rPr>
              <a:t>more</a:t>
            </a:r>
            <a:r>
              <a:rPr lang="de-DE" altLang="zh-CN" sz="2400" i="1" dirty="0" smtClean="0">
                <a:cs typeface="Times New Roman"/>
              </a:rPr>
              <a:t> </a:t>
            </a:r>
            <a:r>
              <a:rPr lang="de-DE" altLang="zh-CN" sz="2400" i="1" dirty="0" err="1" smtClean="0">
                <a:cs typeface="Times New Roman"/>
              </a:rPr>
              <a:t>advanced</a:t>
            </a:r>
            <a:r>
              <a:rPr lang="de-DE" altLang="zh-CN" sz="2400" i="1" dirty="0" smtClean="0">
                <a:cs typeface="Times New Roman"/>
              </a:rPr>
              <a:t> </a:t>
            </a:r>
            <a:r>
              <a:rPr lang="de-DE" altLang="zh-CN" sz="2400" i="1" dirty="0" err="1" smtClean="0">
                <a:cs typeface="Times New Roman"/>
              </a:rPr>
              <a:t>level</a:t>
            </a:r>
            <a:r>
              <a:rPr lang="de-DE" altLang="zh-CN" sz="2400" i="1" dirty="0" smtClean="0">
                <a:cs typeface="Times New Roman"/>
              </a:rPr>
              <a:t>)</a:t>
            </a:r>
            <a:endParaRPr lang="de-DE" altLang="zh-CN" sz="2400" dirty="0" smtClean="0"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altLang="zh-CN" dirty="0" smtClean="0">
                <a:latin typeface="Times New Roman"/>
                <a:cs typeface="Times New Roman"/>
              </a:rPr>
              <a:t>• </a:t>
            </a:r>
            <a:r>
              <a:rPr lang="de-DE" altLang="zh-CN" sz="2400" dirty="0" err="1" smtClean="0">
                <a:cs typeface="Times New Roman"/>
              </a:rPr>
              <a:t>that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these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pertain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to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studying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society</a:t>
            </a:r>
            <a:r>
              <a:rPr lang="de-DE" altLang="zh-CN" sz="2400" dirty="0" smtClean="0">
                <a:cs typeface="Times New Roman"/>
              </a:rPr>
              <a:t>/</a:t>
            </a:r>
            <a:r>
              <a:rPr lang="de-DE" altLang="zh-CN" sz="2400" dirty="0" err="1" smtClean="0">
                <a:cs typeface="Times New Roman"/>
              </a:rPr>
              <a:t>societies</a:t>
            </a:r>
            <a:r>
              <a:rPr lang="de-DE" altLang="zh-CN" sz="2400" dirty="0" smtClean="0">
                <a:cs typeface="Times New Roman"/>
              </a:rPr>
              <a:t>—also </a:t>
            </a:r>
            <a:r>
              <a:rPr lang="de-DE" altLang="zh-CN" sz="2400" dirty="0" err="1" smtClean="0">
                <a:cs typeface="Times New Roman"/>
              </a:rPr>
              <a:t>with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attention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to</a:t>
            </a:r>
            <a:r>
              <a:rPr lang="de-DE" altLang="zh-CN" sz="2400" dirty="0" smtClean="0">
                <a:cs typeface="Times New Roman"/>
              </a:rPr>
              <a:t> ‘</a:t>
            </a:r>
            <a:r>
              <a:rPr lang="de-DE" altLang="zh-CN" sz="2400" dirty="0" err="1" smtClean="0">
                <a:cs typeface="Times New Roman"/>
              </a:rPr>
              <a:t>cultural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systems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of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meaning</a:t>
            </a:r>
            <a:r>
              <a:rPr lang="de-DE" altLang="zh-CN" sz="2400" dirty="0" smtClean="0">
                <a:cs typeface="Times New Roman"/>
              </a:rPr>
              <a:t>‘ (Flick)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zh-CN" dirty="0" smtClean="0">
                <a:cs typeface="Times New Roman"/>
              </a:rPr>
              <a:t>• </a:t>
            </a:r>
            <a:r>
              <a:rPr lang="de-DE" altLang="zh-CN" sz="2400" dirty="0" err="1" smtClean="0">
                <a:cs typeface="Times New Roman"/>
              </a:rPr>
              <a:t>that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we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generate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topics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from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research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questions</a:t>
            </a:r>
            <a:r>
              <a:rPr lang="de-DE" altLang="zh-CN" sz="2400" dirty="0" smtClean="0">
                <a:cs typeface="Times New Roman"/>
              </a:rPr>
              <a:t> (</a:t>
            </a:r>
            <a:r>
              <a:rPr lang="de-DE" altLang="zh-CN" sz="2400" dirty="0" err="1" smtClean="0">
                <a:cs typeface="Times New Roman"/>
              </a:rPr>
              <a:t>see</a:t>
            </a:r>
            <a:r>
              <a:rPr lang="de-DE" altLang="zh-CN" sz="2400" dirty="0" smtClean="0">
                <a:cs typeface="Times New Roman"/>
              </a:rPr>
              <a:t> HANDOUT)</a:t>
            </a:r>
            <a:r>
              <a:rPr lang="de-DE" altLang="zh-CN" dirty="0" smtClean="0">
                <a:cs typeface="Times New Roman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altLang="zh-CN" sz="2400" i="1" dirty="0" err="1" smtClean="0">
                <a:solidFill>
                  <a:srgbClr val="1B357F"/>
                </a:solidFill>
                <a:cs typeface="Times New Roman"/>
              </a:rPr>
              <a:t>Is</a:t>
            </a:r>
            <a:r>
              <a:rPr lang="de-DE" altLang="zh-CN" sz="2400" i="1" dirty="0" smtClean="0">
                <a:solidFill>
                  <a:srgbClr val="1B357F"/>
                </a:solidFill>
                <a:cs typeface="Times New Roman"/>
              </a:rPr>
              <a:t> </a:t>
            </a:r>
            <a:r>
              <a:rPr lang="de-DE" altLang="zh-CN" sz="2400" i="1" dirty="0" err="1" smtClean="0">
                <a:solidFill>
                  <a:srgbClr val="1B357F"/>
                </a:solidFill>
                <a:cs typeface="Times New Roman"/>
              </a:rPr>
              <a:t>there</a:t>
            </a:r>
            <a:r>
              <a:rPr lang="de-DE" altLang="zh-CN" sz="2400" i="1" dirty="0" smtClean="0">
                <a:solidFill>
                  <a:srgbClr val="1B357F"/>
                </a:solidFill>
                <a:cs typeface="Times New Roman"/>
              </a:rPr>
              <a:t> </a:t>
            </a:r>
            <a:r>
              <a:rPr lang="de-DE" altLang="zh-CN" sz="2400" i="1" dirty="0" err="1" smtClean="0">
                <a:solidFill>
                  <a:srgbClr val="1B357F"/>
                </a:solidFill>
                <a:cs typeface="Times New Roman"/>
              </a:rPr>
              <a:t>any</a:t>
            </a:r>
            <a:r>
              <a:rPr lang="de-DE" altLang="zh-CN" sz="2400" i="1" dirty="0" smtClean="0">
                <a:solidFill>
                  <a:srgbClr val="1B357F"/>
                </a:solidFill>
                <a:cs typeface="Times New Roman"/>
              </a:rPr>
              <a:t> </a:t>
            </a:r>
            <a:r>
              <a:rPr lang="de-DE" altLang="zh-CN" sz="2400" i="1" dirty="0" err="1" smtClean="0">
                <a:solidFill>
                  <a:srgbClr val="1B357F"/>
                </a:solidFill>
                <a:cs typeface="Times New Roman"/>
              </a:rPr>
              <a:t>relevance</a:t>
            </a:r>
            <a:r>
              <a:rPr lang="de-DE" altLang="zh-CN" sz="2400" i="1" dirty="0" smtClean="0">
                <a:solidFill>
                  <a:srgbClr val="1B357F"/>
                </a:solidFill>
                <a:cs typeface="Times New Roman"/>
              </a:rPr>
              <a:t> </a:t>
            </a:r>
            <a:r>
              <a:rPr lang="de-DE" altLang="zh-CN" sz="2400" i="1" dirty="0" err="1" smtClean="0">
                <a:solidFill>
                  <a:srgbClr val="1B357F"/>
                </a:solidFill>
                <a:cs typeface="Times New Roman"/>
              </a:rPr>
              <a:t>to</a:t>
            </a:r>
            <a:r>
              <a:rPr lang="de-DE" altLang="zh-CN" sz="2400" i="1" dirty="0" smtClean="0">
                <a:solidFill>
                  <a:srgbClr val="1B357F"/>
                </a:solidFill>
                <a:cs typeface="Times New Roman"/>
              </a:rPr>
              <a:t> </a:t>
            </a:r>
            <a:r>
              <a:rPr lang="de-DE" altLang="zh-CN" sz="2400" i="1" dirty="0" err="1" smtClean="0">
                <a:solidFill>
                  <a:srgbClr val="1B357F"/>
                </a:solidFill>
                <a:cs typeface="Times New Roman"/>
              </a:rPr>
              <a:t>your</a:t>
            </a:r>
            <a:r>
              <a:rPr lang="de-DE" altLang="zh-CN" sz="2400" i="1" dirty="0" smtClean="0">
                <a:solidFill>
                  <a:srgbClr val="1B357F"/>
                </a:solidFill>
                <a:cs typeface="Times New Roman"/>
              </a:rPr>
              <a:t> </a:t>
            </a:r>
            <a:r>
              <a:rPr lang="de-DE" altLang="zh-CN" sz="2400" i="1" dirty="0" err="1" smtClean="0">
                <a:solidFill>
                  <a:srgbClr val="1B357F"/>
                </a:solidFill>
                <a:cs typeface="Times New Roman"/>
              </a:rPr>
              <a:t>research</a:t>
            </a:r>
            <a:r>
              <a:rPr lang="de-DE" altLang="zh-CN" sz="2400" i="1" dirty="0" smtClean="0">
                <a:solidFill>
                  <a:srgbClr val="1B357F"/>
                </a:solidFill>
                <a:cs typeface="Times New Roman"/>
              </a:rPr>
              <a:t> </a:t>
            </a:r>
            <a:r>
              <a:rPr lang="de-DE" altLang="zh-CN" sz="2400" i="1" dirty="0" err="1" smtClean="0">
                <a:solidFill>
                  <a:srgbClr val="1B357F"/>
                </a:solidFill>
                <a:cs typeface="Times New Roman"/>
              </a:rPr>
              <a:t>situation</a:t>
            </a:r>
            <a:r>
              <a:rPr lang="de-DE" altLang="zh-CN" sz="2400" i="1" dirty="0" smtClean="0">
                <a:solidFill>
                  <a:srgbClr val="1B357F"/>
                </a:solidFill>
                <a:cs typeface="Times New Roman"/>
              </a:rPr>
              <a:t>?</a:t>
            </a:r>
            <a:endParaRPr lang="de-DE" altLang="zh-CN" i="1" dirty="0">
              <a:solidFill>
                <a:srgbClr val="1B35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I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DE" altLang="zh-CN" sz="2400" dirty="0" smtClean="0"/>
              <a:t>Uwe Flick on </a:t>
            </a:r>
            <a:r>
              <a:rPr lang="de-DE" altLang="zh-CN" sz="2400" dirty="0" err="1" smtClean="0"/>
              <a:t>research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questions</a:t>
            </a:r>
            <a:r>
              <a:rPr lang="de-DE" altLang="zh-CN" sz="2400" dirty="0" smtClean="0"/>
              <a:t>:</a:t>
            </a:r>
          </a:p>
          <a:p>
            <a:pPr marL="0" indent="0">
              <a:buNone/>
            </a:pPr>
            <a:r>
              <a:rPr lang="de-DE" altLang="zh-CN" dirty="0" smtClean="0">
                <a:latin typeface="Times New Roman"/>
                <a:cs typeface="Times New Roman"/>
              </a:rPr>
              <a:t>•</a:t>
            </a:r>
            <a:r>
              <a:rPr lang="de-DE" altLang="zh-CN" sz="2400" dirty="0" smtClean="0">
                <a:latin typeface="Times New Roman"/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Starting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point</a:t>
            </a:r>
            <a:r>
              <a:rPr lang="de-DE" altLang="zh-CN" sz="2400" dirty="0" smtClean="0">
                <a:cs typeface="Times New Roman"/>
              </a:rPr>
              <a:t> = “</a:t>
            </a:r>
            <a:r>
              <a:rPr lang="de-DE" altLang="zh-CN" sz="2400" dirty="0" err="1" smtClean="0">
                <a:cs typeface="Times New Roman"/>
              </a:rPr>
              <a:t>analytical</a:t>
            </a:r>
            <a:r>
              <a:rPr lang="de-DE" altLang="zh-CN" sz="2400" dirty="0" smtClean="0">
                <a:cs typeface="Times New Roman"/>
              </a:rPr>
              <a:t> &amp; </a:t>
            </a:r>
            <a:r>
              <a:rPr lang="de-DE" altLang="zh-CN" sz="2400" dirty="0" err="1" smtClean="0">
                <a:cs typeface="Times New Roman"/>
              </a:rPr>
              <a:t>sensitizing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concepts</a:t>
            </a:r>
            <a:r>
              <a:rPr lang="de-DE" altLang="zh-CN" sz="2400" dirty="0" smtClean="0">
                <a:cs typeface="Times New Roman"/>
              </a:rPr>
              <a:t>“</a:t>
            </a:r>
          </a:p>
          <a:p>
            <a:pPr marL="0" indent="0">
              <a:buNone/>
            </a:pPr>
            <a:r>
              <a:rPr lang="de-DE" altLang="zh-CN" sz="2400" dirty="0" smtClean="0">
                <a:cs typeface="Times New Roman"/>
              </a:rPr>
              <a:t>   … </a:t>
            </a:r>
            <a:r>
              <a:rPr lang="de-DE" altLang="zh-CN" sz="2400" dirty="0" err="1" smtClean="0">
                <a:cs typeface="Times New Roman"/>
              </a:rPr>
              <a:t>from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smtClean="0">
                <a:solidFill>
                  <a:srgbClr val="1B357F"/>
                </a:solidFill>
                <a:cs typeface="Times New Roman"/>
              </a:rPr>
              <a:t>Glaser &amp; </a:t>
            </a:r>
            <a:r>
              <a:rPr lang="de-DE" altLang="zh-CN" sz="2400" dirty="0" err="1" smtClean="0">
                <a:solidFill>
                  <a:srgbClr val="1B357F"/>
                </a:solidFill>
                <a:cs typeface="Times New Roman"/>
              </a:rPr>
              <a:t>Strauss</a:t>
            </a:r>
            <a:r>
              <a:rPr lang="de-DE" altLang="zh-CN" sz="2400" dirty="0" smtClean="0">
                <a:solidFill>
                  <a:srgbClr val="1B357F"/>
                </a:solidFill>
                <a:cs typeface="Times New Roman"/>
              </a:rPr>
              <a:t> </a:t>
            </a:r>
            <a:r>
              <a:rPr lang="de-DE" altLang="zh-CN" sz="2400" i="1" dirty="0" err="1" smtClean="0">
                <a:solidFill>
                  <a:srgbClr val="1B357F"/>
                </a:solidFill>
                <a:cs typeface="Times New Roman"/>
              </a:rPr>
              <a:t>Grounded</a:t>
            </a:r>
            <a:r>
              <a:rPr lang="de-DE" altLang="zh-CN" sz="2400" i="1" dirty="0" smtClean="0">
                <a:solidFill>
                  <a:srgbClr val="1B357F"/>
                </a:solidFill>
                <a:cs typeface="Times New Roman"/>
              </a:rPr>
              <a:t> </a:t>
            </a:r>
            <a:r>
              <a:rPr lang="de-DE" altLang="zh-CN" sz="2400" i="1" dirty="0" err="1" smtClean="0">
                <a:solidFill>
                  <a:srgbClr val="1B357F"/>
                </a:solidFill>
                <a:cs typeface="Times New Roman"/>
              </a:rPr>
              <a:t>Theory</a:t>
            </a:r>
            <a:r>
              <a:rPr lang="de-DE" altLang="zh-CN" sz="2400" i="1" dirty="0" smtClean="0">
                <a:cs typeface="Times New Roman"/>
              </a:rPr>
              <a:t>: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hence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we</a:t>
            </a:r>
            <a:r>
              <a:rPr lang="de-DE" altLang="zh-CN" sz="2400" dirty="0" smtClean="0">
                <a:cs typeface="Times New Roman"/>
              </a:rPr>
              <a:t>	</a:t>
            </a:r>
            <a:r>
              <a:rPr lang="de-DE" altLang="zh-CN" sz="2400" dirty="0" err="1" smtClean="0">
                <a:cs typeface="Times New Roman"/>
              </a:rPr>
              <a:t>need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to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look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at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this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next</a:t>
            </a:r>
            <a:r>
              <a:rPr lang="de-DE" altLang="zh-CN" sz="2400" dirty="0" smtClean="0">
                <a:cs typeface="Times New Roman"/>
              </a:rPr>
              <a:t>!</a:t>
            </a:r>
          </a:p>
          <a:p>
            <a:pPr marL="0" indent="0">
              <a:buNone/>
            </a:pPr>
            <a:r>
              <a:rPr lang="de-DE" altLang="zh-CN" dirty="0" smtClean="0">
                <a:latin typeface="Times New Roman"/>
                <a:cs typeface="Times New Roman"/>
              </a:rPr>
              <a:t>• </a:t>
            </a:r>
            <a:r>
              <a:rPr lang="de-DE" altLang="zh-CN" sz="2400" dirty="0" smtClean="0">
                <a:cs typeface="Times New Roman"/>
              </a:rPr>
              <a:t>The </a:t>
            </a:r>
            <a:r>
              <a:rPr lang="de-DE" altLang="zh-CN" sz="2400" dirty="0" err="1" smtClean="0">
                <a:cs typeface="Times New Roman"/>
              </a:rPr>
              <a:t>questions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pertain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to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studying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society</a:t>
            </a:r>
            <a:r>
              <a:rPr lang="de-DE" altLang="zh-CN" sz="2400" dirty="0" smtClean="0">
                <a:cs typeface="Times New Roman"/>
              </a:rPr>
              <a:t>/</a:t>
            </a:r>
            <a:r>
              <a:rPr lang="de-DE" altLang="zh-CN" sz="2400" dirty="0" err="1" smtClean="0">
                <a:cs typeface="Times New Roman"/>
              </a:rPr>
              <a:t>societies—sometimes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with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attention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to</a:t>
            </a:r>
            <a:r>
              <a:rPr lang="de-DE" altLang="zh-CN" sz="2400" dirty="0" smtClean="0">
                <a:cs typeface="Times New Roman"/>
              </a:rPr>
              <a:t> ‘</a:t>
            </a:r>
            <a:r>
              <a:rPr lang="de-DE" altLang="zh-CN" sz="2400" dirty="0" err="1" smtClean="0">
                <a:cs typeface="Times New Roman"/>
              </a:rPr>
              <a:t>cultural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systems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of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meaning</a:t>
            </a:r>
            <a:r>
              <a:rPr lang="de-DE" altLang="zh-CN" sz="2400" dirty="0" smtClean="0">
                <a:cs typeface="Times New Roman"/>
              </a:rPr>
              <a:t>‘ (Flick)</a:t>
            </a:r>
            <a:endParaRPr lang="de-DE" altLang="zh-CN" i="1" dirty="0"/>
          </a:p>
        </p:txBody>
      </p:sp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I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DE" altLang="zh-CN" sz="2800" dirty="0" smtClean="0">
                <a:latin typeface="Times New Roman"/>
                <a:cs typeface="Times New Roman"/>
              </a:rPr>
              <a:t>• </a:t>
            </a:r>
            <a:r>
              <a:rPr lang="de-DE" altLang="zh-CN" sz="2400" dirty="0" smtClean="0"/>
              <a:t>A </a:t>
            </a:r>
            <a:r>
              <a:rPr lang="de-DE" altLang="zh-CN" sz="2400" dirty="0" err="1" smtClean="0"/>
              <a:t>systematic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investigation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should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launch</a:t>
            </a:r>
            <a:r>
              <a:rPr lang="de-DE" altLang="zh-CN" sz="2400" dirty="0" smtClean="0"/>
              <a:t> a </a:t>
            </a:r>
            <a:r>
              <a:rPr lang="de-DE" altLang="zh-CN" sz="2400" dirty="0" err="1" smtClean="0"/>
              <a:t>process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of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>
                <a:solidFill>
                  <a:srgbClr val="1B357F"/>
                </a:solidFill>
              </a:rPr>
              <a:t>knowledge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production</a:t>
            </a:r>
            <a:r>
              <a:rPr lang="de-DE" altLang="zh-CN" sz="2400" dirty="0" smtClean="0"/>
              <a:t> (</a:t>
            </a:r>
            <a:r>
              <a:rPr lang="de-DE" altLang="zh-CN" sz="2400" dirty="0" err="1" smtClean="0"/>
              <a:t>see</a:t>
            </a:r>
            <a:r>
              <a:rPr lang="de-DE" altLang="zh-CN" sz="2400" dirty="0" smtClean="0"/>
              <a:t> Flick)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DE" altLang="zh-CN" sz="2800" dirty="0" smtClean="0">
                <a:latin typeface="Times New Roman"/>
                <a:cs typeface="Times New Roman"/>
              </a:rPr>
              <a:t>• </a:t>
            </a:r>
            <a:r>
              <a:rPr lang="de-DE" altLang="zh-CN" sz="2400" dirty="0" smtClean="0">
                <a:latin typeface="+mj-lt"/>
                <a:cs typeface="Times New Roman"/>
              </a:rPr>
              <a:t>… </a:t>
            </a:r>
            <a:r>
              <a:rPr lang="de-DE" altLang="zh-CN" sz="2400" dirty="0" err="1" smtClean="0">
                <a:latin typeface="+mj-lt"/>
                <a:cs typeface="Times New Roman"/>
              </a:rPr>
              <a:t>and</a:t>
            </a:r>
            <a:r>
              <a:rPr lang="de-DE" altLang="zh-CN" sz="2400" dirty="0" smtClean="0">
                <a:latin typeface="+mj-lt"/>
                <a:cs typeface="Times New Roman"/>
              </a:rPr>
              <a:t> </a:t>
            </a:r>
            <a:r>
              <a:rPr lang="de-DE" altLang="zh-CN" sz="2400" dirty="0" err="1" smtClean="0">
                <a:solidFill>
                  <a:srgbClr val="1B357F"/>
                </a:solidFill>
              </a:rPr>
              <a:t>knowledge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has</a:t>
            </a:r>
            <a:r>
              <a:rPr lang="de-DE" altLang="zh-CN" sz="2400" dirty="0" smtClean="0"/>
              <a:t> a </a:t>
            </a:r>
            <a:r>
              <a:rPr lang="de-DE" altLang="zh-CN" sz="2400" dirty="0" err="1" smtClean="0"/>
              <a:t>cumulative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nature</a:t>
            </a:r>
            <a:r>
              <a:rPr lang="de-DE" altLang="zh-CN" sz="2400" dirty="0" smtClean="0"/>
              <a:t>, a progressive </a:t>
            </a:r>
            <a:r>
              <a:rPr lang="de-DE" altLang="zh-CN" sz="2400" dirty="0" err="1" smtClean="0"/>
              <a:t>build</a:t>
            </a:r>
            <a:r>
              <a:rPr lang="de-DE" altLang="zh-CN" sz="2400" dirty="0" smtClean="0"/>
              <a:t> (</a:t>
            </a:r>
            <a:r>
              <a:rPr lang="de-DE" altLang="zh-CN" sz="2400" dirty="0" err="1" smtClean="0"/>
              <a:t>as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we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learn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from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Grounded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Theory</a:t>
            </a:r>
            <a:r>
              <a:rPr lang="de-DE" altLang="zh-CN" sz="2400" dirty="0" smtClean="0"/>
              <a:t>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DE" altLang="zh-CN" sz="2400" dirty="0" smtClean="0">
                <a:sym typeface="Wingdings" pitchFamily="2" charset="2"/>
              </a:rPr>
              <a:t> </a:t>
            </a:r>
            <a:r>
              <a:rPr lang="de-DE" altLang="zh-CN" sz="2400" dirty="0" err="1" smtClean="0"/>
              <a:t>We</a:t>
            </a:r>
            <a:r>
              <a:rPr lang="de-DE" altLang="zh-CN" sz="2400" dirty="0" smtClean="0"/>
              <a:t> will </a:t>
            </a:r>
            <a:r>
              <a:rPr lang="de-DE" altLang="zh-CN" sz="2400" dirty="0" err="1" smtClean="0"/>
              <a:t>hence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look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more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closely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at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Grounded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Theory</a:t>
            </a:r>
            <a:r>
              <a:rPr lang="de-DE" altLang="zh-CN" sz="2400" dirty="0" smtClean="0"/>
              <a:t>, </a:t>
            </a:r>
            <a:r>
              <a:rPr lang="de-DE" altLang="zh-CN" sz="2400" dirty="0" err="1" smtClean="0"/>
              <a:t>AND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then</a:t>
            </a:r>
            <a:r>
              <a:rPr lang="de-DE" altLang="zh-CN" sz="2400" smtClean="0"/>
              <a:t> also </a:t>
            </a:r>
            <a:r>
              <a:rPr lang="de-DE" altLang="zh-CN" sz="2400" dirty="0" err="1" smtClean="0"/>
              <a:t>at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the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theory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of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>
                <a:solidFill>
                  <a:srgbClr val="1B357F"/>
                </a:solidFill>
              </a:rPr>
              <a:t>knowledge</a:t>
            </a:r>
            <a:endParaRPr lang="de-DE" altLang="zh-CN" sz="2400" dirty="0" smtClean="0">
              <a:solidFill>
                <a:srgbClr val="1B357F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de-DE" altLang="zh-CN" sz="1800" dirty="0" smtClean="0">
              <a:cs typeface="Times New Roman"/>
            </a:endParaRPr>
          </a:p>
          <a:p>
            <a:pPr marL="0" indent="0">
              <a:buNone/>
            </a:pPr>
            <a:endParaRPr lang="de-DE" altLang="zh-CN" i="1" dirty="0"/>
          </a:p>
        </p:txBody>
      </p:sp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I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DE" altLang="zh-CN" sz="2400" dirty="0" err="1" smtClean="0"/>
              <a:t>For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these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reasons</a:t>
            </a:r>
            <a:r>
              <a:rPr lang="de-DE" altLang="zh-CN" sz="2400" dirty="0" smtClean="0"/>
              <a:t>, </a:t>
            </a:r>
            <a:r>
              <a:rPr lang="de-DE" altLang="zh-CN" sz="2400" dirty="0" err="1" smtClean="0"/>
              <a:t>we</a:t>
            </a:r>
            <a:r>
              <a:rPr lang="de-DE" altLang="zh-CN" sz="2400" dirty="0" smtClean="0"/>
              <a:t> will </a:t>
            </a:r>
            <a:r>
              <a:rPr lang="de-DE" altLang="zh-CN" sz="2400" dirty="0" err="1" smtClean="0"/>
              <a:t>next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look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more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closely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at</a:t>
            </a:r>
            <a:endParaRPr lang="de-DE" altLang="zh-CN" sz="2400" dirty="0" smtClean="0"/>
          </a:p>
          <a:p>
            <a:pPr marL="0" indent="0">
              <a:buNone/>
            </a:pPr>
            <a:r>
              <a:rPr lang="de-DE" altLang="zh-CN" dirty="0" smtClean="0">
                <a:latin typeface="Times New Roman"/>
                <a:cs typeface="Times New Roman"/>
              </a:rPr>
              <a:t>•</a:t>
            </a:r>
            <a:r>
              <a:rPr lang="de-DE" altLang="zh-CN" sz="2400" dirty="0" smtClean="0">
                <a:latin typeface="Times New Roman"/>
                <a:cs typeface="Times New Roman"/>
              </a:rPr>
              <a:t> </a:t>
            </a:r>
            <a:r>
              <a:rPr lang="de-DE" altLang="zh-CN" sz="2400" dirty="0" smtClean="0">
                <a:cs typeface="Times New Roman"/>
              </a:rPr>
              <a:t>Barney Glaser &amp; Anselm </a:t>
            </a:r>
            <a:r>
              <a:rPr lang="de-DE" altLang="zh-CN" sz="2400" dirty="0" err="1" smtClean="0">
                <a:cs typeface="Times New Roman"/>
              </a:rPr>
              <a:t>Strauss</a:t>
            </a:r>
            <a:r>
              <a:rPr lang="de-DE" altLang="zh-CN" sz="2400" dirty="0" smtClean="0">
                <a:cs typeface="Times New Roman"/>
              </a:rPr>
              <a:t>: </a:t>
            </a:r>
            <a:r>
              <a:rPr lang="de-DE" altLang="zh-CN" sz="2400" i="1" dirty="0" smtClean="0">
                <a:cs typeface="Times New Roman"/>
              </a:rPr>
              <a:t>The Discovery </a:t>
            </a:r>
            <a:r>
              <a:rPr lang="de-DE" altLang="zh-CN" sz="2400" i="1" dirty="0" err="1" smtClean="0">
                <a:cs typeface="Times New Roman"/>
              </a:rPr>
              <a:t>of</a:t>
            </a:r>
            <a:r>
              <a:rPr lang="de-DE" altLang="zh-CN" sz="2400" i="1" dirty="0" smtClean="0">
                <a:cs typeface="Times New Roman"/>
              </a:rPr>
              <a:t> </a:t>
            </a:r>
            <a:r>
              <a:rPr lang="de-DE" altLang="zh-CN" sz="2400" i="1" dirty="0" err="1" smtClean="0">
                <a:cs typeface="Times New Roman"/>
              </a:rPr>
              <a:t>Grounded</a:t>
            </a:r>
            <a:r>
              <a:rPr lang="de-DE" altLang="zh-CN" sz="2400" i="1" dirty="0" smtClean="0">
                <a:cs typeface="Times New Roman"/>
              </a:rPr>
              <a:t> </a:t>
            </a:r>
            <a:r>
              <a:rPr lang="de-DE" altLang="zh-CN" sz="2400" i="1" dirty="0" err="1" smtClean="0">
                <a:cs typeface="Times New Roman"/>
              </a:rPr>
              <a:t>Theory</a:t>
            </a:r>
            <a:r>
              <a:rPr lang="de-DE" altLang="zh-CN" sz="2400" dirty="0" smtClean="0">
                <a:cs typeface="Times New Roman"/>
              </a:rPr>
              <a:t> (</a:t>
            </a:r>
            <a:r>
              <a:rPr lang="de-DE" altLang="zh-CN" sz="2400" dirty="0" err="1" smtClean="0">
                <a:cs typeface="Times New Roman"/>
              </a:rPr>
              <a:t>Chapters</a:t>
            </a:r>
            <a:r>
              <a:rPr lang="de-DE" altLang="zh-CN" sz="2400" dirty="0" smtClean="0">
                <a:cs typeface="Times New Roman"/>
              </a:rPr>
              <a:t> 1-3): a classic </a:t>
            </a:r>
            <a:r>
              <a:rPr lang="de-DE" altLang="zh-CN" sz="2400" dirty="0" err="1" smtClean="0">
                <a:cs typeface="Times New Roman"/>
              </a:rPr>
              <a:t>exposition</a:t>
            </a:r>
            <a:endParaRPr lang="de-DE" altLang="zh-CN" sz="2400" dirty="0" smtClean="0">
              <a:cs typeface="Times New Roman"/>
            </a:endParaRPr>
          </a:p>
          <a:p>
            <a:pPr marL="0" indent="0">
              <a:buNone/>
            </a:pPr>
            <a:endParaRPr lang="de-DE" altLang="zh-CN" sz="2400" dirty="0" smtClean="0">
              <a:cs typeface="Times New Roman"/>
            </a:endParaRPr>
          </a:p>
          <a:p>
            <a:pPr marL="0" indent="0">
              <a:buNone/>
            </a:pPr>
            <a:endParaRPr lang="de-DE" altLang="zh-CN" i="1" dirty="0"/>
          </a:p>
        </p:txBody>
      </p:sp>
      <p:pic>
        <p:nvPicPr>
          <p:cNvPr id="4" name="Grafik 3" descr="Grounded-Theory-ima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573016"/>
            <a:ext cx="4469202" cy="2016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55576" y="55172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 smtClean="0">
                <a:solidFill>
                  <a:srgbClr val="1B357F"/>
                </a:solidFill>
              </a:rPr>
              <a:t>With</a:t>
            </a:r>
            <a:r>
              <a:rPr lang="de-DE" i="1" dirty="0" smtClean="0">
                <a:solidFill>
                  <a:srgbClr val="1B357F"/>
                </a:solidFill>
              </a:rPr>
              <a:t> an update…</a:t>
            </a:r>
            <a:endParaRPr lang="de-DE" i="1" dirty="0">
              <a:solidFill>
                <a:srgbClr val="1B35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I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DE" altLang="zh-CN" sz="2400" i="1" smtClean="0">
                <a:cs typeface="Times New Roman"/>
              </a:rPr>
              <a:t>The ‘Discovery‘ </a:t>
            </a:r>
            <a:r>
              <a:rPr lang="de-DE" altLang="zh-CN" sz="2400" i="1" dirty="0" err="1" smtClean="0">
                <a:cs typeface="Times New Roman"/>
              </a:rPr>
              <a:t>of</a:t>
            </a:r>
            <a:r>
              <a:rPr lang="de-DE" altLang="zh-CN" sz="2400" i="1" dirty="0" smtClean="0">
                <a:cs typeface="Times New Roman"/>
              </a:rPr>
              <a:t> </a:t>
            </a:r>
            <a:r>
              <a:rPr lang="de-DE" altLang="zh-CN" sz="2400" i="1" dirty="0" err="1" smtClean="0">
                <a:cs typeface="Times New Roman"/>
              </a:rPr>
              <a:t>Grounded</a:t>
            </a:r>
            <a:r>
              <a:rPr lang="de-DE" altLang="zh-CN" sz="2400" i="1" dirty="0" smtClean="0">
                <a:cs typeface="Times New Roman"/>
              </a:rPr>
              <a:t> </a:t>
            </a:r>
            <a:r>
              <a:rPr lang="de-DE" altLang="zh-CN" sz="2400" i="1" dirty="0" err="1" smtClean="0">
                <a:cs typeface="Times New Roman"/>
              </a:rPr>
              <a:t>Theory</a:t>
            </a:r>
            <a:r>
              <a:rPr lang="de-DE" altLang="zh-CN" sz="2400" dirty="0" smtClean="0">
                <a:cs typeface="Times New Roman"/>
              </a:rPr>
              <a:t>:</a:t>
            </a:r>
          </a:p>
          <a:p>
            <a:r>
              <a:rPr lang="en-US" sz="2400" i="1" dirty="0" smtClean="0"/>
              <a:t>Social constructionist version </a:t>
            </a:r>
            <a:r>
              <a:rPr lang="en-US" sz="2400" dirty="0" smtClean="0"/>
              <a:t>explains: categories and theories do not emerge from the data, but are constructed by the researcher through interaction with the data. The researcher creates an explication, organization, presentation of data, for a social construction of reality</a:t>
            </a:r>
            <a:r>
              <a:rPr lang="en-US" sz="2400" i="1" dirty="0" smtClean="0"/>
              <a:t>. </a:t>
            </a:r>
            <a:r>
              <a:rPr lang="en-US" sz="2400" dirty="0" smtClean="0"/>
              <a:t>Discover = the ideas the researcher has about the data after interacting with it. Is theory generated rather than discovered?</a:t>
            </a:r>
          </a:p>
          <a:p>
            <a:r>
              <a:rPr lang="en-US" altLang="zh-CN" sz="2400" i="1" dirty="0" smtClean="0">
                <a:solidFill>
                  <a:srgbClr val="1B357F"/>
                </a:solidFill>
                <a:cs typeface="Times New Roman"/>
                <a:sym typeface="Wingdings" pitchFamily="2" charset="2"/>
              </a:rPr>
              <a:t> Implications for your own research questions?</a:t>
            </a:r>
            <a:endParaRPr lang="de-DE" altLang="zh-CN" sz="2400" i="1" dirty="0" smtClean="0">
              <a:solidFill>
                <a:srgbClr val="1B357F"/>
              </a:solidFill>
              <a:cs typeface="Times New Roman"/>
            </a:endParaRPr>
          </a:p>
          <a:p>
            <a:pPr marL="0" indent="0">
              <a:buNone/>
            </a:pPr>
            <a:endParaRPr lang="de-DE" altLang="zh-CN" sz="2400" dirty="0" smtClean="0">
              <a:cs typeface="Times New Roman"/>
            </a:endParaRPr>
          </a:p>
          <a:p>
            <a:pPr marL="0" indent="0">
              <a:buNone/>
            </a:pPr>
            <a:endParaRPr lang="de-DE" altLang="zh-CN" i="1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5172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i="1" dirty="0">
              <a:solidFill>
                <a:srgbClr val="1B35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I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DE" altLang="zh-CN" sz="2400" i="1" dirty="0" err="1" smtClean="0">
                <a:cs typeface="Times New Roman"/>
              </a:rPr>
              <a:t>To</a:t>
            </a:r>
            <a:r>
              <a:rPr lang="de-DE" altLang="zh-CN" sz="2400" i="1" dirty="0" smtClean="0">
                <a:cs typeface="Times New Roman"/>
              </a:rPr>
              <a:t> </a:t>
            </a:r>
            <a:r>
              <a:rPr lang="de-DE" altLang="zh-CN" sz="2400" i="1" dirty="0" err="1" smtClean="0">
                <a:cs typeface="Times New Roman"/>
              </a:rPr>
              <a:t>follow</a:t>
            </a:r>
            <a:r>
              <a:rPr lang="de-DE" altLang="zh-CN" sz="2400" i="1" dirty="0" smtClean="0">
                <a:cs typeface="Times New Roman"/>
              </a:rPr>
              <a:t> </a:t>
            </a:r>
            <a:r>
              <a:rPr lang="de-DE" altLang="zh-CN" sz="2400" i="1" dirty="0" err="1" smtClean="0">
                <a:cs typeface="Times New Roman"/>
              </a:rPr>
              <a:t>up</a:t>
            </a:r>
            <a:r>
              <a:rPr lang="de-DE" altLang="zh-CN" sz="2400" i="1" dirty="0" smtClean="0">
                <a:cs typeface="Times New Roman"/>
              </a:rPr>
              <a:t> </a:t>
            </a:r>
            <a:r>
              <a:rPr lang="de-DE" altLang="zh-CN" sz="2400" i="1" dirty="0" err="1" smtClean="0">
                <a:cs typeface="Times New Roman"/>
              </a:rPr>
              <a:t>the</a:t>
            </a:r>
            <a:r>
              <a:rPr lang="de-DE" altLang="zh-CN" sz="2400" i="1" dirty="0" smtClean="0">
                <a:cs typeface="Times New Roman"/>
              </a:rPr>
              <a:t> </a:t>
            </a:r>
            <a:r>
              <a:rPr lang="de-DE" altLang="zh-CN" sz="2400" i="1" dirty="0" err="1" smtClean="0">
                <a:cs typeface="Times New Roman"/>
              </a:rPr>
              <a:t>social</a:t>
            </a:r>
            <a:r>
              <a:rPr lang="de-DE" altLang="zh-CN" sz="2400" i="1" dirty="0" smtClean="0">
                <a:cs typeface="Times New Roman"/>
              </a:rPr>
              <a:t> </a:t>
            </a:r>
            <a:r>
              <a:rPr lang="de-DE" altLang="zh-CN" sz="2400" i="1" dirty="0" err="1" smtClean="0">
                <a:cs typeface="Times New Roman"/>
              </a:rPr>
              <a:t>construction</a:t>
            </a:r>
            <a:r>
              <a:rPr lang="de-DE" altLang="zh-CN" sz="2400" i="1" dirty="0" smtClean="0">
                <a:cs typeface="Times New Roman"/>
              </a:rPr>
              <a:t> in </a:t>
            </a:r>
            <a:r>
              <a:rPr lang="de-DE" altLang="zh-CN" sz="2400" i="1" dirty="0" err="1" smtClean="0">
                <a:cs typeface="Times New Roman"/>
              </a:rPr>
              <a:t>more</a:t>
            </a:r>
            <a:r>
              <a:rPr lang="de-DE" altLang="zh-CN" sz="2400" i="1" dirty="0" smtClean="0">
                <a:cs typeface="Times New Roman"/>
              </a:rPr>
              <a:t> </a:t>
            </a:r>
            <a:r>
              <a:rPr lang="de-DE" altLang="zh-CN" sz="2400" i="1" dirty="0" err="1" smtClean="0">
                <a:cs typeface="Times New Roman"/>
              </a:rPr>
              <a:t>depth</a:t>
            </a:r>
            <a:r>
              <a:rPr lang="de-DE" altLang="zh-CN" sz="2400" dirty="0" smtClean="0">
                <a:cs typeface="Times New Roman"/>
              </a:rPr>
              <a:t>:</a:t>
            </a:r>
          </a:p>
          <a:p>
            <a:pPr marL="0" indent="0">
              <a:buNone/>
            </a:pPr>
            <a:endParaRPr lang="de-DE" altLang="zh-CN" sz="2400" dirty="0" smtClean="0"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altLang="zh-CN" sz="2400" dirty="0" err="1" smtClean="0">
                <a:cs typeface="Times New Roman"/>
              </a:rPr>
              <a:t>Charmaz</a:t>
            </a:r>
            <a:r>
              <a:rPr lang="de-DE" altLang="zh-CN" sz="2400" dirty="0" smtClean="0">
                <a:cs typeface="Times New Roman"/>
              </a:rPr>
              <a:t>, Kathy. </a:t>
            </a:r>
            <a:r>
              <a:rPr lang="de-DE" altLang="zh-CN" sz="2400" i="1" dirty="0" err="1" smtClean="0">
                <a:cs typeface="Times New Roman"/>
              </a:rPr>
              <a:t>Constructing</a:t>
            </a:r>
            <a:r>
              <a:rPr lang="de-DE" altLang="zh-CN" sz="2400" i="1" dirty="0" smtClean="0">
                <a:cs typeface="Times New Roman"/>
              </a:rPr>
              <a:t> </a:t>
            </a:r>
            <a:r>
              <a:rPr lang="de-DE" altLang="zh-CN" sz="2400" i="1" dirty="0" err="1" smtClean="0">
                <a:cs typeface="Times New Roman"/>
              </a:rPr>
              <a:t>Grounded</a:t>
            </a:r>
            <a:r>
              <a:rPr lang="de-DE" altLang="zh-CN" sz="2400" i="1" dirty="0" smtClean="0">
                <a:cs typeface="Times New Roman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zh-CN" sz="2400" i="1" dirty="0" err="1" smtClean="0">
                <a:cs typeface="Times New Roman"/>
              </a:rPr>
              <a:t>Theory</a:t>
            </a:r>
            <a:r>
              <a:rPr lang="de-DE" altLang="zh-CN" sz="2400" i="1" dirty="0" smtClean="0">
                <a:cs typeface="Times New Roman"/>
              </a:rPr>
              <a:t>: A </a:t>
            </a:r>
            <a:r>
              <a:rPr lang="de-DE" altLang="zh-CN" sz="2400" i="1" dirty="0" err="1" smtClean="0">
                <a:cs typeface="Times New Roman"/>
              </a:rPr>
              <a:t>Practical</a:t>
            </a:r>
            <a:r>
              <a:rPr lang="de-DE" altLang="zh-CN" sz="2400" i="1" dirty="0" smtClean="0">
                <a:cs typeface="Times New Roman"/>
              </a:rPr>
              <a:t> Guide Through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zh-CN" sz="2400" i="1" dirty="0" smtClean="0">
                <a:cs typeface="Times New Roman"/>
              </a:rPr>
              <a:t>Qualitative Analysis</a:t>
            </a:r>
            <a:r>
              <a:rPr lang="de-DE" altLang="zh-CN" sz="2400" dirty="0" smtClean="0">
                <a:cs typeface="Times New Roman"/>
              </a:rPr>
              <a:t>. SAGE, 2006.</a:t>
            </a:r>
          </a:p>
          <a:p>
            <a:pPr marL="0" indent="0">
              <a:spcBef>
                <a:spcPts val="0"/>
              </a:spcBef>
              <a:buNone/>
            </a:pPr>
            <a:endParaRPr lang="de-DE" altLang="zh-CN" sz="2400" dirty="0" smtClean="0"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de-DE" altLang="zh-CN" sz="2400" dirty="0" smtClean="0"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altLang="zh-CN" sz="2400" dirty="0" smtClean="0">
                <a:solidFill>
                  <a:srgbClr val="1B357F"/>
                </a:solidFill>
                <a:cs typeface="Times New Roman"/>
              </a:rPr>
              <a:t>… </a:t>
            </a:r>
            <a:r>
              <a:rPr lang="de-DE" altLang="zh-CN" sz="2400" dirty="0" err="1" smtClean="0">
                <a:solidFill>
                  <a:srgbClr val="1B357F"/>
                </a:solidFill>
                <a:cs typeface="Times New Roman"/>
              </a:rPr>
              <a:t>Epistemological</a:t>
            </a:r>
            <a:r>
              <a:rPr lang="de-DE" altLang="zh-CN" sz="2400" dirty="0" smtClean="0">
                <a:solidFill>
                  <a:srgbClr val="1B357F"/>
                </a:solidFill>
                <a:cs typeface="Times New Roman"/>
              </a:rPr>
              <a:t> </a:t>
            </a:r>
            <a:r>
              <a:rPr lang="de-DE" altLang="zh-CN" sz="2400" dirty="0" err="1" smtClean="0">
                <a:solidFill>
                  <a:srgbClr val="1B357F"/>
                </a:solidFill>
                <a:cs typeface="Times New Roman"/>
              </a:rPr>
              <a:t>or</a:t>
            </a:r>
            <a:r>
              <a:rPr lang="de-DE" altLang="zh-CN" sz="2400" dirty="0" smtClean="0">
                <a:solidFill>
                  <a:srgbClr val="1B357F"/>
                </a:solidFill>
                <a:cs typeface="Times New Roman"/>
              </a:rPr>
              <a:t> </a:t>
            </a:r>
            <a:r>
              <a:rPr lang="de-DE" altLang="zh-CN" sz="2400" dirty="0" err="1" smtClean="0">
                <a:solidFill>
                  <a:srgbClr val="1B357F"/>
                </a:solidFill>
                <a:cs typeface="Times New Roman"/>
              </a:rPr>
              <a:t>ontological</a:t>
            </a:r>
            <a:endParaRPr lang="de-DE" altLang="zh-CN" sz="2400" dirty="0" smtClean="0">
              <a:solidFill>
                <a:srgbClr val="1B357F"/>
              </a:solidFill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altLang="zh-CN" sz="2400" dirty="0" err="1" smtClean="0">
                <a:solidFill>
                  <a:srgbClr val="1B357F"/>
                </a:solidFill>
                <a:cs typeface="Times New Roman"/>
              </a:rPr>
              <a:t>inference</a:t>
            </a:r>
            <a:r>
              <a:rPr lang="de-DE" altLang="zh-CN" sz="2400" dirty="0" smtClean="0">
                <a:solidFill>
                  <a:srgbClr val="1B357F"/>
                </a:solidFill>
                <a:cs typeface="Times New Roman"/>
              </a:rPr>
              <a:t>? Realist </a:t>
            </a:r>
            <a:r>
              <a:rPr lang="de-DE" altLang="zh-CN" sz="2400" dirty="0" err="1" smtClean="0">
                <a:solidFill>
                  <a:srgbClr val="1B357F"/>
                </a:solidFill>
                <a:cs typeface="Times New Roman"/>
              </a:rPr>
              <a:t>or</a:t>
            </a:r>
            <a:r>
              <a:rPr lang="de-DE" altLang="zh-CN" sz="2400" dirty="0" smtClean="0">
                <a:solidFill>
                  <a:srgbClr val="1B357F"/>
                </a:solidFill>
                <a:cs typeface="Times New Roman"/>
              </a:rPr>
              <a:t> </a:t>
            </a:r>
            <a:r>
              <a:rPr lang="de-DE" altLang="zh-CN" sz="2400" dirty="0" err="1" smtClean="0">
                <a:solidFill>
                  <a:srgbClr val="1B357F"/>
                </a:solidFill>
                <a:cs typeface="Times New Roman"/>
              </a:rPr>
              <a:t>relativist</a:t>
            </a:r>
            <a:r>
              <a:rPr lang="de-DE" altLang="zh-CN" sz="2400" dirty="0" smtClean="0">
                <a:solidFill>
                  <a:srgbClr val="1B357F"/>
                </a:solidFill>
                <a:cs typeface="Times New Roman"/>
              </a:rPr>
              <a:t> </a:t>
            </a:r>
            <a:r>
              <a:rPr lang="de-DE" altLang="zh-CN" sz="2400" dirty="0" err="1" smtClean="0">
                <a:solidFill>
                  <a:srgbClr val="1B357F"/>
                </a:solidFill>
                <a:cs typeface="Times New Roman"/>
              </a:rPr>
              <a:t>position</a:t>
            </a:r>
            <a:r>
              <a:rPr lang="de-DE" altLang="zh-CN" sz="2400" smtClean="0">
                <a:solidFill>
                  <a:srgbClr val="1B357F"/>
                </a:solidFill>
                <a:cs typeface="Times New Roman"/>
              </a:rPr>
              <a:t>?</a:t>
            </a:r>
            <a:endParaRPr lang="de-DE" altLang="zh-CN" sz="2400" dirty="0" smtClean="0">
              <a:solidFill>
                <a:srgbClr val="1B357F"/>
              </a:solidFill>
              <a:cs typeface="Times New Roman"/>
            </a:endParaRPr>
          </a:p>
          <a:p>
            <a:pPr marL="0" indent="0">
              <a:buNone/>
            </a:pPr>
            <a:endParaRPr lang="de-DE" altLang="zh-CN" i="1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5172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i="1" dirty="0">
              <a:solidFill>
                <a:srgbClr val="1B357F"/>
              </a:solidFill>
            </a:endParaRPr>
          </a:p>
        </p:txBody>
      </p:sp>
      <p:pic>
        <p:nvPicPr>
          <p:cNvPr id="6" name="Grafik 5" descr="Charmaz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636912"/>
            <a:ext cx="2177967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2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endParaRPr lang="de-DE" altLang="zh-CN" sz="2400" dirty="0" smtClean="0"/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de-DE" altLang="zh-CN" sz="2400" dirty="0" smtClean="0"/>
              <a:t>First </a:t>
            </a:r>
            <a:r>
              <a:rPr lang="de-DE" altLang="zh-CN" sz="2400" dirty="0" err="1" smtClean="0"/>
              <a:t>of</a:t>
            </a:r>
            <a:r>
              <a:rPr lang="de-DE" altLang="zh-CN" sz="2400" dirty="0" smtClean="0"/>
              <a:t> all: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de-DE" altLang="zh-CN" sz="2400" dirty="0" err="1" smtClean="0"/>
              <a:t>YOUR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results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concerning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the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first</a:t>
            </a:r>
            <a:r>
              <a:rPr lang="de-DE" altLang="zh-CN" sz="2400" dirty="0" smtClean="0"/>
              <a:t> sample </a:t>
            </a:r>
            <a:r>
              <a:rPr lang="de-DE" altLang="zh-CN" sz="2400" dirty="0" err="1" smtClean="0"/>
              <a:t>topic</a:t>
            </a:r>
            <a:endParaRPr lang="de-DE" sz="2400" dirty="0" smtClean="0"/>
          </a:p>
          <a:p>
            <a:pPr marL="0" indent="0">
              <a:buNone/>
            </a:pPr>
            <a:endParaRPr lang="de-DE" altLang="zh-CN" i="1" dirty="0"/>
          </a:p>
        </p:txBody>
      </p:sp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2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de-DE" altLang="zh-CN" sz="2400" dirty="0" err="1" smtClean="0"/>
              <a:t>Now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please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choose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ONE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of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these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two</a:t>
            </a:r>
            <a:r>
              <a:rPr lang="de-DE" altLang="zh-CN" sz="2400" dirty="0" smtClean="0"/>
              <a:t> sample </a:t>
            </a:r>
            <a:r>
              <a:rPr lang="de-DE" altLang="zh-CN" sz="2400" dirty="0" err="1" smtClean="0"/>
              <a:t>topics</a:t>
            </a:r>
            <a:r>
              <a:rPr lang="de-DE" altLang="zh-CN" sz="2400" dirty="0" smtClean="0"/>
              <a:t>: </a:t>
            </a:r>
          </a:p>
          <a:p>
            <a:r>
              <a:rPr lang="en-US" sz="2400" i="1" dirty="0" smtClean="0"/>
              <a:t>Westerners in a major Chinese city </a:t>
            </a:r>
            <a:r>
              <a:rPr lang="en-US" sz="2400" dirty="0" smtClean="0"/>
              <a:t>OR</a:t>
            </a:r>
          </a:p>
          <a:p>
            <a:r>
              <a:rPr lang="en-US" sz="2400" i="1" smtClean="0"/>
              <a:t>Effective methods of intercultural education</a:t>
            </a:r>
            <a:endParaRPr lang="de-DE" sz="2400" dirty="0" smtClean="0"/>
          </a:p>
          <a:p>
            <a:endParaRPr lang="de-DE" sz="2400" dirty="0" smtClean="0"/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Task: suggest some suitable research questions for the chosen topic together with forms of observation or investigation and kinds of data. Please send your suggestions to me (</a:t>
            </a:r>
            <a:r>
              <a:rPr lang="en-US" sz="2400" dirty="0" err="1" smtClean="0">
                <a:hlinkClick r:id="rId2"/>
              </a:rPr>
              <a:t>michael.steppat@uni-bayreuth.de</a:t>
            </a:r>
            <a:r>
              <a:rPr lang="en-US" sz="2400" dirty="0" smtClean="0"/>
              <a:t>) AND bring them to the next session for discussion.</a:t>
            </a:r>
            <a:endParaRPr lang="de-DE" sz="2400" dirty="0" smtClean="0"/>
          </a:p>
          <a:p>
            <a:pPr marL="0" indent="0">
              <a:buNone/>
            </a:pPr>
            <a:endParaRPr lang="de-DE" altLang="zh-CN" i="1" dirty="0"/>
          </a:p>
        </p:txBody>
      </p:sp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dirty="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>
                <a:solidFill>
                  <a:srgbClr val="1B357F"/>
                </a:solidFill>
              </a:rPr>
              <a:t>Spring 2018</a:t>
            </a:r>
          </a:p>
          <a:p>
            <a:pPr marL="0" indent="0">
              <a:buNone/>
            </a:pPr>
            <a:endParaRPr lang="en-US" altLang="zh-CN" sz="2400" dirty="0">
              <a:solidFill>
                <a:srgbClr val="1B357F"/>
              </a:solidFill>
            </a:endParaRPr>
          </a:p>
          <a:p>
            <a:pPr marL="0" indent="0" algn="ctr">
              <a:spcAft>
                <a:spcPts val="1800"/>
              </a:spcAft>
              <a:buNone/>
            </a:pPr>
            <a:r>
              <a:rPr lang="ja-JP" altLang="de-DE" sz="5400" dirty="0"/>
              <a:t>大家好</a:t>
            </a:r>
          </a:p>
          <a:p>
            <a:pPr marL="0" indent="0" algn="ctr">
              <a:buNone/>
            </a:pPr>
            <a:r>
              <a:rPr lang="ja-JP" altLang="de-DE" sz="5400" dirty="0" smtClean="0"/>
              <a:t>祝</a:t>
            </a:r>
            <a:r>
              <a:rPr lang="ja-JP" altLang="de-DE" sz="5400" dirty="0"/>
              <a:t>你成</a:t>
            </a:r>
            <a:r>
              <a:rPr lang="ja-JP" altLang="de-DE" sz="5400" dirty="0" smtClean="0"/>
              <a:t>功 </a:t>
            </a:r>
            <a:r>
              <a:rPr lang="de-DE" altLang="ja-JP" sz="5400" dirty="0" smtClean="0"/>
              <a:t>!</a:t>
            </a:r>
            <a:endParaRPr lang="ja-JP" altLang="de-DE" sz="5400" dirty="0"/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1055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2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de-DE" altLang="zh-CN" sz="2400" dirty="0" err="1" smtClean="0"/>
              <a:t>To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extend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our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exploration</a:t>
            </a:r>
            <a:r>
              <a:rPr lang="de-DE" altLang="zh-CN" sz="2400" dirty="0" smtClean="0"/>
              <a:t>:</a:t>
            </a:r>
          </a:p>
          <a:p>
            <a:r>
              <a:rPr lang="de-DE" sz="2400" dirty="0" err="1" smtClean="0"/>
              <a:t>Process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“</a:t>
            </a:r>
            <a:r>
              <a:rPr lang="de-DE" sz="2400" dirty="0" err="1" smtClean="0"/>
              <a:t>knowledge</a:t>
            </a:r>
            <a:r>
              <a:rPr lang="de-DE" sz="2400" dirty="0" smtClean="0"/>
              <a:t>“:</a:t>
            </a:r>
          </a:p>
          <a:p>
            <a:pPr>
              <a:spcBef>
                <a:spcPts val="1200"/>
              </a:spcBef>
            </a:pPr>
            <a:r>
              <a:rPr lang="de-DE" sz="2400" dirty="0" smtClean="0">
                <a:solidFill>
                  <a:srgbClr val="1B357F"/>
                </a:solidFill>
              </a:rPr>
              <a:t>“</a:t>
            </a:r>
            <a:r>
              <a:rPr lang="de-DE" sz="2400" dirty="0" err="1" smtClean="0">
                <a:solidFill>
                  <a:srgbClr val="1B357F"/>
                </a:solidFill>
              </a:rPr>
              <a:t>There</a:t>
            </a:r>
            <a:r>
              <a:rPr lang="de-DE" sz="2400" dirty="0" smtClean="0">
                <a:solidFill>
                  <a:srgbClr val="1B357F"/>
                </a:solidFill>
              </a:rPr>
              <a:t> </a:t>
            </a:r>
            <a:r>
              <a:rPr lang="de-DE" sz="2400" dirty="0" err="1" smtClean="0">
                <a:solidFill>
                  <a:srgbClr val="1B357F"/>
                </a:solidFill>
              </a:rPr>
              <a:t>are</a:t>
            </a:r>
            <a:r>
              <a:rPr lang="de-DE" sz="2400" dirty="0" smtClean="0">
                <a:solidFill>
                  <a:srgbClr val="1B357F"/>
                </a:solidFill>
              </a:rPr>
              <a:t> </a:t>
            </a:r>
            <a:r>
              <a:rPr lang="de-DE" sz="2400" dirty="0" err="1" smtClean="0">
                <a:solidFill>
                  <a:srgbClr val="1B357F"/>
                </a:solidFill>
              </a:rPr>
              <a:t>things</a:t>
            </a:r>
            <a:r>
              <a:rPr lang="de-DE" sz="2400" dirty="0" smtClean="0">
                <a:solidFill>
                  <a:srgbClr val="1B357F"/>
                </a:solidFill>
              </a:rPr>
              <a:t> </a:t>
            </a:r>
            <a:r>
              <a:rPr lang="de-DE" sz="2400" dirty="0" err="1" smtClean="0">
                <a:solidFill>
                  <a:srgbClr val="1B357F"/>
                </a:solidFill>
              </a:rPr>
              <a:t>that</a:t>
            </a:r>
            <a:r>
              <a:rPr lang="de-DE" sz="2400" dirty="0" smtClean="0">
                <a:solidFill>
                  <a:srgbClr val="1B357F"/>
                </a:solidFill>
              </a:rPr>
              <a:t> </a:t>
            </a:r>
            <a:r>
              <a:rPr lang="de-DE" sz="2400" dirty="0" err="1" smtClean="0">
                <a:solidFill>
                  <a:srgbClr val="1B357F"/>
                </a:solidFill>
              </a:rPr>
              <a:t>are</a:t>
            </a:r>
            <a:r>
              <a:rPr lang="de-DE" sz="2400" dirty="0" smtClean="0">
                <a:solidFill>
                  <a:srgbClr val="1B357F"/>
                </a:solidFill>
              </a:rPr>
              <a:t> </a:t>
            </a:r>
            <a:r>
              <a:rPr lang="de-DE" sz="2400" dirty="0" err="1" smtClean="0">
                <a:solidFill>
                  <a:srgbClr val="1B357F"/>
                </a:solidFill>
              </a:rPr>
              <a:t>known</a:t>
            </a:r>
            <a:r>
              <a:rPr lang="de-DE" sz="2400" dirty="0" smtClean="0">
                <a:solidFill>
                  <a:srgbClr val="1B357F"/>
                </a:solidFill>
              </a:rPr>
              <a:t>, </a:t>
            </a:r>
            <a:r>
              <a:rPr lang="de-DE" sz="2400" dirty="0" err="1" smtClean="0">
                <a:solidFill>
                  <a:srgbClr val="1B357F"/>
                </a:solidFill>
              </a:rPr>
              <a:t>and</a:t>
            </a:r>
            <a:r>
              <a:rPr lang="de-DE" sz="2400" dirty="0" smtClean="0">
                <a:solidFill>
                  <a:srgbClr val="1B357F"/>
                </a:solidFill>
              </a:rPr>
              <a:t> </a:t>
            </a:r>
            <a:r>
              <a:rPr lang="de-DE" sz="2400" dirty="0" err="1" smtClean="0">
                <a:solidFill>
                  <a:srgbClr val="1B357F"/>
                </a:solidFill>
              </a:rPr>
              <a:t>things</a:t>
            </a:r>
            <a:r>
              <a:rPr lang="de-DE" sz="2400" dirty="0" smtClean="0">
                <a:solidFill>
                  <a:srgbClr val="1B357F"/>
                </a:solidFill>
              </a:rPr>
              <a:t> </a:t>
            </a:r>
            <a:r>
              <a:rPr lang="de-DE" sz="2400" dirty="0" err="1" smtClean="0">
                <a:solidFill>
                  <a:srgbClr val="1B357F"/>
                </a:solidFill>
              </a:rPr>
              <a:t>that</a:t>
            </a:r>
            <a:r>
              <a:rPr lang="de-DE" sz="2400" dirty="0" smtClean="0">
                <a:solidFill>
                  <a:srgbClr val="1B357F"/>
                </a:solidFill>
              </a:rPr>
              <a:t> </a:t>
            </a:r>
            <a:r>
              <a:rPr lang="de-DE" sz="2400" dirty="0" err="1" smtClean="0">
                <a:solidFill>
                  <a:srgbClr val="1B357F"/>
                </a:solidFill>
              </a:rPr>
              <a:t>are</a:t>
            </a:r>
            <a:r>
              <a:rPr lang="de-DE" sz="2400" dirty="0" smtClean="0">
                <a:solidFill>
                  <a:srgbClr val="1B357F"/>
                </a:solidFill>
              </a:rPr>
              <a:t> </a:t>
            </a:r>
            <a:r>
              <a:rPr lang="de-DE" sz="2400" dirty="0" err="1" smtClean="0">
                <a:solidFill>
                  <a:srgbClr val="1B357F"/>
                </a:solidFill>
              </a:rPr>
              <a:t>unknown</a:t>
            </a:r>
            <a:r>
              <a:rPr lang="de-DE" sz="2400" dirty="0" smtClean="0">
                <a:solidFill>
                  <a:srgbClr val="1B357F"/>
                </a:solidFill>
              </a:rPr>
              <a:t>—</a:t>
            </a:r>
            <a:r>
              <a:rPr lang="de-DE" sz="2400" dirty="0" err="1" smtClean="0">
                <a:solidFill>
                  <a:srgbClr val="1B357F"/>
                </a:solidFill>
              </a:rPr>
              <a:t>and</a:t>
            </a:r>
            <a:r>
              <a:rPr lang="de-DE" sz="2400" dirty="0" smtClean="0">
                <a:solidFill>
                  <a:srgbClr val="1B357F"/>
                </a:solidFill>
              </a:rPr>
              <a:t> in </a:t>
            </a:r>
            <a:r>
              <a:rPr lang="de-DE" sz="2400" dirty="0" err="1" smtClean="0">
                <a:solidFill>
                  <a:srgbClr val="1B357F"/>
                </a:solidFill>
              </a:rPr>
              <a:t>between</a:t>
            </a:r>
            <a:r>
              <a:rPr lang="de-DE" sz="2400" dirty="0" smtClean="0">
                <a:solidFill>
                  <a:srgbClr val="1B357F"/>
                </a:solidFill>
              </a:rPr>
              <a:t> </a:t>
            </a:r>
            <a:r>
              <a:rPr lang="de-DE" sz="2400" dirty="0" err="1" smtClean="0">
                <a:solidFill>
                  <a:srgbClr val="1B357F"/>
                </a:solidFill>
              </a:rPr>
              <a:t>there</a:t>
            </a:r>
            <a:r>
              <a:rPr lang="de-DE" sz="2400" dirty="0" smtClean="0">
                <a:solidFill>
                  <a:srgbClr val="1B357F"/>
                </a:solidFill>
              </a:rPr>
              <a:t> </a:t>
            </a:r>
            <a:r>
              <a:rPr lang="de-DE" sz="2400" dirty="0" err="1" smtClean="0">
                <a:solidFill>
                  <a:srgbClr val="1B357F"/>
                </a:solidFill>
              </a:rPr>
              <a:t>are</a:t>
            </a:r>
            <a:r>
              <a:rPr lang="de-DE" sz="2400" dirty="0" smtClean="0">
                <a:solidFill>
                  <a:srgbClr val="1B357F"/>
                </a:solidFill>
              </a:rPr>
              <a:t> </a:t>
            </a:r>
            <a:r>
              <a:rPr lang="de-DE" sz="2400" dirty="0" err="1" smtClean="0">
                <a:solidFill>
                  <a:srgbClr val="1B357F"/>
                </a:solidFill>
              </a:rPr>
              <a:t>doors</a:t>
            </a:r>
            <a:r>
              <a:rPr lang="de-DE" sz="2400" dirty="0" smtClean="0">
                <a:solidFill>
                  <a:srgbClr val="1B357F"/>
                </a:solidFill>
              </a:rPr>
              <a:t>“ 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1B357F"/>
                </a:solidFill>
              </a:rPr>
              <a:t>    (William Blake)</a:t>
            </a:r>
          </a:p>
          <a:p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4932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2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de-DE" altLang="zh-CN" sz="2400" dirty="0" err="1" smtClean="0"/>
              <a:t>For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the</a:t>
            </a:r>
            <a:r>
              <a:rPr lang="de-DE" altLang="zh-CN" sz="2400" dirty="0" smtClean="0"/>
              <a:t> “</a:t>
            </a:r>
            <a:r>
              <a:rPr lang="de-DE" altLang="zh-CN" sz="2400" dirty="0" err="1" smtClean="0"/>
              <a:t>doors</a:t>
            </a:r>
            <a:r>
              <a:rPr lang="de-DE" altLang="zh-CN" sz="2400" dirty="0" smtClean="0"/>
              <a:t>“:</a:t>
            </a:r>
          </a:p>
          <a:p>
            <a:r>
              <a:rPr lang="de-DE" sz="2400" dirty="0" smtClean="0"/>
              <a:t>A Khan </a:t>
            </a:r>
            <a:r>
              <a:rPr lang="de-DE" sz="2400" dirty="0" err="1" smtClean="0"/>
              <a:t>academy</a:t>
            </a:r>
            <a:r>
              <a:rPr lang="de-DE" sz="2400" dirty="0" smtClean="0"/>
              <a:t> </a:t>
            </a:r>
            <a:r>
              <a:rPr lang="de-DE" sz="2400" dirty="0" err="1" smtClean="0"/>
              <a:t>presentation</a:t>
            </a:r>
            <a:r>
              <a:rPr lang="de-DE" sz="2400" dirty="0" smtClean="0"/>
              <a:t> on </a:t>
            </a:r>
            <a:r>
              <a:rPr lang="de-DE" sz="2400" dirty="0" err="1" smtClean="0"/>
              <a:t>Theory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Knowledge (</a:t>
            </a:r>
            <a:r>
              <a:rPr lang="de-DE" sz="2400" dirty="0" err="1" smtClean="0"/>
              <a:t>hoping</a:t>
            </a:r>
            <a:r>
              <a:rPr lang="de-DE" sz="2400" dirty="0" smtClean="0"/>
              <a:t> </a:t>
            </a:r>
            <a:r>
              <a:rPr lang="de-DE" sz="2400" dirty="0" err="1" smtClean="0"/>
              <a:t>it</a:t>
            </a:r>
            <a:r>
              <a:rPr lang="de-DE" sz="2400" dirty="0" smtClean="0"/>
              <a:t> will </a:t>
            </a:r>
            <a:r>
              <a:rPr lang="de-DE" sz="2400" dirty="0" err="1" smtClean="0"/>
              <a:t>work</a:t>
            </a:r>
            <a:r>
              <a:rPr lang="de-DE" sz="2400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de-DE" sz="2400" dirty="0" err="1" smtClean="0"/>
              <a:t>Then</a:t>
            </a:r>
            <a:r>
              <a:rPr lang="de-DE" sz="2400" dirty="0" smtClean="0"/>
              <a:t>, </a:t>
            </a:r>
            <a:r>
              <a:rPr lang="de-DE" sz="2400" dirty="0" err="1" smtClean="0"/>
              <a:t>based</a:t>
            </a:r>
            <a:r>
              <a:rPr lang="de-DE" sz="2400" dirty="0" smtClean="0"/>
              <a:t> on </a:t>
            </a:r>
            <a:r>
              <a:rPr lang="de-DE" sz="2400" dirty="0" err="1" smtClean="0"/>
              <a:t>this</a:t>
            </a:r>
            <a:r>
              <a:rPr lang="de-DE" sz="2400" dirty="0" smtClean="0"/>
              <a:t> </a:t>
            </a:r>
            <a:r>
              <a:rPr lang="de-DE" sz="2400" dirty="0" err="1" smtClean="0"/>
              <a:t>presentation</a:t>
            </a:r>
            <a:r>
              <a:rPr lang="de-DE" sz="2400" dirty="0" smtClean="0"/>
              <a:t>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 smtClean="0"/>
              <a:t>     </a:t>
            </a:r>
            <a:r>
              <a:rPr lang="de-DE" sz="2400" dirty="0" err="1" smtClean="0"/>
              <a:t>What</a:t>
            </a:r>
            <a:r>
              <a:rPr lang="de-DE" sz="2400" dirty="0" smtClean="0"/>
              <a:t> do YOU </a:t>
            </a:r>
            <a:r>
              <a:rPr lang="de-DE" sz="2400" dirty="0" err="1" smtClean="0"/>
              <a:t>think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need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do,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project</a:t>
            </a:r>
            <a:r>
              <a:rPr lang="de-DE" sz="2400" dirty="0" smtClean="0"/>
              <a:t>, in   </a:t>
            </a:r>
            <a:r>
              <a:rPr lang="de-DE" sz="2400" dirty="0" err="1" smtClean="0"/>
              <a:t>order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able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contribute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‘</a:t>
            </a:r>
            <a:r>
              <a:rPr lang="de-DE" sz="2400" dirty="0" err="1" smtClean="0"/>
              <a:t>knowledge</a:t>
            </a:r>
            <a:r>
              <a:rPr lang="de-DE" sz="2400" dirty="0" smtClean="0"/>
              <a:t>‘? </a:t>
            </a:r>
          </a:p>
        </p:txBody>
      </p:sp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2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de-DE" altLang="zh-CN" sz="2400" dirty="0" err="1" smtClean="0"/>
              <a:t>For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the</a:t>
            </a:r>
            <a:r>
              <a:rPr lang="de-DE" altLang="zh-CN" sz="2400" dirty="0" smtClean="0"/>
              <a:t> “</a:t>
            </a:r>
            <a:r>
              <a:rPr lang="de-DE" altLang="zh-CN" sz="2400" dirty="0" err="1" smtClean="0"/>
              <a:t>doors</a:t>
            </a:r>
            <a:r>
              <a:rPr lang="de-DE" altLang="zh-CN" sz="2400" dirty="0" smtClean="0"/>
              <a:t> in </a:t>
            </a:r>
            <a:r>
              <a:rPr lang="de-DE" altLang="zh-CN" sz="2400" dirty="0" err="1" smtClean="0"/>
              <a:t>between</a:t>
            </a:r>
            <a:r>
              <a:rPr lang="de-DE" altLang="zh-CN" sz="2400" dirty="0" smtClean="0"/>
              <a:t>“: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Keith Lehrer, </a:t>
            </a:r>
            <a:r>
              <a:rPr lang="en-US" sz="2400" i="1" dirty="0" smtClean="0"/>
              <a:t>Theory of </a:t>
            </a:r>
          </a:p>
          <a:p>
            <a:pPr>
              <a:spcBef>
                <a:spcPts val="0"/>
              </a:spcBef>
              <a:buNone/>
            </a:pPr>
            <a:r>
              <a:rPr lang="en-US" sz="2400" i="1" dirty="0" smtClean="0"/>
              <a:t>	Knowledge </a:t>
            </a:r>
            <a:r>
              <a:rPr lang="en-US" sz="2400" dirty="0" smtClean="0"/>
              <a:t>Chapter 1</a:t>
            </a:r>
            <a:r>
              <a:rPr lang="en-US" sz="2400" i="1" dirty="0" smtClean="0"/>
              <a:t> </a:t>
            </a:r>
          </a:p>
          <a:p>
            <a:pPr>
              <a:buNone/>
            </a:pPr>
            <a:r>
              <a:rPr lang="en-US" sz="2400" i="1" dirty="0" smtClean="0"/>
              <a:t> </a:t>
            </a:r>
            <a:endParaRPr lang="de-DE" altLang="zh-CN" sz="2400" i="1" dirty="0" smtClean="0"/>
          </a:p>
          <a:p>
            <a:pPr>
              <a:spcBef>
                <a:spcPts val="0"/>
              </a:spcBef>
              <a:buNone/>
            </a:pPr>
            <a:r>
              <a:rPr lang="de-DE" sz="2400" dirty="0" smtClean="0"/>
              <a:t>		</a:t>
            </a:r>
            <a:r>
              <a:rPr lang="de-DE" sz="2000" dirty="0" smtClean="0"/>
              <a:t>“</a:t>
            </a:r>
            <a:r>
              <a:rPr lang="de-DE" sz="2000" dirty="0" err="1" smtClean="0"/>
              <a:t>Which</a:t>
            </a:r>
            <a:r>
              <a:rPr lang="de-DE" sz="2000" dirty="0" smtClean="0"/>
              <a:t> </a:t>
            </a:r>
            <a:r>
              <a:rPr lang="de-DE" sz="2000" dirty="0" err="1" smtClean="0"/>
              <a:t>one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true</a:t>
            </a:r>
            <a:r>
              <a:rPr lang="de-DE" sz="2000" dirty="0" smtClean="0"/>
              <a:t>“: </a:t>
            </a:r>
            <a:r>
              <a:rPr lang="de-DE" sz="2000" dirty="0" err="1" smtClean="0"/>
              <a:t>does</a:t>
            </a:r>
            <a:r>
              <a:rPr lang="de-DE" sz="2000" dirty="0" smtClean="0"/>
              <a:t> </a:t>
            </a:r>
            <a:r>
              <a:rPr lang="de-DE" sz="2000" dirty="0" err="1" smtClean="0"/>
              <a:t>any</a:t>
            </a:r>
            <a:r>
              <a:rPr lang="de-DE" sz="2000" dirty="0" smtClean="0"/>
              <a:t>-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smtClean="0"/>
              <a:t>		</a:t>
            </a:r>
            <a:r>
              <a:rPr lang="de-DE" sz="2000" dirty="0" err="1" smtClean="0"/>
              <a:t>thing</a:t>
            </a:r>
            <a:r>
              <a:rPr lang="de-DE" sz="2000" dirty="0" smtClean="0"/>
              <a:t> in </a:t>
            </a:r>
            <a:r>
              <a:rPr lang="de-DE" sz="2000" dirty="0" err="1" smtClean="0"/>
              <a:t>your</a:t>
            </a:r>
            <a:r>
              <a:rPr lang="de-DE" sz="2000" dirty="0" smtClean="0"/>
              <a:t> </a:t>
            </a:r>
            <a:r>
              <a:rPr lang="de-DE" sz="2000" dirty="0" err="1" smtClean="0"/>
              <a:t>research</a:t>
            </a:r>
            <a:r>
              <a:rPr lang="de-DE" sz="2000" dirty="0" smtClean="0"/>
              <a:t> </a:t>
            </a:r>
            <a:r>
              <a:rPr lang="de-DE" sz="2000" dirty="0" err="1" smtClean="0"/>
              <a:t>resem</a:t>
            </a:r>
            <a:r>
              <a:rPr lang="de-DE" sz="2000" dirty="0" smtClean="0"/>
              <a:t>-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smtClean="0"/>
              <a:t>		</a:t>
            </a:r>
            <a:r>
              <a:rPr lang="de-DE" sz="2000" dirty="0" err="1" smtClean="0"/>
              <a:t>ble</a:t>
            </a:r>
            <a:r>
              <a:rPr lang="de-DE" sz="2000" dirty="0" smtClean="0"/>
              <a:t> </a:t>
            </a:r>
            <a:r>
              <a:rPr lang="de-DE" sz="2000" dirty="0" err="1" smtClean="0"/>
              <a:t>this</a:t>
            </a:r>
            <a:r>
              <a:rPr lang="de-DE" sz="2000" dirty="0" smtClean="0"/>
              <a:t>?</a:t>
            </a:r>
            <a:endParaRPr lang="de-DE" sz="2400" dirty="0" smtClean="0"/>
          </a:p>
        </p:txBody>
      </p:sp>
      <p:pic>
        <p:nvPicPr>
          <p:cNvPr id="4" name="Grafik 3" descr="Theory-of-knowledge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140968"/>
            <a:ext cx="3108397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04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2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de-DE" altLang="zh-CN" sz="2400" dirty="0" err="1" smtClean="0"/>
              <a:t>For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the</a:t>
            </a:r>
            <a:r>
              <a:rPr lang="de-DE" altLang="zh-CN" sz="2400" dirty="0" smtClean="0"/>
              <a:t> “</a:t>
            </a:r>
            <a:r>
              <a:rPr lang="de-DE" altLang="zh-CN" sz="2400" dirty="0" err="1" smtClean="0"/>
              <a:t>doors</a:t>
            </a:r>
            <a:r>
              <a:rPr lang="de-DE" altLang="zh-CN" sz="2400" dirty="0" smtClean="0"/>
              <a:t> in </a:t>
            </a:r>
            <a:r>
              <a:rPr lang="de-DE" altLang="zh-CN" sz="2400" dirty="0" err="1" smtClean="0"/>
              <a:t>between</a:t>
            </a:r>
            <a:r>
              <a:rPr lang="de-DE" altLang="zh-CN" sz="2400" dirty="0" smtClean="0"/>
              <a:t>“:</a:t>
            </a:r>
          </a:p>
          <a:p>
            <a:pPr>
              <a:buNone/>
            </a:pPr>
            <a:r>
              <a:rPr lang="en-US" sz="2400" dirty="0" smtClean="0"/>
              <a:t>“Acceptance condition of knowledge”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i="1" dirty="0" smtClean="0">
                <a:sym typeface="Wingdings" pitchFamily="2" charset="2"/>
              </a:rPr>
              <a:t>Is it enough </a:t>
            </a:r>
            <a:r>
              <a:rPr lang="en-US" sz="2400" dirty="0" smtClean="0">
                <a:sym typeface="Wingdings" pitchFamily="2" charset="2"/>
              </a:rPr>
              <a:t>to </a:t>
            </a:r>
            <a:r>
              <a:rPr lang="en-US" sz="2400" dirty="0" smtClean="0"/>
              <a:t>think your data supports a certain hypothesis/assumption because that seems to be consistent? </a:t>
            </a:r>
            <a:r>
              <a:rPr lang="en-US" sz="2400" i="1" dirty="0" smtClean="0"/>
              <a:t>Is it enough </a:t>
            </a:r>
            <a:r>
              <a:rPr lang="en-US" sz="2400" dirty="0" smtClean="0"/>
              <a:t>to take published analyses to compare with your own use of data?</a:t>
            </a:r>
          </a:p>
          <a:p>
            <a:pPr>
              <a:buNone/>
            </a:pPr>
            <a:r>
              <a:rPr lang="en-US" sz="2400" i="1" dirty="0" smtClean="0"/>
              <a:t> </a:t>
            </a:r>
            <a:endParaRPr lang="de-DE" altLang="zh-CN" sz="2400" i="1" dirty="0" smtClean="0"/>
          </a:p>
          <a:p>
            <a:pPr>
              <a:spcBef>
                <a:spcPts val="0"/>
              </a:spcBef>
              <a:buNone/>
            </a:pPr>
            <a:r>
              <a:rPr lang="de-DE" sz="2400" dirty="0" smtClean="0"/>
              <a:t>	</a:t>
            </a:r>
            <a:r>
              <a:rPr lang="de-DE" sz="2400" dirty="0" err="1" smtClean="0">
                <a:solidFill>
                  <a:srgbClr val="1B357F"/>
                </a:solidFill>
              </a:rPr>
              <a:t>Any</a:t>
            </a:r>
            <a:r>
              <a:rPr lang="de-DE" sz="2400" dirty="0" smtClean="0">
                <a:solidFill>
                  <a:srgbClr val="1B357F"/>
                </a:solidFill>
              </a:rPr>
              <a:t> </a:t>
            </a:r>
            <a:r>
              <a:rPr lang="de-DE" sz="2400" dirty="0" err="1" smtClean="0">
                <a:solidFill>
                  <a:srgbClr val="1B357F"/>
                </a:solidFill>
              </a:rPr>
              <a:t>relevance</a:t>
            </a:r>
            <a:r>
              <a:rPr lang="de-DE" sz="2400" dirty="0" smtClean="0">
                <a:solidFill>
                  <a:srgbClr val="1B357F"/>
                </a:solidFill>
              </a:rPr>
              <a:t> </a:t>
            </a:r>
            <a:r>
              <a:rPr lang="de-DE" sz="2400" dirty="0" err="1" smtClean="0">
                <a:solidFill>
                  <a:srgbClr val="1B357F"/>
                </a:solidFill>
              </a:rPr>
              <a:t>to</a:t>
            </a:r>
            <a:r>
              <a:rPr lang="de-DE" sz="2400" dirty="0" smtClean="0">
                <a:solidFill>
                  <a:srgbClr val="1B357F"/>
                </a:solidFill>
              </a:rPr>
              <a:t> </a:t>
            </a:r>
            <a:r>
              <a:rPr lang="de-DE" sz="2400" dirty="0" err="1" smtClean="0">
                <a:solidFill>
                  <a:srgbClr val="1B357F"/>
                </a:solidFill>
              </a:rPr>
              <a:t>your</a:t>
            </a:r>
            <a:endParaRPr lang="de-DE" sz="2400" dirty="0" smtClean="0">
              <a:solidFill>
                <a:srgbClr val="1B357F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de-DE" sz="2400" dirty="0" smtClean="0">
                <a:solidFill>
                  <a:srgbClr val="1B357F"/>
                </a:solidFill>
              </a:rPr>
              <a:t>	</a:t>
            </a:r>
            <a:r>
              <a:rPr lang="de-DE" sz="2400" dirty="0" err="1" smtClean="0">
                <a:solidFill>
                  <a:srgbClr val="1B357F"/>
                </a:solidFill>
              </a:rPr>
              <a:t>research</a:t>
            </a:r>
            <a:r>
              <a:rPr lang="de-DE" sz="2400" dirty="0" smtClean="0">
                <a:solidFill>
                  <a:srgbClr val="1B357F"/>
                </a:solidFill>
              </a:rPr>
              <a:t> </a:t>
            </a:r>
            <a:r>
              <a:rPr lang="de-DE" sz="2400" dirty="0" err="1" smtClean="0">
                <a:solidFill>
                  <a:srgbClr val="1B357F"/>
                </a:solidFill>
              </a:rPr>
              <a:t>questions</a:t>
            </a:r>
            <a:r>
              <a:rPr lang="de-DE" sz="2400" dirty="0" smtClean="0">
                <a:solidFill>
                  <a:srgbClr val="1B357F"/>
                </a:solidFill>
              </a:rPr>
              <a:t>/</a:t>
            </a:r>
            <a:r>
              <a:rPr lang="de-DE" sz="2400" dirty="0" err="1" smtClean="0">
                <a:solidFill>
                  <a:srgbClr val="1B357F"/>
                </a:solidFill>
              </a:rPr>
              <a:t>situation</a:t>
            </a:r>
            <a:r>
              <a:rPr lang="de-DE" sz="2400" dirty="0" smtClean="0">
                <a:solidFill>
                  <a:srgbClr val="1B357F"/>
                </a:solidFill>
              </a:rPr>
              <a:t>?</a:t>
            </a:r>
          </a:p>
          <a:p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Sections</a:t>
            </a:r>
            <a:r>
              <a:rPr lang="de-DE" altLang="zh-CN" sz="2400" dirty="0" smtClean="0">
                <a:solidFill>
                  <a:srgbClr val="C00000"/>
                </a:solidFill>
              </a:rPr>
              <a:t> 2-3</a:t>
            </a:r>
          </a:p>
          <a:p>
            <a:pPr>
              <a:buNone/>
            </a:pPr>
            <a:r>
              <a:rPr lang="en-US" sz="2400" dirty="0" smtClean="0"/>
              <a:t>Next</a:t>
            </a:r>
            <a:endParaRPr lang="de-DE" sz="2400" dirty="0" smtClean="0"/>
          </a:p>
          <a:p>
            <a:pPr>
              <a:spcBef>
                <a:spcPts val="1800"/>
              </a:spcBef>
            </a:pPr>
            <a:r>
              <a:rPr lang="en-US" sz="2400" dirty="0" smtClean="0"/>
              <a:t>Is knowing possible through “</a:t>
            </a:r>
            <a:r>
              <a:rPr lang="en-US" sz="2400" dirty="0" err="1" smtClean="0"/>
              <a:t>falsifiability</a:t>
            </a:r>
            <a:r>
              <a:rPr lang="en-US" sz="2400" dirty="0" smtClean="0"/>
              <a:t>”?</a:t>
            </a:r>
          </a:p>
          <a:p>
            <a:pPr>
              <a:spcBef>
                <a:spcPts val="1200"/>
              </a:spcBef>
            </a:pPr>
            <a:r>
              <a:rPr lang="de-DE" sz="2400" dirty="0" smtClean="0"/>
              <a:t>First, </a:t>
            </a:r>
            <a:r>
              <a:rPr lang="de-DE" sz="2400" dirty="0" err="1" smtClean="0"/>
              <a:t>please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aware</a:t>
            </a:r>
            <a:r>
              <a:rPr lang="de-DE" sz="2400" dirty="0" smtClean="0"/>
              <a:t>: “</a:t>
            </a:r>
            <a:r>
              <a:rPr lang="de-DE" sz="2400" dirty="0" err="1" smtClean="0"/>
              <a:t>False</a:t>
            </a:r>
            <a:r>
              <a:rPr lang="de-DE" sz="2400" dirty="0" smtClean="0"/>
              <a:t>“ </a:t>
            </a:r>
            <a:r>
              <a:rPr lang="de-DE" sz="2400" b="1" dirty="0" smtClean="0">
                <a:latin typeface="Times New Roman"/>
                <a:cs typeface="Times New Roman"/>
              </a:rPr>
              <a:t>≠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deliberately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untrue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intentionally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deceptive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not genuine</a:t>
            </a:r>
          </a:p>
          <a:p>
            <a:pPr>
              <a:buNone/>
            </a:pPr>
            <a:r>
              <a:rPr lang="de-DE" altLang="zh-CN" sz="24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de-DE" altLang="zh-CN" sz="2400" i="1" dirty="0" err="1" smtClean="0">
                <a:latin typeface="Arial" pitchFamily="34" charset="0"/>
                <a:cs typeface="Arial" pitchFamily="34" charset="0"/>
              </a:rPr>
              <a:t>Rather</a:t>
            </a:r>
            <a:r>
              <a:rPr lang="de-DE" altLang="zh-CN" sz="24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sz="2400" dirty="0" smtClean="0"/>
              <a:t>“</a:t>
            </a:r>
            <a:r>
              <a:rPr lang="de-DE" sz="2400" dirty="0" err="1" smtClean="0"/>
              <a:t>False</a:t>
            </a:r>
            <a:r>
              <a:rPr lang="de-DE" sz="2400" dirty="0" smtClean="0"/>
              <a:t>“ = </a:t>
            </a:r>
            <a:r>
              <a:rPr lang="de-DE" sz="2400" dirty="0" err="1" smtClean="0"/>
              <a:t>contrary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fact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truth</a:t>
            </a:r>
            <a:r>
              <a:rPr lang="de-DE" sz="2400" dirty="0" smtClean="0"/>
              <a:t>, </a:t>
            </a:r>
            <a:r>
              <a:rPr lang="de-DE" sz="2400" dirty="0" err="1" smtClean="0"/>
              <a:t>arising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mistaken</a:t>
            </a:r>
            <a:r>
              <a:rPr lang="de-DE" sz="2400" dirty="0" smtClean="0"/>
              <a:t> </a:t>
            </a:r>
            <a:r>
              <a:rPr lang="de-DE" sz="2400" dirty="0" err="1" smtClean="0"/>
              <a:t>ideas</a:t>
            </a:r>
            <a:endParaRPr lang="de-DE" altLang="zh-CN" sz="24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Sections</a:t>
            </a:r>
            <a:r>
              <a:rPr lang="de-DE" altLang="zh-CN" sz="2400" dirty="0" smtClean="0">
                <a:solidFill>
                  <a:srgbClr val="C00000"/>
                </a:solidFill>
              </a:rPr>
              <a:t> 2-3</a:t>
            </a:r>
          </a:p>
          <a:p>
            <a:pPr>
              <a:buNone/>
            </a:pPr>
            <a:r>
              <a:rPr lang="en-US" sz="2400" dirty="0" smtClean="0"/>
              <a:t>Then</a:t>
            </a:r>
            <a:endParaRPr lang="de-DE" sz="2400" dirty="0" smtClean="0"/>
          </a:p>
          <a:p>
            <a:r>
              <a:rPr lang="en-US" sz="2400" dirty="0" smtClean="0"/>
              <a:t>Thomas </a:t>
            </a:r>
            <a:r>
              <a:rPr lang="en-US" sz="2400" dirty="0" err="1" smtClean="0"/>
              <a:t>Nickles</a:t>
            </a:r>
            <a:r>
              <a:rPr lang="en-US" sz="2400" dirty="0" smtClean="0"/>
              <a:t>, “</a:t>
            </a:r>
            <a:r>
              <a:rPr lang="en-US" sz="2400" dirty="0" err="1" smtClean="0"/>
              <a:t>Falsifiability</a:t>
            </a:r>
            <a:r>
              <a:rPr lang="en-US" sz="2400" dirty="0" smtClean="0"/>
              <a:t>” (</a:t>
            </a:r>
            <a:r>
              <a:rPr lang="en-US" sz="2400" i="1" dirty="0" smtClean="0"/>
              <a:t>New Dictionary of the History of Ideas</a:t>
            </a:r>
            <a:r>
              <a:rPr lang="en-US" sz="2400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Is falsification relevant mainly for universal statements (law claims), or for </a:t>
            </a:r>
            <a:r>
              <a:rPr lang="en-US" sz="2400" i="1" dirty="0" smtClean="0"/>
              <a:t>any</a:t>
            </a:r>
            <a:r>
              <a:rPr lang="en-US" sz="2400" dirty="0" smtClean="0"/>
              <a:t> kind of hypothesis? And is testability relevant for any kind of hypothesis?</a:t>
            </a:r>
            <a:endParaRPr lang="de-DE" altLang="zh-CN" sz="2400" i="1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3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endParaRPr lang="de-DE" altLang="zh-CN" sz="2400" dirty="0" smtClean="0"/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de-DE" altLang="zh-CN" sz="2400" dirty="0" err="1" smtClean="0"/>
              <a:t>At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this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stage</a:t>
            </a:r>
            <a:r>
              <a:rPr lang="de-DE" altLang="zh-CN" sz="2400" dirty="0" smtClean="0"/>
              <a:t>: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de-DE" altLang="zh-CN" sz="2400" dirty="0" err="1" smtClean="0"/>
              <a:t>YOUR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results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concerning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the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second</a:t>
            </a:r>
            <a:r>
              <a:rPr lang="de-DE" altLang="zh-CN" sz="2400" dirty="0" smtClean="0"/>
              <a:t> sample </a:t>
            </a:r>
            <a:r>
              <a:rPr lang="de-DE" altLang="zh-CN" sz="2400" dirty="0" err="1" smtClean="0"/>
              <a:t>topic</a:t>
            </a:r>
            <a:endParaRPr lang="de-DE" sz="2400" dirty="0" smtClean="0"/>
          </a:p>
          <a:p>
            <a:pPr marL="0" indent="0">
              <a:buNone/>
            </a:pPr>
            <a:endParaRPr lang="de-DE" altLang="zh-CN" i="1" dirty="0"/>
          </a:p>
        </p:txBody>
      </p:sp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3</a:t>
            </a:r>
          </a:p>
          <a:p>
            <a:pPr>
              <a:buNone/>
            </a:pPr>
            <a:r>
              <a:rPr lang="en-US" sz="2400" dirty="0" smtClean="0"/>
              <a:t>Then</a:t>
            </a:r>
            <a:endParaRPr lang="de-DE" sz="2400" dirty="0" smtClean="0"/>
          </a:p>
          <a:p>
            <a:r>
              <a:rPr lang="en-US" sz="2400" dirty="0" smtClean="0"/>
              <a:t>Karl Popper, </a:t>
            </a:r>
            <a:r>
              <a:rPr lang="en-US" sz="2400" i="1" dirty="0" smtClean="0"/>
              <a:t>The Logic of Scientific Discovery </a:t>
            </a:r>
            <a:r>
              <a:rPr lang="en-US" sz="2400" dirty="0" smtClean="0"/>
              <a:t>Part 1</a:t>
            </a:r>
            <a:r>
              <a:rPr lang="en-US" sz="2400" i="1" dirty="0" smtClean="0"/>
              <a:t> </a:t>
            </a:r>
            <a:endParaRPr lang="de-DE" altLang="zh-CN" sz="2400" i="1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	“In so </a:t>
            </a:r>
            <a:r>
              <a:rPr lang="de-DE" sz="2400" dirty="0" err="1" smtClean="0"/>
              <a:t>far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a</a:t>
            </a:r>
          </a:p>
        </p:txBody>
      </p:sp>
      <p:pic>
        <p:nvPicPr>
          <p:cNvPr id="4" name="Grafik 3" descr="Falsification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212976"/>
            <a:ext cx="57340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3</a:t>
            </a:r>
          </a:p>
          <a:p>
            <a:pPr>
              <a:buNone/>
            </a:pPr>
            <a:r>
              <a:rPr lang="de-DE" sz="2400" dirty="0" smtClean="0"/>
              <a:t>“In so </a:t>
            </a:r>
            <a:r>
              <a:rPr lang="de-DE" sz="2400" dirty="0" err="1" smtClean="0"/>
              <a:t>far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a</a:t>
            </a:r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r>
              <a:rPr lang="de-DE" altLang="zh-CN" sz="2400" i="1" dirty="0" err="1" smtClean="0">
                <a:solidFill>
                  <a:srgbClr val="1B357F"/>
                </a:solidFill>
                <a:cs typeface="Times New Roman"/>
              </a:rPr>
              <a:t>What</a:t>
            </a:r>
            <a:r>
              <a:rPr lang="de-DE" altLang="zh-CN" sz="2400" i="1" dirty="0" smtClean="0">
                <a:solidFill>
                  <a:srgbClr val="1B357F"/>
                </a:solidFill>
                <a:cs typeface="Times New Roman"/>
              </a:rPr>
              <a:t> </a:t>
            </a:r>
            <a:r>
              <a:rPr lang="de-DE" altLang="zh-CN" sz="2400" i="1" dirty="0" err="1" smtClean="0">
                <a:solidFill>
                  <a:srgbClr val="1B357F"/>
                </a:solidFill>
                <a:cs typeface="Times New Roman"/>
              </a:rPr>
              <a:t>does</a:t>
            </a:r>
            <a:r>
              <a:rPr lang="de-DE" altLang="zh-CN" sz="2400" i="1" dirty="0" smtClean="0">
                <a:solidFill>
                  <a:srgbClr val="1B357F"/>
                </a:solidFill>
                <a:cs typeface="Times New Roman"/>
              </a:rPr>
              <a:t> ‘inter-</a:t>
            </a:r>
            <a:r>
              <a:rPr lang="de-DE" altLang="zh-CN" sz="2400" i="1" dirty="0" err="1" smtClean="0">
                <a:solidFill>
                  <a:srgbClr val="1B357F"/>
                </a:solidFill>
                <a:cs typeface="Times New Roman"/>
              </a:rPr>
              <a:t>subjective</a:t>
            </a:r>
            <a:r>
              <a:rPr lang="de-DE" altLang="zh-CN" sz="2400" i="1" dirty="0" smtClean="0">
                <a:solidFill>
                  <a:srgbClr val="1B357F"/>
                </a:solidFill>
                <a:cs typeface="Times New Roman"/>
              </a:rPr>
              <a:t> </a:t>
            </a:r>
            <a:r>
              <a:rPr lang="de-DE" altLang="zh-CN" sz="2400" i="1" dirty="0" err="1" smtClean="0">
                <a:solidFill>
                  <a:srgbClr val="1B357F"/>
                </a:solidFill>
                <a:cs typeface="Times New Roman"/>
              </a:rPr>
              <a:t>testing</a:t>
            </a:r>
            <a:r>
              <a:rPr lang="de-DE" altLang="zh-CN" sz="2400" i="1" dirty="0" smtClean="0">
                <a:solidFill>
                  <a:srgbClr val="1B357F"/>
                </a:solidFill>
                <a:cs typeface="Times New Roman"/>
              </a:rPr>
              <a:t>‘ </a:t>
            </a:r>
            <a:r>
              <a:rPr lang="de-DE" altLang="zh-CN" sz="2400" i="1" dirty="0" err="1" smtClean="0">
                <a:solidFill>
                  <a:srgbClr val="1B357F"/>
                </a:solidFill>
                <a:cs typeface="Times New Roman"/>
              </a:rPr>
              <a:t>mean</a:t>
            </a:r>
            <a:r>
              <a:rPr lang="de-DE" altLang="zh-CN" sz="2400" i="1" dirty="0" smtClean="0">
                <a:solidFill>
                  <a:srgbClr val="1B357F"/>
                </a:solidFill>
                <a:cs typeface="Times New Roman"/>
              </a:rPr>
              <a:t>? </a:t>
            </a:r>
            <a:r>
              <a:rPr lang="de-DE" altLang="zh-CN" sz="2400" i="1" dirty="0" err="1" smtClean="0">
                <a:solidFill>
                  <a:srgbClr val="1B357F"/>
                </a:solidFill>
                <a:cs typeface="Times New Roman"/>
              </a:rPr>
              <a:t>How</a:t>
            </a:r>
            <a:r>
              <a:rPr lang="de-DE" altLang="zh-CN" sz="2400" i="1" dirty="0" smtClean="0">
                <a:solidFill>
                  <a:srgbClr val="1B357F"/>
                </a:solidFill>
                <a:cs typeface="Times New Roman"/>
              </a:rPr>
              <a:t> </a:t>
            </a:r>
            <a:r>
              <a:rPr lang="de-DE" altLang="zh-CN" sz="2400" i="1" dirty="0" err="1" smtClean="0">
                <a:solidFill>
                  <a:srgbClr val="1B357F"/>
                </a:solidFill>
                <a:cs typeface="Times New Roman"/>
              </a:rPr>
              <a:t>does</a:t>
            </a:r>
            <a:r>
              <a:rPr lang="de-DE" altLang="zh-CN" sz="2400" i="1" dirty="0" smtClean="0">
                <a:solidFill>
                  <a:srgbClr val="1B357F"/>
                </a:solidFill>
                <a:cs typeface="Times New Roman"/>
              </a:rPr>
              <a:t> </a:t>
            </a:r>
            <a:r>
              <a:rPr lang="de-DE" altLang="zh-CN" sz="2400" i="1" dirty="0" err="1" smtClean="0">
                <a:solidFill>
                  <a:srgbClr val="1B357F"/>
                </a:solidFill>
                <a:cs typeface="Times New Roman"/>
              </a:rPr>
              <a:t>it</a:t>
            </a:r>
            <a:r>
              <a:rPr lang="de-DE" altLang="zh-CN" sz="2400" i="1" dirty="0" smtClean="0">
                <a:solidFill>
                  <a:srgbClr val="1B357F"/>
                </a:solidFill>
                <a:cs typeface="Times New Roman"/>
              </a:rPr>
              <a:t> </a:t>
            </a:r>
            <a:r>
              <a:rPr lang="de-DE" altLang="zh-CN" sz="2400" i="1" dirty="0" err="1" smtClean="0">
                <a:solidFill>
                  <a:srgbClr val="1B357F"/>
                </a:solidFill>
                <a:cs typeface="Times New Roman"/>
              </a:rPr>
              <a:t>affect</a:t>
            </a:r>
            <a:r>
              <a:rPr lang="de-DE" altLang="zh-CN" sz="2400" i="1" dirty="0" smtClean="0">
                <a:solidFill>
                  <a:srgbClr val="1B357F"/>
                </a:solidFill>
                <a:cs typeface="Times New Roman"/>
              </a:rPr>
              <a:t> </a:t>
            </a:r>
            <a:r>
              <a:rPr lang="de-DE" altLang="zh-CN" sz="2400" i="1" dirty="0" err="1" smtClean="0">
                <a:solidFill>
                  <a:srgbClr val="1B357F"/>
                </a:solidFill>
                <a:cs typeface="Times New Roman"/>
              </a:rPr>
              <a:t>your</a:t>
            </a:r>
            <a:r>
              <a:rPr lang="de-DE" altLang="zh-CN" sz="2400" i="1" dirty="0" smtClean="0">
                <a:solidFill>
                  <a:srgbClr val="1B357F"/>
                </a:solidFill>
                <a:cs typeface="Times New Roman"/>
              </a:rPr>
              <a:t> </a:t>
            </a:r>
            <a:r>
              <a:rPr lang="de-DE" altLang="zh-CN" sz="2400" i="1" dirty="0" err="1" smtClean="0">
                <a:solidFill>
                  <a:srgbClr val="1B357F"/>
                </a:solidFill>
                <a:cs typeface="Times New Roman"/>
              </a:rPr>
              <a:t>research</a:t>
            </a:r>
            <a:r>
              <a:rPr lang="de-DE" altLang="zh-CN" sz="2400" i="1" dirty="0" smtClean="0">
                <a:solidFill>
                  <a:srgbClr val="1B357F"/>
                </a:solidFill>
                <a:cs typeface="Times New Roman"/>
              </a:rPr>
              <a:t> </a:t>
            </a:r>
            <a:r>
              <a:rPr lang="de-DE" altLang="zh-CN" sz="2400" i="1" dirty="0" err="1" smtClean="0">
                <a:solidFill>
                  <a:srgbClr val="1B357F"/>
                </a:solidFill>
                <a:cs typeface="Times New Roman"/>
              </a:rPr>
              <a:t>questions</a:t>
            </a:r>
            <a:r>
              <a:rPr lang="de-DE" altLang="zh-CN" sz="2400" i="1" dirty="0" smtClean="0">
                <a:solidFill>
                  <a:srgbClr val="1B357F"/>
                </a:solidFill>
                <a:cs typeface="Times New Roman"/>
              </a:rPr>
              <a:t>/</a:t>
            </a:r>
            <a:r>
              <a:rPr lang="de-DE" altLang="zh-CN" sz="2400" i="1" dirty="0" err="1" smtClean="0">
                <a:solidFill>
                  <a:srgbClr val="1B357F"/>
                </a:solidFill>
                <a:cs typeface="Times New Roman"/>
              </a:rPr>
              <a:t>situation</a:t>
            </a:r>
            <a:r>
              <a:rPr lang="de-DE" altLang="zh-CN" sz="2400" i="1" dirty="0" smtClean="0">
                <a:solidFill>
                  <a:srgbClr val="1B357F"/>
                </a:solidFill>
                <a:cs typeface="Times New Roman"/>
              </a:rPr>
              <a:t>?</a:t>
            </a:r>
            <a:endParaRPr lang="de-DE" altLang="zh-CN" sz="2400" i="1" dirty="0" smtClean="0">
              <a:solidFill>
                <a:srgbClr val="1B357F"/>
              </a:solidFill>
            </a:endParaRPr>
          </a:p>
          <a:p>
            <a:pPr>
              <a:buNone/>
            </a:pPr>
            <a:endParaRPr lang="de-DE" sz="2400" dirty="0" smtClean="0"/>
          </a:p>
        </p:txBody>
      </p:sp>
      <p:pic>
        <p:nvPicPr>
          <p:cNvPr id="4" name="Grafik 3" descr="Falsification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060848"/>
            <a:ext cx="57340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3</a:t>
            </a:r>
          </a:p>
          <a:p>
            <a:pPr>
              <a:buNone/>
            </a:pPr>
            <a:r>
              <a:rPr lang="en-US" sz="2400" dirty="0" smtClean="0"/>
              <a:t>But perhaps we should consider the ‘logic of discovery’ in light of:</a:t>
            </a:r>
            <a:endParaRPr lang="de-DE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Thomas S. Kuhn, </a:t>
            </a:r>
            <a:r>
              <a:rPr lang="en-US" sz="2400" i="1" dirty="0" smtClean="0"/>
              <a:t>The Structure of Scientific Revolutions </a:t>
            </a:r>
            <a:r>
              <a:rPr lang="en-US" sz="2400" dirty="0" smtClean="0"/>
              <a:t>Chapters 1-5, 12</a:t>
            </a:r>
          </a:p>
          <a:p>
            <a:pPr>
              <a:spcBef>
                <a:spcPts val="0"/>
              </a:spcBef>
            </a:pPr>
            <a:endParaRPr lang="en-US" altLang="zh-CN" sz="2400" dirty="0" smtClean="0"/>
          </a:p>
          <a:p>
            <a:pPr>
              <a:spcBef>
                <a:spcPts val="0"/>
              </a:spcBef>
              <a:buNone/>
            </a:pPr>
            <a:endParaRPr lang="en-US" altLang="zh-CN" sz="2400" dirty="0" smtClean="0"/>
          </a:p>
          <a:p>
            <a:pPr>
              <a:spcBef>
                <a:spcPts val="0"/>
              </a:spcBef>
              <a:buNone/>
            </a:pPr>
            <a:r>
              <a:rPr lang="en-US" altLang="zh-CN" sz="2400" dirty="0" smtClean="0"/>
              <a:t>	… only in physics?</a:t>
            </a:r>
            <a:endParaRPr lang="de-DE" altLang="zh-CN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	</a:t>
            </a:r>
          </a:p>
        </p:txBody>
      </p:sp>
      <p:pic>
        <p:nvPicPr>
          <p:cNvPr id="5" name="Grafik 4" descr="Kuhn-Structure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140968"/>
            <a:ext cx="3809524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dirty="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752950"/>
          </a:xfrm>
        </p:spPr>
        <p:txBody>
          <a:bodyPr/>
          <a:lstStyle/>
          <a:p>
            <a:pPr marL="0" indent="0">
              <a:buNone/>
            </a:pPr>
            <a:r>
              <a:rPr lang="de-DE" altLang="zh-CN" sz="2400" b="1" i="1" dirty="0" smtClean="0">
                <a:solidFill>
                  <a:srgbClr val="1B357F"/>
                </a:solidFill>
              </a:rPr>
              <a:t>Welcome!</a:t>
            </a:r>
            <a:r>
              <a:rPr lang="de-DE" altLang="zh-CN" sz="2400" b="1" dirty="0" smtClean="0">
                <a:solidFill>
                  <a:srgbClr val="1B357F"/>
                </a:solidFill>
              </a:rPr>
              <a:t> </a:t>
            </a:r>
          </a:p>
          <a:p>
            <a:pPr marL="0" indent="0">
              <a:buNone/>
            </a:pPr>
            <a:endParaRPr lang="de-DE" altLang="zh-CN" sz="2000" dirty="0" smtClean="0"/>
          </a:p>
          <a:p>
            <a:pPr marL="0" indent="0">
              <a:buNone/>
            </a:pPr>
            <a:r>
              <a:rPr lang="de-DE" altLang="zh-CN" sz="2000" dirty="0" smtClean="0"/>
              <a:t>Who </a:t>
            </a:r>
            <a:r>
              <a:rPr lang="de-DE" altLang="zh-CN" sz="2000" dirty="0" err="1" smtClean="0"/>
              <a:t>are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we</a:t>
            </a:r>
            <a:r>
              <a:rPr lang="de-DE" altLang="zh-CN" sz="2000" dirty="0" smtClean="0"/>
              <a:t>???</a:t>
            </a:r>
          </a:p>
          <a:p>
            <a:pPr marL="0" indent="0">
              <a:buNone/>
            </a:pPr>
            <a:r>
              <a:rPr lang="de-DE" altLang="zh-CN" sz="2000" dirty="0" err="1" smtClean="0"/>
              <a:t>Please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introduce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yourself</a:t>
            </a:r>
            <a:r>
              <a:rPr lang="de-DE" altLang="zh-CN" sz="2000" dirty="0" smtClean="0"/>
              <a:t>, </a:t>
            </a:r>
            <a:r>
              <a:rPr lang="de-DE" altLang="zh-CN" sz="2000" dirty="0" err="1" smtClean="0"/>
              <a:t>and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your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research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situation</a:t>
            </a:r>
            <a:r>
              <a:rPr lang="de-DE" altLang="zh-CN" sz="2000" dirty="0" smtClean="0"/>
              <a:t>. </a:t>
            </a:r>
            <a:r>
              <a:rPr lang="de-DE" altLang="zh-CN" sz="2000" dirty="0" err="1" smtClean="0"/>
              <a:t>Where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are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you</a:t>
            </a:r>
            <a:r>
              <a:rPr lang="de-DE" altLang="zh-CN" sz="2000" dirty="0" smtClean="0"/>
              <a:t> on </a:t>
            </a:r>
            <a:r>
              <a:rPr lang="de-DE" altLang="zh-CN" sz="2000" dirty="0" err="1" smtClean="0"/>
              <a:t>your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research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journey</a:t>
            </a:r>
            <a:r>
              <a:rPr lang="de-DE" altLang="zh-CN" sz="2000" dirty="0" smtClean="0"/>
              <a:t>?</a:t>
            </a:r>
          </a:p>
          <a:p>
            <a:pPr marL="0" indent="0">
              <a:buNone/>
            </a:pPr>
            <a:endParaRPr lang="de-DE" altLang="zh-CN" sz="2000" dirty="0" smtClean="0"/>
          </a:p>
          <a:p>
            <a:pPr marL="0" indent="0">
              <a:buNone/>
            </a:pPr>
            <a:endParaRPr lang="de-DE" altLang="zh-CN" sz="2000" dirty="0" smtClean="0"/>
          </a:p>
          <a:p>
            <a:pPr marL="0" indent="0">
              <a:buNone/>
            </a:pPr>
            <a:r>
              <a:rPr lang="de-DE" altLang="zh-CN" sz="2000" dirty="0" err="1" smtClean="0"/>
              <a:t>We</a:t>
            </a:r>
            <a:r>
              <a:rPr lang="de-DE" altLang="zh-CN" sz="2000" dirty="0" smtClean="0"/>
              <a:t> will </a:t>
            </a:r>
            <a:r>
              <a:rPr lang="de-DE" altLang="zh-CN" sz="2000" dirty="0" err="1" smtClean="0"/>
              <a:t>come</a:t>
            </a:r>
            <a:r>
              <a:rPr lang="de-DE" altLang="zh-CN" sz="2000" dirty="0" smtClean="0"/>
              <a:t> back </a:t>
            </a:r>
            <a:r>
              <a:rPr lang="de-DE" altLang="zh-CN" sz="2000" dirty="0" err="1" smtClean="0"/>
              <a:t>to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this</a:t>
            </a:r>
            <a:endParaRPr lang="de-DE" altLang="zh-CN" sz="2000" dirty="0" smtClean="0"/>
          </a:p>
          <a:p>
            <a:pPr marL="0" indent="0">
              <a:buNone/>
            </a:pPr>
            <a:r>
              <a:rPr lang="de-DE" altLang="zh-CN" sz="2000" dirty="0" smtClean="0"/>
              <a:t>…..</a:t>
            </a:r>
          </a:p>
          <a:p>
            <a:pPr marL="0" indent="0">
              <a:buNone/>
            </a:pPr>
            <a:endParaRPr lang="de-DE" altLang="zh-CN" sz="2000" dirty="0" smtClean="0"/>
          </a:p>
          <a:p>
            <a:pPr marL="0" indent="0">
              <a:buNone/>
            </a:pPr>
            <a:endParaRPr lang="de-DE" altLang="zh-CN" sz="2000" dirty="0" smtClean="0"/>
          </a:p>
          <a:p>
            <a:pPr marL="0" indent="0">
              <a:spcBef>
                <a:spcPts val="0"/>
              </a:spcBef>
              <a:buNone/>
            </a:pPr>
            <a:endParaRPr lang="de-DE" altLang="zh-CN" sz="2000" dirty="0"/>
          </a:p>
        </p:txBody>
      </p:sp>
      <p:pic>
        <p:nvPicPr>
          <p:cNvPr id="5" name="Grafik 4" descr="Introduce-yourself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73016"/>
            <a:ext cx="2816069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3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Thomas S. Kuhn: “In normal science, there must be rules that limit both the nature of acceptable solutions and the steps by which they are to be obtained. … The scientist with a new paradigm sees differently from the way he had seen before. The scientist after a revolution works in a different world.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The scientist who embraces a new paradigm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is like the man wearing inverted lenses. …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Two men with the same retinal impressions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see different things. … The proponents of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competing paradigms practice their trades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in different worlds.”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1B357F"/>
                </a:solidFill>
              </a:rPr>
              <a:t>Does any of this affect your area of research,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1B357F"/>
                </a:solidFill>
              </a:rPr>
              <a:t>	or your topic(s)?</a:t>
            </a:r>
            <a:endParaRPr lang="en-US" sz="2000" dirty="0" smtClean="0"/>
          </a:p>
          <a:p>
            <a:pPr>
              <a:spcBef>
                <a:spcPts val="0"/>
              </a:spcBef>
              <a:buNone/>
            </a:pPr>
            <a:endParaRPr lang="en-US" altLang="zh-CN" sz="2000" dirty="0" smtClean="0"/>
          </a:p>
          <a:p>
            <a:pPr>
              <a:spcBef>
                <a:spcPts val="0"/>
              </a:spcBef>
              <a:buNone/>
            </a:pPr>
            <a:r>
              <a:rPr lang="en-US" altLang="zh-CN" sz="2000" dirty="0" smtClean="0"/>
              <a:t>	</a:t>
            </a:r>
            <a:endParaRPr lang="de-DE" altLang="zh-CN" sz="2000" i="1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	</a:t>
            </a:r>
          </a:p>
        </p:txBody>
      </p:sp>
      <p:pic>
        <p:nvPicPr>
          <p:cNvPr id="7" name="Grafik 6" descr="Kuhn-DuckRabbi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717032"/>
            <a:ext cx="28575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3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  <a:buNone/>
            </a:pPr>
            <a:r>
              <a:rPr lang="en-US" altLang="zh-CN" sz="2000" dirty="0" smtClean="0"/>
              <a:t>For the concept of “paradigm”, compare Michel Foucault’s concept of “</a:t>
            </a:r>
            <a:r>
              <a:rPr lang="en-US" altLang="zh-CN" sz="2000" dirty="0" err="1" smtClean="0"/>
              <a:t>épistème</a:t>
            </a:r>
            <a:r>
              <a:rPr lang="en-US" altLang="zh-CN" sz="2000" dirty="0" smtClean="0"/>
              <a:t>”</a:t>
            </a:r>
          </a:p>
          <a:p>
            <a:pPr>
              <a:spcBef>
                <a:spcPts val="0"/>
              </a:spcBef>
              <a:buNone/>
            </a:pPr>
            <a:endParaRPr lang="en-US" altLang="zh-CN" sz="2000" dirty="0" smtClean="0"/>
          </a:p>
          <a:p>
            <a:pPr>
              <a:spcBef>
                <a:spcPts val="0"/>
              </a:spcBef>
              <a:buNone/>
            </a:pPr>
            <a:r>
              <a:rPr lang="en-US" altLang="zh-CN" sz="2000" dirty="0" smtClean="0"/>
              <a:t>= Historical conditions enabling the possibility of knowledge in light of discourse</a:t>
            </a:r>
            <a:endParaRPr lang="en-US" sz="2000" dirty="0" smtClean="0"/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as “the strategic apparatus which permits of separating out from among all the statements which are possible those that will be acceptable within a field of </a:t>
            </a:r>
            <a:r>
              <a:rPr lang="en-US" sz="2000" dirty="0" err="1" smtClean="0"/>
              <a:t>scientificity</a:t>
            </a:r>
            <a:r>
              <a:rPr lang="en-US" sz="2000" dirty="0" smtClean="0"/>
              <a:t>, and which it is possible to say are true or false. … Each society has its regime of truth”: not only in science</a:t>
            </a:r>
            <a:endParaRPr lang="en-US" altLang="zh-CN" sz="2000" dirty="0" smtClean="0"/>
          </a:p>
          <a:p>
            <a:pPr>
              <a:spcBef>
                <a:spcPts val="0"/>
              </a:spcBef>
              <a:buNone/>
            </a:pPr>
            <a:r>
              <a:rPr lang="en-US" altLang="zh-CN" sz="2000" dirty="0" smtClean="0"/>
              <a:t>	</a:t>
            </a:r>
            <a:endParaRPr lang="de-DE" altLang="zh-CN" sz="2000" i="1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dirty="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680942"/>
          </a:xfrm>
        </p:spPr>
        <p:txBody>
          <a:bodyPr/>
          <a:lstStyle/>
          <a:p>
            <a:pPr marL="0" indent="0">
              <a:buNone/>
            </a:pPr>
            <a:r>
              <a:rPr lang="de-DE" altLang="zh-CN" sz="2000" b="1" i="1" dirty="0" err="1" smtClean="0">
                <a:solidFill>
                  <a:srgbClr val="1B357F"/>
                </a:solidFill>
              </a:rPr>
              <a:t>You</a:t>
            </a:r>
            <a:r>
              <a:rPr lang="de-DE" altLang="zh-CN" sz="2000" b="1" i="1" dirty="0" smtClean="0">
                <a:solidFill>
                  <a:srgbClr val="1B357F"/>
                </a:solidFill>
              </a:rPr>
              <a:t> </a:t>
            </a:r>
            <a:r>
              <a:rPr lang="de-DE" altLang="zh-CN" sz="2000" b="1" i="1" dirty="0" err="1" smtClean="0">
                <a:solidFill>
                  <a:srgbClr val="1B357F"/>
                </a:solidFill>
              </a:rPr>
              <a:t>may</a:t>
            </a:r>
            <a:r>
              <a:rPr lang="de-DE" altLang="zh-CN" sz="2000" b="1" i="1" dirty="0" smtClean="0">
                <a:solidFill>
                  <a:srgbClr val="1B357F"/>
                </a:solidFill>
              </a:rPr>
              <a:t> </a:t>
            </a:r>
            <a:r>
              <a:rPr lang="de-DE" altLang="zh-CN" sz="2000" b="1" i="1" dirty="0" err="1" smtClean="0">
                <a:solidFill>
                  <a:srgbClr val="1B357F"/>
                </a:solidFill>
              </a:rPr>
              <a:t>remember</a:t>
            </a:r>
            <a:r>
              <a:rPr lang="de-DE" altLang="zh-CN" sz="2000" b="1" i="1" dirty="0" smtClean="0">
                <a:solidFill>
                  <a:srgbClr val="1B357F"/>
                </a:solidFill>
              </a:rPr>
              <a:t> …..</a:t>
            </a:r>
            <a:endParaRPr lang="de-DE" altLang="zh-CN" sz="2000" b="1" dirty="0" smtClean="0">
              <a:solidFill>
                <a:srgbClr val="1B357F"/>
              </a:solidFill>
            </a:endParaRPr>
          </a:p>
          <a:p>
            <a:pPr marL="0" indent="0">
              <a:buNone/>
            </a:pPr>
            <a:endParaRPr lang="de-DE" altLang="zh-CN" sz="2000" dirty="0" smtClean="0"/>
          </a:p>
          <a:p>
            <a:pPr marL="0" indent="0">
              <a:buNone/>
            </a:pPr>
            <a:r>
              <a:rPr lang="de-DE" altLang="zh-CN" sz="2000" dirty="0" smtClean="0"/>
              <a:t>“</a:t>
            </a:r>
            <a:r>
              <a:rPr lang="de-DE" altLang="zh-CN" sz="2000" dirty="0" err="1" smtClean="0"/>
              <a:t>Observations</a:t>
            </a:r>
            <a:r>
              <a:rPr lang="de-DE" altLang="zh-CN" sz="2000" dirty="0" smtClean="0"/>
              <a:t> do not </a:t>
            </a:r>
            <a:r>
              <a:rPr lang="de-DE" altLang="zh-CN" sz="2000" dirty="0" err="1" smtClean="0"/>
              <a:t>refer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to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objects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of</a:t>
            </a:r>
            <a:r>
              <a:rPr lang="de-DE" altLang="zh-CN" sz="2000" dirty="0" smtClean="0"/>
              <a:t> an </a:t>
            </a:r>
          </a:p>
          <a:p>
            <a:pPr marL="0" indent="0">
              <a:buNone/>
            </a:pPr>
            <a:r>
              <a:rPr lang="de-DE" altLang="zh-CN" sz="2000" dirty="0" err="1" smtClean="0"/>
              <a:t>independent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reality</a:t>
            </a:r>
            <a:r>
              <a:rPr lang="de-DE" altLang="zh-CN" sz="2000" dirty="0" smtClean="0"/>
              <a:t>“ (</a:t>
            </a:r>
            <a:r>
              <a:rPr lang="de-DE" altLang="zh-CN" sz="2000" i="1" dirty="0" smtClean="0"/>
              <a:t>Karen </a:t>
            </a:r>
            <a:r>
              <a:rPr lang="de-DE" altLang="zh-CN" sz="2000" i="1" dirty="0" err="1" smtClean="0"/>
              <a:t>Barad</a:t>
            </a:r>
            <a:r>
              <a:rPr lang="de-DE" altLang="zh-CN" sz="2000" dirty="0" smtClean="0"/>
              <a:t>)</a:t>
            </a:r>
          </a:p>
          <a:p>
            <a:pPr marL="0" indent="0">
              <a:buNone/>
            </a:pPr>
            <a:endParaRPr lang="de-DE" altLang="zh-CN" sz="2000" dirty="0" smtClean="0"/>
          </a:p>
          <a:p>
            <a:pPr marL="0" indent="0">
              <a:buNone/>
            </a:pPr>
            <a:r>
              <a:rPr lang="de-DE" altLang="zh-CN" sz="2000" dirty="0" err="1" smtClean="0"/>
              <a:t>From</a:t>
            </a:r>
            <a:r>
              <a:rPr lang="de-DE" altLang="zh-CN" sz="2000" dirty="0" smtClean="0"/>
              <a:t> Lehrer </a:t>
            </a:r>
            <a:r>
              <a:rPr lang="de-DE" altLang="zh-CN" sz="2000" dirty="0" err="1" smtClean="0"/>
              <a:t>to</a:t>
            </a:r>
            <a:r>
              <a:rPr lang="de-DE" altLang="zh-CN" sz="2000" dirty="0" smtClean="0"/>
              <a:t> Kuhn …. do </a:t>
            </a:r>
            <a:r>
              <a:rPr lang="de-DE" altLang="zh-CN" sz="2000" dirty="0" err="1" smtClean="0"/>
              <a:t>you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see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any</a:t>
            </a:r>
            <a:endParaRPr lang="de-DE" altLang="zh-CN" sz="2000" dirty="0" smtClean="0"/>
          </a:p>
          <a:p>
            <a:pPr marL="0" indent="0">
              <a:buNone/>
            </a:pPr>
            <a:r>
              <a:rPr lang="de-DE" altLang="zh-CN" sz="2000" dirty="0" err="1" smtClean="0"/>
              <a:t>connections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to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this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proposition</a:t>
            </a:r>
            <a:r>
              <a:rPr lang="de-DE" altLang="zh-CN" sz="2000" dirty="0" smtClean="0"/>
              <a:t>?</a:t>
            </a:r>
          </a:p>
          <a:p>
            <a:pPr marL="0" indent="0">
              <a:buNone/>
            </a:pPr>
            <a:endParaRPr lang="de-DE" altLang="zh-CN" sz="2000" dirty="0" smtClean="0"/>
          </a:p>
          <a:p>
            <a:pPr marL="0" indent="0">
              <a:buNone/>
            </a:pPr>
            <a:r>
              <a:rPr lang="de-DE" altLang="zh-CN" sz="2000" dirty="0" err="1" smtClean="0"/>
              <a:t>Could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they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affect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your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research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questions</a:t>
            </a:r>
            <a:r>
              <a:rPr lang="de-DE" altLang="zh-CN" sz="2000" dirty="0" smtClean="0"/>
              <a:t>/</a:t>
            </a:r>
            <a:r>
              <a:rPr lang="de-DE" altLang="zh-CN" sz="2000" dirty="0" err="1" smtClean="0"/>
              <a:t>topic</a:t>
            </a:r>
            <a:r>
              <a:rPr lang="de-DE" altLang="zh-CN" sz="2000" dirty="0" smtClean="0"/>
              <a:t>?</a:t>
            </a:r>
            <a:endParaRPr lang="de-DE" altLang="zh-CN" sz="2000" dirty="0"/>
          </a:p>
        </p:txBody>
      </p:sp>
      <p:pic>
        <p:nvPicPr>
          <p:cNvPr id="4" name="Grafik 3" descr="Barad-Ka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492896"/>
            <a:ext cx="22002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4</a:t>
            </a:r>
          </a:p>
          <a:p>
            <a:pPr>
              <a:buNone/>
            </a:pPr>
            <a:r>
              <a:rPr lang="en-US" sz="2400" dirty="0" smtClean="0"/>
              <a:t>Finally, as we are concerned with implications for both ‘society’ and ‘culture’:</a:t>
            </a:r>
            <a:endParaRPr lang="de-DE" sz="2400" dirty="0" smtClean="0"/>
          </a:p>
          <a:p>
            <a:r>
              <a:rPr lang="en-US" sz="2400" dirty="0" smtClean="0"/>
              <a:t>Michael Pickering, </a:t>
            </a:r>
            <a:r>
              <a:rPr lang="en-US" sz="2400" i="1" dirty="0" smtClean="0"/>
              <a:t>Research Methods for Cultural Studies</a:t>
            </a:r>
            <a:r>
              <a:rPr lang="en-US" sz="2400" dirty="0" smtClean="0"/>
              <a:t> begins (p. 1) with Kuhn’s “rules that limit the nature of acceptable solutions”: these become “the rules of asking questions, with codified procedures and the prescription of set methods” (Pickering) … while Chapter 5 reflects on competing paradigms</a:t>
            </a:r>
          </a:p>
          <a:p>
            <a:pPr>
              <a:spcBef>
                <a:spcPts val="1200"/>
              </a:spcBef>
            </a:pPr>
            <a:r>
              <a:rPr lang="de-DE" sz="2400" dirty="0" err="1" smtClean="0">
                <a:solidFill>
                  <a:srgbClr val="1B357F"/>
                </a:solidFill>
              </a:rPr>
              <a:t>HENCE</a:t>
            </a:r>
            <a:r>
              <a:rPr lang="de-DE" sz="2400" dirty="0" smtClean="0">
                <a:solidFill>
                  <a:srgbClr val="1B357F"/>
                </a:solidFill>
              </a:rPr>
              <a:t> </a:t>
            </a:r>
            <a:r>
              <a:rPr lang="de-DE" sz="2400" dirty="0" err="1" smtClean="0">
                <a:solidFill>
                  <a:srgbClr val="1B357F"/>
                </a:solidFill>
              </a:rPr>
              <a:t>we</a:t>
            </a:r>
            <a:r>
              <a:rPr lang="de-DE" sz="2400" dirty="0" smtClean="0">
                <a:solidFill>
                  <a:srgbClr val="1B357F"/>
                </a:solidFill>
              </a:rPr>
              <a:t> will </a:t>
            </a:r>
            <a:r>
              <a:rPr lang="de-DE" sz="2400" dirty="0" err="1" smtClean="0">
                <a:solidFill>
                  <a:srgbClr val="1B357F"/>
                </a:solidFill>
              </a:rPr>
              <a:t>look</a:t>
            </a:r>
            <a:r>
              <a:rPr lang="de-DE" sz="2400" dirty="0" smtClean="0">
                <a:solidFill>
                  <a:srgbClr val="1B357F"/>
                </a:solidFill>
              </a:rPr>
              <a:t> </a:t>
            </a:r>
            <a:r>
              <a:rPr lang="de-DE" sz="2400" dirty="0" err="1" smtClean="0">
                <a:solidFill>
                  <a:srgbClr val="1B357F"/>
                </a:solidFill>
              </a:rPr>
              <a:t>more</a:t>
            </a:r>
            <a:r>
              <a:rPr lang="de-DE" sz="2400" dirty="0" smtClean="0">
                <a:solidFill>
                  <a:srgbClr val="1B357F"/>
                </a:solidFill>
              </a:rPr>
              <a:t> </a:t>
            </a:r>
            <a:r>
              <a:rPr lang="de-DE" sz="2400" dirty="0" err="1" smtClean="0">
                <a:solidFill>
                  <a:srgbClr val="1B357F"/>
                </a:solidFill>
              </a:rPr>
              <a:t>closely</a:t>
            </a:r>
            <a:r>
              <a:rPr lang="de-DE" sz="2400" dirty="0" smtClean="0">
                <a:solidFill>
                  <a:srgbClr val="1B357F"/>
                </a:solidFill>
              </a:rPr>
              <a:t> </a:t>
            </a:r>
            <a:r>
              <a:rPr lang="de-DE" sz="2400" dirty="0" err="1" smtClean="0">
                <a:solidFill>
                  <a:srgbClr val="1B357F"/>
                </a:solidFill>
              </a:rPr>
              <a:t>at</a:t>
            </a:r>
            <a:r>
              <a:rPr lang="de-DE" sz="2400" dirty="0" smtClean="0">
                <a:solidFill>
                  <a:srgbClr val="1B357F"/>
                </a:solidFill>
              </a:rPr>
              <a:t> </a:t>
            </a:r>
            <a:r>
              <a:rPr lang="de-DE" sz="2400" dirty="0" smtClean="0">
                <a:solidFill>
                  <a:srgbClr val="1B357F"/>
                </a:solidFill>
                <a:sym typeface="Wingdings" pitchFamily="2" charset="2"/>
              </a:rPr>
              <a:t></a:t>
            </a:r>
            <a:endParaRPr lang="de-DE" sz="2400" dirty="0" smtClean="0">
              <a:solidFill>
                <a:srgbClr val="1B357F"/>
              </a:solidFill>
            </a:endParaRPr>
          </a:p>
          <a:p>
            <a:pPr>
              <a:spcBef>
                <a:spcPts val="1800"/>
              </a:spcBef>
              <a:buNone/>
            </a:pP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4</a:t>
            </a:r>
          </a:p>
          <a:p>
            <a:r>
              <a:rPr lang="en-US" sz="2400" dirty="0" smtClean="0"/>
              <a:t>Michael Pickering, </a:t>
            </a:r>
            <a:r>
              <a:rPr lang="en-US" sz="2400" i="1" dirty="0" smtClean="0"/>
              <a:t>Research Methods for Cultural Studies </a:t>
            </a:r>
            <a:r>
              <a:rPr lang="en-US" sz="2400" dirty="0" smtClean="0"/>
              <a:t>Sections 1 and 2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….. And then: preparation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 	of </a:t>
            </a:r>
            <a:r>
              <a:rPr lang="en-US" sz="2400" i="1" dirty="0" smtClean="0"/>
              <a:t>summary reflective </a:t>
            </a:r>
          </a:p>
          <a:p>
            <a:pPr>
              <a:spcBef>
                <a:spcPts val="0"/>
              </a:spcBef>
              <a:buNone/>
            </a:pPr>
            <a:r>
              <a:rPr lang="en-US" sz="2400" i="1" dirty="0" smtClean="0"/>
              <a:t>	paper</a:t>
            </a:r>
            <a:endParaRPr lang="de-DE" sz="2400" i="1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	</a:t>
            </a:r>
          </a:p>
        </p:txBody>
      </p:sp>
      <p:pic>
        <p:nvPicPr>
          <p:cNvPr id="7" name="Grafik 6" descr="Cultural-studies-imag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852936"/>
            <a:ext cx="438858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For</a:t>
            </a:r>
            <a:r>
              <a:rPr lang="de-DE" altLang="zh-CN" sz="2400" dirty="0" smtClean="0">
                <a:solidFill>
                  <a:srgbClr val="C00000"/>
                </a:solidFill>
              </a:rPr>
              <a:t> </a:t>
            </a:r>
            <a:r>
              <a:rPr lang="de-DE" altLang="zh-CN" sz="2400" dirty="0" err="1" smtClean="0">
                <a:solidFill>
                  <a:srgbClr val="C00000"/>
                </a:solidFill>
              </a:rPr>
              <a:t>credit</a:t>
            </a:r>
            <a:endParaRPr lang="de-DE" altLang="zh-CN" sz="2400" dirty="0" smtClean="0">
              <a:solidFill>
                <a:srgbClr val="C00000"/>
              </a:solidFill>
            </a:endParaRPr>
          </a:p>
          <a:p>
            <a:endParaRPr lang="de-DE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Summary reflective paper:</a:t>
            </a:r>
          </a:p>
          <a:p>
            <a:endParaRPr lang="de-DE" sz="2400" dirty="0" smtClean="0"/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An account of the process and procedure of finding a research topic, with attention to the problems involved, and considering the course materials’ relevance to the process</a:t>
            </a: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	</a:t>
            </a:r>
          </a:p>
        </p:txBody>
      </p:sp>
      <p:pic>
        <p:nvPicPr>
          <p:cNvPr id="5" name="Grafik 4" descr="Reflective-paper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437112"/>
            <a:ext cx="2821284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23850" y="3212976"/>
            <a:ext cx="8568630" cy="1871787"/>
          </a:xfrm>
          <a:gradFill flip="none" rotWithShape="1">
            <a:gsLst>
              <a:gs pos="0">
                <a:srgbClr val="025198">
                  <a:tint val="66000"/>
                  <a:satMod val="160000"/>
                </a:srgbClr>
              </a:gs>
              <a:gs pos="50000">
                <a:srgbClr val="025198">
                  <a:tint val="44500"/>
                  <a:satMod val="160000"/>
                </a:srgbClr>
              </a:gs>
              <a:gs pos="33000">
                <a:srgbClr val="025198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txBody>
          <a:bodyPr/>
          <a:lstStyle/>
          <a:p>
            <a:pPr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s-ES" sz="3200" b="1" dirty="0" smtClean="0">
                <a:solidFill>
                  <a:schemeClr val="tx1"/>
                </a:solidFill>
              </a:rPr>
              <a:t>Many thanks for your sustained attention!</a:t>
            </a:r>
            <a:br>
              <a:rPr lang="es-ES" sz="3200" b="1" dirty="0" smtClean="0">
                <a:solidFill>
                  <a:schemeClr val="tx1"/>
                </a:solidFill>
              </a:rPr>
            </a:br>
            <a:r>
              <a:rPr lang="ja-JP" altLang="de-DE" sz="3200" b="1" dirty="0"/>
              <a:t/>
            </a:r>
            <a:br>
              <a:rPr lang="ja-JP" altLang="de-DE" sz="3200" b="1" dirty="0"/>
            </a:b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323850" y="4581525"/>
            <a:ext cx="39608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Grafik 3" descr="Signature3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6216" y="5373216"/>
            <a:ext cx="2016000" cy="936000"/>
          </a:xfrm>
          <a:prstGeom prst="rect">
            <a:avLst/>
          </a:prstGeom>
        </p:spPr>
      </p:pic>
      <p:pic>
        <p:nvPicPr>
          <p:cNvPr id="5" name="Grafik 4" descr="Thankyou-xiex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789040"/>
            <a:ext cx="2545493" cy="12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dirty="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680942"/>
          </a:xfrm>
        </p:spPr>
        <p:txBody>
          <a:bodyPr/>
          <a:lstStyle/>
          <a:p>
            <a:pPr marL="0" indent="0">
              <a:buNone/>
            </a:pPr>
            <a:r>
              <a:rPr lang="de-DE" altLang="zh-CN" sz="2000" b="1" i="1" dirty="0" smtClean="0">
                <a:solidFill>
                  <a:srgbClr val="1B357F"/>
                </a:solidFill>
              </a:rPr>
              <a:t>A </a:t>
            </a:r>
            <a:r>
              <a:rPr lang="de-DE" altLang="zh-CN" sz="2000" b="1" i="1" dirty="0" err="1" smtClean="0">
                <a:solidFill>
                  <a:srgbClr val="1B357F"/>
                </a:solidFill>
              </a:rPr>
              <a:t>proposition</a:t>
            </a:r>
            <a:r>
              <a:rPr lang="de-DE" altLang="zh-CN" sz="2000" b="1" i="1" dirty="0" smtClean="0">
                <a:solidFill>
                  <a:srgbClr val="1B357F"/>
                </a:solidFill>
              </a:rPr>
              <a:t> …..</a:t>
            </a:r>
            <a:endParaRPr lang="de-DE" altLang="zh-CN" sz="2000" b="1" dirty="0" smtClean="0">
              <a:solidFill>
                <a:srgbClr val="1B357F"/>
              </a:solidFill>
            </a:endParaRPr>
          </a:p>
          <a:p>
            <a:pPr marL="0" indent="0">
              <a:buNone/>
            </a:pPr>
            <a:r>
              <a:rPr lang="de-DE" altLang="zh-CN" sz="2000" dirty="0" smtClean="0"/>
              <a:t>In </a:t>
            </a:r>
            <a:r>
              <a:rPr lang="de-DE" altLang="zh-CN" sz="2000" dirty="0" err="1" smtClean="0"/>
              <a:t>our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course</a:t>
            </a:r>
            <a:r>
              <a:rPr lang="de-DE" altLang="zh-CN" sz="2000" dirty="0" smtClean="0"/>
              <a:t>, an </a:t>
            </a:r>
            <a:r>
              <a:rPr lang="de-DE" altLang="zh-CN" sz="2000" dirty="0" err="1" smtClean="0"/>
              <a:t>important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aim</a:t>
            </a:r>
            <a:r>
              <a:rPr lang="de-DE" altLang="zh-CN" sz="2000" dirty="0" smtClean="0"/>
              <a:t> will </a:t>
            </a:r>
            <a:r>
              <a:rPr lang="de-DE" altLang="zh-CN" sz="2000" dirty="0" err="1" smtClean="0"/>
              <a:t>be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to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explore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the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following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assumption</a:t>
            </a:r>
            <a:r>
              <a:rPr lang="de-DE" altLang="zh-CN" sz="2000" dirty="0" smtClean="0"/>
              <a:t>:</a:t>
            </a:r>
          </a:p>
          <a:p>
            <a:pPr marL="0" indent="0">
              <a:buNone/>
            </a:pPr>
            <a:endParaRPr lang="de-DE" altLang="zh-CN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DE" altLang="zh-CN" sz="2000" dirty="0" err="1" smtClean="0"/>
              <a:t>Since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observations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involve</a:t>
            </a:r>
            <a:r>
              <a:rPr lang="de-DE" altLang="zh-CN" sz="2000" dirty="0" smtClean="0"/>
              <a:t> an indeterminable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zh-CN" sz="2000" dirty="0" err="1" smtClean="0"/>
              <a:t>discontinuous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interaction</a:t>
            </a:r>
            <a:r>
              <a:rPr lang="de-DE" altLang="zh-CN" sz="2000" dirty="0" smtClean="0"/>
              <a:t>, </a:t>
            </a:r>
            <a:r>
              <a:rPr lang="de-DE" altLang="zh-CN" sz="2000" dirty="0" err="1" smtClean="0"/>
              <a:t>as</a:t>
            </a:r>
            <a:r>
              <a:rPr lang="de-DE" altLang="zh-CN" sz="2000" dirty="0" smtClean="0"/>
              <a:t> a matter </a:t>
            </a:r>
            <a:r>
              <a:rPr lang="de-DE" altLang="zh-CN" sz="2000" dirty="0" err="1" smtClean="0"/>
              <a:t>of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principle</a:t>
            </a:r>
            <a:r>
              <a:rPr lang="de-DE" altLang="zh-CN" sz="2000" dirty="0" smtClean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zh-CN" sz="2000" dirty="0" err="1" smtClean="0"/>
              <a:t>there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is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no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unambiguous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way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to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differentiate</a:t>
            </a:r>
            <a:r>
              <a:rPr lang="de-DE" altLang="zh-CN" sz="2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zh-CN" sz="2000" dirty="0" err="1" smtClean="0"/>
              <a:t>between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the</a:t>
            </a:r>
            <a:r>
              <a:rPr lang="de-DE" altLang="zh-CN" sz="2000" dirty="0" smtClean="0"/>
              <a:t> “</a:t>
            </a:r>
            <a:r>
              <a:rPr lang="de-DE" altLang="zh-CN" sz="2000" dirty="0" err="1" smtClean="0"/>
              <a:t>object</a:t>
            </a:r>
            <a:r>
              <a:rPr lang="de-DE" altLang="zh-CN" sz="2000" dirty="0" smtClean="0"/>
              <a:t>“ </a:t>
            </a:r>
            <a:r>
              <a:rPr lang="de-DE" altLang="zh-CN" sz="2000" dirty="0" err="1" smtClean="0"/>
              <a:t>and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the</a:t>
            </a:r>
            <a:r>
              <a:rPr lang="de-DE" altLang="zh-CN" sz="2000" dirty="0" smtClean="0"/>
              <a:t> “</a:t>
            </a:r>
            <a:r>
              <a:rPr lang="de-DE" altLang="zh-CN" sz="2000" dirty="0" err="1" smtClean="0"/>
              <a:t>agencies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of</a:t>
            </a:r>
            <a:r>
              <a:rPr lang="de-DE" altLang="zh-CN" sz="2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zh-CN" sz="2000" dirty="0" err="1" smtClean="0"/>
              <a:t>observation</a:t>
            </a:r>
            <a:r>
              <a:rPr lang="de-DE" altLang="zh-CN" sz="2000" dirty="0" smtClean="0"/>
              <a:t>“—</a:t>
            </a:r>
            <a:r>
              <a:rPr lang="de-DE" altLang="zh-CN" sz="2000" dirty="0" err="1" smtClean="0"/>
              <a:t>no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inherent</a:t>
            </a:r>
            <a:r>
              <a:rPr lang="de-DE" altLang="zh-CN" sz="2000" dirty="0" smtClean="0"/>
              <a:t>/</a:t>
            </a:r>
            <a:r>
              <a:rPr lang="de-DE" altLang="zh-CN" sz="2000" dirty="0" err="1" smtClean="0"/>
              <a:t>fixed</a:t>
            </a:r>
            <a:r>
              <a:rPr lang="de-DE" altLang="zh-CN" sz="2000" dirty="0" smtClean="0"/>
              <a:t>/universal </a:t>
            </a:r>
            <a:r>
              <a:rPr lang="de-DE" altLang="zh-CN" sz="2000" dirty="0" err="1" smtClean="0"/>
              <a:t>cut</a:t>
            </a:r>
            <a:r>
              <a:rPr lang="de-DE" altLang="zh-CN" sz="2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zh-CN" sz="2000" dirty="0" err="1" smtClean="0"/>
              <a:t>exists</a:t>
            </a:r>
            <a:r>
              <a:rPr lang="de-DE" altLang="zh-CN" sz="2000" dirty="0" smtClean="0"/>
              <a:t>. </a:t>
            </a:r>
            <a:r>
              <a:rPr lang="de-DE" altLang="zh-CN" sz="2000" dirty="0" err="1" smtClean="0"/>
              <a:t>Hence</a:t>
            </a:r>
            <a:r>
              <a:rPr lang="de-DE" altLang="zh-CN" sz="2000" dirty="0" smtClean="0"/>
              <a:t>, </a:t>
            </a:r>
            <a:r>
              <a:rPr lang="de-DE" altLang="zh-CN" sz="2000" dirty="0" err="1" smtClean="0"/>
              <a:t>observations</a:t>
            </a:r>
            <a:r>
              <a:rPr lang="de-DE" altLang="zh-CN" sz="2000" dirty="0" smtClean="0"/>
              <a:t> do not </a:t>
            </a:r>
            <a:r>
              <a:rPr lang="de-DE" altLang="zh-CN" sz="2000" dirty="0" err="1" smtClean="0"/>
              <a:t>refer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to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objects</a:t>
            </a:r>
            <a:r>
              <a:rPr lang="de-DE" altLang="zh-CN" sz="2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zh-CN" sz="2000" dirty="0" err="1" smtClean="0"/>
              <a:t>of</a:t>
            </a:r>
            <a:r>
              <a:rPr lang="de-DE" altLang="zh-CN" sz="2000" dirty="0" smtClean="0"/>
              <a:t> an </a:t>
            </a:r>
            <a:r>
              <a:rPr lang="de-DE" altLang="zh-CN" sz="2000" dirty="0" err="1" smtClean="0"/>
              <a:t>independent</a:t>
            </a:r>
            <a:r>
              <a:rPr lang="de-DE" altLang="zh-CN" sz="2000" dirty="0" smtClean="0"/>
              <a:t> </a:t>
            </a:r>
            <a:r>
              <a:rPr lang="de-DE" altLang="zh-CN" sz="2000" dirty="0" err="1" smtClean="0"/>
              <a:t>reality</a:t>
            </a:r>
            <a:r>
              <a:rPr lang="de-DE" altLang="zh-CN" sz="2000" dirty="0" smtClean="0"/>
              <a:t>.</a:t>
            </a:r>
          </a:p>
          <a:p>
            <a:pPr marL="0" indent="0">
              <a:buNone/>
            </a:pPr>
            <a:r>
              <a:rPr lang="de-DE" altLang="zh-CN" sz="2000" dirty="0" smtClean="0"/>
              <a:t>				</a:t>
            </a:r>
            <a:r>
              <a:rPr lang="de-DE" altLang="zh-CN" sz="2000" i="1" dirty="0" smtClean="0"/>
              <a:t>Karen </a:t>
            </a:r>
            <a:r>
              <a:rPr lang="de-DE" altLang="zh-CN" sz="2000" i="1" dirty="0" err="1" smtClean="0"/>
              <a:t>Barad</a:t>
            </a:r>
            <a:endParaRPr lang="de-DE" altLang="zh-CN" sz="2000" dirty="0"/>
          </a:p>
        </p:txBody>
      </p:sp>
      <p:pic>
        <p:nvPicPr>
          <p:cNvPr id="4" name="Grafik 3" descr="Barad-Ka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492896"/>
            <a:ext cx="22002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I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de-DE" altLang="zh-CN" sz="2400" dirty="0" err="1" smtClean="0"/>
              <a:t>To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help</a:t>
            </a:r>
            <a:r>
              <a:rPr lang="de-DE" altLang="zh-CN" sz="2400" dirty="0" smtClean="0"/>
              <a:t> in </a:t>
            </a:r>
            <a:r>
              <a:rPr lang="de-DE" altLang="zh-CN" sz="2400" dirty="0" err="1" smtClean="0"/>
              <a:t>this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exploration</a:t>
            </a:r>
            <a:r>
              <a:rPr lang="de-DE" altLang="zh-CN" sz="2400" dirty="0" smtClean="0"/>
              <a:t>, </a:t>
            </a:r>
            <a:r>
              <a:rPr lang="de-DE" altLang="zh-CN" sz="2400" dirty="0" err="1" smtClean="0"/>
              <a:t>please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choose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ONE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of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these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two</a:t>
            </a:r>
            <a:r>
              <a:rPr lang="de-DE" altLang="zh-CN" sz="2400" dirty="0" smtClean="0"/>
              <a:t> sample </a:t>
            </a:r>
            <a:r>
              <a:rPr lang="de-DE" altLang="zh-CN" sz="2400" dirty="0" err="1" smtClean="0"/>
              <a:t>topics</a:t>
            </a:r>
            <a:r>
              <a:rPr lang="de-DE" altLang="zh-CN" sz="2400" dirty="0" smtClean="0"/>
              <a:t>:</a:t>
            </a:r>
          </a:p>
          <a:p>
            <a:r>
              <a:rPr lang="de-DE" sz="2400" i="1" dirty="0" err="1" smtClean="0"/>
              <a:t>Traveling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musicians</a:t>
            </a:r>
            <a:r>
              <a:rPr lang="de-DE" sz="2400" i="1" dirty="0" smtClean="0"/>
              <a:t> </a:t>
            </a:r>
            <a:r>
              <a:rPr lang="de-DE" sz="2400" dirty="0" err="1" smtClean="0"/>
              <a:t>OR</a:t>
            </a:r>
            <a:endParaRPr lang="de-DE" sz="2400" i="1" dirty="0" smtClean="0"/>
          </a:p>
          <a:p>
            <a:r>
              <a:rPr lang="de-DE" sz="2400" i="1" dirty="0" err="1" smtClean="0"/>
              <a:t>Foreign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teachers</a:t>
            </a:r>
            <a:r>
              <a:rPr lang="de-DE" sz="2400" i="1" dirty="0" smtClean="0"/>
              <a:t> in China</a:t>
            </a:r>
            <a:endParaRPr lang="de-DE" altLang="zh-CN" sz="2400" dirty="0" smtClean="0"/>
          </a:p>
          <a:p>
            <a:endParaRPr lang="de-DE" sz="2400" dirty="0" smtClean="0"/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Task: suggest some suitable research questions for the chosen topic together with forms of observation or investigation and kinds of data. Please send your suggestions to me (</a:t>
            </a:r>
            <a:r>
              <a:rPr lang="en-US" sz="2400" dirty="0" err="1" smtClean="0">
                <a:hlinkClick r:id="rId2"/>
              </a:rPr>
              <a:t>michael.steppat@uni-bayreuth.de</a:t>
            </a:r>
            <a:r>
              <a:rPr lang="en-US" sz="2400" dirty="0" smtClean="0"/>
              <a:t>) AND bring them to the next session for discussion.</a:t>
            </a:r>
            <a:endParaRPr lang="de-DE" sz="2400" dirty="0" smtClean="0"/>
          </a:p>
          <a:p>
            <a:pPr marL="0" indent="0">
              <a:buNone/>
            </a:pPr>
            <a:endParaRPr lang="de-DE" altLang="zh-CN" i="1" dirty="0"/>
          </a:p>
        </p:txBody>
      </p:sp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I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de-DE" altLang="zh-CN" sz="2400" dirty="0" smtClean="0"/>
              <a:t>In order </a:t>
            </a:r>
            <a:r>
              <a:rPr lang="de-DE" altLang="zh-CN" sz="2400" dirty="0" err="1" smtClean="0"/>
              <a:t>to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assist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this</a:t>
            </a:r>
            <a:r>
              <a:rPr lang="de-DE" altLang="zh-CN" sz="2400" dirty="0" smtClean="0"/>
              <a:t> sample </a:t>
            </a:r>
            <a:r>
              <a:rPr lang="de-DE" altLang="zh-CN" sz="2400" dirty="0" err="1" smtClean="0"/>
              <a:t>inquiry</a:t>
            </a:r>
            <a:r>
              <a:rPr lang="de-DE" altLang="zh-CN" sz="2400" dirty="0" smtClean="0"/>
              <a:t>, </a:t>
            </a:r>
            <a:r>
              <a:rPr lang="de-DE" altLang="zh-CN" sz="2400" dirty="0" err="1" smtClean="0"/>
              <a:t>we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should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first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bear</a:t>
            </a:r>
            <a:r>
              <a:rPr lang="de-DE" altLang="zh-CN" sz="2400" dirty="0" smtClean="0"/>
              <a:t> in </a:t>
            </a:r>
            <a:r>
              <a:rPr lang="de-DE" altLang="zh-CN" sz="2400" dirty="0" err="1" smtClean="0"/>
              <a:t>mind</a:t>
            </a:r>
            <a:endParaRPr lang="de-DE" altLang="zh-CN" sz="2400" dirty="0" smtClean="0"/>
          </a:p>
          <a:p>
            <a:pPr marL="0" indent="0">
              <a:buNone/>
            </a:pPr>
            <a:r>
              <a:rPr lang="de-DE" altLang="zh-CN" dirty="0" smtClean="0">
                <a:latin typeface="Times New Roman"/>
                <a:cs typeface="Times New Roman"/>
              </a:rPr>
              <a:t>•</a:t>
            </a:r>
            <a:r>
              <a:rPr lang="de-DE" altLang="zh-CN" sz="2400" dirty="0" smtClean="0">
                <a:latin typeface="Times New Roman"/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that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the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M.A.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kind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of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inquiry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is</a:t>
            </a:r>
            <a:r>
              <a:rPr lang="de-DE" altLang="zh-CN" sz="2400" dirty="0" smtClean="0">
                <a:cs typeface="Times New Roman"/>
              </a:rPr>
              <a:t> different </a:t>
            </a:r>
            <a:r>
              <a:rPr lang="de-DE" altLang="zh-CN" sz="2400" dirty="0" err="1" smtClean="0">
                <a:cs typeface="Times New Roman"/>
              </a:rPr>
              <a:t>from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Ph.D</a:t>
            </a:r>
            <a:r>
              <a:rPr lang="de-DE" altLang="zh-CN" sz="2400" dirty="0" smtClean="0">
                <a:cs typeface="Times New Roman"/>
              </a:rPr>
              <a:t>. (in </a:t>
            </a:r>
            <a:r>
              <a:rPr lang="de-DE" altLang="zh-CN" sz="2400" dirty="0" err="1" smtClean="0">
                <a:cs typeface="Times New Roman"/>
              </a:rPr>
              <a:t>what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ways</a:t>
            </a:r>
            <a:r>
              <a:rPr lang="de-DE" altLang="zh-CN" sz="2400" dirty="0" smtClean="0">
                <a:cs typeface="Times New Roman"/>
              </a:rPr>
              <a:t>?)</a:t>
            </a:r>
          </a:p>
          <a:p>
            <a:pPr marL="0" indent="0">
              <a:buNone/>
            </a:pPr>
            <a:r>
              <a:rPr lang="de-DE" altLang="zh-CN" dirty="0" smtClean="0">
                <a:latin typeface="Times New Roman"/>
                <a:cs typeface="Times New Roman"/>
              </a:rPr>
              <a:t>• </a:t>
            </a:r>
            <a:r>
              <a:rPr lang="de-DE" altLang="zh-CN" sz="2400" dirty="0" err="1" smtClean="0">
                <a:cs typeface="Times New Roman"/>
              </a:rPr>
              <a:t>that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we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need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to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know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how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to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generate</a:t>
            </a:r>
            <a:r>
              <a:rPr lang="de-DE" altLang="zh-CN" sz="2400" dirty="0" smtClean="0">
                <a:cs typeface="Times New Roman"/>
              </a:rPr>
              <a:t> a </a:t>
            </a:r>
            <a:r>
              <a:rPr lang="de-DE" altLang="zh-CN" sz="2400" dirty="0" err="1" smtClean="0">
                <a:cs typeface="Times New Roman"/>
              </a:rPr>
              <a:t>topic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from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research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questions</a:t>
            </a:r>
            <a:r>
              <a:rPr lang="de-DE" altLang="zh-CN" sz="2400" dirty="0" smtClean="0">
                <a:cs typeface="Times New Roman"/>
              </a:rPr>
              <a:t> (HANDOUT </a:t>
            </a:r>
            <a:r>
              <a:rPr lang="de-DE" altLang="zh-CN" sz="2400" i="1" dirty="0" smtClean="0">
                <a:cs typeface="Times New Roman"/>
              </a:rPr>
              <a:t>Thesis/</a:t>
            </a:r>
            <a:r>
              <a:rPr lang="de-DE" altLang="zh-CN" sz="2400" i="1" dirty="0" err="1" smtClean="0">
                <a:cs typeface="Times New Roman"/>
              </a:rPr>
              <a:t>dissertation</a:t>
            </a:r>
            <a:r>
              <a:rPr lang="de-DE" altLang="zh-CN" sz="2400" i="1" dirty="0" smtClean="0">
                <a:cs typeface="Times New Roman"/>
              </a:rPr>
              <a:t> </a:t>
            </a:r>
            <a:r>
              <a:rPr lang="de-DE" altLang="zh-CN" sz="2400" i="1" dirty="0" err="1" smtClean="0">
                <a:cs typeface="Times New Roman"/>
              </a:rPr>
              <a:t>topic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to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be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considered</a:t>
            </a:r>
            <a:r>
              <a:rPr lang="de-DE" altLang="zh-CN" sz="2400" dirty="0" smtClean="0">
                <a:cs typeface="Times New Roman"/>
              </a:rPr>
              <a:t>, </a:t>
            </a:r>
            <a:r>
              <a:rPr lang="de-DE" altLang="zh-CN" sz="2400" dirty="0" err="1" smtClean="0">
                <a:cs typeface="Times New Roman"/>
              </a:rPr>
              <a:t>further</a:t>
            </a:r>
            <a:r>
              <a:rPr lang="de-DE" altLang="zh-CN" sz="2400" dirty="0" smtClean="0">
                <a:cs typeface="Times New Roman"/>
              </a:rPr>
              <a:t> down)</a:t>
            </a:r>
            <a:endParaRPr lang="de-DE" altLang="zh-CN" dirty="0"/>
          </a:p>
        </p:txBody>
      </p:sp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I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de-DE" altLang="zh-CN" sz="2400" dirty="0" err="1" smtClean="0"/>
              <a:t>We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should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then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bear</a:t>
            </a:r>
            <a:r>
              <a:rPr lang="de-DE" altLang="zh-CN" sz="2400" dirty="0" smtClean="0"/>
              <a:t> in </a:t>
            </a:r>
            <a:r>
              <a:rPr lang="de-DE" altLang="zh-CN" sz="2400" dirty="0" err="1" smtClean="0"/>
              <a:t>mind</a:t>
            </a:r>
            <a:endParaRPr lang="de-DE" altLang="zh-CN" sz="2400" dirty="0" smtClean="0"/>
          </a:p>
          <a:p>
            <a:pPr marL="0" indent="0">
              <a:buNone/>
            </a:pPr>
            <a:r>
              <a:rPr lang="de-DE" altLang="zh-CN" dirty="0" smtClean="0">
                <a:latin typeface="Times New Roman"/>
                <a:cs typeface="Times New Roman"/>
              </a:rPr>
              <a:t>• </a:t>
            </a:r>
            <a:r>
              <a:rPr lang="de-DE" altLang="zh-CN" sz="2400" dirty="0" err="1" smtClean="0">
                <a:cs typeface="Times New Roman"/>
              </a:rPr>
              <a:t>that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we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can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investigate</a:t>
            </a:r>
            <a:r>
              <a:rPr lang="de-DE" altLang="zh-CN" sz="2400" dirty="0" smtClean="0">
                <a:cs typeface="Times New Roman"/>
              </a:rPr>
              <a:t> ‘</a:t>
            </a:r>
            <a:r>
              <a:rPr lang="de-DE" altLang="zh-CN" sz="2400" dirty="0" err="1" smtClean="0">
                <a:cs typeface="Times New Roman"/>
              </a:rPr>
              <a:t>society</a:t>
            </a:r>
            <a:r>
              <a:rPr lang="de-DE" altLang="zh-CN" sz="2400" dirty="0" smtClean="0">
                <a:cs typeface="Times New Roman"/>
              </a:rPr>
              <a:t>‘ </a:t>
            </a:r>
            <a:r>
              <a:rPr lang="de-DE" altLang="zh-CN" sz="2400" dirty="0" err="1" smtClean="0">
                <a:cs typeface="Times New Roman"/>
              </a:rPr>
              <a:t>and</a:t>
            </a:r>
            <a:r>
              <a:rPr lang="de-DE" altLang="zh-CN" sz="2400" dirty="0" smtClean="0">
                <a:cs typeface="Times New Roman"/>
              </a:rPr>
              <a:t>/</a:t>
            </a:r>
            <a:r>
              <a:rPr lang="de-DE" altLang="zh-CN" sz="2400" dirty="0" err="1" smtClean="0">
                <a:cs typeface="Times New Roman"/>
              </a:rPr>
              <a:t>or</a:t>
            </a:r>
            <a:r>
              <a:rPr lang="de-DE" altLang="zh-CN" sz="2400" dirty="0" smtClean="0">
                <a:cs typeface="Times New Roman"/>
              </a:rPr>
              <a:t> ‘</a:t>
            </a:r>
            <a:r>
              <a:rPr lang="de-DE" altLang="zh-CN" sz="2400" dirty="0" err="1" smtClean="0">
                <a:cs typeface="Times New Roman"/>
              </a:rPr>
              <a:t>culture</a:t>
            </a:r>
            <a:r>
              <a:rPr lang="de-DE" altLang="zh-CN" sz="2400" dirty="0" smtClean="0">
                <a:cs typeface="Times New Roman"/>
              </a:rPr>
              <a:t>‘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DE" altLang="zh-CN" sz="2400" i="1" dirty="0" smtClean="0">
                <a:cs typeface="Times New Roman"/>
              </a:rPr>
              <a:t>   ……. </a:t>
            </a:r>
            <a:r>
              <a:rPr lang="de-DE" altLang="zh-CN" sz="2400" dirty="0" err="1" smtClean="0">
                <a:cs typeface="Times New Roman"/>
              </a:rPr>
              <a:t>is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there</a:t>
            </a:r>
            <a:r>
              <a:rPr lang="de-DE" altLang="zh-CN" sz="2400" dirty="0" smtClean="0">
                <a:cs typeface="Times New Roman"/>
              </a:rPr>
              <a:t> a </a:t>
            </a:r>
            <a:r>
              <a:rPr lang="de-DE" altLang="zh-CN" sz="2400" dirty="0" err="1" smtClean="0">
                <a:cs typeface="Times New Roman"/>
              </a:rPr>
              <a:t>distinction</a:t>
            </a:r>
            <a:r>
              <a:rPr lang="de-DE" altLang="zh-CN" sz="2400" dirty="0" smtClean="0">
                <a:cs typeface="Times New Roman"/>
              </a:rPr>
              <a:t>?</a:t>
            </a:r>
          </a:p>
          <a:p>
            <a:pPr marL="0" indent="0">
              <a:buNone/>
            </a:pPr>
            <a:r>
              <a:rPr lang="de-DE" altLang="zh-CN" sz="2400" dirty="0" smtClean="0">
                <a:cs typeface="Times New Roman"/>
              </a:rPr>
              <a:t>   ……. </a:t>
            </a:r>
            <a:r>
              <a:rPr lang="de-DE" altLang="zh-CN" sz="2400" dirty="0" err="1" smtClean="0">
                <a:cs typeface="Times New Roman"/>
              </a:rPr>
              <a:t>can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the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methods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be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the</a:t>
            </a:r>
            <a:r>
              <a:rPr lang="de-DE" altLang="zh-CN" sz="2400" dirty="0" smtClean="0">
                <a:cs typeface="Times New Roman"/>
              </a:rPr>
              <a:t> same?</a:t>
            </a:r>
            <a:endParaRPr lang="de-DE" altLang="zh-CN" dirty="0"/>
          </a:p>
        </p:txBody>
      </p:sp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I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DE" altLang="zh-CN" sz="2400" dirty="0" err="1" smtClean="0"/>
              <a:t>We</a:t>
            </a:r>
            <a:r>
              <a:rPr lang="de-DE" altLang="zh-CN" sz="2400" dirty="0" smtClean="0"/>
              <a:t> </a:t>
            </a:r>
            <a:r>
              <a:rPr lang="de-DE" altLang="zh-CN" sz="2400" dirty="0" err="1" smtClean="0"/>
              <a:t>should</a:t>
            </a:r>
            <a:r>
              <a:rPr lang="de-DE" altLang="zh-CN" sz="2400" dirty="0" smtClean="0"/>
              <a:t> also </a:t>
            </a:r>
            <a:r>
              <a:rPr lang="de-DE" altLang="zh-CN" sz="2400" dirty="0" err="1" smtClean="0"/>
              <a:t>bear</a:t>
            </a:r>
            <a:r>
              <a:rPr lang="de-DE" altLang="zh-CN" sz="2400" dirty="0" smtClean="0"/>
              <a:t> in </a:t>
            </a:r>
            <a:r>
              <a:rPr lang="de-DE" altLang="zh-CN" sz="2400" dirty="0" err="1" smtClean="0"/>
              <a:t>mind</a:t>
            </a:r>
            <a:endParaRPr lang="de-DE" altLang="zh-CN" sz="2400" dirty="0" smtClean="0"/>
          </a:p>
          <a:p>
            <a:pPr marL="0" indent="0">
              <a:buNone/>
            </a:pPr>
            <a:r>
              <a:rPr lang="de-DE" altLang="zh-CN" dirty="0" smtClean="0">
                <a:latin typeface="Times New Roman"/>
                <a:cs typeface="Times New Roman"/>
              </a:rPr>
              <a:t>•</a:t>
            </a:r>
            <a:r>
              <a:rPr lang="de-DE" altLang="zh-CN" sz="2400" dirty="0" smtClean="0">
                <a:latin typeface="Times New Roman"/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that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we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need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to</a:t>
            </a:r>
            <a:r>
              <a:rPr lang="de-DE" altLang="zh-CN" sz="2400" dirty="0" smtClean="0">
                <a:cs typeface="Times New Roman"/>
              </a:rPr>
              <a:t> understand </a:t>
            </a:r>
            <a:r>
              <a:rPr lang="de-DE" altLang="zh-CN" sz="2400" dirty="0" smtClean="0">
                <a:solidFill>
                  <a:srgbClr val="CC3300"/>
                </a:solidFill>
                <a:cs typeface="Times New Roman"/>
              </a:rPr>
              <a:t>‘</a:t>
            </a:r>
            <a:r>
              <a:rPr lang="de-DE" altLang="zh-CN" sz="2400" dirty="0" err="1" smtClean="0">
                <a:solidFill>
                  <a:srgbClr val="CC3300"/>
                </a:solidFill>
                <a:cs typeface="Times New Roman"/>
              </a:rPr>
              <a:t>primary</a:t>
            </a:r>
            <a:r>
              <a:rPr lang="de-DE" altLang="zh-CN" sz="2400" dirty="0" smtClean="0">
                <a:solidFill>
                  <a:srgbClr val="CC3300"/>
                </a:solidFill>
                <a:cs typeface="Times New Roman"/>
              </a:rPr>
              <a:t> </a:t>
            </a:r>
            <a:r>
              <a:rPr lang="de-DE" altLang="zh-CN" sz="2400" dirty="0" err="1" smtClean="0">
                <a:solidFill>
                  <a:srgbClr val="CC3300"/>
                </a:solidFill>
                <a:cs typeface="Times New Roman"/>
              </a:rPr>
              <a:t>research</a:t>
            </a:r>
            <a:r>
              <a:rPr lang="de-DE" altLang="zh-CN" sz="2400" dirty="0" smtClean="0">
                <a:solidFill>
                  <a:srgbClr val="CC3300"/>
                </a:solidFill>
                <a:cs typeface="Times New Roman"/>
              </a:rPr>
              <a:t>‘ </a:t>
            </a:r>
            <a:r>
              <a:rPr lang="de-DE" altLang="zh-CN" sz="2400" dirty="0" err="1" smtClean="0">
                <a:solidFill>
                  <a:srgbClr val="CC3300"/>
                </a:solidFill>
                <a:cs typeface="Times New Roman"/>
              </a:rPr>
              <a:t>questions</a:t>
            </a:r>
            <a:r>
              <a:rPr lang="de-DE" altLang="zh-CN" sz="2400" dirty="0" smtClean="0">
                <a:solidFill>
                  <a:srgbClr val="CC3300"/>
                </a:solidFill>
                <a:cs typeface="Times New Roman"/>
              </a:rPr>
              <a:t>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altLang="zh-CN" sz="2400" b="1" dirty="0" smtClean="0">
                <a:solidFill>
                  <a:srgbClr val="CC3300"/>
                </a:solidFill>
                <a:cs typeface="Times New Roman"/>
              </a:rPr>
              <a:t>….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For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what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purposes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would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you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use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either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observation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or</a:t>
            </a:r>
            <a:r>
              <a:rPr lang="de-DE" altLang="zh-CN" sz="2400" dirty="0" smtClean="0">
                <a:cs typeface="Times New Roman"/>
              </a:rPr>
              <a:t> interview </a:t>
            </a:r>
            <a:r>
              <a:rPr lang="de-DE" altLang="zh-CN" sz="2400" dirty="0" err="1" smtClean="0">
                <a:cs typeface="Times New Roman"/>
              </a:rPr>
              <a:t>or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survey</a:t>
            </a:r>
            <a:r>
              <a:rPr lang="de-DE" altLang="zh-CN" sz="2400" dirty="0" smtClean="0">
                <a:cs typeface="Times New Roman"/>
              </a:rPr>
              <a:t>? Advantages </a:t>
            </a:r>
            <a:r>
              <a:rPr lang="de-DE" altLang="zh-CN" sz="2400" dirty="0" err="1" smtClean="0">
                <a:cs typeface="Times New Roman"/>
              </a:rPr>
              <a:t>and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drawbacks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of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each</a:t>
            </a:r>
            <a:r>
              <a:rPr lang="de-DE" altLang="zh-CN" sz="2400" dirty="0" smtClean="0">
                <a:cs typeface="Times New Roman"/>
              </a:rPr>
              <a:t>?</a:t>
            </a:r>
          </a:p>
          <a:p>
            <a:pPr marL="0" indent="0">
              <a:buNone/>
            </a:pPr>
            <a:r>
              <a:rPr lang="de-DE" altLang="zh-CN" sz="2400" b="1" dirty="0" smtClean="0">
                <a:solidFill>
                  <a:srgbClr val="CC3300"/>
                </a:solidFill>
                <a:cs typeface="Times New Roman"/>
              </a:rPr>
              <a:t>….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How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can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we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distinguish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between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participant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and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unobtrusive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observation</a:t>
            </a:r>
            <a:r>
              <a:rPr lang="de-DE" altLang="zh-CN" sz="2400" dirty="0" smtClean="0">
                <a:cs typeface="Times New Roman"/>
              </a:rPr>
              <a:t>?</a:t>
            </a:r>
          </a:p>
          <a:p>
            <a:pPr marL="0" indent="0">
              <a:buNone/>
            </a:pPr>
            <a:r>
              <a:rPr lang="de-DE" altLang="zh-CN" sz="2400" b="1" dirty="0" smtClean="0">
                <a:solidFill>
                  <a:srgbClr val="CC3300"/>
                </a:solidFill>
                <a:cs typeface="Times New Roman"/>
              </a:rPr>
              <a:t>….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What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methods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could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you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use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to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eliminate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bias</a:t>
            </a:r>
            <a:r>
              <a:rPr lang="de-DE" altLang="zh-CN" sz="2400" dirty="0" smtClean="0">
                <a:cs typeface="Times New Roman"/>
              </a:rPr>
              <a:t> in </a:t>
            </a:r>
            <a:r>
              <a:rPr lang="de-DE" altLang="zh-CN" sz="2400" dirty="0" err="1" smtClean="0">
                <a:cs typeface="Times New Roman"/>
              </a:rPr>
              <a:t>your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questions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and</a:t>
            </a:r>
            <a:r>
              <a:rPr lang="de-DE" altLang="zh-CN" sz="2400" dirty="0" smtClean="0">
                <a:cs typeface="Times New Roman"/>
              </a:rPr>
              <a:t> </a:t>
            </a:r>
            <a:r>
              <a:rPr lang="de-DE" altLang="zh-CN" sz="2400" dirty="0" err="1" smtClean="0">
                <a:cs typeface="Times New Roman"/>
              </a:rPr>
              <a:t>evaluations</a:t>
            </a:r>
            <a:r>
              <a:rPr lang="de-DE" altLang="zh-CN" sz="2400" dirty="0" smtClean="0">
                <a:cs typeface="Times New Roman"/>
              </a:rPr>
              <a:t>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altLang="zh-CN" sz="2400" dirty="0" smtClean="0">
                <a:cs typeface="Times New Roman"/>
              </a:rPr>
              <a:t>	</a:t>
            </a:r>
            <a:endParaRPr lang="de-DE" altLang="zh-CN" sz="2400" i="1" dirty="0"/>
          </a:p>
        </p:txBody>
      </p:sp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altLang="zh-CN" sz="3200" smtClean="0">
                <a:solidFill>
                  <a:schemeClr val="bg1"/>
                </a:solidFill>
              </a:rPr>
              <a:t>Research questions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de-DE" altLang="zh-CN" sz="2400" dirty="0" err="1" smtClean="0">
                <a:solidFill>
                  <a:srgbClr val="C00000"/>
                </a:solidFill>
              </a:rPr>
              <a:t>Section</a:t>
            </a:r>
            <a:r>
              <a:rPr lang="de-DE" altLang="zh-CN" sz="2400" dirty="0" smtClean="0">
                <a:solidFill>
                  <a:srgbClr val="C00000"/>
                </a:solidFill>
              </a:rPr>
              <a:t> I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altLang="zh-CN" sz="2400" dirty="0" smtClean="0">
                <a:cs typeface="Times New Roman"/>
              </a:rPr>
              <a:t>	</a:t>
            </a:r>
            <a:endParaRPr lang="de-DE" altLang="zh-CN" sz="2400" i="1" dirty="0"/>
          </a:p>
        </p:txBody>
      </p:sp>
      <p:pic>
        <p:nvPicPr>
          <p:cNvPr id="4" name="Grafik 3" descr="http://www.socialresearchmethods.net/kb/Assets/images/induct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3811078" cy="179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http://www.socialresearchmethods.net/kb/Assets/images/deduct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293096"/>
            <a:ext cx="3811078" cy="163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5364088" y="263691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Which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deductive</a:t>
            </a:r>
            <a:r>
              <a:rPr lang="de-DE" sz="2000" dirty="0" smtClean="0"/>
              <a:t>,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which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inductive</a:t>
            </a:r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1115616" y="4653136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there</a:t>
            </a:r>
            <a:r>
              <a:rPr lang="de-DE" sz="2000" dirty="0" smtClean="0"/>
              <a:t> </a:t>
            </a:r>
            <a:r>
              <a:rPr lang="de-DE" sz="2000" dirty="0" err="1" smtClean="0"/>
              <a:t>any</a:t>
            </a:r>
            <a:r>
              <a:rPr lang="de-DE" sz="2000" dirty="0" smtClean="0"/>
              <a:t> </a:t>
            </a:r>
            <a:r>
              <a:rPr lang="de-DE" sz="2000" dirty="0" err="1" smtClean="0"/>
              <a:t>way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endParaRPr lang="de-DE" sz="2000" dirty="0" smtClean="0"/>
          </a:p>
          <a:p>
            <a:r>
              <a:rPr lang="de-DE" sz="2000" dirty="0" err="1" smtClean="0"/>
              <a:t>assemble</a:t>
            </a:r>
            <a:r>
              <a:rPr lang="de-DE" sz="2000" dirty="0" smtClean="0"/>
              <a:t> </a:t>
            </a:r>
            <a:r>
              <a:rPr lang="de-DE" sz="2000" dirty="0" err="1" smtClean="0"/>
              <a:t>these</a:t>
            </a:r>
            <a:r>
              <a:rPr lang="de-DE" sz="2000" dirty="0" smtClean="0"/>
              <a:t> </a:t>
            </a:r>
            <a:r>
              <a:rPr lang="de-DE" sz="2000" dirty="0" err="1" smtClean="0"/>
              <a:t>two</a:t>
            </a:r>
            <a:r>
              <a:rPr lang="de-DE" sz="2000" dirty="0" smtClean="0"/>
              <a:t> </a:t>
            </a:r>
            <a:r>
              <a:rPr lang="de-DE" sz="2000" dirty="0" err="1" smtClean="0"/>
              <a:t>graphs</a:t>
            </a:r>
            <a:r>
              <a:rPr lang="de-DE" sz="2000" dirty="0" smtClean="0"/>
              <a:t> </a:t>
            </a:r>
            <a:r>
              <a:rPr lang="de-DE" sz="2000" dirty="0" err="1" smtClean="0"/>
              <a:t>into</a:t>
            </a:r>
            <a:r>
              <a:rPr lang="de-DE" sz="2000" dirty="0" smtClean="0"/>
              <a:t> </a:t>
            </a:r>
            <a:r>
              <a:rPr lang="de-DE" sz="2000" dirty="0" err="1" smtClean="0"/>
              <a:t>ONE</a:t>
            </a:r>
            <a:r>
              <a:rPr lang="de-DE" sz="2000" dirty="0" smtClean="0"/>
              <a:t>?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xmlns="" val="166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1431</Words>
  <Application>Microsoft Office PowerPoint</Application>
  <PresentationFormat>Bildschirmpräsentation (4:3)</PresentationFormat>
  <Paragraphs>264</Paragraphs>
  <Slides>36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7" baseType="lpstr">
      <vt:lpstr>Diseño predeterminado</vt:lpstr>
      <vt:lpstr>Research questions and lines of inquiry (Spring 2018)     1 Credit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Many thanks for your sustained attention! 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0000</cp:lastModifiedBy>
  <cp:revision>1572</cp:revision>
  <dcterms:created xsi:type="dcterms:W3CDTF">2014-11-19T11:32:05Z</dcterms:created>
  <dcterms:modified xsi:type="dcterms:W3CDTF">2018-02-25T00:49:24Z</dcterms:modified>
</cp:coreProperties>
</file>