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90" r:id="rId4"/>
    <p:sldId id="294" r:id="rId5"/>
    <p:sldId id="277" r:id="rId6"/>
    <p:sldId id="292" r:id="rId7"/>
    <p:sldId id="259" r:id="rId8"/>
    <p:sldId id="293" r:id="rId9"/>
    <p:sldId id="291" r:id="rId10"/>
    <p:sldId id="276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868"/>
    <a:srgbClr val="5F5F5F"/>
    <a:srgbClr val="808080"/>
    <a:srgbClr val="669900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80" autoAdjust="0"/>
    <p:restoredTop sz="94660" autoAdjust="0"/>
  </p:normalViewPr>
  <p:slideViewPr>
    <p:cSldViewPr>
      <p:cViewPr varScale="1">
        <p:scale>
          <a:sx n="82" d="100"/>
          <a:sy n="82" d="100"/>
        </p:scale>
        <p:origin x="-1502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gray">
          <a:xfrm>
            <a:off x="8004175" y="0"/>
            <a:ext cx="1139825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white">
          <a:xfrm>
            <a:off x="0" y="4638675"/>
            <a:ext cx="9144000" cy="2219325"/>
          </a:xfrm>
          <a:prstGeom prst="rect">
            <a:avLst/>
          </a:prstGeom>
          <a:solidFill>
            <a:schemeClr val="folHlink">
              <a:alpha val="3098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6" name="Rectangle 19"/>
          <p:cNvSpPr>
            <a:spLocks noChangeArrowheads="1"/>
          </p:cNvSpPr>
          <p:nvPr/>
        </p:nvSpPr>
        <p:spPr bwMode="gray">
          <a:xfrm>
            <a:off x="0" y="2149475"/>
            <a:ext cx="9144000" cy="24987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7" name="Freeform 20"/>
          <p:cNvSpPr>
            <a:spLocks/>
          </p:cNvSpPr>
          <p:nvPr/>
        </p:nvSpPr>
        <p:spPr bwMode="gray">
          <a:xfrm>
            <a:off x="-9525" y="2138363"/>
            <a:ext cx="8015288" cy="2271712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4770441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294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gray">
          <a:xfrm>
            <a:off x="7696200" y="59436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gray">
          <a:xfrm>
            <a:off x="8229600" y="56388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10" name="AutoShape 23"/>
          <p:cNvSpPr>
            <a:spLocks noChangeArrowheads="1"/>
          </p:cNvSpPr>
          <p:nvPr/>
        </p:nvSpPr>
        <p:spPr bwMode="gray">
          <a:xfrm>
            <a:off x="8220075" y="622935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304800" y="228600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zh-CN" sz="2800" b="1" smtClean="0">
                <a:solidFill>
                  <a:schemeClr val="tx2"/>
                </a:solidFill>
                <a:latin typeface="Verdana" pitchFamily="34" charset="0"/>
                <a:ea typeface="宋体" charset="-122"/>
              </a:rPr>
              <a:t>LOGO</a:t>
            </a:r>
          </a:p>
        </p:txBody>
      </p:sp>
      <p:pic>
        <p:nvPicPr>
          <p:cNvPr id="12" name="Picture 118" descr="Pictur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81200"/>
            <a:ext cx="346710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143000" y="990600"/>
            <a:ext cx="6705600" cy="1012825"/>
          </a:xfrm>
        </p:spPr>
        <p:txBody>
          <a:bodyPr/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  <a:endParaRPr lang="en-US" altLang="zh-CN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3505200" y="2971800"/>
            <a:ext cx="4343400" cy="6858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  <a:endParaRPr lang="en-US" altLang="zh-CN" noProof="0" smtClean="0"/>
          </a:p>
        </p:txBody>
      </p:sp>
      <p:sp>
        <p:nvSpPr>
          <p:cNvPr id="1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52800" y="6553200"/>
            <a:ext cx="2133600" cy="1524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1000">
                <a:solidFill>
                  <a:schemeClr val="tx2"/>
                </a:solidFill>
                <a:latin typeface="+mn-lt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" y="6477000"/>
            <a:ext cx="2590800" cy="2286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210550" y="6467475"/>
            <a:ext cx="533400" cy="244475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fld id="{B5D4F1E9-773B-48F4-BADC-215CD0F484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7D6A1-0E72-4203-9161-9DC8317B87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9436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9436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95681-B481-4A21-A043-808D9A34FA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pPr lvl="0"/>
            <a:r>
              <a:rPr lang="zh-CN" altLang="en-US" noProof="0" smtClean="0"/>
              <a:t>单击图标添加表格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B6240-7647-4DB8-A753-232E450CFD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pPr lvl="0"/>
            <a:r>
              <a:rPr lang="zh-CN" altLang="en-US" noProof="0" smtClean="0"/>
              <a:t>单击图标添加图表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9C274-9BF9-450A-B055-C024C19404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4E440-3EAA-42F9-9040-968EBEB331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154F5-11EE-4B97-98F7-4D586C6DD6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5837A-76D5-455B-A5A6-DC774CC1D0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72E8B-B10E-4563-9A2E-4E8DA7AFBB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E9E4F-9168-4C95-BE6D-C5A2BF9F5F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27F21-35F0-41C6-93A0-24BCD3EA44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DAF0F-5DF9-4763-BC3E-4BD2273631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2E7E5-9137-4252-9902-79918431D1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5"/>
          <p:cNvSpPr>
            <a:spLocks/>
          </p:cNvSpPr>
          <p:nvPr/>
        </p:nvSpPr>
        <p:spPr bwMode="gray">
          <a:xfrm>
            <a:off x="-9525" y="344488"/>
            <a:ext cx="8194675" cy="633412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370746 h 1471"/>
              <a:gd name="T4" fmla="*/ 2147483647 w 5049"/>
              <a:gd name="T5" fmla="*/ 270336452 h 1471"/>
              <a:gd name="T6" fmla="*/ 0 w 5049"/>
              <a:gd name="T7" fmla="*/ 272746949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8153400" y="0"/>
            <a:ext cx="990600" cy="6858000"/>
            <a:chOff x="5040" y="0"/>
            <a:chExt cx="720" cy="4320"/>
          </a:xfrm>
        </p:grpSpPr>
        <p:sp>
          <p:nvSpPr>
            <p:cNvPr id="1040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ea typeface="宋体" charset="-122"/>
              </a:endParaRPr>
            </a:p>
          </p:txBody>
        </p:sp>
        <p:sp>
          <p:nvSpPr>
            <p:cNvPr id="1041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ea typeface="宋体" charset="-122"/>
              </a:endParaRPr>
            </a:p>
          </p:txBody>
        </p:sp>
      </p:grpSp>
      <p:sp>
        <p:nvSpPr>
          <p:cNvPr id="1028" name="AutoShape 19"/>
          <p:cNvSpPr>
            <a:spLocks noChangeArrowheads="1"/>
          </p:cNvSpPr>
          <p:nvPr/>
        </p:nvSpPr>
        <p:spPr bwMode="gray">
          <a:xfrm>
            <a:off x="7696200" y="59436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1029" name="AutoShape 20"/>
          <p:cNvSpPr>
            <a:spLocks noChangeArrowheads="1"/>
          </p:cNvSpPr>
          <p:nvPr/>
        </p:nvSpPr>
        <p:spPr bwMode="gray">
          <a:xfrm>
            <a:off x="8229600" y="563880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1030" name="AutoShape 21"/>
          <p:cNvSpPr>
            <a:spLocks noChangeArrowheads="1"/>
          </p:cNvSpPr>
          <p:nvPr/>
        </p:nvSpPr>
        <p:spPr bwMode="gray">
          <a:xfrm>
            <a:off x="8220075" y="6229350"/>
            <a:ext cx="6096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19863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a typeface="宋体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81600" y="6477000"/>
            <a:ext cx="2895600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  <a:ea typeface="宋体" charset="-122"/>
              </a:defRPr>
            </a:lvl1pPr>
          </a:lstStyle>
          <a:p>
            <a:pPr>
              <a:defRPr/>
            </a:pPr>
            <a:r>
              <a:rPr lang="en-US" altLang="zh-CN"/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86750" y="6386513"/>
            <a:ext cx="457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+mn-lt"/>
                <a:ea typeface="宋体" charset="-122"/>
              </a:defRPr>
            </a:lvl1pPr>
          </a:lstStyle>
          <a:p>
            <a:pPr>
              <a:defRPr/>
            </a:pPr>
            <a:fld id="{B7F39F4E-C8AD-4FDE-98E0-C7A55FC7E16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grpSp>
        <p:nvGrpSpPr>
          <p:cNvPr id="1035" name="Group 22"/>
          <p:cNvGrpSpPr>
            <a:grpSpLocks/>
          </p:cNvGrpSpPr>
          <p:nvPr/>
        </p:nvGrpSpPr>
        <p:grpSpPr bwMode="auto">
          <a:xfrm>
            <a:off x="152400" y="228600"/>
            <a:ext cx="838200" cy="838200"/>
            <a:chOff x="18" y="144"/>
            <a:chExt cx="510" cy="480"/>
          </a:xfrm>
        </p:grpSpPr>
        <p:sp>
          <p:nvSpPr>
            <p:cNvPr id="1037" name="AutoShape 23"/>
            <p:cNvSpPr>
              <a:spLocks noChangeArrowheads="1"/>
            </p:cNvSpPr>
            <p:nvPr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>
                <a:ea typeface="宋体" charset="-122"/>
              </a:endParaRPr>
            </a:p>
          </p:txBody>
        </p:sp>
        <p:sp>
          <p:nvSpPr>
            <p:cNvPr id="1038" name="AutoShape 24"/>
            <p:cNvSpPr>
              <a:spLocks noChangeArrowheads="1"/>
            </p:cNvSpPr>
            <p:nvPr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>
                <a:ea typeface="宋体" charset="-122"/>
              </a:endParaRPr>
            </a:p>
          </p:txBody>
        </p:sp>
        <p:sp>
          <p:nvSpPr>
            <p:cNvPr id="1039" name="AutoShape 25"/>
            <p:cNvSpPr>
              <a:spLocks noChangeArrowheads="1"/>
            </p:cNvSpPr>
            <p:nvPr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>
                <a:ea typeface="宋体" charset="-122"/>
              </a:endParaRPr>
            </a:p>
          </p:txBody>
        </p: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143000" y="381000"/>
            <a:ext cx="67056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makeuseof.com/tag/7-fastest-growing-social-networks-according-google-trends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itle 1"/>
          <p:cNvSpPr>
            <a:spLocks noGrp="1"/>
          </p:cNvSpPr>
          <p:nvPr>
            <p:ph type="subTitle" idx="1"/>
          </p:nvPr>
        </p:nvSpPr>
        <p:spPr>
          <a:xfrm>
            <a:off x="2857488" y="2285992"/>
            <a:ext cx="5210204" cy="814390"/>
          </a:xfrm>
        </p:spPr>
        <p:txBody>
          <a:bodyPr/>
          <a:lstStyle/>
          <a:p>
            <a:pPr eaLnBrk="1" hangingPunct="1"/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The  way Russian social networking site </a:t>
            </a:r>
          </a:p>
          <a:p>
            <a:pPr eaLnBrk="1" hangingPunct="1"/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“</a:t>
            </a:r>
            <a:r>
              <a:rPr lang="en-GB" altLang="zh-CN" sz="2800" dirty="0" err="1" smtClean="0">
                <a:latin typeface="Cambria Math" pitchFamily="18" charset="0"/>
                <a:ea typeface="Cambria Math" pitchFamily="18" charset="0"/>
              </a:rPr>
              <a:t>Vkontakte</a:t>
            </a: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” conveys news about China</a:t>
            </a:r>
            <a:endParaRPr lang="zh-CN" altLang="en-US" sz="2800" dirty="0" smtClean="0">
              <a:latin typeface="Cambria Math" pitchFamily="18" charset="0"/>
              <a:ea typeface="宋体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142976" y="1000108"/>
            <a:ext cx="6705600" cy="1012825"/>
          </a:xfrm>
        </p:spPr>
        <p:txBody>
          <a:bodyPr/>
          <a:lstStyle/>
          <a:p>
            <a:r>
              <a:rPr lang="en-GB" altLang="zh-CN" sz="2800" dirty="0" smtClean="0"/>
              <a:t>Research project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4214810" y="521495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en-GB" altLang="zh-CN" dirty="0" smtClean="0">
                <a:ea typeface="宋体" charset="-122"/>
              </a:rPr>
              <a:t>Made by</a:t>
            </a:r>
          </a:p>
          <a:p>
            <a:pPr eaLnBrk="1" hangingPunct="1"/>
            <a:r>
              <a:rPr lang="en-GB" altLang="zh-CN" dirty="0" err="1" smtClean="0">
                <a:solidFill>
                  <a:schemeClr val="tx1"/>
                </a:solidFill>
                <a:ea typeface="宋体" charset="-122"/>
              </a:rPr>
              <a:t>Gordeeva</a:t>
            </a:r>
            <a:r>
              <a:rPr lang="en-GB" altLang="zh-CN" dirty="0" smtClean="0">
                <a:solidFill>
                  <a:schemeClr val="tx1"/>
                </a:solidFill>
                <a:ea typeface="宋体" charset="-122"/>
              </a:rPr>
              <a:t> Tatiana</a:t>
            </a:r>
          </a:p>
          <a:p>
            <a:pPr eaLnBrk="1" hangingPunct="1"/>
            <a:r>
              <a:rPr lang="en-GB" altLang="zh-CN" dirty="0" smtClean="0">
                <a:ea typeface="宋体" charset="-122"/>
              </a:rPr>
              <a:t>ID:0167419004</a:t>
            </a:r>
            <a:endParaRPr lang="en-GB" altLang="zh-CN" dirty="0" smtClean="0">
              <a:solidFill>
                <a:schemeClr val="tx1"/>
              </a:solidFill>
              <a:ea typeface="宋体" charset="-122"/>
            </a:endParaRPr>
          </a:p>
          <a:p>
            <a:pPr eaLnBrk="1" hangingPunct="1"/>
            <a:endParaRPr lang="zh-CN" altLang="en-US" dirty="0" smtClean="0">
              <a:solidFill>
                <a:schemeClr val="tx1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WordArt 6"/>
          <p:cNvSpPr>
            <a:spLocks noChangeArrowheads="1" noChangeShapeType="1" noTextEdit="1"/>
          </p:cNvSpPr>
          <p:nvPr/>
        </p:nvSpPr>
        <p:spPr bwMode="gray">
          <a:xfrm>
            <a:off x="3581400" y="3429000"/>
            <a:ext cx="43434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GB" altLang="zh-CN" sz="3600" b="1" kern="1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Thank You!</a:t>
            </a:r>
            <a:endParaRPr lang="zh-CN" altLang="en-US" sz="3600" b="1" kern="10">
              <a:ln w="28575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7184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dirty="0" smtClean="0">
                <a:ea typeface="宋体" charset="-122"/>
              </a:rPr>
              <a:t>Introduction</a:t>
            </a:r>
            <a:endParaRPr lang="en-US" altLang="zh-CN" sz="2000" dirty="0" smtClean="0">
              <a:ea typeface="宋体" charset="-122"/>
            </a:endParaRPr>
          </a:p>
        </p:txBody>
      </p:sp>
      <p:sp>
        <p:nvSpPr>
          <p:cNvPr id="6164" name="AutoShape 5"/>
          <p:cNvSpPr>
            <a:spLocks noChangeArrowheads="1"/>
          </p:cNvSpPr>
          <p:nvPr/>
        </p:nvSpPr>
        <p:spPr bwMode="auto">
          <a:xfrm>
            <a:off x="214282" y="1643050"/>
            <a:ext cx="3000396" cy="107157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GB" altLang="zh-CN" sz="2000" b="1" dirty="0" smtClean="0">
                <a:latin typeface="Verdana" pitchFamily="34" charset="0"/>
                <a:ea typeface="宋体" charset="-122"/>
              </a:rPr>
              <a:t>Virtual world space</a:t>
            </a:r>
            <a:r>
              <a:rPr lang="en-GB" altLang="zh-CN" sz="2000" dirty="0" smtClean="0">
                <a:latin typeface="Verdana" pitchFamily="34" charset="0"/>
                <a:ea typeface="宋体" charset="-122"/>
              </a:rPr>
              <a:t>,</a:t>
            </a:r>
          </a:p>
          <a:p>
            <a:pPr algn="ctr" eaLnBrk="0" hangingPunct="0"/>
            <a:r>
              <a:rPr lang="en-GB" altLang="zh-CN" sz="2000" dirty="0" smtClean="0">
                <a:latin typeface="Verdana" pitchFamily="34" charset="0"/>
                <a:ea typeface="宋体" charset="-122"/>
              </a:rPr>
              <a:t>No boundaries</a:t>
            </a:r>
            <a:endParaRPr lang="zh-CN" altLang="zh-CN" sz="2000" dirty="0">
              <a:latin typeface="Verdana" pitchFamily="34" charset="0"/>
              <a:ea typeface="宋体" charset="-122"/>
            </a:endParaRPr>
          </a:p>
        </p:txBody>
      </p:sp>
      <p:sp>
        <p:nvSpPr>
          <p:cNvPr id="69639" name="Freeform 7"/>
          <p:cNvSpPr>
            <a:spLocks/>
          </p:cNvSpPr>
          <p:nvPr/>
        </p:nvSpPr>
        <p:spPr bwMode="gray">
          <a:xfrm rot="4058118">
            <a:off x="3398018" y="2478956"/>
            <a:ext cx="678347" cy="850921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0">
                <a:solidFill>
                  <a:srgbClr xmlns:mc="http://schemas.openxmlformats.org/markup-compatibility/2006" val="00A06C" mc:Ignorable="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149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1480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150" name="Group 22"/>
          <p:cNvGrpSpPr>
            <a:grpSpLocks/>
          </p:cNvGrpSpPr>
          <p:nvPr/>
        </p:nvGrpSpPr>
        <p:grpSpPr bwMode="auto">
          <a:xfrm>
            <a:off x="3000364" y="3214686"/>
            <a:ext cx="3715310" cy="1928622"/>
            <a:chOff x="1920" y="960"/>
            <a:chExt cx="1988" cy="1151"/>
          </a:xfrm>
        </p:grpSpPr>
        <p:grpSp>
          <p:nvGrpSpPr>
            <p:cNvPr id="6155" name="Group 10"/>
            <p:cNvGrpSpPr>
              <a:grpSpLocks/>
            </p:cNvGrpSpPr>
            <p:nvPr/>
          </p:nvGrpSpPr>
          <p:grpSpPr bwMode="auto">
            <a:xfrm>
              <a:off x="1920" y="960"/>
              <a:ext cx="1988" cy="1151"/>
              <a:chOff x="1997" y="1314"/>
              <a:chExt cx="1988" cy="1151"/>
            </a:xfrm>
          </p:grpSpPr>
          <p:grpSp>
            <p:nvGrpSpPr>
              <p:cNvPr id="6157" name="Group 11"/>
              <p:cNvGrpSpPr>
                <a:grpSpLocks/>
              </p:cNvGrpSpPr>
              <p:nvPr/>
            </p:nvGrpSpPr>
            <p:grpSpPr bwMode="auto">
              <a:xfrm>
                <a:off x="1997" y="1399"/>
                <a:ext cx="1988" cy="1066"/>
                <a:chOff x="1973" y="1022"/>
                <a:chExt cx="2027" cy="1087"/>
              </a:xfrm>
            </p:grpSpPr>
            <p:sp>
              <p:nvSpPr>
                <p:cNvPr id="69644" name="Oval 12"/>
                <p:cNvSpPr>
                  <a:spLocks noChangeArrowheads="1"/>
                </p:cNvSpPr>
                <p:nvPr/>
              </p:nvSpPr>
              <p:spPr bwMode="gray">
                <a:xfrm>
                  <a:off x="1973" y="1022"/>
                  <a:ext cx="2027" cy="108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tx2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ea typeface="宋体" charset="-122"/>
                  </a:endParaRPr>
                </a:p>
              </p:txBody>
            </p:sp>
            <p:sp>
              <p:nvSpPr>
                <p:cNvPr id="69645" name="Oval 13"/>
                <p:cNvSpPr>
                  <a:spLocks noChangeArrowheads="1"/>
                </p:cNvSpPr>
                <p:nvPr/>
              </p:nvSpPr>
              <p:spPr bwMode="gray">
                <a:xfrm>
                  <a:off x="1973" y="102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>
                        <a:gamma/>
                        <a:tint val="44314"/>
                        <a:invGamma/>
                      </a:schemeClr>
                    </a:gs>
                    <a:gs pos="100000">
                      <a:schemeClr val="tx2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ea typeface="宋体" charset="-122"/>
                  </a:endParaRPr>
                </a:p>
              </p:txBody>
            </p:sp>
          </p:grpSp>
          <p:sp>
            <p:nvSpPr>
              <p:cNvPr id="69646" name="Oval 14"/>
              <p:cNvSpPr>
                <a:spLocks noChangeArrowheads="1"/>
              </p:cNvSpPr>
              <p:nvPr/>
            </p:nvSpPr>
            <p:spPr bwMode="gray">
              <a:xfrm>
                <a:off x="2086" y="1314"/>
                <a:ext cx="1784" cy="938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69647" name="Oval 15"/>
              <p:cNvSpPr>
                <a:spLocks noChangeArrowheads="1"/>
              </p:cNvSpPr>
              <p:nvPr/>
            </p:nvSpPr>
            <p:spPr bwMode="gray">
              <a:xfrm>
                <a:off x="2108" y="1319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69648" name="Oval 16"/>
              <p:cNvSpPr>
                <a:spLocks noChangeArrowheads="1"/>
              </p:cNvSpPr>
              <p:nvPr/>
            </p:nvSpPr>
            <p:spPr bwMode="gray">
              <a:xfrm>
                <a:off x="2125" y="1327"/>
                <a:ext cx="1570" cy="77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79216"/>
                      <a:invGamma/>
                    </a:schemeClr>
                  </a:gs>
                  <a:gs pos="100000">
                    <a:schemeClr val="accent1">
                      <a:alpha val="4800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69649" name="Oval 17"/>
              <p:cNvSpPr>
                <a:spLocks noChangeArrowheads="1"/>
              </p:cNvSpPr>
              <p:nvPr/>
            </p:nvSpPr>
            <p:spPr bwMode="gray">
              <a:xfrm>
                <a:off x="2208" y="1344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800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sp>
          <p:nvSpPr>
            <p:cNvPr id="6156" name="Text Box 18"/>
            <p:cNvSpPr txBox="1">
              <a:spLocks noChangeArrowheads="1"/>
            </p:cNvSpPr>
            <p:nvPr/>
          </p:nvSpPr>
          <p:spPr bwMode="auto">
            <a:xfrm>
              <a:off x="2226" y="1003"/>
              <a:ext cx="1338" cy="7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zh-CN" sz="2800" b="1" dirty="0" smtClean="0">
                  <a:solidFill>
                    <a:srgbClr val="C00000"/>
                  </a:solidFill>
                  <a:latin typeface="Cambria Math" pitchFamily="18" charset="0"/>
                  <a:ea typeface="Cambria Math" pitchFamily="18" charset="0"/>
                </a:rPr>
                <a:t>Globalization</a:t>
              </a:r>
              <a:endParaRPr lang="en-US" altLang="zh-CN" sz="24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endParaRPr>
            </a:p>
            <a:p>
              <a:pPr algn="ctr" eaLnBrk="0" hangingPunct="0"/>
              <a:r>
                <a:rPr lang="en-US" altLang="zh-CN" sz="2400" b="1" dirty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o</a:t>
              </a:r>
              <a:r>
                <a:rPr lang="en-US" altLang="zh-CN" sz="2400" b="1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f media.</a:t>
              </a:r>
            </a:p>
            <a:p>
              <a:pPr algn="ctr" eaLnBrk="0" hangingPunct="0"/>
              <a:r>
                <a:rPr lang="en-GB" altLang="zh-CN" sz="2400" b="1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Time for change</a:t>
              </a:r>
              <a:endParaRPr lang="en-US" altLang="zh-CN" sz="1400" dirty="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</a:endParaRPr>
            </a:p>
          </p:txBody>
        </p:sp>
      </p:grpSp>
      <p:grpSp>
        <p:nvGrpSpPr>
          <p:cNvPr id="6151" name="Group 21"/>
          <p:cNvGrpSpPr>
            <a:grpSpLocks/>
          </p:cNvGrpSpPr>
          <p:nvPr/>
        </p:nvGrpSpPr>
        <p:grpSpPr bwMode="auto">
          <a:xfrm>
            <a:off x="6072198" y="1357298"/>
            <a:ext cx="2286016" cy="1571636"/>
            <a:chOff x="3504" y="2046"/>
            <a:chExt cx="1440" cy="1680"/>
          </a:xfrm>
        </p:grpSpPr>
        <p:sp>
          <p:nvSpPr>
            <p:cNvPr id="6153" name="AutoShape 3"/>
            <p:cNvSpPr>
              <a:spLocks noChangeArrowheads="1"/>
            </p:cNvSpPr>
            <p:nvPr/>
          </p:nvSpPr>
          <p:spPr bwMode="auto">
            <a:xfrm>
              <a:off x="3504" y="2046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GB" altLang="zh-CN" sz="2000" dirty="0" smtClean="0">
                  <a:latin typeface="Verdana" pitchFamily="34" charset="0"/>
                  <a:ea typeface="宋体" charset="-122"/>
                </a:rPr>
                <a:t>Development of </a:t>
              </a:r>
            </a:p>
            <a:p>
              <a:pPr algn="ctr" eaLnBrk="0" hangingPunct="0"/>
              <a:r>
                <a:rPr lang="en-GB" altLang="zh-CN" sz="2000" b="1" dirty="0" smtClean="0">
                  <a:latin typeface="Verdana" pitchFamily="34" charset="0"/>
                  <a:ea typeface="宋体" charset="-122"/>
                </a:rPr>
                <a:t>Social media</a:t>
              </a:r>
              <a:endParaRPr lang="zh-CN" altLang="zh-CN" sz="2000" b="1" dirty="0"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6154" name="Text Box 19"/>
            <p:cNvSpPr txBox="1">
              <a:spLocks noChangeArrowheads="1"/>
            </p:cNvSpPr>
            <p:nvPr/>
          </p:nvSpPr>
          <p:spPr bwMode="auto">
            <a:xfrm>
              <a:off x="3660" y="2160"/>
              <a:ext cx="128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endParaRPr lang="en-US" altLang="zh-CN" sz="1400">
                <a:solidFill>
                  <a:srgbClr val="000000"/>
                </a:solidFill>
                <a:ea typeface="宋体" charset="-122"/>
              </a:endParaRPr>
            </a:p>
          </p:txBody>
        </p:sp>
      </p:grpSp>
      <p:sp>
        <p:nvSpPr>
          <p:cNvPr id="69641" name="Freeform 9"/>
          <p:cNvSpPr>
            <a:spLocks/>
          </p:cNvSpPr>
          <p:nvPr/>
        </p:nvSpPr>
        <p:spPr bwMode="gray">
          <a:xfrm rot="17470944" flipH="1">
            <a:off x="5304479" y="2366097"/>
            <a:ext cx="678216" cy="963041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0">
                <a:solidFill>
                  <a:srgbClr xmlns:mc="http://schemas.openxmlformats.org/markup-compatibility/2006" val="00A06C" mc:Ignorable="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2" name="AutoShape 5"/>
          <p:cNvSpPr>
            <a:spLocks noChangeArrowheads="1"/>
          </p:cNvSpPr>
          <p:nvPr/>
        </p:nvSpPr>
        <p:spPr bwMode="auto">
          <a:xfrm>
            <a:off x="285720" y="3143248"/>
            <a:ext cx="2643206" cy="107157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GB" altLang="zh-CN" sz="2000" b="1" dirty="0" smtClean="0">
                <a:latin typeface="Verdana" pitchFamily="34" charset="0"/>
                <a:ea typeface="宋体" charset="-122"/>
              </a:rPr>
              <a:t>New ways </a:t>
            </a:r>
            <a:r>
              <a:rPr lang="en-GB" altLang="zh-CN" sz="2000" dirty="0" smtClean="0">
                <a:latin typeface="Verdana" pitchFamily="34" charset="0"/>
                <a:ea typeface="宋体" charset="-122"/>
              </a:rPr>
              <a:t>of</a:t>
            </a:r>
          </a:p>
          <a:p>
            <a:pPr algn="ctr" eaLnBrk="0" hangingPunct="0"/>
            <a:r>
              <a:rPr lang="en-GB" altLang="zh-CN" sz="2000" dirty="0" smtClean="0">
                <a:latin typeface="Verdana" pitchFamily="34" charset="0"/>
                <a:ea typeface="宋体" charset="-122"/>
              </a:rPr>
              <a:t> interaction,</a:t>
            </a:r>
          </a:p>
          <a:p>
            <a:pPr algn="ctr" eaLnBrk="0" hangingPunct="0"/>
            <a:r>
              <a:rPr lang="en-GB" altLang="zh-CN" sz="2000" dirty="0">
                <a:latin typeface="Verdana" pitchFamily="34" charset="0"/>
                <a:ea typeface="宋体" charset="-122"/>
              </a:rPr>
              <a:t>s</a:t>
            </a:r>
            <a:r>
              <a:rPr lang="en-GB" altLang="zh-CN" sz="2000" dirty="0" smtClean="0">
                <a:latin typeface="Verdana" pitchFamily="34" charset="0"/>
                <a:ea typeface="宋体" charset="-122"/>
              </a:rPr>
              <a:t>ocial relations</a:t>
            </a:r>
            <a:endParaRPr lang="zh-CN" altLang="zh-CN" sz="2000" dirty="0">
              <a:latin typeface="Verdana" pitchFamily="34" charset="0"/>
              <a:ea typeface="宋体" charset="-122"/>
            </a:endParaRPr>
          </a:p>
        </p:txBody>
      </p:sp>
      <p:sp>
        <p:nvSpPr>
          <p:cNvPr id="23" name="AutoShape 5"/>
          <p:cNvSpPr>
            <a:spLocks noChangeArrowheads="1"/>
          </p:cNvSpPr>
          <p:nvPr/>
        </p:nvSpPr>
        <p:spPr bwMode="auto">
          <a:xfrm>
            <a:off x="214282" y="5143512"/>
            <a:ext cx="3357586" cy="1285884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GB" altLang="zh-CN" sz="2000" dirty="0" smtClean="0">
                <a:latin typeface="Verdana" pitchFamily="34" charset="0"/>
                <a:ea typeface="宋体" charset="-122"/>
              </a:rPr>
              <a:t>Increase in </a:t>
            </a:r>
            <a:r>
              <a:rPr lang="en-GB" altLang="zh-CN" sz="2000" b="1" dirty="0" smtClean="0">
                <a:latin typeface="Verdana" pitchFamily="34" charset="0"/>
                <a:ea typeface="宋体" charset="-122"/>
              </a:rPr>
              <a:t>public space</a:t>
            </a:r>
          </a:p>
          <a:p>
            <a:pPr algn="ctr" eaLnBrk="0" hangingPunct="0"/>
            <a:r>
              <a:rPr lang="en-GB" altLang="zh-CN" sz="2000" dirty="0" smtClean="0">
                <a:latin typeface="Verdana" pitchFamily="34" charset="0"/>
                <a:ea typeface="宋体" charset="-122"/>
              </a:rPr>
              <a:t> and </a:t>
            </a:r>
            <a:r>
              <a:rPr lang="en-GB" altLang="zh-CN" sz="2000" b="1" dirty="0" smtClean="0">
                <a:latin typeface="Verdana" pitchFamily="34" charset="0"/>
                <a:ea typeface="宋体" charset="-122"/>
              </a:rPr>
              <a:t>public opinion</a:t>
            </a:r>
            <a:endParaRPr lang="zh-CN" altLang="zh-CN" sz="2000" b="1" dirty="0">
              <a:latin typeface="Verdana" pitchFamily="34" charset="0"/>
              <a:ea typeface="宋体" charset="-122"/>
            </a:endParaRPr>
          </a:p>
        </p:txBody>
      </p:sp>
      <p:sp>
        <p:nvSpPr>
          <p:cNvPr id="24" name="Freeform 7"/>
          <p:cNvSpPr>
            <a:spLocks/>
          </p:cNvSpPr>
          <p:nvPr/>
        </p:nvSpPr>
        <p:spPr bwMode="gray">
          <a:xfrm>
            <a:off x="3714744" y="5072074"/>
            <a:ext cx="678347" cy="850921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0">
                <a:solidFill>
                  <a:srgbClr xmlns:mc="http://schemas.openxmlformats.org/markup-compatibility/2006" val="00A06C" mc:Ignorable="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5" name="AutoShape 5"/>
          <p:cNvSpPr>
            <a:spLocks noChangeArrowheads="1"/>
          </p:cNvSpPr>
          <p:nvPr/>
        </p:nvSpPr>
        <p:spPr bwMode="auto">
          <a:xfrm>
            <a:off x="6215074" y="5429264"/>
            <a:ext cx="2428892" cy="928694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GB" altLang="zh-CN" sz="2000" dirty="0" smtClean="0">
                <a:latin typeface="Verdana" pitchFamily="34" charset="0"/>
                <a:ea typeface="宋体" charset="-122"/>
              </a:rPr>
              <a:t>New ways of</a:t>
            </a:r>
          </a:p>
          <a:p>
            <a:pPr algn="ctr" eaLnBrk="0" hangingPunct="0"/>
            <a:r>
              <a:rPr lang="en-GB" altLang="zh-CN" sz="2000" dirty="0" smtClean="0">
                <a:latin typeface="Verdana" pitchFamily="34" charset="0"/>
                <a:ea typeface="宋体" charset="-122"/>
              </a:rPr>
              <a:t> </a:t>
            </a:r>
            <a:r>
              <a:rPr lang="en-GB" altLang="zh-CN" sz="2000" b="1" dirty="0" smtClean="0">
                <a:latin typeface="Verdana" pitchFamily="34" charset="0"/>
                <a:ea typeface="宋体" charset="-122"/>
              </a:rPr>
              <a:t>interaction</a:t>
            </a:r>
            <a:r>
              <a:rPr lang="en-GB" altLang="zh-CN" sz="2000" dirty="0" smtClean="0">
                <a:latin typeface="Verdana" pitchFamily="34" charset="0"/>
                <a:ea typeface="宋体" charset="-122"/>
              </a:rPr>
              <a:t>,</a:t>
            </a:r>
          </a:p>
          <a:p>
            <a:pPr algn="ctr" eaLnBrk="0" hangingPunct="0"/>
            <a:r>
              <a:rPr lang="en-GB" altLang="zh-CN" sz="2000" b="1" dirty="0">
                <a:latin typeface="Verdana" pitchFamily="34" charset="0"/>
                <a:ea typeface="宋体" charset="-122"/>
              </a:rPr>
              <a:t>s</a:t>
            </a:r>
            <a:r>
              <a:rPr lang="en-GB" altLang="zh-CN" sz="2000" b="1" dirty="0" smtClean="0">
                <a:latin typeface="Verdana" pitchFamily="34" charset="0"/>
                <a:ea typeface="宋体" charset="-122"/>
              </a:rPr>
              <a:t>ocial relations</a:t>
            </a:r>
            <a:endParaRPr lang="zh-CN" altLang="zh-CN" sz="2000" b="1" dirty="0">
              <a:latin typeface="Verdana" pitchFamily="34" charset="0"/>
              <a:ea typeface="宋体" charset="-122"/>
            </a:endParaRPr>
          </a:p>
        </p:txBody>
      </p:sp>
      <p:sp>
        <p:nvSpPr>
          <p:cNvPr id="26" name="Freeform 7"/>
          <p:cNvSpPr>
            <a:spLocks/>
          </p:cNvSpPr>
          <p:nvPr/>
        </p:nvSpPr>
        <p:spPr bwMode="gray">
          <a:xfrm rot="14703417">
            <a:off x="6476151" y="4633510"/>
            <a:ext cx="678347" cy="850921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0">
                <a:solidFill>
                  <a:srgbClr xmlns:mc="http://schemas.openxmlformats.org/markup-compatibility/2006" val="00A06C" mc:Ignorable="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dirty="0" smtClean="0"/>
              <a:t>Introduction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GB" altLang="zh-CN" dirty="0" err="1" smtClean="0"/>
              <a:t>Vkontakte</a:t>
            </a:r>
            <a:endParaRPr lang="en-GB" altLang="zh-CN" dirty="0" smtClean="0"/>
          </a:p>
          <a:p>
            <a:pPr marL="514350" indent="-514350">
              <a:buFont typeface="Wingdings" pitchFamily="2" charset="2"/>
              <a:buAutoNum type="arabicPeriod"/>
            </a:pPr>
            <a:r>
              <a:rPr lang="en-GB" b="0" dirty="0" smtClean="0">
                <a:latin typeface="Cambria Math" pitchFamily="18" charset="0"/>
                <a:ea typeface="Cambria Math" pitchFamily="18" charset="0"/>
              </a:rPr>
              <a:t>the most p</a:t>
            </a:r>
            <a:r>
              <a:rPr lang="en-GB" b="0" dirty="0" smtClean="0">
                <a:latin typeface="Cambria Math" pitchFamily="18" charset="0"/>
                <a:ea typeface="Cambria Math" pitchFamily="18" charset="0"/>
                <a:hlinkClick r:id="rId2"/>
              </a:rPr>
              <a:t>opular social media website</a:t>
            </a:r>
            <a:r>
              <a:rPr lang="en-GB" b="0" dirty="0" smtClean="0">
                <a:latin typeface="Cambria Math" pitchFamily="18" charset="0"/>
                <a:ea typeface="Cambria Math" pitchFamily="18" charset="0"/>
              </a:rPr>
              <a:t> in Russia (June 2016, 369 million accounts)</a:t>
            </a:r>
          </a:p>
          <a:p>
            <a:pPr marL="514350" indent="-514350">
              <a:buAutoNum type="arabicPeriod"/>
            </a:pPr>
            <a:r>
              <a:rPr lang="en-GB" b="0" dirty="0" smtClean="0">
                <a:latin typeface="Cambria Math" pitchFamily="18" charset="0"/>
                <a:ea typeface="Cambria Math" pitchFamily="18" charset="0"/>
              </a:rPr>
              <a:t>4th most popular website in the world, 80 supported languages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GB" b="0" dirty="0" smtClean="0">
                <a:latin typeface="Cambria Math" pitchFamily="18" charset="0"/>
                <a:ea typeface="Cambria Math" pitchFamily="18" charset="0"/>
              </a:rPr>
              <a:t>VK lets its users stream and share media files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GB" b="0" dirty="0" smtClean="0">
                <a:latin typeface="Cambria Math" pitchFamily="18" charset="0"/>
                <a:ea typeface="Cambria Math" pitchFamily="18" charset="0"/>
              </a:rPr>
              <a:t>Chinese pages: Xinhua news, China every day, magazine  “China”, </a:t>
            </a:r>
            <a:r>
              <a:rPr lang="en-GB" b="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Pro </a:t>
            </a:r>
            <a:r>
              <a:rPr lang="en-GB" b="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China News, Chinese language for </a:t>
            </a:r>
            <a:r>
              <a:rPr lang="en-GB" b="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idlers</a:t>
            </a:r>
            <a:endParaRPr lang="en-GB" b="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  <a:p>
            <a:pPr marL="514350" indent="-514350">
              <a:buFont typeface="Wingdings" pitchFamily="2" charset="2"/>
              <a:buAutoNum type="arabicPeriod"/>
            </a:pPr>
            <a:endParaRPr lang="en-GB" b="0" dirty="0" smtClean="0">
              <a:latin typeface="Cambria Math" pitchFamily="18" charset="0"/>
              <a:ea typeface="Cambria Math" pitchFamily="18" charset="0"/>
            </a:endParaRPr>
          </a:p>
          <a:p>
            <a:pPr marL="514350" indent="-514350">
              <a:buFont typeface="Wingdings" pitchFamily="2" charset="2"/>
              <a:buAutoNum type="arabicPeriod"/>
            </a:pPr>
            <a:endParaRPr lang="en-GB" b="0" dirty="0" smtClean="0">
              <a:latin typeface="Cambria Math" pitchFamily="18" charset="0"/>
              <a:ea typeface="Cambria Math" pitchFamily="18" charset="0"/>
            </a:endParaRPr>
          </a:p>
          <a:p>
            <a:pPr marL="514350" indent="-514350">
              <a:buAutoNum type="arabicPeriod"/>
            </a:pPr>
            <a:endParaRPr lang="en-GB" b="0" dirty="0" smtClean="0">
              <a:latin typeface="Cambria Math" pitchFamily="18" charset="0"/>
              <a:ea typeface="Cambria Math" pitchFamily="18" charset="0"/>
            </a:endParaRPr>
          </a:p>
          <a:p>
            <a:pPr marL="514350" indent="-514350">
              <a:buAutoNum type="arabicPeriod"/>
            </a:pPr>
            <a:endParaRPr lang="zh-CN" altLang="en-US" dirty="0"/>
          </a:p>
        </p:txBody>
      </p:sp>
      <p:pic>
        <p:nvPicPr>
          <p:cNvPr id="5" name="图片 4" descr="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5572140"/>
            <a:ext cx="1176334" cy="1176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8643998" cy="571504"/>
          </a:xfrm>
        </p:spPr>
        <p:txBody>
          <a:bodyPr/>
          <a:lstStyle/>
          <a:p>
            <a:pPr>
              <a:buNone/>
            </a:pPr>
            <a:r>
              <a:rPr lang="en-GB" altLang="zh-CN" dirty="0" smtClean="0">
                <a:latin typeface="Cambria Math" pitchFamily="18" charset="0"/>
                <a:ea typeface="Cambria Math" pitchFamily="18" charset="0"/>
              </a:rPr>
              <a:t>Peculiarities of news presenting in VK groups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4348" y="928670"/>
            <a:ext cx="8229600" cy="5248275"/>
          </a:xfrm>
        </p:spPr>
        <p:txBody>
          <a:bodyPr/>
          <a:lstStyle/>
          <a:p>
            <a:pPr>
              <a:buNone/>
            </a:pPr>
            <a:endParaRPr lang="en-GB" altLang="zh-CN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All issues are in the </a:t>
            </a:r>
            <a:r>
              <a:rPr lang="en-GB" altLang="zh-CN" dirty="0" smtClean="0">
                <a:latin typeface="Cambria Math" pitchFamily="18" charset="0"/>
                <a:ea typeface="Cambria Math" pitchFamily="18" charset="0"/>
              </a:rPr>
              <a:t>Russian language</a:t>
            </a:r>
          </a:p>
          <a:p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It’s possible to comment each article, share it with other users, put your “</a:t>
            </a:r>
            <a:r>
              <a:rPr lang="en-GB" altLang="zh-CN" dirty="0" smtClean="0">
                <a:latin typeface="Cambria Math" pitchFamily="18" charset="0"/>
                <a:ea typeface="Cambria Math" pitchFamily="18" charset="0"/>
              </a:rPr>
              <a:t>like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” after reading</a:t>
            </a:r>
          </a:p>
          <a:p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There are a lot of pictures, videos relating to different issues that create </a:t>
            </a:r>
            <a:r>
              <a:rPr lang="en-GB" altLang="zh-CN" dirty="0" smtClean="0">
                <a:latin typeface="Cambria Math" pitchFamily="18" charset="0"/>
                <a:ea typeface="Cambria Math" pitchFamily="18" charset="0"/>
              </a:rPr>
              <a:t>visual perception</a:t>
            </a:r>
          </a:p>
          <a:p>
            <a:endParaRPr lang="en-GB" altLang="zh-CN" b="0" dirty="0" smtClean="0">
              <a:latin typeface="Cambria Math" pitchFamily="18" charset="0"/>
              <a:ea typeface="Cambria Math" pitchFamily="18" charset="0"/>
            </a:endParaRPr>
          </a:p>
          <a:p>
            <a:endParaRPr lang="en-GB" altLang="zh-CN" b="0" dirty="0" smtClean="0">
              <a:latin typeface="Cambria Math" pitchFamily="18" charset="0"/>
              <a:ea typeface="Cambria Math" pitchFamily="18" charset="0"/>
            </a:endParaRPr>
          </a:p>
          <a:p>
            <a:endParaRPr lang="zh-CN" altLang="en-US" b="0" dirty="0">
              <a:latin typeface="Cambria Math" pitchFamily="18" charset="0"/>
            </a:endParaRP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857629"/>
            <a:ext cx="4797474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zh-CN" dirty="0" smtClean="0">
                <a:solidFill>
                  <a:schemeClr val="accent1"/>
                </a:solidFill>
                <a:ea typeface="宋体" charset="-122"/>
              </a:rPr>
              <a:t>Literature review</a:t>
            </a:r>
            <a:endParaRPr lang="en-US" altLang="zh-CN" dirty="0" smtClean="0">
              <a:solidFill>
                <a:schemeClr val="accent1"/>
              </a:solidFill>
              <a:ea typeface="宋体" charset="-122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zh-CN" altLang="zh-CN">
              <a:ea typeface="宋体" charset="-122"/>
            </a:endParaRPr>
          </a:p>
        </p:txBody>
      </p:sp>
      <p:grpSp>
        <p:nvGrpSpPr>
          <p:cNvPr id="4100" name="Group 46"/>
          <p:cNvGrpSpPr>
            <a:grpSpLocks/>
          </p:cNvGrpSpPr>
          <p:nvPr/>
        </p:nvGrpSpPr>
        <p:grpSpPr bwMode="auto">
          <a:xfrm>
            <a:off x="1000100" y="3286124"/>
            <a:ext cx="4724400" cy="685800"/>
            <a:chOff x="1296" y="1824"/>
            <a:chExt cx="2976" cy="432"/>
          </a:xfrm>
        </p:grpSpPr>
        <p:sp>
          <p:nvSpPr>
            <p:cNvPr id="88111" name="AutoShape 47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2">
                    <a:gamma/>
                    <a:tint val="21176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4117" name="AutoShape 48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>
                <a:ea typeface="宋体" charset="-122"/>
              </a:endParaRPr>
            </a:p>
          </p:txBody>
        </p:sp>
        <p:sp>
          <p:nvSpPr>
            <p:cNvPr id="4118" name="Text Box 49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altLang="zh-CN" sz="2000" b="1" dirty="0" smtClean="0">
                  <a:solidFill>
                    <a:srgbClr val="000000"/>
                  </a:solidFill>
                  <a:ea typeface="宋体" charset="-122"/>
                </a:rPr>
                <a:t>Framing theory</a:t>
              </a:r>
              <a:endParaRPr lang="en-US" altLang="zh-CN" sz="2000" b="1" dirty="0">
                <a:solidFill>
                  <a:srgbClr val="000000"/>
                </a:solidFill>
                <a:ea typeface="宋体" charset="-122"/>
              </a:endParaRPr>
            </a:p>
          </p:txBody>
        </p:sp>
        <p:sp>
          <p:nvSpPr>
            <p:cNvPr id="4119" name="Text Box 50"/>
            <p:cNvSpPr txBox="1">
              <a:spLocks noChangeArrowheads="1"/>
            </p:cNvSpPr>
            <p:nvPr/>
          </p:nvSpPr>
          <p:spPr bwMode="gray">
            <a:xfrm>
              <a:off x="1393" y="1886"/>
              <a:ext cx="332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zh-CN" sz="2400" dirty="0" smtClean="0">
                  <a:solidFill>
                    <a:schemeClr val="bg1"/>
                  </a:solidFill>
                  <a:ea typeface="宋体" charset="-122"/>
                </a:rPr>
                <a:t>21</a:t>
              </a:r>
              <a:endParaRPr lang="en-US" altLang="zh-CN" sz="2400" dirty="0">
                <a:solidFill>
                  <a:schemeClr val="bg1"/>
                </a:solidFill>
                <a:ea typeface="宋体" charset="-122"/>
              </a:endParaRPr>
            </a:p>
          </p:txBody>
        </p:sp>
      </p:grpSp>
      <p:grpSp>
        <p:nvGrpSpPr>
          <p:cNvPr id="4101" name="Group 51"/>
          <p:cNvGrpSpPr>
            <a:grpSpLocks/>
          </p:cNvGrpSpPr>
          <p:nvPr/>
        </p:nvGrpSpPr>
        <p:grpSpPr bwMode="auto">
          <a:xfrm>
            <a:off x="857224" y="1214422"/>
            <a:ext cx="4914901" cy="685800"/>
            <a:chOff x="1296" y="1824"/>
            <a:chExt cx="3096" cy="432"/>
          </a:xfrm>
        </p:grpSpPr>
        <p:sp>
          <p:nvSpPr>
            <p:cNvPr id="88116" name="AutoShape 52"/>
            <p:cNvSpPr>
              <a:spLocks noChangeArrowheads="1"/>
            </p:cNvSpPr>
            <p:nvPr/>
          </p:nvSpPr>
          <p:spPr bwMode="gray">
            <a:xfrm>
              <a:off x="1656" y="1914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gamma/>
                    <a:tint val="21176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r>
                <a:rPr lang="en-GB" altLang="zh-CN" dirty="0">
                  <a:ea typeface="宋体" charset="-122"/>
                </a:rPr>
                <a:t> </a:t>
              </a:r>
              <a:r>
                <a:rPr lang="en-GB" altLang="zh-CN" dirty="0" smtClean="0">
                  <a:ea typeface="宋体" charset="-122"/>
                </a:rPr>
                <a:t>  </a:t>
              </a:r>
              <a:r>
                <a:rPr lang="en-GB" altLang="zh-CN" sz="2400" b="1" dirty="0" smtClean="0">
                  <a:latin typeface="Cambria Math" pitchFamily="18" charset="0"/>
                  <a:ea typeface="Cambria Math" pitchFamily="18" charset="0"/>
                </a:rPr>
                <a:t>agenda setting theory</a:t>
              </a:r>
              <a:endParaRPr lang="zh-CN" altLang="en-US" b="1" dirty="0">
                <a:latin typeface="Cambria Math" pitchFamily="18" charset="0"/>
                <a:ea typeface="宋体" charset="-122"/>
              </a:endParaRPr>
            </a:p>
          </p:txBody>
        </p:sp>
        <p:sp>
          <p:nvSpPr>
            <p:cNvPr id="4113" name="AutoShape 5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1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>
                <a:ea typeface="宋体" charset="-122"/>
              </a:endParaRPr>
            </a:p>
          </p:txBody>
        </p:sp>
        <p:sp>
          <p:nvSpPr>
            <p:cNvPr id="4114" name="Text Box 54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endParaRPr lang="en-US" altLang="zh-CN" b="1" dirty="0">
                <a:solidFill>
                  <a:srgbClr val="000000"/>
                </a:solidFill>
                <a:ea typeface="宋体" charset="-122"/>
              </a:endParaRPr>
            </a:p>
          </p:txBody>
        </p:sp>
        <p:sp>
          <p:nvSpPr>
            <p:cNvPr id="4115" name="Text Box 55"/>
            <p:cNvSpPr txBox="1">
              <a:spLocks noChangeArrowheads="1"/>
            </p:cNvSpPr>
            <p:nvPr/>
          </p:nvSpPr>
          <p:spPr bwMode="gray">
            <a:xfrm>
              <a:off x="1393" y="1886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altLang="zh-CN" sz="2400" dirty="0" smtClean="0">
                  <a:solidFill>
                    <a:schemeClr val="bg1"/>
                  </a:solidFill>
                  <a:ea typeface="宋体" charset="-122"/>
                </a:rPr>
                <a:t>1</a:t>
              </a:r>
              <a:endParaRPr lang="en-US" altLang="zh-CN" sz="2400" dirty="0">
                <a:solidFill>
                  <a:schemeClr val="bg1"/>
                </a:solidFill>
                <a:ea typeface="宋体" charset="-122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000100" y="3929066"/>
            <a:ext cx="68580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How the information is packaged: which </a:t>
            </a:r>
            <a:r>
              <a:rPr lang="en-GB" altLang="zh-CN" sz="2800" b="1" dirty="0" smtClean="0">
                <a:solidFill>
                  <a:srgbClr val="00B050"/>
                </a:solidFill>
                <a:latin typeface="Cambria Math" pitchFamily="18" charset="0"/>
                <a:ea typeface="Cambria Math" pitchFamily="18" charset="0"/>
              </a:rPr>
              <a:t>words, ideas, catch phrases, images </a:t>
            </a: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are chosen to present any </a:t>
            </a: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issue about China</a:t>
            </a:r>
            <a:endParaRPr lang="zh-CN" altLang="en-US" sz="2800" dirty="0">
              <a:latin typeface="Cambria Math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00100" y="1857364"/>
            <a:ext cx="68580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2800" dirty="0" smtClean="0">
                <a:latin typeface="Cambria Math" pitchFamily="18" charset="0"/>
              </a:rPr>
              <a:t>What kind of news is repeated and thus </a:t>
            </a:r>
            <a:r>
              <a:rPr lang="en-GB" altLang="zh-CN" sz="2800" dirty="0" smtClean="0">
                <a:latin typeface="Cambria Math" pitchFamily="18" charset="0"/>
              </a:rPr>
              <a:t>gets more </a:t>
            </a:r>
            <a:r>
              <a:rPr lang="en-GB" altLang="zh-CN" sz="2800" dirty="0" smtClean="0">
                <a:solidFill>
                  <a:srgbClr val="00B050"/>
                </a:solidFill>
                <a:latin typeface="Cambria Math" pitchFamily="18" charset="0"/>
              </a:rPr>
              <a:t>interest</a:t>
            </a:r>
            <a:r>
              <a:rPr lang="en-GB" altLang="zh-CN" sz="2800" dirty="0" smtClean="0">
                <a:latin typeface="Cambria Math" pitchFamily="18" charset="0"/>
              </a:rPr>
              <a:t> from the public, has more </a:t>
            </a:r>
            <a:r>
              <a:rPr lang="en-GB" altLang="zh-CN" sz="2800" dirty="0" smtClean="0">
                <a:solidFill>
                  <a:srgbClr val="00B050"/>
                </a:solidFill>
                <a:latin typeface="Cambria Math" pitchFamily="18" charset="0"/>
              </a:rPr>
              <a:t>impact </a:t>
            </a:r>
            <a:r>
              <a:rPr lang="en-GB" altLang="zh-CN" sz="2800" dirty="0" smtClean="0">
                <a:latin typeface="Cambria Math" pitchFamily="18" charset="0"/>
              </a:rPr>
              <a:t>on readers</a:t>
            </a:r>
            <a:endParaRPr lang="zh-CN" altLang="en-US" sz="2800" dirty="0">
              <a:latin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www.themegallery.com</a:t>
            </a:r>
            <a:endParaRPr lang="en-US" altLang="zh-CN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6705600" cy="563563"/>
          </a:xfrm>
        </p:spPr>
        <p:txBody>
          <a:bodyPr/>
          <a:lstStyle/>
          <a:p>
            <a:pPr eaLnBrk="1" hangingPunct="1"/>
            <a:r>
              <a:rPr lang="en-GB" altLang="zh-CN" dirty="0" smtClean="0">
                <a:solidFill>
                  <a:schemeClr val="accent1"/>
                </a:solidFill>
                <a:ea typeface="宋体" charset="-122"/>
              </a:rPr>
              <a:t>Literature review</a:t>
            </a:r>
            <a:endParaRPr lang="en-US" altLang="zh-CN" dirty="0" smtClean="0">
              <a:solidFill>
                <a:schemeClr val="accent1"/>
              </a:solidFill>
              <a:ea typeface="宋体" charset="-122"/>
            </a:endParaRPr>
          </a:p>
        </p:txBody>
      </p:sp>
      <p:grpSp>
        <p:nvGrpSpPr>
          <p:cNvPr id="6" name="Group 56"/>
          <p:cNvGrpSpPr>
            <a:grpSpLocks/>
          </p:cNvGrpSpPr>
          <p:nvPr/>
        </p:nvGrpSpPr>
        <p:grpSpPr bwMode="auto">
          <a:xfrm>
            <a:off x="928662" y="1071545"/>
            <a:ext cx="5129213" cy="1243013"/>
            <a:chOff x="1296" y="1824"/>
            <a:chExt cx="3231" cy="783"/>
          </a:xfrm>
        </p:grpSpPr>
        <p:sp>
          <p:nvSpPr>
            <p:cNvPr id="7" name="AutoShape 57"/>
            <p:cNvSpPr>
              <a:spLocks noChangeArrowheads="1"/>
            </p:cNvSpPr>
            <p:nvPr/>
          </p:nvSpPr>
          <p:spPr bwMode="gray">
            <a:xfrm>
              <a:off x="1791" y="1914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tx2">
                    <a:gamma/>
                    <a:tint val="21176"/>
                    <a:invGamma/>
                  </a:schemeClr>
                </a:gs>
                <a:gs pos="100000">
                  <a:schemeClr val="tx2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r>
                <a:rPr lang="en-GB" altLang="zh-CN" dirty="0" smtClean="0">
                  <a:ea typeface="宋体" charset="-122"/>
                </a:rPr>
                <a:t>    </a:t>
              </a:r>
              <a:r>
                <a:rPr lang="en-GB" altLang="zh-CN" sz="2400" dirty="0" smtClean="0">
                  <a:ea typeface="宋体" charset="-122"/>
                </a:rPr>
                <a:t> </a:t>
              </a:r>
              <a:r>
                <a:rPr lang="en-GB" altLang="zh-CN" sz="2400" dirty="0" err="1" smtClean="0">
                  <a:ea typeface="宋体" charset="-122"/>
                </a:rPr>
                <a:t>Gatekeeping</a:t>
              </a:r>
              <a:endParaRPr lang="zh-CN" altLang="en-US" dirty="0">
                <a:ea typeface="宋体" charset="-122"/>
              </a:endParaRPr>
            </a:p>
          </p:txBody>
        </p:sp>
        <p:sp>
          <p:nvSpPr>
            <p:cNvPr id="8" name="AutoShape 58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>
                <a:ea typeface="宋体" charset="-122"/>
              </a:endParaRPr>
            </a:p>
          </p:txBody>
        </p:sp>
        <p:sp>
          <p:nvSpPr>
            <p:cNvPr id="9" name="Text Box 59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endParaRPr lang="en-US" altLang="zh-CN" b="1" dirty="0">
                <a:solidFill>
                  <a:srgbClr val="000000"/>
                </a:solidFill>
                <a:ea typeface="宋体" charset="-122"/>
              </a:endParaRPr>
            </a:p>
          </p:txBody>
        </p:sp>
        <p:sp>
          <p:nvSpPr>
            <p:cNvPr id="10" name="Text Box 60"/>
            <p:cNvSpPr txBox="1">
              <a:spLocks noChangeArrowheads="1"/>
            </p:cNvSpPr>
            <p:nvPr/>
          </p:nvSpPr>
          <p:spPr bwMode="gray">
            <a:xfrm>
              <a:off x="1566" y="231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zh-CN" sz="2400" dirty="0">
                  <a:solidFill>
                    <a:schemeClr val="bg1"/>
                  </a:solidFill>
                  <a:ea typeface="宋体" charset="-122"/>
                </a:rPr>
                <a:t>3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28662" y="1857364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To define what kind of news about China is not covered, the reasons of that</a:t>
            </a:r>
            <a:endParaRPr lang="zh-CN" altLang="en-US" sz="2800" dirty="0">
              <a:latin typeface="Cambria Math" pitchFamily="18" charset="0"/>
            </a:endParaRP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954162"/>
            <a:ext cx="5429288" cy="390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zh-CN" dirty="0" smtClean="0">
                <a:ea typeface="宋体" charset="-122"/>
              </a:rPr>
              <a:t>Methodology</a:t>
            </a:r>
            <a:endParaRPr lang="en-US" altLang="zh-CN" dirty="0" smtClean="0">
              <a:ea typeface="宋体" charset="-122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9125" y="1392238"/>
            <a:ext cx="7229475" cy="48529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zh-CN" u="sng" dirty="0" smtClean="0">
              <a:latin typeface="Cambria Math" pitchFamily="18" charset="0"/>
              <a:ea typeface="Cambria Math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zh-CN" u="sng" dirty="0" smtClean="0">
              <a:latin typeface="Cambria Math" pitchFamily="18" charset="0"/>
              <a:ea typeface="Cambria Math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CN" u="sng" dirty="0" smtClean="0">
                <a:latin typeface="Cambria Math" pitchFamily="18" charset="0"/>
                <a:ea typeface="Cambria Math" pitchFamily="18" charset="0"/>
              </a:rPr>
              <a:t>Content  </a:t>
            </a:r>
            <a:r>
              <a:rPr lang="en-US" altLang="zh-CN" u="sng" dirty="0" smtClean="0">
                <a:latin typeface="Cambria Math" pitchFamily="18" charset="0"/>
                <a:ea typeface="Cambria Math" pitchFamily="18" charset="0"/>
              </a:rPr>
              <a:t>analysis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CN" b="0" dirty="0" smtClean="0">
                <a:latin typeface="Cambria Math" pitchFamily="18" charset="0"/>
                <a:ea typeface="Cambria Math" pitchFamily="18" charset="0"/>
              </a:rPr>
              <a:t>of news about China in </a:t>
            </a:r>
            <a:r>
              <a:rPr lang="en-US" altLang="zh-CN" b="0" dirty="0" err="1" smtClean="0">
                <a:latin typeface="Cambria Math" pitchFamily="18" charset="0"/>
                <a:ea typeface="Cambria Math" pitchFamily="18" charset="0"/>
              </a:rPr>
              <a:t>vkontakte</a:t>
            </a:r>
            <a:r>
              <a:rPr lang="en-US" altLang="zh-CN" b="0" dirty="0" smtClean="0">
                <a:latin typeface="Cambria Math" pitchFamily="18" charset="0"/>
                <a:ea typeface="Cambria Math" pitchFamily="18" charset="0"/>
              </a:rPr>
              <a:t> in comparison with the same news in English websites </a:t>
            </a:r>
            <a:r>
              <a:rPr lang="en-US" altLang="zh-CN" b="0" dirty="0" smtClean="0">
                <a:latin typeface="Cambria Math" pitchFamily="18" charset="0"/>
                <a:ea typeface="Cambria Math" pitchFamily="18" charset="0"/>
              </a:rPr>
              <a:t>representing China(BBC</a:t>
            </a:r>
            <a:r>
              <a:rPr lang="en-US" altLang="zh-CN" b="0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altLang="zh-CN" b="0" dirty="0" smtClean="0">
                <a:latin typeface="Cambria Math" pitchFamily="18" charset="0"/>
                <a:ea typeface="Cambria Math" pitchFamily="18" charset="0"/>
              </a:rPr>
              <a:t>ABC, </a:t>
            </a:r>
            <a:r>
              <a:rPr lang="en-US" altLang="zh-CN" b="0" dirty="0" smtClean="0">
                <a:latin typeface="Cambria Math" pitchFamily="18" charset="0"/>
                <a:ea typeface="Cambria Math" pitchFamily="18" charset="0"/>
              </a:rPr>
              <a:t>Guardian, </a:t>
            </a:r>
            <a:r>
              <a:rPr lang="en-US" altLang="zh-CN" b="0" dirty="0" smtClean="0">
                <a:latin typeface="Cambria Math" pitchFamily="18" charset="0"/>
                <a:ea typeface="Cambria Math" pitchFamily="18" charset="0"/>
              </a:rPr>
              <a:t>Global </a:t>
            </a:r>
            <a:r>
              <a:rPr lang="en-US" altLang="zh-CN" b="0" dirty="0" smtClean="0">
                <a:latin typeface="Cambria Math" pitchFamily="18" charset="0"/>
                <a:ea typeface="Cambria Math" pitchFamily="18" charset="0"/>
              </a:rPr>
              <a:t>Times</a:t>
            </a:r>
            <a:r>
              <a:rPr lang="en-US" altLang="zh-CN" b="0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altLang="zh-CN" u="sng" dirty="0" smtClean="0">
              <a:latin typeface="Cambria Math" pitchFamily="18" charset="0"/>
              <a:ea typeface="Cambria Math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GB" altLang="zh-CN" u="sng" dirty="0" smtClean="0">
                <a:latin typeface="Cambria Math" pitchFamily="18" charset="0"/>
                <a:ea typeface="Cambria Math" pitchFamily="18" charset="0"/>
              </a:rPr>
              <a:t>Sample: 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randomly selected news on different  topics for one month 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presented in “</a:t>
            </a:r>
            <a:r>
              <a:rPr lang="en-GB" altLang="zh-CN" b="0" dirty="0" err="1" smtClean="0">
                <a:latin typeface="Cambria Math" pitchFamily="18" charset="0"/>
                <a:ea typeface="Cambria Math" pitchFamily="18" charset="0"/>
              </a:rPr>
              <a:t>vk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 news groups” and in English websites</a:t>
            </a:r>
            <a:endParaRPr lang="en-GB" altLang="zh-CN" b="0" dirty="0" smtClean="0">
              <a:latin typeface="Cambria Math" pitchFamily="18" charset="0"/>
              <a:ea typeface="Cambria Math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zh-CN" b="0" dirty="0" smtClean="0">
              <a:latin typeface="Cambria Math" pitchFamily="18" charset="0"/>
              <a:ea typeface="Cambria Math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CN" b="0" dirty="0" smtClean="0">
                <a:latin typeface="Cambria Math" pitchFamily="18" charset="0"/>
                <a:ea typeface="Cambria Math" pitchFamily="18" charset="0"/>
              </a:rPr>
              <a:t/>
            </a:r>
            <a:br>
              <a:rPr lang="en-US" altLang="zh-CN" b="0" dirty="0" smtClean="0">
                <a:latin typeface="Cambria Math" pitchFamily="18" charset="0"/>
                <a:ea typeface="Cambria Math" pitchFamily="18" charset="0"/>
              </a:rPr>
            </a:br>
            <a:endParaRPr lang="en-US" altLang="zh-CN" b="0" dirty="0" smtClean="0">
              <a:latin typeface="Cambria Math" pitchFamily="18" charset="0"/>
              <a:ea typeface="Cambria Math" pitchFamily="18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zh-CN" dirty="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altLang="zh-CN" dirty="0" smtClean="0"/>
          </a:p>
          <a:p>
            <a:pPr>
              <a:buNone/>
            </a:pPr>
            <a:endParaRPr lang="en-GB" altLang="zh-CN" dirty="0" smtClean="0"/>
          </a:p>
          <a:p>
            <a:pPr>
              <a:buNone/>
            </a:pPr>
            <a:endParaRPr lang="en-GB" altLang="zh-CN" dirty="0" smtClean="0"/>
          </a:p>
          <a:p>
            <a:pPr>
              <a:buNone/>
            </a:pPr>
            <a:endParaRPr lang="en-GB" altLang="zh-CN" dirty="0" smtClean="0"/>
          </a:p>
          <a:p>
            <a:pPr>
              <a:buNone/>
            </a:pPr>
            <a:endParaRPr lang="en-GB" altLang="zh-CN" dirty="0" smtClean="0"/>
          </a:p>
          <a:p>
            <a:pPr>
              <a:buNone/>
            </a:pPr>
            <a:endParaRPr lang="en-GB" altLang="zh-CN" dirty="0" smtClean="0"/>
          </a:p>
          <a:p>
            <a:pPr>
              <a:buNone/>
            </a:pPr>
            <a:endParaRPr lang="en-GB" altLang="zh-CN" dirty="0" smtClean="0"/>
          </a:p>
          <a:p>
            <a:pPr>
              <a:buNone/>
            </a:pP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www.themegallery.com</a:t>
            </a:r>
            <a:endParaRPr lang="en-US" altLang="zh-CN"/>
          </a:p>
        </p:txBody>
      </p:sp>
      <p:sp>
        <p:nvSpPr>
          <p:cNvPr id="5" name="矩形 4"/>
          <p:cNvSpPr/>
          <p:nvPr/>
        </p:nvSpPr>
        <p:spPr>
          <a:xfrm>
            <a:off x="785786" y="1643050"/>
            <a:ext cx="6786610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GB" altLang="zh-CN" sz="2800" b="1" u="sng" dirty="0" smtClean="0">
                <a:latin typeface="Cambria Math" pitchFamily="18" charset="0"/>
                <a:ea typeface="Cambria Math" pitchFamily="18" charset="0"/>
              </a:rPr>
              <a:t>Units of analysis</a:t>
            </a:r>
            <a:r>
              <a:rPr lang="en-GB" altLang="zh-CN" sz="2800" u="sng" dirty="0" smtClean="0">
                <a:latin typeface="Cambria Math" pitchFamily="18" charset="0"/>
                <a:ea typeface="Cambria Math" pitchFamily="18" charset="0"/>
              </a:rPr>
              <a:t>:  </a:t>
            </a:r>
            <a:endParaRPr lang="en-GB" altLang="zh-CN" sz="2800" u="sng" dirty="0" smtClean="0">
              <a:latin typeface="Cambria Math" pitchFamily="18" charset="0"/>
              <a:ea typeface="Cambria Math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altLang="zh-CN" sz="2800" u="sng" dirty="0" smtClean="0">
              <a:latin typeface="Cambria Math" pitchFamily="18" charset="0"/>
              <a:ea typeface="Cambria Math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individual </a:t>
            </a: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articles, images, comments of the public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altLang="zh-CN" sz="2800" u="sng" dirty="0" smtClean="0">
              <a:latin typeface="Cambria Math" pitchFamily="18" charset="0"/>
              <a:ea typeface="Cambria Math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GB" altLang="zh-CN" sz="2800" b="1" u="sng" dirty="0" smtClean="0">
                <a:latin typeface="Cambria Math" pitchFamily="18" charset="0"/>
                <a:ea typeface="Cambria Math" pitchFamily="18" charset="0"/>
              </a:rPr>
              <a:t>Representative categories, concepts</a:t>
            </a: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: </a:t>
            </a:r>
            <a:endParaRPr lang="en-GB" altLang="zh-CN" sz="2800" dirty="0" smtClean="0">
              <a:latin typeface="Cambria Math" pitchFamily="18" charset="0"/>
              <a:ea typeface="Cambria Math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altLang="zh-CN" sz="2800" dirty="0" smtClean="0">
              <a:latin typeface="Cambria Math" pitchFamily="18" charset="0"/>
              <a:ea typeface="Cambria Math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news </a:t>
            </a: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framing, news coverage, agenda </a:t>
            </a: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setting, cultural similarities/difference, </a:t>
            </a: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economic </a:t>
            </a:r>
            <a:r>
              <a:rPr lang="en-GB" altLang="zh-CN" sz="2800" dirty="0" smtClean="0">
                <a:latin typeface="Cambria Math" pitchFamily="18" charset="0"/>
                <a:ea typeface="Cambria Math" pitchFamily="18" charset="0"/>
              </a:rPr>
              <a:t>relations between China and Russia, China and USA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altLang="zh-CN" sz="2800" dirty="0" smtClean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white">
          <a:xfrm>
            <a:off x="1285852" y="357166"/>
            <a:ext cx="67056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宋体" charset="-122"/>
                <a:cs typeface="+mj-cs"/>
              </a:rPr>
              <a:t>Methodology</a:t>
            </a:r>
            <a:endParaRPr kumimoji="0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宋体" charset="-122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2976" y="642918"/>
            <a:ext cx="6705600" cy="563563"/>
          </a:xfrm>
        </p:spPr>
        <p:txBody>
          <a:bodyPr/>
          <a:lstStyle/>
          <a:p>
            <a:r>
              <a:rPr lang="en-GB" altLang="zh-CN" dirty="0" smtClean="0">
                <a:latin typeface="Cambria Math" pitchFamily="18" charset="0"/>
                <a:ea typeface="Cambria Math" pitchFamily="18" charset="0"/>
              </a:rPr>
              <a:t>Questions for analysis:</a:t>
            </a:r>
            <a:br>
              <a:rPr lang="en-GB" altLang="zh-CN" dirty="0" smtClean="0">
                <a:latin typeface="Cambria Math" pitchFamily="18" charset="0"/>
                <a:ea typeface="Cambria Math" pitchFamily="18" charset="0"/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What kinds 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of </a:t>
            </a:r>
            <a:r>
              <a:rPr lang="en-GB" altLang="zh-CN" dirty="0" smtClean="0">
                <a:latin typeface="Cambria Math" pitchFamily="18" charset="0"/>
                <a:ea typeface="Cambria Math" pitchFamily="18" charset="0"/>
              </a:rPr>
              <a:t>news topics 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are presented and not presented in 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VK?</a:t>
            </a:r>
          </a:p>
          <a:p>
            <a:pPr marL="514350" indent="-514350">
              <a:buAutoNum type="arabicPeriod"/>
            </a:pP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What is the </a:t>
            </a:r>
            <a:r>
              <a:rPr lang="en-GB" altLang="zh-CN" dirty="0" smtClean="0">
                <a:latin typeface="Cambria Math" pitchFamily="18" charset="0"/>
                <a:ea typeface="Cambria Math" pitchFamily="18" charset="0"/>
              </a:rPr>
              <a:t>main tone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 of this news (positive, negative, neutral)?</a:t>
            </a:r>
          </a:p>
          <a:p>
            <a:pPr marL="514350" indent="-514350">
              <a:buAutoNum type="arabicPeriod"/>
            </a:pP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What are people’s </a:t>
            </a:r>
            <a:r>
              <a:rPr lang="en-GB" altLang="zh-CN" dirty="0" smtClean="0">
                <a:latin typeface="Cambria Math" pitchFamily="18" charset="0"/>
                <a:ea typeface="Cambria Math" pitchFamily="18" charset="0"/>
              </a:rPr>
              <a:t>comments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 about this news?</a:t>
            </a:r>
          </a:p>
          <a:p>
            <a:pPr marL="514350" indent="-514350">
              <a:buAutoNum type="arabicPeriod"/>
            </a:pP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Is there any </a:t>
            </a:r>
            <a:r>
              <a:rPr lang="en-GB" altLang="zh-CN" dirty="0" smtClean="0">
                <a:latin typeface="Cambria Math" pitchFamily="18" charset="0"/>
                <a:ea typeface="Cambria Math" pitchFamily="18" charset="0"/>
              </a:rPr>
              <a:t>censorship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 and government control over news about China? </a:t>
            </a:r>
          </a:p>
          <a:p>
            <a:pPr marL="514350" indent="-514350">
              <a:buAutoNum type="arabicPeriod"/>
            </a:pP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Does </a:t>
            </a:r>
            <a:r>
              <a:rPr lang="en-GB" altLang="zh-CN" dirty="0" smtClean="0">
                <a:latin typeface="Cambria Math" pitchFamily="18" charset="0"/>
                <a:ea typeface="Cambria Math" pitchFamily="18" charset="0"/>
              </a:rPr>
              <a:t>news content 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in VK coincide with content about the same topic with 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English </a:t>
            </a:r>
            <a:r>
              <a:rPr lang="en-GB" altLang="zh-CN" b="0" dirty="0" smtClean="0">
                <a:latin typeface="Cambria Math" pitchFamily="18" charset="0"/>
                <a:ea typeface="Cambria Math" pitchFamily="18" charset="0"/>
              </a:rPr>
              <a:t>news websites?</a:t>
            </a:r>
            <a:endParaRPr lang="zh-CN" altLang="en-US" b="0" dirty="0">
              <a:latin typeface="Cambria Math" pitchFamily="18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www.themegallery.com</a:t>
            </a:r>
            <a:endParaRPr lang="en-US" altLang="zh-C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siness-templat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活力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business-template</Template>
  <TotalTime>653</TotalTime>
  <Words>356</Words>
  <Application>Microsoft PowerPoint</Application>
  <PresentationFormat>全屏显示(4:3)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business-template</vt:lpstr>
      <vt:lpstr>Research project</vt:lpstr>
      <vt:lpstr>Introduction</vt:lpstr>
      <vt:lpstr>Introduction</vt:lpstr>
      <vt:lpstr>Peculiarities of news presenting in VK groups</vt:lpstr>
      <vt:lpstr>Literature review</vt:lpstr>
      <vt:lpstr>Literature review</vt:lpstr>
      <vt:lpstr>Methodology</vt:lpstr>
      <vt:lpstr>幻灯片 8</vt:lpstr>
      <vt:lpstr>Questions for analysis: </vt:lpstr>
      <vt:lpstr>幻灯片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Tanya</dc:creator>
  <cp:lastModifiedBy>Tanya</cp:lastModifiedBy>
  <cp:revision>33</cp:revision>
  <dcterms:created xsi:type="dcterms:W3CDTF">2016-12-25T02:46:57Z</dcterms:created>
  <dcterms:modified xsi:type="dcterms:W3CDTF">2016-12-26T08:42:34Z</dcterms:modified>
</cp:coreProperties>
</file>