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0" r:id="rId4"/>
    <p:sldId id="294" r:id="rId5"/>
    <p:sldId id="277" r:id="rId6"/>
    <p:sldId id="292" r:id="rId7"/>
    <p:sldId id="259" r:id="rId8"/>
    <p:sldId id="293" r:id="rId9"/>
    <p:sldId id="291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868"/>
    <a:srgbClr val="5F5F5F"/>
    <a:srgbClr val="808080"/>
    <a:srgbClr val="6699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0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5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4770441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smtClean="0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LOGO</a:t>
            </a:r>
          </a:p>
        </p:txBody>
      </p:sp>
      <p:pic>
        <p:nvPicPr>
          <p:cNvPr id="12" name="Picture 11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4671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B5D4F1E9-773B-48F4-BADC-215CD0F484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D6A1-0E72-4203-9161-9DC8317B87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681-B481-4A21-A043-808D9A34FA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6240-7647-4DB8-A753-232E450CFD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C274-9BF9-450A-B055-C024C19404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E440-3EAA-42F9-9040-968EBEB33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54F5-11EE-4B97-98F7-4D586C6DD6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837A-76D5-455B-A5A6-DC774CC1D0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2E8B-B10E-4563-9A2E-4E8DA7AFB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9E4F-9168-4C95-BE6D-C5A2BF9F5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7F21-35F0-41C6-93A0-24BCD3EA44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F0F-5DF9-4763-BC3E-4BD2273631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E7E5-9137-4252-9902-79918431D1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370746 h 1471"/>
              <a:gd name="T4" fmla="*/ 2147483647 w 5049"/>
              <a:gd name="T5" fmla="*/ 270336452 h 1471"/>
              <a:gd name="T6" fmla="*/ 0 w 5049"/>
              <a:gd name="T7" fmla="*/ 272746949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B7F39F4E-C8AD-4FDE-98E0-C7A55FC7E1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5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38" name="AutoShape 24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39" name="AutoShape 25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keuseof.com/tag/7-fastest-growing-social-networks-according-google-tren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2857488" y="2285992"/>
            <a:ext cx="5210204" cy="814390"/>
          </a:xfrm>
        </p:spPr>
        <p:txBody>
          <a:bodyPr/>
          <a:lstStyle/>
          <a:p>
            <a:pPr eaLnBrk="1" hangingPunct="1"/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The  way Russian social networking site </a:t>
            </a:r>
          </a:p>
          <a:p>
            <a:pPr eaLnBrk="1" hangingPunct="1"/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“</a:t>
            </a:r>
            <a:r>
              <a:rPr lang="en-GB" altLang="zh-CN" sz="2800" dirty="0" err="1" smtClean="0">
                <a:latin typeface="Cambria Math" pitchFamily="18" charset="0"/>
                <a:ea typeface="Cambria Math" pitchFamily="18" charset="0"/>
              </a:rPr>
              <a:t>Vkontakte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” conveys news about China</a:t>
            </a:r>
            <a:endParaRPr lang="zh-CN" altLang="en-US" sz="2800" dirty="0" smtClean="0">
              <a:latin typeface="Cambria Math" pitchFamily="18" charset="0"/>
              <a:ea typeface="宋体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42976" y="1000108"/>
            <a:ext cx="6705600" cy="1012825"/>
          </a:xfrm>
        </p:spPr>
        <p:txBody>
          <a:bodyPr/>
          <a:lstStyle/>
          <a:p>
            <a:r>
              <a:rPr lang="en-GB" altLang="zh-CN" sz="2800" dirty="0" smtClean="0"/>
              <a:t>Research project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214810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altLang="zh-CN" dirty="0" smtClean="0">
                <a:ea typeface="宋体" charset="-122"/>
              </a:rPr>
              <a:t>Made by</a:t>
            </a:r>
          </a:p>
          <a:p>
            <a:pPr eaLnBrk="1" hangingPunct="1"/>
            <a:r>
              <a:rPr lang="en-GB" altLang="zh-CN" dirty="0" err="1" smtClean="0">
                <a:solidFill>
                  <a:schemeClr val="tx1"/>
                </a:solidFill>
                <a:ea typeface="宋体" charset="-122"/>
              </a:rPr>
              <a:t>Gordeeva</a:t>
            </a:r>
            <a:r>
              <a:rPr lang="en-GB" altLang="zh-CN" dirty="0" smtClean="0">
                <a:solidFill>
                  <a:schemeClr val="tx1"/>
                </a:solidFill>
                <a:ea typeface="宋体" charset="-122"/>
              </a:rPr>
              <a:t> Tatiana</a:t>
            </a:r>
          </a:p>
          <a:p>
            <a:pPr eaLnBrk="1" hangingPunct="1"/>
            <a:r>
              <a:rPr lang="en-GB" altLang="zh-CN" dirty="0" smtClean="0">
                <a:ea typeface="宋体" charset="-122"/>
              </a:rPr>
              <a:t>ID:0167419004</a:t>
            </a:r>
            <a:endParaRPr lang="en-GB" altLang="zh-CN" dirty="0" smtClean="0">
              <a:solidFill>
                <a:schemeClr val="tx1"/>
              </a:solidFill>
              <a:ea typeface="宋体" charset="-122"/>
            </a:endParaRPr>
          </a:p>
          <a:p>
            <a:pPr eaLnBrk="1" hangingPunct="1"/>
            <a:endParaRPr lang="zh-CN" altLang="en-US" dirty="0" smtClean="0">
              <a:solidFill>
                <a:schemeClr val="tx1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3581400" y="3429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GB" altLang="zh-CN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You!</a:t>
            </a:r>
            <a:endParaRPr lang="zh-CN" altLang="en-US" sz="36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charset="-122"/>
              </a:rPr>
              <a:t>Introduction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6164" name="AutoShape 5"/>
          <p:cNvSpPr>
            <a:spLocks noChangeArrowheads="1"/>
          </p:cNvSpPr>
          <p:nvPr/>
        </p:nvSpPr>
        <p:spPr bwMode="auto">
          <a:xfrm>
            <a:off x="214282" y="1643050"/>
            <a:ext cx="3000396" cy="10715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Virtual world space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,</a:t>
            </a:r>
          </a:p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No boundaries</a:t>
            </a:r>
            <a:endParaRPr lang="zh-CN" altLang="zh-CN" sz="2000" dirty="0">
              <a:latin typeface="Verdana" pitchFamily="34" charset="0"/>
              <a:ea typeface="宋体" charset="-122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 rot="4058118">
            <a:off x="3398018" y="2478956"/>
            <a:ext cx="678347" cy="85092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4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1480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3000364" y="3214686"/>
            <a:ext cx="3715310" cy="1928622"/>
            <a:chOff x="1920" y="960"/>
            <a:chExt cx="1988" cy="1151"/>
          </a:xfrm>
        </p:grpSpPr>
        <p:grpSp>
          <p:nvGrpSpPr>
            <p:cNvPr id="6155" name="Group 10"/>
            <p:cNvGrpSpPr>
              <a:grpSpLocks/>
            </p:cNvGrpSpPr>
            <p:nvPr/>
          </p:nvGrpSpPr>
          <p:grpSpPr bwMode="auto">
            <a:xfrm>
              <a:off x="1920" y="960"/>
              <a:ext cx="1988" cy="1151"/>
              <a:chOff x="1997" y="1314"/>
              <a:chExt cx="1988" cy="1151"/>
            </a:xfrm>
          </p:grpSpPr>
          <p:grpSp>
            <p:nvGrpSpPr>
              <p:cNvPr id="6157" name="Group 11"/>
              <p:cNvGrpSpPr>
                <a:grpSpLocks/>
              </p:cNvGrpSpPr>
              <p:nvPr/>
            </p:nvGrpSpPr>
            <p:grpSpPr bwMode="auto">
              <a:xfrm>
                <a:off x="1997" y="1399"/>
                <a:ext cx="1988" cy="1066"/>
                <a:chOff x="1973" y="1022"/>
                <a:chExt cx="2027" cy="1087"/>
              </a:xfrm>
            </p:grpSpPr>
            <p:sp>
              <p:nvSpPr>
                <p:cNvPr id="69644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2"/>
                  <a:ext cx="2027" cy="10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44314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69646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784" cy="9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9647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69649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6156" name="Text Box 18"/>
            <p:cNvSpPr txBox="1">
              <a:spLocks noChangeArrowheads="1"/>
            </p:cNvSpPr>
            <p:nvPr/>
          </p:nvSpPr>
          <p:spPr bwMode="auto">
            <a:xfrm>
              <a:off x="2226" y="1003"/>
              <a:ext cx="1338" cy="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Globalization</a:t>
              </a:r>
              <a:endParaRPr lang="en-US" altLang="zh-CN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 eaLnBrk="0" hangingPunct="0"/>
              <a:r>
                <a:rPr lang="en-US" altLang="zh-CN" sz="2400" b="1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o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f media.</a:t>
              </a:r>
            </a:p>
            <a:p>
              <a:pPr algn="ctr" eaLnBrk="0" hangingPunct="0"/>
              <a:r>
                <a:rPr lang="en-GB" altLang="zh-CN" sz="2400" b="1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Time for change</a:t>
              </a:r>
              <a:endParaRPr lang="en-US" altLang="zh-CN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6072198" y="1357298"/>
            <a:ext cx="2286016" cy="1571636"/>
            <a:chOff x="3504" y="2046"/>
            <a:chExt cx="1440" cy="1680"/>
          </a:xfrm>
        </p:grpSpPr>
        <p:sp>
          <p:nvSpPr>
            <p:cNvPr id="6153" name="AutoShape 3"/>
            <p:cNvSpPr>
              <a:spLocks noChangeArrowheads="1"/>
            </p:cNvSpPr>
            <p:nvPr/>
          </p:nvSpPr>
          <p:spPr bwMode="auto">
            <a:xfrm>
              <a:off x="3504" y="2046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altLang="zh-CN" sz="2000" dirty="0" smtClean="0">
                  <a:latin typeface="Verdana" pitchFamily="34" charset="0"/>
                  <a:ea typeface="宋体" charset="-122"/>
                </a:rPr>
                <a:t>Development of </a:t>
              </a:r>
            </a:p>
            <a:p>
              <a:pPr algn="ctr" eaLnBrk="0" hangingPunct="0"/>
              <a:r>
                <a:rPr lang="en-GB" altLang="zh-CN" sz="2000" b="1" dirty="0" smtClean="0">
                  <a:latin typeface="Verdana" pitchFamily="34" charset="0"/>
                  <a:ea typeface="宋体" charset="-122"/>
                </a:rPr>
                <a:t>Social media</a:t>
              </a:r>
              <a:endParaRPr lang="zh-CN" altLang="zh-CN" sz="2000" b="1" dirty="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6154" name="Text Box 19"/>
            <p:cNvSpPr txBox="1">
              <a:spLocks noChangeArrowheads="1"/>
            </p:cNvSpPr>
            <p:nvPr/>
          </p:nvSpPr>
          <p:spPr bwMode="auto">
            <a:xfrm>
              <a:off x="3660" y="2160"/>
              <a:ext cx="12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altLang="zh-CN" sz="140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69641" name="Freeform 9"/>
          <p:cNvSpPr>
            <a:spLocks/>
          </p:cNvSpPr>
          <p:nvPr/>
        </p:nvSpPr>
        <p:spPr bwMode="gray">
          <a:xfrm rot="17470944" flipH="1">
            <a:off x="5304479" y="2366097"/>
            <a:ext cx="678216" cy="96304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85720" y="3143248"/>
            <a:ext cx="2643206" cy="10715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New ways 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of</a:t>
            </a:r>
          </a:p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 interaction,</a:t>
            </a:r>
          </a:p>
          <a:p>
            <a:pPr algn="ctr" eaLnBrk="0" hangingPunct="0"/>
            <a:r>
              <a:rPr lang="en-GB" altLang="zh-CN" sz="2000" dirty="0">
                <a:latin typeface="Verdana" pitchFamily="34" charset="0"/>
                <a:ea typeface="宋体" charset="-122"/>
              </a:rPr>
              <a:t>s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ocial relations</a:t>
            </a:r>
            <a:endParaRPr lang="zh-CN" altLang="zh-CN" sz="2000" dirty="0">
              <a:latin typeface="Verdana" pitchFamily="34" charset="0"/>
              <a:ea typeface="宋体" charset="-122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14282" y="5143512"/>
            <a:ext cx="3357586" cy="12858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Increase in </a:t>
            </a:r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public space</a:t>
            </a:r>
          </a:p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 and </a:t>
            </a:r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public opinion</a:t>
            </a:r>
            <a:endParaRPr lang="zh-CN" altLang="zh-CN" sz="2000" b="1" dirty="0">
              <a:latin typeface="Verdana" pitchFamily="34" charset="0"/>
              <a:ea typeface="宋体" charset="-122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3714744" y="5072074"/>
            <a:ext cx="678347" cy="85092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215074" y="5429264"/>
            <a:ext cx="2428892" cy="92869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New ways of</a:t>
            </a:r>
          </a:p>
          <a:p>
            <a:pPr algn="ctr" eaLnBrk="0" hangingPunct="0"/>
            <a:r>
              <a:rPr lang="en-GB" altLang="zh-CN" sz="2000" dirty="0" smtClean="0">
                <a:latin typeface="Verdana" pitchFamily="34" charset="0"/>
                <a:ea typeface="宋体" charset="-122"/>
              </a:rPr>
              <a:t> </a:t>
            </a:r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interaction</a:t>
            </a:r>
            <a:r>
              <a:rPr lang="en-GB" altLang="zh-CN" sz="2000" dirty="0" smtClean="0">
                <a:latin typeface="Verdana" pitchFamily="34" charset="0"/>
                <a:ea typeface="宋体" charset="-122"/>
              </a:rPr>
              <a:t>,</a:t>
            </a:r>
          </a:p>
          <a:p>
            <a:pPr algn="ctr" eaLnBrk="0" hangingPunct="0"/>
            <a:r>
              <a:rPr lang="en-GB" altLang="zh-CN" sz="2000" b="1" dirty="0">
                <a:latin typeface="Verdana" pitchFamily="34" charset="0"/>
                <a:ea typeface="宋体" charset="-122"/>
              </a:rPr>
              <a:t>s</a:t>
            </a:r>
            <a:r>
              <a:rPr lang="en-GB" altLang="zh-CN" sz="2000" b="1" dirty="0" smtClean="0">
                <a:latin typeface="Verdana" pitchFamily="34" charset="0"/>
                <a:ea typeface="宋体" charset="-122"/>
              </a:rPr>
              <a:t>ocial relations</a:t>
            </a:r>
            <a:endParaRPr lang="zh-CN" altLang="zh-CN" sz="2000" b="1" dirty="0">
              <a:latin typeface="Verdana" pitchFamily="34" charset="0"/>
              <a:ea typeface="宋体" charset="-122"/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gray">
          <a:xfrm rot="14703417">
            <a:off x="6476151" y="4633510"/>
            <a:ext cx="678347" cy="85092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altLang="zh-CN" dirty="0" err="1" smtClean="0"/>
              <a:t>Vkontakte</a:t>
            </a:r>
            <a:endParaRPr lang="en-GB" altLang="zh-CN" dirty="0" smtClean="0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b="0" dirty="0" smtClean="0">
                <a:latin typeface="Cambria Math" pitchFamily="18" charset="0"/>
                <a:ea typeface="Cambria Math" pitchFamily="18" charset="0"/>
              </a:rPr>
              <a:t>the most p</a:t>
            </a:r>
            <a:r>
              <a:rPr lang="en-GB" b="0" dirty="0" smtClean="0">
                <a:latin typeface="Cambria Math" pitchFamily="18" charset="0"/>
                <a:ea typeface="Cambria Math" pitchFamily="18" charset="0"/>
                <a:hlinkClick r:id="rId2"/>
              </a:rPr>
              <a:t>opular social media website</a:t>
            </a:r>
            <a:r>
              <a:rPr lang="en-GB" b="0" dirty="0" smtClean="0">
                <a:latin typeface="Cambria Math" pitchFamily="18" charset="0"/>
                <a:ea typeface="Cambria Math" pitchFamily="18" charset="0"/>
              </a:rPr>
              <a:t> in Russia (June 2016, 369 million accounts)</a:t>
            </a:r>
          </a:p>
          <a:p>
            <a:pPr marL="514350" indent="-514350">
              <a:buAutoNum type="arabicPeriod"/>
            </a:pPr>
            <a:r>
              <a:rPr lang="en-GB" b="0" dirty="0" smtClean="0">
                <a:latin typeface="Cambria Math" pitchFamily="18" charset="0"/>
                <a:ea typeface="Cambria Math" pitchFamily="18" charset="0"/>
              </a:rPr>
              <a:t>4th most popular website in the world, 80 supported languages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b="0" dirty="0" smtClean="0">
                <a:latin typeface="Cambria Math" pitchFamily="18" charset="0"/>
                <a:ea typeface="Cambria Math" pitchFamily="18" charset="0"/>
              </a:rPr>
              <a:t>VK lets its users stream and share media files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GB" b="0" dirty="0" smtClean="0">
                <a:latin typeface="Cambria Math" pitchFamily="18" charset="0"/>
                <a:ea typeface="Cambria Math" pitchFamily="18" charset="0"/>
              </a:rPr>
              <a:t>Chinese pages: Xinhua news, China every day, magazine  “China”, </a:t>
            </a:r>
            <a:r>
              <a:rPr lang="en-GB" b="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Pro </a:t>
            </a:r>
            <a:r>
              <a:rPr lang="en-GB" b="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China News, Chinese language for </a:t>
            </a:r>
            <a:r>
              <a:rPr lang="en-GB" b="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idlers</a:t>
            </a:r>
            <a:endParaRPr lang="en-GB" b="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GB" b="0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Wingdings" pitchFamily="2" charset="2"/>
              <a:buAutoNum type="arabicPeriod"/>
            </a:pPr>
            <a:endParaRPr lang="en-GB" b="0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AutoNum type="arabicPeriod"/>
            </a:pPr>
            <a:endParaRPr lang="en-GB" b="0" dirty="0" smtClean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AutoNum type="arabicPeriod"/>
            </a:pPr>
            <a:endParaRPr lang="zh-CN" altLang="en-US" dirty="0"/>
          </a:p>
        </p:txBody>
      </p:sp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572140"/>
            <a:ext cx="1176334" cy="117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643998" cy="571504"/>
          </a:xfrm>
        </p:spPr>
        <p:txBody>
          <a:bodyPr/>
          <a:lstStyle/>
          <a:p>
            <a:pPr>
              <a:buNone/>
            </a:pP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Peculiarities of news presenting in VK groups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928670"/>
            <a:ext cx="8229600" cy="5248275"/>
          </a:xfrm>
        </p:spPr>
        <p:txBody>
          <a:bodyPr/>
          <a:lstStyle/>
          <a:p>
            <a:pPr>
              <a:buNone/>
            </a:pPr>
            <a:endParaRPr lang="en-GB" altLang="zh-CN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All issues are in the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Russian language</a:t>
            </a:r>
          </a:p>
          <a:p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It’s possible to comment each article, share it with other users, put your “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like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” after reading</a:t>
            </a:r>
          </a:p>
          <a:p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There are a lot of pictures, videos relating to different issues that create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visual perception</a:t>
            </a:r>
          </a:p>
          <a:p>
            <a:endParaRPr lang="en-GB" altLang="zh-CN" b="0" dirty="0" smtClean="0">
              <a:latin typeface="Cambria Math" pitchFamily="18" charset="0"/>
              <a:ea typeface="Cambria Math" pitchFamily="18" charset="0"/>
            </a:endParaRPr>
          </a:p>
          <a:p>
            <a:endParaRPr lang="en-GB" altLang="zh-CN" b="0" dirty="0" smtClean="0">
              <a:latin typeface="Cambria Math" pitchFamily="18" charset="0"/>
              <a:ea typeface="Cambria Math" pitchFamily="18" charset="0"/>
            </a:endParaRPr>
          </a:p>
          <a:p>
            <a:endParaRPr lang="zh-CN" altLang="en-US" b="0" dirty="0">
              <a:latin typeface="Cambria Math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9"/>
            <a:ext cx="479747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dirty="0" smtClean="0">
                <a:solidFill>
                  <a:schemeClr val="accent1"/>
                </a:solidFill>
                <a:ea typeface="宋体" charset="-122"/>
              </a:rPr>
              <a:t>Literature review</a:t>
            </a:r>
            <a:endParaRPr lang="en-US" altLang="zh-CN" dirty="0" smtClean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>
              <a:ea typeface="宋体" charset="-122"/>
            </a:endParaRPr>
          </a:p>
        </p:txBody>
      </p:sp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1000100" y="3286124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11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solidFill>
                    <a:srgbClr val="000000"/>
                  </a:solidFill>
                  <a:ea typeface="宋体" charset="-122"/>
                </a:rPr>
                <a:t>Framing theory</a:t>
              </a:r>
              <a:endParaRPr lang="en-US" altLang="zh-CN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411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33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 smtClean="0">
                  <a:solidFill>
                    <a:schemeClr val="bg1"/>
                  </a:solidFill>
                  <a:ea typeface="宋体" charset="-122"/>
                </a:rPr>
                <a:t>21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grpSp>
        <p:nvGrpSpPr>
          <p:cNvPr id="4101" name="Group 51"/>
          <p:cNvGrpSpPr>
            <a:grpSpLocks/>
          </p:cNvGrpSpPr>
          <p:nvPr/>
        </p:nvGrpSpPr>
        <p:grpSpPr bwMode="auto">
          <a:xfrm>
            <a:off x="857224" y="1214422"/>
            <a:ext cx="4914901" cy="685800"/>
            <a:chOff x="1296" y="1824"/>
            <a:chExt cx="309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656" y="191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GB" altLang="zh-CN" dirty="0">
                  <a:ea typeface="宋体" charset="-122"/>
                </a:rPr>
                <a:t> </a:t>
              </a:r>
              <a:r>
                <a:rPr lang="en-GB" altLang="zh-CN" dirty="0" smtClean="0">
                  <a:ea typeface="宋体" charset="-122"/>
                </a:rPr>
                <a:t>  </a:t>
              </a:r>
              <a:r>
                <a:rPr lang="en-GB" altLang="zh-CN" sz="2400" b="1" dirty="0" smtClean="0">
                  <a:latin typeface="Cambria Math" pitchFamily="18" charset="0"/>
                  <a:ea typeface="Cambria Math" pitchFamily="18" charset="0"/>
                </a:rPr>
                <a:t>agenda setting theory</a:t>
              </a:r>
              <a:endParaRPr lang="zh-CN" altLang="en-US" b="1" dirty="0">
                <a:latin typeface="Cambria Math" pitchFamily="18" charset="0"/>
                <a:ea typeface="宋体" charset="-122"/>
              </a:endParaRPr>
            </a:p>
          </p:txBody>
        </p:sp>
        <p:sp>
          <p:nvSpPr>
            <p:cNvPr id="411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4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4115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zh-CN" sz="2400" dirty="0" smtClean="0">
                  <a:solidFill>
                    <a:schemeClr val="bg1"/>
                  </a:solidFill>
                  <a:ea typeface="宋体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ea typeface="宋体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00100" y="3929066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How the information is packaged: which </a:t>
            </a:r>
            <a:r>
              <a:rPr lang="en-GB" altLang="zh-CN" sz="28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words, ideas, catch phrases, images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are chosen to present any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issue about China</a:t>
            </a:r>
            <a:endParaRPr lang="zh-CN" altLang="en-US" sz="2800" dirty="0">
              <a:latin typeface="Cambria Math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100" y="1857364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 smtClean="0">
                <a:latin typeface="Cambria Math" pitchFamily="18" charset="0"/>
              </a:rPr>
              <a:t>What kind of news is repeated and thus </a:t>
            </a:r>
            <a:r>
              <a:rPr lang="en-GB" altLang="zh-CN" sz="2800" dirty="0" smtClean="0">
                <a:latin typeface="Cambria Math" pitchFamily="18" charset="0"/>
              </a:rPr>
              <a:t>gets more </a:t>
            </a:r>
            <a:r>
              <a:rPr lang="en-GB" altLang="zh-CN" sz="2800" dirty="0" smtClean="0">
                <a:solidFill>
                  <a:srgbClr val="00B050"/>
                </a:solidFill>
                <a:latin typeface="Cambria Math" pitchFamily="18" charset="0"/>
              </a:rPr>
              <a:t>interest</a:t>
            </a:r>
            <a:r>
              <a:rPr lang="en-GB" altLang="zh-CN" sz="2800" dirty="0" smtClean="0">
                <a:latin typeface="Cambria Math" pitchFamily="18" charset="0"/>
              </a:rPr>
              <a:t> from the public, has more </a:t>
            </a:r>
            <a:r>
              <a:rPr lang="en-GB" altLang="zh-CN" sz="2800" dirty="0" smtClean="0">
                <a:solidFill>
                  <a:srgbClr val="00B050"/>
                </a:solidFill>
                <a:latin typeface="Cambria Math" pitchFamily="18" charset="0"/>
              </a:rPr>
              <a:t>impact </a:t>
            </a:r>
            <a:r>
              <a:rPr lang="en-GB" altLang="zh-CN" sz="2800" dirty="0" smtClean="0">
                <a:latin typeface="Cambria Math" pitchFamily="18" charset="0"/>
              </a:rPr>
              <a:t>on readers</a:t>
            </a:r>
            <a:endParaRPr lang="zh-CN" altLang="en-US" sz="2800" dirty="0"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pPr eaLnBrk="1" hangingPunct="1"/>
            <a:r>
              <a:rPr lang="en-GB" altLang="zh-CN" dirty="0" smtClean="0">
                <a:solidFill>
                  <a:schemeClr val="accent1"/>
                </a:solidFill>
                <a:ea typeface="宋体" charset="-122"/>
              </a:rPr>
              <a:t>Literature review</a:t>
            </a:r>
            <a:endParaRPr lang="en-US" altLang="zh-CN" dirty="0" smtClean="0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928662" y="1071545"/>
            <a:ext cx="5129213" cy="1243013"/>
            <a:chOff x="1296" y="1824"/>
            <a:chExt cx="3231" cy="783"/>
          </a:xfrm>
        </p:grpSpPr>
        <p:sp>
          <p:nvSpPr>
            <p:cNvPr id="7" name="AutoShape 57"/>
            <p:cNvSpPr>
              <a:spLocks noChangeArrowheads="1"/>
            </p:cNvSpPr>
            <p:nvPr/>
          </p:nvSpPr>
          <p:spPr bwMode="gray">
            <a:xfrm>
              <a:off x="1791" y="191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GB" altLang="zh-CN" dirty="0" smtClean="0">
                  <a:ea typeface="宋体" charset="-122"/>
                </a:rPr>
                <a:t>    </a:t>
              </a:r>
              <a:r>
                <a:rPr lang="en-GB" altLang="zh-CN" sz="2400" dirty="0" smtClean="0">
                  <a:ea typeface="宋体" charset="-122"/>
                </a:rPr>
                <a:t> </a:t>
              </a:r>
              <a:r>
                <a:rPr lang="en-GB" altLang="zh-CN" sz="2400" dirty="0" err="1" smtClean="0">
                  <a:ea typeface="宋体" charset="-122"/>
                </a:rPr>
                <a:t>Gatekeeping</a:t>
              </a:r>
              <a:endParaRPr lang="zh-CN" altLang="en-US" dirty="0">
                <a:ea typeface="宋体" charset="-122"/>
              </a:endParaRPr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altLang="zh-CN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0" name="Text Box 60"/>
            <p:cNvSpPr txBox="1">
              <a:spLocks noChangeArrowheads="1"/>
            </p:cNvSpPr>
            <p:nvPr/>
          </p:nvSpPr>
          <p:spPr bwMode="gray">
            <a:xfrm>
              <a:off x="1566" y="231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8662" y="185736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To define what kind of news about China is not covered, the reasons of that</a:t>
            </a:r>
            <a:endParaRPr lang="zh-CN" altLang="en-US" sz="2800" dirty="0">
              <a:latin typeface="Cambria Math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54162"/>
            <a:ext cx="5429288" cy="39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dirty="0" smtClean="0">
                <a:ea typeface="宋体" charset="-122"/>
              </a:rPr>
              <a:t>Methodology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229475" cy="4852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u="sng" dirty="0" smtClean="0">
                <a:latin typeface="Cambria Math" pitchFamily="18" charset="0"/>
                <a:ea typeface="Cambria Math" pitchFamily="18" charset="0"/>
              </a:rPr>
              <a:t>Content  </a:t>
            </a:r>
            <a:r>
              <a:rPr lang="en-US" altLang="zh-CN" u="sng" dirty="0" smtClean="0">
                <a:latin typeface="Cambria Math" pitchFamily="18" charset="0"/>
                <a:ea typeface="Cambria Math" pitchFamily="18" charset="0"/>
              </a:rPr>
              <a:t>analysis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of news about China in </a:t>
            </a:r>
            <a:r>
              <a:rPr lang="en-US" altLang="zh-CN" b="0" dirty="0" err="1" smtClean="0">
                <a:latin typeface="Cambria Math" pitchFamily="18" charset="0"/>
                <a:ea typeface="Cambria Math" pitchFamily="18" charset="0"/>
              </a:rPr>
              <a:t>vkontakte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 in comparison with the same news in English websites 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representing China(BBC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ABC, 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Guardian, 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Global 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Times</a:t>
            </a: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zh-CN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zh-CN" u="sng" dirty="0" smtClean="0">
                <a:latin typeface="Cambria Math" pitchFamily="18" charset="0"/>
                <a:ea typeface="Cambria Math" pitchFamily="18" charset="0"/>
              </a:rPr>
              <a:t>Sample: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randomly selected news on different  topics for one month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presented in “</a:t>
            </a:r>
            <a:r>
              <a:rPr lang="en-GB" altLang="zh-CN" b="0" dirty="0" err="1" smtClean="0">
                <a:latin typeface="Cambria Math" pitchFamily="18" charset="0"/>
                <a:ea typeface="Cambria Math" pitchFamily="18" charset="0"/>
              </a:rPr>
              <a:t>vk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 news groups” and in English websites</a:t>
            </a:r>
            <a:endParaRPr lang="en-GB" altLang="zh-CN" b="0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b="0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b="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altLang="zh-CN" b="0" dirty="0" smtClean="0">
                <a:latin typeface="Cambria Math" pitchFamily="18" charset="0"/>
                <a:ea typeface="Cambria Math" pitchFamily="18" charset="0"/>
              </a:rPr>
            </a:br>
            <a:endParaRPr lang="en-US" altLang="zh-CN" b="0" dirty="0" smtClean="0">
              <a:latin typeface="Cambria Math" pitchFamily="18" charset="0"/>
              <a:ea typeface="Cambria Math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en-GB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785786" y="1643050"/>
            <a:ext cx="678661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zh-CN" sz="2800" b="1" u="sng" dirty="0" smtClean="0">
                <a:latin typeface="Cambria Math" pitchFamily="18" charset="0"/>
                <a:ea typeface="Cambria Math" pitchFamily="18" charset="0"/>
              </a:rPr>
              <a:t>Units of analysis</a:t>
            </a:r>
            <a:r>
              <a:rPr lang="en-GB" altLang="zh-CN" sz="2800" u="sng" dirty="0" smtClean="0">
                <a:latin typeface="Cambria Math" pitchFamily="18" charset="0"/>
                <a:ea typeface="Cambria Math" pitchFamily="18" charset="0"/>
              </a:rPr>
              <a:t>:  </a:t>
            </a:r>
            <a:endParaRPr lang="en-GB" altLang="zh-CN" sz="2800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zh-CN" sz="2800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individual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articles, images, comments of the public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zh-CN" sz="2800" u="sng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zh-CN" sz="2800" b="1" u="sng" dirty="0" smtClean="0">
                <a:latin typeface="Cambria Math" pitchFamily="18" charset="0"/>
                <a:ea typeface="Cambria Math" pitchFamily="18" charset="0"/>
              </a:rPr>
              <a:t>Representative categories, concepts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: </a:t>
            </a:r>
            <a:endParaRPr lang="en-GB" altLang="zh-CN" sz="28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zh-CN" sz="2800" dirty="0" smtClean="0">
              <a:latin typeface="Cambria Math" pitchFamily="18" charset="0"/>
              <a:ea typeface="Cambria Math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news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framing, news coverage, agenda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setting, cultural similarities/difference,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economic </a:t>
            </a:r>
            <a:r>
              <a:rPr lang="en-GB" altLang="zh-CN" sz="2800" dirty="0" smtClean="0">
                <a:latin typeface="Cambria Math" pitchFamily="18" charset="0"/>
                <a:ea typeface="Cambria Math" pitchFamily="18" charset="0"/>
              </a:rPr>
              <a:t>relations between China and Russia, China and USA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zh-CN" sz="28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1285852" y="357166"/>
            <a:ext cx="6705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Methodology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705600" cy="563563"/>
          </a:xfrm>
        </p:spPr>
        <p:txBody>
          <a:bodyPr/>
          <a:lstStyle/>
          <a:p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Questions for analysis:</a:t>
            </a:r>
            <a:br>
              <a:rPr lang="en-GB" altLang="zh-CN" dirty="0" smtClean="0">
                <a:latin typeface="Cambria Math" pitchFamily="18" charset="0"/>
                <a:ea typeface="Cambria Math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What kinds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of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news topics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are presented and not presented in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VK?</a:t>
            </a:r>
          </a:p>
          <a:p>
            <a:pPr marL="514350" indent="-514350">
              <a:buAutoNum type="arabicPeriod"/>
            </a:pP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What is the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main tone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 of this news (positive, negative, neutral)?</a:t>
            </a:r>
          </a:p>
          <a:p>
            <a:pPr marL="514350" indent="-514350">
              <a:buAutoNum type="arabicPeriod"/>
            </a:pP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What are people’s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comments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 about this news?</a:t>
            </a:r>
          </a:p>
          <a:p>
            <a:pPr marL="514350" indent="-514350">
              <a:buAutoNum type="arabicPeriod"/>
            </a:pP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Is there any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censorship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 and government control over news about China? </a:t>
            </a:r>
          </a:p>
          <a:p>
            <a:pPr marL="514350" indent="-514350">
              <a:buAutoNum type="arabicPeriod"/>
            </a:pP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Does </a:t>
            </a:r>
            <a:r>
              <a:rPr lang="en-GB" altLang="zh-CN" dirty="0" smtClean="0">
                <a:latin typeface="Cambria Math" pitchFamily="18" charset="0"/>
                <a:ea typeface="Cambria Math" pitchFamily="18" charset="0"/>
              </a:rPr>
              <a:t>news content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in VK coincide with content about the same topic with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English </a:t>
            </a:r>
            <a:r>
              <a:rPr lang="en-GB" altLang="zh-CN" b="0" dirty="0" smtClean="0">
                <a:latin typeface="Cambria Math" pitchFamily="18" charset="0"/>
                <a:ea typeface="Cambria Math" pitchFamily="18" charset="0"/>
              </a:rPr>
              <a:t>news websites?</a:t>
            </a:r>
            <a:endParaRPr lang="zh-CN" altLang="en-US" b="0" dirty="0">
              <a:latin typeface="Cambria Math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-template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business-template</Template>
  <TotalTime>653</TotalTime>
  <Words>356</Words>
  <Application>Microsoft PowerPoint</Application>
  <PresentationFormat>全屏显示(4:3)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business-template</vt:lpstr>
      <vt:lpstr>Research project</vt:lpstr>
      <vt:lpstr>Introduction</vt:lpstr>
      <vt:lpstr>Introduction</vt:lpstr>
      <vt:lpstr>Peculiarities of news presenting in VK groups</vt:lpstr>
      <vt:lpstr>Literature review</vt:lpstr>
      <vt:lpstr>Literature review</vt:lpstr>
      <vt:lpstr>Methodology</vt:lpstr>
      <vt:lpstr>幻灯片 8</vt:lpstr>
      <vt:lpstr>Questions for analysis: </vt:lpstr>
      <vt:lpstr>幻灯片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Tanya</dc:creator>
  <cp:lastModifiedBy>Tanya</cp:lastModifiedBy>
  <cp:revision>33</cp:revision>
  <dcterms:created xsi:type="dcterms:W3CDTF">2016-12-25T02:46:57Z</dcterms:created>
  <dcterms:modified xsi:type="dcterms:W3CDTF">2016-12-26T08:42:34Z</dcterms:modified>
</cp:coreProperties>
</file>