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2"/>
  </p:notesMasterIdLst>
  <p:handoutMasterIdLst>
    <p:handoutMasterId r:id="rId63"/>
  </p:handoutMasterIdLst>
  <p:sldIdLst>
    <p:sldId id="341" r:id="rId2"/>
    <p:sldId id="277" r:id="rId3"/>
    <p:sldId id="387" r:id="rId4"/>
    <p:sldId id="271" r:id="rId5"/>
    <p:sldId id="382" r:id="rId6"/>
    <p:sldId id="295" r:id="rId7"/>
    <p:sldId id="296" r:id="rId8"/>
    <p:sldId id="332" r:id="rId9"/>
    <p:sldId id="343" r:id="rId10"/>
    <p:sldId id="362" r:id="rId11"/>
    <p:sldId id="363" r:id="rId12"/>
    <p:sldId id="364" r:id="rId13"/>
    <p:sldId id="365" r:id="rId14"/>
    <p:sldId id="302" r:id="rId15"/>
    <p:sldId id="298" r:id="rId16"/>
    <p:sldId id="345" r:id="rId17"/>
    <p:sldId id="347" r:id="rId18"/>
    <p:sldId id="304" r:id="rId19"/>
    <p:sldId id="307" r:id="rId20"/>
    <p:sldId id="366" r:id="rId21"/>
    <p:sldId id="308" r:id="rId22"/>
    <p:sldId id="352" r:id="rId23"/>
    <p:sldId id="367" r:id="rId24"/>
    <p:sldId id="385" r:id="rId25"/>
    <p:sldId id="384" r:id="rId26"/>
    <p:sldId id="386" r:id="rId27"/>
    <p:sldId id="368" r:id="rId28"/>
    <p:sldId id="369" r:id="rId29"/>
    <p:sldId id="354" r:id="rId30"/>
    <p:sldId id="370" r:id="rId31"/>
    <p:sldId id="318" r:id="rId32"/>
    <p:sldId id="355" r:id="rId33"/>
    <p:sldId id="335" r:id="rId34"/>
    <p:sldId id="336" r:id="rId35"/>
    <p:sldId id="371" r:id="rId36"/>
    <p:sldId id="372" r:id="rId37"/>
    <p:sldId id="321" r:id="rId38"/>
    <p:sldId id="357" r:id="rId39"/>
    <p:sldId id="324" r:id="rId40"/>
    <p:sldId id="323" r:id="rId41"/>
    <p:sldId id="325" r:id="rId42"/>
    <p:sldId id="333" r:id="rId43"/>
    <p:sldId id="350" r:id="rId44"/>
    <p:sldId id="310" r:id="rId45"/>
    <p:sldId id="311" r:id="rId46"/>
    <p:sldId id="334" r:id="rId47"/>
    <p:sldId id="359" r:id="rId48"/>
    <p:sldId id="358" r:id="rId49"/>
    <p:sldId id="360" r:id="rId50"/>
    <p:sldId id="373" r:id="rId51"/>
    <p:sldId id="374" r:id="rId52"/>
    <p:sldId id="375" r:id="rId53"/>
    <p:sldId id="376" r:id="rId54"/>
    <p:sldId id="377" r:id="rId55"/>
    <p:sldId id="378" r:id="rId56"/>
    <p:sldId id="379" r:id="rId57"/>
    <p:sldId id="380" r:id="rId58"/>
    <p:sldId id="381" r:id="rId59"/>
    <p:sldId id="361" r:id="rId60"/>
    <p:sldId id="383" r:id="rId61"/>
  </p:sldIdLst>
  <p:sldSz cx="9144000" cy="6858000" type="screen4x3"/>
  <p:notesSz cx="7004050" cy="92233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3366FF"/>
    <a:srgbClr val="66FF66"/>
    <a:srgbClr val="0000FF"/>
    <a:srgbClr val="000099"/>
    <a:srgbClr val="66FF33"/>
    <a:srgbClr val="66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8471" autoAdjust="0"/>
  </p:normalViewPr>
  <p:slideViewPr>
    <p:cSldViewPr>
      <p:cViewPr varScale="1">
        <p:scale>
          <a:sx n="84" d="100"/>
          <a:sy n="84" d="100"/>
        </p:scale>
        <p:origin x="64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en\Documents\Textbooks\IMC%20Text%205e\Artwork\IMC%205e%20Chapter%2011%20Graphic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C00000"/>
            </a:solidFill>
          </c:spPr>
          <c:invertIfNegative val="0"/>
          <c:dLbls>
            <c:dLbl>
              <c:idx val="0"/>
              <c:layout>
                <c:manualLayout>
                  <c:x val="0"/>
                  <c:y val="1.457194899817849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196-4E9E-87C3-1215C4B65301}"/>
                </c:ext>
              </c:extLst>
            </c:dLbl>
            <c:spPr>
              <a:noFill/>
              <a:ln>
                <a:noFill/>
              </a:ln>
              <a:effectLst/>
            </c:spPr>
            <c:txPr>
              <a:bodyPr/>
              <a:lstStyle/>
              <a:p>
                <a:pPr>
                  <a:defRPr sz="2000" b="1">
                    <a:solidFill>
                      <a:srgbClr val="0070C0"/>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Sheet1!$A$5:$A$11</c:f>
              <c:strCache>
                <c:ptCount val="7"/>
                <c:pt idx="0">
                  <c:v>Discounts and savings</c:v>
                </c:pt>
                <c:pt idx="1">
                  <c:v>Better deals and offers</c:v>
                </c:pt>
                <c:pt idx="2">
                  <c:v>Free products</c:v>
                </c:pt>
                <c:pt idx="3">
                  <c:v>Perks and privileges</c:v>
                </c:pt>
                <c:pt idx="4">
                  <c:v>Cash back</c:v>
                </c:pt>
                <c:pt idx="5">
                  <c:v>Recognition and appreciation</c:v>
                </c:pt>
                <c:pt idx="6">
                  <c:v>Individualized attention</c:v>
                </c:pt>
              </c:strCache>
            </c:strRef>
          </c:cat>
          <c:val>
            <c:numRef>
              <c:f>Sheet1!$B$5:$B$11</c:f>
              <c:numCache>
                <c:formatCode>0%</c:formatCode>
                <c:ptCount val="7"/>
                <c:pt idx="0">
                  <c:v>0.66000000000000325</c:v>
                </c:pt>
                <c:pt idx="1">
                  <c:v>0.43000000000000038</c:v>
                </c:pt>
                <c:pt idx="2">
                  <c:v>0.38000000000000145</c:v>
                </c:pt>
                <c:pt idx="3">
                  <c:v>0.36000000000000032</c:v>
                </c:pt>
                <c:pt idx="4">
                  <c:v>0.33000000000000163</c:v>
                </c:pt>
                <c:pt idx="5">
                  <c:v>0.18000000000000024</c:v>
                </c:pt>
                <c:pt idx="6">
                  <c:v>0.12000000000000002</c:v>
                </c:pt>
              </c:numCache>
            </c:numRef>
          </c:val>
          <c:extLst>
            <c:ext xmlns:c16="http://schemas.microsoft.com/office/drawing/2014/chart" uri="{C3380CC4-5D6E-409C-BE32-E72D297353CC}">
              <c16:uniqueId val="{00000001-3196-4E9E-87C3-1215C4B65301}"/>
            </c:ext>
          </c:extLst>
        </c:ser>
        <c:dLbls>
          <c:showLegendKey val="0"/>
          <c:showVal val="1"/>
          <c:showCatName val="0"/>
          <c:showSerName val="0"/>
          <c:showPercent val="0"/>
          <c:showBubbleSize val="0"/>
        </c:dLbls>
        <c:gapWidth val="150"/>
        <c:axId val="48453888"/>
        <c:axId val="48889856"/>
      </c:barChart>
      <c:catAx>
        <c:axId val="48453888"/>
        <c:scaling>
          <c:orientation val="minMax"/>
        </c:scaling>
        <c:delete val="0"/>
        <c:axPos val="b"/>
        <c:numFmt formatCode="General" sourceLinked="0"/>
        <c:majorTickMark val="out"/>
        <c:minorTickMark val="none"/>
        <c:tickLblPos val="nextTo"/>
        <c:crossAx val="48889856"/>
        <c:crosses val="autoZero"/>
        <c:auto val="1"/>
        <c:lblAlgn val="ctr"/>
        <c:lblOffset val="100"/>
        <c:noMultiLvlLbl val="0"/>
      </c:catAx>
      <c:valAx>
        <c:axId val="48889856"/>
        <c:scaling>
          <c:orientation val="minMax"/>
        </c:scaling>
        <c:delete val="0"/>
        <c:axPos val="l"/>
        <c:majorGridlines/>
        <c:numFmt formatCode="0%" sourceLinked="1"/>
        <c:majorTickMark val="out"/>
        <c:minorTickMark val="none"/>
        <c:tickLblPos val="nextTo"/>
        <c:crossAx val="48453888"/>
        <c:crosses val="autoZero"/>
        <c:crossBetween val="between"/>
      </c:valAx>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6725"/>
          </a:xfrm>
          <a:prstGeom prst="rect">
            <a:avLst/>
          </a:prstGeom>
          <a:noFill/>
          <a:ln w="9525">
            <a:noFill/>
            <a:miter lim="800000"/>
            <a:headEnd/>
            <a:tailEnd/>
          </a:ln>
          <a:effectLst/>
        </p:spPr>
        <p:txBody>
          <a:bodyPr vert="horz" wrap="square" lIns="94045" tIns="47023" rIns="94045" bIns="47023" numCol="1" anchor="t" anchorCtr="0" compatLnSpc="1">
            <a:prstTxWarp prst="textNoShape">
              <a:avLst/>
            </a:prstTxWarp>
          </a:bodyPr>
          <a:lstStyle>
            <a:lvl1pPr algn="l" defTabSz="933450" eaLnBrk="0" hangingPunct="0">
              <a:defRPr sz="1200">
                <a:cs typeface="+mn-cs"/>
              </a:defRPr>
            </a:lvl1pPr>
          </a:lstStyle>
          <a:p>
            <a:pPr>
              <a:defRPr/>
            </a:pPr>
            <a:endParaRPr lang="en-US"/>
          </a:p>
        </p:txBody>
      </p:sp>
      <p:sp>
        <p:nvSpPr>
          <p:cNvPr id="4099" name="Rectangle 3"/>
          <p:cNvSpPr>
            <a:spLocks noGrp="1" noChangeArrowheads="1"/>
          </p:cNvSpPr>
          <p:nvPr>
            <p:ph type="dt" sz="quarter" idx="1"/>
          </p:nvPr>
        </p:nvSpPr>
        <p:spPr bwMode="auto">
          <a:xfrm>
            <a:off x="3968750" y="0"/>
            <a:ext cx="3035300" cy="466725"/>
          </a:xfrm>
          <a:prstGeom prst="rect">
            <a:avLst/>
          </a:prstGeom>
          <a:noFill/>
          <a:ln w="9525">
            <a:noFill/>
            <a:miter lim="800000"/>
            <a:headEnd/>
            <a:tailEnd/>
          </a:ln>
          <a:effectLst/>
        </p:spPr>
        <p:txBody>
          <a:bodyPr vert="horz" wrap="square" lIns="94045" tIns="47023" rIns="94045" bIns="47023" numCol="1" anchor="t" anchorCtr="0" compatLnSpc="1">
            <a:prstTxWarp prst="textNoShape">
              <a:avLst/>
            </a:prstTxWarp>
          </a:bodyPr>
          <a:lstStyle>
            <a:lvl1pPr algn="r" defTabSz="933450" eaLnBrk="0" hangingPunct="0">
              <a:defRPr sz="1200">
                <a:cs typeface="+mn-cs"/>
              </a:defRPr>
            </a:lvl1pPr>
          </a:lstStyle>
          <a:p>
            <a:pPr>
              <a:defRPr/>
            </a:pPr>
            <a:endParaRPr lang="en-US"/>
          </a:p>
        </p:txBody>
      </p:sp>
      <p:sp>
        <p:nvSpPr>
          <p:cNvPr id="4100" name="Rectangle 4"/>
          <p:cNvSpPr>
            <a:spLocks noGrp="1" noChangeArrowheads="1"/>
          </p:cNvSpPr>
          <p:nvPr>
            <p:ph type="ftr" sz="quarter" idx="2"/>
          </p:nvPr>
        </p:nvSpPr>
        <p:spPr bwMode="auto">
          <a:xfrm>
            <a:off x="0" y="8796338"/>
            <a:ext cx="3035300" cy="390525"/>
          </a:xfrm>
          <a:prstGeom prst="rect">
            <a:avLst/>
          </a:prstGeom>
          <a:noFill/>
          <a:ln w="9525">
            <a:noFill/>
            <a:miter lim="800000"/>
            <a:headEnd/>
            <a:tailEnd/>
          </a:ln>
          <a:effectLst/>
        </p:spPr>
        <p:txBody>
          <a:bodyPr vert="horz" wrap="square" lIns="94045" tIns="47023" rIns="94045" bIns="47023" numCol="1" anchor="b" anchorCtr="0" compatLnSpc="1">
            <a:prstTxWarp prst="textNoShape">
              <a:avLst/>
            </a:prstTxWarp>
          </a:bodyPr>
          <a:lstStyle>
            <a:lvl1pPr algn="l" defTabSz="933450" eaLnBrk="0" hangingPunct="0">
              <a:defRPr sz="1200">
                <a:cs typeface="+mn-cs"/>
              </a:defRPr>
            </a:lvl1pPr>
          </a:lstStyle>
          <a:p>
            <a:pPr>
              <a:defRPr/>
            </a:pPr>
            <a:endParaRPr lang="en-US"/>
          </a:p>
        </p:txBody>
      </p:sp>
      <p:sp>
        <p:nvSpPr>
          <p:cNvPr id="4101" name="Rectangle 5"/>
          <p:cNvSpPr>
            <a:spLocks noGrp="1" noChangeArrowheads="1"/>
          </p:cNvSpPr>
          <p:nvPr>
            <p:ph type="sldNum" sz="quarter" idx="3"/>
          </p:nvPr>
        </p:nvSpPr>
        <p:spPr bwMode="auto">
          <a:xfrm>
            <a:off x="3968750" y="8796338"/>
            <a:ext cx="3035300" cy="390525"/>
          </a:xfrm>
          <a:prstGeom prst="rect">
            <a:avLst/>
          </a:prstGeom>
          <a:noFill/>
          <a:ln w="9525">
            <a:noFill/>
            <a:miter lim="800000"/>
            <a:headEnd/>
            <a:tailEnd/>
          </a:ln>
          <a:effectLst/>
        </p:spPr>
        <p:txBody>
          <a:bodyPr vert="horz" wrap="square" lIns="94045" tIns="47023" rIns="94045" bIns="47023" numCol="1" anchor="b" anchorCtr="0" compatLnSpc="1">
            <a:prstTxWarp prst="textNoShape">
              <a:avLst/>
            </a:prstTxWarp>
          </a:bodyPr>
          <a:lstStyle>
            <a:lvl1pPr algn="r" defTabSz="933450" eaLnBrk="0" hangingPunct="0">
              <a:defRPr sz="1200">
                <a:cs typeface="+mn-cs"/>
              </a:defRPr>
            </a:lvl1pPr>
          </a:lstStyle>
          <a:p>
            <a:pPr>
              <a:defRPr/>
            </a:pPr>
            <a:fld id="{BAD24AAC-B745-473C-8FC1-9AE1BE355A0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1198563" y="692150"/>
            <a:ext cx="4611687" cy="3459163"/>
          </a:xfrm>
          <a:prstGeom prst="rect">
            <a:avLst/>
          </a:prstGeom>
          <a:noFill/>
          <a:ln>
            <a:solidFill>
              <a:srgbClr val="000000"/>
            </a:solidFill>
            <a:miter lim="800000"/>
            <a:headEnd/>
            <a:tailEnd/>
          </a:ln>
        </p:spPr>
      </p:sp>
      <p:sp>
        <p:nvSpPr>
          <p:cNvPr id="16386" name="Rectangle 3"/>
          <p:cNvSpPr>
            <a:spLocks noGrp="1" noChangeArrowheads="1"/>
          </p:cNvSpPr>
          <p:nvPr>
            <p:ph type="body" idx="1"/>
          </p:nvPr>
        </p:nvSpPr>
        <p:spPr bwMode="auto">
          <a:xfrm>
            <a:off x="700088" y="4379913"/>
            <a:ext cx="5603875" cy="4151312"/>
          </a:xfrm>
          <a:prstGeom prst="rect">
            <a:avLst/>
          </a:prstGeom>
          <a:noFill/>
          <a:ln>
            <a:miter lim="800000"/>
            <a:headEnd/>
            <a:tailEnd/>
          </a:ln>
        </p:spPr>
        <p:txBody>
          <a:bodyPr lIns="92400" tIns="46200" rIns="92400" bIns="46200"/>
          <a:lstStyle/>
          <a:p>
            <a:r>
              <a:rPr lang="en-US" smtClean="0"/>
              <a:t>Chapter 11 covers database marketing, direct response marketing, and personal selling.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34818"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Effective database programs maintain detailed histories of customers that include every transaction and every interaction. These histories can provide valuable information that can be used for future communications. It also assists the marketing team in evaluating a person’s lifetime value and other customer metrics that can be used to target specific marketing programs and communications.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36866"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zh-CN" altLang="en-US" dirty="0" smtClean="0"/>
              <a:t>如果自身缺乏数据获取能力</a:t>
            </a:r>
            <a:r>
              <a:rPr lang="en-US" dirty="0" smtClean="0"/>
              <a:t>, a number of data research firms can supply this information. Some of the more well-known companies are Knowledge Base Marketing, Donnelly, Dialog, and </a:t>
            </a:r>
            <a:r>
              <a:rPr lang="en-US" dirty="0" err="1" smtClean="0"/>
              <a:t>Claritas</a:t>
            </a:r>
            <a:r>
              <a:rPr lang="en-US" dirty="0" smtClean="0"/>
              <a:t>. These companies can provide demographic information and psychographic information. Other companies, such as Acxiom and </a:t>
            </a:r>
            <a:r>
              <a:rPr lang="en-US" dirty="0" err="1" smtClean="0"/>
              <a:t>Datran</a:t>
            </a:r>
            <a:r>
              <a:rPr lang="en-US" dirty="0" smtClean="0"/>
              <a:t> Media can combine online information a company may have about their customers with offline information. Purchasing this type of information is necessary for companies who cannot obtain it themselves and want a data warehouse.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38914"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b="1" dirty="0" smtClean="0"/>
              <a:t>Geocoding</a:t>
            </a:r>
            <a:r>
              <a:rPr lang="en-US" dirty="0" smtClean="0"/>
              <a:t> is the process of adding geographic codes to customer records so that customers can be plotted on a map. Geocoding also allows for adding demographic and psychographic information to the customer’s record. With this information, customer clusters can be identified using software such as CACI Coder/Plus. The concept behind the geographic clusters is that people who share common values and interests tend to live in the same neighborhoods.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4096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dirty="0" smtClean="0"/>
              <a:t>Geocoding </a:t>
            </a:r>
            <a:r>
              <a:rPr lang="zh-CN" altLang="en-US" dirty="0" smtClean="0"/>
              <a:t>确定零售业最佳选址</a:t>
            </a:r>
            <a:r>
              <a:rPr lang="en-US" dirty="0" smtClean="0"/>
              <a:t>,</a:t>
            </a:r>
            <a:r>
              <a:rPr lang="zh-CN" altLang="en-US" dirty="0" smtClean="0"/>
              <a:t>对现有零售场点周边人群的营销。</a:t>
            </a:r>
            <a:r>
              <a:rPr lang="en-US" dirty="0" smtClean="0"/>
              <a:t>In this example, 50% of this store’s customers live within 2.32 miles of the store. Of the 14,803 households that live within 2.32 miles of the store, only 985, or 6.7% are customers of the store. Depending on the type of store, this appears to be a low penetration rate. For households within 1 mile of the store, the penetration rate is 24.7%.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43010"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Database coding and analysis provides critical information for the development of personalized communications. It also assists in creating marketing campaigns. Common forms of database coding are lifetime value analysis and customer clusters.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45058"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The </a:t>
            </a:r>
            <a:r>
              <a:rPr lang="en-US" b="1" smtClean="0"/>
              <a:t>lifetime value</a:t>
            </a:r>
            <a:r>
              <a:rPr lang="en-US" smtClean="0"/>
              <a:t> figure represents the present value of future profits a customer will generate over his or her lifetime relationship with a company. Some companies will calculate individual lifetime values for each person. Others will look at clusters of customers and calculate an average value for the cluster, or segment. Key figures needed for lifetime value calculations are revenue, costs, retention rate, and visits or purchases per time period. Revenue and costs associated with customers and customer clusters can normally be obtained. More difficult is the retention rates. The lifetime value figure represents the value of that customer (or customer segment) and provides an idea on how much effort should be expended to keep the customer and to upgrade them to a more loyal customer.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47106"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Coding can be used to group customers into clusters based on a wide variety of criteria. Once clustered, unique marketing programs can be created that would appeal to that cluster increasing the effectiveness of the marketing program. For instance, a bank may group customers based on the number of accounts they have, or the total number of dollars in all accounts within the bank. Then different marketing programs can be developed to upgrade each cluster with the hope of increasing each cluster’s value to the bank. Clustering can also be used for cross-selling other services or goods.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49154"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b="1" smtClean="0"/>
              <a:t>Data mining</a:t>
            </a:r>
            <a:r>
              <a:rPr lang="en-US" smtClean="0"/>
              <a:t> involves using computer data analysis software to mine data for meaningful information and relationships. Data mining is used to build profiles of customer groups. Data mining is often used to build profiles of a firm’s best customers. Then a search can be made for customers who fit this profile, but are not spending at the level of the best customers. These individuals can then be targeted with special marketing programs or even personal selling. Data mining can also be used to prepare models that will aid in predicting future purchase behavior. Retailers can learn what other products a person buys when a particular product is purchased. Barnes and Noble uses this process when you pick out a book to purchase, they tell you what other books were bought by purchasers of that particular book.</a:t>
            </a:r>
            <a:endParaRPr lang="en-US"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5120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The purpose of data coding and data mining is to develop marketing communications aimed at specific individuals or clusters of individuals. In addition, marketing programs can be developed that will enhance the relationship with customers and upgrade how much they spend with the company. Salespeople can use the information to qualify prospects and to make a decision on who should receive a personal sales call.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5325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The Internet is the key technology for database-driven marketing communications. A major reason for a database is the ability to communicate and interact with customers and prospects. This process starts with developing identification codes and profile information for customers. It can then be used for communications, in-bound telemarketing, and trawling.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95388" y="692150"/>
            <a:ext cx="4613275" cy="3459163"/>
          </a:xfrm>
          <a:prstGeom prst="rect">
            <a:avLst/>
          </a:prstGeom>
          <a:noFill/>
          <a:ln>
            <a:solidFill>
              <a:srgbClr val="000000"/>
            </a:solidFill>
            <a:miter lim="800000"/>
            <a:headEnd/>
            <a:tailEnd/>
          </a:ln>
        </p:spPr>
      </p:sp>
      <p:sp>
        <p:nvSpPr>
          <p:cNvPr id="18434" name="Rectangle 3"/>
          <p:cNvSpPr>
            <a:spLocks noGrp="1" noChangeArrowheads="1"/>
          </p:cNvSpPr>
          <p:nvPr>
            <p:ph type="body" idx="1"/>
          </p:nvPr>
        </p:nvSpPr>
        <p:spPr bwMode="auto">
          <a:xfrm>
            <a:off x="700088" y="4381500"/>
            <a:ext cx="5603875" cy="4149725"/>
          </a:xfrm>
          <a:prstGeom prst="rect">
            <a:avLst/>
          </a:prstGeom>
          <a:noFill/>
          <a:ln>
            <a:miter lim="800000"/>
            <a:headEnd/>
            <a:tailEnd/>
          </a:ln>
        </p:spPr>
        <p:txBody>
          <a:bodyPr/>
          <a:lstStyle/>
          <a:p>
            <a:r>
              <a:rPr lang="en-US" dirty="0" smtClean="0"/>
              <a:t>1400 Words is a copywriting service located in Dallas, Texas. The company consists of 4 writers and Paula Ramirez, business development specialist. Paula uses the typical steps to generate sales. Prospecting involves networking and using word-of-mouth communications from contacts. Information is collected into a system called SUGAR. For strong prospects Paula sends the company newsletter. Prospects are divided into groups based on potential interest.  Sales call approach depends on the type of business. For closings, Paula usually uses head creative Margie Bowles.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55298"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The Internet is an ideal medium for customer communication. It is low cost and available 24/7. Metric analysis is available that will tell if a message is read, the time it was read, and even how much was read. Customers can access additional information at anytime and most important, it can be used to build a bond with customers.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57346"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A database-driven marketing program begins with assigning individuals customer IDs and passwords. This allows them to login to a site and to special pages not available to general browsers at the site. Cookies placed on the customers’ computers allow for customized Web pages and individual offers based on the person’s purchase history, interactions with the company, and browsing history. Specialized communications can be sent. If the person does make a purchase, then a chain of communications can be initiated at every step of the way until the merchandise arrives at the person’s home.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59394"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Customer profile information is important because it tells a company about an individual’s preferences. It allows for individualizing messages. It allows for personalized responses. Companies like Bluefly.com can send out personalized messages letting customers know that some new fashions have arrived in their size and in the style they like.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6144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Database information is valuable for in-bound telemarketing. Service personnel can access the database and have instant information bout the customer. This allows for personal interactions. Based on customer value and status, it can provide information on how the customer should be treated and what special offers should be extended. If recent purchases were made, the telemarketer can inquire about their level of satisfaction.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6349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b="1" smtClean="0"/>
              <a:t>Trawling</a:t>
            </a:r>
            <a:r>
              <a:rPr lang="en-US" smtClean="0"/>
              <a:t> is the process of searching a database for specific information for marketing purposes. Trawling can be used in a wide number of ways. Home Depot can use it to locate individuals who have recently moved to offer them discounts on home furnishings and building materials. Companies can send a card or email on the anniversary of a past purchase, such as a new car. Individuals who have not made a purchase recently, say within the last 90 days, can be sent a special offer to come back. Individuals who have made a recent purchase can be thanked, or encouraged to purchase another product that goes with the original purchase. Trawling can locate specific items that have been purchased for the purpose of cross-selling. </a:t>
            </a:r>
            <a:endParaRPr lang="en-US"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65538"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The three primary database-driven marketing programs are permission marketing, frequency or loyalty programs, and customer relationship management programs.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67586"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Consumers today are fed up with spam and junk mail. </a:t>
            </a:r>
            <a:r>
              <a:rPr lang="en-US" b="1" smtClean="0"/>
              <a:t>Permission marketing</a:t>
            </a:r>
            <a:r>
              <a:rPr lang="en-US" smtClean="0"/>
              <a:t> sends materials to only individuals who give permission. Companies need to make sure consumers have given permission. Sometimes when placing an online order, companies will automatically check the box that grants permission to send e-mail offers and if the customer doesn’t want to participate, they must uncheck the box. In addition to online, permission can be given through the telephone and in the mail. The advantage of permission marketing is that it generates a higher response rate since the individual has agreed to receive marketing materials.</a:t>
            </a:r>
            <a:endParaRPr lang="en-US" b="1"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69634"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The first step in building a permissions marketing program is to obtain permission. This needs to be upfront and honest. The second step is to develop some type of curriculum, or program. The third step is to offer incentives to continue the relationship. The incentives should not end with just joining. As time goes by, increase the level of permission. Obtain more information, more data that can be used for better targeting of marketing programs. But, it is important to leverage that permission so that it benefits both the customer and the company.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7168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dirty="0" smtClean="0"/>
              <a:t>Empowerment and reciprocity are the keys to a successful permissions marketing program. Ensure recipients have truly granted permission to receive materials and want them. Make e-mails relevant. Customize the program to meet the needs of individuals through tracking each person’s activities. People should feel they have power during the relationship and that it is based on reciprocity. As they offer more information or make purchases, greater rewards or better deals are given.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74754"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dirty="0" smtClean="0"/>
              <a:t>This graph shows the reasons individuals opt into an e-mail permission program.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2048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These are the objectives for Chapter 11.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77826"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This graph shows the reasons individuals remain in a permissions marketing programs.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79874"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Frequency or loyalty programs offer consumers free merchandise or discounts for a series of purchases. The goal is to reward purchases and maintain a customer’s patronage with a firm and discourage them from purchasing from competitors. Airlines and grocery stores are the two most well known frequency or loyalty programs. About 2/3 of consumers belong to a frequency program and the average household belongs to 14 different programs. They actively participate in 6.</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81922"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This graphs shows the results of a survey of consumers on the benefits they receive from being in a loyalty or frequency program. The number one reason is to receive discounts and savings, 66%. The top five reasons all deal with some type of free merchandise, special deals, or savings.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83970"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Companies have different reasons for utilizing frequency programs. Often it is to maintain sales, margins, and profits. An obvious reason is to increase the loyalty of existing customers. It can be used to cross-sell merchandise to existing customers. It can differentiate a company from a brand parity situation, but this goal is probably not going to be longed lived. Competing firms are likely to add their own programs to match. It might be a deterrent for new brands wanting to enter a market.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86018"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For successful frequency programs, companies should keep in mind 3 basic principles: 1) design the program to enhance the value of the product and company; 2) calculate the full cost of the program, including the free merchandise and the cost to administer the program; 3) design the program to maximize customer motivation to join and to make additional purchases.  An example of a Frequent Diner Club is used to illustrate the benefit of a loyalty program. Incremental sales increase by $17,100 during the promotion and another $4,700 after it was over.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88066"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dirty="0" smtClean="0"/>
              <a:t>Customer relationship management (CRM) programs were built on the premise of using database technology to customize products and communications to meet the needs of individual customers and to enhance their relationship with the company. Many CRM programs failed. While the failures were caused by a number of reasons, often it was because CRM was another program to build sales rather than a program to develop relationships with customers. CRM programs are built on two tenets – lifetime value and share of customer. The </a:t>
            </a:r>
            <a:r>
              <a:rPr lang="en-US" b="1" dirty="0" smtClean="0"/>
              <a:t>share of customer </a:t>
            </a:r>
            <a:r>
              <a:rPr lang="en-US" dirty="0" smtClean="0"/>
              <a:t> refers to the percentage of purchases a customer makes with one firm compared to the total expenditures in that product category.</a:t>
            </a:r>
            <a:r>
              <a:rPr lang="zh-CN" altLang="en-US" dirty="0" smtClean="0"/>
              <a:t>钱包份额，品类购买支出中的客户品牌购买份额。</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90114"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The first step in building a CRM program is to identify the customers who will be in the program. Step two is to use the database to differentiate customers in terms of needs and value using lifetime value figures and share of customer figures. Step three is to interact with each customer or customer segment with the goal of improving cost efficiencies and enhancing the effectiveness of interaction.  This occurs through knowledge of customer needs and value. The last step is to customize goods and services to meet customer needs.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9216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Research has shown four primary reasons CRM programs failed. CRM programs were implemented before solid customer strategies were created. Programs were rolled out before changing the organization to match the CRM program. The CRM program was technology driven rather than customer driven. Customers felt like they were being stalked instead of being wooed and rewarded for being a customer.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9421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b="1" smtClean="0"/>
              <a:t>Direct response marketing</a:t>
            </a:r>
            <a:r>
              <a:rPr lang="en-US" smtClean="0"/>
              <a:t> is the targeting of goods and services to customers without the use of other channels of distribution. According to the Direct Marketing Association, about 60% of direct marketing is to prospects to encourage a first purchase and the other 40% is for customer retention and to encourage repeat purchases. Direct response marketing is used because it works. Customers can respond to direct offers using the telephone, e-mail, retail store, or a PURL.</a:t>
            </a:r>
            <a:endParaRPr lang="en-US" b="1"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97282"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This graph shows the percentage of companies using particular forms of direct marketing. Direct mail to customers and prospects was number 1, used by 77%  and 73% of companies, respectively. E-mail to customers and prospects was the next most used methods.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2253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Chapter 11 begins with a discussion of database marketing and the role of a data warehouse. Data is an integral part of company’s today and is used for a variety of purposes. The chapter presents information on how to build a data warehouse, database coding and analysis, data mining, and database-driven marketing programs and communications. The chapter concludes with a discussion of personal selling, which is largely based on database information.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9933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The most common form of direct response marketing is direct mail. Over 70% of companies use some form of direct mail. The key to direct mail is the list that is used. A </a:t>
            </a:r>
            <a:r>
              <a:rPr lang="en-US" b="1" smtClean="0"/>
              <a:t>response list</a:t>
            </a:r>
            <a:r>
              <a:rPr lang="en-US" smtClean="0"/>
              <a:t> consists of individuals who have made purchases or who have responded to direct mail offers in the past. A </a:t>
            </a:r>
            <a:r>
              <a:rPr lang="en-US" b="1" smtClean="0"/>
              <a:t>hot list</a:t>
            </a:r>
            <a:r>
              <a:rPr lang="en-US" smtClean="0"/>
              <a:t> are individuals who have responded to a direct mail offer within the last 30 days. A </a:t>
            </a:r>
            <a:r>
              <a:rPr lang="en-US" b="1" smtClean="0"/>
              <a:t>compiled list</a:t>
            </a:r>
            <a:r>
              <a:rPr lang="en-US" smtClean="0"/>
              <a:t> is a list of individuals who meet specific demographic characteristics. Direct mail offers the advantage of targeting specific people, which increases the chances of a response. Direct mail is measurable, and is a driver to online sales. The disadvantages are the clutter, too much junk mail, and the high costs per contact. A recent development in direct mail is digital direct-to-press where letters, offers, and even catalogs can be personalized and even customized to fit individual needs.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01378"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Catalogs offer a long term impact because they lay around for a long time and are often picked up months after they come out. Catalogs are a low pressure sales tactic and often the first stage in the buying cycle. Rather than large catalogs sent to masses, companies are using databases to send catalogs to individuals most likely to use them, either through ordering through the catalog, by phone, or online. Specialty catalogs are the norm, based on each person’s interests. Catalogs are still important for business customers.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03426"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Other direct response media are television, radio, magazines, and newspapers. With most of these media, a scarcity approach is used where individuals have a limited time to respond and/or a limited number are available. Urgency is the key to response.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05474"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The Internet has become a valuable form of direct marketing. It is cost effective and can be used to build relationships with customers. Communications can be personalized and offers can be customized to meet individual needs. Search engine ads can be purchased that will make direct offers to individuals looking for specific products.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0752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In the consumer sector, companies such as Amway, Mary Kay, Avon, and Mark use direct sales. The salesperson contacts friends, relatives, coworkers, and others to provide them with small catalogs or marketing brochures. Alternatively, individuals can host parties and invite friends and other people. Mark is a new line of cosmetics developed by Avon for women under 30. Currently, more than 40,000 “Mark Girls” work in the United States selling cosmetics through a variety of direct selling tactics.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0957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Telemarketing can be either inbound or outbound. With inbound, customers call the company to place an order. For most companies, it is being handled by a call center. The advantage of inbound is that it presents an opportunity to cross-sell other products. Outbound telemarketing is the most challenging. Most people do not want sales calls. Cold calling is very difficult. But, if a database is used, then customers who are more likely to respond can be contacted. This is especially good if it is a prospect list, individuals who have an interest in the product.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11618"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Personal selling offers an opportunity to sell a product face-to-face. It can be used to build relationships with new customers as well as current customers. The trend in personal selling is to relationship selling, which is building relationships rather than just making a sale. The idea is to create a customer for life, not just for one transaction. This changes the approach in dealing with individuals to a softer sell.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113666"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This slide presents the steps in personal selling. It starts with generating leads and then qualifying leads so only the customers most likely to respond receive a sales call. Others can be handled in a different way. The salesperson then needs to acquire information about the prospect. A sales presentation needs to be prepared and given. Handling objections and using a good sales closing are important in getting orders. To create a customer for a lifetime requires follow-up to make sure they are satisfied with the product.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115714"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Referrals are the best way to generate leads. It also allows a salesperson to bypass the gatekeeper and gets them in to see the prospect. Database-generated leads are also very good. These leads can be generated through trawling for specific information, through one of the analytical techniques (such as lifetime value), or through data mining. For some goods and services, networking can provide good leads and allow a salesperson to meet people. A directory of occupations or businesses can be beneficial. The worst is cold calling since the salesperson has no idea of the level of interest, or if they even need the product.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1776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Not all sales leads are good prospects. Many companies will hire other individuals to qualify prospects so salespeople can concentrate on making sales calls. Two dimensions are important when evaluating sales leads – potential income and probability of acquiring the prospect as a customer. Often leads are categorized into 3 or 4 groups based on these two dimensions. Those in the best group (high potential income and high probability of acquiring) receive a personal sales call. Leads in the other groups can be handled through telemarketing, mailing out marketing materials, or other strategies that are less expensive.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24578"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dirty="0" smtClean="0"/>
              <a:t>Database marketing involves collecting and utilizing customer data for the purpose of enhancing interactions with customers and developing customer loyalty. Successful database marketing emphasizes 1) identifying customers and 2) building relationships with them.</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1981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This slide illustrates the marketing approach when leads are placed into 4 categories. “A” leads receive sales calls since they have a high potential and high probability of acquiring. “B” leads are usually those that have high potential, but the probability is low. Contact needs to be made, but it can be done by e-mail or through telemarketing. “C” leads normally are low income potential, but high probability. They may be sent marketing materials. They also might be handled by telemarketers. The “D” group is low on both dimensions so nothing is done at this time.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121858"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The purpose of the knowledge acquisition stage is to learn as much as possible about the company and the people the salesperson will be meeting. The more information the salesperson has, the easier it will be to make a sales call and usually the more successful it will be. It is important to know who the prospect’s customers are and to understand the type of business they are in. Identifying the prospect’s needs in advance shows the salesperson did his homework and is serious about the sales call. Think about the risk factors in switching vendors. If possible, identify the decision markers and influencers.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23906"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Sales presentations can be grouped into four major types. The </a:t>
            </a:r>
            <a:r>
              <a:rPr lang="en-US" b="1" smtClean="0"/>
              <a:t>stimulus-response </a:t>
            </a:r>
            <a:r>
              <a:rPr lang="en-US" smtClean="0"/>
              <a:t>approach is often called the “canned” approach because it consists of statements (stimuli) designed to elicit specific responses from customers. It is used with telemarketing and sometimes with new salespeople. The </a:t>
            </a:r>
            <a:r>
              <a:rPr lang="en-US" b="1" smtClean="0"/>
              <a:t>need-satisfaction</a:t>
            </a:r>
            <a:r>
              <a:rPr lang="en-US" smtClean="0"/>
              <a:t> approach strives to discover a customer’s needs and then provide a solution to those needs. With the </a:t>
            </a:r>
            <a:r>
              <a:rPr lang="en-US" b="1" smtClean="0"/>
              <a:t>problem-solution </a:t>
            </a:r>
            <a:r>
              <a:rPr lang="en-US" smtClean="0"/>
              <a:t> approach, employees from the selling organization spend time analyzing the prospect’s business to identify the problems being faced and the best solutions to them. With </a:t>
            </a:r>
            <a:r>
              <a:rPr lang="en-US" b="1" smtClean="0"/>
              <a:t>mission-sharing</a:t>
            </a:r>
            <a:r>
              <a:rPr lang="en-US" smtClean="0"/>
              <a:t> the two organizations work together for a common goal. This sales presentation almost always involves people at the very top levels of both organizations.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125954"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Almost all sales calls will at some point create objections on the part of the buyer. Salespeople need to be prepared in advance to handle these objections. With the </a:t>
            </a:r>
            <a:r>
              <a:rPr lang="en-US" b="1" smtClean="0"/>
              <a:t>head-on approach</a:t>
            </a:r>
            <a:r>
              <a:rPr lang="en-US" smtClean="0"/>
              <a:t>, the salesperson answers the objection directly. With the </a:t>
            </a:r>
            <a:r>
              <a:rPr lang="en-US" b="1" smtClean="0"/>
              <a:t>indirect method</a:t>
            </a:r>
            <a:r>
              <a:rPr lang="en-US" smtClean="0"/>
              <a:t>, the salesperson sympathizes with the prospect and indirectly talks about how the product can meet the need without saying the prospect is wrong. In the </a:t>
            </a:r>
            <a:r>
              <a:rPr lang="en-US" b="1" smtClean="0"/>
              <a:t>compensation method</a:t>
            </a:r>
            <a:r>
              <a:rPr lang="en-US" smtClean="0"/>
              <a:t> the salesperson will reply “Yes, but …” and then explain how the product’s benefits can overcome the objection being made. With the </a:t>
            </a:r>
            <a:r>
              <a:rPr lang="en-US" b="1" smtClean="0"/>
              <a:t>“feel, felt, found” </a:t>
            </a:r>
            <a:r>
              <a:rPr lang="en-US" smtClean="0"/>
              <a:t>approach the salesperson lets the customer talk about his/her fears and feelings, then responds how the product can eliminate or reduce those fears.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128002"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Closing a sale is important. Many salespeople fear this part of the sales call because of fear that the customer will say no. Five different sales closings can be used. The </a:t>
            </a:r>
            <a:r>
              <a:rPr lang="en-US" b="1" smtClean="0"/>
              <a:t>direct close</a:t>
            </a:r>
            <a:r>
              <a:rPr lang="en-US" smtClean="0"/>
              <a:t> asks the customer for the order. The </a:t>
            </a:r>
            <a:r>
              <a:rPr lang="en-US" b="1" smtClean="0"/>
              <a:t>trial close</a:t>
            </a:r>
            <a:r>
              <a:rPr lang="en-US" smtClean="0"/>
              <a:t> seeks feedback to gauge the customers willingness to buy without directly asking for an order. In the </a:t>
            </a:r>
            <a:r>
              <a:rPr lang="en-US" b="1" smtClean="0"/>
              <a:t>summarization close</a:t>
            </a:r>
            <a:r>
              <a:rPr lang="en-US" smtClean="0"/>
              <a:t> the salesperson summarizes all of the benefits of the product and how it meets the needs of the buyer prior to asking for the order. The </a:t>
            </a:r>
            <a:r>
              <a:rPr lang="en-US" b="1" smtClean="0"/>
              <a:t>continuous “yes” close</a:t>
            </a:r>
            <a:r>
              <a:rPr lang="en-US" smtClean="0"/>
              <a:t> asks small questions along the way that require a yes answer then when it comes time to ask for the order, the customer is more likely to respond with a yes. The </a:t>
            </a:r>
            <a:r>
              <a:rPr lang="en-US" b="1" smtClean="0"/>
              <a:t>assumptive close</a:t>
            </a:r>
            <a:r>
              <a:rPr lang="en-US" smtClean="0"/>
              <a:t> assumes the customer has decided to make the purchase and so asks how or when the item is to be shipped or the payment method.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3005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Database marketing and personal selling face the same challenges as other IMC programs in the international arena. Differences in technology can be a huge factor in building and using a database. Laws and regulations vary in terms of direct response marketing. Local customs affect how personal selling is done and the importance of formality and building relationships prior to the sales calls. Infrastructure can be an issue with direct response marketing as well as personal selling.</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132098"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lIns="92400" tIns="46200" rIns="92400" bIns="46200"/>
          <a:lstStyle/>
          <a:p>
            <a:r>
              <a:rPr lang="en-US" smtClean="0"/>
              <a:t>Emogen Marketing was retained by Centric Credit Union to increase new memberships and increase deposit accounts. Emogen developed a campaign “Free-er Than Free Checking” that featured television, radio, and billboard spots. The tagline used with the campaign was “Just like a bank … only better.”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220788" y="701675"/>
            <a:ext cx="4564062" cy="3422650"/>
          </a:xfrm>
          <a:prstGeom prst="rect">
            <a:avLst/>
          </a:prstGeom>
          <a:noFill/>
          <a:ln w="12700">
            <a:solidFill>
              <a:srgbClr val="000000"/>
            </a:solidFill>
            <a:miter lim="800000"/>
            <a:headEnd/>
            <a:tailEnd/>
          </a:ln>
        </p:spPr>
      </p:sp>
      <p:sp>
        <p:nvSpPr>
          <p:cNvPr id="26626" name="Rectangle 3"/>
          <p:cNvSpPr>
            <a:spLocks noGrp="1" noChangeArrowheads="1"/>
          </p:cNvSpPr>
          <p:nvPr>
            <p:ph type="body" idx="1"/>
          </p:nvPr>
        </p:nvSpPr>
        <p:spPr bwMode="auto">
          <a:xfrm>
            <a:off x="933450" y="4359275"/>
            <a:ext cx="5137150" cy="4203700"/>
          </a:xfrm>
          <a:prstGeom prst="rect">
            <a:avLst/>
          </a:prstGeom>
          <a:noFill/>
          <a:ln>
            <a:miter lim="800000"/>
            <a:headEnd/>
            <a:tailEnd/>
          </a:ln>
        </p:spPr>
        <p:txBody>
          <a:bodyPr lIns="94045" tIns="47023" rIns="94045" bIns="47023"/>
          <a:lstStyle/>
          <a:p>
            <a:r>
              <a:rPr lang="en-US" smtClean="0"/>
              <a:t>Database marketing involves five tasks: 1) building a data warehouse 2) coding and analyzing the data in the database 3) mining the data for useful information 4) using the data to develop data-driven marketing communications 5) using the data to develop data-driven marketing programs.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28674"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A data warehouse has two primary types of data. The operational database contains all of the customer transactions and follows the rules of accounting. It is used for accounting and tax purposes. The marketing database contains information about current customers, former customers, and prospects.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30722"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This is a list of the types of information that should be contained in a marketing database. Customer information is normally easy to obtain, especially for a B-to-B operations. It may be more difficult for a consumer-based businesses. Customer information that is needed is names, addresses, e-mail addresses and phone numbers. There should be a record of every visit to the firm’s Web site and every contact with the company. Customer histories and results of any surveys should be in the database. Preferences, profiles, and results of marketing campaigns should also be there. It will be discussed later, but the database should also contain appended and coded data.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95388" y="692150"/>
            <a:ext cx="4613275" cy="3459163"/>
          </a:xfrm>
          <a:prstGeom prst="rect">
            <a:avLst/>
          </a:prstGeom>
          <a:noFill/>
          <a:ln w="12700">
            <a:solidFill>
              <a:srgbClr val="000000"/>
            </a:solidFill>
            <a:miter lim="800000"/>
            <a:headEnd/>
            <a:tailEnd/>
          </a:ln>
        </p:spPr>
      </p:sp>
      <p:sp>
        <p:nvSpPr>
          <p:cNvPr id="32770" name="Notes Placeholder 2"/>
          <p:cNvSpPr>
            <a:spLocks noGrp="1"/>
          </p:cNvSpPr>
          <p:nvPr>
            <p:ph type="body" idx="1"/>
          </p:nvPr>
        </p:nvSpPr>
        <p:spPr bwMode="auto">
          <a:xfrm>
            <a:off x="700088" y="4381500"/>
            <a:ext cx="5603875" cy="4149725"/>
          </a:xfrm>
          <a:prstGeom prst="rect">
            <a:avLst/>
          </a:prstGeom>
          <a:noFill/>
          <a:ln>
            <a:miter lim="800000"/>
            <a:headEnd/>
            <a:tailEnd/>
          </a:ln>
        </p:spPr>
        <p:txBody>
          <a:bodyPr/>
          <a:lstStyle/>
          <a:p>
            <a:r>
              <a:rPr lang="en-US" smtClean="0"/>
              <a:t>E-mails are an essential element of a quality marketing database. The Internet and e-mail provide a cost-effective channel of communications that can be used to build relationships. The Internet has the capability of storing information about customers through cookies placed on the customer’s computer. With this information the Web site can be personalized with the person’s name. The content can be customized based on the person’s interests and past behaviors.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3365500"/>
            <a:chOff x="0" y="0"/>
            <a:chExt cx="5760" cy="2120"/>
          </a:xfrm>
        </p:grpSpPr>
        <p:pic>
          <p:nvPicPr>
            <p:cNvPr id="5" name="Picture 3" descr="ARTBANNA"/>
            <p:cNvPicPr>
              <a:picLocks noChangeAspect="1" noChangeArrowheads="1"/>
            </p:cNvPicPr>
            <p:nvPr userDrawn="1"/>
          </p:nvPicPr>
          <p:blipFill>
            <a:blip r:embed="rId2"/>
            <a:srcRect l="8125"/>
            <a:stretch>
              <a:fillRect/>
            </a:stretch>
          </p:blipFill>
          <p:spPr bwMode="invGray">
            <a:xfrm>
              <a:off x="0" y="0"/>
              <a:ext cx="5760" cy="576"/>
            </a:xfrm>
            <a:prstGeom prst="rect">
              <a:avLst/>
            </a:prstGeom>
            <a:noFill/>
            <a:ln w="9525">
              <a:noFill/>
              <a:miter lim="800000"/>
              <a:headEnd/>
              <a:tailEnd/>
            </a:ln>
          </p:spPr>
        </p:pic>
        <p:pic>
          <p:nvPicPr>
            <p:cNvPr id="6" name="Picture 4" descr="Arthsepa"/>
            <p:cNvPicPr>
              <a:picLocks noChangeAspect="1" noChangeArrowheads="1"/>
            </p:cNvPicPr>
            <p:nvPr userDrawn="1"/>
          </p:nvPicPr>
          <p:blipFill>
            <a:blip r:embed="rId3"/>
            <a:srcRect/>
            <a:stretch>
              <a:fillRect/>
            </a:stretch>
          </p:blipFill>
          <p:spPr bwMode="auto">
            <a:xfrm>
              <a:off x="2688" y="2059"/>
              <a:ext cx="2832" cy="61"/>
            </a:xfrm>
            <a:prstGeom prst="rect">
              <a:avLst/>
            </a:prstGeom>
            <a:noFill/>
            <a:ln w="9525">
              <a:noFill/>
              <a:miter lim="800000"/>
              <a:headEnd/>
              <a:tailEnd/>
            </a:ln>
          </p:spPr>
        </p:pic>
      </p:grpSp>
      <p:sp>
        <p:nvSpPr>
          <p:cNvPr id="29701"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9702" name="Rectangle 6"/>
          <p:cNvSpPr>
            <a:spLocks noGrp="1" noChangeArrowheads="1"/>
          </p:cNvSpPr>
          <p:nvPr>
            <p:ph type="subTitle" idx="1"/>
          </p:nvPr>
        </p:nvSpPr>
        <p:spPr>
          <a:xfrm>
            <a:off x="2686050" y="3492500"/>
            <a:ext cx="6102350" cy="1752600"/>
          </a:xfrm>
        </p:spPr>
        <p:txBody>
          <a:bodyPr/>
          <a:lstStyle>
            <a:lvl1pPr marL="0" indent="0" algn="r">
              <a:buFontTx/>
              <a:buNone/>
              <a:defRPr/>
            </a:lvl1pPr>
          </a:lstStyle>
          <a:p>
            <a:r>
              <a:rPr lang="en-US"/>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6019800" y="6343650"/>
            <a:ext cx="2895600" cy="457200"/>
          </a:xfrm>
        </p:spPr>
        <p:txBody>
          <a:bodyPr/>
          <a:lstStyle>
            <a:lvl1pPr algn="r">
              <a:defRPr/>
            </a:lvl1pPr>
          </a:lstStyle>
          <a:p>
            <a:r>
              <a:rPr lang="en-US"/>
              <a:t>Copyright ©2014 by Pearson Education</a:t>
            </a:r>
          </a:p>
        </p:txBody>
      </p:sp>
      <p:sp>
        <p:nvSpPr>
          <p:cNvPr id="9" name="Rectangle 9"/>
          <p:cNvSpPr>
            <a:spLocks noGrp="1" noChangeArrowheads="1"/>
          </p:cNvSpPr>
          <p:nvPr>
            <p:ph type="sldNum" sz="quarter" idx="12"/>
          </p:nvPr>
        </p:nvSpPr>
        <p:spPr>
          <a:xfrm>
            <a:off x="125413" y="6361113"/>
            <a:ext cx="1905000" cy="457200"/>
          </a:xfrm>
        </p:spPr>
        <p:txBody>
          <a:bodyPr/>
          <a:lstStyle>
            <a:lvl1pPr algn="l">
              <a:defRPr sz="2400"/>
            </a:lvl1pPr>
          </a:lstStyle>
          <a:p>
            <a:pPr>
              <a:defRPr/>
            </a:pPr>
            <a:fld id="{6C45E44B-6B38-4862-BEA4-A6AA014E574E}"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6" name="Rectangle 9"/>
          <p:cNvSpPr>
            <a:spLocks noGrp="1" noChangeArrowheads="1"/>
          </p:cNvSpPr>
          <p:nvPr>
            <p:ph type="sldNum" sz="quarter" idx="12"/>
          </p:nvPr>
        </p:nvSpPr>
        <p:spPr>
          <a:ln/>
        </p:spPr>
        <p:txBody>
          <a:bodyPr/>
          <a:lstStyle>
            <a:lvl1pPr>
              <a:defRPr/>
            </a:lvl1pPr>
          </a:lstStyle>
          <a:p>
            <a:pPr>
              <a:defRPr/>
            </a:pPr>
            <a:r>
              <a:rPr lang="en-US"/>
              <a:t>11-</a:t>
            </a:r>
            <a:fld id="{5ED8BE67-1CFF-4592-9F52-6D3E12B5305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842963"/>
            <a:ext cx="2155825" cy="5213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842963"/>
            <a:ext cx="6318250" cy="52133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6" name="Rectangle 9"/>
          <p:cNvSpPr>
            <a:spLocks noGrp="1" noChangeArrowheads="1"/>
          </p:cNvSpPr>
          <p:nvPr>
            <p:ph type="sldNum" sz="quarter" idx="12"/>
          </p:nvPr>
        </p:nvSpPr>
        <p:spPr>
          <a:ln/>
        </p:spPr>
        <p:txBody>
          <a:bodyPr/>
          <a:lstStyle>
            <a:lvl1pPr>
              <a:defRPr/>
            </a:lvl1pPr>
          </a:lstStyle>
          <a:p>
            <a:pPr>
              <a:defRPr/>
            </a:pPr>
            <a:r>
              <a:rPr lang="en-US"/>
              <a:t>11-</a:t>
            </a:r>
            <a:fld id="{684D7E69-CED2-41E9-B9F3-AF0FD5FBD5C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6" name="Rectangle 9"/>
          <p:cNvSpPr>
            <a:spLocks noGrp="1" noChangeArrowheads="1"/>
          </p:cNvSpPr>
          <p:nvPr>
            <p:ph type="sldNum" sz="quarter" idx="12"/>
          </p:nvPr>
        </p:nvSpPr>
        <p:spPr>
          <a:ln/>
        </p:spPr>
        <p:txBody>
          <a:bodyPr/>
          <a:lstStyle>
            <a:lvl1pPr>
              <a:defRPr/>
            </a:lvl1pPr>
          </a:lstStyle>
          <a:p>
            <a:pPr>
              <a:defRPr/>
            </a:pPr>
            <a:r>
              <a:rPr lang="en-US"/>
              <a:t>11-</a:t>
            </a:r>
            <a:fld id="{15F68431-4F97-48C3-BFA7-D5CA2A9F279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6" name="Rectangle 9"/>
          <p:cNvSpPr>
            <a:spLocks noGrp="1" noChangeArrowheads="1"/>
          </p:cNvSpPr>
          <p:nvPr>
            <p:ph type="sldNum" sz="quarter" idx="12"/>
          </p:nvPr>
        </p:nvSpPr>
        <p:spPr>
          <a:ln/>
        </p:spPr>
        <p:txBody>
          <a:bodyPr/>
          <a:lstStyle>
            <a:lvl1pPr>
              <a:defRPr/>
            </a:lvl1pPr>
          </a:lstStyle>
          <a:p>
            <a:pPr>
              <a:defRPr/>
            </a:pPr>
            <a:r>
              <a:rPr lang="en-US"/>
              <a:t>11-</a:t>
            </a:r>
            <a:fld id="{E71E2517-2EB3-4338-B7E4-0E200B93ABB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7" name="Rectangle 9"/>
          <p:cNvSpPr>
            <a:spLocks noGrp="1" noChangeArrowheads="1"/>
          </p:cNvSpPr>
          <p:nvPr>
            <p:ph type="sldNum" sz="quarter" idx="12"/>
          </p:nvPr>
        </p:nvSpPr>
        <p:spPr>
          <a:ln/>
        </p:spPr>
        <p:txBody>
          <a:bodyPr/>
          <a:lstStyle>
            <a:lvl1pPr>
              <a:defRPr/>
            </a:lvl1pPr>
          </a:lstStyle>
          <a:p>
            <a:pPr>
              <a:defRPr/>
            </a:pPr>
            <a:r>
              <a:rPr lang="en-US"/>
              <a:t>11-</a:t>
            </a:r>
            <a:fld id="{E950D188-22CE-47F2-A5C9-B89D05BA301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9" name="Rectangle 9"/>
          <p:cNvSpPr>
            <a:spLocks noGrp="1" noChangeArrowheads="1"/>
          </p:cNvSpPr>
          <p:nvPr>
            <p:ph type="sldNum" sz="quarter" idx="12"/>
          </p:nvPr>
        </p:nvSpPr>
        <p:spPr>
          <a:ln/>
        </p:spPr>
        <p:txBody>
          <a:bodyPr/>
          <a:lstStyle>
            <a:lvl1pPr>
              <a:defRPr/>
            </a:lvl1pPr>
          </a:lstStyle>
          <a:p>
            <a:pPr>
              <a:defRPr/>
            </a:pPr>
            <a:r>
              <a:rPr lang="en-US"/>
              <a:t>11-</a:t>
            </a:r>
            <a:fld id="{DAC07A69-9A2F-4F03-B14B-9A27C45F7D8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2667000" y="6553200"/>
            <a:ext cx="5638800" cy="304800"/>
          </a:xfrm>
        </p:spPr>
        <p:txBody>
          <a:bodyPr/>
          <a:lstStyle>
            <a:lvl1pPr>
              <a:defRPr/>
            </a:lvl1pPr>
          </a:lstStyle>
          <a:p>
            <a:r>
              <a:rPr lang="en-US"/>
              <a:t>Copyright ©2014 by Pearson Education</a:t>
            </a:r>
          </a:p>
        </p:txBody>
      </p:sp>
      <p:sp>
        <p:nvSpPr>
          <p:cNvPr id="5" name="Slide Number Placeholder 4"/>
          <p:cNvSpPr>
            <a:spLocks noGrp="1"/>
          </p:cNvSpPr>
          <p:nvPr>
            <p:ph type="sldNum" sz="quarter" idx="12"/>
          </p:nvPr>
        </p:nvSpPr>
        <p:spPr/>
        <p:txBody>
          <a:bodyPr/>
          <a:lstStyle>
            <a:lvl1pPr>
              <a:defRPr/>
            </a:lvl1pPr>
          </a:lstStyle>
          <a:p>
            <a:pPr>
              <a:defRPr/>
            </a:pPr>
            <a:r>
              <a:rPr lang="en-US"/>
              <a:t>11-</a:t>
            </a:r>
            <a:fld id="{F71921A8-09F5-4C45-B67A-D6AF31B5C05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4" name="Rectangle 9"/>
          <p:cNvSpPr>
            <a:spLocks noGrp="1" noChangeArrowheads="1"/>
          </p:cNvSpPr>
          <p:nvPr>
            <p:ph type="sldNum" sz="quarter" idx="12"/>
          </p:nvPr>
        </p:nvSpPr>
        <p:spPr>
          <a:ln/>
        </p:spPr>
        <p:txBody>
          <a:bodyPr/>
          <a:lstStyle>
            <a:lvl1pPr>
              <a:defRPr/>
            </a:lvl1pPr>
          </a:lstStyle>
          <a:p>
            <a:pPr>
              <a:defRPr/>
            </a:pPr>
            <a:r>
              <a:rPr lang="en-US"/>
              <a:t>11-</a:t>
            </a:r>
            <a:fld id="{F59201CD-6AC8-4183-8006-CBE62E05E06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7" name="Rectangle 9"/>
          <p:cNvSpPr>
            <a:spLocks noGrp="1" noChangeArrowheads="1"/>
          </p:cNvSpPr>
          <p:nvPr>
            <p:ph type="sldNum" sz="quarter" idx="12"/>
          </p:nvPr>
        </p:nvSpPr>
        <p:spPr>
          <a:ln/>
        </p:spPr>
        <p:txBody>
          <a:bodyPr/>
          <a:lstStyle>
            <a:lvl1pPr>
              <a:defRPr/>
            </a:lvl1pPr>
          </a:lstStyle>
          <a:p>
            <a:pPr>
              <a:defRPr/>
            </a:pPr>
            <a:r>
              <a:rPr lang="en-US"/>
              <a:t>11-</a:t>
            </a:r>
            <a:fld id="{CD522CBE-38AA-4F82-B881-CD1AD1B12F93}"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7" name="Rectangle 9"/>
          <p:cNvSpPr>
            <a:spLocks noGrp="1" noChangeArrowheads="1"/>
          </p:cNvSpPr>
          <p:nvPr>
            <p:ph type="sldNum" sz="quarter" idx="12"/>
          </p:nvPr>
        </p:nvSpPr>
        <p:spPr>
          <a:ln/>
        </p:spPr>
        <p:txBody>
          <a:bodyPr/>
          <a:lstStyle>
            <a:lvl1pPr>
              <a:defRPr/>
            </a:lvl1pPr>
          </a:lstStyle>
          <a:p>
            <a:pPr>
              <a:defRPr/>
            </a:pPr>
            <a:r>
              <a:rPr lang="en-US"/>
              <a:t>11-</a:t>
            </a:r>
            <a:fld id="{DB0367DF-B6B0-4506-884A-E79903AB13A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p:bgPr>
    </p:bg>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bwMode="auto">
          <a:xfrm>
            <a:off x="1219200" y="842963"/>
            <a:ext cx="7735888" cy="6413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73731"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9"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cs typeface="+mn-cs"/>
              </a:defRPr>
            </a:lvl1pPr>
          </a:lstStyle>
          <a:p>
            <a:pPr>
              <a:defRPr/>
            </a:pPr>
            <a:endParaRPr lang="en-US"/>
          </a:p>
        </p:txBody>
      </p:sp>
      <p:sp>
        <p:nvSpPr>
          <p:cNvPr id="28680" name="Rectangle 8"/>
          <p:cNvSpPr>
            <a:spLocks noGrp="1" noChangeArrowheads="1"/>
          </p:cNvSpPr>
          <p:nvPr>
            <p:ph type="ftr" sz="quarter" idx="3"/>
          </p:nvPr>
        </p:nvSpPr>
        <p:spPr bwMode="auto">
          <a:xfrm>
            <a:off x="2590800" y="6553200"/>
            <a:ext cx="5638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defRPr>
            </a:lvl1pPr>
          </a:lstStyle>
          <a:p>
            <a:r>
              <a:rPr lang="en-US"/>
              <a:t>Copyright ©2014 by Pearson Education</a:t>
            </a:r>
          </a:p>
        </p:txBody>
      </p:sp>
      <p:sp>
        <p:nvSpPr>
          <p:cNvPr id="28681" name="Rectangle 9"/>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cs typeface="+mn-cs"/>
              </a:defRPr>
            </a:lvl1pPr>
          </a:lstStyle>
          <a:p>
            <a:pPr>
              <a:defRPr/>
            </a:pPr>
            <a:r>
              <a:rPr lang="en-US"/>
              <a:t>11-</a:t>
            </a:r>
            <a:fld id="{F7FBEC15-AD96-4B49-9D7C-B32B5B382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63" r:id="rId6"/>
    <p:sldLayoutId id="2147483657" r:id="rId7"/>
    <p:sldLayoutId id="2147483656" r:id="rId8"/>
    <p:sldLayoutId id="2147483655" r:id="rId9"/>
    <p:sldLayoutId id="2147483654" r:id="rId10"/>
    <p:sldLayoutId id="2147483653" r:id="rId11"/>
  </p:sldLayoutIdLst>
  <p:transition/>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adweek.com/aw/content_display/news/agency/e3i4a73f5d7451749a37c7fca20"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536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7174"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defRPr/>
            </a:pPr>
            <a:r>
              <a:rPr lang="en-US" sz="12800" dirty="0">
                <a:solidFill>
                  <a:srgbClr val="CC3300"/>
                </a:solidFill>
                <a:latin typeface="+mj-lt"/>
                <a:cs typeface="Arial" pitchFamily="34" charset="0"/>
              </a:rPr>
              <a:t>11</a:t>
            </a:r>
          </a:p>
        </p:txBody>
      </p:sp>
      <p:sp>
        <p:nvSpPr>
          <p:cNvPr id="7175" name="Text Box 5"/>
          <p:cNvSpPr txBox="1">
            <a:spLocks noChangeArrowheads="1"/>
          </p:cNvSpPr>
          <p:nvPr/>
        </p:nvSpPr>
        <p:spPr bwMode="auto">
          <a:xfrm>
            <a:off x="0" y="1219200"/>
            <a:ext cx="9144000" cy="3477875"/>
          </a:xfrm>
          <a:prstGeom prst="rect">
            <a:avLst/>
          </a:prstGeom>
          <a:noFill/>
          <a:ln w="12700">
            <a:noFill/>
            <a:miter lim="800000"/>
            <a:headEnd type="none" w="sm" len="sm"/>
            <a:tailEnd type="none" w="sm" len="sm"/>
          </a:ln>
        </p:spPr>
        <p:txBody>
          <a:bodyPr>
            <a:spAutoFit/>
          </a:bodyPr>
          <a:lstStyle/>
          <a:p>
            <a:pPr algn="ctr">
              <a:defRPr/>
            </a:pPr>
            <a:r>
              <a:rPr lang="en-US" sz="3200" b="1" dirty="0">
                <a:solidFill>
                  <a:srgbClr val="FF3300"/>
                </a:solidFill>
                <a:cs typeface="Arial" pitchFamily="34" charset="0"/>
              </a:rPr>
              <a:t>		</a:t>
            </a:r>
            <a:r>
              <a:rPr lang="en-US" sz="4800" b="1" dirty="0">
                <a:solidFill>
                  <a:srgbClr val="CC3300"/>
                </a:solidFill>
                <a:latin typeface="+mj-lt"/>
                <a:cs typeface="Arial" pitchFamily="34" charset="0"/>
              </a:rPr>
              <a:t>Chapter Eleven</a:t>
            </a:r>
          </a:p>
          <a:p>
            <a:pPr algn="ctr">
              <a:defRPr/>
            </a:pPr>
            <a:endParaRPr lang="en-US" sz="2800" b="1" dirty="0">
              <a:solidFill>
                <a:srgbClr val="FF3300"/>
              </a:solidFill>
              <a:latin typeface="+mj-lt"/>
              <a:cs typeface="Arial" pitchFamily="34" charset="0"/>
            </a:endParaRPr>
          </a:p>
          <a:p>
            <a:pPr algn="ctr">
              <a:defRPr/>
            </a:pPr>
            <a:endParaRPr lang="en-US" sz="1800" b="1" dirty="0">
              <a:solidFill>
                <a:srgbClr val="FF3300"/>
              </a:solidFill>
              <a:latin typeface="+mj-lt"/>
              <a:cs typeface="Arial" pitchFamily="34" charset="0"/>
            </a:endParaRPr>
          </a:p>
          <a:p>
            <a:pPr algn="ctr">
              <a:defRPr/>
            </a:pPr>
            <a:endParaRPr lang="en-US" sz="1800" b="1" dirty="0">
              <a:solidFill>
                <a:srgbClr val="FF3300"/>
              </a:solidFill>
              <a:latin typeface="+mj-lt"/>
              <a:cs typeface="Arial" pitchFamily="34" charset="0"/>
            </a:endParaRPr>
          </a:p>
          <a:p>
            <a:pPr algn="ctr">
              <a:defRPr/>
            </a:pPr>
            <a:r>
              <a:rPr lang="zh-CN" altLang="en-US" sz="3600" b="1" dirty="0" smtClean="0">
                <a:solidFill>
                  <a:srgbClr val="CC3300"/>
                </a:solidFill>
                <a:latin typeface="+mj-lt"/>
                <a:cs typeface="Arial" pitchFamily="34" charset="0"/>
              </a:rPr>
              <a:t>数据库</a:t>
            </a:r>
            <a:endParaRPr lang="en-US" altLang="zh-CN" sz="3600" b="1" dirty="0" smtClean="0">
              <a:solidFill>
                <a:srgbClr val="CC3300"/>
              </a:solidFill>
              <a:latin typeface="+mj-lt"/>
              <a:cs typeface="Arial" pitchFamily="34" charset="0"/>
            </a:endParaRPr>
          </a:p>
          <a:p>
            <a:pPr algn="ctr">
              <a:defRPr/>
            </a:pPr>
            <a:r>
              <a:rPr lang="zh-CN" altLang="en-US" sz="3600" b="1" dirty="0" smtClean="0">
                <a:solidFill>
                  <a:srgbClr val="CC3300"/>
                </a:solidFill>
                <a:latin typeface="+mj-lt"/>
                <a:cs typeface="Arial" pitchFamily="34" charset="0"/>
              </a:rPr>
              <a:t>直复营销</a:t>
            </a:r>
            <a:endParaRPr lang="en-US" altLang="zh-CN" sz="3600" b="1" dirty="0" smtClean="0">
              <a:solidFill>
                <a:srgbClr val="CC3300"/>
              </a:solidFill>
              <a:latin typeface="+mj-lt"/>
              <a:cs typeface="Arial" pitchFamily="34" charset="0"/>
            </a:endParaRPr>
          </a:p>
          <a:p>
            <a:pPr algn="ctr">
              <a:defRPr/>
            </a:pPr>
            <a:r>
              <a:rPr lang="zh-CN" altLang="en-US" sz="3600" b="1" dirty="0" smtClean="0">
                <a:solidFill>
                  <a:srgbClr val="CC3300"/>
                </a:solidFill>
                <a:latin typeface="+mj-lt"/>
                <a:cs typeface="Arial" pitchFamily="34" charset="0"/>
              </a:rPr>
              <a:t>人员推销</a:t>
            </a:r>
            <a:endParaRPr lang="en-US" sz="5400" b="1" dirty="0">
              <a:solidFill>
                <a:srgbClr val="CC3300"/>
              </a:solidFill>
              <a:latin typeface="+mj-lt"/>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78C3FCB5-334D-49CE-ABED-A3BBFEF6C9BE}" type="slidenum">
              <a:rPr lang="en-US"/>
              <a:pPr>
                <a:defRPr/>
              </a:pPr>
              <a:t>10</a:t>
            </a:fld>
            <a:endParaRPr lang="en-US"/>
          </a:p>
        </p:txBody>
      </p:sp>
      <p:sp>
        <p:nvSpPr>
          <p:cNvPr id="31747" name="Rectangle 2"/>
          <p:cNvSpPr>
            <a:spLocks noGrp="1" noChangeArrowheads="1"/>
          </p:cNvSpPr>
          <p:nvPr>
            <p:ph type="title"/>
          </p:nvPr>
        </p:nvSpPr>
        <p:spPr>
          <a:xfrm>
            <a:off x="838200" y="547688"/>
            <a:ext cx="7924800" cy="769937"/>
          </a:xfrm>
        </p:spPr>
        <p:txBody>
          <a:bodyPr/>
          <a:lstStyle/>
          <a:p>
            <a:pPr algn="ctr" eaLnBrk="1" hangingPunct="1"/>
            <a:r>
              <a:rPr lang="en-US" sz="4400" b="1" smtClean="0">
                <a:solidFill>
                  <a:srgbClr val="0000FF"/>
                </a:solidFill>
              </a:rPr>
              <a:t>E-Mail and Internet Data</a:t>
            </a:r>
          </a:p>
        </p:txBody>
      </p:sp>
      <p:sp>
        <p:nvSpPr>
          <p:cNvPr id="31748" name="Rectangle 3"/>
          <p:cNvSpPr>
            <a:spLocks noGrp="1" noChangeArrowheads="1"/>
          </p:cNvSpPr>
          <p:nvPr>
            <p:ph type="body" idx="1"/>
          </p:nvPr>
        </p:nvSpPr>
        <p:spPr>
          <a:xfrm>
            <a:off x="1447800" y="1752600"/>
            <a:ext cx="7162800" cy="3352800"/>
          </a:xfrm>
        </p:spPr>
        <p:txBody>
          <a:bodyPr/>
          <a:lstStyle/>
          <a:p>
            <a:pPr eaLnBrk="1"/>
            <a:r>
              <a:rPr lang="zh-CN" altLang="en-US" dirty="0" smtClean="0"/>
              <a:t>邮件地址是有效营销数据库的基本元素。</a:t>
            </a:r>
            <a:endParaRPr lang="en-US" dirty="0" smtClean="0"/>
          </a:p>
          <a:p>
            <a:pPr eaLnBrk="1"/>
            <a:r>
              <a:rPr lang="en-US" dirty="0" smtClean="0"/>
              <a:t>Cost effective communications</a:t>
            </a:r>
          </a:p>
          <a:p>
            <a:pPr eaLnBrk="1"/>
            <a:r>
              <a:rPr lang="en-US" dirty="0" smtClean="0"/>
              <a:t>Build relationships</a:t>
            </a:r>
          </a:p>
          <a:p>
            <a:pPr eaLnBrk="1"/>
            <a:r>
              <a:rPr lang="en-US" dirty="0" smtClean="0"/>
              <a:t>Cookies</a:t>
            </a:r>
          </a:p>
          <a:p>
            <a:pPr lvl="1" eaLnBrk="1"/>
            <a:r>
              <a:rPr lang="en-US" dirty="0" smtClean="0"/>
              <a:t>Store information</a:t>
            </a:r>
            <a:r>
              <a:rPr lang="zh-CN" altLang="en-US" dirty="0" smtClean="0"/>
              <a:t>登记和存储网站访问和浏览模式</a:t>
            </a:r>
            <a:endParaRPr lang="en-US" dirty="0" smtClean="0"/>
          </a:p>
          <a:p>
            <a:pPr lvl="1" eaLnBrk="1"/>
            <a:r>
              <a:rPr lang="en-US" dirty="0" smtClean="0"/>
              <a:t>Personalize Web site</a:t>
            </a:r>
          </a:p>
          <a:p>
            <a:pPr lvl="1" eaLnBrk="1"/>
            <a:r>
              <a:rPr lang="en-US" dirty="0" smtClean="0"/>
              <a:t>Customize content</a:t>
            </a:r>
          </a:p>
          <a:p>
            <a:pPr eaLnBrk="1"/>
            <a:endParaRPr lang="en-US" dirty="0" smtClean="0"/>
          </a:p>
        </p:txBody>
      </p:sp>
      <p:sp>
        <p:nvSpPr>
          <p:cNvPr id="3174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175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175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75A36517-A46E-418E-BC69-B6770190A302}" type="slidenum">
              <a:rPr lang="en-US"/>
              <a:pPr>
                <a:defRPr/>
              </a:pPr>
              <a:t>11</a:t>
            </a:fld>
            <a:endParaRPr lang="en-US"/>
          </a:p>
        </p:txBody>
      </p:sp>
      <p:sp>
        <p:nvSpPr>
          <p:cNvPr id="33795" name="Rectangle 2"/>
          <p:cNvSpPr>
            <a:spLocks noGrp="1" noChangeArrowheads="1"/>
          </p:cNvSpPr>
          <p:nvPr>
            <p:ph type="title"/>
          </p:nvPr>
        </p:nvSpPr>
        <p:spPr>
          <a:xfrm>
            <a:off x="838200" y="276761"/>
            <a:ext cx="7924800" cy="1323439"/>
          </a:xfrm>
        </p:spPr>
        <p:txBody>
          <a:bodyPr/>
          <a:lstStyle/>
          <a:p>
            <a:pPr algn="ctr" eaLnBrk="1" hangingPunct="1"/>
            <a:r>
              <a:rPr lang="en-US" sz="4000" b="1" dirty="0" smtClean="0">
                <a:solidFill>
                  <a:srgbClr val="0000FF"/>
                </a:solidFill>
              </a:rPr>
              <a:t>Purchase and Communication</a:t>
            </a:r>
            <a:br>
              <a:rPr lang="en-US" sz="4000" b="1" dirty="0" smtClean="0">
                <a:solidFill>
                  <a:srgbClr val="0000FF"/>
                </a:solidFill>
              </a:rPr>
            </a:br>
            <a:r>
              <a:rPr lang="en-US" sz="4000" b="1" dirty="0" smtClean="0">
                <a:solidFill>
                  <a:srgbClr val="0000FF"/>
                </a:solidFill>
              </a:rPr>
              <a:t>Histories</a:t>
            </a:r>
            <a:r>
              <a:rPr lang="zh-CN" altLang="en-US" sz="4000" b="1" dirty="0" smtClean="0">
                <a:solidFill>
                  <a:srgbClr val="0000FF"/>
                </a:solidFill>
              </a:rPr>
              <a:t>购买和沟通历史</a:t>
            </a:r>
            <a:endParaRPr lang="en-US" sz="4000" b="1" dirty="0" smtClean="0">
              <a:solidFill>
                <a:srgbClr val="0000FF"/>
              </a:solidFill>
            </a:endParaRPr>
          </a:p>
        </p:txBody>
      </p:sp>
      <p:sp>
        <p:nvSpPr>
          <p:cNvPr id="33796" name="Rectangle 3"/>
          <p:cNvSpPr>
            <a:spLocks noGrp="1" noChangeArrowheads="1"/>
          </p:cNvSpPr>
          <p:nvPr>
            <p:ph type="body" idx="1"/>
          </p:nvPr>
        </p:nvSpPr>
        <p:spPr>
          <a:xfrm>
            <a:off x="1219200" y="2286000"/>
            <a:ext cx="7239000" cy="3352800"/>
          </a:xfrm>
        </p:spPr>
        <p:txBody>
          <a:bodyPr/>
          <a:lstStyle/>
          <a:p>
            <a:pPr eaLnBrk="1"/>
            <a:r>
              <a:rPr lang="zh-CN" altLang="en-US" dirty="0" smtClean="0"/>
              <a:t>详细记录</a:t>
            </a:r>
            <a:r>
              <a:rPr lang="en-US" dirty="0" smtClean="0"/>
              <a:t>Detailed customer histories</a:t>
            </a:r>
          </a:p>
          <a:p>
            <a:pPr eaLnBrk="1"/>
            <a:r>
              <a:rPr lang="en-US" dirty="0" smtClean="0"/>
              <a:t>Every interaction with the company</a:t>
            </a:r>
          </a:p>
          <a:p>
            <a:pPr eaLnBrk="1"/>
            <a:r>
              <a:rPr lang="en-US" dirty="0" smtClean="0"/>
              <a:t>Determine future communications</a:t>
            </a:r>
          </a:p>
          <a:p>
            <a:pPr eaLnBrk="1"/>
            <a:r>
              <a:rPr lang="en-US" dirty="0" smtClean="0"/>
              <a:t>Assist marketing team in evaluating</a:t>
            </a:r>
          </a:p>
          <a:p>
            <a:pPr lvl="1" eaLnBrk="1"/>
            <a:r>
              <a:rPr lang="en-US" sz="2400" dirty="0" smtClean="0"/>
              <a:t>Customer’s lifetime value</a:t>
            </a:r>
          </a:p>
          <a:p>
            <a:pPr lvl="1" eaLnBrk="1"/>
            <a:r>
              <a:rPr lang="en-US" sz="2400" dirty="0" smtClean="0"/>
              <a:t>Other customer metrics</a:t>
            </a:r>
          </a:p>
          <a:p>
            <a:pPr eaLnBrk="1"/>
            <a:endParaRPr lang="en-US" dirty="0" smtClean="0"/>
          </a:p>
        </p:txBody>
      </p:sp>
      <p:sp>
        <p:nvSpPr>
          <p:cNvPr id="337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37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37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32050246-1EB5-4D67-8C07-55AF1B42036B}" type="slidenum">
              <a:rPr lang="en-US"/>
              <a:pPr>
                <a:defRPr/>
              </a:pPr>
              <a:t>12</a:t>
            </a:fld>
            <a:endParaRPr lang="en-US"/>
          </a:p>
        </p:txBody>
      </p:sp>
      <p:sp>
        <p:nvSpPr>
          <p:cNvPr id="35843" name="Rectangle 2"/>
          <p:cNvSpPr>
            <a:spLocks noGrp="1" noChangeArrowheads="1"/>
          </p:cNvSpPr>
          <p:nvPr>
            <p:ph type="title"/>
          </p:nvPr>
        </p:nvSpPr>
        <p:spPr>
          <a:xfrm>
            <a:off x="838200" y="381000"/>
            <a:ext cx="8001000" cy="646113"/>
          </a:xfrm>
        </p:spPr>
        <p:txBody>
          <a:bodyPr/>
          <a:lstStyle/>
          <a:p>
            <a:pPr algn="ctr" eaLnBrk="1" hangingPunct="1"/>
            <a:r>
              <a:rPr lang="en-US" b="1" smtClean="0">
                <a:solidFill>
                  <a:srgbClr val="0000FF"/>
                </a:solidFill>
              </a:rPr>
              <a:t>Customer Information Companies</a:t>
            </a:r>
          </a:p>
        </p:txBody>
      </p:sp>
      <p:sp>
        <p:nvSpPr>
          <p:cNvPr id="35844" name="Rectangle 3"/>
          <p:cNvSpPr>
            <a:spLocks noGrp="1" noChangeArrowheads="1"/>
          </p:cNvSpPr>
          <p:nvPr>
            <p:ph type="body" idx="1"/>
          </p:nvPr>
        </p:nvSpPr>
        <p:spPr>
          <a:xfrm>
            <a:off x="1371600" y="1295400"/>
            <a:ext cx="7086600" cy="4800600"/>
          </a:xfrm>
        </p:spPr>
        <p:txBody>
          <a:bodyPr/>
          <a:lstStyle/>
          <a:p>
            <a:pPr eaLnBrk="1"/>
            <a:r>
              <a:rPr lang="en-US" sz="2800" dirty="0" smtClean="0"/>
              <a:t>Data research firms</a:t>
            </a:r>
          </a:p>
          <a:p>
            <a:pPr lvl="1" eaLnBrk="1"/>
            <a:r>
              <a:rPr lang="en-US" sz="2400" dirty="0" smtClean="0"/>
              <a:t>Knowledge Base Marketing</a:t>
            </a:r>
          </a:p>
          <a:p>
            <a:pPr lvl="1" eaLnBrk="1"/>
            <a:r>
              <a:rPr lang="en-US" sz="2400" dirty="0" smtClean="0"/>
              <a:t>Donnelly</a:t>
            </a:r>
          </a:p>
          <a:p>
            <a:pPr lvl="1" eaLnBrk="1"/>
            <a:r>
              <a:rPr lang="en-US" sz="2400" dirty="0" smtClean="0"/>
              <a:t>Dialog</a:t>
            </a:r>
          </a:p>
          <a:p>
            <a:pPr lvl="1" eaLnBrk="1"/>
            <a:r>
              <a:rPr lang="en-US" sz="2400" dirty="0" err="1" smtClean="0"/>
              <a:t>Claritas</a:t>
            </a:r>
            <a:endParaRPr lang="en-US" sz="2400" dirty="0" smtClean="0"/>
          </a:p>
          <a:p>
            <a:pPr eaLnBrk="1"/>
            <a:r>
              <a:rPr lang="en-US" sz="2800" dirty="0" smtClean="0"/>
              <a:t>Demographic data</a:t>
            </a:r>
          </a:p>
          <a:p>
            <a:pPr eaLnBrk="1"/>
            <a:r>
              <a:rPr lang="en-US" sz="2800" dirty="0" smtClean="0"/>
              <a:t>Psychographic data</a:t>
            </a:r>
          </a:p>
          <a:p>
            <a:pPr eaLnBrk="1"/>
            <a:r>
              <a:rPr lang="en-US" sz="2800" dirty="0" smtClean="0"/>
              <a:t>Online information + offline information</a:t>
            </a:r>
          </a:p>
          <a:p>
            <a:pPr lvl="1" eaLnBrk="1"/>
            <a:r>
              <a:rPr lang="en-US" sz="2400" dirty="0" smtClean="0"/>
              <a:t>Acxiom</a:t>
            </a:r>
          </a:p>
          <a:p>
            <a:pPr lvl="1" eaLnBrk="1"/>
            <a:r>
              <a:rPr lang="en-US" sz="2400" dirty="0" err="1" smtClean="0"/>
              <a:t>Datran</a:t>
            </a:r>
            <a:r>
              <a:rPr lang="en-US" sz="2400" dirty="0" smtClean="0"/>
              <a:t> Media</a:t>
            </a:r>
          </a:p>
          <a:p>
            <a:pPr eaLnBrk="1"/>
            <a:endParaRPr lang="en-US" sz="1600" dirty="0" smtClean="0"/>
          </a:p>
          <a:p>
            <a:pPr eaLnBrk="1"/>
            <a:endParaRPr lang="en-US" sz="2800" dirty="0" smtClean="0"/>
          </a:p>
        </p:txBody>
      </p:sp>
      <p:sp>
        <p:nvSpPr>
          <p:cNvPr id="3584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584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584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BF6BDB93-459C-4AF9-83D9-FF6A3466334A}" type="slidenum">
              <a:rPr lang="en-US"/>
              <a:pPr>
                <a:defRPr/>
              </a:pPr>
              <a:t>13</a:t>
            </a:fld>
            <a:endParaRPr lang="en-US"/>
          </a:p>
        </p:txBody>
      </p:sp>
      <p:sp>
        <p:nvSpPr>
          <p:cNvPr id="37891" name="Rectangle 2"/>
          <p:cNvSpPr>
            <a:spLocks noGrp="1" noChangeArrowheads="1"/>
          </p:cNvSpPr>
          <p:nvPr>
            <p:ph type="title"/>
          </p:nvPr>
        </p:nvSpPr>
        <p:spPr>
          <a:xfrm>
            <a:off x="381000" y="263604"/>
            <a:ext cx="7086600" cy="1107996"/>
          </a:xfrm>
        </p:spPr>
        <p:txBody>
          <a:bodyPr/>
          <a:lstStyle/>
          <a:p>
            <a:pPr algn="ctr" eaLnBrk="1" hangingPunct="1"/>
            <a:r>
              <a:rPr lang="en-US" sz="6600" b="1" dirty="0" smtClean="0">
                <a:solidFill>
                  <a:srgbClr val="0000FF"/>
                </a:solidFill>
              </a:rPr>
              <a:t>Geocodin</a:t>
            </a:r>
            <a:r>
              <a:rPr lang="en-US" altLang="zh-CN" sz="6600" b="1" dirty="0" smtClean="0">
                <a:solidFill>
                  <a:srgbClr val="0000FF"/>
                </a:solidFill>
              </a:rPr>
              <a:t>g</a:t>
            </a:r>
            <a:endParaRPr lang="en-US" sz="6600" b="1" dirty="0" smtClean="0">
              <a:solidFill>
                <a:srgbClr val="0000FF"/>
              </a:solidFill>
            </a:endParaRPr>
          </a:p>
        </p:txBody>
      </p:sp>
      <p:sp>
        <p:nvSpPr>
          <p:cNvPr id="37892" name="Rectangle 3"/>
          <p:cNvSpPr>
            <a:spLocks noGrp="1" noChangeArrowheads="1"/>
          </p:cNvSpPr>
          <p:nvPr>
            <p:ph type="body" idx="1"/>
          </p:nvPr>
        </p:nvSpPr>
        <p:spPr>
          <a:xfrm>
            <a:off x="1447800" y="1676400"/>
            <a:ext cx="7010400" cy="3657600"/>
          </a:xfrm>
        </p:spPr>
        <p:txBody>
          <a:bodyPr/>
          <a:lstStyle/>
          <a:p>
            <a:pPr eaLnBrk="1"/>
            <a:r>
              <a:rPr lang="en-US" dirty="0" smtClean="0"/>
              <a:t>Adding geographic codes</a:t>
            </a:r>
          </a:p>
          <a:p>
            <a:pPr eaLnBrk="1"/>
            <a:r>
              <a:rPr lang="en-US" dirty="0" smtClean="0"/>
              <a:t>Plot on a map</a:t>
            </a:r>
          </a:p>
          <a:p>
            <a:pPr eaLnBrk="1"/>
            <a:r>
              <a:rPr lang="en-US" dirty="0" smtClean="0"/>
              <a:t>Combine with demographic and lifestyle information</a:t>
            </a:r>
          </a:p>
          <a:p>
            <a:pPr eaLnBrk="1"/>
            <a:r>
              <a:rPr lang="en-US" dirty="0" smtClean="0"/>
              <a:t>Identify clusters</a:t>
            </a:r>
          </a:p>
          <a:p>
            <a:pPr eaLnBrk="1"/>
            <a:r>
              <a:rPr lang="en-US" i="1" dirty="0" smtClean="0"/>
              <a:t>CACI Coder/Plus</a:t>
            </a:r>
            <a:endParaRPr lang="en-US" sz="2800" i="1" dirty="0" smtClean="0"/>
          </a:p>
          <a:p>
            <a:pPr eaLnBrk="1"/>
            <a:endParaRPr lang="en-US" sz="1800" dirty="0" smtClean="0"/>
          </a:p>
          <a:p>
            <a:pPr eaLnBrk="1"/>
            <a:endParaRPr lang="en-US" dirty="0" smtClean="0"/>
          </a:p>
        </p:txBody>
      </p:sp>
      <p:sp>
        <p:nvSpPr>
          <p:cNvPr id="3789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789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789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7010400" y="6477000"/>
            <a:ext cx="1905000" cy="457200"/>
          </a:xfrm>
        </p:spPr>
        <p:txBody>
          <a:bodyPr/>
          <a:lstStyle/>
          <a:p>
            <a:pPr>
              <a:defRPr/>
            </a:pPr>
            <a:r>
              <a:rPr lang="en-US"/>
              <a:t>11-</a:t>
            </a:r>
            <a:fld id="{1B6B26CE-9A58-41E1-A08C-C4C7EFDDF72F}" type="slidenum">
              <a:rPr lang="en-US"/>
              <a:pPr>
                <a:defRPr/>
              </a:pPr>
              <a:t>14</a:t>
            </a:fld>
            <a:endParaRPr lang="en-US"/>
          </a:p>
        </p:txBody>
      </p:sp>
      <p:sp>
        <p:nvSpPr>
          <p:cNvPr id="39939" name="Rectangle 2"/>
          <p:cNvSpPr>
            <a:spLocks noGrp="1" noChangeArrowheads="1"/>
          </p:cNvSpPr>
          <p:nvPr>
            <p:ph type="title"/>
          </p:nvPr>
        </p:nvSpPr>
        <p:spPr>
          <a:xfrm>
            <a:off x="381000" y="482600"/>
            <a:ext cx="8534400" cy="946150"/>
          </a:xfrm>
        </p:spPr>
        <p:txBody>
          <a:bodyPr/>
          <a:lstStyle/>
          <a:p>
            <a:pPr algn="ctr" eaLnBrk="1" hangingPunct="1"/>
            <a:r>
              <a:rPr lang="en-US" b="1" dirty="0" smtClean="0">
                <a:solidFill>
                  <a:srgbClr val="008000"/>
                </a:solidFill>
              </a:rPr>
              <a:t>Trade Area Draw Analysis</a:t>
            </a:r>
            <a:br>
              <a:rPr lang="en-US" b="1" dirty="0" smtClean="0">
                <a:solidFill>
                  <a:srgbClr val="008000"/>
                </a:solidFill>
              </a:rPr>
            </a:br>
            <a:r>
              <a:rPr lang="en-US" sz="2000" dirty="0" smtClean="0"/>
              <a:t>Sample CACI Report for a Proposed Store Site</a:t>
            </a:r>
          </a:p>
        </p:txBody>
      </p:sp>
      <p:sp>
        <p:nvSpPr>
          <p:cNvPr id="39940" name="Rectangle 3"/>
          <p:cNvSpPr>
            <a:spLocks noGrp="1" noChangeArrowheads="1"/>
          </p:cNvSpPr>
          <p:nvPr>
            <p:ph type="body" idx="1"/>
          </p:nvPr>
        </p:nvSpPr>
        <p:spPr>
          <a:xfrm>
            <a:off x="152400" y="2209800"/>
            <a:ext cx="8534400" cy="2057400"/>
          </a:xfrm>
        </p:spPr>
        <p:txBody>
          <a:bodyPr/>
          <a:lstStyle/>
          <a:p>
            <a:pPr lvl="1" eaLnBrk="1" hangingPunct="1">
              <a:lnSpc>
                <a:spcPct val="90000"/>
              </a:lnSpc>
              <a:buFontTx/>
              <a:buNone/>
            </a:pPr>
            <a:r>
              <a:rPr lang="en-US" sz="2400" dirty="0" smtClean="0"/>
              <a:t>25%	   492		  0.99		   1,992	24.7%</a:t>
            </a:r>
            <a:endParaRPr lang="en-US" sz="2400" dirty="0" smtClean="0">
              <a:solidFill>
                <a:srgbClr val="33CCFF"/>
              </a:solidFill>
            </a:endParaRPr>
          </a:p>
          <a:p>
            <a:pPr lvl="1" eaLnBrk="1" hangingPunct="1">
              <a:lnSpc>
                <a:spcPct val="90000"/>
              </a:lnSpc>
              <a:buFontTx/>
              <a:buNone/>
            </a:pPr>
            <a:r>
              <a:rPr lang="en-US" sz="2400" dirty="0" smtClean="0">
                <a:solidFill>
                  <a:schemeClr val="hlink"/>
                </a:solidFill>
              </a:rPr>
              <a:t>50%	   985		  2.32		  14,803	  6.7%</a:t>
            </a:r>
          </a:p>
          <a:p>
            <a:pPr lvl="1" eaLnBrk="1" hangingPunct="1">
              <a:lnSpc>
                <a:spcPct val="90000"/>
              </a:lnSpc>
              <a:buFontTx/>
              <a:buNone/>
            </a:pPr>
            <a:r>
              <a:rPr lang="en-US" sz="2400" dirty="0" smtClean="0"/>
              <a:t>75%	1,477		  4.28		  45,390	  3.3%</a:t>
            </a:r>
          </a:p>
          <a:p>
            <a:pPr lvl="1" eaLnBrk="1" hangingPunct="1">
              <a:lnSpc>
                <a:spcPct val="90000"/>
              </a:lnSpc>
              <a:buFontTx/>
              <a:buNone/>
            </a:pPr>
            <a:r>
              <a:rPr lang="en-US" sz="2400" dirty="0" smtClean="0"/>
              <a:t>90%	1,772		  8.48		  97,382	  1.8%</a:t>
            </a:r>
          </a:p>
        </p:txBody>
      </p:sp>
      <p:sp>
        <p:nvSpPr>
          <p:cNvPr id="39941" name="Text Box 4"/>
          <p:cNvSpPr txBox="1">
            <a:spLocks noChangeArrowheads="1"/>
          </p:cNvSpPr>
          <p:nvPr/>
        </p:nvSpPr>
        <p:spPr bwMode="auto">
          <a:xfrm>
            <a:off x="304800" y="1828800"/>
            <a:ext cx="8464550" cy="366713"/>
          </a:xfrm>
          <a:prstGeom prst="rect">
            <a:avLst/>
          </a:prstGeom>
          <a:noFill/>
          <a:ln w="12700">
            <a:noFill/>
            <a:miter lim="800000"/>
            <a:headEnd type="none" w="sm" len="sm"/>
            <a:tailEnd type="none" w="sm" len="sm"/>
          </a:ln>
        </p:spPr>
        <p:txBody>
          <a:bodyPr wrap="none">
            <a:spAutoFit/>
          </a:bodyPr>
          <a:lstStyle/>
          <a:p>
            <a:pPr eaLnBrk="0" hangingPunct="0"/>
            <a:r>
              <a:rPr lang="en-US" sz="1800" u="sng">
                <a:latin typeface="Arial" charset="0"/>
              </a:rPr>
              <a:t>Percentile    # of Customers     Distance           # of Households   Penetration Rate</a:t>
            </a:r>
          </a:p>
        </p:txBody>
      </p:sp>
      <p:sp>
        <p:nvSpPr>
          <p:cNvPr id="39942" name="Text Box 5"/>
          <p:cNvSpPr txBox="1">
            <a:spLocks noChangeArrowheads="1"/>
          </p:cNvSpPr>
          <p:nvPr/>
        </p:nvSpPr>
        <p:spPr bwMode="auto">
          <a:xfrm>
            <a:off x="746125" y="4648200"/>
            <a:ext cx="7940675" cy="1190625"/>
          </a:xfrm>
          <a:prstGeom prst="rect">
            <a:avLst/>
          </a:prstGeom>
          <a:noFill/>
          <a:ln w="12700">
            <a:noFill/>
            <a:miter lim="800000"/>
            <a:headEnd type="none" w="sm" len="sm"/>
            <a:tailEnd type="none" w="sm" len="sm"/>
          </a:ln>
        </p:spPr>
        <p:txBody>
          <a:bodyPr>
            <a:spAutoFit/>
          </a:bodyPr>
          <a:lstStyle/>
          <a:p>
            <a:pPr eaLnBrk="0" hangingPunct="0"/>
            <a:r>
              <a:rPr lang="en-US" sz="1800" i="1">
                <a:latin typeface="Arial" charset="0"/>
              </a:rPr>
              <a:t>Based on a customer profile presented to CACI, 50% of the firm’s target customers live within 2.32 miles of the proposed retail site. Of the 14,803 customers who live within 2.32 miles, only 985 (or 6.7%) are currently customers of this firm.</a:t>
            </a:r>
          </a:p>
        </p:txBody>
      </p:sp>
      <p:sp>
        <p:nvSpPr>
          <p:cNvPr id="39943"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9944" name="Rectangle 10"/>
          <p:cNvSpPr>
            <a:spLocks noChangeArrowheads="1"/>
          </p:cNvSpPr>
          <p:nvPr/>
        </p:nvSpPr>
        <p:spPr bwMode="auto">
          <a:xfrm>
            <a:off x="0" y="0"/>
            <a:ext cx="3048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9945" name="Rectangle 11"/>
          <p:cNvSpPr>
            <a:spLocks noChangeArrowheads="1"/>
          </p:cNvSpPr>
          <p:nvPr/>
        </p:nvSpPr>
        <p:spPr bwMode="auto">
          <a:xfrm>
            <a:off x="0" y="3048000"/>
            <a:ext cx="3048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9555692C-ADAB-47EC-9983-BE37161DA12A}" type="slidenum">
              <a:rPr lang="en-US"/>
              <a:pPr>
                <a:defRPr/>
              </a:pPr>
              <a:t>15</a:t>
            </a:fld>
            <a:endParaRPr lang="en-US"/>
          </a:p>
        </p:txBody>
      </p:sp>
      <p:sp>
        <p:nvSpPr>
          <p:cNvPr id="41987" name="Rectangle 3"/>
          <p:cNvSpPr>
            <a:spLocks noGrp="1" noChangeArrowheads="1"/>
          </p:cNvSpPr>
          <p:nvPr>
            <p:ph type="body" idx="1"/>
          </p:nvPr>
        </p:nvSpPr>
        <p:spPr>
          <a:xfrm>
            <a:off x="1219200" y="1752600"/>
            <a:ext cx="7215188" cy="3733800"/>
          </a:xfrm>
        </p:spPr>
        <p:txBody>
          <a:bodyPr lIns="92075" tIns="46038" rIns="92075" bIns="46038"/>
          <a:lstStyle/>
          <a:p>
            <a:pPr eaLnBrk="1" hangingPunct="1"/>
            <a:r>
              <a:rPr lang="zh-CN" altLang="en-US" sz="3600" dirty="0" smtClean="0"/>
              <a:t>个性化传播</a:t>
            </a:r>
            <a:endParaRPr lang="en-US" altLang="zh-CN" sz="3600" dirty="0" smtClean="0"/>
          </a:p>
          <a:p>
            <a:pPr eaLnBrk="1" hangingPunct="1"/>
            <a:r>
              <a:rPr lang="en-US" sz="3600" dirty="0" smtClean="0"/>
              <a:t>Marketing campaigns</a:t>
            </a:r>
          </a:p>
          <a:p>
            <a:pPr eaLnBrk="1" hangingPunct="1"/>
            <a:r>
              <a:rPr lang="en-US" sz="3600" dirty="0" smtClean="0"/>
              <a:t>Common forms of coding</a:t>
            </a:r>
          </a:p>
          <a:p>
            <a:pPr lvl="1" eaLnBrk="1" hangingPunct="1"/>
            <a:r>
              <a:rPr lang="zh-CN" altLang="en-US" dirty="0" smtClean="0"/>
              <a:t>终身价值分析</a:t>
            </a:r>
            <a:endParaRPr lang="en-US" dirty="0" smtClean="0"/>
          </a:p>
          <a:p>
            <a:pPr lvl="1" eaLnBrk="1" hangingPunct="1"/>
            <a:r>
              <a:rPr lang="zh-CN" altLang="en-US" dirty="0" smtClean="0"/>
              <a:t>客户分群</a:t>
            </a:r>
            <a:endParaRPr lang="en-US" dirty="0" smtClean="0"/>
          </a:p>
        </p:txBody>
      </p:sp>
      <p:sp>
        <p:nvSpPr>
          <p:cNvPr id="4198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4198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4199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41991" name="Rectangle 10"/>
          <p:cNvSpPr>
            <a:spLocks noChangeArrowheads="1"/>
          </p:cNvSpPr>
          <p:nvPr/>
        </p:nvSpPr>
        <p:spPr bwMode="auto">
          <a:xfrm>
            <a:off x="838200" y="457200"/>
            <a:ext cx="7924800" cy="914400"/>
          </a:xfrm>
          <a:prstGeom prst="rect">
            <a:avLst/>
          </a:prstGeom>
          <a:noFill/>
          <a:ln w="9525">
            <a:noFill/>
            <a:miter lim="800000"/>
            <a:headEnd/>
            <a:tailEnd/>
          </a:ln>
        </p:spPr>
        <p:txBody>
          <a:bodyPr lIns="92075" tIns="46038" rIns="92075" bIns="46038" anchor="ctr"/>
          <a:lstStyle/>
          <a:p>
            <a:pPr algn="ctr" eaLnBrk="0" hangingPunct="0"/>
            <a:r>
              <a:rPr lang="en-US" sz="4000" b="1">
                <a:solidFill>
                  <a:srgbClr val="FF0000"/>
                </a:solidFill>
                <a:latin typeface="Arial" charset="0"/>
              </a:rPr>
              <a:t>Database Coding </a:t>
            </a:r>
            <a:r>
              <a:rPr lang="en-US" sz="3200" b="1">
                <a:solidFill>
                  <a:srgbClr val="FF0000"/>
                </a:solidFill>
                <a:latin typeface="Arial" charset="0"/>
              </a:rPr>
              <a:t>and</a:t>
            </a:r>
            <a:r>
              <a:rPr lang="en-US" sz="4000" b="1">
                <a:solidFill>
                  <a:srgbClr val="FF0000"/>
                </a:solidFill>
                <a:latin typeface="Arial" charset="0"/>
              </a:rPr>
              <a:t> Analysis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F1B21598-A8D6-4400-B210-E2B2237EB06E}" type="slidenum">
              <a:rPr lang="en-US"/>
              <a:pPr>
                <a:defRPr/>
              </a:pPr>
              <a:t>16</a:t>
            </a:fld>
            <a:endParaRPr lang="en-US"/>
          </a:p>
        </p:txBody>
      </p:sp>
      <p:sp>
        <p:nvSpPr>
          <p:cNvPr id="44035" name="Rectangle 3"/>
          <p:cNvSpPr>
            <a:spLocks noGrp="1" noChangeArrowheads="1"/>
          </p:cNvSpPr>
          <p:nvPr>
            <p:ph type="body" idx="1"/>
          </p:nvPr>
        </p:nvSpPr>
        <p:spPr>
          <a:xfrm>
            <a:off x="1371600" y="2286000"/>
            <a:ext cx="6834188" cy="3962400"/>
          </a:xfrm>
        </p:spPr>
        <p:txBody>
          <a:bodyPr lIns="92075" tIns="46038" rIns="92075" bIns="46038"/>
          <a:lstStyle/>
          <a:p>
            <a:pPr eaLnBrk="1" hangingPunct="1"/>
            <a:r>
              <a:rPr lang="en-US" dirty="0" smtClean="0"/>
              <a:t>Individual lifetime value</a:t>
            </a:r>
          </a:p>
          <a:p>
            <a:pPr eaLnBrk="1" hangingPunct="1"/>
            <a:r>
              <a:rPr lang="en-US" dirty="0" smtClean="0"/>
              <a:t>Customer segment lifetime value</a:t>
            </a:r>
          </a:p>
          <a:p>
            <a:pPr eaLnBrk="1" hangingPunct="1"/>
            <a:r>
              <a:rPr lang="en-US" dirty="0" smtClean="0"/>
              <a:t>Key figures</a:t>
            </a:r>
          </a:p>
          <a:p>
            <a:pPr lvl="1" eaLnBrk="1" hangingPunct="1"/>
            <a:r>
              <a:rPr lang="en-US" sz="2400" dirty="0" smtClean="0"/>
              <a:t>Revenue and costs</a:t>
            </a:r>
          </a:p>
          <a:p>
            <a:pPr lvl="1" eaLnBrk="1" hangingPunct="1"/>
            <a:r>
              <a:rPr lang="en-US" sz="2400" dirty="0" smtClean="0"/>
              <a:t>Retention rate</a:t>
            </a:r>
            <a:r>
              <a:rPr lang="zh-CN" altLang="en-US" sz="2400" dirty="0" smtClean="0"/>
              <a:t>保留率</a:t>
            </a:r>
            <a:endParaRPr lang="en-US" sz="2400" dirty="0" smtClean="0"/>
          </a:p>
          <a:p>
            <a:pPr lvl="1" eaLnBrk="1" hangingPunct="1"/>
            <a:r>
              <a:rPr lang="en-US" sz="2400" dirty="0" smtClean="0"/>
              <a:t>Visits or purchases per time period</a:t>
            </a:r>
          </a:p>
        </p:txBody>
      </p:sp>
      <p:sp>
        <p:nvSpPr>
          <p:cNvPr id="4403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4403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4403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44039" name="Rectangle 10"/>
          <p:cNvSpPr>
            <a:spLocks noChangeArrowheads="1"/>
          </p:cNvSpPr>
          <p:nvPr/>
        </p:nvSpPr>
        <p:spPr bwMode="auto">
          <a:xfrm>
            <a:off x="838200" y="228600"/>
            <a:ext cx="7924800" cy="914400"/>
          </a:xfrm>
          <a:prstGeom prst="rect">
            <a:avLst/>
          </a:prstGeom>
          <a:noFill/>
          <a:ln w="9525">
            <a:noFill/>
            <a:miter lim="800000"/>
            <a:headEnd/>
            <a:tailEnd/>
          </a:ln>
        </p:spPr>
        <p:txBody>
          <a:bodyPr lIns="92075" tIns="46038" rIns="92075" bIns="46038" anchor="ctr"/>
          <a:lstStyle/>
          <a:p>
            <a:pPr algn="ctr" eaLnBrk="0" hangingPunct="0"/>
            <a:r>
              <a:rPr lang="en-US" sz="4400" b="1">
                <a:solidFill>
                  <a:srgbClr val="0000FF"/>
                </a:solidFill>
                <a:latin typeface="Arial" charset="0"/>
              </a:rPr>
              <a:t>Lifetime Value Analysis</a:t>
            </a:r>
          </a:p>
        </p:txBody>
      </p:sp>
      <p:sp>
        <p:nvSpPr>
          <p:cNvPr id="44040" name="TextBox 8"/>
          <p:cNvSpPr txBox="1">
            <a:spLocks noChangeArrowheads="1"/>
          </p:cNvSpPr>
          <p:nvPr/>
        </p:nvSpPr>
        <p:spPr bwMode="auto">
          <a:xfrm>
            <a:off x="1219200" y="1219200"/>
            <a:ext cx="7391400" cy="822325"/>
          </a:xfrm>
          <a:prstGeom prst="rect">
            <a:avLst/>
          </a:prstGeom>
          <a:noFill/>
          <a:ln w="9525">
            <a:noFill/>
            <a:miter lim="800000"/>
            <a:headEnd/>
            <a:tailEnd/>
          </a:ln>
        </p:spPr>
        <p:txBody>
          <a:bodyPr>
            <a:spAutoFit/>
          </a:bodyPr>
          <a:lstStyle/>
          <a:p>
            <a:pPr algn="ctr"/>
            <a:r>
              <a:rPr lang="en-US" b="1" dirty="0">
                <a:solidFill>
                  <a:srgbClr val="00B050"/>
                </a:solidFill>
              </a:rPr>
              <a:t>Represents the profit revenue of a customer throughout the lifetime of the relationship</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7F7F673D-5C1D-4351-A7C4-58DCD7A35F4F}" type="slidenum">
              <a:rPr lang="en-US"/>
              <a:pPr>
                <a:defRPr/>
              </a:pPr>
              <a:t>17</a:t>
            </a:fld>
            <a:endParaRPr lang="en-US"/>
          </a:p>
        </p:txBody>
      </p:sp>
      <p:sp>
        <p:nvSpPr>
          <p:cNvPr id="4608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4608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4608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46086" name="Rectangle 10"/>
          <p:cNvSpPr>
            <a:spLocks noChangeArrowheads="1"/>
          </p:cNvSpPr>
          <p:nvPr/>
        </p:nvSpPr>
        <p:spPr bwMode="auto">
          <a:xfrm>
            <a:off x="838200" y="228600"/>
            <a:ext cx="7924800" cy="762000"/>
          </a:xfrm>
          <a:prstGeom prst="rect">
            <a:avLst/>
          </a:prstGeom>
          <a:noFill/>
          <a:ln w="9525">
            <a:noFill/>
            <a:miter lim="800000"/>
            <a:headEnd/>
            <a:tailEnd/>
          </a:ln>
        </p:spPr>
        <p:txBody>
          <a:bodyPr lIns="92075" tIns="46038" rIns="92075" bIns="46038" anchor="ctr"/>
          <a:lstStyle/>
          <a:p>
            <a:pPr algn="ctr" eaLnBrk="0" hangingPunct="0"/>
            <a:r>
              <a:rPr lang="en-US" sz="4800" b="1" dirty="0">
                <a:solidFill>
                  <a:srgbClr val="0000FF"/>
                </a:solidFill>
                <a:latin typeface="Arial" charset="0"/>
              </a:rPr>
              <a:t>Customer </a:t>
            </a:r>
            <a:r>
              <a:rPr lang="en-US" sz="4800" b="1" dirty="0" smtClean="0">
                <a:solidFill>
                  <a:srgbClr val="0000FF"/>
                </a:solidFill>
                <a:latin typeface="Arial" charset="0"/>
              </a:rPr>
              <a:t>Clusters</a:t>
            </a:r>
            <a:endParaRPr lang="en-US" sz="4800" b="1" dirty="0">
              <a:solidFill>
                <a:srgbClr val="0000FF"/>
              </a:solidFill>
              <a:latin typeface="Arial" charset="0"/>
            </a:endParaRPr>
          </a:p>
        </p:txBody>
      </p:sp>
      <p:sp>
        <p:nvSpPr>
          <p:cNvPr id="46087" name="Content Placeholder 10"/>
          <p:cNvSpPr>
            <a:spLocks noGrp="1"/>
          </p:cNvSpPr>
          <p:nvPr>
            <p:ph idx="1"/>
          </p:nvPr>
        </p:nvSpPr>
        <p:spPr>
          <a:xfrm>
            <a:off x="1066800" y="1219200"/>
            <a:ext cx="7699375" cy="1676400"/>
          </a:xfrm>
        </p:spPr>
        <p:txBody>
          <a:bodyPr/>
          <a:lstStyle/>
          <a:p>
            <a:r>
              <a:rPr lang="en-US" dirty="0" smtClean="0"/>
              <a:t>Group customers into </a:t>
            </a:r>
            <a:r>
              <a:rPr lang="en-US" dirty="0" smtClean="0"/>
              <a:t>clusters</a:t>
            </a:r>
            <a:r>
              <a:rPr lang="zh-CN" altLang="en-US" dirty="0" smtClean="0"/>
              <a:t>集群</a:t>
            </a:r>
            <a:endParaRPr lang="en-US" dirty="0" smtClean="0"/>
          </a:p>
          <a:p>
            <a:r>
              <a:rPr lang="en-US" dirty="0" smtClean="0"/>
              <a:t>Develop unique marketing programs for each cluster</a:t>
            </a:r>
          </a:p>
          <a:p>
            <a:pPr>
              <a:buFontTx/>
              <a:buNone/>
            </a:pPr>
            <a:endParaRPr lang="en-US" dirty="0" smtClean="0"/>
          </a:p>
        </p:txBody>
      </p:sp>
      <p:sp>
        <p:nvSpPr>
          <p:cNvPr id="46088" name="TextBox 12"/>
          <p:cNvSpPr txBox="1">
            <a:spLocks noChangeArrowheads="1"/>
          </p:cNvSpPr>
          <p:nvPr/>
        </p:nvSpPr>
        <p:spPr bwMode="auto">
          <a:xfrm>
            <a:off x="1233488" y="3886200"/>
            <a:ext cx="3703637" cy="946150"/>
          </a:xfrm>
          <a:prstGeom prst="rect">
            <a:avLst/>
          </a:prstGeom>
          <a:noFill/>
          <a:ln w="9525">
            <a:noFill/>
            <a:miter lim="800000"/>
            <a:headEnd/>
            <a:tailEnd/>
          </a:ln>
        </p:spPr>
        <p:txBody>
          <a:bodyPr wrap="none">
            <a:spAutoFit/>
          </a:bodyPr>
          <a:lstStyle/>
          <a:p>
            <a:pPr algn="ctr"/>
            <a:r>
              <a:rPr lang="en-US" sz="2800"/>
              <a:t>Increase</a:t>
            </a:r>
          </a:p>
          <a:p>
            <a:pPr algn="ctr"/>
            <a:r>
              <a:rPr lang="en-US" sz="2800"/>
              <a:t>advertising effectiveness</a:t>
            </a:r>
          </a:p>
        </p:txBody>
      </p:sp>
      <p:pic>
        <p:nvPicPr>
          <p:cNvPr id="46089" name="Picture 1"/>
          <p:cNvPicPr>
            <a:picLocks noChangeAspect="1"/>
          </p:cNvPicPr>
          <p:nvPr/>
        </p:nvPicPr>
        <p:blipFill>
          <a:blip r:embed="rId3"/>
          <a:srcRect/>
          <a:stretch>
            <a:fillRect/>
          </a:stretch>
        </p:blipFill>
        <p:spPr bwMode="auto">
          <a:xfrm>
            <a:off x="5105400" y="2590800"/>
            <a:ext cx="3736975" cy="373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8399FE61-2E7B-46D2-A368-CC40CA6E911D}" type="slidenum">
              <a:rPr lang="en-US"/>
              <a:pPr>
                <a:defRPr/>
              </a:pPr>
              <a:t>18</a:t>
            </a:fld>
            <a:endParaRPr lang="en-US"/>
          </a:p>
        </p:txBody>
      </p:sp>
      <p:sp>
        <p:nvSpPr>
          <p:cNvPr id="48131" name="Rectangle 2"/>
          <p:cNvSpPr>
            <a:spLocks noGrp="1" noChangeArrowheads="1"/>
          </p:cNvSpPr>
          <p:nvPr>
            <p:ph type="title"/>
          </p:nvPr>
        </p:nvSpPr>
        <p:spPr>
          <a:xfrm>
            <a:off x="838200" y="357188"/>
            <a:ext cx="7735888" cy="923925"/>
          </a:xfrm>
        </p:spPr>
        <p:txBody>
          <a:bodyPr/>
          <a:lstStyle/>
          <a:p>
            <a:pPr algn="ctr" eaLnBrk="1" hangingPunct="1"/>
            <a:r>
              <a:rPr lang="en-US" sz="5400" b="1" smtClean="0">
                <a:solidFill>
                  <a:srgbClr val="FF0000"/>
                </a:solidFill>
              </a:rPr>
              <a:t>Data Mining</a:t>
            </a:r>
          </a:p>
        </p:txBody>
      </p:sp>
      <p:sp>
        <p:nvSpPr>
          <p:cNvPr id="48132" name="Rectangle 3"/>
          <p:cNvSpPr>
            <a:spLocks noGrp="1" noChangeArrowheads="1"/>
          </p:cNvSpPr>
          <p:nvPr>
            <p:ph type="body" idx="1"/>
          </p:nvPr>
        </p:nvSpPr>
        <p:spPr>
          <a:xfrm>
            <a:off x="1143000" y="1524000"/>
            <a:ext cx="7315200" cy="4876800"/>
          </a:xfrm>
        </p:spPr>
        <p:txBody>
          <a:bodyPr/>
          <a:lstStyle/>
          <a:p>
            <a:pPr eaLnBrk="1" hangingPunct="1"/>
            <a:r>
              <a:rPr lang="en-US" dirty="0" smtClean="0"/>
              <a:t>Building profiles of customer groups</a:t>
            </a:r>
            <a:r>
              <a:rPr lang="zh-CN" altLang="en-US" sz="2400" dirty="0" smtClean="0"/>
              <a:t>创建顾客细分市场的特征</a:t>
            </a:r>
            <a:endParaRPr lang="en-US" dirty="0" smtClean="0"/>
          </a:p>
          <a:p>
            <a:pPr eaLnBrk="1" hangingPunct="1"/>
            <a:r>
              <a:rPr lang="en-US" dirty="0" smtClean="0"/>
              <a:t>Preparing models that predict future purchase behavior</a:t>
            </a:r>
            <a:r>
              <a:rPr lang="zh-CN" altLang="en-US" sz="2000" dirty="0"/>
              <a:t>建立模型预测未来购买行为</a:t>
            </a:r>
            <a:endParaRPr lang="en-US" dirty="0" smtClean="0"/>
          </a:p>
          <a:p>
            <a:pPr eaLnBrk="1" hangingPunct="1"/>
            <a:r>
              <a:rPr lang="en-US" dirty="0" smtClean="0"/>
              <a:t>Examples</a:t>
            </a:r>
          </a:p>
          <a:p>
            <a:pPr lvl="1" eaLnBrk="1" hangingPunct="1"/>
            <a:r>
              <a:rPr lang="en-US" dirty="0" smtClean="0">
                <a:solidFill>
                  <a:srgbClr val="FF0033"/>
                </a:solidFill>
              </a:rPr>
              <a:t>First Horizon</a:t>
            </a:r>
            <a:r>
              <a:rPr lang="en-US" dirty="0" smtClean="0"/>
              <a:t> – profiles best prospects</a:t>
            </a:r>
          </a:p>
          <a:p>
            <a:pPr lvl="1" eaLnBrk="1" hangingPunct="1"/>
            <a:r>
              <a:rPr lang="en-US" dirty="0" smtClean="0">
                <a:solidFill>
                  <a:srgbClr val="FF0033"/>
                </a:solidFill>
              </a:rPr>
              <a:t>American Eagle</a:t>
            </a:r>
            <a:r>
              <a:rPr lang="en-US" dirty="0" smtClean="0"/>
              <a:t> – price markdowns</a:t>
            </a:r>
          </a:p>
          <a:p>
            <a:pPr lvl="1" eaLnBrk="1" hangingPunct="1"/>
            <a:r>
              <a:rPr lang="en-US" dirty="0" smtClean="0">
                <a:solidFill>
                  <a:srgbClr val="FF0033"/>
                </a:solidFill>
              </a:rPr>
              <a:t>Staples</a:t>
            </a:r>
            <a:r>
              <a:rPr lang="en-US" dirty="0" smtClean="0"/>
              <a:t> – profiles of best customers</a:t>
            </a:r>
          </a:p>
        </p:txBody>
      </p:sp>
      <p:sp>
        <p:nvSpPr>
          <p:cNvPr id="4813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4813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4813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B93317BC-EE6A-4177-A171-FD418EB49B35}" type="slidenum">
              <a:rPr lang="en-US"/>
              <a:pPr>
                <a:defRPr/>
              </a:pPr>
              <a:t>19</a:t>
            </a:fld>
            <a:endParaRPr lang="en-US"/>
          </a:p>
        </p:txBody>
      </p:sp>
      <p:sp>
        <p:nvSpPr>
          <p:cNvPr id="5017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018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018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50182" name="Rectangle 8"/>
          <p:cNvSpPr>
            <a:spLocks noChangeArrowheads="1"/>
          </p:cNvSpPr>
          <p:nvPr/>
        </p:nvSpPr>
        <p:spPr bwMode="auto">
          <a:xfrm>
            <a:off x="533400" y="228600"/>
            <a:ext cx="70104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50183" name="Rectangle 9"/>
          <p:cNvSpPr>
            <a:spLocks noChangeArrowheads="1"/>
          </p:cNvSpPr>
          <p:nvPr/>
        </p:nvSpPr>
        <p:spPr bwMode="auto">
          <a:xfrm>
            <a:off x="533400" y="838200"/>
            <a:ext cx="70104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50184" name="Rectangle 11"/>
          <p:cNvSpPr>
            <a:spLocks noChangeArrowheads="1"/>
          </p:cNvSpPr>
          <p:nvPr/>
        </p:nvSpPr>
        <p:spPr bwMode="auto">
          <a:xfrm>
            <a:off x="838200" y="914400"/>
            <a:ext cx="6553200" cy="457200"/>
          </a:xfrm>
          <a:prstGeom prst="rect">
            <a:avLst/>
          </a:prstGeom>
          <a:noFill/>
          <a:ln w="9525">
            <a:noFill/>
            <a:miter lim="800000"/>
            <a:headEnd/>
            <a:tailEnd/>
          </a:ln>
        </p:spPr>
        <p:txBody>
          <a:bodyPr lIns="92075" tIns="46038" rIns="92075" bIns="46038" anchor="ctr"/>
          <a:lstStyle/>
          <a:p>
            <a:pPr eaLnBrk="0" hangingPunct="0"/>
            <a:r>
              <a:rPr lang="en-US" b="1">
                <a:latin typeface="Arial" charset="0"/>
              </a:rPr>
              <a:t>Purposes of Data Coding and Data Mining</a:t>
            </a:r>
          </a:p>
        </p:txBody>
      </p:sp>
      <p:sp>
        <p:nvSpPr>
          <p:cNvPr id="50185" name="Text Box 12"/>
          <p:cNvSpPr txBox="1">
            <a:spLocks noChangeArrowheads="1"/>
          </p:cNvSpPr>
          <p:nvPr/>
        </p:nvSpPr>
        <p:spPr bwMode="auto">
          <a:xfrm>
            <a:off x="685800" y="258763"/>
            <a:ext cx="44196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 1 . 3</a:t>
            </a:r>
          </a:p>
        </p:txBody>
      </p:sp>
      <p:sp>
        <p:nvSpPr>
          <p:cNvPr id="50186" name="Content Placeholder 2"/>
          <p:cNvSpPr>
            <a:spLocks noGrp="1"/>
          </p:cNvSpPr>
          <p:nvPr>
            <p:ph idx="1"/>
          </p:nvPr>
        </p:nvSpPr>
        <p:spPr>
          <a:xfrm>
            <a:off x="990600" y="1981200"/>
            <a:ext cx="7772400" cy="3581400"/>
          </a:xfrm>
        </p:spPr>
        <p:txBody>
          <a:bodyPr/>
          <a:lstStyle/>
          <a:p>
            <a:r>
              <a:rPr lang="zh-CN" altLang="en-US" dirty="0" smtClean="0"/>
              <a:t>开发营销传播方案</a:t>
            </a:r>
            <a:endParaRPr lang="en-US" altLang="zh-CN" dirty="0" smtClean="0"/>
          </a:p>
          <a:p>
            <a:r>
              <a:rPr lang="zh-CN" altLang="en-US" dirty="0" smtClean="0"/>
              <a:t>开发营销项目方案</a:t>
            </a:r>
            <a:endParaRPr lang="en-US" altLang="zh-CN" dirty="0" smtClean="0"/>
          </a:p>
          <a:p>
            <a:r>
              <a:rPr lang="zh-CN" altLang="en-US" dirty="0" smtClean="0"/>
              <a:t>对销售队伍的支持</a:t>
            </a:r>
            <a:endParaRPr lang="en-US" dirty="0" smtClean="0"/>
          </a:p>
          <a:p>
            <a:pPr lvl="1"/>
            <a:r>
              <a:rPr lang="zh-CN" altLang="en-US" dirty="0" smtClean="0"/>
              <a:t>高质量潜在客户</a:t>
            </a:r>
            <a:endParaRPr lang="en-US" dirty="0" smtClean="0"/>
          </a:p>
          <a:p>
            <a:pPr lvl="1"/>
            <a:r>
              <a:rPr lang="zh-CN" altLang="en-US" dirty="0" smtClean="0"/>
              <a:t>销售电话的对象信息</a:t>
            </a:r>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971800" y="152400"/>
            <a:ext cx="5907088" cy="1027113"/>
          </a:xfrm>
        </p:spPr>
        <p:txBody>
          <a:bodyPr/>
          <a:lstStyle/>
          <a:p>
            <a:pPr algn="ctr" eaLnBrk="1" hangingPunct="1"/>
            <a:r>
              <a:rPr lang="en-US" sz="5400" b="1" smtClean="0">
                <a:solidFill>
                  <a:srgbClr val="FF0033"/>
                </a:solidFill>
              </a:rPr>
              <a:t>Selling Words</a:t>
            </a:r>
          </a:p>
        </p:txBody>
      </p:sp>
      <p:sp>
        <p:nvSpPr>
          <p:cNvPr id="17410" name="Content Placeholder 9"/>
          <p:cNvSpPr>
            <a:spLocks noGrp="1"/>
          </p:cNvSpPr>
          <p:nvPr>
            <p:ph idx="1"/>
          </p:nvPr>
        </p:nvSpPr>
        <p:spPr>
          <a:xfrm>
            <a:off x="3048000" y="1447800"/>
            <a:ext cx="5867400" cy="4608513"/>
          </a:xfrm>
        </p:spPr>
        <p:txBody>
          <a:bodyPr/>
          <a:lstStyle/>
          <a:p>
            <a:r>
              <a:rPr lang="zh-CN" altLang="en-US" sz="2800" dirty="0" smtClean="0"/>
              <a:t>二八法则</a:t>
            </a:r>
            <a:endParaRPr lang="en-US" altLang="zh-CN" sz="2800" dirty="0" smtClean="0"/>
          </a:p>
          <a:p>
            <a:r>
              <a:rPr lang="zh-CN" altLang="en-US" sz="2800" dirty="0" smtClean="0"/>
              <a:t>常旅客计划</a:t>
            </a:r>
            <a:endParaRPr lang="en-US" altLang="zh-CN" sz="2800" dirty="0" smtClean="0"/>
          </a:p>
          <a:p>
            <a:r>
              <a:rPr lang="zh-CN" altLang="en-US" sz="2800" dirty="0" smtClean="0"/>
              <a:t>优质会员</a:t>
            </a:r>
            <a:endParaRPr lang="en-US" sz="2800" dirty="0" smtClean="0"/>
          </a:p>
        </p:txBody>
      </p:sp>
      <p:sp>
        <p:nvSpPr>
          <p:cNvPr id="13" name="Slide Number Placeholder 4"/>
          <p:cNvSpPr>
            <a:spLocks noGrp="1"/>
          </p:cNvSpPr>
          <p:nvPr>
            <p:ph type="sldNum" sz="quarter" idx="12"/>
          </p:nvPr>
        </p:nvSpPr>
        <p:spPr/>
        <p:txBody>
          <a:bodyPr/>
          <a:lstStyle/>
          <a:p>
            <a:pPr>
              <a:defRPr/>
            </a:pPr>
            <a:r>
              <a:rPr lang="en-US"/>
              <a:t>11-</a:t>
            </a:r>
            <a:fld id="{B1C3BBE8-D3EF-4645-920B-00FC227F0CC7}" type="slidenum">
              <a:rPr lang="en-US"/>
              <a:pPr>
                <a:defRPr/>
              </a:pPr>
              <a:t>2</a:t>
            </a:fld>
            <a:endParaRPr lang="en-US"/>
          </a:p>
        </p:txBody>
      </p:sp>
      <p:sp>
        <p:nvSpPr>
          <p:cNvPr id="17413"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7414"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7415" name="Rectangle 11"/>
          <p:cNvSpPr>
            <a:spLocks noChangeArrowheads="1"/>
          </p:cNvSpPr>
          <p:nvPr/>
        </p:nvSpPr>
        <p:spPr bwMode="auto">
          <a:xfrm>
            <a:off x="0" y="0"/>
            <a:ext cx="2806700" cy="28956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7416" name="Text Box 14"/>
          <p:cNvSpPr txBox="1">
            <a:spLocks noChangeArrowheads="1"/>
          </p:cNvSpPr>
          <p:nvPr/>
        </p:nvSpPr>
        <p:spPr bwMode="auto">
          <a:xfrm>
            <a:off x="304800" y="3048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latin typeface="Arial" charset="0"/>
              </a:rPr>
              <a:t>11</a:t>
            </a:r>
          </a:p>
        </p:txBody>
      </p:sp>
      <p:pic>
        <p:nvPicPr>
          <p:cNvPr id="17417" name="Picture 3"/>
          <p:cNvPicPr>
            <a:picLocks noChangeAspect="1"/>
          </p:cNvPicPr>
          <p:nvPr/>
        </p:nvPicPr>
        <p:blipFill>
          <a:blip r:embed="rId3"/>
          <a:srcRect/>
          <a:stretch>
            <a:fillRect/>
          </a:stretch>
        </p:blipFill>
        <p:spPr bwMode="auto">
          <a:xfrm>
            <a:off x="-76200" y="2078038"/>
            <a:ext cx="2871788" cy="4278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2228052C-A7B0-4789-9598-33C72C3078FF}" type="slidenum">
              <a:rPr lang="en-US"/>
              <a:pPr>
                <a:defRPr/>
              </a:pPr>
              <a:t>20</a:t>
            </a:fld>
            <a:endParaRPr lang="en-US"/>
          </a:p>
        </p:txBody>
      </p:sp>
      <p:sp>
        <p:nvSpPr>
          <p:cNvPr id="52227" name="Rectangle 2"/>
          <p:cNvSpPr>
            <a:spLocks noGrp="1" noChangeArrowheads="1"/>
          </p:cNvSpPr>
          <p:nvPr>
            <p:ph type="title"/>
          </p:nvPr>
        </p:nvSpPr>
        <p:spPr>
          <a:xfrm>
            <a:off x="838200" y="428625"/>
            <a:ext cx="8077200" cy="1323975"/>
          </a:xfrm>
        </p:spPr>
        <p:txBody>
          <a:bodyPr/>
          <a:lstStyle/>
          <a:p>
            <a:pPr algn="ctr" eaLnBrk="1" hangingPunct="1"/>
            <a:r>
              <a:rPr lang="en-US" sz="4000" b="1" smtClean="0">
                <a:solidFill>
                  <a:srgbClr val="FF0000"/>
                </a:solidFill>
              </a:rPr>
              <a:t>Database-Driven Marketing Communications</a:t>
            </a:r>
          </a:p>
        </p:txBody>
      </p:sp>
      <p:sp>
        <p:nvSpPr>
          <p:cNvPr id="52228" name="Rectangle 3"/>
          <p:cNvSpPr>
            <a:spLocks noGrp="1" noChangeArrowheads="1"/>
          </p:cNvSpPr>
          <p:nvPr>
            <p:ph type="body" idx="1"/>
          </p:nvPr>
        </p:nvSpPr>
        <p:spPr>
          <a:xfrm>
            <a:off x="1676400" y="2514600"/>
            <a:ext cx="6553200" cy="3276600"/>
          </a:xfrm>
        </p:spPr>
        <p:txBody>
          <a:bodyPr/>
          <a:lstStyle/>
          <a:p>
            <a:pPr eaLnBrk="1" hangingPunct="1"/>
            <a:r>
              <a:rPr lang="en-US" sz="3600" dirty="0" smtClean="0"/>
              <a:t>Identification codes</a:t>
            </a:r>
            <a:r>
              <a:rPr lang="zh-CN" altLang="en-US" sz="3600" dirty="0" smtClean="0"/>
              <a:t>识别码</a:t>
            </a:r>
            <a:endParaRPr lang="en-US" sz="3600" dirty="0" smtClean="0"/>
          </a:p>
          <a:p>
            <a:pPr eaLnBrk="1" hangingPunct="1"/>
            <a:r>
              <a:rPr lang="en-US" sz="3600" dirty="0" smtClean="0"/>
              <a:t>Customer profile information</a:t>
            </a:r>
            <a:r>
              <a:rPr lang="zh-CN" altLang="en-US" sz="3600" dirty="0" smtClean="0"/>
              <a:t>顾客特征信息</a:t>
            </a:r>
            <a:endParaRPr lang="en-US" sz="3600" dirty="0" smtClean="0"/>
          </a:p>
          <a:p>
            <a:pPr eaLnBrk="1" hangingPunct="1"/>
            <a:r>
              <a:rPr lang="en-US" sz="3600" dirty="0" smtClean="0"/>
              <a:t>In-bound telemarketing</a:t>
            </a:r>
            <a:r>
              <a:rPr lang="zh-CN" altLang="en-US" sz="3600" dirty="0" smtClean="0"/>
              <a:t>进站电话营销</a:t>
            </a:r>
            <a:endParaRPr lang="en-US" sz="3600" dirty="0" smtClean="0"/>
          </a:p>
          <a:p>
            <a:pPr eaLnBrk="1" hangingPunct="1"/>
            <a:r>
              <a:rPr lang="en-US" sz="3600" dirty="0" smtClean="0"/>
              <a:t>Trawling</a:t>
            </a:r>
            <a:r>
              <a:rPr lang="zh-CN" altLang="en-US" sz="3600" dirty="0" smtClean="0"/>
              <a:t>拖网</a:t>
            </a:r>
            <a:endParaRPr lang="en-US" sz="3600" dirty="0" smtClean="0"/>
          </a:p>
        </p:txBody>
      </p:sp>
      <p:sp>
        <p:nvSpPr>
          <p:cNvPr id="5222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223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223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10400" y="6477000"/>
            <a:ext cx="1905000" cy="457200"/>
          </a:xfrm>
        </p:spPr>
        <p:txBody>
          <a:bodyPr/>
          <a:lstStyle/>
          <a:p>
            <a:pPr>
              <a:defRPr/>
            </a:pPr>
            <a:r>
              <a:rPr lang="en-US"/>
              <a:t>11-</a:t>
            </a:r>
            <a:fld id="{8CD66036-32E8-4AD6-92BC-1FBBB174F033}" type="slidenum">
              <a:rPr lang="en-US"/>
              <a:pPr>
                <a:defRPr/>
              </a:pPr>
              <a:t>21</a:t>
            </a:fld>
            <a:endParaRPr lang="en-US"/>
          </a:p>
        </p:txBody>
      </p:sp>
      <p:sp>
        <p:nvSpPr>
          <p:cNvPr id="5427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427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427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54278" name="Rectangle 7"/>
          <p:cNvSpPr>
            <a:spLocks noChangeArrowheads="1"/>
          </p:cNvSpPr>
          <p:nvPr/>
        </p:nvSpPr>
        <p:spPr bwMode="auto">
          <a:xfrm>
            <a:off x="533400" y="228600"/>
            <a:ext cx="76962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54279" name="Rectangle 8"/>
          <p:cNvSpPr>
            <a:spLocks noChangeArrowheads="1"/>
          </p:cNvSpPr>
          <p:nvPr/>
        </p:nvSpPr>
        <p:spPr bwMode="auto">
          <a:xfrm>
            <a:off x="533400" y="838200"/>
            <a:ext cx="7696200" cy="609600"/>
          </a:xfrm>
          <a:prstGeom prst="rect">
            <a:avLst/>
          </a:prstGeom>
          <a:solidFill>
            <a:srgbClr val="66FF66"/>
          </a:solidFill>
          <a:ln w="12700">
            <a:noFill/>
            <a:miter lim="800000"/>
            <a:headEnd type="none" w="sm" len="sm"/>
            <a:tailEnd type="none" w="sm" len="sm"/>
          </a:ln>
        </p:spPr>
        <p:txBody>
          <a:bodyPr wrap="none" anchor="ctr"/>
          <a:lstStyle/>
          <a:p>
            <a:pPr algn="ctr"/>
            <a:endParaRPr lang="en-GB"/>
          </a:p>
        </p:txBody>
      </p:sp>
      <p:sp>
        <p:nvSpPr>
          <p:cNvPr id="54280" name="Rectangle 10"/>
          <p:cNvSpPr>
            <a:spLocks noChangeArrowheads="1"/>
          </p:cNvSpPr>
          <p:nvPr/>
        </p:nvSpPr>
        <p:spPr bwMode="auto">
          <a:xfrm>
            <a:off x="685800" y="914400"/>
            <a:ext cx="7772400" cy="457200"/>
          </a:xfrm>
          <a:prstGeom prst="rect">
            <a:avLst/>
          </a:prstGeom>
          <a:noFill/>
          <a:ln w="9525">
            <a:noFill/>
            <a:miter lim="800000"/>
            <a:headEnd/>
            <a:tailEnd/>
          </a:ln>
        </p:spPr>
        <p:txBody>
          <a:bodyPr lIns="92075" tIns="46038" rIns="92075" bIns="46038" anchor="ctr"/>
          <a:lstStyle/>
          <a:p>
            <a:pPr eaLnBrk="0" hangingPunct="0"/>
            <a:r>
              <a:rPr lang="zh-CN" altLang="en-US" sz="2000" b="1" dirty="0" smtClean="0">
                <a:latin typeface="Arial" charset="0"/>
              </a:rPr>
              <a:t>互联网在客户沟通中的重要性</a:t>
            </a:r>
            <a:endParaRPr lang="en-US" sz="2000" b="1" dirty="0">
              <a:latin typeface="Arial" charset="0"/>
            </a:endParaRPr>
          </a:p>
        </p:txBody>
      </p:sp>
      <p:sp>
        <p:nvSpPr>
          <p:cNvPr id="54281" name="Text Box 11"/>
          <p:cNvSpPr txBox="1">
            <a:spLocks noChangeArrowheads="1"/>
          </p:cNvSpPr>
          <p:nvPr/>
        </p:nvSpPr>
        <p:spPr bwMode="auto">
          <a:xfrm>
            <a:off x="762000" y="258763"/>
            <a:ext cx="4343400" cy="519112"/>
          </a:xfrm>
          <a:prstGeom prst="rect">
            <a:avLst/>
          </a:prstGeom>
          <a:noFill/>
          <a:ln w="12700">
            <a:noFill/>
            <a:miter lim="800000"/>
            <a:headEnd type="none" w="sm" len="sm"/>
            <a:tailEnd type="none" w="sm" len="sm"/>
          </a:ln>
        </p:spPr>
        <p:txBody>
          <a:bodyPr>
            <a:spAutoFit/>
          </a:bodyPr>
          <a:lstStyle/>
          <a:p>
            <a:r>
              <a:rPr lang="en-US" sz="2800">
                <a:solidFill>
                  <a:srgbClr val="FFFFFF"/>
                </a:solidFill>
                <a:latin typeface="Arial" charset="0"/>
              </a:rPr>
              <a:t>F I G U R E    1 1 . 4</a:t>
            </a:r>
          </a:p>
        </p:txBody>
      </p:sp>
      <p:sp>
        <p:nvSpPr>
          <p:cNvPr id="12" name="Rectangle 3"/>
          <p:cNvSpPr txBox="1">
            <a:spLocks noChangeArrowheads="1"/>
          </p:cNvSpPr>
          <p:nvPr/>
        </p:nvSpPr>
        <p:spPr bwMode="auto">
          <a:xfrm>
            <a:off x="990600" y="1676400"/>
            <a:ext cx="7620000" cy="4525963"/>
          </a:xfrm>
          <a:prstGeom prst="rect">
            <a:avLst/>
          </a:prstGeom>
          <a:noFill/>
          <a:ln w="9525">
            <a:noFill/>
            <a:miter lim="800000"/>
            <a:headEnd/>
            <a:tailEnd/>
          </a:ln>
          <a:effectLst/>
        </p:spPr>
        <p:txBody>
          <a:bodyPr/>
          <a:lstStyle/>
          <a:p>
            <a:pPr marL="342900" indent="-342900">
              <a:spcBef>
                <a:spcPct val="20000"/>
              </a:spcBef>
              <a:buClr>
                <a:schemeClr val="tx1"/>
              </a:buClr>
              <a:buFontTx/>
              <a:buChar char="•"/>
              <a:defRPr/>
            </a:pPr>
            <a:r>
              <a:rPr lang="en-US" sz="2800" kern="0" dirty="0">
                <a:latin typeface="+mn-lt"/>
                <a:cs typeface="+mn-cs"/>
              </a:rPr>
              <a:t>Low cost</a:t>
            </a:r>
          </a:p>
          <a:p>
            <a:pPr marL="342900" indent="-342900">
              <a:spcBef>
                <a:spcPct val="20000"/>
              </a:spcBef>
              <a:buClr>
                <a:schemeClr val="tx1"/>
              </a:buClr>
              <a:buFontTx/>
              <a:buChar char="•"/>
              <a:defRPr/>
            </a:pPr>
            <a:r>
              <a:rPr lang="en-US" sz="2800" kern="0" dirty="0">
                <a:latin typeface="+mn-lt"/>
                <a:cs typeface="+mn-cs"/>
              </a:rPr>
              <a:t>Available 24/7</a:t>
            </a:r>
          </a:p>
          <a:p>
            <a:pPr marL="342900" indent="-342900">
              <a:spcBef>
                <a:spcPct val="20000"/>
              </a:spcBef>
              <a:buClr>
                <a:schemeClr val="tx1"/>
              </a:buClr>
              <a:buFontTx/>
              <a:buChar char="•"/>
              <a:defRPr/>
            </a:pPr>
            <a:r>
              <a:rPr lang="en-US" sz="2800" kern="0" dirty="0">
                <a:latin typeface="+mn-lt"/>
                <a:cs typeface="+mn-cs"/>
              </a:rPr>
              <a:t>Metric </a:t>
            </a:r>
            <a:r>
              <a:rPr lang="en-US" sz="2800" kern="0" dirty="0" smtClean="0">
                <a:latin typeface="+mn-lt"/>
                <a:cs typeface="+mn-cs"/>
              </a:rPr>
              <a:t>analysis</a:t>
            </a:r>
            <a:r>
              <a:rPr lang="zh-CN" altLang="en-US" sz="2000" kern="0" dirty="0" smtClean="0">
                <a:solidFill>
                  <a:srgbClr val="FF0000"/>
                </a:solidFill>
                <a:latin typeface="+mn-lt"/>
                <a:cs typeface="+mn-cs"/>
              </a:rPr>
              <a:t>指标分析</a:t>
            </a:r>
            <a:endParaRPr lang="en-US" sz="2000" kern="0" dirty="0">
              <a:solidFill>
                <a:srgbClr val="FF0000"/>
              </a:solidFill>
              <a:latin typeface="+mn-lt"/>
              <a:cs typeface="+mn-cs"/>
            </a:endParaRPr>
          </a:p>
          <a:p>
            <a:pPr marL="800100" lvl="1" indent="-342900">
              <a:spcBef>
                <a:spcPct val="20000"/>
              </a:spcBef>
              <a:buClr>
                <a:schemeClr val="tx1"/>
              </a:buClr>
              <a:buFontTx/>
              <a:buChar char="•"/>
              <a:defRPr/>
            </a:pPr>
            <a:r>
              <a:rPr lang="en-US" sz="2800" kern="0" dirty="0">
                <a:latin typeface="+mn-lt"/>
                <a:cs typeface="+mn-cs"/>
              </a:rPr>
              <a:t>If the message was </a:t>
            </a:r>
            <a:r>
              <a:rPr lang="en-US" sz="2800" kern="0" dirty="0" smtClean="0">
                <a:latin typeface="+mn-lt"/>
                <a:cs typeface="+mn-cs"/>
              </a:rPr>
              <a:t>read</a:t>
            </a:r>
            <a:r>
              <a:rPr lang="zh-CN" altLang="en-US" sz="2000" kern="0" dirty="0" smtClean="0">
                <a:solidFill>
                  <a:srgbClr val="FF0000"/>
                </a:solidFill>
                <a:latin typeface="+mn-lt"/>
                <a:cs typeface="+mn-cs"/>
              </a:rPr>
              <a:t>信息是否被阅读</a:t>
            </a:r>
            <a:endParaRPr lang="en-US" sz="2000" kern="0" dirty="0">
              <a:solidFill>
                <a:srgbClr val="FF0000"/>
              </a:solidFill>
              <a:latin typeface="+mn-lt"/>
              <a:cs typeface="+mn-cs"/>
            </a:endParaRPr>
          </a:p>
          <a:p>
            <a:pPr marL="800100" lvl="1" indent="-342900">
              <a:spcBef>
                <a:spcPct val="20000"/>
              </a:spcBef>
              <a:buClr>
                <a:schemeClr val="tx1"/>
              </a:buClr>
              <a:buFontTx/>
              <a:buChar char="•"/>
              <a:defRPr/>
            </a:pPr>
            <a:r>
              <a:rPr lang="en-US" sz="2800" kern="0" dirty="0">
                <a:latin typeface="+mn-lt"/>
                <a:cs typeface="+mn-cs"/>
              </a:rPr>
              <a:t>Time it was </a:t>
            </a:r>
            <a:r>
              <a:rPr lang="en-US" sz="2800" kern="0" dirty="0" smtClean="0">
                <a:latin typeface="+mn-lt"/>
                <a:cs typeface="+mn-cs"/>
              </a:rPr>
              <a:t>read</a:t>
            </a:r>
            <a:r>
              <a:rPr lang="zh-CN" altLang="en-US" sz="2000" kern="0" dirty="0" smtClean="0">
                <a:solidFill>
                  <a:srgbClr val="FF0000"/>
                </a:solidFill>
                <a:latin typeface="+mn-lt"/>
                <a:cs typeface="+mn-cs"/>
              </a:rPr>
              <a:t>何时阅读信息</a:t>
            </a:r>
            <a:endParaRPr lang="en-US" sz="2000" kern="0" dirty="0">
              <a:solidFill>
                <a:srgbClr val="FF0000"/>
              </a:solidFill>
              <a:latin typeface="+mn-lt"/>
              <a:cs typeface="+mn-cs"/>
            </a:endParaRPr>
          </a:p>
          <a:p>
            <a:pPr marL="800100" lvl="1" indent="-342900">
              <a:spcBef>
                <a:spcPct val="20000"/>
              </a:spcBef>
              <a:buClr>
                <a:schemeClr val="tx1"/>
              </a:buClr>
              <a:buFontTx/>
              <a:buChar char="•"/>
              <a:defRPr/>
            </a:pPr>
            <a:r>
              <a:rPr lang="en-US" sz="2800" kern="0" dirty="0">
                <a:latin typeface="+mn-lt"/>
                <a:cs typeface="+mn-cs"/>
              </a:rPr>
              <a:t>How much time was </a:t>
            </a:r>
            <a:r>
              <a:rPr lang="en-US" sz="2800" kern="0" dirty="0" smtClean="0">
                <a:latin typeface="+mn-lt"/>
                <a:cs typeface="+mn-cs"/>
              </a:rPr>
              <a:t>spent</a:t>
            </a:r>
            <a:r>
              <a:rPr lang="zh-CN" altLang="en-US" sz="2000" kern="0" dirty="0" smtClean="0">
                <a:solidFill>
                  <a:srgbClr val="FF0000"/>
                </a:solidFill>
                <a:latin typeface="+mn-lt"/>
                <a:cs typeface="+mn-cs"/>
              </a:rPr>
              <a:t>用在阅读时间</a:t>
            </a:r>
            <a:endParaRPr lang="en-US" sz="2000" kern="0" dirty="0">
              <a:solidFill>
                <a:srgbClr val="FF0000"/>
              </a:solidFill>
              <a:latin typeface="+mn-lt"/>
              <a:cs typeface="+mn-cs"/>
            </a:endParaRPr>
          </a:p>
          <a:p>
            <a:pPr marL="342900" indent="-342900">
              <a:spcBef>
                <a:spcPct val="20000"/>
              </a:spcBef>
              <a:buClr>
                <a:schemeClr val="tx1"/>
              </a:buClr>
              <a:buFontTx/>
              <a:buChar char="•"/>
              <a:defRPr/>
            </a:pPr>
            <a:r>
              <a:rPr lang="en-US" sz="2800" kern="0" dirty="0">
                <a:latin typeface="+mn-lt"/>
                <a:cs typeface="+mn-cs"/>
              </a:rPr>
              <a:t>Customers access to additional </a:t>
            </a:r>
            <a:r>
              <a:rPr lang="en-US" sz="2800" kern="0" dirty="0" smtClean="0">
                <a:latin typeface="+mn-lt"/>
                <a:cs typeface="+mn-cs"/>
              </a:rPr>
              <a:t>information</a:t>
            </a:r>
            <a:r>
              <a:rPr lang="zh-CN" altLang="en-US" sz="2000" kern="0" dirty="0" smtClean="0">
                <a:solidFill>
                  <a:srgbClr val="FF0000"/>
                </a:solidFill>
                <a:latin typeface="+mn-lt"/>
                <a:cs typeface="+mn-cs"/>
              </a:rPr>
              <a:t>顾客可以在需要的时候查找到更为详细信息</a:t>
            </a:r>
            <a:endParaRPr lang="en-US" sz="2000" kern="0" dirty="0">
              <a:solidFill>
                <a:srgbClr val="FF0000"/>
              </a:solidFill>
              <a:latin typeface="+mn-lt"/>
              <a:cs typeface="+mn-cs"/>
            </a:endParaRPr>
          </a:p>
          <a:p>
            <a:pPr marL="342900" indent="-342900">
              <a:spcBef>
                <a:spcPct val="20000"/>
              </a:spcBef>
              <a:buClr>
                <a:schemeClr val="tx1"/>
              </a:buClr>
              <a:buFontTx/>
              <a:buChar char="•"/>
              <a:defRPr/>
            </a:pPr>
            <a:r>
              <a:rPr lang="en-US" sz="2800" kern="0" dirty="0">
                <a:latin typeface="+mn-lt"/>
                <a:cs typeface="+mn-cs"/>
              </a:rPr>
              <a:t>Build a bond with </a:t>
            </a:r>
            <a:r>
              <a:rPr lang="en-US" sz="2800" kern="0" dirty="0" smtClean="0">
                <a:latin typeface="+mn-lt"/>
                <a:cs typeface="+mn-cs"/>
              </a:rPr>
              <a:t>customers</a:t>
            </a:r>
            <a:r>
              <a:rPr lang="zh-CN" altLang="en-US" sz="2000" kern="0" dirty="0" smtClean="0">
                <a:solidFill>
                  <a:srgbClr val="FF0000"/>
                </a:solidFill>
                <a:latin typeface="+mn-lt"/>
                <a:cs typeface="+mn-cs"/>
              </a:rPr>
              <a:t>与顾客结成纽带</a:t>
            </a:r>
            <a:endParaRPr lang="en-US" sz="2000" kern="0" dirty="0">
              <a:solidFill>
                <a:srgbClr val="FF0000"/>
              </a:solidFill>
              <a:latin typeface="+mn-lt"/>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395256A5-2ACB-4F19-9CE6-2F938E121EE4}" type="slidenum">
              <a:rPr lang="en-US"/>
              <a:pPr>
                <a:defRPr/>
              </a:pPr>
              <a:t>22</a:t>
            </a:fld>
            <a:endParaRPr lang="en-US"/>
          </a:p>
        </p:txBody>
      </p:sp>
      <p:sp>
        <p:nvSpPr>
          <p:cNvPr id="56323" name="Rectangle 2"/>
          <p:cNvSpPr>
            <a:spLocks noGrp="1" noChangeArrowheads="1"/>
          </p:cNvSpPr>
          <p:nvPr>
            <p:ph type="title"/>
          </p:nvPr>
        </p:nvSpPr>
        <p:spPr>
          <a:xfrm>
            <a:off x="838200" y="303213"/>
            <a:ext cx="8077200" cy="923925"/>
          </a:xfrm>
        </p:spPr>
        <p:txBody>
          <a:bodyPr/>
          <a:lstStyle/>
          <a:p>
            <a:pPr algn="ctr" eaLnBrk="1" hangingPunct="1"/>
            <a:r>
              <a:rPr lang="en-US" sz="5400" b="1" smtClean="0">
                <a:solidFill>
                  <a:srgbClr val="0000FF"/>
                </a:solidFill>
              </a:rPr>
              <a:t>Identification Codes</a:t>
            </a:r>
          </a:p>
        </p:txBody>
      </p:sp>
      <p:sp>
        <p:nvSpPr>
          <p:cNvPr id="56324" name="Rectangle 3"/>
          <p:cNvSpPr>
            <a:spLocks noGrp="1" noChangeArrowheads="1"/>
          </p:cNvSpPr>
          <p:nvPr>
            <p:ph type="body" idx="1"/>
          </p:nvPr>
        </p:nvSpPr>
        <p:spPr>
          <a:xfrm>
            <a:off x="1371600" y="1676400"/>
            <a:ext cx="7162800" cy="4343400"/>
          </a:xfrm>
        </p:spPr>
        <p:txBody>
          <a:bodyPr/>
          <a:lstStyle/>
          <a:p>
            <a:pPr eaLnBrk="1" hangingPunct="1"/>
            <a:r>
              <a:rPr lang="en-US" dirty="0" smtClean="0"/>
              <a:t>Log-in access to special pages</a:t>
            </a:r>
            <a:r>
              <a:rPr lang="zh-CN" altLang="en-US" sz="2400" dirty="0" smtClean="0">
                <a:solidFill>
                  <a:srgbClr val="FF0000"/>
                </a:solidFill>
              </a:rPr>
              <a:t>登录接入到特别网页</a:t>
            </a:r>
            <a:endParaRPr lang="en-US" dirty="0" smtClean="0">
              <a:solidFill>
                <a:srgbClr val="FF0000"/>
              </a:solidFill>
            </a:endParaRPr>
          </a:p>
          <a:p>
            <a:pPr eaLnBrk="1" hangingPunct="1"/>
            <a:r>
              <a:rPr lang="en-US" dirty="0" smtClean="0"/>
              <a:t>Cookies</a:t>
            </a:r>
          </a:p>
          <a:p>
            <a:pPr lvl="1" eaLnBrk="1" hangingPunct="1"/>
            <a:r>
              <a:rPr lang="en-US" dirty="0" smtClean="0"/>
              <a:t>Customized Web pages</a:t>
            </a:r>
            <a:r>
              <a:rPr lang="zh-CN" altLang="en-US" sz="2400" dirty="0" smtClean="0">
                <a:solidFill>
                  <a:srgbClr val="FF0000"/>
                </a:solidFill>
              </a:rPr>
              <a:t>客户订制化网页</a:t>
            </a:r>
            <a:endParaRPr lang="en-US" dirty="0" smtClean="0">
              <a:solidFill>
                <a:srgbClr val="FF0000"/>
              </a:solidFill>
            </a:endParaRPr>
          </a:p>
          <a:p>
            <a:pPr lvl="1" eaLnBrk="1" hangingPunct="1"/>
            <a:r>
              <a:rPr lang="en-US" dirty="0" smtClean="0"/>
              <a:t>Individual offers</a:t>
            </a:r>
            <a:r>
              <a:rPr lang="zh-CN" altLang="en-US" sz="2400" dirty="0" smtClean="0">
                <a:solidFill>
                  <a:srgbClr val="FF0000"/>
                </a:solidFill>
              </a:rPr>
              <a:t>个性化服务</a:t>
            </a:r>
            <a:endParaRPr lang="en-US" dirty="0" smtClean="0">
              <a:solidFill>
                <a:srgbClr val="FF0000"/>
              </a:solidFill>
            </a:endParaRPr>
          </a:p>
          <a:p>
            <a:pPr eaLnBrk="1" hangingPunct="1"/>
            <a:r>
              <a:rPr lang="en-US" dirty="0" smtClean="0"/>
              <a:t>Specialized communications</a:t>
            </a:r>
            <a:r>
              <a:rPr lang="zh-CN" altLang="en-US" sz="2400" dirty="0" smtClean="0">
                <a:solidFill>
                  <a:srgbClr val="FF0000"/>
                </a:solidFill>
              </a:rPr>
              <a:t>特殊的沟通</a:t>
            </a:r>
            <a:endParaRPr lang="en-US" dirty="0" smtClean="0">
              <a:solidFill>
                <a:srgbClr val="FF0000"/>
              </a:solidFill>
            </a:endParaRPr>
          </a:p>
          <a:p>
            <a:pPr eaLnBrk="1" hangingPunct="1"/>
            <a:r>
              <a:rPr lang="en-US" dirty="0" smtClean="0"/>
              <a:t>Communication chain with purchase</a:t>
            </a:r>
            <a:r>
              <a:rPr lang="zh-CN" altLang="en-US" sz="2400" dirty="0" smtClean="0">
                <a:solidFill>
                  <a:srgbClr val="FF0000"/>
                </a:solidFill>
              </a:rPr>
              <a:t>关联销售的服务沟通链</a:t>
            </a:r>
            <a:endParaRPr lang="en-US" dirty="0" smtClean="0">
              <a:solidFill>
                <a:srgbClr val="FF0000"/>
              </a:solidFill>
            </a:endParaRPr>
          </a:p>
        </p:txBody>
      </p:sp>
      <p:sp>
        <p:nvSpPr>
          <p:cNvPr id="5632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632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632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37C76EBA-48D9-46B4-BD9C-67C70FEA8F92}" type="slidenum">
              <a:rPr lang="en-US"/>
              <a:pPr>
                <a:defRPr/>
              </a:pPr>
              <a:t>23</a:t>
            </a:fld>
            <a:endParaRPr lang="en-US"/>
          </a:p>
        </p:txBody>
      </p:sp>
      <p:sp>
        <p:nvSpPr>
          <p:cNvPr id="58371" name="Rectangle 2"/>
          <p:cNvSpPr>
            <a:spLocks noGrp="1" noChangeArrowheads="1"/>
          </p:cNvSpPr>
          <p:nvPr>
            <p:ph type="title"/>
          </p:nvPr>
        </p:nvSpPr>
        <p:spPr>
          <a:xfrm>
            <a:off x="838200" y="519113"/>
            <a:ext cx="8077200" cy="708025"/>
          </a:xfrm>
        </p:spPr>
        <p:txBody>
          <a:bodyPr/>
          <a:lstStyle/>
          <a:p>
            <a:pPr algn="ctr" eaLnBrk="1" hangingPunct="1"/>
            <a:r>
              <a:rPr lang="en-US" sz="4000" b="1" smtClean="0">
                <a:solidFill>
                  <a:srgbClr val="0000FF"/>
                </a:solidFill>
              </a:rPr>
              <a:t>Customer Profile Information</a:t>
            </a:r>
          </a:p>
        </p:txBody>
      </p:sp>
      <p:sp>
        <p:nvSpPr>
          <p:cNvPr id="58372" name="Rectangle 3"/>
          <p:cNvSpPr>
            <a:spLocks noGrp="1" noChangeArrowheads="1"/>
          </p:cNvSpPr>
          <p:nvPr>
            <p:ph type="body" idx="1"/>
          </p:nvPr>
        </p:nvSpPr>
        <p:spPr>
          <a:xfrm>
            <a:off x="1371600" y="1676400"/>
            <a:ext cx="7162800" cy="4343400"/>
          </a:xfrm>
        </p:spPr>
        <p:txBody>
          <a:bodyPr/>
          <a:lstStyle/>
          <a:p>
            <a:pPr eaLnBrk="1" hangingPunct="1"/>
            <a:r>
              <a:rPr lang="en-US" sz="2800" dirty="0" smtClean="0"/>
              <a:t>Customer preferences</a:t>
            </a:r>
            <a:r>
              <a:rPr lang="zh-CN" altLang="en-US" sz="2000" dirty="0" smtClean="0">
                <a:solidFill>
                  <a:srgbClr val="FF0000"/>
                </a:solidFill>
              </a:rPr>
              <a:t>顾客偏好</a:t>
            </a:r>
            <a:endParaRPr lang="en-US" sz="2000" dirty="0" smtClean="0">
              <a:solidFill>
                <a:srgbClr val="FF0000"/>
              </a:solidFill>
            </a:endParaRPr>
          </a:p>
          <a:p>
            <a:pPr eaLnBrk="1" hangingPunct="1"/>
            <a:r>
              <a:rPr lang="en-US" sz="2800" dirty="0" smtClean="0"/>
              <a:t>Customer information</a:t>
            </a:r>
            <a:r>
              <a:rPr lang="zh-CN" altLang="en-US" sz="2000" dirty="0" smtClean="0">
                <a:solidFill>
                  <a:srgbClr val="FF0000"/>
                </a:solidFill>
              </a:rPr>
              <a:t>客户信息</a:t>
            </a:r>
            <a:endParaRPr lang="en-US" sz="2000" dirty="0" smtClean="0">
              <a:solidFill>
                <a:srgbClr val="FF0000"/>
              </a:solidFill>
            </a:endParaRPr>
          </a:p>
          <a:p>
            <a:pPr eaLnBrk="1" hangingPunct="1"/>
            <a:r>
              <a:rPr lang="en-US" sz="2800" dirty="0" smtClean="0"/>
              <a:t>Individualize messages</a:t>
            </a:r>
            <a:r>
              <a:rPr lang="zh-CN" altLang="en-US" sz="2000" dirty="0" smtClean="0">
                <a:solidFill>
                  <a:srgbClr val="FF0000"/>
                </a:solidFill>
              </a:rPr>
              <a:t>个人信息</a:t>
            </a:r>
            <a:endParaRPr lang="en-US" sz="2800" dirty="0" smtClean="0">
              <a:solidFill>
                <a:srgbClr val="FF0000"/>
              </a:solidFill>
            </a:endParaRPr>
          </a:p>
          <a:p>
            <a:pPr eaLnBrk="1" hangingPunct="1"/>
            <a:r>
              <a:rPr lang="en-US" sz="2800" dirty="0" smtClean="0"/>
              <a:t>Bluefly.com</a:t>
            </a:r>
          </a:p>
          <a:p>
            <a:pPr lvl="1" eaLnBrk="1" hangingPunct="1"/>
            <a:r>
              <a:rPr lang="en-US" sz="2400" dirty="0" smtClean="0"/>
              <a:t>Sends messages about new fashions</a:t>
            </a:r>
          </a:p>
          <a:p>
            <a:pPr eaLnBrk="1" hangingPunct="1"/>
            <a:r>
              <a:rPr lang="en-US" sz="2800" dirty="0" smtClean="0"/>
              <a:t>Personalized responses to inquiries</a:t>
            </a:r>
            <a:r>
              <a:rPr lang="zh-CN" altLang="en-US" sz="2000" dirty="0" smtClean="0">
                <a:solidFill>
                  <a:srgbClr val="FF0000"/>
                </a:solidFill>
              </a:rPr>
              <a:t>对于问询的定制化回应</a:t>
            </a:r>
            <a:endParaRPr lang="en-US" sz="2800" dirty="0" smtClean="0">
              <a:solidFill>
                <a:srgbClr val="FF0000"/>
              </a:solidFill>
            </a:endParaRPr>
          </a:p>
        </p:txBody>
      </p:sp>
      <p:sp>
        <p:nvSpPr>
          <p:cNvPr id="5837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837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837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t="10224" r="-399" b="4591"/>
          <a:stretch/>
        </p:blipFill>
        <p:spPr>
          <a:xfrm>
            <a:off x="0" y="685800"/>
            <a:ext cx="9160493" cy="5181600"/>
          </a:xfrm>
        </p:spPr>
      </p:pic>
      <p:sp>
        <p:nvSpPr>
          <p:cNvPr id="5" name="灯片编号占位符 4"/>
          <p:cNvSpPr>
            <a:spLocks noGrp="1"/>
          </p:cNvSpPr>
          <p:nvPr>
            <p:ph type="sldNum" sz="quarter" idx="12"/>
          </p:nvPr>
        </p:nvSpPr>
        <p:spPr/>
        <p:txBody>
          <a:bodyPr/>
          <a:lstStyle/>
          <a:p>
            <a:pPr>
              <a:defRPr/>
            </a:pPr>
            <a:r>
              <a:rPr lang="en-US" smtClean="0"/>
              <a:t>11-</a:t>
            </a:r>
            <a:fld id="{15F68431-4F97-48C3-BFA7-D5CA2A9F2790}" type="slidenum">
              <a:rPr lang="en-US" smtClean="0"/>
              <a:pPr>
                <a:defRPr/>
              </a:pPr>
              <a:t>24</a:t>
            </a:fld>
            <a:endParaRPr lang="en-US"/>
          </a:p>
        </p:txBody>
      </p:sp>
    </p:spTree>
    <p:extLst>
      <p:ext uri="{BB962C8B-B14F-4D97-AF65-F5344CB8AC3E}">
        <p14:creationId xmlns:p14="http://schemas.microsoft.com/office/powerpoint/2010/main" val="2144962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r>
              <a:rPr lang="en-US" smtClean="0"/>
              <a:t>11-</a:t>
            </a:r>
            <a:fld id="{F59201CD-6AC8-4183-8006-CBE62E05E063}" type="slidenum">
              <a:rPr lang="en-US" smtClean="0"/>
              <a:pPr>
                <a:defRPr/>
              </a:pPr>
              <a:t>25</a:t>
            </a:fld>
            <a:endParaRPr 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0001" r="833" b="3749"/>
          <a:stretch/>
        </p:blipFill>
        <p:spPr>
          <a:xfrm>
            <a:off x="0" y="990600"/>
            <a:ext cx="9067800" cy="5257800"/>
          </a:xfrm>
          <a:prstGeom prst="rect">
            <a:avLst/>
          </a:prstGeom>
        </p:spPr>
      </p:pic>
    </p:spTree>
    <p:extLst>
      <p:ext uri="{BB962C8B-B14F-4D97-AF65-F5344CB8AC3E}">
        <p14:creationId xmlns:p14="http://schemas.microsoft.com/office/powerpoint/2010/main" val="28521399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r>
              <a:rPr lang="en-US" smtClean="0"/>
              <a:t>11-</a:t>
            </a:r>
            <a:fld id="{F59201CD-6AC8-4183-8006-CBE62E05E063}" type="slidenum">
              <a:rPr lang="en-US" smtClean="0"/>
              <a:pPr>
                <a:defRPr/>
              </a:pPr>
              <a:t>26</a:t>
            </a:fld>
            <a:endParaRPr 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0001" b="4999"/>
          <a:stretch/>
        </p:blipFill>
        <p:spPr>
          <a:xfrm>
            <a:off x="0" y="838200"/>
            <a:ext cx="9144000" cy="5181600"/>
          </a:xfrm>
          <a:prstGeom prst="rect">
            <a:avLst/>
          </a:prstGeom>
        </p:spPr>
      </p:pic>
    </p:spTree>
    <p:extLst>
      <p:ext uri="{BB962C8B-B14F-4D97-AF65-F5344CB8AC3E}">
        <p14:creationId xmlns:p14="http://schemas.microsoft.com/office/powerpoint/2010/main" val="14193256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F892881D-DC09-4B5F-8DF8-BFE55E2AEB97}" type="slidenum">
              <a:rPr lang="en-US"/>
              <a:pPr>
                <a:defRPr/>
              </a:pPr>
              <a:t>27</a:t>
            </a:fld>
            <a:endParaRPr lang="en-US"/>
          </a:p>
        </p:txBody>
      </p:sp>
      <p:sp>
        <p:nvSpPr>
          <p:cNvPr id="60419" name="Rectangle 2"/>
          <p:cNvSpPr>
            <a:spLocks noGrp="1" noChangeArrowheads="1"/>
          </p:cNvSpPr>
          <p:nvPr>
            <p:ph type="title"/>
          </p:nvPr>
        </p:nvSpPr>
        <p:spPr>
          <a:xfrm>
            <a:off x="838200" y="457200"/>
            <a:ext cx="8001000" cy="769938"/>
          </a:xfrm>
        </p:spPr>
        <p:txBody>
          <a:bodyPr/>
          <a:lstStyle/>
          <a:p>
            <a:pPr algn="ctr" eaLnBrk="1" hangingPunct="1"/>
            <a:r>
              <a:rPr lang="en-US" sz="4400" b="1" dirty="0" smtClean="0">
                <a:solidFill>
                  <a:srgbClr val="0000FF"/>
                </a:solidFill>
              </a:rPr>
              <a:t>In-Bound Telemarketing</a:t>
            </a:r>
          </a:p>
        </p:txBody>
      </p:sp>
      <p:sp>
        <p:nvSpPr>
          <p:cNvPr id="60420" name="Rectangle 3"/>
          <p:cNvSpPr>
            <a:spLocks noGrp="1" noChangeArrowheads="1"/>
          </p:cNvSpPr>
          <p:nvPr>
            <p:ph type="body" idx="1"/>
          </p:nvPr>
        </p:nvSpPr>
        <p:spPr>
          <a:xfrm>
            <a:off x="1371600" y="1676400"/>
            <a:ext cx="7162800" cy="4343400"/>
          </a:xfrm>
        </p:spPr>
        <p:txBody>
          <a:bodyPr/>
          <a:lstStyle/>
          <a:p>
            <a:pPr eaLnBrk="1" hangingPunct="1"/>
            <a:r>
              <a:rPr lang="en-US" sz="2800" dirty="0" smtClean="0"/>
              <a:t>Immediate knowledge of customer</a:t>
            </a:r>
            <a:r>
              <a:rPr lang="zh-CN" altLang="en-US" sz="2800" dirty="0" smtClean="0"/>
              <a:t>客服电话接听人员立即能知道来电者身份</a:t>
            </a:r>
            <a:endParaRPr lang="en-US" sz="2800" dirty="0" smtClean="0"/>
          </a:p>
          <a:p>
            <a:pPr eaLnBrk="1" hangingPunct="1"/>
            <a:r>
              <a:rPr lang="en-US" sz="2800" dirty="0" smtClean="0"/>
              <a:t>Customer data immediately available</a:t>
            </a:r>
          </a:p>
          <a:p>
            <a:pPr eaLnBrk="1" hangingPunct="1"/>
            <a:r>
              <a:rPr lang="en-US" sz="2800" dirty="0" smtClean="0"/>
              <a:t>Personal interaction</a:t>
            </a:r>
            <a:r>
              <a:rPr lang="zh-CN" altLang="en-US" sz="2800" dirty="0" smtClean="0"/>
              <a:t>人际的互动</a:t>
            </a:r>
            <a:endParaRPr lang="en-US" sz="2800" dirty="0" smtClean="0"/>
          </a:p>
          <a:p>
            <a:pPr eaLnBrk="1" hangingPunct="1"/>
            <a:r>
              <a:rPr lang="en-US" sz="2800" dirty="0" smtClean="0"/>
              <a:t>Customer value and status</a:t>
            </a:r>
            <a:r>
              <a:rPr lang="zh-CN" altLang="en-US" sz="2400" dirty="0" smtClean="0">
                <a:solidFill>
                  <a:srgbClr val="FF0000"/>
                </a:solidFill>
              </a:rPr>
              <a:t>顾客价值和状态</a:t>
            </a:r>
            <a:endParaRPr lang="en-US" sz="2800" dirty="0" smtClean="0">
              <a:solidFill>
                <a:srgbClr val="FF0000"/>
              </a:solidFill>
            </a:endParaRPr>
          </a:p>
          <a:p>
            <a:pPr eaLnBrk="1" hangingPunct="1"/>
            <a:r>
              <a:rPr lang="en-US" sz="2800" dirty="0" smtClean="0"/>
              <a:t>Recent purchases or interactions</a:t>
            </a:r>
          </a:p>
          <a:p>
            <a:pPr eaLnBrk="1" hangingPunct="1"/>
            <a:r>
              <a:rPr lang="en-US" sz="2800" dirty="0" smtClean="0"/>
              <a:t>Customer preferences and profile</a:t>
            </a:r>
          </a:p>
        </p:txBody>
      </p:sp>
      <p:sp>
        <p:nvSpPr>
          <p:cNvPr id="6042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042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042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DEEA56A4-DDFC-4794-A5F9-08864BD9877F}" type="slidenum">
              <a:rPr lang="en-US"/>
              <a:pPr>
                <a:defRPr/>
              </a:pPr>
              <a:t>28</a:t>
            </a:fld>
            <a:endParaRPr lang="en-US"/>
          </a:p>
        </p:txBody>
      </p:sp>
      <p:sp>
        <p:nvSpPr>
          <p:cNvPr id="62467" name="Rectangle 2"/>
          <p:cNvSpPr>
            <a:spLocks noGrp="1" noChangeArrowheads="1"/>
          </p:cNvSpPr>
          <p:nvPr>
            <p:ph type="title"/>
          </p:nvPr>
        </p:nvSpPr>
        <p:spPr>
          <a:xfrm>
            <a:off x="1143000" y="820738"/>
            <a:ext cx="3886200" cy="923925"/>
          </a:xfrm>
        </p:spPr>
        <p:txBody>
          <a:bodyPr/>
          <a:lstStyle/>
          <a:p>
            <a:pPr algn="ctr" eaLnBrk="1" hangingPunct="1"/>
            <a:r>
              <a:rPr lang="en-US" sz="5400" b="1" smtClean="0">
                <a:solidFill>
                  <a:srgbClr val="0000FF"/>
                </a:solidFill>
              </a:rPr>
              <a:t>Trawling</a:t>
            </a:r>
          </a:p>
        </p:txBody>
      </p:sp>
      <p:sp>
        <p:nvSpPr>
          <p:cNvPr id="62468" name="Rectangle 3"/>
          <p:cNvSpPr>
            <a:spLocks noGrp="1" noChangeArrowheads="1"/>
          </p:cNvSpPr>
          <p:nvPr>
            <p:ph type="body" idx="1"/>
          </p:nvPr>
        </p:nvSpPr>
        <p:spPr>
          <a:xfrm>
            <a:off x="914400" y="2590800"/>
            <a:ext cx="7391400" cy="3581400"/>
          </a:xfrm>
        </p:spPr>
        <p:txBody>
          <a:bodyPr/>
          <a:lstStyle/>
          <a:p>
            <a:pPr eaLnBrk="1" hangingPunct="1"/>
            <a:r>
              <a:rPr lang="en-US" sz="2800" dirty="0" smtClean="0"/>
              <a:t>Search for specific information</a:t>
            </a:r>
          </a:p>
          <a:p>
            <a:pPr eaLnBrk="1" hangingPunct="1"/>
            <a:r>
              <a:rPr lang="en-US" sz="2800" dirty="0" smtClean="0"/>
              <a:t>Some possible uses</a:t>
            </a:r>
          </a:p>
          <a:p>
            <a:pPr lvl="1" eaLnBrk="1" hangingPunct="1"/>
            <a:r>
              <a:rPr lang="en-US" sz="2400" dirty="0" smtClean="0"/>
              <a:t>Home Depot – individuals who moved</a:t>
            </a:r>
          </a:p>
          <a:p>
            <a:pPr lvl="1" eaLnBrk="1" hangingPunct="1"/>
            <a:r>
              <a:rPr lang="en-US" sz="2400" dirty="0" smtClean="0"/>
              <a:t>Anniversary of last (special) purchase</a:t>
            </a:r>
          </a:p>
          <a:p>
            <a:pPr lvl="1" eaLnBrk="1" hangingPunct="1"/>
            <a:r>
              <a:rPr lang="en-US" sz="2400" dirty="0" smtClean="0"/>
              <a:t>Individuals who have not made recent purchase</a:t>
            </a:r>
          </a:p>
          <a:p>
            <a:pPr lvl="1" eaLnBrk="1" hangingPunct="1"/>
            <a:r>
              <a:rPr lang="en-US" sz="2400" dirty="0" smtClean="0"/>
              <a:t>Individuals who have made recent purchase</a:t>
            </a:r>
          </a:p>
          <a:p>
            <a:pPr lvl="1" eaLnBrk="1" hangingPunct="1"/>
            <a:r>
              <a:rPr lang="en-US" sz="2400" dirty="0" smtClean="0"/>
              <a:t>Purchase of a specific item – then cross-sell</a:t>
            </a:r>
          </a:p>
        </p:txBody>
      </p:sp>
      <p:sp>
        <p:nvSpPr>
          <p:cNvPr id="6246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247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247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62472" name="Picture 2"/>
          <p:cNvPicPr>
            <a:picLocks noChangeAspect="1"/>
          </p:cNvPicPr>
          <p:nvPr/>
        </p:nvPicPr>
        <p:blipFill>
          <a:blip r:embed="rId3"/>
          <a:srcRect/>
          <a:stretch>
            <a:fillRect/>
          </a:stretch>
        </p:blipFill>
        <p:spPr bwMode="auto">
          <a:xfrm>
            <a:off x="4992688" y="0"/>
            <a:ext cx="3846512" cy="2566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0372F75F-D6EC-4E9E-94CB-4655C5DCC3AE}" type="slidenum">
              <a:rPr lang="en-US"/>
              <a:pPr>
                <a:defRPr/>
              </a:pPr>
              <a:t>29</a:t>
            </a:fld>
            <a:endParaRPr lang="en-US"/>
          </a:p>
        </p:txBody>
      </p:sp>
      <p:sp>
        <p:nvSpPr>
          <p:cNvPr id="64515" name="Rectangle 2"/>
          <p:cNvSpPr>
            <a:spLocks noGrp="1" noChangeArrowheads="1"/>
          </p:cNvSpPr>
          <p:nvPr>
            <p:ph type="title"/>
          </p:nvPr>
        </p:nvSpPr>
        <p:spPr>
          <a:xfrm>
            <a:off x="838200" y="152400"/>
            <a:ext cx="8077200" cy="1200150"/>
          </a:xfrm>
        </p:spPr>
        <p:txBody>
          <a:bodyPr/>
          <a:lstStyle/>
          <a:p>
            <a:pPr algn="ctr" eaLnBrk="1" hangingPunct="1"/>
            <a:r>
              <a:rPr lang="en-US" sz="3200" b="1" smtClean="0">
                <a:solidFill>
                  <a:srgbClr val="FF0000"/>
                </a:solidFill>
              </a:rPr>
              <a:t>Database-Driven</a:t>
            </a:r>
            <a:r>
              <a:rPr lang="en-US" b="1" smtClean="0">
                <a:solidFill>
                  <a:srgbClr val="FF0000"/>
                </a:solidFill>
              </a:rPr>
              <a:t/>
            </a:r>
            <a:br>
              <a:rPr lang="en-US" b="1" smtClean="0">
                <a:solidFill>
                  <a:srgbClr val="FF0000"/>
                </a:solidFill>
              </a:rPr>
            </a:br>
            <a:r>
              <a:rPr lang="en-US" sz="4000" b="1" smtClean="0">
                <a:solidFill>
                  <a:srgbClr val="FF0000"/>
                </a:solidFill>
              </a:rPr>
              <a:t>Marketing Programs</a:t>
            </a:r>
            <a:endParaRPr lang="en-US" b="1" smtClean="0">
              <a:solidFill>
                <a:srgbClr val="FF0000"/>
              </a:solidFill>
            </a:endParaRPr>
          </a:p>
        </p:txBody>
      </p:sp>
      <p:sp>
        <p:nvSpPr>
          <p:cNvPr id="64516" name="Rectangle 3"/>
          <p:cNvSpPr>
            <a:spLocks noGrp="1" noChangeArrowheads="1"/>
          </p:cNvSpPr>
          <p:nvPr>
            <p:ph type="body" idx="1"/>
          </p:nvPr>
        </p:nvSpPr>
        <p:spPr>
          <a:xfrm>
            <a:off x="4572000" y="2514600"/>
            <a:ext cx="4267200" cy="2667000"/>
          </a:xfrm>
        </p:spPr>
        <p:txBody>
          <a:bodyPr/>
          <a:lstStyle/>
          <a:p>
            <a:pPr eaLnBrk="1" hangingPunct="1"/>
            <a:r>
              <a:rPr lang="zh-CN" altLang="en-US" sz="2800" dirty="0" smtClean="0"/>
              <a:t>许可营销</a:t>
            </a:r>
            <a:r>
              <a:rPr lang="en-US" sz="2800" dirty="0" smtClean="0"/>
              <a:t>Permission marketing</a:t>
            </a:r>
          </a:p>
          <a:p>
            <a:pPr eaLnBrk="1" hangingPunct="1"/>
            <a:r>
              <a:rPr lang="zh-CN" altLang="en-US" sz="2800" dirty="0" smtClean="0"/>
              <a:t>频率计划</a:t>
            </a:r>
            <a:r>
              <a:rPr lang="en-US" sz="2800" dirty="0" smtClean="0"/>
              <a:t>Frequency programs</a:t>
            </a:r>
          </a:p>
          <a:p>
            <a:pPr eaLnBrk="1" hangingPunct="1"/>
            <a:r>
              <a:rPr lang="en-US" sz="2800" dirty="0" smtClean="0"/>
              <a:t>Customer </a:t>
            </a:r>
            <a:r>
              <a:rPr lang="en-US" altLang="zh-CN" sz="2800" dirty="0" smtClean="0"/>
              <a:t>R</a:t>
            </a:r>
            <a:r>
              <a:rPr lang="en-US" sz="2800" dirty="0" smtClean="0"/>
              <a:t>elationship </a:t>
            </a:r>
            <a:r>
              <a:rPr lang="en-US" altLang="zh-CN" sz="2800" dirty="0"/>
              <a:t>M</a:t>
            </a:r>
            <a:r>
              <a:rPr lang="en-US" sz="2800" dirty="0" smtClean="0"/>
              <a:t>anagement</a:t>
            </a:r>
          </a:p>
        </p:txBody>
      </p:sp>
      <p:sp>
        <p:nvSpPr>
          <p:cNvPr id="6451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451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451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64520" name="Picture 1"/>
          <p:cNvPicPr>
            <a:picLocks noChangeAspect="1"/>
          </p:cNvPicPr>
          <p:nvPr/>
        </p:nvPicPr>
        <p:blipFill>
          <a:blip r:embed="rId3"/>
          <a:srcRect/>
          <a:stretch>
            <a:fillRect/>
          </a:stretch>
        </p:blipFill>
        <p:spPr bwMode="auto">
          <a:xfrm>
            <a:off x="838200" y="1524000"/>
            <a:ext cx="3657600" cy="481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04800" y="1519981"/>
            <a:ext cx="8208962" cy="4114800"/>
          </a:xfrm>
        </p:spPr>
        <p:txBody>
          <a:bodyPr/>
          <a:lstStyle/>
          <a:p>
            <a:pPr marL="0" indent="0">
              <a:buNone/>
            </a:pPr>
            <a:r>
              <a:rPr lang="zh-CN" altLang="en-US" sz="2000" dirty="0"/>
              <a:t>★单次销售拜访实现的销售额提高，因而平均销售费用得以降低。</a:t>
            </a:r>
          </a:p>
          <a:p>
            <a:pPr marL="0" indent="0">
              <a:buNone/>
            </a:pPr>
            <a:r>
              <a:rPr lang="zh-CN" altLang="en-US" sz="2000" dirty="0"/>
              <a:t>★单批销售的规模扩大，因而平均运输和服务费用得以降低。</a:t>
            </a:r>
          </a:p>
          <a:p>
            <a:pPr marL="0" indent="0">
              <a:buNone/>
            </a:pPr>
            <a:r>
              <a:rPr lang="zh-CN" altLang="en-US" sz="2000" dirty="0"/>
              <a:t>★对客户的需求有更深入透彻的了解。</a:t>
            </a:r>
          </a:p>
          <a:p>
            <a:pPr marL="0" indent="0">
              <a:buNone/>
            </a:pPr>
            <a:r>
              <a:rPr lang="zh-CN" altLang="en-US" sz="2000" dirty="0"/>
              <a:t>★更好地预期客户需求，并为这些需求提前做好准备。</a:t>
            </a:r>
          </a:p>
          <a:p>
            <a:pPr marL="0" indent="0">
              <a:buNone/>
            </a:pPr>
            <a:r>
              <a:rPr lang="zh-CN" altLang="en-US" sz="2000" dirty="0"/>
              <a:t>★出现问题时，客户更有可能给你改正和修补的机会（毕竟你与客户的关系就像是“一家人”）</a:t>
            </a:r>
          </a:p>
          <a:p>
            <a:pPr marL="0" indent="0">
              <a:buNone/>
            </a:pPr>
            <a:endParaRPr lang="en-US" altLang="zh-CN" sz="2000" dirty="0" smtClean="0"/>
          </a:p>
          <a:p>
            <a:pPr marL="0" indent="0">
              <a:buNone/>
            </a:pPr>
            <a:r>
              <a:rPr lang="zh-CN" altLang="en-US" sz="2000" dirty="0"/>
              <a:t>★买方能得到供应商更多的关注。</a:t>
            </a:r>
          </a:p>
          <a:p>
            <a:pPr marL="0" indent="0">
              <a:buNone/>
            </a:pPr>
            <a:r>
              <a:rPr lang="zh-CN" altLang="en-US" sz="2000" dirty="0"/>
              <a:t>★通过整合采购节省管理供应商的开支。</a:t>
            </a:r>
          </a:p>
          <a:p>
            <a:pPr marL="0" indent="0">
              <a:buNone/>
            </a:pPr>
            <a:r>
              <a:rPr lang="zh-CN" altLang="en-US" sz="2000" dirty="0"/>
              <a:t>★面对供应商时的议价能力更强。</a:t>
            </a:r>
          </a:p>
          <a:p>
            <a:pPr marL="0" indent="0">
              <a:buNone/>
            </a:pPr>
            <a:r>
              <a:rPr lang="zh-CN" altLang="en-US" sz="2000" dirty="0"/>
              <a:t>★与熟悉的供应商合作风险较小。</a:t>
            </a:r>
          </a:p>
          <a:p>
            <a:pPr marL="0" indent="0">
              <a:buNone/>
            </a:pPr>
            <a:r>
              <a:rPr lang="zh-CN" altLang="en-US" sz="2000" dirty="0"/>
              <a:t>★</a:t>
            </a:r>
            <a:r>
              <a:rPr lang="zh-CN" altLang="en-US" sz="2000" dirty="0" smtClean="0"/>
              <a:t>出现</a:t>
            </a:r>
            <a:r>
              <a:rPr lang="zh-CN" altLang="en-US" sz="2000" dirty="0"/>
              <a:t>问题时，供应商更有可能自费解决问题，而不是一走了之。</a:t>
            </a:r>
          </a:p>
          <a:p>
            <a:pPr marL="0" indent="0">
              <a:buNone/>
            </a:pPr>
            <a:endParaRPr lang="zh-CN" altLang="en-US" sz="2000" dirty="0"/>
          </a:p>
        </p:txBody>
      </p:sp>
      <p:sp>
        <p:nvSpPr>
          <p:cNvPr id="5" name="灯片编号占位符 4"/>
          <p:cNvSpPr>
            <a:spLocks noGrp="1"/>
          </p:cNvSpPr>
          <p:nvPr>
            <p:ph type="sldNum" sz="quarter" idx="12"/>
          </p:nvPr>
        </p:nvSpPr>
        <p:spPr/>
        <p:txBody>
          <a:bodyPr/>
          <a:lstStyle/>
          <a:p>
            <a:pPr>
              <a:defRPr/>
            </a:pPr>
            <a:r>
              <a:rPr lang="en-US" smtClean="0"/>
              <a:t>11-</a:t>
            </a:r>
            <a:fld id="{15F68431-4F97-48C3-BFA7-D5CA2A9F2790}" type="slidenum">
              <a:rPr lang="en-US" smtClean="0"/>
              <a:pPr>
                <a:defRPr/>
              </a:pPr>
              <a:t>3</a:t>
            </a:fld>
            <a:endParaRPr lang="en-US"/>
          </a:p>
        </p:txBody>
      </p:sp>
    </p:spTree>
    <p:extLst>
      <p:ext uri="{BB962C8B-B14F-4D97-AF65-F5344CB8AC3E}">
        <p14:creationId xmlns:p14="http://schemas.microsoft.com/office/powerpoint/2010/main" val="12485843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EC24133E-CC41-4E1D-B195-927270AE33FC}" type="slidenum">
              <a:rPr lang="en-US"/>
              <a:pPr>
                <a:defRPr/>
              </a:pPr>
              <a:t>30</a:t>
            </a:fld>
            <a:endParaRPr lang="en-US"/>
          </a:p>
        </p:txBody>
      </p:sp>
      <p:sp>
        <p:nvSpPr>
          <p:cNvPr id="66563" name="Rectangle 2"/>
          <p:cNvSpPr>
            <a:spLocks noGrp="1" noChangeArrowheads="1"/>
          </p:cNvSpPr>
          <p:nvPr>
            <p:ph type="title"/>
          </p:nvPr>
        </p:nvSpPr>
        <p:spPr>
          <a:xfrm>
            <a:off x="838200" y="303213"/>
            <a:ext cx="8001000" cy="923925"/>
          </a:xfrm>
        </p:spPr>
        <p:txBody>
          <a:bodyPr/>
          <a:lstStyle/>
          <a:p>
            <a:pPr algn="ctr" eaLnBrk="1" hangingPunct="1"/>
            <a:r>
              <a:rPr lang="en-US" sz="5400" b="1" smtClean="0">
                <a:solidFill>
                  <a:srgbClr val="0000FF"/>
                </a:solidFill>
              </a:rPr>
              <a:t>Permission Marketing</a:t>
            </a:r>
          </a:p>
        </p:txBody>
      </p:sp>
      <p:sp>
        <p:nvSpPr>
          <p:cNvPr id="66564" name="Rectangle 3"/>
          <p:cNvSpPr>
            <a:spLocks noGrp="1" noChangeArrowheads="1"/>
          </p:cNvSpPr>
          <p:nvPr>
            <p:ph type="body" idx="1"/>
          </p:nvPr>
        </p:nvSpPr>
        <p:spPr>
          <a:xfrm>
            <a:off x="1447800" y="1600200"/>
            <a:ext cx="7162800" cy="4343400"/>
          </a:xfrm>
        </p:spPr>
        <p:txBody>
          <a:bodyPr/>
          <a:lstStyle/>
          <a:p>
            <a:pPr eaLnBrk="1" hangingPunct="1"/>
            <a:r>
              <a:rPr lang="en-US" sz="2800" dirty="0" smtClean="0"/>
              <a:t>Backlash to spam, junk mail</a:t>
            </a:r>
          </a:p>
          <a:p>
            <a:pPr eaLnBrk="1" hangingPunct="1"/>
            <a:r>
              <a:rPr lang="en-US" sz="2800" dirty="0" smtClean="0"/>
              <a:t>Consumers give permission</a:t>
            </a:r>
            <a:r>
              <a:rPr lang="zh-CN" altLang="en-US" sz="2800" dirty="0" smtClean="0"/>
              <a:t>许可公司这么做的消费者</a:t>
            </a:r>
            <a:endParaRPr lang="en-US" sz="2800" dirty="0" smtClean="0"/>
          </a:p>
          <a:p>
            <a:pPr eaLnBrk="1" hangingPunct="1"/>
            <a:r>
              <a:rPr lang="en-US" sz="2800" dirty="0" smtClean="0"/>
              <a:t>Can be offered through</a:t>
            </a:r>
          </a:p>
          <a:p>
            <a:pPr lvl="1" eaLnBrk="1" hangingPunct="1"/>
            <a:r>
              <a:rPr lang="en-US" sz="2400" dirty="0" smtClean="0"/>
              <a:t>Internet</a:t>
            </a:r>
          </a:p>
          <a:p>
            <a:pPr lvl="1" eaLnBrk="1" hangingPunct="1"/>
            <a:r>
              <a:rPr lang="en-US" sz="2400" dirty="0" smtClean="0"/>
              <a:t>Telephone</a:t>
            </a:r>
          </a:p>
          <a:p>
            <a:pPr lvl="1" eaLnBrk="1" hangingPunct="1"/>
            <a:r>
              <a:rPr lang="en-US" sz="2400" dirty="0" smtClean="0"/>
              <a:t>Mail </a:t>
            </a:r>
          </a:p>
          <a:p>
            <a:pPr eaLnBrk="1" hangingPunct="1"/>
            <a:r>
              <a:rPr lang="en-US" sz="2800" dirty="0" smtClean="0"/>
              <a:t>Higher response rates</a:t>
            </a:r>
            <a:endParaRPr lang="en-US" sz="2400" dirty="0" smtClean="0"/>
          </a:p>
        </p:txBody>
      </p:sp>
      <p:sp>
        <p:nvSpPr>
          <p:cNvPr id="6656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656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656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7010400" y="6477000"/>
            <a:ext cx="1905000" cy="457200"/>
          </a:xfrm>
        </p:spPr>
        <p:txBody>
          <a:bodyPr/>
          <a:lstStyle/>
          <a:p>
            <a:pPr>
              <a:defRPr/>
            </a:pPr>
            <a:r>
              <a:rPr lang="en-US"/>
              <a:t>11-</a:t>
            </a:r>
            <a:fld id="{5B7DBF18-FD27-4392-8123-8C69C620425D}" type="slidenum">
              <a:rPr lang="en-US"/>
              <a:pPr>
                <a:defRPr/>
              </a:pPr>
              <a:t>31</a:t>
            </a:fld>
            <a:endParaRPr lang="en-US"/>
          </a:p>
        </p:txBody>
      </p:sp>
      <p:sp>
        <p:nvSpPr>
          <p:cNvPr id="68611" name="Rectangle 3"/>
          <p:cNvSpPr>
            <a:spLocks noGrp="1" noChangeArrowheads="1"/>
          </p:cNvSpPr>
          <p:nvPr>
            <p:ph type="body" idx="1"/>
          </p:nvPr>
        </p:nvSpPr>
        <p:spPr>
          <a:xfrm>
            <a:off x="850900" y="1981200"/>
            <a:ext cx="7848600" cy="3505200"/>
          </a:xfrm>
        </p:spPr>
        <p:txBody>
          <a:bodyPr lIns="92075" tIns="46038" rIns="92075" bIns="46038"/>
          <a:lstStyle/>
          <a:p>
            <a:pPr eaLnBrk="1" hangingPunct="1">
              <a:lnSpc>
                <a:spcPct val="150000"/>
              </a:lnSpc>
            </a:pPr>
            <a:r>
              <a:rPr lang="en-US" sz="2400" dirty="0" smtClean="0"/>
              <a:t>Obtain permission.</a:t>
            </a:r>
            <a:r>
              <a:rPr lang="zh-CN" altLang="en-US" sz="2400" dirty="0" smtClean="0"/>
              <a:t>得到顾客的许可</a:t>
            </a:r>
            <a:endParaRPr lang="en-US" sz="2400" dirty="0" smtClean="0"/>
          </a:p>
          <a:p>
            <a:pPr eaLnBrk="1" hangingPunct="1">
              <a:lnSpc>
                <a:spcPct val="150000"/>
              </a:lnSpc>
            </a:pPr>
            <a:r>
              <a:rPr lang="en-US" sz="2400" dirty="0" smtClean="0"/>
              <a:t>Offer a curriculum over time.</a:t>
            </a:r>
            <a:r>
              <a:rPr lang="zh-CN" altLang="en-US" sz="2400" dirty="0" smtClean="0"/>
              <a:t>提供有意义的课程</a:t>
            </a:r>
            <a:endParaRPr lang="en-US" sz="2400" dirty="0" smtClean="0"/>
          </a:p>
          <a:p>
            <a:pPr eaLnBrk="1" hangingPunct="1">
              <a:lnSpc>
                <a:spcPct val="150000"/>
              </a:lnSpc>
            </a:pPr>
            <a:r>
              <a:rPr lang="en-US" sz="2400" dirty="0" smtClean="0"/>
              <a:t>Offer incentives to continue the relationship.</a:t>
            </a:r>
            <a:r>
              <a:rPr lang="zh-CN" altLang="en-US" sz="2400" dirty="0" smtClean="0"/>
              <a:t>加强激励从而维持关系</a:t>
            </a:r>
            <a:endParaRPr lang="en-US" sz="2400" dirty="0" smtClean="0"/>
          </a:p>
          <a:p>
            <a:pPr eaLnBrk="1" hangingPunct="1">
              <a:lnSpc>
                <a:spcPct val="150000"/>
              </a:lnSpc>
            </a:pPr>
            <a:r>
              <a:rPr lang="en-US" sz="2400" dirty="0" smtClean="0"/>
              <a:t>Increase level of permission.</a:t>
            </a:r>
            <a:r>
              <a:rPr lang="zh-CN" altLang="en-US" sz="2400" dirty="0" smtClean="0"/>
              <a:t>提高客户许可级别</a:t>
            </a:r>
            <a:endParaRPr lang="en-US" sz="2400" dirty="0" smtClean="0"/>
          </a:p>
          <a:p>
            <a:pPr eaLnBrk="1" hangingPunct="1">
              <a:lnSpc>
                <a:spcPct val="150000"/>
              </a:lnSpc>
            </a:pPr>
            <a:r>
              <a:rPr lang="en-US" sz="2400" dirty="0" smtClean="0"/>
              <a:t>Leverage the permission to benefit both parties.</a:t>
            </a:r>
            <a:r>
              <a:rPr lang="zh-CN" altLang="en-US" sz="2400" dirty="0" smtClean="0"/>
              <a:t>利用客户许可，实现双赢</a:t>
            </a:r>
            <a:endParaRPr lang="en-US" sz="2400" dirty="0" smtClean="0"/>
          </a:p>
        </p:txBody>
      </p:sp>
      <p:sp>
        <p:nvSpPr>
          <p:cNvPr id="68612"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8613"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8614"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68615" name="Rectangle 7"/>
          <p:cNvSpPr>
            <a:spLocks noChangeArrowheads="1"/>
          </p:cNvSpPr>
          <p:nvPr/>
        </p:nvSpPr>
        <p:spPr bwMode="auto">
          <a:xfrm>
            <a:off x="533400" y="228600"/>
            <a:ext cx="76962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68616" name="Rectangle 8"/>
          <p:cNvSpPr>
            <a:spLocks noChangeArrowheads="1"/>
          </p:cNvSpPr>
          <p:nvPr/>
        </p:nvSpPr>
        <p:spPr bwMode="auto">
          <a:xfrm>
            <a:off x="533400" y="838200"/>
            <a:ext cx="76962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68617" name="Rectangle 10"/>
          <p:cNvSpPr>
            <a:spLocks noChangeArrowheads="1"/>
          </p:cNvSpPr>
          <p:nvPr/>
        </p:nvSpPr>
        <p:spPr bwMode="auto">
          <a:xfrm>
            <a:off x="685800" y="914400"/>
            <a:ext cx="7467600" cy="457200"/>
          </a:xfrm>
          <a:prstGeom prst="rect">
            <a:avLst/>
          </a:prstGeom>
          <a:noFill/>
          <a:ln w="9525">
            <a:noFill/>
            <a:miter lim="800000"/>
            <a:headEnd/>
            <a:tailEnd/>
          </a:ln>
        </p:spPr>
        <p:txBody>
          <a:bodyPr lIns="92075" tIns="46038" rIns="92075" bIns="46038" anchor="ctr"/>
          <a:lstStyle/>
          <a:p>
            <a:pPr eaLnBrk="0" hangingPunct="0"/>
            <a:r>
              <a:rPr lang="en-US" sz="2000" b="1" dirty="0">
                <a:latin typeface="Arial" charset="0"/>
              </a:rPr>
              <a:t>Steps in Building a Permission Marketing Program</a:t>
            </a:r>
          </a:p>
        </p:txBody>
      </p:sp>
      <p:sp>
        <p:nvSpPr>
          <p:cNvPr id="68618" name="Text Box 11"/>
          <p:cNvSpPr txBox="1">
            <a:spLocks noChangeArrowheads="1"/>
          </p:cNvSpPr>
          <p:nvPr/>
        </p:nvSpPr>
        <p:spPr bwMode="auto">
          <a:xfrm>
            <a:off x="762000" y="258763"/>
            <a:ext cx="4343400" cy="519112"/>
          </a:xfrm>
          <a:prstGeom prst="rect">
            <a:avLst/>
          </a:prstGeom>
          <a:noFill/>
          <a:ln w="12700">
            <a:noFill/>
            <a:miter lim="800000"/>
            <a:headEnd type="none" w="sm" len="sm"/>
            <a:tailEnd type="none" w="sm" len="sm"/>
          </a:ln>
        </p:spPr>
        <p:txBody>
          <a:bodyPr>
            <a:spAutoFit/>
          </a:bodyPr>
          <a:lstStyle/>
          <a:p>
            <a:r>
              <a:rPr lang="en-US" sz="2800">
                <a:solidFill>
                  <a:srgbClr val="FFFFFF"/>
                </a:solidFill>
                <a:latin typeface="Arial" charset="0"/>
              </a:rPr>
              <a:t>F I G U R E    1 1 . 5</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4FBFC07A-7C7A-41A3-AC0C-E1B8A02CA9F2}" type="slidenum">
              <a:rPr lang="en-US"/>
              <a:pPr>
                <a:defRPr/>
              </a:pPr>
              <a:t>32</a:t>
            </a:fld>
            <a:endParaRPr lang="en-US"/>
          </a:p>
        </p:txBody>
      </p:sp>
      <p:sp>
        <p:nvSpPr>
          <p:cNvPr id="70659" name="Rectangle 2"/>
          <p:cNvSpPr>
            <a:spLocks noGrp="1" noChangeArrowheads="1"/>
          </p:cNvSpPr>
          <p:nvPr>
            <p:ph type="title"/>
          </p:nvPr>
        </p:nvSpPr>
        <p:spPr>
          <a:xfrm>
            <a:off x="533400" y="18871"/>
            <a:ext cx="8458200" cy="1200329"/>
          </a:xfrm>
        </p:spPr>
        <p:txBody>
          <a:bodyPr/>
          <a:lstStyle/>
          <a:p>
            <a:pPr algn="ctr" eaLnBrk="1" hangingPunct="1"/>
            <a:r>
              <a:rPr lang="en-US" b="1" dirty="0" smtClean="0">
                <a:solidFill>
                  <a:srgbClr val="0000FF"/>
                </a:solidFill>
              </a:rPr>
              <a:t>Keys to Successful</a:t>
            </a:r>
            <a:br>
              <a:rPr lang="en-US" b="1" dirty="0" smtClean="0">
                <a:solidFill>
                  <a:srgbClr val="0000FF"/>
                </a:solidFill>
              </a:rPr>
            </a:br>
            <a:r>
              <a:rPr lang="en-US" b="1" dirty="0" smtClean="0">
                <a:solidFill>
                  <a:srgbClr val="0000FF"/>
                </a:solidFill>
              </a:rPr>
              <a:t>Permission Marketing</a:t>
            </a:r>
          </a:p>
        </p:txBody>
      </p:sp>
      <p:sp>
        <p:nvSpPr>
          <p:cNvPr id="70660" name="Rectangle 3"/>
          <p:cNvSpPr>
            <a:spLocks noGrp="1" noChangeArrowheads="1"/>
          </p:cNvSpPr>
          <p:nvPr>
            <p:ph type="body" idx="1"/>
          </p:nvPr>
        </p:nvSpPr>
        <p:spPr>
          <a:xfrm>
            <a:off x="990600" y="1447800"/>
            <a:ext cx="7315200" cy="1600200"/>
          </a:xfrm>
        </p:spPr>
        <p:txBody>
          <a:bodyPr/>
          <a:lstStyle/>
          <a:p>
            <a:pPr eaLnBrk="1" hangingPunct="1"/>
            <a:r>
              <a:rPr lang="en-US" sz="2400" dirty="0" smtClean="0"/>
              <a:t>Ensure recipients </a:t>
            </a:r>
            <a:r>
              <a:rPr lang="en-US" sz="2400" dirty="0" smtClean="0">
                <a:solidFill>
                  <a:srgbClr val="3366FF"/>
                </a:solidFill>
              </a:rPr>
              <a:t>have granted </a:t>
            </a:r>
            <a:r>
              <a:rPr lang="en-US" sz="2400" dirty="0" smtClean="0"/>
              <a:t>permission</a:t>
            </a:r>
          </a:p>
          <a:p>
            <a:pPr eaLnBrk="1" hangingPunct="1"/>
            <a:r>
              <a:rPr lang="en-US" sz="2400" dirty="0" smtClean="0"/>
              <a:t>Make e-mails relevant</a:t>
            </a:r>
            <a:r>
              <a:rPr lang="zh-CN" altLang="en-US" sz="2400" dirty="0" smtClean="0"/>
              <a:t>相关性</a:t>
            </a:r>
            <a:endParaRPr lang="en-US" sz="2400" dirty="0" smtClean="0"/>
          </a:p>
          <a:p>
            <a:pPr eaLnBrk="1" hangingPunct="1"/>
            <a:r>
              <a:rPr lang="en-US" sz="2400" dirty="0" smtClean="0"/>
              <a:t>Customize program by tracking member activity</a:t>
            </a:r>
            <a:r>
              <a:rPr lang="zh-CN" altLang="en-US" sz="2400" dirty="0" smtClean="0"/>
              <a:t>追踪会员行为</a:t>
            </a:r>
            <a:endParaRPr lang="en-US" sz="2400" dirty="0" smtClean="0"/>
          </a:p>
        </p:txBody>
      </p:sp>
      <p:sp>
        <p:nvSpPr>
          <p:cNvPr id="7066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7066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7066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2" name="Rectangle 11"/>
          <p:cNvSpPr/>
          <p:nvPr/>
        </p:nvSpPr>
        <p:spPr>
          <a:xfrm>
            <a:off x="5638800" y="3810000"/>
            <a:ext cx="3200400" cy="646331"/>
          </a:xfrm>
          <a:prstGeom prst="rect">
            <a:avLst/>
          </a:prstGeom>
          <a:noFill/>
        </p:spPr>
        <p:txBody>
          <a:bodyPr>
            <a:spAutoFit/>
          </a:bodyPr>
          <a:lstStyle/>
          <a:p>
            <a:pPr algn="ctr">
              <a:defRPr/>
            </a:pPr>
            <a:r>
              <a:rPr lang="en-US" sz="3600" b="1" dirty="0">
                <a:ln w="1905"/>
                <a:solidFill>
                  <a:srgbClr val="3366FF"/>
                </a:solidFill>
                <a:effectLst>
                  <a:innerShdw blurRad="69850" dist="43180" dir="5400000">
                    <a:srgbClr val="000000">
                      <a:alpha val="65000"/>
                    </a:srgbClr>
                  </a:innerShdw>
                </a:effectLst>
                <a:cs typeface="+mn-cs"/>
              </a:rPr>
              <a:t>Empowerment</a:t>
            </a:r>
            <a:endParaRPr lang="en-US" sz="5400" b="1" dirty="0">
              <a:ln w="1905"/>
              <a:solidFill>
                <a:srgbClr val="3366FF"/>
              </a:solidFill>
              <a:effectLst>
                <a:innerShdw blurRad="69850" dist="43180" dir="5400000">
                  <a:srgbClr val="000000">
                    <a:alpha val="65000"/>
                  </a:srgbClr>
                </a:innerShdw>
              </a:effectLst>
              <a:cs typeface="+mn-cs"/>
            </a:endParaRPr>
          </a:p>
        </p:txBody>
      </p:sp>
      <p:sp>
        <p:nvSpPr>
          <p:cNvPr id="13" name="Rectangle 12"/>
          <p:cNvSpPr/>
          <p:nvPr/>
        </p:nvSpPr>
        <p:spPr>
          <a:xfrm>
            <a:off x="5638800" y="4419600"/>
            <a:ext cx="3200400" cy="646331"/>
          </a:xfrm>
          <a:prstGeom prst="rect">
            <a:avLst/>
          </a:prstGeom>
          <a:noFill/>
        </p:spPr>
        <p:txBody>
          <a:bodyPr>
            <a:spAutoFit/>
          </a:bodyPr>
          <a:lstStyle/>
          <a:p>
            <a:pPr algn="ctr">
              <a:defRPr/>
            </a:pPr>
            <a:r>
              <a:rPr lang="en-US" altLang="zh-CN" sz="3600" b="1" dirty="0" smtClean="0">
                <a:ln w="1905"/>
                <a:solidFill>
                  <a:srgbClr val="3366FF"/>
                </a:solidFill>
                <a:effectLst>
                  <a:innerShdw blurRad="69850" dist="43180" dir="5400000">
                    <a:srgbClr val="000000">
                      <a:alpha val="65000"/>
                    </a:srgbClr>
                  </a:innerShdw>
                </a:effectLst>
                <a:cs typeface="+mn-cs"/>
              </a:rPr>
              <a:t>&amp; </a:t>
            </a:r>
            <a:r>
              <a:rPr lang="en-US" sz="3600" b="1" dirty="0" smtClean="0">
                <a:ln w="1905"/>
                <a:solidFill>
                  <a:srgbClr val="3366FF"/>
                </a:solidFill>
                <a:effectLst>
                  <a:innerShdw blurRad="69850" dist="43180" dir="5400000">
                    <a:srgbClr val="000000">
                      <a:alpha val="65000"/>
                    </a:srgbClr>
                  </a:innerShdw>
                </a:effectLst>
                <a:cs typeface="+mn-cs"/>
              </a:rPr>
              <a:t>Reciprocity</a:t>
            </a:r>
            <a:endParaRPr lang="en-US" sz="5400" b="1" dirty="0">
              <a:ln w="1905"/>
              <a:solidFill>
                <a:srgbClr val="3366FF"/>
              </a:solidFill>
              <a:effectLst>
                <a:innerShdw blurRad="69850" dist="43180" dir="5400000">
                  <a:srgbClr val="000000">
                    <a:alpha val="65000"/>
                  </a:srgbClr>
                </a:innerShdw>
              </a:effectLst>
              <a:cs typeface="+mn-cs"/>
            </a:endParaRPr>
          </a:p>
        </p:txBody>
      </p:sp>
      <p:pic>
        <p:nvPicPr>
          <p:cNvPr id="70666" name="Picture 1"/>
          <p:cNvPicPr>
            <a:picLocks noChangeAspect="1"/>
          </p:cNvPicPr>
          <p:nvPr/>
        </p:nvPicPr>
        <p:blipFill>
          <a:blip r:embed="rId3"/>
          <a:srcRect/>
          <a:stretch>
            <a:fillRect/>
          </a:stretch>
        </p:blipFill>
        <p:spPr bwMode="auto">
          <a:xfrm>
            <a:off x="844550" y="3125788"/>
            <a:ext cx="4794250" cy="3233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10400" y="6477000"/>
            <a:ext cx="1905000" cy="457200"/>
          </a:xfrm>
        </p:spPr>
        <p:txBody>
          <a:bodyPr/>
          <a:lstStyle/>
          <a:p>
            <a:pPr>
              <a:defRPr/>
            </a:pPr>
            <a:r>
              <a:rPr lang="en-US"/>
              <a:t>11-</a:t>
            </a:r>
            <a:fld id="{476C3615-6887-4A5A-900B-E15DA59A4FE3}" type="slidenum">
              <a:rPr lang="en-US"/>
              <a:pPr>
                <a:defRPr/>
              </a:pPr>
              <a:t>33</a:t>
            </a:fld>
            <a:endParaRPr lang="en-US"/>
          </a:p>
        </p:txBody>
      </p:sp>
      <p:sp>
        <p:nvSpPr>
          <p:cNvPr id="1048"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049"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050"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051" name="Rectangle 5"/>
          <p:cNvSpPr>
            <a:spLocks noChangeArrowheads="1"/>
          </p:cNvSpPr>
          <p:nvPr/>
        </p:nvSpPr>
        <p:spPr bwMode="auto">
          <a:xfrm>
            <a:off x="533400" y="228600"/>
            <a:ext cx="76200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1052" name="Rectangle 6"/>
          <p:cNvSpPr>
            <a:spLocks noChangeArrowheads="1"/>
          </p:cNvSpPr>
          <p:nvPr/>
        </p:nvSpPr>
        <p:spPr bwMode="auto">
          <a:xfrm>
            <a:off x="533400" y="838200"/>
            <a:ext cx="7648575"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053" name="Rectangle 7"/>
          <p:cNvSpPr>
            <a:spLocks noChangeArrowheads="1"/>
          </p:cNvSpPr>
          <p:nvPr/>
        </p:nvSpPr>
        <p:spPr bwMode="auto">
          <a:xfrm>
            <a:off x="609600" y="914400"/>
            <a:ext cx="7543800" cy="457200"/>
          </a:xfrm>
          <a:prstGeom prst="rect">
            <a:avLst/>
          </a:prstGeom>
          <a:noFill/>
          <a:ln w="9525">
            <a:noFill/>
            <a:miter lim="800000"/>
            <a:headEnd/>
            <a:tailEnd/>
          </a:ln>
        </p:spPr>
        <p:txBody>
          <a:bodyPr lIns="92075" tIns="46038" rIns="92075" bIns="46038" anchor="ctr"/>
          <a:lstStyle/>
          <a:p>
            <a:pPr eaLnBrk="0" hangingPunct="0"/>
            <a:r>
              <a:rPr lang="zh-CN" altLang="en-US" sz="2000" b="1" dirty="0" smtClean="0">
                <a:latin typeface="Arial" charset="0"/>
              </a:rPr>
              <a:t>消费者参加电子邮件许可营销的原因</a:t>
            </a:r>
            <a:endParaRPr lang="en-US" sz="2000" b="1" dirty="0">
              <a:latin typeface="Arial" charset="0"/>
            </a:endParaRPr>
          </a:p>
        </p:txBody>
      </p:sp>
      <p:sp>
        <p:nvSpPr>
          <p:cNvPr id="1054" name="Text Box 8"/>
          <p:cNvSpPr txBox="1">
            <a:spLocks noChangeArrowheads="1"/>
          </p:cNvSpPr>
          <p:nvPr/>
        </p:nvSpPr>
        <p:spPr bwMode="auto">
          <a:xfrm>
            <a:off x="685800" y="258763"/>
            <a:ext cx="4419600" cy="579437"/>
          </a:xfrm>
          <a:prstGeom prst="rect">
            <a:avLst/>
          </a:prstGeom>
          <a:noFill/>
          <a:ln w="12700">
            <a:noFill/>
            <a:miter lim="800000"/>
            <a:headEnd type="none" w="sm" len="sm"/>
            <a:tailEnd type="none" w="sm" len="sm"/>
          </a:ln>
        </p:spPr>
        <p:txBody>
          <a:bodyPr>
            <a:spAutoFit/>
          </a:bodyPr>
          <a:lstStyle/>
          <a:p>
            <a:r>
              <a:rPr lang="en-US" sz="3200">
                <a:solidFill>
                  <a:srgbClr val="FFFFFF"/>
                </a:solidFill>
                <a:latin typeface="Arial" charset="0"/>
              </a:rPr>
              <a:t>F I G U R E    11 . 6</a:t>
            </a:r>
          </a:p>
        </p:txBody>
      </p:sp>
      <p:graphicFrame>
        <p:nvGraphicFramePr>
          <p:cNvPr id="1045" name="Object 21"/>
          <p:cNvGraphicFramePr>
            <a:graphicFrameLocks noChangeAspect="1"/>
          </p:cNvGraphicFramePr>
          <p:nvPr/>
        </p:nvGraphicFramePr>
        <p:xfrm>
          <a:off x="838200" y="1600200"/>
          <a:ext cx="8024813" cy="4346575"/>
        </p:xfrm>
        <a:graphic>
          <a:graphicData uri="http://schemas.openxmlformats.org/presentationml/2006/ole">
            <mc:AlternateContent xmlns:mc="http://schemas.openxmlformats.org/markup-compatibility/2006">
              <mc:Choice xmlns:v="urn:schemas-microsoft-com:vml" Requires="v">
                <p:oleObj spid="_x0000_s1058" name="Chart" r:id="rId4" imgW="6353175" imgH="3190875" progId="Excel.Sheet.8">
                  <p:embed/>
                </p:oleObj>
              </mc:Choice>
              <mc:Fallback>
                <p:oleObj name="Chart" r:id="rId4" imgW="6353175" imgH="3190875" progId="Excel.Sheet.8">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8024813"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5" name="TextBox 11"/>
          <p:cNvSpPr txBox="1">
            <a:spLocks noChangeArrowheads="1"/>
          </p:cNvSpPr>
          <p:nvPr/>
        </p:nvSpPr>
        <p:spPr bwMode="auto">
          <a:xfrm>
            <a:off x="1143000" y="6167438"/>
            <a:ext cx="7772400" cy="457200"/>
          </a:xfrm>
          <a:prstGeom prst="rect">
            <a:avLst/>
          </a:prstGeom>
          <a:noFill/>
          <a:ln w="9525">
            <a:noFill/>
            <a:miter lim="800000"/>
            <a:headEnd/>
            <a:tailEnd/>
          </a:ln>
        </p:spPr>
        <p:txBody>
          <a:bodyPr>
            <a:spAutoFit/>
          </a:bodyPr>
          <a:lstStyle/>
          <a:p>
            <a:r>
              <a:rPr lang="en-US" sz="1200" i="1" dirty="0"/>
              <a:t>Source: Based on Joseph </a:t>
            </a:r>
            <a:r>
              <a:rPr lang="en-US" sz="1200" i="1" dirty="0" err="1"/>
              <a:t>Gatt</a:t>
            </a:r>
            <a:r>
              <a:rPr lang="en-US" sz="1200" i="1" dirty="0"/>
              <a:t>, “Most Consumers Have Reached Permission E-mail Threshold,” Direct Marketing (December 2003), pp. 1-2.</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10400" y="6477000"/>
            <a:ext cx="1905000" cy="457200"/>
          </a:xfrm>
        </p:spPr>
        <p:txBody>
          <a:bodyPr/>
          <a:lstStyle/>
          <a:p>
            <a:pPr>
              <a:defRPr/>
            </a:pPr>
            <a:r>
              <a:rPr lang="en-US"/>
              <a:t>11-</a:t>
            </a:r>
            <a:fld id="{AC2623FA-FED3-41B2-91B4-8327720CB6B9}" type="slidenum">
              <a:rPr lang="en-US"/>
              <a:pPr>
                <a:defRPr/>
              </a:pPr>
              <a:t>34</a:t>
            </a:fld>
            <a:endParaRPr lang="en-US"/>
          </a:p>
        </p:txBody>
      </p:sp>
      <p:sp>
        <p:nvSpPr>
          <p:cNvPr id="2072"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073"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074"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2075" name="Rectangle 5"/>
          <p:cNvSpPr>
            <a:spLocks noChangeArrowheads="1"/>
          </p:cNvSpPr>
          <p:nvPr/>
        </p:nvSpPr>
        <p:spPr bwMode="auto">
          <a:xfrm>
            <a:off x="533400" y="228600"/>
            <a:ext cx="76200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2076" name="Rectangle 6"/>
          <p:cNvSpPr>
            <a:spLocks noChangeArrowheads="1"/>
          </p:cNvSpPr>
          <p:nvPr/>
        </p:nvSpPr>
        <p:spPr bwMode="auto">
          <a:xfrm>
            <a:off x="533400" y="838200"/>
            <a:ext cx="76200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2077" name="Rectangle 7"/>
          <p:cNvSpPr>
            <a:spLocks noChangeArrowheads="1"/>
          </p:cNvSpPr>
          <p:nvPr/>
        </p:nvSpPr>
        <p:spPr bwMode="auto">
          <a:xfrm>
            <a:off x="609600" y="914400"/>
            <a:ext cx="7620000" cy="457200"/>
          </a:xfrm>
          <a:prstGeom prst="rect">
            <a:avLst/>
          </a:prstGeom>
          <a:noFill/>
          <a:ln w="9525">
            <a:noFill/>
            <a:miter lim="800000"/>
            <a:headEnd/>
            <a:tailEnd/>
          </a:ln>
        </p:spPr>
        <p:txBody>
          <a:bodyPr lIns="92075" tIns="46038" rIns="92075" bIns="46038" anchor="ctr"/>
          <a:lstStyle/>
          <a:p>
            <a:pPr eaLnBrk="0" hangingPunct="0"/>
            <a:r>
              <a:rPr lang="zh-CN" altLang="en-US" sz="1800" b="1" dirty="0" smtClean="0">
                <a:latin typeface="Arial" charset="0"/>
              </a:rPr>
              <a:t>将顾客留在许可营销项目中的激励因素</a:t>
            </a:r>
            <a:endParaRPr lang="en-US" sz="1800" b="1" dirty="0">
              <a:latin typeface="Arial" charset="0"/>
            </a:endParaRPr>
          </a:p>
        </p:txBody>
      </p:sp>
      <p:sp>
        <p:nvSpPr>
          <p:cNvPr id="2078" name="Text Box 8"/>
          <p:cNvSpPr txBox="1">
            <a:spLocks noChangeArrowheads="1"/>
          </p:cNvSpPr>
          <p:nvPr/>
        </p:nvSpPr>
        <p:spPr bwMode="auto">
          <a:xfrm>
            <a:off x="685800" y="258763"/>
            <a:ext cx="4419600" cy="579437"/>
          </a:xfrm>
          <a:prstGeom prst="rect">
            <a:avLst/>
          </a:prstGeom>
          <a:noFill/>
          <a:ln w="12700">
            <a:noFill/>
            <a:miter lim="800000"/>
            <a:headEnd type="none" w="sm" len="sm"/>
            <a:tailEnd type="none" w="sm" len="sm"/>
          </a:ln>
        </p:spPr>
        <p:txBody>
          <a:bodyPr>
            <a:spAutoFit/>
          </a:bodyPr>
          <a:lstStyle/>
          <a:p>
            <a:r>
              <a:rPr lang="en-US" sz="3200">
                <a:solidFill>
                  <a:srgbClr val="FFFFFF"/>
                </a:solidFill>
                <a:latin typeface="Arial" charset="0"/>
              </a:rPr>
              <a:t>F I G U R E    11 . 7</a:t>
            </a:r>
          </a:p>
        </p:txBody>
      </p:sp>
      <p:graphicFrame>
        <p:nvGraphicFramePr>
          <p:cNvPr id="2069" name="Object 21"/>
          <p:cNvGraphicFramePr>
            <a:graphicFrameLocks noChangeAspect="1"/>
          </p:cNvGraphicFramePr>
          <p:nvPr/>
        </p:nvGraphicFramePr>
        <p:xfrm>
          <a:off x="762000" y="1600200"/>
          <a:ext cx="8072438" cy="4267200"/>
        </p:xfrm>
        <a:graphic>
          <a:graphicData uri="http://schemas.openxmlformats.org/presentationml/2006/ole">
            <mc:AlternateContent xmlns:mc="http://schemas.openxmlformats.org/markup-compatibility/2006">
              <mc:Choice xmlns:v="urn:schemas-microsoft-com:vml" Requires="v">
                <p:oleObj spid="_x0000_s2082" name="Chart" r:id="rId4" imgW="6505575" imgH="3419475" progId="Excel.Sheet.8">
                  <p:embed/>
                </p:oleObj>
              </mc:Choice>
              <mc:Fallback>
                <p:oleObj name="Chart" r:id="rId4" imgW="6505575" imgH="3419475" progId="Excel.Sheet.8">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807243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TextBox 11"/>
          <p:cNvSpPr txBox="1">
            <a:spLocks noChangeArrowheads="1"/>
          </p:cNvSpPr>
          <p:nvPr/>
        </p:nvSpPr>
        <p:spPr bwMode="auto">
          <a:xfrm>
            <a:off x="1066800" y="6091238"/>
            <a:ext cx="7315200" cy="457200"/>
          </a:xfrm>
          <a:prstGeom prst="rect">
            <a:avLst/>
          </a:prstGeom>
          <a:noFill/>
          <a:ln w="9525">
            <a:noFill/>
            <a:miter lim="800000"/>
            <a:headEnd/>
            <a:tailEnd/>
          </a:ln>
        </p:spPr>
        <p:txBody>
          <a:bodyPr>
            <a:spAutoFit/>
          </a:bodyPr>
          <a:lstStyle/>
          <a:p>
            <a:r>
              <a:rPr lang="en-US" sz="1200" i="1"/>
              <a:t>Source: Based on Joseph Gatt, “Most Consumers Have Reached Permission E-mail Threshold,” Direct Marketing (December 2003), pp. 1-2.</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61FB1CC3-F384-4482-875A-3348CB227F22}" type="slidenum">
              <a:rPr lang="en-US"/>
              <a:pPr>
                <a:defRPr/>
              </a:pPr>
              <a:t>35</a:t>
            </a:fld>
            <a:endParaRPr lang="en-US"/>
          </a:p>
        </p:txBody>
      </p:sp>
      <p:sp>
        <p:nvSpPr>
          <p:cNvPr id="78851" name="Rectangle 2"/>
          <p:cNvSpPr>
            <a:spLocks noGrp="1" noChangeArrowheads="1"/>
          </p:cNvSpPr>
          <p:nvPr>
            <p:ph type="title"/>
          </p:nvPr>
        </p:nvSpPr>
        <p:spPr>
          <a:xfrm>
            <a:off x="838200" y="303213"/>
            <a:ext cx="8077200" cy="923925"/>
          </a:xfrm>
        </p:spPr>
        <p:txBody>
          <a:bodyPr/>
          <a:lstStyle/>
          <a:p>
            <a:pPr algn="ctr" eaLnBrk="1" hangingPunct="1"/>
            <a:r>
              <a:rPr lang="zh-CN" altLang="en-US" sz="5400" b="1" dirty="0" smtClean="0">
                <a:solidFill>
                  <a:srgbClr val="0000FF"/>
                </a:solidFill>
              </a:rPr>
              <a:t>常客计划</a:t>
            </a:r>
            <a:endParaRPr lang="en-US" sz="5400" b="1" dirty="0" smtClean="0">
              <a:solidFill>
                <a:srgbClr val="0000FF"/>
              </a:solidFill>
            </a:endParaRPr>
          </a:p>
        </p:txBody>
      </p:sp>
      <p:sp>
        <p:nvSpPr>
          <p:cNvPr id="78852" name="Rectangle 3"/>
          <p:cNvSpPr>
            <a:spLocks noGrp="1" noChangeArrowheads="1"/>
          </p:cNvSpPr>
          <p:nvPr>
            <p:ph type="body" idx="1"/>
          </p:nvPr>
        </p:nvSpPr>
        <p:spPr>
          <a:xfrm>
            <a:off x="1447800" y="1600200"/>
            <a:ext cx="7162800" cy="4343400"/>
          </a:xfrm>
        </p:spPr>
        <p:txBody>
          <a:bodyPr/>
          <a:lstStyle/>
          <a:p>
            <a:pPr eaLnBrk="1" hangingPunct="1"/>
            <a:r>
              <a:rPr lang="zh-CN" altLang="en-US" sz="2800" dirty="0" smtClean="0"/>
              <a:t>奖励忠诚</a:t>
            </a:r>
            <a:endParaRPr lang="en-US" altLang="zh-CN" sz="2800" dirty="0" smtClean="0"/>
          </a:p>
          <a:p>
            <a:pPr eaLnBrk="1" hangingPunct="1"/>
            <a:r>
              <a:rPr lang="zh-CN" altLang="en-US" sz="2800" dirty="0" smtClean="0"/>
              <a:t>鼓励重复购买</a:t>
            </a:r>
            <a:endParaRPr lang="en-US" altLang="zh-CN" sz="2800" dirty="0" smtClean="0"/>
          </a:p>
          <a:p>
            <a:pPr eaLnBrk="1" hangingPunct="1"/>
            <a:r>
              <a:rPr lang="en-US" sz="2800" dirty="0" smtClean="0"/>
              <a:t>Airlines and grocery stores</a:t>
            </a:r>
            <a:r>
              <a:rPr lang="en-US" altLang="zh-CN" sz="2800" dirty="0" smtClean="0"/>
              <a:t>……</a:t>
            </a:r>
            <a:endParaRPr lang="en-US" sz="2800" dirty="0" smtClean="0"/>
          </a:p>
          <a:p>
            <a:pPr eaLnBrk="1" hangingPunct="1"/>
            <a:r>
              <a:rPr lang="en-US" sz="2800" dirty="0" smtClean="0"/>
              <a:t>2/3 of consumers belong</a:t>
            </a:r>
          </a:p>
          <a:p>
            <a:pPr eaLnBrk="1" hangingPunct="1"/>
            <a:r>
              <a:rPr lang="en-US" sz="2800" dirty="0" smtClean="0"/>
              <a:t>Average household in 14 programs</a:t>
            </a:r>
          </a:p>
          <a:p>
            <a:pPr eaLnBrk="1" hangingPunct="1"/>
            <a:r>
              <a:rPr lang="en-US" sz="2800" dirty="0" smtClean="0"/>
              <a:t>Actively participate in 6 programs</a:t>
            </a:r>
          </a:p>
          <a:p>
            <a:pPr eaLnBrk="1" hangingPunct="1"/>
            <a:r>
              <a:rPr lang="en-US" altLang="zh-CN" sz="2400" dirty="0" smtClean="0">
                <a:solidFill>
                  <a:srgbClr val="FF0000"/>
                </a:solidFill>
              </a:rPr>
              <a:t>How many programs?</a:t>
            </a:r>
            <a:endParaRPr lang="en-US" sz="2400" dirty="0" smtClean="0">
              <a:solidFill>
                <a:srgbClr val="FF0000"/>
              </a:solidFill>
            </a:endParaRPr>
          </a:p>
        </p:txBody>
      </p:sp>
      <p:sp>
        <p:nvSpPr>
          <p:cNvPr id="7885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7885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7885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10400" y="6477000"/>
            <a:ext cx="1905000" cy="457200"/>
          </a:xfrm>
        </p:spPr>
        <p:txBody>
          <a:bodyPr/>
          <a:lstStyle/>
          <a:p>
            <a:pPr>
              <a:defRPr/>
            </a:pPr>
            <a:r>
              <a:rPr lang="en-US"/>
              <a:t>11-</a:t>
            </a:r>
            <a:fld id="{605A3821-62BF-4C14-B5A1-72FE82ACBA38}" type="slidenum">
              <a:rPr lang="en-US"/>
              <a:pPr>
                <a:defRPr/>
              </a:pPr>
              <a:t>36</a:t>
            </a:fld>
            <a:endParaRPr lang="en-US"/>
          </a:p>
        </p:txBody>
      </p:sp>
      <p:sp>
        <p:nvSpPr>
          <p:cNvPr id="80899"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80900"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80901"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80902" name="Rectangle 5"/>
          <p:cNvSpPr>
            <a:spLocks noChangeArrowheads="1"/>
          </p:cNvSpPr>
          <p:nvPr/>
        </p:nvSpPr>
        <p:spPr bwMode="auto">
          <a:xfrm>
            <a:off x="533400" y="228600"/>
            <a:ext cx="76200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80903" name="Rectangle 6"/>
          <p:cNvSpPr>
            <a:spLocks noChangeArrowheads="1"/>
          </p:cNvSpPr>
          <p:nvPr/>
        </p:nvSpPr>
        <p:spPr bwMode="auto">
          <a:xfrm>
            <a:off x="533400" y="838200"/>
            <a:ext cx="76200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80904" name="Rectangle 7"/>
          <p:cNvSpPr>
            <a:spLocks noChangeArrowheads="1"/>
          </p:cNvSpPr>
          <p:nvPr/>
        </p:nvSpPr>
        <p:spPr bwMode="auto">
          <a:xfrm>
            <a:off x="609600" y="914400"/>
            <a:ext cx="7620000" cy="457200"/>
          </a:xfrm>
          <a:prstGeom prst="rect">
            <a:avLst/>
          </a:prstGeom>
          <a:noFill/>
          <a:ln w="9525">
            <a:noFill/>
            <a:miter lim="800000"/>
            <a:headEnd/>
            <a:tailEnd/>
          </a:ln>
        </p:spPr>
        <p:txBody>
          <a:bodyPr lIns="92075" tIns="46038" rIns="92075" bIns="46038" anchor="ctr"/>
          <a:lstStyle/>
          <a:p>
            <a:pPr eaLnBrk="0" hangingPunct="0"/>
            <a:r>
              <a:rPr lang="zh-CN" altLang="en-US" sz="2000" b="1" dirty="0" smtClean="0">
                <a:latin typeface="Arial" charset="0"/>
              </a:rPr>
              <a:t>消费者加入忠诚计划的利益点</a:t>
            </a:r>
            <a:endParaRPr lang="en-US" sz="2000" b="1" dirty="0">
              <a:latin typeface="Arial" charset="0"/>
            </a:endParaRPr>
          </a:p>
        </p:txBody>
      </p:sp>
      <p:sp>
        <p:nvSpPr>
          <p:cNvPr id="80905" name="Text Box 8"/>
          <p:cNvSpPr txBox="1">
            <a:spLocks noChangeArrowheads="1"/>
          </p:cNvSpPr>
          <p:nvPr/>
        </p:nvSpPr>
        <p:spPr bwMode="auto">
          <a:xfrm>
            <a:off x="685800" y="258763"/>
            <a:ext cx="4419600" cy="579437"/>
          </a:xfrm>
          <a:prstGeom prst="rect">
            <a:avLst/>
          </a:prstGeom>
          <a:noFill/>
          <a:ln w="12700">
            <a:noFill/>
            <a:miter lim="800000"/>
            <a:headEnd type="none" w="sm" len="sm"/>
            <a:tailEnd type="none" w="sm" len="sm"/>
          </a:ln>
        </p:spPr>
        <p:txBody>
          <a:bodyPr>
            <a:spAutoFit/>
          </a:bodyPr>
          <a:lstStyle/>
          <a:p>
            <a:r>
              <a:rPr lang="en-US" sz="3200">
                <a:solidFill>
                  <a:srgbClr val="FFFFFF"/>
                </a:solidFill>
                <a:latin typeface="Arial" charset="0"/>
              </a:rPr>
              <a:t>F I G U R E    11 . 8</a:t>
            </a:r>
          </a:p>
        </p:txBody>
      </p:sp>
      <p:graphicFrame>
        <p:nvGraphicFramePr>
          <p:cNvPr id="13" name="Chart 12"/>
          <p:cNvGraphicFramePr/>
          <p:nvPr/>
        </p:nvGraphicFramePr>
        <p:xfrm>
          <a:off x="914400" y="1524000"/>
          <a:ext cx="7658100" cy="4291012"/>
        </p:xfrm>
        <a:graphic>
          <a:graphicData uri="http://schemas.openxmlformats.org/drawingml/2006/chart">
            <c:chart xmlns:c="http://schemas.openxmlformats.org/drawingml/2006/chart" xmlns:r="http://schemas.openxmlformats.org/officeDocument/2006/relationships" r:id="rId3"/>
          </a:graphicData>
        </a:graphic>
      </p:graphicFrame>
      <p:sp>
        <p:nvSpPr>
          <p:cNvPr id="80907" name="TextBox 5"/>
          <p:cNvSpPr txBox="1">
            <a:spLocks noChangeArrowheads="1"/>
          </p:cNvSpPr>
          <p:nvPr/>
        </p:nvSpPr>
        <p:spPr bwMode="auto">
          <a:xfrm>
            <a:off x="1295400" y="6122988"/>
            <a:ext cx="7543800" cy="430212"/>
          </a:xfrm>
          <a:prstGeom prst="rect">
            <a:avLst/>
          </a:prstGeom>
          <a:noFill/>
          <a:ln w="9525">
            <a:noFill/>
            <a:miter lim="800000"/>
            <a:headEnd/>
            <a:tailEnd/>
          </a:ln>
        </p:spPr>
        <p:txBody>
          <a:bodyPr>
            <a:spAutoFit/>
          </a:bodyPr>
          <a:lstStyle/>
          <a:p>
            <a:r>
              <a:rPr lang="en-US" sz="1100"/>
              <a:t>Source: Adapted from Mark Dolliver, “Gauging Customer Loyalty,” </a:t>
            </a:r>
            <a:r>
              <a:rPr lang="en-US" sz="1100" i="1"/>
              <a:t>Adweek</a:t>
            </a:r>
            <a:r>
              <a:rPr lang="en-US" sz="1100"/>
              <a:t>, </a:t>
            </a:r>
            <a:r>
              <a:rPr lang="en-US" sz="1100" u="sng">
                <a:hlinkClick r:id="rId4"/>
              </a:rPr>
              <a:t>www.adweek.com/aw/content_display/news/agency/e3i4a73f5d7451749a37c7fca20</a:t>
            </a:r>
            <a:r>
              <a:rPr lang="en-US" sz="1100"/>
              <a:t>, February 16, 2010.</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010400" y="6477000"/>
            <a:ext cx="1905000" cy="457200"/>
          </a:xfrm>
        </p:spPr>
        <p:txBody>
          <a:bodyPr/>
          <a:lstStyle/>
          <a:p>
            <a:pPr>
              <a:defRPr/>
            </a:pPr>
            <a:r>
              <a:rPr lang="en-US"/>
              <a:t>11-</a:t>
            </a:r>
            <a:fld id="{54E82C9C-B2D9-4E55-8D4E-C01321F97BE8}" type="slidenum">
              <a:rPr lang="en-US"/>
              <a:pPr>
                <a:defRPr/>
              </a:pPr>
              <a:t>37</a:t>
            </a:fld>
            <a:endParaRPr lang="en-US"/>
          </a:p>
        </p:txBody>
      </p:sp>
      <p:sp>
        <p:nvSpPr>
          <p:cNvPr id="8294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8294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8294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82950" name="Rectangle 8"/>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82951" name="Rectangle 9"/>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82952" name="Rectangle 11"/>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b="1" dirty="0">
                <a:latin typeface="Arial" charset="0"/>
              </a:rPr>
              <a:t>Frequency Program Goals</a:t>
            </a:r>
          </a:p>
        </p:txBody>
      </p:sp>
      <p:sp>
        <p:nvSpPr>
          <p:cNvPr id="82953" name="Text Box 13"/>
          <p:cNvSpPr txBox="1">
            <a:spLocks noChangeArrowheads="1"/>
          </p:cNvSpPr>
          <p:nvPr/>
        </p:nvSpPr>
        <p:spPr bwMode="auto">
          <a:xfrm>
            <a:off x="457200" y="258763"/>
            <a:ext cx="46482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11 . 9</a:t>
            </a:r>
          </a:p>
        </p:txBody>
      </p:sp>
      <p:sp>
        <p:nvSpPr>
          <p:cNvPr id="82954" name="Content Placeholder 12"/>
          <p:cNvSpPr>
            <a:spLocks noGrp="1"/>
          </p:cNvSpPr>
          <p:nvPr>
            <p:ph idx="1"/>
          </p:nvPr>
        </p:nvSpPr>
        <p:spPr>
          <a:xfrm>
            <a:off x="914400" y="1905000"/>
            <a:ext cx="7772400" cy="4114800"/>
          </a:xfrm>
        </p:spPr>
        <p:txBody>
          <a:bodyPr/>
          <a:lstStyle/>
          <a:p>
            <a:r>
              <a:rPr lang="zh-CN" altLang="en-US" sz="2800" dirty="0" smtClean="0"/>
              <a:t>维持销售额、收入或利润</a:t>
            </a:r>
            <a:endParaRPr lang="en-US" altLang="zh-CN" sz="2800" dirty="0" smtClean="0"/>
          </a:p>
          <a:p>
            <a:r>
              <a:rPr lang="zh-CN" altLang="en-US" sz="2800" dirty="0" smtClean="0"/>
              <a:t>提高现有顾客的忠诚度</a:t>
            </a:r>
            <a:endParaRPr lang="en-US" altLang="zh-CN" sz="2800" dirty="0" smtClean="0"/>
          </a:p>
          <a:p>
            <a:r>
              <a:rPr lang="zh-CN" altLang="en-US" sz="2800" dirty="0" smtClean="0"/>
              <a:t>应对或阻止竞争对手的常客计划</a:t>
            </a:r>
            <a:endParaRPr lang="en-US" altLang="zh-CN" sz="2800" dirty="0" smtClean="0"/>
          </a:p>
          <a:p>
            <a:r>
              <a:rPr lang="zh-CN" altLang="en-US" sz="2800" dirty="0" smtClean="0"/>
              <a:t>对现有顾客进行搭售</a:t>
            </a:r>
            <a:endParaRPr lang="en-US" altLang="zh-CN" sz="2800" dirty="0" smtClean="0"/>
          </a:p>
          <a:p>
            <a:r>
              <a:rPr lang="zh-CN" altLang="en-US" sz="2800" dirty="0" smtClean="0"/>
              <a:t>差异化品牌</a:t>
            </a:r>
            <a:endParaRPr lang="en-US" altLang="zh-CN" sz="2800" dirty="0" smtClean="0"/>
          </a:p>
          <a:p>
            <a:r>
              <a:rPr lang="zh-CN" altLang="en-US" sz="2800" dirty="0" smtClean="0"/>
              <a:t>阻止新品牌进入</a:t>
            </a:r>
            <a:endParaRPr lang="en-US" sz="28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DAE94974-E3D4-44D0-BBD1-E0FAAEFE3DF3}" type="slidenum">
              <a:rPr lang="en-US"/>
              <a:pPr>
                <a:defRPr/>
              </a:pPr>
              <a:t>38</a:t>
            </a:fld>
            <a:endParaRPr lang="en-US"/>
          </a:p>
        </p:txBody>
      </p:sp>
      <p:sp>
        <p:nvSpPr>
          <p:cNvPr id="84995" name="Rectangle 2"/>
          <p:cNvSpPr>
            <a:spLocks noGrp="1" noChangeArrowheads="1"/>
          </p:cNvSpPr>
          <p:nvPr>
            <p:ph type="title"/>
          </p:nvPr>
        </p:nvSpPr>
        <p:spPr>
          <a:xfrm>
            <a:off x="838200" y="152400"/>
            <a:ext cx="8153400" cy="1200150"/>
          </a:xfrm>
        </p:spPr>
        <p:txBody>
          <a:bodyPr/>
          <a:lstStyle/>
          <a:p>
            <a:pPr algn="ctr" eaLnBrk="1" hangingPunct="1"/>
            <a:r>
              <a:rPr lang="en-US" b="1" dirty="0" smtClean="0">
                <a:solidFill>
                  <a:srgbClr val="008000"/>
                </a:solidFill>
              </a:rPr>
              <a:t>Principles</a:t>
            </a:r>
            <a:br>
              <a:rPr lang="en-US" b="1" dirty="0" smtClean="0">
                <a:solidFill>
                  <a:srgbClr val="008000"/>
                </a:solidFill>
              </a:rPr>
            </a:br>
            <a:r>
              <a:rPr lang="en-US" b="1" dirty="0" smtClean="0">
                <a:solidFill>
                  <a:srgbClr val="008000"/>
                </a:solidFill>
              </a:rPr>
              <a:t>Frequency Programs</a:t>
            </a:r>
          </a:p>
        </p:txBody>
      </p:sp>
      <p:sp>
        <p:nvSpPr>
          <p:cNvPr id="84996" name="Rectangle 3"/>
          <p:cNvSpPr>
            <a:spLocks noGrp="1" noChangeArrowheads="1"/>
          </p:cNvSpPr>
          <p:nvPr>
            <p:ph type="body" idx="1"/>
          </p:nvPr>
        </p:nvSpPr>
        <p:spPr>
          <a:xfrm>
            <a:off x="1143000" y="1447800"/>
            <a:ext cx="7467600" cy="1524000"/>
          </a:xfrm>
        </p:spPr>
        <p:txBody>
          <a:bodyPr/>
          <a:lstStyle/>
          <a:p>
            <a:pPr eaLnBrk="1" hangingPunct="1"/>
            <a:r>
              <a:rPr lang="zh-CN" altLang="en-US" sz="2000" dirty="0" smtClean="0"/>
              <a:t>设计增加产品价值</a:t>
            </a:r>
            <a:r>
              <a:rPr lang="en-US" sz="2000" dirty="0" smtClean="0"/>
              <a:t>.</a:t>
            </a:r>
          </a:p>
          <a:p>
            <a:pPr eaLnBrk="1" hangingPunct="1"/>
            <a:r>
              <a:rPr lang="zh-CN" altLang="en-US" sz="2000" dirty="0" smtClean="0"/>
              <a:t>计算常客计划的全部成本</a:t>
            </a:r>
            <a:endParaRPr lang="en-US" altLang="zh-CN" sz="2000" dirty="0" smtClean="0"/>
          </a:p>
          <a:p>
            <a:pPr eaLnBrk="1" hangingPunct="1"/>
            <a:r>
              <a:rPr lang="zh-CN" altLang="en-US" sz="2000" dirty="0" smtClean="0"/>
              <a:t>尽量最大化顾客进行下次购买的动机</a:t>
            </a:r>
            <a:endParaRPr lang="en-US" sz="2000" dirty="0" smtClean="0"/>
          </a:p>
        </p:txBody>
      </p:sp>
      <p:sp>
        <p:nvSpPr>
          <p:cNvPr id="849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849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0" name="Rectangle 9"/>
          <p:cNvSpPr/>
          <p:nvPr/>
        </p:nvSpPr>
        <p:spPr>
          <a:xfrm>
            <a:off x="2667000" y="3124200"/>
            <a:ext cx="6163535" cy="523220"/>
          </a:xfrm>
          <a:prstGeom prst="rect">
            <a:avLst/>
          </a:prstGeom>
          <a:solidFill>
            <a:srgbClr val="FFFF00"/>
          </a:solidFill>
          <a:ln>
            <a:solidFill>
              <a:srgbClr val="33CC33"/>
            </a:solidFill>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2800" b="1" dirty="0">
                <a:ln w="11430"/>
                <a:solidFill>
                  <a:srgbClr val="FF0033"/>
                </a:solidFill>
                <a:effectLst>
                  <a:outerShdw blurRad="80000" dist="40000" dir="5040000" algn="tl">
                    <a:srgbClr val="000000">
                      <a:alpha val="30000"/>
                    </a:srgbClr>
                  </a:outerShdw>
                </a:effectLst>
                <a:cs typeface="+mn-cs"/>
              </a:rPr>
              <a:t>Frequent Diner Club</a:t>
            </a:r>
          </a:p>
        </p:txBody>
      </p:sp>
      <p:sp>
        <p:nvSpPr>
          <p:cNvPr id="85000" name="TextBox 10"/>
          <p:cNvSpPr txBox="1">
            <a:spLocks noChangeArrowheads="1"/>
          </p:cNvSpPr>
          <p:nvPr/>
        </p:nvSpPr>
        <p:spPr bwMode="auto">
          <a:xfrm>
            <a:off x="3200400" y="4038600"/>
            <a:ext cx="5562600" cy="2225675"/>
          </a:xfrm>
          <a:prstGeom prst="rect">
            <a:avLst/>
          </a:prstGeom>
          <a:noFill/>
          <a:ln w="9525">
            <a:noFill/>
            <a:miter lim="800000"/>
            <a:headEnd/>
            <a:tailEnd/>
          </a:ln>
        </p:spPr>
        <p:txBody>
          <a:bodyPr>
            <a:spAutoFit/>
          </a:bodyPr>
          <a:lstStyle/>
          <a:p>
            <a:pPr>
              <a:buFont typeface="Arial" charset="0"/>
              <a:buChar char="•"/>
            </a:pPr>
            <a:r>
              <a:rPr lang="en-US" sz="2000" dirty="0"/>
              <a:t> Average visits increased</a:t>
            </a:r>
          </a:p>
          <a:p>
            <a:pPr lvl="1">
              <a:buFont typeface="Arial" charset="0"/>
              <a:buChar char="•"/>
            </a:pPr>
            <a:r>
              <a:rPr lang="en-US" sz="2000" dirty="0"/>
              <a:t> From 25 to 42 during promotion</a:t>
            </a:r>
          </a:p>
          <a:p>
            <a:pPr lvl="1">
              <a:buFont typeface="Arial" charset="0"/>
              <a:buChar char="•"/>
            </a:pPr>
            <a:r>
              <a:rPr lang="en-US" sz="2000" dirty="0"/>
              <a:t> From 25 to 29 after promotion</a:t>
            </a:r>
          </a:p>
          <a:p>
            <a:pPr>
              <a:buFont typeface="Arial" charset="0"/>
              <a:buChar char="•"/>
            </a:pPr>
            <a:r>
              <a:rPr lang="en-US" sz="2000" dirty="0"/>
              <a:t> Card holders visits increased</a:t>
            </a:r>
          </a:p>
          <a:p>
            <a:pPr>
              <a:buFont typeface="Arial" charset="0"/>
              <a:buChar char="•"/>
            </a:pPr>
            <a:r>
              <a:rPr lang="en-US" sz="2000" dirty="0"/>
              <a:t> Incremental sales increased</a:t>
            </a:r>
          </a:p>
          <a:p>
            <a:pPr lvl="1">
              <a:buFont typeface="Arial" charset="0"/>
              <a:buChar char="•"/>
            </a:pPr>
            <a:r>
              <a:rPr lang="en-US" sz="2000" dirty="0"/>
              <a:t>$17,100 during promotion</a:t>
            </a:r>
          </a:p>
          <a:p>
            <a:pPr lvl="1">
              <a:buFont typeface="Arial" charset="0"/>
              <a:buChar char="•"/>
            </a:pPr>
            <a:r>
              <a:rPr lang="en-US" sz="2000" dirty="0"/>
              <a:t>$4,700 after promotion </a:t>
            </a:r>
          </a:p>
        </p:txBody>
      </p:sp>
      <p:sp>
        <p:nvSpPr>
          <p:cNvPr id="85001" name="TextBox 11"/>
          <p:cNvSpPr txBox="1">
            <a:spLocks noChangeArrowheads="1"/>
          </p:cNvSpPr>
          <p:nvPr/>
        </p:nvSpPr>
        <p:spPr bwMode="auto">
          <a:xfrm>
            <a:off x="2908300" y="3657600"/>
            <a:ext cx="5610225" cy="396875"/>
          </a:xfrm>
          <a:prstGeom prst="rect">
            <a:avLst/>
          </a:prstGeom>
          <a:noFill/>
          <a:ln w="9525">
            <a:noFill/>
            <a:miter lim="800000"/>
            <a:headEnd/>
            <a:tailEnd/>
          </a:ln>
        </p:spPr>
        <p:txBody>
          <a:bodyPr wrap="none">
            <a:spAutoFit/>
          </a:bodyPr>
          <a:lstStyle/>
          <a:p>
            <a:pPr algn="ctr"/>
            <a:r>
              <a:rPr lang="en-US" sz="2000" b="1">
                <a:solidFill>
                  <a:srgbClr val="3366FF"/>
                </a:solidFill>
              </a:rPr>
              <a:t>Sent letter to 4,000 offering $5 discount on dinner.</a:t>
            </a:r>
          </a:p>
        </p:txBody>
      </p:sp>
      <p:pic>
        <p:nvPicPr>
          <p:cNvPr id="85002" name="Picture 1"/>
          <p:cNvPicPr>
            <a:picLocks noChangeAspect="1"/>
          </p:cNvPicPr>
          <p:nvPr/>
        </p:nvPicPr>
        <p:blipFill>
          <a:blip r:embed="rId3"/>
          <a:srcRect/>
          <a:stretch>
            <a:fillRect/>
          </a:stretch>
        </p:blipFill>
        <p:spPr bwMode="auto">
          <a:xfrm>
            <a:off x="0" y="3048000"/>
            <a:ext cx="2670175" cy="3468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A9072B76-CEE6-471E-AB56-7354245E468C}" type="slidenum">
              <a:rPr lang="en-US"/>
              <a:pPr>
                <a:defRPr/>
              </a:pPr>
              <a:t>39</a:t>
            </a:fld>
            <a:endParaRPr lang="en-US"/>
          </a:p>
        </p:txBody>
      </p:sp>
      <p:sp>
        <p:nvSpPr>
          <p:cNvPr id="87043" name="Rectangle 2"/>
          <p:cNvSpPr>
            <a:spLocks noGrp="1" noChangeArrowheads="1"/>
          </p:cNvSpPr>
          <p:nvPr>
            <p:ph type="title"/>
          </p:nvPr>
        </p:nvSpPr>
        <p:spPr>
          <a:xfrm>
            <a:off x="609600" y="228600"/>
            <a:ext cx="8332788" cy="1323975"/>
          </a:xfrm>
        </p:spPr>
        <p:txBody>
          <a:bodyPr/>
          <a:lstStyle/>
          <a:p>
            <a:pPr algn="ctr" eaLnBrk="1" hangingPunct="1"/>
            <a:r>
              <a:rPr lang="en-US" sz="4000" b="1" smtClean="0">
                <a:solidFill>
                  <a:srgbClr val="0000FF"/>
                </a:solidFill>
              </a:rPr>
              <a:t>Customer Relationship</a:t>
            </a:r>
            <a:br>
              <a:rPr lang="en-US" sz="4000" b="1" smtClean="0">
                <a:solidFill>
                  <a:srgbClr val="0000FF"/>
                </a:solidFill>
              </a:rPr>
            </a:br>
            <a:r>
              <a:rPr lang="en-US" sz="4000" b="1" smtClean="0">
                <a:solidFill>
                  <a:srgbClr val="0000FF"/>
                </a:solidFill>
              </a:rPr>
              <a:t>Management</a:t>
            </a:r>
            <a:endParaRPr lang="en-US" smtClean="0">
              <a:solidFill>
                <a:srgbClr val="0000FF"/>
              </a:solidFill>
            </a:endParaRPr>
          </a:p>
        </p:txBody>
      </p:sp>
      <p:sp>
        <p:nvSpPr>
          <p:cNvPr id="87044" name="Rectangle 3"/>
          <p:cNvSpPr>
            <a:spLocks noGrp="1" noChangeArrowheads="1"/>
          </p:cNvSpPr>
          <p:nvPr>
            <p:ph type="body" idx="1"/>
          </p:nvPr>
        </p:nvSpPr>
        <p:spPr>
          <a:xfrm>
            <a:off x="1828800" y="1905000"/>
            <a:ext cx="6532563" cy="4038600"/>
          </a:xfrm>
        </p:spPr>
        <p:txBody>
          <a:bodyPr/>
          <a:lstStyle/>
          <a:p>
            <a:pPr eaLnBrk="1" hangingPunct="1"/>
            <a:r>
              <a:rPr lang="en-US" dirty="0" smtClean="0"/>
              <a:t>Database technology</a:t>
            </a:r>
          </a:p>
          <a:p>
            <a:pPr lvl="1" eaLnBrk="1" hangingPunct="1"/>
            <a:r>
              <a:rPr lang="en-US" dirty="0" smtClean="0"/>
              <a:t>Customize products</a:t>
            </a:r>
          </a:p>
          <a:p>
            <a:pPr lvl="1" eaLnBrk="1" hangingPunct="1"/>
            <a:r>
              <a:rPr lang="en-US" dirty="0" smtClean="0"/>
              <a:t>Customize communications</a:t>
            </a:r>
          </a:p>
          <a:p>
            <a:pPr eaLnBrk="1" hangingPunct="1"/>
            <a:r>
              <a:rPr lang="en-US" dirty="0" smtClean="0"/>
              <a:t>Many CRM programs failed</a:t>
            </a:r>
          </a:p>
          <a:p>
            <a:pPr eaLnBrk="1" hangingPunct="1"/>
            <a:r>
              <a:rPr lang="en-US" dirty="0" smtClean="0"/>
              <a:t>Built on two primary metrics</a:t>
            </a:r>
          </a:p>
          <a:p>
            <a:pPr lvl="1" eaLnBrk="1" hangingPunct="1"/>
            <a:r>
              <a:rPr lang="en-US" dirty="0" smtClean="0"/>
              <a:t>Lifetime value</a:t>
            </a:r>
            <a:r>
              <a:rPr lang="zh-CN" altLang="en-US" dirty="0" smtClean="0"/>
              <a:t>终生价值</a:t>
            </a:r>
            <a:endParaRPr lang="en-US" dirty="0" smtClean="0"/>
          </a:p>
          <a:p>
            <a:pPr lvl="1" eaLnBrk="1" hangingPunct="1"/>
            <a:r>
              <a:rPr lang="en-US" dirty="0" smtClean="0"/>
              <a:t>Share of customer</a:t>
            </a:r>
            <a:r>
              <a:rPr lang="zh-CN" altLang="en-US" dirty="0" smtClean="0"/>
              <a:t>顾客份额</a:t>
            </a:r>
            <a:endParaRPr lang="en-US" dirty="0" smtClean="0"/>
          </a:p>
          <a:p>
            <a:pPr eaLnBrk="1" hangingPunct="1"/>
            <a:endParaRPr lang="en-US" dirty="0" smtClean="0"/>
          </a:p>
        </p:txBody>
      </p:sp>
      <p:sp>
        <p:nvSpPr>
          <p:cNvPr id="8704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8704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8704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10400" y="6477000"/>
            <a:ext cx="1905000" cy="457200"/>
          </a:xfrm>
        </p:spPr>
        <p:txBody>
          <a:bodyPr/>
          <a:lstStyle/>
          <a:p>
            <a:pPr>
              <a:defRPr/>
            </a:pPr>
            <a:r>
              <a:rPr lang="en-US"/>
              <a:t>11-</a:t>
            </a:r>
            <a:fld id="{08D0EB23-BC03-467C-95EB-3DC0D785B1CD}" type="slidenum">
              <a:rPr lang="en-US"/>
              <a:pPr>
                <a:defRPr/>
              </a:pPr>
              <a:t>4</a:t>
            </a:fld>
            <a:endParaRPr lang="en-US"/>
          </a:p>
        </p:txBody>
      </p:sp>
      <p:sp>
        <p:nvSpPr>
          <p:cNvPr id="19459" name="Text Box 4"/>
          <p:cNvSpPr txBox="1">
            <a:spLocks noChangeArrowheads="1"/>
          </p:cNvSpPr>
          <p:nvPr/>
        </p:nvSpPr>
        <p:spPr bwMode="auto">
          <a:xfrm>
            <a:off x="2286000" y="152400"/>
            <a:ext cx="6400800" cy="1570038"/>
          </a:xfrm>
          <a:prstGeom prst="rect">
            <a:avLst/>
          </a:prstGeom>
          <a:noFill/>
          <a:ln w="12700">
            <a:noFill/>
            <a:miter lim="800000"/>
            <a:headEnd type="none" w="sm" len="sm"/>
            <a:tailEnd type="none" w="sm" len="sm"/>
          </a:ln>
        </p:spPr>
        <p:txBody>
          <a:bodyPr>
            <a:spAutoFit/>
          </a:bodyPr>
          <a:lstStyle/>
          <a:p>
            <a:r>
              <a:rPr lang="en-US" sz="3200">
                <a:solidFill>
                  <a:srgbClr val="0000FF"/>
                </a:solidFill>
                <a:latin typeface="Arial" charset="0"/>
              </a:rPr>
              <a:t>Database</a:t>
            </a:r>
          </a:p>
          <a:p>
            <a:r>
              <a:rPr lang="en-US" sz="3200">
                <a:solidFill>
                  <a:srgbClr val="0000FF"/>
                </a:solidFill>
                <a:latin typeface="Arial" charset="0"/>
              </a:rPr>
              <a:t>Direct Response Marketing</a:t>
            </a:r>
            <a:br>
              <a:rPr lang="en-US" sz="3200">
                <a:solidFill>
                  <a:srgbClr val="0000FF"/>
                </a:solidFill>
                <a:latin typeface="Arial" charset="0"/>
              </a:rPr>
            </a:br>
            <a:r>
              <a:rPr lang="en-US" sz="3200">
                <a:solidFill>
                  <a:srgbClr val="0000FF"/>
                </a:solidFill>
                <a:latin typeface="Arial" charset="0"/>
              </a:rPr>
              <a:t>Personal Selling</a:t>
            </a:r>
            <a:endParaRPr lang="en-US" sz="3200">
              <a:solidFill>
                <a:srgbClr val="0000FF"/>
              </a:solidFill>
            </a:endParaRPr>
          </a:p>
        </p:txBody>
      </p:sp>
      <p:sp>
        <p:nvSpPr>
          <p:cNvPr id="19460" name="Rectangle 7"/>
          <p:cNvSpPr>
            <a:spLocks noChangeArrowheads="1"/>
          </p:cNvSpPr>
          <p:nvPr/>
        </p:nvSpPr>
        <p:spPr bwMode="auto">
          <a:xfrm>
            <a:off x="0" y="0"/>
            <a:ext cx="2057400" cy="18288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9461" name="Text Box 9"/>
          <p:cNvSpPr txBox="1">
            <a:spLocks noChangeArrowheads="1"/>
          </p:cNvSpPr>
          <p:nvPr/>
        </p:nvSpPr>
        <p:spPr bwMode="auto">
          <a:xfrm>
            <a:off x="304800" y="304800"/>
            <a:ext cx="1676400" cy="1200150"/>
          </a:xfrm>
          <a:prstGeom prst="rect">
            <a:avLst/>
          </a:prstGeom>
          <a:noFill/>
          <a:ln w="12700">
            <a:noFill/>
            <a:miter lim="800000"/>
            <a:headEnd type="none" w="sm" len="sm"/>
            <a:tailEnd type="none" w="sm" len="sm"/>
          </a:ln>
        </p:spPr>
        <p:txBody>
          <a:bodyPr>
            <a:spAutoFit/>
          </a:bodyPr>
          <a:lstStyle/>
          <a:p>
            <a:pPr algn="ctr">
              <a:spcBef>
                <a:spcPct val="50000"/>
              </a:spcBef>
            </a:pPr>
            <a:r>
              <a:rPr lang="en-US" sz="7200">
                <a:solidFill>
                  <a:srgbClr val="CC3300"/>
                </a:solidFill>
                <a:latin typeface="Arial" charset="0"/>
              </a:rPr>
              <a:t>11</a:t>
            </a:r>
          </a:p>
        </p:txBody>
      </p:sp>
      <p:sp>
        <p:nvSpPr>
          <p:cNvPr id="19462" name="Rectangle 1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9463" name="Text Box 12"/>
          <p:cNvSpPr txBox="1">
            <a:spLocks noChangeArrowheads="1"/>
          </p:cNvSpPr>
          <p:nvPr/>
        </p:nvSpPr>
        <p:spPr bwMode="auto">
          <a:xfrm>
            <a:off x="838200" y="1981200"/>
            <a:ext cx="7956550" cy="584200"/>
          </a:xfrm>
          <a:prstGeom prst="rect">
            <a:avLst/>
          </a:prstGeom>
          <a:noFill/>
          <a:ln w="12700">
            <a:noFill/>
            <a:miter lim="800000"/>
            <a:headEnd type="none" w="sm" len="sm"/>
            <a:tailEnd type="none" w="sm" len="sm"/>
          </a:ln>
        </p:spPr>
        <p:txBody>
          <a:bodyPr>
            <a:spAutoFit/>
          </a:bodyPr>
          <a:lstStyle/>
          <a:p>
            <a:pPr algn="ctr"/>
            <a:r>
              <a:rPr lang="en-US" sz="3200" b="1" dirty="0">
                <a:solidFill>
                  <a:srgbClr val="FF0033"/>
                </a:solidFill>
                <a:latin typeface="Arial" charset="0"/>
              </a:rPr>
              <a:t>Chapter Objectives</a:t>
            </a:r>
          </a:p>
        </p:txBody>
      </p:sp>
      <p:sp>
        <p:nvSpPr>
          <p:cNvPr id="19464"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9465"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9466" name="Content Placeholder 2"/>
          <p:cNvSpPr>
            <a:spLocks noGrp="1"/>
          </p:cNvSpPr>
          <p:nvPr>
            <p:ph idx="1"/>
          </p:nvPr>
        </p:nvSpPr>
        <p:spPr>
          <a:xfrm>
            <a:off x="838200" y="2667000"/>
            <a:ext cx="8001000" cy="3657600"/>
          </a:xfrm>
        </p:spPr>
        <p:txBody>
          <a:bodyPr/>
          <a:lstStyle/>
          <a:p>
            <a:pPr>
              <a:buFont typeface="Tahoma" pitchFamily="34" charset="0"/>
              <a:buAutoNum type="arabicPeriod"/>
            </a:pPr>
            <a:r>
              <a:rPr lang="zh-CN" altLang="en-US" sz="1800" dirty="0" smtClean="0"/>
              <a:t>数据仓库、数据库编码和分析，数据挖掘在内的数据库营销在建立并加强与顾客的关系中发挥什么作用？</a:t>
            </a:r>
            <a:endParaRPr lang="en-US" sz="1800" dirty="0" smtClean="0"/>
          </a:p>
          <a:p>
            <a:pPr>
              <a:buFont typeface="Tahoma" pitchFamily="34" charset="0"/>
              <a:buAutoNum type="arabicPeriod"/>
            </a:pPr>
            <a:r>
              <a:rPr lang="zh-CN" altLang="en-US" sz="1800" dirty="0" smtClean="0"/>
              <a:t>数据库驱动的营销传播计划可以如何帮助实现与顾客互动的个性化？</a:t>
            </a:r>
            <a:endParaRPr lang="en-US" altLang="zh-CN" sz="1800" dirty="0" smtClean="0"/>
          </a:p>
          <a:p>
            <a:pPr>
              <a:buFont typeface="Tahoma" pitchFamily="34" charset="0"/>
              <a:buAutoNum type="arabicPeriod"/>
            </a:pPr>
            <a:r>
              <a:rPr lang="zh-CN" altLang="en-US" sz="1800" dirty="0" smtClean="0"/>
              <a:t>数据库驱动的营销项目是如何促进销售并加强与顾客之间的联系的？</a:t>
            </a:r>
            <a:endParaRPr lang="en-US" altLang="zh-CN" sz="1800" dirty="0" smtClean="0"/>
          </a:p>
          <a:p>
            <a:pPr>
              <a:buFont typeface="Tahoma" pitchFamily="34" charset="0"/>
              <a:buAutoNum type="arabicPeriod"/>
            </a:pPr>
            <a:r>
              <a:rPr lang="zh-CN" altLang="en-US" sz="1800" dirty="0"/>
              <a:t>直</a:t>
            </a:r>
            <a:r>
              <a:rPr lang="zh-CN" altLang="en-US" sz="1800" dirty="0" smtClean="0"/>
              <a:t>复营销项目应当何时用做向顾客传递信息和产品的其他方式的补充？</a:t>
            </a:r>
            <a:endParaRPr lang="en-US" sz="1800" dirty="0" smtClean="0"/>
          </a:p>
          <a:p>
            <a:pPr>
              <a:buFont typeface="Tahoma" pitchFamily="34" charset="0"/>
              <a:buAutoNum type="arabicPeriod"/>
            </a:pPr>
            <a:r>
              <a:rPr lang="zh-CN" altLang="en-US" sz="1800" dirty="0" smtClean="0"/>
              <a:t>针对消费者市场和企业市场制定成功的人员推销计划时要完成那些任务？</a:t>
            </a:r>
            <a:endParaRPr lang="en-US" sz="1800" dirty="0" smtClean="0"/>
          </a:p>
          <a:p>
            <a:pPr>
              <a:buFont typeface="Tahoma" pitchFamily="34" charset="0"/>
              <a:buAutoNum type="arabicPeriod"/>
            </a:pPr>
            <a:r>
              <a:rPr lang="zh-CN" altLang="en-US" sz="1800" dirty="0" smtClean="0"/>
              <a:t>针对国际市场，数据库营销和人员推销方案应当作出哪些调整？</a:t>
            </a:r>
            <a:endParaRPr lang="en-US" sz="18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79165443-DB55-4623-AD8D-CD36CC5E290F}" type="slidenum">
              <a:rPr lang="en-US"/>
              <a:pPr>
                <a:defRPr/>
              </a:pPr>
              <a:t>40</a:t>
            </a:fld>
            <a:endParaRPr lang="en-US"/>
          </a:p>
        </p:txBody>
      </p:sp>
      <p:sp>
        <p:nvSpPr>
          <p:cNvPr id="89091" name="Rectangle 2"/>
          <p:cNvSpPr>
            <a:spLocks noGrp="1" noChangeArrowheads="1"/>
          </p:cNvSpPr>
          <p:nvPr>
            <p:ph type="title"/>
          </p:nvPr>
        </p:nvSpPr>
        <p:spPr>
          <a:xfrm>
            <a:off x="609600" y="447656"/>
            <a:ext cx="8256588" cy="954107"/>
          </a:xfrm>
        </p:spPr>
        <p:txBody>
          <a:bodyPr/>
          <a:lstStyle/>
          <a:p>
            <a:pPr algn="ctr" eaLnBrk="1" hangingPunct="1"/>
            <a:r>
              <a:rPr lang="en-US" sz="3200" b="1" dirty="0" smtClean="0">
                <a:solidFill>
                  <a:srgbClr val="008000"/>
                </a:solidFill>
              </a:rPr>
              <a:t>Customer Relationship Management</a:t>
            </a:r>
            <a:br>
              <a:rPr lang="en-US" sz="3200" b="1" dirty="0" smtClean="0">
                <a:solidFill>
                  <a:srgbClr val="008000"/>
                </a:solidFill>
              </a:rPr>
            </a:br>
            <a:r>
              <a:rPr lang="zh-CN" altLang="en-US" sz="2400" b="1" dirty="0" smtClean="0">
                <a:solidFill>
                  <a:schemeClr val="bg2"/>
                </a:solidFill>
              </a:rPr>
              <a:t>开发步骤</a:t>
            </a:r>
            <a:endParaRPr lang="en-US" sz="2400" b="1" dirty="0" smtClean="0">
              <a:solidFill>
                <a:schemeClr val="bg2"/>
              </a:solidFill>
            </a:endParaRPr>
          </a:p>
        </p:txBody>
      </p:sp>
      <p:sp>
        <p:nvSpPr>
          <p:cNvPr id="89092" name="Rectangle 3"/>
          <p:cNvSpPr>
            <a:spLocks noGrp="1" noChangeArrowheads="1"/>
          </p:cNvSpPr>
          <p:nvPr>
            <p:ph type="body" idx="1"/>
          </p:nvPr>
        </p:nvSpPr>
        <p:spPr>
          <a:xfrm>
            <a:off x="1143000" y="1752600"/>
            <a:ext cx="7394575" cy="4459288"/>
          </a:xfrm>
        </p:spPr>
        <p:txBody>
          <a:bodyPr/>
          <a:lstStyle/>
          <a:p>
            <a:pPr marL="514350" indent="-514350" eaLnBrk="1" hangingPunct="1">
              <a:lnSpc>
                <a:spcPct val="90000"/>
              </a:lnSpc>
              <a:buFontTx/>
              <a:buAutoNum type="arabicPeriod"/>
            </a:pPr>
            <a:r>
              <a:rPr lang="en-US" sz="2800" dirty="0" smtClean="0"/>
              <a:t>Identify the company’s customers.</a:t>
            </a:r>
          </a:p>
          <a:p>
            <a:pPr marL="514350" indent="-514350" eaLnBrk="1" hangingPunct="1">
              <a:lnSpc>
                <a:spcPct val="90000"/>
              </a:lnSpc>
              <a:buFontTx/>
              <a:buAutoNum type="arabicPeriod"/>
            </a:pPr>
            <a:r>
              <a:rPr lang="en-US" sz="2800" dirty="0" smtClean="0"/>
              <a:t>Differentiate customers in terms of needs and value.</a:t>
            </a:r>
          </a:p>
          <a:p>
            <a:pPr marL="971550" lvl="1" indent="-514350" eaLnBrk="1" hangingPunct="1">
              <a:lnSpc>
                <a:spcPct val="90000"/>
              </a:lnSpc>
            </a:pPr>
            <a:r>
              <a:rPr lang="en-US" sz="2400" dirty="0" smtClean="0"/>
              <a:t>Lifetime value</a:t>
            </a:r>
          </a:p>
          <a:p>
            <a:pPr marL="971550" lvl="1" indent="-514350" eaLnBrk="1" hangingPunct="1">
              <a:lnSpc>
                <a:spcPct val="90000"/>
              </a:lnSpc>
            </a:pPr>
            <a:r>
              <a:rPr lang="en-US" sz="2400" dirty="0" smtClean="0"/>
              <a:t>Share of customer</a:t>
            </a:r>
          </a:p>
          <a:p>
            <a:pPr marL="514350" indent="-514350" eaLnBrk="1" hangingPunct="1">
              <a:lnSpc>
                <a:spcPct val="90000"/>
              </a:lnSpc>
              <a:buFontTx/>
              <a:buAutoNum type="arabicPeriod"/>
            </a:pPr>
            <a:r>
              <a:rPr lang="en-US" sz="2800" dirty="0" smtClean="0"/>
              <a:t>Interact with customers.</a:t>
            </a:r>
          </a:p>
          <a:p>
            <a:pPr marL="971550" lvl="1" indent="-514350" eaLnBrk="1" hangingPunct="1">
              <a:lnSpc>
                <a:spcPct val="90000"/>
              </a:lnSpc>
            </a:pPr>
            <a:r>
              <a:rPr lang="en-US" sz="2400" dirty="0" smtClean="0"/>
              <a:t>Improve cost efficiency</a:t>
            </a:r>
          </a:p>
          <a:p>
            <a:pPr marL="971550" lvl="1" indent="-514350" eaLnBrk="1" hangingPunct="1">
              <a:lnSpc>
                <a:spcPct val="90000"/>
              </a:lnSpc>
            </a:pPr>
            <a:r>
              <a:rPr lang="en-US" sz="2400" dirty="0" smtClean="0"/>
              <a:t>Enhance effectiveness of interaction.</a:t>
            </a:r>
          </a:p>
          <a:p>
            <a:pPr marL="514350" indent="-514350" eaLnBrk="1" hangingPunct="1">
              <a:lnSpc>
                <a:spcPct val="90000"/>
              </a:lnSpc>
              <a:buFontTx/>
              <a:buAutoNum type="arabicPeriod"/>
            </a:pPr>
            <a:r>
              <a:rPr lang="en-US" sz="2800" dirty="0" smtClean="0"/>
              <a:t>Customize goods or services.</a:t>
            </a:r>
          </a:p>
        </p:txBody>
      </p:sp>
      <p:sp>
        <p:nvSpPr>
          <p:cNvPr id="8909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8909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8909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0DF057AF-039E-4ABE-8A94-A7A7DC7AA511}" type="slidenum">
              <a:rPr lang="en-US"/>
              <a:pPr>
                <a:defRPr/>
              </a:pPr>
              <a:t>41</a:t>
            </a:fld>
            <a:endParaRPr lang="en-US"/>
          </a:p>
        </p:txBody>
      </p:sp>
      <p:sp>
        <p:nvSpPr>
          <p:cNvPr id="91139" name="Rectangle 2"/>
          <p:cNvSpPr>
            <a:spLocks noGrp="1" noChangeArrowheads="1"/>
          </p:cNvSpPr>
          <p:nvPr>
            <p:ph type="title"/>
          </p:nvPr>
        </p:nvSpPr>
        <p:spPr>
          <a:xfrm>
            <a:off x="735013" y="385763"/>
            <a:ext cx="8180387" cy="1138237"/>
          </a:xfrm>
        </p:spPr>
        <p:txBody>
          <a:bodyPr/>
          <a:lstStyle/>
          <a:p>
            <a:pPr algn="ctr" eaLnBrk="1" hangingPunct="1"/>
            <a:r>
              <a:rPr lang="en-US" b="1" smtClean="0">
                <a:solidFill>
                  <a:srgbClr val="008000"/>
                </a:solidFill>
              </a:rPr>
              <a:t>Customer Relationship Management</a:t>
            </a:r>
            <a:br>
              <a:rPr lang="en-US" b="1" smtClean="0">
                <a:solidFill>
                  <a:srgbClr val="008000"/>
                </a:solidFill>
              </a:rPr>
            </a:br>
            <a:r>
              <a:rPr lang="en-US" sz="3200" b="1" smtClean="0">
                <a:solidFill>
                  <a:srgbClr val="3366FF"/>
                </a:solidFill>
              </a:rPr>
              <a:t>Reasons for Failure</a:t>
            </a:r>
          </a:p>
        </p:txBody>
      </p:sp>
      <p:sp>
        <p:nvSpPr>
          <p:cNvPr id="91140" name="Rectangle 3"/>
          <p:cNvSpPr>
            <a:spLocks noGrp="1" noChangeArrowheads="1"/>
          </p:cNvSpPr>
          <p:nvPr>
            <p:ph type="body" idx="1"/>
          </p:nvPr>
        </p:nvSpPr>
        <p:spPr>
          <a:xfrm>
            <a:off x="1219200" y="1981200"/>
            <a:ext cx="7162800" cy="3505200"/>
          </a:xfrm>
        </p:spPr>
        <p:txBody>
          <a:bodyPr/>
          <a:lstStyle/>
          <a:p>
            <a:pPr eaLnBrk="1" hangingPunct="1"/>
            <a:r>
              <a:rPr lang="en-US" sz="2400" dirty="0" smtClean="0"/>
              <a:t>Implemented before a solid customer strategy is created.</a:t>
            </a:r>
          </a:p>
          <a:p>
            <a:pPr eaLnBrk="1" hangingPunct="1"/>
            <a:r>
              <a:rPr lang="en-US" sz="2400" dirty="0" smtClean="0"/>
              <a:t>Rolling out a CRM program before changing the organization to match the CRM program.</a:t>
            </a:r>
          </a:p>
          <a:p>
            <a:pPr eaLnBrk="1" hangingPunct="1"/>
            <a:r>
              <a:rPr lang="en-US" sz="2400" dirty="0" smtClean="0"/>
              <a:t>Becoming technology driven rather than customer driven.</a:t>
            </a:r>
          </a:p>
          <a:p>
            <a:pPr eaLnBrk="1" hangingPunct="1"/>
            <a:r>
              <a:rPr lang="en-US" sz="2400" dirty="0" smtClean="0"/>
              <a:t>Customers feel like they are being stalked</a:t>
            </a:r>
            <a:r>
              <a:rPr lang="zh-CN" altLang="en-US" sz="2400" dirty="0">
                <a:solidFill>
                  <a:srgbClr val="FF0000"/>
                </a:solidFill>
              </a:rPr>
              <a:t>胁迫</a:t>
            </a:r>
            <a:r>
              <a:rPr lang="en-US" sz="2400" dirty="0" smtClean="0"/>
              <a:t> instead of being wooed</a:t>
            </a:r>
            <a:r>
              <a:rPr lang="zh-CN" altLang="en-US" sz="2400" dirty="0" smtClean="0">
                <a:solidFill>
                  <a:srgbClr val="FF0000"/>
                </a:solidFill>
              </a:rPr>
              <a:t>恳请</a:t>
            </a:r>
            <a:r>
              <a:rPr lang="en-US" sz="2400" dirty="0" smtClean="0"/>
              <a:t>.</a:t>
            </a:r>
          </a:p>
        </p:txBody>
      </p:sp>
      <p:sp>
        <p:nvSpPr>
          <p:cNvPr id="9114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9114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9114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2A0CB24C-4AE1-4656-A4CE-8E21B3135BFC}" type="slidenum">
              <a:rPr lang="en-US"/>
              <a:pPr>
                <a:defRPr/>
              </a:pPr>
              <a:t>42</a:t>
            </a:fld>
            <a:endParaRPr lang="en-US"/>
          </a:p>
        </p:txBody>
      </p:sp>
      <p:sp>
        <p:nvSpPr>
          <p:cNvPr id="93187" name="Rectangle 2"/>
          <p:cNvSpPr>
            <a:spLocks noGrp="1" noChangeArrowheads="1"/>
          </p:cNvSpPr>
          <p:nvPr>
            <p:ph type="title"/>
          </p:nvPr>
        </p:nvSpPr>
        <p:spPr>
          <a:xfrm>
            <a:off x="533400" y="381000"/>
            <a:ext cx="8497888" cy="769938"/>
          </a:xfrm>
        </p:spPr>
        <p:txBody>
          <a:bodyPr/>
          <a:lstStyle/>
          <a:p>
            <a:pPr algn="ctr" eaLnBrk="1" hangingPunct="1"/>
            <a:r>
              <a:rPr lang="en-US" sz="4400" b="1" dirty="0" smtClean="0">
                <a:solidFill>
                  <a:srgbClr val="FF0000"/>
                </a:solidFill>
              </a:rPr>
              <a:t>Direct Response Marketing</a:t>
            </a:r>
          </a:p>
        </p:txBody>
      </p:sp>
      <p:sp>
        <p:nvSpPr>
          <p:cNvPr id="93188" name="Rectangle 3"/>
          <p:cNvSpPr>
            <a:spLocks noGrp="1" noChangeArrowheads="1"/>
          </p:cNvSpPr>
          <p:nvPr>
            <p:ph type="body" idx="1"/>
          </p:nvPr>
        </p:nvSpPr>
        <p:spPr>
          <a:xfrm>
            <a:off x="1447800" y="1447800"/>
            <a:ext cx="7165975" cy="4267200"/>
          </a:xfrm>
        </p:spPr>
        <p:txBody>
          <a:bodyPr/>
          <a:lstStyle/>
          <a:p>
            <a:pPr eaLnBrk="1" hangingPunct="1"/>
            <a:r>
              <a:rPr lang="en-US" sz="2800" dirty="0" smtClean="0"/>
              <a:t>Direct Marketing Association</a:t>
            </a:r>
          </a:p>
          <a:p>
            <a:pPr lvl="1" eaLnBrk="1" hangingPunct="1"/>
            <a:r>
              <a:rPr lang="en-US" sz="2400" dirty="0" smtClean="0"/>
              <a:t>Prospecting </a:t>
            </a:r>
            <a:r>
              <a:rPr lang="en-US" sz="2400" dirty="0" smtClean="0">
                <a:sym typeface="Wingdings" pitchFamily="2" charset="2"/>
              </a:rPr>
              <a:t>60%</a:t>
            </a:r>
            <a:r>
              <a:rPr lang="zh-CN" altLang="en-US" sz="2400" dirty="0" smtClean="0">
                <a:sym typeface="Wingdings" pitchFamily="2" charset="2"/>
              </a:rPr>
              <a:t>预算于探测潜在顾客</a:t>
            </a:r>
            <a:endParaRPr lang="en-US" sz="2400" dirty="0" smtClean="0">
              <a:sym typeface="Wingdings" pitchFamily="2" charset="2"/>
            </a:endParaRPr>
          </a:p>
          <a:p>
            <a:pPr lvl="1" eaLnBrk="1" hangingPunct="1"/>
            <a:r>
              <a:rPr lang="en-US" sz="2400" dirty="0" smtClean="0">
                <a:sym typeface="Wingdings" pitchFamily="2" charset="2"/>
              </a:rPr>
              <a:t>Customer retention  40%</a:t>
            </a:r>
            <a:r>
              <a:rPr lang="zh-CN" altLang="en-US" sz="2400" dirty="0" smtClean="0">
                <a:sym typeface="Wingdings" pitchFamily="2" charset="2"/>
              </a:rPr>
              <a:t>用于保有现有顾客</a:t>
            </a:r>
            <a:endParaRPr lang="en-US" sz="2400" dirty="0" smtClean="0">
              <a:sym typeface="Wingdings" pitchFamily="2" charset="2"/>
            </a:endParaRPr>
          </a:p>
          <a:p>
            <a:pPr eaLnBrk="1" hangingPunct="1"/>
            <a:r>
              <a:rPr lang="en-US" sz="2800" dirty="0" smtClean="0"/>
              <a:t>It works!</a:t>
            </a:r>
          </a:p>
          <a:p>
            <a:pPr eaLnBrk="1" hangingPunct="1"/>
            <a:r>
              <a:rPr lang="en-US" sz="2800" dirty="0" smtClean="0"/>
              <a:t>Customers respond</a:t>
            </a:r>
          </a:p>
          <a:p>
            <a:pPr lvl="1" eaLnBrk="1" hangingPunct="1"/>
            <a:r>
              <a:rPr lang="en-US" sz="2400" dirty="0" smtClean="0"/>
              <a:t>Telephone</a:t>
            </a:r>
          </a:p>
          <a:p>
            <a:pPr lvl="1" eaLnBrk="1" hangingPunct="1"/>
            <a:r>
              <a:rPr lang="en-US" sz="2400" dirty="0" smtClean="0"/>
              <a:t>E-mail</a:t>
            </a:r>
          </a:p>
          <a:p>
            <a:pPr lvl="1" eaLnBrk="1" hangingPunct="1"/>
            <a:r>
              <a:rPr lang="en-US" sz="2400" dirty="0" smtClean="0"/>
              <a:t>Retail store</a:t>
            </a:r>
          </a:p>
          <a:p>
            <a:pPr lvl="1" eaLnBrk="1" hangingPunct="1"/>
            <a:r>
              <a:rPr lang="en-US" sz="2400" dirty="0" smtClean="0"/>
              <a:t>PURL</a:t>
            </a:r>
          </a:p>
        </p:txBody>
      </p:sp>
      <p:sp>
        <p:nvSpPr>
          <p:cNvPr id="9318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9319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9319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10400" y="6477000"/>
            <a:ext cx="1905000" cy="457200"/>
          </a:xfrm>
        </p:spPr>
        <p:txBody>
          <a:bodyPr/>
          <a:lstStyle/>
          <a:p>
            <a:pPr>
              <a:defRPr/>
            </a:pPr>
            <a:r>
              <a:rPr lang="en-US"/>
              <a:t>11-</a:t>
            </a:r>
            <a:fld id="{8C840700-4B84-4149-A9E8-A055347861B7}" type="slidenum">
              <a:rPr lang="en-US"/>
              <a:pPr>
                <a:defRPr/>
              </a:pPr>
              <a:t>43</a:t>
            </a:fld>
            <a:endParaRPr lang="en-US"/>
          </a:p>
        </p:txBody>
      </p:sp>
      <p:sp>
        <p:nvSpPr>
          <p:cNvPr id="309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09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09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3099" name="Rectangle 7"/>
          <p:cNvSpPr>
            <a:spLocks noChangeArrowheads="1"/>
          </p:cNvSpPr>
          <p:nvPr/>
        </p:nvSpPr>
        <p:spPr bwMode="auto">
          <a:xfrm>
            <a:off x="533400" y="228600"/>
            <a:ext cx="54102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3100" name="Rectangle 8"/>
          <p:cNvSpPr>
            <a:spLocks noChangeArrowheads="1"/>
          </p:cNvSpPr>
          <p:nvPr/>
        </p:nvSpPr>
        <p:spPr bwMode="auto">
          <a:xfrm>
            <a:off x="533400" y="838200"/>
            <a:ext cx="54102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3101" name="Rectangle 10"/>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800" b="1">
                <a:latin typeface="Arial" charset="0"/>
              </a:rPr>
              <a:t>Methods of Direct Marketing</a:t>
            </a:r>
          </a:p>
        </p:txBody>
      </p:sp>
      <p:sp>
        <p:nvSpPr>
          <p:cNvPr id="3102" name="Text Box 11"/>
          <p:cNvSpPr txBox="1">
            <a:spLocks noChangeArrowheads="1"/>
          </p:cNvSpPr>
          <p:nvPr/>
        </p:nvSpPr>
        <p:spPr bwMode="auto">
          <a:xfrm>
            <a:off x="685800" y="258763"/>
            <a:ext cx="44196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11 . 11</a:t>
            </a:r>
          </a:p>
        </p:txBody>
      </p:sp>
      <p:graphicFrame>
        <p:nvGraphicFramePr>
          <p:cNvPr id="3093" name="Object 21"/>
          <p:cNvGraphicFramePr>
            <a:graphicFrameLocks noChangeAspect="1"/>
          </p:cNvGraphicFramePr>
          <p:nvPr/>
        </p:nvGraphicFramePr>
        <p:xfrm>
          <a:off x="762000" y="1371600"/>
          <a:ext cx="8153400" cy="4667250"/>
        </p:xfrm>
        <a:graphic>
          <a:graphicData uri="http://schemas.openxmlformats.org/presentationml/2006/ole">
            <mc:AlternateContent xmlns:mc="http://schemas.openxmlformats.org/markup-compatibility/2006">
              <mc:Choice xmlns:v="urn:schemas-microsoft-com:vml" Requires="v">
                <p:oleObj spid="_x0000_s3105" name="Chart" r:id="rId4" imgW="6457950" imgH="3609975" progId="Excel.Sheet.8">
                  <p:embed/>
                </p:oleObj>
              </mc:Choice>
              <mc:Fallback>
                <p:oleObj name="Chart" r:id="rId4" imgW="6457950" imgH="3609975" progId="Excel.Sheet.8">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81534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3" name="TextBox 11"/>
          <p:cNvSpPr txBox="1">
            <a:spLocks noChangeArrowheads="1"/>
          </p:cNvSpPr>
          <p:nvPr/>
        </p:nvSpPr>
        <p:spPr bwMode="auto">
          <a:xfrm>
            <a:off x="914400" y="6200775"/>
            <a:ext cx="7848600" cy="276225"/>
          </a:xfrm>
          <a:prstGeom prst="rect">
            <a:avLst/>
          </a:prstGeom>
          <a:noFill/>
          <a:ln w="9525">
            <a:noFill/>
            <a:miter lim="800000"/>
            <a:headEnd/>
            <a:tailEnd/>
          </a:ln>
        </p:spPr>
        <p:txBody>
          <a:bodyPr>
            <a:spAutoFit/>
          </a:bodyPr>
          <a:lstStyle/>
          <a:p>
            <a:r>
              <a:rPr lang="en-US" sz="1200"/>
              <a:t>Source: Based on Richard H. Levy, “Prospects Look Good,” </a:t>
            </a:r>
            <a:r>
              <a:rPr lang="en-US" sz="1200" i="1"/>
              <a:t>Direct</a:t>
            </a:r>
            <a:r>
              <a:rPr lang="en-US" sz="1200"/>
              <a:t>, Vol. 16 (December 1, 2004), pp. 1-5.</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71E846A4-E796-4FE2-9037-7319205C61F1}" type="slidenum">
              <a:rPr lang="en-US"/>
              <a:pPr>
                <a:defRPr/>
              </a:pPr>
              <a:t>44</a:t>
            </a:fld>
            <a:endParaRPr lang="en-US"/>
          </a:p>
        </p:txBody>
      </p:sp>
      <p:sp>
        <p:nvSpPr>
          <p:cNvPr id="98307" name="Rectangle 1026"/>
          <p:cNvSpPr>
            <a:spLocks noGrp="1" noChangeArrowheads="1"/>
          </p:cNvSpPr>
          <p:nvPr>
            <p:ph type="title"/>
          </p:nvPr>
        </p:nvSpPr>
        <p:spPr>
          <a:xfrm>
            <a:off x="0" y="228600"/>
            <a:ext cx="8955088" cy="1006475"/>
          </a:xfrm>
        </p:spPr>
        <p:txBody>
          <a:bodyPr/>
          <a:lstStyle/>
          <a:p>
            <a:pPr algn="ctr" eaLnBrk="1" hangingPunct="1"/>
            <a:r>
              <a:rPr lang="en-US" sz="6000" b="1" smtClean="0">
                <a:solidFill>
                  <a:srgbClr val="0000FF"/>
                </a:solidFill>
              </a:rPr>
              <a:t>Direct Mail</a:t>
            </a:r>
          </a:p>
        </p:txBody>
      </p:sp>
      <p:sp>
        <p:nvSpPr>
          <p:cNvPr id="98308" name="Rectangle 1027"/>
          <p:cNvSpPr>
            <a:spLocks noGrp="1" noChangeArrowheads="1"/>
          </p:cNvSpPr>
          <p:nvPr>
            <p:ph type="body" idx="1"/>
          </p:nvPr>
        </p:nvSpPr>
        <p:spPr>
          <a:xfrm>
            <a:off x="990600" y="1295400"/>
            <a:ext cx="7394575" cy="4495800"/>
          </a:xfrm>
        </p:spPr>
        <p:txBody>
          <a:bodyPr/>
          <a:lstStyle/>
          <a:p>
            <a:pPr eaLnBrk="1" hangingPunct="1">
              <a:buFontTx/>
              <a:buNone/>
            </a:pPr>
            <a:r>
              <a:rPr lang="en-US" sz="2400" dirty="0" smtClean="0"/>
              <a:t>Most common form of direct marketing</a:t>
            </a:r>
          </a:p>
          <a:p>
            <a:pPr eaLnBrk="1" hangingPunct="1"/>
            <a:r>
              <a:rPr lang="en-US" sz="2400" dirty="0" smtClean="0"/>
              <a:t>Types of lists</a:t>
            </a:r>
            <a:r>
              <a:rPr lang="zh-CN" altLang="en-US" sz="2400" dirty="0" smtClean="0"/>
              <a:t>商业名单</a:t>
            </a:r>
            <a:endParaRPr lang="en-US" sz="2400" dirty="0" smtClean="0"/>
          </a:p>
          <a:p>
            <a:pPr lvl="1" eaLnBrk="1" hangingPunct="1"/>
            <a:r>
              <a:rPr lang="en-US" sz="2000" dirty="0" smtClean="0"/>
              <a:t>Response list</a:t>
            </a:r>
            <a:r>
              <a:rPr lang="zh-CN" altLang="en-US" sz="2000" dirty="0" smtClean="0"/>
              <a:t>应答者名单</a:t>
            </a:r>
            <a:r>
              <a:rPr lang="en-US" altLang="zh-CN" sz="2000" dirty="0" smtClean="0"/>
              <a:t>Hot list</a:t>
            </a:r>
            <a:r>
              <a:rPr lang="zh-CN" altLang="en-US" sz="2000" dirty="0" smtClean="0"/>
              <a:t>热点名单</a:t>
            </a:r>
            <a:endParaRPr lang="en-US" sz="2000" dirty="0" smtClean="0"/>
          </a:p>
          <a:p>
            <a:pPr lvl="1" eaLnBrk="1" hangingPunct="1"/>
            <a:r>
              <a:rPr lang="en-US" sz="2000" dirty="0" smtClean="0"/>
              <a:t>Compiled list</a:t>
            </a:r>
            <a:r>
              <a:rPr lang="zh-CN" altLang="en-US" sz="2000" dirty="0" smtClean="0"/>
              <a:t>汇编名单</a:t>
            </a:r>
            <a:endParaRPr lang="en-US" sz="2000" dirty="0" smtClean="0"/>
          </a:p>
          <a:p>
            <a:pPr eaLnBrk="1" hangingPunct="1"/>
            <a:r>
              <a:rPr lang="en-US" sz="2400" dirty="0" smtClean="0"/>
              <a:t>Advantages</a:t>
            </a:r>
          </a:p>
          <a:p>
            <a:pPr lvl="1" eaLnBrk="1" hangingPunct="1"/>
            <a:r>
              <a:rPr lang="en-US" sz="2000" dirty="0" smtClean="0"/>
              <a:t>Target mailings (consumer, B-to-B)</a:t>
            </a:r>
          </a:p>
          <a:p>
            <a:pPr lvl="1" eaLnBrk="1" hangingPunct="1"/>
            <a:r>
              <a:rPr lang="en-US" sz="2000" dirty="0" smtClean="0"/>
              <a:t>Measurable</a:t>
            </a:r>
          </a:p>
          <a:p>
            <a:pPr lvl="1" eaLnBrk="1" hangingPunct="1"/>
            <a:r>
              <a:rPr lang="en-US" sz="2000" dirty="0" smtClean="0"/>
              <a:t>Driver of online sales</a:t>
            </a:r>
          </a:p>
          <a:p>
            <a:pPr eaLnBrk="1" hangingPunct="1"/>
            <a:r>
              <a:rPr lang="en-US" sz="2400" dirty="0" smtClean="0"/>
              <a:t>Disadvantages</a:t>
            </a:r>
          </a:p>
          <a:p>
            <a:pPr lvl="1" eaLnBrk="1" hangingPunct="1"/>
            <a:r>
              <a:rPr lang="en-US" sz="2000" dirty="0" smtClean="0"/>
              <a:t>Clutter</a:t>
            </a:r>
          </a:p>
          <a:p>
            <a:pPr lvl="1" eaLnBrk="1" hangingPunct="1"/>
            <a:r>
              <a:rPr lang="en-US" sz="2000" dirty="0" smtClean="0"/>
              <a:t>Costs</a:t>
            </a:r>
          </a:p>
          <a:p>
            <a:pPr eaLnBrk="1" hangingPunct="1"/>
            <a:r>
              <a:rPr lang="en-US" sz="2400" dirty="0" smtClean="0"/>
              <a:t>Digital direct-to-press</a:t>
            </a:r>
            <a:r>
              <a:rPr lang="zh-CN" altLang="en-US" sz="2400" dirty="0" smtClean="0"/>
              <a:t>数字直接制版系统</a:t>
            </a:r>
            <a:endParaRPr lang="en-US" sz="2400" dirty="0" smtClean="0"/>
          </a:p>
        </p:txBody>
      </p:sp>
      <p:sp>
        <p:nvSpPr>
          <p:cNvPr id="98309"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98310"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98311"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589D3FC4-7805-47EF-AEB4-54A85672C507}" type="slidenum">
              <a:rPr lang="en-US"/>
              <a:pPr>
                <a:defRPr/>
              </a:pPr>
              <a:t>45</a:t>
            </a:fld>
            <a:endParaRPr lang="en-US"/>
          </a:p>
        </p:txBody>
      </p:sp>
      <p:sp>
        <p:nvSpPr>
          <p:cNvPr id="100355" name="Rectangle 2"/>
          <p:cNvSpPr>
            <a:spLocks noGrp="1" noChangeArrowheads="1"/>
          </p:cNvSpPr>
          <p:nvPr>
            <p:ph type="title"/>
          </p:nvPr>
        </p:nvSpPr>
        <p:spPr>
          <a:xfrm>
            <a:off x="0" y="477838"/>
            <a:ext cx="8955088" cy="1006475"/>
          </a:xfrm>
        </p:spPr>
        <p:txBody>
          <a:bodyPr/>
          <a:lstStyle/>
          <a:p>
            <a:pPr algn="ctr" eaLnBrk="1" hangingPunct="1"/>
            <a:r>
              <a:rPr lang="en-US" sz="6000" b="1" dirty="0" smtClean="0">
                <a:solidFill>
                  <a:srgbClr val="0000FF"/>
                </a:solidFill>
              </a:rPr>
              <a:t>Catalogs</a:t>
            </a:r>
            <a:r>
              <a:rPr lang="zh-CN" altLang="en-US" sz="6000" b="1" dirty="0" smtClean="0">
                <a:solidFill>
                  <a:srgbClr val="0000FF"/>
                </a:solidFill>
              </a:rPr>
              <a:t>目录邮购</a:t>
            </a:r>
            <a:endParaRPr lang="en-US" sz="6000" b="1" dirty="0" smtClean="0">
              <a:solidFill>
                <a:srgbClr val="0000FF"/>
              </a:solidFill>
            </a:endParaRPr>
          </a:p>
        </p:txBody>
      </p:sp>
      <p:sp>
        <p:nvSpPr>
          <p:cNvPr id="100356" name="Rectangle 3"/>
          <p:cNvSpPr>
            <a:spLocks noGrp="1" noChangeArrowheads="1"/>
          </p:cNvSpPr>
          <p:nvPr>
            <p:ph type="body" idx="1"/>
          </p:nvPr>
        </p:nvSpPr>
        <p:spPr>
          <a:xfrm>
            <a:off x="1905000" y="1941513"/>
            <a:ext cx="6632575" cy="3773487"/>
          </a:xfrm>
        </p:spPr>
        <p:txBody>
          <a:bodyPr/>
          <a:lstStyle/>
          <a:p>
            <a:pPr eaLnBrk="1" hangingPunct="1"/>
            <a:r>
              <a:rPr lang="en-US" dirty="0" smtClean="0"/>
              <a:t>Long-term impact</a:t>
            </a:r>
            <a:r>
              <a:rPr lang="zh-CN" altLang="en-US" dirty="0" smtClean="0"/>
              <a:t>垂直杂志</a:t>
            </a:r>
            <a:endParaRPr lang="en-US" dirty="0" smtClean="0"/>
          </a:p>
          <a:p>
            <a:pPr eaLnBrk="1" hangingPunct="1"/>
            <a:r>
              <a:rPr lang="en-US" dirty="0" smtClean="0"/>
              <a:t>Low-pressure sales tactics</a:t>
            </a:r>
          </a:p>
          <a:p>
            <a:pPr eaLnBrk="1" hangingPunct="1"/>
            <a:r>
              <a:rPr lang="en-US" dirty="0" smtClean="0"/>
              <a:t>First stage in buying cycle</a:t>
            </a:r>
          </a:p>
          <a:p>
            <a:pPr eaLnBrk="1" hangingPunct="1"/>
            <a:r>
              <a:rPr lang="en-US" dirty="0" smtClean="0"/>
              <a:t>Database</a:t>
            </a:r>
          </a:p>
          <a:p>
            <a:pPr eaLnBrk="1" hangingPunct="1"/>
            <a:r>
              <a:rPr lang="en-US" dirty="0" smtClean="0"/>
              <a:t>Specialty catalogs</a:t>
            </a:r>
          </a:p>
          <a:p>
            <a:pPr eaLnBrk="1" hangingPunct="1"/>
            <a:r>
              <a:rPr lang="en-US" dirty="0" smtClean="0"/>
              <a:t>Business-to-business</a:t>
            </a:r>
          </a:p>
        </p:txBody>
      </p:sp>
      <p:sp>
        <p:nvSpPr>
          <p:cNvPr id="10035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0035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0035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DA72B38B-E19D-47C9-A979-D1737CBACE69}" type="slidenum">
              <a:rPr lang="en-US"/>
              <a:pPr>
                <a:defRPr/>
              </a:pPr>
              <a:t>46</a:t>
            </a:fld>
            <a:endParaRPr lang="en-US"/>
          </a:p>
        </p:txBody>
      </p:sp>
      <p:sp>
        <p:nvSpPr>
          <p:cNvPr id="102403" name="Rectangle 2"/>
          <p:cNvSpPr>
            <a:spLocks noGrp="1" noChangeArrowheads="1"/>
          </p:cNvSpPr>
          <p:nvPr>
            <p:ph type="title"/>
          </p:nvPr>
        </p:nvSpPr>
        <p:spPr>
          <a:xfrm>
            <a:off x="838200" y="177979"/>
            <a:ext cx="8001000" cy="1261884"/>
          </a:xfrm>
        </p:spPr>
        <p:txBody>
          <a:bodyPr/>
          <a:lstStyle/>
          <a:p>
            <a:pPr algn="ctr" eaLnBrk="1" hangingPunct="1"/>
            <a:r>
              <a:rPr lang="en-US" sz="4800" b="1" dirty="0" smtClean="0">
                <a:solidFill>
                  <a:srgbClr val="0000FF"/>
                </a:solidFill>
              </a:rPr>
              <a:t>Direct Response Media</a:t>
            </a:r>
            <a:r>
              <a:rPr lang="en-US" sz="4800" b="1" dirty="0">
                <a:solidFill>
                  <a:srgbClr val="0000FF"/>
                </a:solidFill>
              </a:rPr>
              <a:t/>
            </a:r>
            <a:br>
              <a:rPr lang="en-US" sz="4800" b="1" dirty="0">
                <a:solidFill>
                  <a:srgbClr val="0000FF"/>
                </a:solidFill>
              </a:rPr>
            </a:br>
            <a:r>
              <a:rPr lang="zh-CN" altLang="en-US" sz="2800" dirty="0" smtClean="0">
                <a:solidFill>
                  <a:schemeClr val="bg2"/>
                </a:solidFill>
              </a:rPr>
              <a:t>广告结尾一般是请立即拨打电话</a:t>
            </a:r>
            <a:endParaRPr lang="en-US" sz="2000" dirty="0" smtClean="0">
              <a:solidFill>
                <a:schemeClr val="bg2"/>
              </a:solidFill>
            </a:endParaRPr>
          </a:p>
        </p:txBody>
      </p:sp>
      <p:sp>
        <p:nvSpPr>
          <p:cNvPr id="102404" name="Rectangle 3"/>
          <p:cNvSpPr>
            <a:spLocks noGrp="1" noChangeArrowheads="1"/>
          </p:cNvSpPr>
          <p:nvPr>
            <p:ph type="body" idx="1"/>
          </p:nvPr>
        </p:nvSpPr>
        <p:spPr>
          <a:xfrm>
            <a:off x="1524000" y="1981200"/>
            <a:ext cx="4191000" cy="2743200"/>
          </a:xfrm>
        </p:spPr>
        <p:txBody>
          <a:bodyPr/>
          <a:lstStyle/>
          <a:p>
            <a:pPr eaLnBrk="1" hangingPunct="1"/>
            <a:r>
              <a:rPr lang="en-US" sz="3600" dirty="0" smtClean="0"/>
              <a:t>Television</a:t>
            </a:r>
          </a:p>
          <a:p>
            <a:pPr eaLnBrk="1" hangingPunct="1"/>
            <a:r>
              <a:rPr lang="en-US" sz="3600" dirty="0" smtClean="0"/>
              <a:t>Radio</a:t>
            </a:r>
          </a:p>
          <a:p>
            <a:pPr eaLnBrk="1" hangingPunct="1"/>
            <a:r>
              <a:rPr lang="en-US" sz="3600" dirty="0" smtClean="0"/>
              <a:t>Magazines</a:t>
            </a:r>
          </a:p>
          <a:p>
            <a:pPr eaLnBrk="1" hangingPunct="1"/>
            <a:r>
              <a:rPr lang="en-US" sz="3600" dirty="0" smtClean="0"/>
              <a:t>Newspapers</a:t>
            </a:r>
          </a:p>
        </p:txBody>
      </p:sp>
      <p:sp>
        <p:nvSpPr>
          <p:cNvPr id="10240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0240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0240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FA9C830D-1D14-4AAB-997A-71BD25D8B7E3}" type="slidenum">
              <a:rPr lang="en-US"/>
              <a:pPr>
                <a:defRPr/>
              </a:pPr>
              <a:t>47</a:t>
            </a:fld>
            <a:endParaRPr lang="en-US"/>
          </a:p>
        </p:txBody>
      </p:sp>
      <p:sp>
        <p:nvSpPr>
          <p:cNvPr id="104451" name="Rectangle 2"/>
          <p:cNvSpPr>
            <a:spLocks noGrp="1" noChangeArrowheads="1"/>
          </p:cNvSpPr>
          <p:nvPr>
            <p:ph type="title"/>
          </p:nvPr>
        </p:nvSpPr>
        <p:spPr>
          <a:xfrm>
            <a:off x="0" y="381000"/>
            <a:ext cx="8955088" cy="1006475"/>
          </a:xfrm>
        </p:spPr>
        <p:txBody>
          <a:bodyPr/>
          <a:lstStyle/>
          <a:p>
            <a:pPr algn="ctr" eaLnBrk="1" hangingPunct="1"/>
            <a:r>
              <a:rPr lang="en-US" sz="6000" b="1" smtClean="0">
                <a:solidFill>
                  <a:srgbClr val="0000FF"/>
                </a:solidFill>
              </a:rPr>
              <a:t>Internet</a:t>
            </a:r>
          </a:p>
        </p:txBody>
      </p:sp>
      <p:sp>
        <p:nvSpPr>
          <p:cNvPr id="104452" name="Rectangle 3"/>
          <p:cNvSpPr>
            <a:spLocks noGrp="1" noChangeArrowheads="1"/>
          </p:cNvSpPr>
          <p:nvPr>
            <p:ph type="body" idx="1"/>
          </p:nvPr>
        </p:nvSpPr>
        <p:spPr>
          <a:xfrm>
            <a:off x="1219200" y="1676400"/>
            <a:ext cx="7394575" cy="3773488"/>
          </a:xfrm>
        </p:spPr>
        <p:txBody>
          <a:bodyPr/>
          <a:lstStyle/>
          <a:p>
            <a:pPr eaLnBrk="1" hangingPunct="1"/>
            <a:r>
              <a:rPr lang="en-US" dirty="0" smtClean="0"/>
              <a:t>Direct response to ads</a:t>
            </a:r>
          </a:p>
          <a:p>
            <a:pPr eaLnBrk="1" hangingPunct="1"/>
            <a:r>
              <a:rPr lang="en-US" dirty="0" smtClean="0"/>
              <a:t>Cost-effective</a:t>
            </a:r>
          </a:p>
          <a:p>
            <a:pPr eaLnBrk="1" hangingPunct="1"/>
            <a:r>
              <a:rPr lang="en-US" dirty="0" smtClean="0"/>
              <a:t>Builds relationships</a:t>
            </a:r>
          </a:p>
          <a:p>
            <a:pPr eaLnBrk="1" hangingPunct="1"/>
            <a:r>
              <a:rPr lang="en-US" dirty="0" smtClean="0"/>
              <a:t>Personalization of communication</a:t>
            </a:r>
          </a:p>
          <a:p>
            <a:pPr eaLnBrk="1" hangingPunct="1"/>
            <a:r>
              <a:rPr lang="en-US" dirty="0" smtClean="0"/>
              <a:t>Customization of offer</a:t>
            </a:r>
          </a:p>
          <a:p>
            <a:pPr eaLnBrk="1" hangingPunct="1"/>
            <a:r>
              <a:rPr lang="en-US" dirty="0" smtClean="0"/>
              <a:t>Search engine ads</a:t>
            </a:r>
          </a:p>
        </p:txBody>
      </p:sp>
      <p:sp>
        <p:nvSpPr>
          <p:cNvPr id="10445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0445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0445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79A42B62-099C-4E08-A233-AB284EB480B5}" type="slidenum">
              <a:rPr lang="en-US"/>
              <a:pPr>
                <a:defRPr/>
              </a:pPr>
              <a:t>48</a:t>
            </a:fld>
            <a:endParaRPr lang="en-US"/>
          </a:p>
        </p:txBody>
      </p:sp>
      <p:sp>
        <p:nvSpPr>
          <p:cNvPr id="106499" name="Rectangle 2"/>
          <p:cNvSpPr>
            <a:spLocks noGrp="1" noChangeArrowheads="1"/>
          </p:cNvSpPr>
          <p:nvPr>
            <p:ph type="title"/>
          </p:nvPr>
        </p:nvSpPr>
        <p:spPr>
          <a:xfrm>
            <a:off x="838200" y="228600"/>
            <a:ext cx="8001000" cy="1016000"/>
          </a:xfrm>
        </p:spPr>
        <p:txBody>
          <a:bodyPr/>
          <a:lstStyle/>
          <a:p>
            <a:pPr algn="ctr" eaLnBrk="1" hangingPunct="1"/>
            <a:r>
              <a:rPr lang="en-US" sz="6000" b="1" dirty="0" smtClean="0">
                <a:solidFill>
                  <a:srgbClr val="0000FF"/>
                </a:solidFill>
              </a:rPr>
              <a:t>Direct Sales</a:t>
            </a:r>
            <a:endParaRPr lang="en-US" sz="2800" b="1" dirty="0" smtClean="0">
              <a:solidFill>
                <a:srgbClr val="0000FF"/>
              </a:solidFill>
            </a:endParaRPr>
          </a:p>
        </p:txBody>
      </p:sp>
      <p:sp>
        <p:nvSpPr>
          <p:cNvPr id="106500" name="Rectangle 3"/>
          <p:cNvSpPr>
            <a:spLocks noGrp="1" noChangeArrowheads="1"/>
          </p:cNvSpPr>
          <p:nvPr>
            <p:ph type="body" idx="1"/>
          </p:nvPr>
        </p:nvSpPr>
        <p:spPr>
          <a:xfrm>
            <a:off x="838200" y="1447800"/>
            <a:ext cx="6553200" cy="4064000"/>
          </a:xfrm>
        </p:spPr>
        <p:txBody>
          <a:bodyPr/>
          <a:lstStyle/>
          <a:p>
            <a:pPr eaLnBrk="1" hangingPunct="1"/>
            <a:r>
              <a:rPr lang="en-US" sz="3600" dirty="0" smtClean="0"/>
              <a:t>Consumer direct sales</a:t>
            </a:r>
          </a:p>
          <a:p>
            <a:pPr eaLnBrk="1" hangingPunct="1"/>
            <a:r>
              <a:rPr lang="en-US" sz="3600" dirty="0" smtClean="0"/>
              <a:t>Host parties</a:t>
            </a:r>
          </a:p>
          <a:p>
            <a:pPr eaLnBrk="1" hangingPunct="1"/>
            <a:r>
              <a:rPr lang="en-US" sz="3600" dirty="0" smtClean="0"/>
              <a:t>Amway, Mary Kay, Avon</a:t>
            </a:r>
          </a:p>
          <a:p>
            <a:pPr eaLnBrk="1" hangingPunct="1"/>
            <a:r>
              <a:rPr lang="en-US" sz="3600" dirty="0" smtClean="0"/>
              <a:t>Mark</a:t>
            </a:r>
          </a:p>
        </p:txBody>
      </p:sp>
      <p:sp>
        <p:nvSpPr>
          <p:cNvPr id="10650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0650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0650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3" name="Picture 2"/>
          <p:cNvPicPr>
            <a:picLocks noChangeAspect="1"/>
          </p:cNvPicPr>
          <p:nvPr/>
        </p:nvPicPr>
        <p:blipFill>
          <a:blip r:embed="rId3" cstate="print">
            <a:extLst/>
          </a:blip>
          <a:stretch>
            <a:fillRect/>
          </a:stretch>
        </p:blipFill>
        <p:spPr>
          <a:xfrm>
            <a:off x="3886200" y="3276600"/>
            <a:ext cx="4352528" cy="302237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880D18BE-FA81-4B95-AA17-7562DF53A60A}" type="slidenum">
              <a:rPr lang="en-US"/>
              <a:pPr>
                <a:defRPr/>
              </a:pPr>
              <a:t>49</a:t>
            </a:fld>
            <a:endParaRPr lang="en-US"/>
          </a:p>
        </p:txBody>
      </p:sp>
      <p:sp>
        <p:nvSpPr>
          <p:cNvPr id="108547" name="Rectangle 2"/>
          <p:cNvSpPr>
            <a:spLocks noGrp="1" noChangeArrowheads="1"/>
          </p:cNvSpPr>
          <p:nvPr>
            <p:ph type="title"/>
          </p:nvPr>
        </p:nvSpPr>
        <p:spPr>
          <a:xfrm>
            <a:off x="0" y="304800"/>
            <a:ext cx="8955088" cy="1006475"/>
          </a:xfrm>
        </p:spPr>
        <p:txBody>
          <a:bodyPr/>
          <a:lstStyle/>
          <a:p>
            <a:pPr algn="ctr" eaLnBrk="1" hangingPunct="1"/>
            <a:r>
              <a:rPr lang="en-US" sz="6000" b="1" smtClean="0">
                <a:solidFill>
                  <a:srgbClr val="0000FF"/>
                </a:solidFill>
              </a:rPr>
              <a:t>Telemarketing</a:t>
            </a:r>
          </a:p>
        </p:txBody>
      </p:sp>
      <p:sp>
        <p:nvSpPr>
          <p:cNvPr id="108548" name="Rectangle 3"/>
          <p:cNvSpPr>
            <a:spLocks noGrp="1" noChangeArrowheads="1"/>
          </p:cNvSpPr>
          <p:nvPr>
            <p:ph type="body" idx="1"/>
          </p:nvPr>
        </p:nvSpPr>
        <p:spPr>
          <a:xfrm>
            <a:off x="1752600" y="1828800"/>
            <a:ext cx="6708775" cy="3773488"/>
          </a:xfrm>
        </p:spPr>
        <p:txBody>
          <a:bodyPr/>
          <a:lstStyle/>
          <a:p>
            <a:pPr eaLnBrk="1" hangingPunct="1"/>
            <a:r>
              <a:rPr lang="en-US" dirty="0" smtClean="0"/>
              <a:t>Inbound telemarketing</a:t>
            </a:r>
          </a:p>
          <a:p>
            <a:pPr lvl="1" eaLnBrk="1" hangingPunct="1"/>
            <a:r>
              <a:rPr lang="en-US" dirty="0" smtClean="0"/>
              <a:t>Cross-selling</a:t>
            </a:r>
          </a:p>
          <a:p>
            <a:pPr eaLnBrk="1" hangingPunct="1"/>
            <a:r>
              <a:rPr lang="en-US" dirty="0" smtClean="0"/>
              <a:t>Outbound telemarketing</a:t>
            </a:r>
          </a:p>
          <a:p>
            <a:pPr lvl="1" eaLnBrk="1" hangingPunct="1"/>
            <a:r>
              <a:rPr lang="en-US" dirty="0" smtClean="0"/>
              <a:t>Cold calling</a:t>
            </a:r>
          </a:p>
          <a:p>
            <a:pPr lvl="1" eaLnBrk="1" hangingPunct="1"/>
            <a:r>
              <a:rPr lang="en-US" dirty="0" smtClean="0"/>
              <a:t>Database</a:t>
            </a:r>
          </a:p>
          <a:p>
            <a:pPr lvl="1" eaLnBrk="1" hangingPunct="1"/>
            <a:r>
              <a:rPr lang="en-US" dirty="0" smtClean="0"/>
              <a:t>Prospects</a:t>
            </a:r>
          </a:p>
        </p:txBody>
      </p:sp>
      <p:sp>
        <p:nvSpPr>
          <p:cNvPr id="10854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0855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0855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10400" y="6477000"/>
            <a:ext cx="1905000" cy="457200"/>
          </a:xfrm>
        </p:spPr>
        <p:txBody>
          <a:bodyPr/>
          <a:lstStyle/>
          <a:p>
            <a:pPr>
              <a:defRPr/>
            </a:pPr>
            <a:r>
              <a:rPr lang="en-US"/>
              <a:t>11-</a:t>
            </a:r>
            <a:fld id="{B3C3D864-4796-4C8A-8F31-DD9B529E17A6}" type="slidenum">
              <a:rPr lang="en-US"/>
              <a:pPr>
                <a:defRPr/>
              </a:pPr>
              <a:t>5</a:t>
            </a:fld>
            <a:endParaRPr lang="en-US"/>
          </a:p>
        </p:txBody>
      </p:sp>
      <p:sp>
        <p:nvSpPr>
          <p:cNvPr id="21507" name="Text Box 4"/>
          <p:cNvSpPr txBox="1">
            <a:spLocks noChangeArrowheads="1"/>
          </p:cNvSpPr>
          <p:nvPr/>
        </p:nvSpPr>
        <p:spPr bwMode="auto">
          <a:xfrm>
            <a:off x="3124200" y="304800"/>
            <a:ext cx="5715000" cy="1570038"/>
          </a:xfrm>
          <a:prstGeom prst="rect">
            <a:avLst/>
          </a:prstGeom>
          <a:noFill/>
          <a:ln w="12700">
            <a:noFill/>
            <a:miter lim="800000"/>
            <a:headEnd type="none" w="sm" len="sm"/>
            <a:tailEnd type="none" w="sm" len="sm"/>
          </a:ln>
        </p:spPr>
        <p:txBody>
          <a:bodyPr>
            <a:spAutoFit/>
          </a:bodyPr>
          <a:lstStyle/>
          <a:p>
            <a:r>
              <a:rPr lang="en-US" sz="3200">
                <a:solidFill>
                  <a:srgbClr val="0000FF"/>
                </a:solidFill>
                <a:latin typeface="Arial" charset="0"/>
              </a:rPr>
              <a:t>Database</a:t>
            </a:r>
          </a:p>
          <a:p>
            <a:r>
              <a:rPr lang="en-US" sz="3200">
                <a:solidFill>
                  <a:srgbClr val="0000FF"/>
                </a:solidFill>
                <a:latin typeface="Arial" charset="0"/>
              </a:rPr>
              <a:t>Direct Response Marketing</a:t>
            </a:r>
            <a:br>
              <a:rPr lang="en-US" sz="3200">
                <a:solidFill>
                  <a:srgbClr val="0000FF"/>
                </a:solidFill>
                <a:latin typeface="Arial" charset="0"/>
              </a:rPr>
            </a:br>
            <a:r>
              <a:rPr lang="en-US" sz="3200">
                <a:solidFill>
                  <a:srgbClr val="0000FF"/>
                </a:solidFill>
                <a:latin typeface="Arial" charset="0"/>
              </a:rPr>
              <a:t>Personal Selling</a:t>
            </a:r>
            <a:endParaRPr lang="en-US" sz="3200">
              <a:solidFill>
                <a:srgbClr val="0000FF"/>
              </a:solidFill>
            </a:endParaRPr>
          </a:p>
        </p:txBody>
      </p:sp>
      <p:sp>
        <p:nvSpPr>
          <p:cNvPr id="21508" name="Rectangle 7"/>
          <p:cNvSpPr>
            <a:spLocks noChangeArrowheads="1"/>
          </p:cNvSpPr>
          <p:nvPr/>
        </p:nvSpPr>
        <p:spPr bwMode="auto">
          <a:xfrm>
            <a:off x="0" y="0"/>
            <a:ext cx="2806700" cy="28194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1509" name="Text Box 9"/>
          <p:cNvSpPr txBox="1">
            <a:spLocks noChangeArrowheads="1"/>
          </p:cNvSpPr>
          <p:nvPr/>
        </p:nvSpPr>
        <p:spPr bwMode="auto">
          <a:xfrm>
            <a:off x="304800" y="303213"/>
            <a:ext cx="2133600" cy="2044700"/>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latin typeface="Arial" charset="0"/>
              </a:rPr>
              <a:t>11</a:t>
            </a:r>
          </a:p>
        </p:txBody>
      </p:sp>
      <p:sp>
        <p:nvSpPr>
          <p:cNvPr id="21510" name="Rectangle 1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1511" name="Text Box 11"/>
          <p:cNvSpPr txBox="1">
            <a:spLocks noChangeArrowheads="1"/>
          </p:cNvSpPr>
          <p:nvPr/>
        </p:nvSpPr>
        <p:spPr bwMode="auto">
          <a:xfrm>
            <a:off x="3352800" y="2895600"/>
            <a:ext cx="5638800" cy="2862322"/>
          </a:xfrm>
          <a:prstGeom prst="rect">
            <a:avLst/>
          </a:prstGeom>
          <a:noFill/>
          <a:ln w="12700">
            <a:noFill/>
            <a:miter lim="800000"/>
            <a:headEnd type="none" w="sm" len="sm"/>
            <a:tailEnd type="none" w="sm" len="sm"/>
          </a:ln>
        </p:spPr>
        <p:txBody>
          <a:bodyPr>
            <a:spAutoFit/>
          </a:bodyPr>
          <a:lstStyle/>
          <a:p>
            <a:pPr>
              <a:lnSpc>
                <a:spcPct val="90000"/>
              </a:lnSpc>
              <a:spcBef>
                <a:spcPct val="20000"/>
              </a:spcBef>
              <a:buFontTx/>
              <a:buChar char="•"/>
            </a:pPr>
            <a:r>
              <a:rPr lang="en-US" dirty="0">
                <a:latin typeface="Arial" charset="0"/>
              </a:rPr>
              <a:t> </a:t>
            </a:r>
            <a:r>
              <a:rPr lang="zh-CN" altLang="en-US" dirty="0" smtClean="0">
                <a:latin typeface="Arial" charset="0"/>
              </a:rPr>
              <a:t>数据库营销</a:t>
            </a:r>
            <a:endParaRPr lang="en-US" altLang="zh-CN" dirty="0" smtClean="0">
              <a:latin typeface="Arial" charset="0"/>
            </a:endParaRPr>
          </a:p>
          <a:p>
            <a:pPr>
              <a:lnSpc>
                <a:spcPct val="90000"/>
              </a:lnSpc>
              <a:spcBef>
                <a:spcPct val="20000"/>
              </a:spcBef>
              <a:buFontTx/>
              <a:buChar char="•"/>
            </a:pPr>
            <a:r>
              <a:rPr lang="zh-CN" altLang="en-US" dirty="0">
                <a:latin typeface="Arial" charset="0"/>
              </a:rPr>
              <a:t> </a:t>
            </a:r>
            <a:r>
              <a:rPr lang="zh-CN" altLang="en-US" dirty="0" smtClean="0">
                <a:latin typeface="Arial" charset="0"/>
              </a:rPr>
              <a:t>建立数据仓库</a:t>
            </a:r>
            <a:endParaRPr lang="en-US" dirty="0">
              <a:latin typeface="Arial" charset="0"/>
            </a:endParaRPr>
          </a:p>
          <a:p>
            <a:pPr>
              <a:lnSpc>
                <a:spcPct val="90000"/>
              </a:lnSpc>
              <a:spcBef>
                <a:spcPct val="20000"/>
              </a:spcBef>
              <a:buFontTx/>
              <a:buChar char="•"/>
            </a:pPr>
            <a:r>
              <a:rPr lang="en-US" dirty="0">
                <a:latin typeface="Arial" charset="0"/>
              </a:rPr>
              <a:t> </a:t>
            </a:r>
            <a:r>
              <a:rPr lang="zh-CN" altLang="en-US" dirty="0" smtClean="0">
                <a:latin typeface="Arial" charset="0"/>
              </a:rPr>
              <a:t>数据编码和分析</a:t>
            </a:r>
            <a:endParaRPr lang="en-US" dirty="0">
              <a:latin typeface="Arial" charset="0"/>
            </a:endParaRPr>
          </a:p>
          <a:p>
            <a:pPr>
              <a:lnSpc>
                <a:spcPct val="90000"/>
              </a:lnSpc>
              <a:spcBef>
                <a:spcPct val="20000"/>
              </a:spcBef>
              <a:buFontTx/>
              <a:buChar char="•"/>
            </a:pPr>
            <a:r>
              <a:rPr lang="en-US" dirty="0">
                <a:latin typeface="Arial" charset="0"/>
              </a:rPr>
              <a:t> </a:t>
            </a:r>
            <a:r>
              <a:rPr lang="zh-CN" altLang="en-US" dirty="0" smtClean="0">
                <a:latin typeface="Arial" charset="0"/>
              </a:rPr>
              <a:t>数据驱动营销</a:t>
            </a:r>
            <a:endParaRPr lang="en-US" dirty="0">
              <a:latin typeface="Arial" charset="0"/>
            </a:endParaRPr>
          </a:p>
          <a:p>
            <a:pPr lvl="1">
              <a:lnSpc>
                <a:spcPct val="90000"/>
              </a:lnSpc>
              <a:spcBef>
                <a:spcPct val="20000"/>
              </a:spcBef>
              <a:buFontTx/>
              <a:buChar char="•"/>
            </a:pPr>
            <a:r>
              <a:rPr lang="en-US" dirty="0">
                <a:latin typeface="Arial" charset="0"/>
              </a:rPr>
              <a:t> </a:t>
            </a:r>
            <a:r>
              <a:rPr lang="zh-CN" altLang="en-US" dirty="0" smtClean="0">
                <a:latin typeface="Arial" charset="0"/>
              </a:rPr>
              <a:t>传播沟通</a:t>
            </a:r>
            <a:endParaRPr lang="en-US" dirty="0">
              <a:latin typeface="Arial" charset="0"/>
            </a:endParaRPr>
          </a:p>
          <a:p>
            <a:pPr lvl="1">
              <a:lnSpc>
                <a:spcPct val="90000"/>
              </a:lnSpc>
              <a:spcBef>
                <a:spcPct val="20000"/>
              </a:spcBef>
              <a:buFontTx/>
              <a:buChar char="•"/>
            </a:pPr>
            <a:r>
              <a:rPr lang="en-US" dirty="0">
                <a:latin typeface="Arial" charset="0"/>
              </a:rPr>
              <a:t> </a:t>
            </a:r>
            <a:r>
              <a:rPr lang="zh-CN" altLang="en-US" dirty="0" smtClean="0">
                <a:latin typeface="Arial" charset="0"/>
              </a:rPr>
              <a:t>营销项目</a:t>
            </a:r>
            <a:endParaRPr lang="en-US" dirty="0">
              <a:latin typeface="Arial" charset="0"/>
            </a:endParaRPr>
          </a:p>
          <a:p>
            <a:pPr>
              <a:lnSpc>
                <a:spcPct val="90000"/>
              </a:lnSpc>
              <a:spcBef>
                <a:spcPct val="20000"/>
              </a:spcBef>
              <a:buFontTx/>
              <a:buChar char="•"/>
            </a:pPr>
            <a:r>
              <a:rPr lang="en-US" dirty="0">
                <a:latin typeface="Arial" charset="0"/>
              </a:rPr>
              <a:t> </a:t>
            </a:r>
            <a:r>
              <a:rPr lang="zh-CN" altLang="en-US" dirty="0" smtClean="0">
                <a:latin typeface="Arial" charset="0"/>
              </a:rPr>
              <a:t>人员推销</a:t>
            </a:r>
            <a:endParaRPr lang="en-US" dirty="0">
              <a:latin typeface="Arial" charset="0"/>
            </a:endParaRPr>
          </a:p>
        </p:txBody>
      </p:sp>
      <p:sp>
        <p:nvSpPr>
          <p:cNvPr id="21512" name="Text Box 12"/>
          <p:cNvSpPr txBox="1">
            <a:spLocks noChangeArrowheads="1"/>
          </p:cNvSpPr>
          <p:nvPr/>
        </p:nvSpPr>
        <p:spPr bwMode="auto">
          <a:xfrm>
            <a:off x="4114800" y="2057400"/>
            <a:ext cx="3635375" cy="579438"/>
          </a:xfrm>
          <a:prstGeom prst="rect">
            <a:avLst/>
          </a:prstGeom>
          <a:noFill/>
          <a:ln w="12700">
            <a:noFill/>
            <a:miter lim="800000"/>
            <a:headEnd type="none" w="sm" len="sm"/>
            <a:tailEnd type="none" w="sm" len="sm"/>
          </a:ln>
        </p:spPr>
        <p:txBody>
          <a:bodyPr wrap="none">
            <a:spAutoFit/>
          </a:bodyPr>
          <a:lstStyle/>
          <a:p>
            <a:pPr algn="ctr"/>
            <a:r>
              <a:rPr lang="en-US" sz="3200" b="1">
                <a:solidFill>
                  <a:srgbClr val="FF0033"/>
                </a:solidFill>
                <a:latin typeface="Arial" charset="0"/>
              </a:rPr>
              <a:t>Chapter Overview</a:t>
            </a:r>
          </a:p>
        </p:txBody>
      </p:sp>
      <p:pic>
        <p:nvPicPr>
          <p:cNvPr id="21513" name="Picture 12"/>
          <p:cNvPicPr>
            <a:picLocks noChangeAspect="1"/>
          </p:cNvPicPr>
          <p:nvPr/>
        </p:nvPicPr>
        <p:blipFill>
          <a:blip r:embed="rId3"/>
          <a:srcRect/>
          <a:stretch>
            <a:fillRect/>
          </a:stretch>
        </p:blipFill>
        <p:spPr bwMode="auto">
          <a:xfrm>
            <a:off x="-31750" y="2347913"/>
            <a:ext cx="2870200" cy="4278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A4BFC142-6AC5-4C8F-B1A5-6AB5F0FBD122}" type="slidenum">
              <a:rPr lang="en-US"/>
              <a:pPr>
                <a:defRPr/>
              </a:pPr>
              <a:t>50</a:t>
            </a:fld>
            <a:endParaRPr lang="en-US"/>
          </a:p>
        </p:txBody>
      </p:sp>
      <p:sp>
        <p:nvSpPr>
          <p:cNvPr id="110595" name="Rectangle 2"/>
          <p:cNvSpPr>
            <a:spLocks noGrp="1" noChangeArrowheads="1"/>
          </p:cNvSpPr>
          <p:nvPr>
            <p:ph type="title"/>
          </p:nvPr>
        </p:nvSpPr>
        <p:spPr>
          <a:xfrm>
            <a:off x="0" y="304800"/>
            <a:ext cx="8955088" cy="1006475"/>
          </a:xfrm>
        </p:spPr>
        <p:txBody>
          <a:bodyPr/>
          <a:lstStyle/>
          <a:p>
            <a:pPr algn="ctr" eaLnBrk="1" hangingPunct="1"/>
            <a:r>
              <a:rPr lang="en-US" sz="6000" b="1" dirty="0" smtClean="0">
                <a:solidFill>
                  <a:srgbClr val="FF0000"/>
                </a:solidFill>
              </a:rPr>
              <a:t>Personal Selling</a:t>
            </a:r>
          </a:p>
        </p:txBody>
      </p:sp>
      <p:sp>
        <p:nvSpPr>
          <p:cNvPr id="110596" name="Rectangle 3"/>
          <p:cNvSpPr>
            <a:spLocks noGrp="1" noChangeArrowheads="1"/>
          </p:cNvSpPr>
          <p:nvPr>
            <p:ph type="body" idx="1"/>
          </p:nvPr>
        </p:nvSpPr>
        <p:spPr>
          <a:xfrm>
            <a:off x="1600200" y="1828800"/>
            <a:ext cx="6708775" cy="3773488"/>
          </a:xfrm>
        </p:spPr>
        <p:txBody>
          <a:bodyPr/>
          <a:lstStyle/>
          <a:p>
            <a:pPr eaLnBrk="1" hangingPunct="1"/>
            <a:r>
              <a:rPr lang="en-US" dirty="0" smtClean="0"/>
              <a:t>Face-to-face opportunity</a:t>
            </a:r>
          </a:p>
          <a:p>
            <a:pPr eaLnBrk="1" hangingPunct="1"/>
            <a:r>
              <a:rPr lang="en-US" dirty="0" smtClean="0"/>
              <a:t>Build relationships</a:t>
            </a:r>
          </a:p>
          <a:p>
            <a:pPr lvl="1" eaLnBrk="1" hangingPunct="1"/>
            <a:r>
              <a:rPr lang="en-US" dirty="0" smtClean="0"/>
              <a:t>New customers</a:t>
            </a:r>
          </a:p>
          <a:p>
            <a:pPr lvl="1" eaLnBrk="1" hangingPunct="1"/>
            <a:r>
              <a:rPr lang="en-US" dirty="0" smtClean="0"/>
              <a:t>Current customers</a:t>
            </a:r>
          </a:p>
          <a:p>
            <a:pPr eaLnBrk="1" hangingPunct="1"/>
            <a:r>
              <a:rPr lang="en-US" dirty="0" smtClean="0"/>
              <a:t>Relationship selling</a:t>
            </a:r>
          </a:p>
          <a:p>
            <a:pPr eaLnBrk="1" hangingPunct="1"/>
            <a:r>
              <a:rPr lang="en-US" dirty="0" smtClean="0"/>
              <a:t>Create customer for life</a:t>
            </a:r>
          </a:p>
        </p:txBody>
      </p:sp>
      <p:sp>
        <p:nvSpPr>
          <p:cNvPr id="1105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105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105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010400" y="6477000"/>
            <a:ext cx="1905000" cy="457200"/>
          </a:xfrm>
        </p:spPr>
        <p:txBody>
          <a:bodyPr/>
          <a:lstStyle/>
          <a:p>
            <a:pPr>
              <a:defRPr/>
            </a:pPr>
            <a:r>
              <a:rPr lang="en-US"/>
              <a:t>11-</a:t>
            </a:r>
            <a:fld id="{D58FD53E-FA48-47E0-8ABA-293491A8756E}" type="slidenum">
              <a:rPr lang="en-US"/>
              <a:pPr>
                <a:defRPr/>
              </a:pPr>
              <a:t>51</a:t>
            </a:fld>
            <a:endParaRPr lang="en-US"/>
          </a:p>
        </p:txBody>
      </p:sp>
      <p:sp>
        <p:nvSpPr>
          <p:cNvPr id="11264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1264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1264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12646" name="Rectangle 8"/>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112647" name="Rectangle 9"/>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12648" name="Rectangle 11"/>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b="1">
                <a:latin typeface="Arial" charset="0"/>
              </a:rPr>
              <a:t>Steps in the Selling Process</a:t>
            </a:r>
          </a:p>
        </p:txBody>
      </p:sp>
      <p:sp>
        <p:nvSpPr>
          <p:cNvPr id="112649" name="Text Box 13"/>
          <p:cNvSpPr txBox="1">
            <a:spLocks noChangeArrowheads="1"/>
          </p:cNvSpPr>
          <p:nvPr/>
        </p:nvSpPr>
        <p:spPr bwMode="auto">
          <a:xfrm>
            <a:off x="457200" y="258763"/>
            <a:ext cx="46482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11 .12</a:t>
            </a:r>
          </a:p>
        </p:txBody>
      </p:sp>
      <p:sp>
        <p:nvSpPr>
          <p:cNvPr id="112650" name="Content Placeholder 2"/>
          <p:cNvSpPr>
            <a:spLocks noGrp="1"/>
          </p:cNvSpPr>
          <p:nvPr>
            <p:ph idx="1"/>
          </p:nvPr>
        </p:nvSpPr>
        <p:spPr>
          <a:xfrm>
            <a:off x="1447800" y="1828800"/>
            <a:ext cx="6858000" cy="4114800"/>
          </a:xfrm>
        </p:spPr>
        <p:txBody>
          <a:bodyPr/>
          <a:lstStyle/>
          <a:p>
            <a:pPr eaLnBrk="1" hangingPunct="1"/>
            <a:r>
              <a:rPr lang="en-US" smtClean="0"/>
              <a:t>Generating leads</a:t>
            </a:r>
          </a:p>
          <a:p>
            <a:pPr eaLnBrk="1" hangingPunct="1"/>
            <a:r>
              <a:rPr lang="en-US" smtClean="0"/>
              <a:t>Qualifying prospect</a:t>
            </a:r>
          </a:p>
          <a:p>
            <a:pPr eaLnBrk="1" hangingPunct="1"/>
            <a:r>
              <a:rPr lang="en-US" smtClean="0"/>
              <a:t>Knowledge acquisition</a:t>
            </a:r>
          </a:p>
          <a:p>
            <a:pPr eaLnBrk="1" hangingPunct="1"/>
            <a:r>
              <a:rPr lang="en-US" smtClean="0"/>
              <a:t>Sales presentation</a:t>
            </a:r>
          </a:p>
          <a:p>
            <a:pPr eaLnBrk="1" hangingPunct="1"/>
            <a:r>
              <a:rPr lang="en-US" smtClean="0"/>
              <a:t>Handling objections</a:t>
            </a:r>
          </a:p>
          <a:p>
            <a:pPr eaLnBrk="1" hangingPunct="1"/>
            <a:r>
              <a:rPr lang="en-US" smtClean="0"/>
              <a:t>Sales closing</a:t>
            </a:r>
          </a:p>
          <a:p>
            <a:pPr eaLnBrk="1" hangingPunct="1"/>
            <a:r>
              <a:rPr lang="en-US" smtClean="0"/>
              <a:t>Follow-up</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010400" y="6477000"/>
            <a:ext cx="1905000" cy="457200"/>
          </a:xfrm>
        </p:spPr>
        <p:txBody>
          <a:bodyPr/>
          <a:lstStyle/>
          <a:p>
            <a:pPr>
              <a:defRPr/>
            </a:pPr>
            <a:r>
              <a:rPr lang="en-US"/>
              <a:t>11-</a:t>
            </a:r>
            <a:fld id="{3B36AB24-70D0-4268-8ADE-0F6B07719AFE}" type="slidenum">
              <a:rPr lang="en-US"/>
              <a:pPr>
                <a:defRPr/>
              </a:pPr>
              <a:t>52</a:t>
            </a:fld>
            <a:endParaRPr lang="en-US"/>
          </a:p>
        </p:txBody>
      </p:sp>
      <p:sp>
        <p:nvSpPr>
          <p:cNvPr id="114691"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14692"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14693"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14694" name="Rectangle 8"/>
          <p:cNvSpPr>
            <a:spLocks noChangeArrowheads="1"/>
          </p:cNvSpPr>
          <p:nvPr/>
        </p:nvSpPr>
        <p:spPr bwMode="auto">
          <a:xfrm>
            <a:off x="533400" y="304800"/>
            <a:ext cx="5867400" cy="5334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114695" name="Rectangle 9"/>
          <p:cNvSpPr>
            <a:spLocks noChangeArrowheads="1"/>
          </p:cNvSpPr>
          <p:nvPr/>
        </p:nvSpPr>
        <p:spPr bwMode="auto">
          <a:xfrm>
            <a:off x="533400" y="838200"/>
            <a:ext cx="5867400" cy="5334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14696" name="Rectangle 11"/>
          <p:cNvSpPr>
            <a:spLocks noChangeArrowheads="1"/>
          </p:cNvSpPr>
          <p:nvPr/>
        </p:nvSpPr>
        <p:spPr bwMode="auto">
          <a:xfrm>
            <a:off x="838200" y="838200"/>
            <a:ext cx="5943600" cy="457200"/>
          </a:xfrm>
          <a:prstGeom prst="rect">
            <a:avLst/>
          </a:prstGeom>
          <a:noFill/>
          <a:ln w="9525">
            <a:noFill/>
            <a:miter lim="800000"/>
            <a:headEnd/>
            <a:tailEnd/>
          </a:ln>
        </p:spPr>
        <p:txBody>
          <a:bodyPr lIns="92075" tIns="46038" rIns="92075" bIns="46038" anchor="ctr"/>
          <a:lstStyle/>
          <a:p>
            <a:pPr eaLnBrk="0" hangingPunct="0"/>
            <a:r>
              <a:rPr lang="en-US" b="1">
                <a:latin typeface="Arial" charset="0"/>
              </a:rPr>
              <a:t>Methods of Generating Sales Leads</a:t>
            </a:r>
          </a:p>
        </p:txBody>
      </p:sp>
      <p:sp>
        <p:nvSpPr>
          <p:cNvPr id="114697" name="Text Box 13"/>
          <p:cNvSpPr txBox="1">
            <a:spLocks noChangeArrowheads="1"/>
          </p:cNvSpPr>
          <p:nvPr/>
        </p:nvSpPr>
        <p:spPr bwMode="auto">
          <a:xfrm>
            <a:off x="457200" y="258763"/>
            <a:ext cx="46482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11 .13</a:t>
            </a:r>
          </a:p>
        </p:txBody>
      </p:sp>
      <p:sp>
        <p:nvSpPr>
          <p:cNvPr id="114698" name="Content Placeholder 2"/>
          <p:cNvSpPr>
            <a:spLocks noGrp="1"/>
          </p:cNvSpPr>
          <p:nvPr>
            <p:ph idx="1"/>
          </p:nvPr>
        </p:nvSpPr>
        <p:spPr>
          <a:xfrm>
            <a:off x="1600200" y="1676400"/>
            <a:ext cx="5943600" cy="4419600"/>
          </a:xfrm>
        </p:spPr>
        <p:txBody>
          <a:bodyPr/>
          <a:lstStyle/>
          <a:p>
            <a:pPr eaLnBrk="1" hangingPunct="1"/>
            <a:r>
              <a:rPr lang="en-US" sz="2800" smtClean="0"/>
              <a:t>Referrals</a:t>
            </a:r>
          </a:p>
          <a:p>
            <a:pPr eaLnBrk="1" hangingPunct="1"/>
            <a:r>
              <a:rPr lang="en-US" sz="2800" smtClean="0"/>
              <a:t>Database-generated leads</a:t>
            </a:r>
          </a:p>
          <a:p>
            <a:pPr lvl="1" eaLnBrk="1" hangingPunct="1"/>
            <a:r>
              <a:rPr lang="en-US" sz="2400" smtClean="0"/>
              <a:t>Trawling</a:t>
            </a:r>
          </a:p>
          <a:p>
            <a:pPr lvl="1" eaLnBrk="1" hangingPunct="1"/>
            <a:r>
              <a:rPr lang="en-US" sz="2400" smtClean="0"/>
              <a:t>Analytical techniques</a:t>
            </a:r>
          </a:p>
          <a:p>
            <a:pPr lvl="1" eaLnBrk="1" hangingPunct="1"/>
            <a:r>
              <a:rPr lang="en-US" sz="2400" smtClean="0"/>
              <a:t>Data mining</a:t>
            </a:r>
          </a:p>
          <a:p>
            <a:pPr eaLnBrk="1" hangingPunct="1"/>
            <a:r>
              <a:rPr lang="en-US" sz="2800" smtClean="0"/>
              <a:t>Networking</a:t>
            </a:r>
          </a:p>
          <a:p>
            <a:pPr eaLnBrk="1" hangingPunct="1"/>
            <a:r>
              <a:rPr lang="en-US" sz="2800" smtClean="0"/>
              <a:t>Directories</a:t>
            </a:r>
          </a:p>
          <a:p>
            <a:pPr eaLnBrk="1" hangingPunct="1"/>
            <a:r>
              <a:rPr lang="en-US" sz="2800" smtClean="0"/>
              <a:t>Cold calls</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DFCA850B-5C8B-479D-A9A6-F34E5A1245B7}" type="slidenum">
              <a:rPr lang="en-US"/>
              <a:pPr>
                <a:defRPr/>
              </a:pPr>
              <a:t>53</a:t>
            </a:fld>
            <a:endParaRPr lang="en-US"/>
          </a:p>
        </p:txBody>
      </p:sp>
      <p:sp>
        <p:nvSpPr>
          <p:cNvPr id="116739" name="Rectangle 2"/>
          <p:cNvSpPr>
            <a:spLocks noGrp="1" noChangeArrowheads="1"/>
          </p:cNvSpPr>
          <p:nvPr>
            <p:ph type="title"/>
          </p:nvPr>
        </p:nvSpPr>
        <p:spPr>
          <a:xfrm>
            <a:off x="838200" y="387350"/>
            <a:ext cx="8001000" cy="923925"/>
          </a:xfrm>
        </p:spPr>
        <p:txBody>
          <a:bodyPr/>
          <a:lstStyle/>
          <a:p>
            <a:pPr algn="ctr" eaLnBrk="1" hangingPunct="1"/>
            <a:r>
              <a:rPr lang="en-US" sz="5400" b="1" smtClean="0">
                <a:solidFill>
                  <a:srgbClr val="0000FF"/>
                </a:solidFill>
              </a:rPr>
              <a:t>Qualifying Prospects</a:t>
            </a:r>
          </a:p>
        </p:txBody>
      </p:sp>
      <p:sp>
        <p:nvSpPr>
          <p:cNvPr id="116740" name="Rectangle 3"/>
          <p:cNvSpPr>
            <a:spLocks noGrp="1" noChangeArrowheads="1"/>
          </p:cNvSpPr>
          <p:nvPr>
            <p:ph type="body" idx="1"/>
          </p:nvPr>
        </p:nvSpPr>
        <p:spPr>
          <a:xfrm>
            <a:off x="1600200" y="1676400"/>
            <a:ext cx="6708775" cy="3773488"/>
          </a:xfrm>
        </p:spPr>
        <p:txBody>
          <a:bodyPr/>
          <a:lstStyle/>
          <a:p>
            <a:pPr eaLnBrk="1" hangingPunct="1"/>
            <a:r>
              <a:rPr lang="en-US" dirty="0" smtClean="0"/>
              <a:t>Not all leads</a:t>
            </a:r>
            <a:r>
              <a:rPr lang="zh-CN" altLang="en-US" dirty="0"/>
              <a:t>线索</a:t>
            </a:r>
            <a:r>
              <a:rPr lang="en-US" dirty="0" smtClean="0"/>
              <a:t> are viable</a:t>
            </a:r>
          </a:p>
          <a:p>
            <a:pPr eaLnBrk="1" hangingPunct="1"/>
            <a:r>
              <a:rPr lang="en-US" dirty="0" smtClean="0"/>
              <a:t>Not all leads are equal in value</a:t>
            </a:r>
          </a:p>
          <a:p>
            <a:pPr eaLnBrk="1" hangingPunct="1"/>
            <a:r>
              <a:rPr lang="en-US" dirty="0" smtClean="0"/>
              <a:t>Two dimensions</a:t>
            </a:r>
          </a:p>
          <a:p>
            <a:pPr lvl="1" eaLnBrk="1" hangingPunct="1"/>
            <a:r>
              <a:rPr lang="zh-CN" altLang="en-US" dirty="0" smtClean="0"/>
              <a:t>可能带来的销售收入</a:t>
            </a:r>
            <a:endParaRPr lang="en-US" altLang="zh-CN" dirty="0" smtClean="0"/>
          </a:p>
          <a:p>
            <a:pPr lvl="1" eaLnBrk="1" hangingPunct="1"/>
            <a:r>
              <a:rPr lang="zh-CN" altLang="en-US" dirty="0" smtClean="0"/>
              <a:t>获得客户的可能性</a:t>
            </a:r>
            <a:endParaRPr lang="en-US" dirty="0" smtClean="0"/>
          </a:p>
          <a:p>
            <a:pPr eaLnBrk="1" hangingPunct="1"/>
            <a:r>
              <a:rPr lang="en-US" dirty="0" smtClean="0"/>
              <a:t>Categorize prospects</a:t>
            </a:r>
          </a:p>
          <a:p>
            <a:pPr eaLnBrk="1" hangingPunct="1"/>
            <a:endParaRPr lang="en-US" dirty="0" smtClean="0"/>
          </a:p>
        </p:txBody>
      </p:sp>
      <p:sp>
        <p:nvSpPr>
          <p:cNvPr id="11674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1674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1674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5EC77DD5-B71E-465E-A99F-20E54A711210}" type="slidenum">
              <a:rPr lang="en-US"/>
              <a:pPr>
                <a:defRPr/>
              </a:pPr>
              <a:t>54</a:t>
            </a:fld>
            <a:endParaRPr lang="en-US"/>
          </a:p>
        </p:txBody>
      </p:sp>
      <p:sp>
        <p:nvSpPr>
          <p:cNvPr id="118787" name="Rectangle 2"/>
          <p:cNvSpPr>
            <a:spLocks noGrp="1" noChangeArrowheads="1"/>
          </p:cNvSpPr>
          <p:nvPr>
            <p:ph type="title"/>
          </p:nvPr>
        </p:nvSpPr>
        <p:spPr>
          <a:xfrm>
            <a:off x="838200" y="381000"/>
            <a:ext cx="8001000" cy="1446213"/>
          </a:xfrm>
        </p:spPr>
        <p:txBody>
          <a:bodyPr/>
          <a:lstStyle/>
          <a:p>
            <a:pPr algn="ctr" eaLnBrk="1" hangingPunct="1"/>
            <a:r>
              <a:rPr lang="en-US" sz="4800" b="1" dirty="0" smtClean="0">
                <a:solidFill>
                  <a:srgbClr val="00B050"/>
                </a:solidFill>
              </a:rPr>
              <a:t>Marketing Approaches</a:t>
            </a:r>
            <a:br>
              <a:rPr lang="en-US" sz="4800" b="1" dirty="0" smtClean="0">
                <a:solidFill>
                  <a:srgbClr val="00B050"/>
                </a:solidFill>
              </a:rPr>
            </a:br>
            <a:r>
              <a:rPr lang="en-US" sz="4000" b="1" dirty="0" smtClean="0">
                <a:solidFill>
                  <a:srgbClr val="C00000"/>
                </a:solidFill>
              </a:rPr>
              <a:t>Prospect Categories</a:t>
            </a:r>
            <a:endParaRPr lang="en-US" sz="4800" b="1" dirty="0" smtClean="0">
              <a:solidFill>
                <a:srgbClr val="C00000"/>
              </a:solidFill>
            </a:endParaRPr>
          </a:p>
        </p:txBody>
      </p:sp>
      <p:sp>
        <p:nvSpPr>
          <p:cNvPr id="118788" name="Rectangle 3"/>
          <p:cNvSpPr>
            <a:spLocks noGrp="1" noChangeArrowheads="1"/>
          </p:cNvSpPr>
          <p:nvPr>
            <p:ph type="body" idx="1"/>
          </p:nvPr>
        </p:nvSpPr>
        <p:spPr>
          <a:xfrm>
            <a:off x="1143000" y="2819400"/>
            <a:ext cx="2514600" cy="2209800"/>
          </a:xfrm>
        </p:spPr>
        <p:txBody>
          <a:bodyPr/>
          <a:lstStyle/>
          <a:p>
            <a:pPr eaLnBrk="1" hangingPunct="1"/>
            <a:r>
              <a:rPr lang="en-US" smtClean="0"/>
              <a:t>“A” Leads</a:t>
            </a:r>
          </a:p>
          <a:p>
            <a:pPr eaLnBrk="1" hangingPunct="1"/>
            <a:r>
              <a:rPr lang="en-US" smtClean="0"/>
              <a:t>“B” Leads</a:t>
            </a:r>
          </a:p>
          <a:p>
            <a:pPr eaLnBrk="1" hangingPunct="1"/>
            <a:r>
              <a:rPr lang="en-US" smtClean="0"/>
              <a:t>“C” Leads</a:t>
            </a:r>
          </a:p>
          <a:p>
            <a:pPr eaLnBrk="1" hangingPunct="1"/>
            <a:r>
              <a:rPr lang="en-US" smtClean="0"/>
              <a:t>“D” Leads</a:t>
            </a:r>
          </a:p>
          <a:p>
            <a:pPr eaLnBrk="1" hangingPunct="1"/>
            <a:endParaRPr lang="en-US" smtClean="0"/>
          </a:p>
        </p:txBody>
      </p:sp>
      <p:sp>
        <p:nvSpPr>
          <p:cNvPr id="11878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1879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1879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18792" name="TextBox 8"/>
          <p:cNvSpPr txBox="1">
            <a:spLocks noChangeArrowheads="1"/>
          </p:cNvSpPr>
          <p:nvPr/>
        </p:nvSpPr>
        <p:spPr bwMode="auto">
          <a:xfrm>
            <a:off x="5638800" y="2286000"/>
            <a:ext cx="1581150" cy="457200"/>
          </a:xfrm>
          <a:prstGeom prst="rect">
            <a:avLst/>
          </a:prstGeom>
          <a:noFill/>
          <a:ln w="9525">
            <a:noFill/>
            <a:miter lim="800000"/>
            <a:headEnd/>
            <a:tailEnd/>
          </a:ln>
        </p:spPr>
        <p:txBody>
          <a:bodyPr wrap="none">
            <a:spAutoFit/>
          </a:bodyPr>
          <a:lstStyle/>
          <a:p>
            <a:r>
              <a:rPr lang="en-US" b="1" dirty="0"/>
              <a:t>Sales Calls</a:t>
            </a:r>
          </a:p>
        </p:txBody>
      </p:sp>
      <p:sp>
        <p:nvSpPr>
          <p:cNvPr id="118793" name="TextBox 9"/>
          <p:cNvSpPr txBox="1">
            <a:spLocks noChangeArrowheads="1"/>
          </p:cNvSpPr>
          <p:nvPr/>
        </p:nvSpPr>
        <p:spPr bwMode="auto">
          <a:xfrm>
            <a:off x="5562600" y="3352800"/>
            <a:ext cx="3211513" cy="457200"/>
          </a:xfrm>
          <a:prstGeom prst="rect">
            <a:avLst/>
          </a:prstGeom>
          <a:noFill/>
          <a:ln w="9525">
            <a:noFill/>
            <a:miter lim="800000"/>
            <a:headEnd/>
            <a:tailEnd/>
          </a:ln>
        </p:spPr>
        <p:txBody>
          <a:bodyPr wrap="none">
            <a:spAutoFit/>
          </a:bodyPr>
          <a:lstStyle/>
          <a:p>
            <a:r>
              <a:rPr lang="en-US" b="1"/>
              <a:t>Telemarketing / E-mail</a:t>
            </a:r>
          </a:p>
        </p:txBody>
      </p:sp>
      <p:sp>
        <p:nvSpPr>
          <p:cNvPr id="118794" name="TextBox 10"/>
          <p:cNvSpPr txBox="1">
            <a:spLocks noChangeArrowheads="1"/>
          </p:cNvSpPr>
          <p:nvPr/>
        </p:nvSpPr>
        <p:spPr bwMode="auto">
          <a:xfrm>
            <a:off x="5562600" y="4495800"/>
            <a:ext cx="2865438" cy="457200"/>
          </a:xfrm>
          <a:prstGeom prst="rect">
            <a:avLst/>
          </a:prstGeom>
          <a:noFill/>
          <a:ln w="9525">
            <a:noFill/>
            <a:miter lim="800000"/>
            <a:headEnd/>
            <a:tailEnd/>
          </a:ln>
        </p:spPr>
        <p:txBody>
          <a:bodyPr wrap="none">
            <a:spAutoFit/>
          </a:bodyPr>
          <a:lstStyle/>
          <a:p>
            <a:r>
              <a:rPr lang="en-US" b="1"/>
              <a:t>Marketing materials</a:t>
            </a:r>
          </a:p>
        </p:txBody>
      </p:sp>
      <p:sp>
        <p:nvSpPr>
          <p:cNvPr id="118795" name="TextBox 11"/>
          <p:cNvSpPr txBox="1">
            <a:spLocks noChangeArrowheads="1"/>
          </p:cNvSpPr>
          <p:nvPr/>
        </p:nvSpPr>
        <p:spPr bwMode="auto">
          <a:xfrm>
            <a:off x="5562600" y="5562600"/>
            <a:ext cx="2925763" cy="457200"/>
          </a:xfrm>
          <a:prstGeom prst="rect">
            <a:avLst/>
          </a:prstGeom>
          <a:noFill/>
          <a:ln w="9525">
            <a:noFill/>
            <a:miter lim="800000"/>
            <a:headEnd/>
            <a:tailEnd/>
          </a:ln>
        </p:spPr>
        <p:txBody>
          <a:bodyPr wrap="none">
            <a:spAutoFit/>
          </a:bodyPr>
          <a:lstStyle/>
          <a:p>
            <a:r>
              <a:rPr lang="en-US" b="1"/>
              <a:t>Monitored for future</a:t>
            </a:r>
          </a:p>
        </p:txBody>
      </p:sp>
      <p:cxnSp>
        <p:nvCxnSpPr>
          <p:cNvPr id="118796" name="Straight Arrow Connector 13"/>
          <p:cNvCxnSpPr>
            <a:cxnSpLocks noChangeShapeType="1"/>
            <a:endCxn id="118792" idx="1"/>
          </p:cNvCxnSpPr>
          <p:nvPr/>
        </p:nvCxnSpPr>
        <p:spPr bwMode="auto">
          <a:xfrm flipV="1">
            <a:off x="3429000" y="2514600"/>
            <a:ext cx="2209800" cy="608013"/>
          </a:xfrm>
          <a:prstGeom prst="straightConnector1">
            <a:avLst/>
          </a:prstGeom>
          <a:noFill/>
          <a:ln w="57150" algn="ctr">
            <a:solidFill>
              <a:srgbClr val="C00000"/>
            </a:solidFill>
            <a:round/>
            <a:headEnd type="none" w="sm" len="sm"/>
            <a:tailEnd type="arrow" w="med" len="med"/>
          </a:ln>
        </p:spPr>
      </p:cxnSp>
      <p:cxnSp>
        <p:nvCxnSpPr>
          <p:cNvPr id="118797" name="Straight Arrow Connector 14"/>
          <p:cNvCxnSpPr>
            <a:cxnSpLocks noChangeShapeType="1"/>
            <a:endCxn id="118793" idx="1"/>
          </p:cNvCxnSpPr>
          <p:nvPr/>
        </p:nvCxnSpPr>
        <p:spPr bwMode="auto">
          <a:xfrm flipV="1">
            <a:off x="3429000" y="3581400"/>
            <a:ext cx="2133600" cy="149225"/>
          </a:xfrm>
          <a:prstGeom prst="straightConnector1">
            <a:avLst/>
          </a:prstGeom>
          <a:noFill/>
          <a:ln w="57150" algn="ctr">
            <a:solidFill>
              <a:srgbClr val="C00000"/>
            </a:solidFill>
            <a:round/>
            <a:headEnd type="none" w="sm" len="sm"/>
            <a:tailEnd type="arrow" w="med" len="med"/>
          </a:ln>
        </p:spPr>
      </p:cxnSp>
      <p:cxnSp>
        <p:nvCxnSpPr>
          <p:cNvPr id="118798" name="Straight Arrow Connector 16"/>
          <p:cNvCxnSpPr>
            <a:cxnSpLocks noChangeShapeType="1"/>
            <a:endCxn id="118794" idx="1"/>
          </p:cNvCxnSpPr>
          <p:nvPr/>
        </p:nvCxnSpPr>
        <p:spPr bwMode="auto">
          <a:xfrm>
            <a:off x="3429000" y="4340225"/>
            <a:ext cx="2133600" cy="384175"/>
          </a:xfrm>
          <a:prstGeom prst="straightConnector1">
            <a:avLst/>
          </a:prstGeom>
          <a:noFill/>
          <a:ln w="57150" algn="ctr">
            <a:solidFill>
              <a:srgbClr val="C00000"/>
            </a:solidFill>
            <a:round/>
            <a:headEnd type="none" w="sm" len="sm"/>
            <a:tailEnd type="arrow" w="med" len="med"/>
          </a:ln>
        </p:spPr>
      </p:cxnSp>
      <p:cxnSp>
        <p:nvCxnSpPr>
          <p:cNvPr id="118799" name="Straight Arrow Connector 18"/>
          <p:cNvCxnSpPr>
            <a:cxnSpLocks noChangeShapeType="1"/>
            <a:endCxn id="118795" idx="1"/>
          </p:cNvCxnSpPr>
          <p:nvPr/>
        </p:nvCxnSpPr>
        <p:spPr bwMode="auto">
          <a:xfrm>
            <a:off x="3429000" y="4873625"/>
            <a:ext cx="2133600" cy="917575"/>
          </a:xfrm>
          <a:prstGeom prst="straightConnector1">
            <a:avLst/>
          </a:prstGeom>
          <a:noFill/>
          <a:ln w="57150" algn="ctr">
            <a:solidFill>
              <a:srgbClr val="C00000"/>
            </a:solidFill>
            <a:round/>
            <a:headEnd type="none" w="sm" len="sm"/>
            <a:tailEnd type="arrow" w="med" len="med"/>
          </a:ln>
        </p:spPr>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010400" y="6477000"/>
            <a:ext cx="1905000" cy="457200"/>
          </a:xfrm>
        </p:spPr>
        <p:txBody>
          <a:bodyPr/>
          <a:lstStyle/>
          <a:p>
            <a:pPr>
              <a:defRPr/>
            </a:pPr>
            <a:r>
              <a:rPr lang="en-US"/>
              <a:t>11-</a:t>
            </a:r>
            <a:fld id="{37D65B5D-10D7-4DA1-AA48-8FBFA180358E}" type="slidenum">
              <a:rPr lang="en-US"/>
              <a:pPr>
                <a:defRPr/>
              </a:pPr>
              <a:t>55</a:t>
            </a:fld>
            <a:endParaRPr lang="en-US"/>
          </a:p>
        </p:txBody>
      </p:sp>
      <p:sp>
        <p:nvSpPr>
          <p:cNvPr id="120835"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20836"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20837"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20838" name="Rectangle 8"/>
          <p:cNvSpPr>
            <a:spLocks noChangeArrowheads="1"/>
          </p:cNvSpPr>
          <p:nvPr/>
        </p:nvSpPr>
        <p:spPr bwMode="auto">
          <a:xfrm>
            <a:off x="533400" y="304800"/>
            <a:ext cx="5867400" cy="5334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120839" name="Rectangle 9"/>
          <p:cNvSpPr>
            <a:spLocks noChangeArrowheads="1"/>
          </p:cNvSpPr>
          <p:nvPr/>
        </p:nvSpPr>
        <p:spPr bwMode="auto">
          <a:xfrm>
            <a:off x="533400" y="838200"/>
            <a:ext cx="5867400" cy="5334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20840" name="Rectangle 11"/>
          <p:cNvSpPr>
            <a:spLocks noChangeArrowheads="1"/>
          </p:cNvSpPr>
          <p:nvPr/>
        </p:nvSpPr>
        <p:spPr bwMode="auto">
          <a:xfrm>
            <a:off x="838200" y="838200"/>
            <a:ext cx="5943600" cy="457200"/>
          </a:xfrm>
          <a:prstGeom prst="rect">
            <a:avLst/>
          </a:prstGeom>
          <a:noFill/>
          <a:ln w="9525">
            <a:noFill/>
            <a:miter lim="800000"/>
            <a:headEnd/>
            <a:tailEnd/>
          </a:ln>
        </p:spPr>
        <p:txBody>
          <a:bodyPr lIns="92075" tIns="46038" rIns="92075" bIns="46038" anchor="ctr"/>
          <a:lstStyle/>
          <a:p>
            <a:pPr eaLnBrk="0" hangingPunct="0"/>
            <a:r>
              <a:rPr lang="en-US" b="1">
                <a:latin typeface="Arial" charset="0"/>
              </a:rPr>
              <a:t>Knowledge Acquisition Information</a:t>
            </a:r>
          </a:p>
        </p:txBody>
      </p:sp>
      <p:sp>
        <p:nvSpPr>
          <p:cNvPr id="120841" name="Text Box 13"/>
          <p:cNvSpPr txBox="1">
            <a:spLocks noChangeArrowheads="1"/>
          </p:cNvSpPr>
          <p:nvPr/>
        </p:nvSpPr>
        <p:spPr bwMode="auto">
          <a:xfrm>
            <a:off x="457200" y="258763"/>
            <a:ext cx="46482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11 .14</a:t>
            </a:r>
          </a:p>
        </p:txBody>
      </p:sp>
      <p:sp>
        <p:nvSpPr>
          <p:cNvPr id="120842" name="Content Placeholder 2"/>
          <p:cNvSpPr>
            <a:spLocks noGrp="1"/>
          </p:cNvSpPr>
          <p:nvPr>
            <p:ph idx="1"/>
          </p:nvPr>
        </p:nvSpPr>
        <p:spPr>
          <a:xfrm>
            <a:off x="1025525" y="1676400"/>
            <a:ext cx="7772400" cy="2971800"/>
          </a:xfrm>
        </p:spPr>
        <p:txBody>
          <a:bodyPr/>
          <a:lstStyle/>
          <a:p>
            <a:pPr eaLnBrk="1" hangingPunct="1">
              <a:lnSpc>
                <a:spcPct val="150000"/>
              </a:lnSpc>
            </a:pPr>
            <a:r>
              <a:rPr lang="en-US" sz="2400" dirty="0" smtClean="0"/>
              <a:t>Understand the prospect’s business.</a:t>
            </a:r>
          </a:p>
          <a:p>
            <a:pPr eaLnBrk="1" hangingPunct="1">
              <a:lnSpc>
                <a:spcPct val="150000"/>
              </a:lnSpc>
            </a:pPr>
            <a:r>
              <a:rPr lang="en-US" sz="2400" dirty="0" smtClean="0"/>
              <a:t>Know and understand the prospect’s customers.</a:t>
            </a:r>
          </a:p>
          <a:p>
            <a:pPr eaLnBrk="1" hangingPunct="1">
              <a:lnSpc>
                <a:spcPct val="150000"/>
              </a:lnSpc>
            </a:pPr>
            <a:r>
              <a:rPr lang="en-US" sz="2400" dirty="0" smtClean="0"/>
              <a:t>Identify the prospect’s needs.</a:t>
            </a:r>
          </a:p>
          <a:p>
            <a:pPr eaLnBrk="1" hangingPunct="1">
              <a:lnSpc>
                <a:spcPct val="150000"/>
              </a:lnSpc>
            </a:pPr>
            <a:r>
              <a:rPr lang="en-US" sz="2400" dirty="0" smtClean="0"/>
              <a:t>Evaluate risk factors and costs in switching vendors.</a:t>
            </a:r>
          </a:p>
          <a:p>
            <a:pPr eaLnBrk="1" hangingPunct="1">
              <a:lnSpc>
                <a:spcPct val="150000"/>
              </a:lnSpc>
            </a:pPr>
            <a:r>
              <a:rPr lang="en-US" sz="2400" dirty="0" smtClean="0"/>
              <a:t>Identify the decision makers and influencers.</a:t>
            </a:r>
          </a:p>
          <a:p>
            <a:pPr eaLnBrk="1" hangingPunct="1">
              <a:lnSpc>
                <a:spcPct val="150000"/>
              </a:lnSpc>
            </a:pPr>
            <a:endParaRPr lang="en-US" sz="2400"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6C51EA52-7991-4D18-AE4B-CE1561546BF3}" type="slidenum">
              <a:rPr lang="en-US"/>
              <a:pPr>
                <a:defRPr/>
              </a:pPr>
              <a:t>56</a:t>
            </a:fld>
            <a:endParaRPr lang="en-US"/>
          </a:p>
        </p:txBody>
      </p:sp>
      <p:sp>
        <p:nvSpPr>
          <p:cNvPr id="122883" name="Rectangle 2"/>
          <p:cNvSpPr>
            <a:spLocks noGrp="1" noChangeArrowheads="1"/>
          </p:cNvSpPr>
          <p:nvPr>
            <p:ph type="title"/>
          </p:nvPr>
        </p:nvSpPr>
        <p:spPr>
          <a:xfrm>
            <a:off x="838200" y="387350"/>
            <a:ext cx="8001000" cy="923925"/>
          </a:xfrm>
        </p:spPr>
        <p:txBody>
          <a:bodyPr/>
          <a:lstStyle/>
          <a:p>
            <a:pPr algn="ctr" eaLnBrk="1" hangingPunct="1"/>
            <a:r>
              <a:rPr lang="zh-CN" altLang="en-US" sz="5400" b="1" dirty="0" smtClean="0">
                <a:solidFill>
                  <a:srgbClr val="0000FF"/>
                </a:solidFill>
              </a:rPr>
              <a:t>销售陈述</a:t>
            </a:r>
            <a:endParaRPr lang="en-US" sz="5400" b="1" dirty="0" smtClean="0">
              <a:solidFill>
                <a:srgbClr val="0000FF"/>
              </a:solidFill>
            </a:endParaRPr>
          </a:p>
        </p:txBody>
      </p:sp>
      <p:sp>
        <p:nvSpPr>
          <p:cNvPr id="122884" name="Rectangle 3"/>
          <p:cNvSpPr>
            <a:spLocks noGrp="1" noChangeArrowheads="1"/>
          </p:cNvSpPr>
          <p:nvPr>
            <p:ph type="body" idx="1"/>
          </p:nvPr>
        </p:nvSpPr>
        <p:spPr>
          <a:xfrm>
            <a:off x="1066800" y="1524000"/>
            <a:ext cx="4117975" cy="2514600"/>
          </a:xfrm>
        </p:spPr>
        <p:txBody>
          <a:bodyPr/>
          <a:lstStyle/>
          <a:p>
            <a:pPr eaLnBrk="1" hangingPunct="1"/>
            <a:r>
              <a:rPr lang="en-US" dirty="0" smtClean="0"/>
              <a:t>Stimulus-response</a:t>
            </a:r>
            <a:r>
              <a:rPr lang="zh-CN" altLang="en-US" dirty="0" smtClean="0"/>
              <a:t>刺激</a:t>
            </a:r>
            <a:r>
              <a:rPr lang="en-US" altLang="zh-CN" dirty="0" smtClean="0"/>
              <a:t>-</a:t>
            </a:r>
            <a:r>
              <a:rPr lang="zh-CN" altLang="en-US" dirty="0" smtClean="0"/>
              <a:t>反应</a:t>
            </a:r>
            <a:endParaRPr lang="en-US" dirty="0" smtClean="0"/>
          </a:p>
          <a:p>
            <a:pPr eaLnBrk="1" hangingPunct="1"/>
            <a:r>
              <a:rPr lang="en-US" dirty="0" smtClean="0"/>
              <a:t>Need-satisfaction</a:t>
            </a:r>
          </a:p>
          <a:p>
            <a:pPr eaLnBrk="1" hangingPunct="1"/>
            <a:r>
              <a:rPr lang="zh-CN" altLang="en-US" dirty="0" smtClean="0"/>
              <a:t>需要</a:t>
            </a:r>
            <a:r>
              <a:rPr lang="en-US" altLang="zh-CN" dirty="0" smtClean="0"/>
              <a:t>-</a:t>
            </a:r>
            <a:r>
              <a:rPr lang="zh-CN" altLang="en-US" dirty="0" smtClean="0"/>
              <a:t>满意</a:t>
            </a:r>
            <a:endParaRPr lang="en-US" dirty="0" smtClean="0"/>
          </a:p>
          <a:p>
            <a:pPr eaLnBrk="1" hangingPunct="1"/>
            <a:r>
              <a:rPr lang="en-US" dirty="0" smtClean="0"/>
              <a:t>Problem-solution</a:t>
            </a:r>
          </a:p>
          <a:p>
            <a:pPr eaLnBrk="1" hangingPunct="1"/>
            <a:r>
              <a:rPr lang="zh-CN" altLang="en-US" dirty="0" smtClean="0"/>
              <a:t>问题</a:t>
            </a:r>
            <a:r>
              <a:rPr lang="en-US" altLang="zh-CN" dirty="0" smtClean="0"/>
              <a:t>-</a:t>
            </a:r>
            <a:r>
              <a:rPr lang="zh-CN" altLang="en-US" dirty="0" smtClean="0"/>
              <a:t>解决</a:t>
            </a:r>
            <a:endParaRPr lang="en-US" dirty="0" smtClean="0"/>
          </a:p>
          <a:p>
            <a:pPr eaLnBrk="1" hangingPunct="1"/>
            <a:r>
              <a:rPr lang="en-US" dirty="0" smtClean="0"/>
              <a:t>Mission-sharing</a:t>
            </a:r>
          </a:p>
          <a:p>
            <a:pPr eaLnBrk="1" hangingPunct="1"/>
            <a:r>
              <a:rPr lang="zh-CN" altLang="en-US" dirty="0" smtClean="0"/>
              <a:t>任务</a:t>
            </a:r>
            <a:r>
              <a:rPr lang="en-US" altLang="zh-CN" dirty="0" smtClean="0"/>
              <a:t>-</a:t>
            </a:r>
            <a:r>
              <a:rPr lang="zh-CN" altLang="en-US" dirty="0" smtClean="0"/>
              <a:t>共享</a:t>
            </a:r>
            <a:endParaRPr lang="en-US" dirty="0" smtClean="0"/>
          </a:p>
        </p:txBody>
      </p:sp>
      <p:sp>
        <p:nvSpPr>
          <p:cNvPr id="12288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2288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2288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122888" name="Picture 2"/>
          <p:cNvPicPr>
            <a:picLocks noChangeAspect="1"/>
          </p:cNvPicPr>
          <p:nvPr/>
        </p:nvPicPr>
        <p:blipFill>
          <a:blip r:embed="rId3"/>
          <a:srcRect/>
          <a:stretch>
            <a:fillRect/>
          </a:stretch>
        </p:blipFill>
        <p:spPr bwMode="auto">
          <a:xfrm>
            <a:off x="4419600" y="3429000"/>
            <a:ext cx="4310063" cy="2859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010400" y="6477000"/>
            <a:ext cx="1905000" cy="457200"/>
          </a:xfrm>
        </p:spPr>
        <p:txBody>
          <a:bodyPr/>
          <a:lstStyle/>
          <a:p>
            <a:pPr>
              <a:defRPr/>
            </a:pPr>
            <a:r>
              <a:rPr lang="en-US"/>
              <a:t>11-</a:t>
            </a:r>
            <a:fld id="{40811D4D-8B0F-4BD8-823D-AF93C5FD1121}" type="slidenum">
              <a:rPr lang="en-US"/>
              <a:pPr>
                <a:defRPr/>
              </a:pPr>
              <a:t>57</a:t>
            </a:fld>
            <a:endParaRPr lang="en-US"/>
          </a:p>
        </p:txBody>
      </p:sp>
      <p:sp>
        <p:nvSpPr>
          <p:cNvPr id="124931"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24932"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24933"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24934" name="Rectangle 8"/>
          <p:cNvSpPr>
            <a:spLocks noChangeArrowheads="1"/>
          </p:cNvSpPr>
          <p:nvPr/>
        </p:nvSpPr>
        <p:spPr bwMode="auto">
          <a:xfrm>
            <a:off x="609600" y="304800"/>
            <a:ext cx="5791200" cy="5334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124935" name="Rectangle 9"/>
          <p:cNvSpPr>
            <a:spLocks noChangeArrowheads="1"/>
          </p:cNvSpPr>
          <p:nvPr/>
        </p:nvSpPr>
        <p:spPr bwMode="auto">
          <a:xfrm>
            <a:off x="533400" y="838200"/>
            <a:ext cx="5867400" cy="5334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24936" name="Rectangle 11"/>
          <p:cNvSpPr>
            <a:spLocks noChangeArrowheads="1"/>
          </p:cNvSpPr>
          <p:nvPr/>
        </p:nvSpPr>
        <p:spPr bwMode="auto">
          <a:xfrm>
            <a:off x="838200" y="838200"/>
            <a:ext cx="5943600" cy="457200"/>
          </a:xfrm>
          <a:prstGeom prst="rect">
            <a:avLst/>
          </a:prstGeom>
          <a:noFill/>
          <a:ln w="9525">
            <a:noFill/>
            <a:miter lim="800000"/>
            <a:headEnd/>
            <a:tailEnd/>
          </a:ln>
        </p:spPr>
        <p:txBody>
          <a:bodyPr lIns="92075" tIns="46038" rIns="92075" bIns="46038" anchor="ctr"/>
          <a:lstStyle/>
          <a:p>
            <a:pPr eaLnBrk="0" hangingPunct="0"/>
            <a:r>
              <a:rPr lang="en-US" sz="2800" b="1">
                <a:latin typeface="Arial" charset="0"/>
              </a:rPr>
              <a:t>Handling Objections</a:t>
            </a:r>
          </a:p>
        </p:txBody>
      </p:sp>
      <p:sp>
        <p:nvSpPr>
          <p:cNvPr id="124937" name="Text Box 13"/>
          <p:cNvSpPr txBox="1">
            <a:spLocks noChangeArrowheads="1"/>
          </p:cNvSpPr>
          <p:nvPr/>
        </p:nvSpPr>
        <p:spPr bwMode="auto">
          <a:xfrm>
            <a:off x="457200" y="258763"/>
            <a:ext cx="46482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11 .15</a:t>
            </a:r>
          </a:p>
        </p:txBody>
      </p:sp>
      <p:sp>
        <p:nvSpPr>
          <p:cNvPr id="124938" name="Content Placeholder 2"/>
          <p:cNvSpPr>
            <a:spLocks noGrp="1"/>
          </p:cNvSpPr>
          <p:nvPr>
            <p:ph idx="1"/>
          </p:nvPr>
        </p:nvSpPr>
        <p:spPr>
          <a:xfrm>
            <a:off x="1371600" y="2057400"/>
            <a:ext cx="6172200" cy="2895600"/>
          </a:xfrm>
        </p:spPr>
        <p:txBody>
          <a:bodyPr/>
          <a:lstStyle/>
          <a:p>
            <a:pPr eaLnBrk="1" hangingPunct="1"/>
            <a:r>
              <a:rPr lang="en-US" sz="4000" dirty="0" smtClean="0"/>
              <a:t>Head-on method</a:t>
            </a:r>
          </a:p>
          <a:p>
            <a:pPr eaLnBrk="1" hangingPunct="1"/>
            <a:r>
              <a:rPr lang="en-US" sz="4000" dirty="0" smtClean="0"/>
              <a:t>Indirect method</a:t>
            </a:r>
          </a:p>
          <a:p>
            <a:pPr eaLnBrk="1" hangingPunct="1"/>
            <a:r>
              <a:rPr lang="en-US" sz="4000" dirty="0" smtClean="0"/>
              <a:t>Compensation method</a:t>
            </a:r>
          </a:p>
          <a:p>
            <a:pPr eaLnBrk="1" hangingPunct="1"/>
            <a:r>
              <a:rPr lang="en-US" sz="4000" dirty="0" smtClean="0"/>
              <a:t>“Feel, Felt, Found”</a:t>
            </a:r>
          </a:p>
          <a:p>
            <a:pPr eaLnBrk="1" hangingPunct="1"/>
            <a:endParaRPr lang="en-US" sz="4000" dirty="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010400" y="6477000"/>
            <a:ext cx="1905000" cy="457200"/>
          </a:xfrm>
        </p:spPr>
        <p:txBody>
          <a:bodyPr/>
          <a:lstStyle/>
          <a:p>
            <a:pPr>
              <a:defRPr/>
            </a:pPr>
            <a:r>
              <a:rPr lang="en-US"/>
              <a:t>11-</a:t>
            </a:r>
            <a:fld id="{17F44695-D5F4-4B95-8315-BDFD7C11BB93}" type="slidenum">
              <a:rPr lang="en-US"/>
              <a:pPr>
                <a:defRPr/>
              </a:pPr>
              <a:t>58</a:t>
            </a:fld>
            <a:endParaRPr lang="en-US"/>
          </a:p>
        </p:txBody>
      </p:sp>
      <p:sp>
        <p:nvSpPr>
          <p:cNvPr id="126979"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26980"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26981"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26982" name="Rectangle 8"/>
          <p:cNvSpPr>
            <a:spLocks noChangeArrowheads="1"/>
          </p:cNvSpPr>
          <p:nvPr/>
        </p:nvSpPr>
        <p:spPr bwMode="auto">
          <a:xfrm>
            <a:off x="533400" y="304800"/>
            <a:ext cx="5867400" cy="5334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126983" name="Rectangle 9"/>
          <p:cNvSpPr>
            <a:spLocks noChangeArrowheads="1"/>
          </p:cNvSpPr>
          <p:nvPr/>
        </p:nvSpPr>
        <p:spPr bwMode="auto">
          <a:xfrm>
            <a:off x="533400" y="838200"/>
            <a:ext cx="5867400" cy="5334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126984" name="Rectangle 11"/>
          <p:cNvSpPr>
            <a:spLocks noChangeArrowheads="1"/>
          </p:cNvSpPr>
          <p:nvPr/>
        </p:nvSpPr>
        <p:spPr bwMode="auto">
          <a:xfrm>
            <a:off x="762000" y="838200"/>
            <a:ext cx="6019800" cy="457200"/>
          </a:xfrm>
          <a:prstGeom prst="rect">
            <a:avLst/>
          </a:prstGeom>
          <a:noFill/>
          <a:ln w="9525">
            <a:noFill/>
            <a:miter lim="800000"/>
            <a:headEnd/>
            <a:tailEnd/>
          </a:ln>
        </p:spPr>
        <p:txBody>
          <a:bodyPr lIns="92075" tIns="46038" rIns="92075" bIns="46038" anchor="ctr"/>
          <a:lstStyle/>
          <a:p>
            <a:pPr eaLnBrk="0" hangingPunct="0"/>
            <a:r>
              <a:rPr lang="en-US" sz="2800" b="1">
                <a:latin typeface="Arial" charset="0"/>
              </a:rPr>
              <a:t>Methods of Closing Sales</a:t>
            </a:r>
          </a:p>
        </p:txBody>
      </p:sp>
      <p:sp>
        <p:nvSpPr>
          <p:cNvPr id="126985" name="Text Box 13"/>
          <p:cNvSpPr txBox="1">
            <a:spLocks noChangeArrowheads="1"/>
          </p:cNvSpPr>
          <p:nvPr/>
        </p:nvSpPr>
        <p:spPr bwMode="auto">
          <a:xfrm>
            <a:off x="457200" y="258763"/>
            <a:ext cx="46482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11 .16</a:t>
            </a:r>
          </a:p>
        </p:txBody>
      </p:sp>
      <p:sp>
        <p:nvSpPr>
          <p:cNvPr id="126986" name="Content Placeholder 2"/>
          <p:cNvSpPr>
            <a:spLocks noGrp="1"/>
          </p:cNvSpPr>
          <p:nvPr>
            <p:ph idx="1"/>
          </p:nvPr>
        </p:nvSpPr>
        <p:spPr>
          <a:xfrm>
            <a:off x="1524000" y="1981200"/>
            <a:ext cx="6172200" cy="3505200"/>
          </a:xfrm>
        </p:spPr>
        <p:txBody>
          <a:bodyPr/>
          <a:lstStyle/>
          <a:p>
            <a:pPr eaLnBrk="1" hangingPunct="1"/>
            <a:r>
              <a:rPr lang="en-US" sz="3600" smtClean="0"/>
              <a:t>Direct close</a:t>
            </a:r>
          </a:p>
          <a:p>
            <a:pPr eaLnBrk="1" hangingPunct="1"/>
            <a:r>
              <a:rPr lang="en-US" sz="3600" smtClean="0"/>
              <a:t>Trial close</a:t>
            </a:r>
          </a:p>
          <a:p>
            <a:pPr eaLnBrk="1" hangingPunct="1"/>
            <a:r>
              <a:rPr lang="en-US" sz="3600" smtClean="0"/>
              <a:t>Summarization close</a:t>
            </a:r>
          </a:p>
          <a:p>
            <a:pPr eaLnBrk="1" hangingPunct="1"/>
            <a:r>
              <a:rPr lang="en-US" sz="3600" smtClean="0"/>
              <a:t>Continuous “yes” close</a:t>
            </a:r>
          </a:p>
          <a:p>
            <a:pPr eaLnBrk="1" hangingPunct="1"/>
            <a:r>
              <a:rPr lang="en-US" sz="3600" smtClean="0"/>
              <a:t>Assumptive close</a:t>
            </a:r>
          </a:p>
          <a:p>
            <a:pPr eaLnBrk="1" hangingPunct="1">
              <a:buFontTx/>
              <a:buNone/>
            </a:pPr>
            <a:endParaRPr lang="en-US" sz="360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0992334F-D509-4A27-B9EC-03C51883CFA8}" type="slidenum">
              <a:rPr lang="en-US"/>
              <a:pPr>
                <a:defRPr/>
              </a:pPr>
              <a:t>59</a:t>
            </a:fld>
            <a:endParaRPr lang="en-US"/>
          </a:p>
        </p:txBody>
      </p:sp>
      <p:sp>
        <p:nvSpPr>
          <p:cNvPr id="129027" name="Rectangle 2"/>
          <p:cNvSpPr>
            <a:spLocks noGrp="1" noChangeArrowheads="1"/>
          </p:cNvSpPr>
          <p:nvPr>
            <p:ph type="title"/>
          </p:nvPr>
        </p:nvSpPr>
        <p:spPr>
          <a:xfrm>
            <a:off x="838200" y="477838"/>
            <a:ext cx="8001000" cy="769937"/>
          </a:xfrm>
        </p:spPr>
        <p:txBody>
          <a:bodyPr/>
          <a:lstStyle/>
          <a:p>
            <a:pPr algn="ctr" eaLnBrk="1" hangingPunct="1"/>
            <a:r>
              <a:rPr lang="en-US" sz="4400" b="1" smtClean="0">
                <a:solidFill>
                  <a:srgbClr val="FF0000"/>
                </a:solidFill>
              </a:rPr>
              <a:t>International Implications</a:t>
            </a:r>
          </a:p>
        </p:txBody>
      </p:sp>
      <p:sp>
        <p:nvSpPr>
          <p:cNvPr id="129028" name="Rectangle 3"/>
          <p:cNvSpPr>
            <a:spLocks noGrp="1" noChangeArrowheads="1"/>
          </p:cNvSpPr>
          <p:nvPr>
            <p:ph type="body" idx="1"/>
          </p:nvPr>
        </p:nvSpPr>
        <p:spPr>
          <a:xfrm>
            <a:off x="1981200" y="1905000"/>
            <a:ext cx="5943600" cy="2743200"/>
          </a:xfrm>
        </p:spPr>
        <p:txBody>
          <a:bodyPr/>
          <a:lstStyle/>
          <a:p>
            <a:pPr eaLnBrk="1" hangingPunct="1"/>
            <a:r>
              <a:rPr lang="en-US" smtClean="0"/>
              <a:t>Differences in technology</a:t>
            </a:r>
          </a:p>
          <a:p>
            <a:pPr eaLnBrk="1" hangingPunct="1"/>
            <a:r>
              <a:rPr lang="en-US" smtClean="0"/>
              <a:t>Laws and regulations</a:t>
            </a:r>
          </a:p>
          <a:p>
            <a:pPr eaLnBrk="1" hangingPunct="1"/>
            <a:r>
              <a:rPr lang="en-US" smtClean="0"/>
              <a:t>Local customs</a:t>
            </a:r>
          </a:p>
          <a:p>
            <a:pPr eaLnBrk="1" hangingPunct="1"/>
            <a:r>
              <a:rPr lang="en-US" smtClean="0"/>
              <a:t>Infrastructure</a:t>
            </a:r>
          </a:p>
        </p:txBody>
      </p:sp>
      <p:sp>
        <p:nvSpPr>
          <p:cNvPr id="12902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2903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2903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010400" y="6477000"/>
            <a:ext cx="1905000" cy="457200"/>
          </a:xfrm>
        </p:spPr>
        <p:txBody>
          <a:bodyPr/>
          <a:lstStyle/>
          <a:p>
            <a:pPr>
              <a:defRPr/>
            </a:pPr>
            <a:r>
              <a:rPr lang="en-US"/>
              <a:t>11-</a:t>
            </a:r>
            <a:fld id="{35143AE8-1F1E-4D30-ACAD-AAEF77BD2B46}" type="slidenum">
              <a:rPr lang="en-US"/>
              <a:pPr>
                <a:defRPr/>
              </a:pPr>
              <a:t>6</a:t>
            </a:fld>
            <a:endParaRPr lang="en-US"/>
          </a:p>
        </p:txBody>
      </p:sp>
      <p:sp>
        <p:nvSpPr>
          <p:cNvPr id="23555" name="Rectangle 2"/>
          <p:cNvSpPr>
            <a:spLocks noGrp="1" noChangeArrowheads="1"/>
          </p:cNvSpPr>
          <p:nvPr>
            <p:ph type="title"/>
          </p:nvPr>
        </p:nvSpPr>
        <p:spPr>
          <a:xfrm>
            <a:off x="838200" y="304800"/>
            <a:ext cx="8001000" cy="830263"/>
          </a:xfrm>
        </p:spPr>
        <p:txBody>
          <a:bodyPr/>
          <a:lstStyle/>
          <a:p>
            <a:pPr algn="ctr" eaLnBrk="1" hangingPunct="1"/>
            <a:r>
              <a:rPr lang="en-US" sz="4800" b="1" smtClean="0">
                <a:solidFill>
                  <a:srgbClr val="FF0000"/>
                </a:solidFill>
              </a:rPr>
              <a:t>Database Marketing</a:t>
            </a:r>
          </a:p>
        </p:txBody>
      </p:sp>
      <p:sp>
        <p:nvSpPr>
          <p:cNvPr id="23556" name="Oval 3"/>
          <p:cNvSpPr>
            <a:spLocks noChangeArrowheads="1"/>
          </p:cNvSpPr>
          <p:nvPr/>
        </p:nvSpPr>
        <p:spPr bwMode="auto">
          <a:xfrm>
            <a:off x="1295400" y="2286000"/>
            <a:ext cx="2667000" cy="2590800"/>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0" hangingPunct="0"/>
            <a:endParaRPr lang="en-GB" sz="1800">
              <a:latin typeface="Arial" charset="0"/>
            </a:endParaRPr>
          </a:p>
        </p:txBody>
      </p:sp>
      <p:sp>
        <p:nvSpPr>
          <p:cNvPr id="23557" name="Text Box 7"/>
          <p:cNvSpPr txBox="1">
            <a:spLocks noChangeArrowheads="1"/>
          </p:cNvSpPr>
          <p:nvPr/>
        </p:nvSpPr>
        <p:spPr bwMode="auto">
          <a:xfrm>
            <a:off x="1371600" y="3200400"/>
            <a:ext cx="2465388" cy="708025"/>
          </a:xfrm>
          <a:prstGeom prst="rect">
            <a:avLst/>
          </a:prstGeom>
          <a:noFill/>
          <a:ln w="12700">
            <a:noFill/>
            <a:miter lim="800000"/>
            <a:headEnd type="none" w="sm" len="sm"/>
            <a:tailEnd type="none" w="sm" len="sm"/>
          </a:ln>
        </p:spPr>
        <p:txBody>
          <a:bodyPr wrap="none">
            <a:spAutoFit/>
          </a:bodyPr>
          <a:lstStyle/>
          <a:p>
            <a:pPr eaLnBrk="0" hangingPunct="0"/>
            <a:r>
              <a:rPr lang="en-US" sz="4000" b="1">
                <a:solidFill>
                  <a:srgbClr val="FFFF00"/>
                </a:solidFill>
                <a:latin typeface="Arial" charset="0"/>
              </a:rPr>
              <a:t>Database</a:t>
            </a:r>
            <a:endParaRPr lang="en-US" sz="4000">
              <a:solidFill>
                <a:srgbClr val="FFFF00"/>
              </a:solidFill>
              <a:latin typeface="Arial" charset="0"/>
            </a:endParaRPr>
          </a:p>
        </p:txBody>
      </p:sp>
      <p:sp>
        <p:nvSpPr>
          <p:cNvPr id="23558"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3559"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3560"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23561" name="TextBox 13"/>
          <p:cNvSpPr txBox="1">
            <a:spLocks noChangeArrowheads="1"/>
          </p:cNvSpPr>
          <p:nvPr/>
        </p:nvSpPr>
        <p:spPr bwMode="auto">
          <a:xfrm>
            <a:off x="4724400" y="1676400"/>
            <a:ext cx="4003675" cy="584200"/>
          </a:xfrm>
          <a:prstGeom prst="rect">
            <a:avLst/>
          </a:prstGeom>
          <a:noFill/>
          <a:ln w="9525">
            <a:noFill/>
            <a:miter lim="800000"/>
            <a:headEnd/>
            <a:tailEnd/>
          </a:ln>
        </p:spPr>
        <p:txBody>
          <a:bodyPr wrap="none">
            <a:spAutoFit/>
          </a:bodyPr>
          <a:lstStyle/>
          <a:p>
            <a:pPr algn="ctr"/>
            <a:r>
              <a:rPr lang="en-US" sz="3200" b="1" dirty="0">
                <a:solidFill>
                  <a:srgbClr val="000099"/>
                </a:solidFill>
              </a:rPr>
              <a:t>Identifying customers</a:t>
            </a:r>
          </a:p>
        </p:txBody>
      </p:sp>
      <p:sp>
        <p:nvSpPr>
          <p:cNvPr id="23562" name="TextBox 15"/>
          <p:cNvSpPr txBox="1">
            <a:spLocks noChangeArrowheads="1"/>
          </p:cNvSpPr>
          <p:nvPr/>
        </p:nvSpPr>
        <p:spPr bwMode="auto">
          <a:xfrm>
            <a:off x="4648200" y="5257800"/>
            <a:ext cx="4040188" cy="584200"/>
          </a:xfrm>
          <a:prstGeom prst="rect">
            <a:avLst/>
          </a:prstGeom>
          <a:noFill/>
          <a:ln w="9525">
            <a:noFill/>
            <a:miter lim="800000"/>
            <a:headEnd/>
            <a:tailEnd/>
          </a:ln>
        </p:spPr>
        <p:txBody>
          <a:bodyPr wrap="none">
            <a:spAutoFit/>
          </a:bodyPr>
          <a:lstStyle/>
          <a:p>
            <a:pPr algn="ctr"/>
            <a:r>
              <a:rPr lang="en-US" sz="3200" b="1" dirty="0">
                <a:solidFill>
                  <a:srgbClr val="000099"/>
                </a:solidFill>
              </a:rPr>
              <a:t>Building relationships</a:t>
            </a:r>
          </a:p>
        </p:txBody>
      </p:sp>
      <p:cxnSp>
        <p:nvCxnSpPr>
          <p:cNvPr id="23563" name="Straight Arrow Connector 17"/>
          <p:cNvCxnSpPr>
            <a:cxnSpLocks noChangeShapeType="1"/>
          </p:cNvCxnSpPr>
          <p:nvPr/>
        </p:nvCxnSpPr>
        <p:spPr bwMode="auto">
          <a:xfrm flipV="1">
            <a:off x="3733800" y="2133600"/>
            <a:ext cx="990600" cy="685800"/>
          </a:xfrm>
          <a:prstGeom prst="straightConnector1">
            <a:avLst/>
          </a:prstGeom>
          <a:noFill/>
          <a:ln w="38100" algn="ctr">
            <a:solidFill>
              <a:srgbClr val="3366FF"/>
            </a:solidFill>
            <a:round/>
            <a:headEnd type="none" w="sm" len="sm"/>
            <a:tailEnd type="arrow" w="med" len="med"/>
          </a:ln>
        </p:spPr>
      </p:cxnSp>
      <p:cxnSp>
        <p:nvCxnSpPr>
          <p:cNvPr id="23564" name="Straight Arrow Connector 19"/>
          <p:cNvCxnSpPr>
            <a:cxnSpLocks noChangeShapeType="1"/>
          </p:cNvCxnSpPr>
          <p:nvPr/>
        </p:nvCxnSpPr>
        <p:spPr bwMode="auto">
          <a:xfrm>
            <a:off x="3581400" y="4495800"/>
            <a:ext cx="1143000" cy="838200"/>
          </a:xfrm>
          <a:prstGeom prst="straightConnector1">
            <a:avLst/>
          </a:prstGeom>
          <a:noFill/>
          <a:ln w="38100" algn="ctr">
            <a:solidFill>
              <a:srgbClr val="3366FF"/>
            </a:solidFill>
            <a:round/>
            <a:headEnd type="none" w="sm" len="sm"/>
            <a:tailEnd type="arrow" w="med" len="med"/>
          </a:ln>
        </p:spPr>
      </p:cxn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p:txBody>
          <a:bodyPr/>
          <a:lstStyle/>
          <a:p>
            <a:pPr>
              <a:defRPr/>
            </a:pPr>
            <a:r>
              <a:rPr lang="en-US" smtClean="0"/>
              <a:t>10-</a:t>
            </a:r>
            <a:fld id="{22987A6A-A098-4C9C-9F38-D95B1EFF31A7}" type="slidenum">
              <a:rPr lang="en-US" smtClean="0"/>
              <a:pPr>
                <a:defRPr/>
              </a:pPr>
              <a:t>60</a:t>
            </a:fld>
            <a:endParaRPr lang="en-US" smtClean="0"/>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1078" name="Rectangle 2"/>
          <p:cNvSpPr>
            <a:spLocks noGrp="1" noChangeArrowheads="1"/>
          </p:cNvSpPr>
          <p:nvPr>
            <p:ph type="title"/>
          </p:nvPr>
        </p:nvSpPr>
        <p:spPr>
          <a:xfrm>
            <a:off x="762000" y="0"/>
            <a:ext cx="8153400" cy="914400"/>
          </a:xfrm>
        </p:spPr>
        <p:txBody>
          <a:bodyPr/>
          <a:lstStyle/>
          <a:p>
            <a:pPr algn="ctr"/>
            <a:r>
              <a:rPr lang="en-US" sz="4000" i="1" smtClean="0">
                <a:solidFill>
                  <a:srgbClr val="00B050"/>
                </a:solidFill>
              </a:rPr>
              <a:t>Integrated Campaigns in Action</a:t>
            </a:r>
          </a:p>
        </p:txBody>
      </p:sp>
      <p:sp>
        <p:nvSpPr>
          <p:cNvPr id="10" name="Rectangle 9"/>
          <p:cNvSpPr/>
          <p:nvPr/>
        </p:nvSpPr>
        <p:spPr>
          <a:xfrm>
            <a:off x="838200" y="990600"/>
            <a:ext cx="800100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solidFill>
                  <a:srgbClr val="FF0000"/>
                </a:solidFill>
                <a:effectLst>
                  <a:outerShdw blurRad="76200" dist="50800" dir="5400000" algn="tl" rotWithShape="0">
                    <a:srgbClr val="000000">
                      <a:alpha val="65000"/>
                    </a:srgbClr>
                  </a:outerShdw>
                </a:effectLst>
                <a:cs typeface="Arial" pitchFamily="34" charset="0"/>
              </a:rPr>
              <a:t>Centric Federal Credit Union</a:t>
            </a:r>
          </a:p>
        </p:txBody>
      </p:sp>
      <p:pic>
        <p:nvPicPr>
          <p:cNvPr id="131080" name="Picture 2"/>
          <p:cNvPicPr>
            <a:picLocks noChangeAspect="1"/>
          </p:cNvPicPr>
          <p:nvPr/>
        </p:nvPicPr>
        <p:blipFill>
          <a:blip r:embed="rId3"/>
          <a:srcRect/>
          <a:stretch>
            <a:fillRect/>
          </a:stretch>
        </p:blipFill>
        <p:spPr bwMode="auto">
          <a:xfrm>
            <a:off x="1485900" y="3206750"/>
            <a:ext cx="6705600" cy="3090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010400" y="6477000"/>
            <a:ext cx="1905000" cy="457200"/>
          </a:xfrm>
        </p:spPr>
        <p:txBody>
          <a:bodyPr/>
          <a:lstStyle/>
          <a:p>
            <a:pPr>
              <a:defRPr/>
            </a:pPr>
            <a:r>
              <a:rPr lang="en-US"/>
              <a:t>11-</a:t>
            </a:r>
            <a:fld id="{404865AE-380B-4E40-A781-094DC103C349}" type="slidenum">
              <a:rPr lang="en-US"/>
              <a:pPr>
                <a:defRPr/>
              </a:pPr>
              <a:t>7</a:t>
            </a:fld>
            <a:endParaRPr lang="en-US"/>
          </a:p>
        </p:txBody>
      </p:sp>
      <p:sp>
        <p:nvSpPr>
          <p:cNvPr id="2560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560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560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25606" name="Rectangle 8"/>
          <p:cNvSpPr>
            <a:spLocks noChangeArrowheads="1"/>
          </p:cNvSpPr>
          <p:nvPr/>
        </p:nvSpPr>
        <p:spPr bwMode="auto">
          <a:xfrm>
            <a:off x="533400" y="228600"/>
            <a:ext cx="48006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25607" name="Rectangle 9"/>
          <p:cNvSpPr>
            <a:spLocks noChangeArrowheads="1"/>
          </p:cNvSpPr>
          <p:nvPr/>
        </p:nvSpPr>
        <p:spPr bwMode="auto">
          <a:xfrm>
            <a:off x="533400" y="838200"/>
            <a:ext cx="48006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25608" name="Rectangle 11"/>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b="1" dirty="0">
                <a:latin typeface="Arial" charset="0"/>
              </a:rPr>
              <a:t>Tasks in Database Marketing</a:t>
            </a:r>
          </a:p>
        </p:txBody>
      </p:sp>
      <p:sp>
        <p:nvSpPr>
          <p:cNvPr id="25609" name="Text Box 12"/>
          <p:cNvSpPr txBox="1">
            <a:spLocks noChangeArrowheads="1"/>
          </p:cNvSpPr>
          <p:nvPr/>
        </p:nvSpPr>
        <p:spPr bwMode="auto">
          <a:xfrm>
            <a:off x="685800" y="258763"/>
            <a:ext cx="44196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latin typeface="Arial" charset="0"/>
              </a:rPr>
              <a:t>F I G U R E    1 1 . 2</a:t>
            </a:r>
          </a:p>
        </p:txBody>
      </p:sp>
      <p:sp>
        <p:nvSpPr>
          <p:cNvPr id="25610" name="Content Placeholder 2"/>
          <p:cNvSpPr>
            <a:spLocks noGrp="1"/>
          </p:cNvSpPr>
          <p:nvPr>
            <p:ph idx="1"/>
          </p:nvPr>
        </p:nvSpPr>
        <p:spPr>
          <a:xfrm>
            <a:off x="990600" y="2590800"/>
            <a:ext cx="7772400" cy="3048000"/>
          </a:xfrm>
        </p:spPr>
        <p:txBody>
          <a:bodyPr/>
          <a:lstStyle/>
          <a:p>
            <a:pPr eaLnBrk="1" hangingPunct="1"/>
            <a:r>
              <a:rPr lang="en-US" dirty="0" smtClean="0"/>
              <a:t>Building a data warehouse</a:t>
            </a:r>
          </a:p>
          <a:p>
            <a:pPr eaLnBrk="1" hangingPunct="1"/>
            <a:r>
              <a:rPr lang="en-US" dirty="0" smtClean="0"/>
              <a:t>Database coding and analysis</a:t>
            </a:r>
          </a:p>
          <a:p>
            <a:pPr eaLnBrk="1" hangingPunct="1"/>
            <a:r>
              <a:rPr lang="en-US" dirty="0" smtClean="0"/>
              <a:t>Data mining</a:t>
            </a:r>
          </a:p>
          <a:p>
            <a:pPr eaLnBrk="1" hangingPunct="1"/>
            <a:r>
              <a:rPr lang="en-US" dirty="0" smtClean="0"/>
              <a:t>Data-driven marketing communications</a:t>
            </a:r>
          </a:p>
          <a:p>
            <a:pPr eaLnBrk="1" hangingPunct="1"/>
            <a:r>
              <a:rPr lang="en-US" dirty="0" smtClean="0"/>
              <a:t>Data-driven marketing programs</a:t>
            </a:r>
          </a:p>
        </p:txBody>
      </p:sp>
      <p:pic>
        <p:nvPicPr>
          <p:cNvPr id="25611" name="Picture 1"/>
          <p:cNvPicPr>
            <a:picLocks noChangeAspect="1"/>
          </p:cNvPicPr>
          <p:nvPr/>
        </p:nvPicPr>
        <p:blipFill>
          <a:blip r:embed="rId3"/>
          <a:srcRect/>
          <a:stretch>
            <a:fillRect/>
          </a:stretch>
        </p:blipFill>
        <p:spPr bwMode="auto">
          <a:xfrm>
            <a:off x="5410200" y="76200"/>
            <a:ext cx="351790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010400" y="6477000"/>
            <a:ext cx="1905000" cy="457200"/>
          </a:xfrm>
        </p:spPr>
        <p:txBody>
          <a:bodyPr/>
          <a:lstStyle/>
          <a:p>
            <a:pPr>
              <a:defRPr/>
            </a:pPr>
            <a:r>
              <a:rPr lang="en-US"/>
              <a:t>11-</a:t>
            </a:r>
            <a:fld id="{54E250DF-4746-4448-9874-576214A62E8D}" type="slidenum">
              <a:rPr lang="en-US"/>
              <a:pPr>
                <a:defRPr/>
              </a:pPr>
              <a:t>8</a:t>
            </a:fld>
            <a:endParaRPr lang="en-US"/>
          </a:p>
        </p:txBody>
      </p:sp>
      <p:sp>
        <p:nvSpPr>
          <p:cNvPr id="27651" name="Rectangle 2"/>
          <p:cNvSpPr>
            <a:spLocks noGrp="1" noChangeArrowheads="1"/>
          </p:cNvSpPr>
          <p:nvPr>
            <p:ph type="title"/>
          </p:nvPr>
        </p:nvSpPr>
        <p:spPr>
          <a:xfrm>
            <a:off x="838200" y="457200"/>
            <a:ext cx="8001000" cy="769938"/>
          </a:xfrm>
        </p:spPr>
        <p:txBody>
          <a:bodyPr/>
          <a:lstStyle/>
          <a:p>
            <a:pPr algn="ctr" eaLnBrk="1" hangingPunct="1"/>
            <a:r>
              <a:rPr lang="en-US" sz="4400" b="1" smtClean="0">
                <a:solidFill>
                  <a:srgbClr val="FF0000"/>
                </a:solidFill>
              </a:rPr>
              <a:t>Building a Data Warehouse</a:t>
            </a:r>
          </a:p>
        </p:txBody>
      </p:sp>
      <p:sp>
        <p:nvSpPr>
          <p:cNvPr id="27652" name="Rectangle 3"/>
          <p:cNvSpPr>
            <a:spLocks noGrp="1" noChangeArrowheads="1"/>
          </p:cNvSpPr>
          <p:nvPr>
            <p:ph type="body" idx="1"/>
          </p:nvPr>
        </p:nvSpPr>
        <p:spPr>
          <a:xfrm>
            <a:off x="1371600" y="1752600"/>
            <a:ext cx="7239000" cy="3429000"/>
          </a:xfrm>
        </p:spPr>
        <p:txBody>
          <a:bodyPr/>
          <a:lstStyle/>
          <a:p>
            <a:pPr eaLnBrk="1" hangingPunct="1">
              <a:lnSpc>
                <a:spcPct val="90000"/>
              </a:lnSpc>
            </a:pPr>
            <a:r>
              <a:rPr lang="en-US" b="1" dirty="0" smtClean="0">
                <a:solidFill>
                  <a:srgbClr val="00B050"/>
                </a:solidFill>
              </a:rPr>
              <a:t>Operational database</a:t>
            </a:r>
            <a:r>
              <a:rPr lang="zh-CN" altLang="en-US" b="1" dirty="0" smtClean="0">
                <a:solidFill>
                  <a:srgbClr val="00B050"/>
                </a:solidFill>
              </a:rPr>
              <a:t>经营性数据</a:t>
            </a:r>
            <a:endParaRPr lang="en-US" b="1" dirty="0" smtClean="0">
              <a:solidFill>
                <a:srgbClr val="00B050"/>
              </a:solidFill>
            </a:endParaRPr>
          </a:p>
          <a:p>
            <a:pPr lvl="1" eaLnBrk="1" hangingPunct="1">
              <a:lnSpc>
                <a:spcPct val="90000"/>
              </a:lnSpc>
            </a:pPr>
            <a:r>
              <a:rPr lang="en-US" dirty="0" smtClean="0"/>
              <a:t>Customer transactions</a:t>
            </a:r>
            <a:r>
              <a:rPr lang="zh-CN" altLang="en-US" dirty="0" smtClean="0"/>
              <a:t>交易数据</a:t>
            </a:r>
            <a:endParaRPr lang="en-US" dirty="0" smtClean="0"/>
          </a:p>
          <a:p>
            <a:pPr lvl="1" eaLnBrk="1" hangingPunct="1">
              <a:lnSpc>
                <a:spcPct val="90000"/>
              </a:lnSpc>
            </a:pPr>
            <a:r>
              <a:rPr lang="en-US" dirty="0" smtClean="0"/>
              <a:t>Follows accounting rules</a:t>
            </a:r>
            <a:r>
              <a:rPr lang="zh-CN" altLang="en-US" dirty="0" smtClean="0"/>
              <a:t>会计准则</a:t>
            </a:r>
            <a:endParaRPr lang="en-US" dirty="0" smtClean="0"/>
          </a:p>
          <a:p>
            <a:pPr eaLnBrk="1" hangingPunct="1">
              <a:lnSpc>
                <a:spcPct val="90000"/>
              </a:lnSpc>
            </a:pPr>
            <a:r>
              <a:rPr lang="en-US" b="1" dirty="0" smtClean="0">
                <a:solidFill>
                  <a:srgbClr val="00B050"/>
                </a:solidFill>
              </a:rPr>
              <a:t>Marketing database</a:t>
            </a:r>
            <a:r>
              <a:rPr lang="zh-CN" altLang="en-US" b="1" dirty="0" smtClean="0">
                <a:solidFill>
                  <a:srgbClr val="00B050"/>
                </a:solidFill>
              </a:rPr>
              <a:t>营销数据</a:t>
            </a:r>
            <a:endParaRPr lang="en-US" b="1" dirty="0" smtClean="0">
              <a:solidFill>
                <a:srgbClr val="00B050"/>
              </a:solidFill>
            </a:endParaRPr>
          </a:p>
          <a:p>
            <a:pPr lvl="1" eaLnBrk="1" hangingPunct="1">
              <a:lnSpc>
                <a:spcPct val="90000"/>
              </a:lnSpc>
            </a:pPr>
            <a:r>
              <a:rPr lang="en-US" dirty="0" smtClean="0"/>
              <a:t>Current customer information</a:t>
            </a:r>
            <a:r>
              <a:rPr lang="zh-CN" altLang="en-US" dirty="0" smtClean="0"/>
              <a:t>客户信息</a:t>
            </a:r>
            <a:endParaRPr lang="en-US" dirty="0" smtClean="0"/>
          </a:p>
          <a:p>
            <a:pPr lvl="1" eaLnBrk="1" hangingPunct="1">
              <a:lnSpc>
                <a:spcPct val="90000"/>
              </a:lnSpc>
            </a:pPr>
            <a:r>
              <a:rPr lang="en-US" dirty="0" smtClean="0"/>
              <a:t>Former customer information</a:t>
            </a:r>
          </a:p>
          <a:p>
            <a:pPr lvl="1" eaLnBrk="1" hangingPunct="1">
              <a:lnSpc>
                <a:spcPct val="90000"/>
              </a:lnSpc>
            </a:pPr>
            <a:r>
              <a:rPr lang="en-US" dirty="0" smtClean="0"/>
              <a:t>Prospect information</a:t>
            </a:r>
          </a:p>
        </p:txBody>
      </p:sp>
      <p:sp>
        <p:nvSpPr>
          <p:cNvPr id="2765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765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765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r>
              <a:rPr lang="en-US"/>
              <a:t>11-</a:t>
            </a:r>
            <a:fld id="{5374B82F-75AB-4D1C-AA65-3122D2BFEDA0}" type="slidenum">
              <a:rPr lang="en-US"/>
              <a:pPr>
                <a:defRPr/>
              </a:pPr>
              <a:t>9</a:t>
            </a:fld>
            <a:endParaRPr lang="en-US"/>
          </a:p>
        </p:txBody>
      </p:sp>
      <p:sp>
        <p:nvSpPr>
          <p:cNvPr id="29699" name="Rectangle 2"/>
          <p:cNvSpPr>
            <a:spLocks noGrp="1" noChangeArrowheads="1"/>
          </p:cNvSpPr>
          <p:nvPr>
            <p:ph type="title"/>
          </p:nvPr>
        </p:nvSpPr>
        <p:spPr>
          <a:xfrm>
            <a:off x="838200" y="358775"/>
            <a:ext cx="8001000" cy="708025"/>
          </a:xfrm>
        </p:spPr>
        <p:txBody>
          <a:bodyPr/>
          <a:lstStyle/>
          <a:p>
            <a:pPr algn="ctr" eaLnBrk="1" hangingPunct="1"/>
            <a:r>
              <a:rPr lang="en-US" sz="4000" b="1" dirty="0" smtClean="0">
                <a:solidFill>
                  <a:srgbClr val="008000"/>
                </a:solidFill>
              </a:rPr>
              <a:t>Marketing Data Warehouse</a:t>
            </a:r>
          </a:p>
        </p:txBody>
      </p:sp>
      <p:sp>
        <p:nvSpPr>
          <p:cNvPr id="29700" name="Rectangle 3"/>
          <p:cNvSpPr>
            <a:spLocks noGrp="1" noChangeArrowheads="1"/>
          </p:cNvSpPr>
          <p:nvPr>
            <p:ph type="body" idx="1"/>
          </p:nvPr>
        </p:nvSpPr>
        <p:spPr>
          <a:xfrm>
            <a:off x="1447800" y="1371600"/>
            <a:ext cx="7162800" cy="4953000"/>
          </a:xfrm>
        </p:spPr>
        <p:txBody>
          <a:bodyPr/>
          <a:lstStyle/>
          <a:p>
            <a:pPr eaLnBrk="1"/>
            <a:r>
              <a:rPr lang="en-US" sz="2800" dirty="0" smtClean="0"/>
              <a:t>Customer names and addresses</a:t>
            </a:r>
          </a:p>
          <a:p>
            <a:pPr eaLnBrk="1"/>
            <a:r>
              <a:rPr lang="en-US" sz="2800" dirty="0" smtClean="0"/>
              <a:t>E-mail addresses</a:t>
            </a:r>
          </a:p>
          <a:p>
            <a:pPr eaLnBrk="1"/>
            <a:r>
              <a:rPr lang="en-US" sz="2800" dirty="0" smtClean="0"/>
              <a:t>Record of visits to the firm’s Web site</a:t>
            </a:r>
          </a:p>
          <a:p>
            <a:pPr eaLnBrk="1"/>
            <a:r>
              <a:rPr lang="en-US" sz="2800" dirty="0" smtClean="0"/>
              <a:t>Customer history</a:t>
            </a:r>
          </a:p>
          <a:p>
            <a:pPr eaLnBrk="1"/>
            <a:r>
              <a:rPr lang="en-US" sz="2800" dirty="0" smtClean="0"/>
              <a:t>Customer survey results</a:t>
            </a:r>
          </a:p>
          <a:p>
            <a:pPr eaLnBrk="1"/>
            <a:r>
              <a:rPr lang="en-US" sz="2800" dirty="0" smtClean="0"/>
              <a:t>Preferences and profiles</a:t>
            </a:r>
            <a:r>
              <a:rPr lang="zh-CN" altLang="en-US" sz="2800" dirty="0" smtClean="0"/>
              <a:t>个人喜好和画像</a:t>
            </a:r>
            <a:endParaRPr lang="en-US" sz="2800" dirty="0" smtClean="0"/>
          </a:p>
          <a:p>
            <a:pPr eaLnBrk="1"/>
            <a:r>
              <a:rPr lang="en-US" sz="2800" dirty="0" smtClean="0"/>
              <a:t>Marketing campaign results</a:t>
            </a:r>
            <a:r>
              <a:rPr lang="zh-CN" altLang="en-US" sz="2800" dirty="0" smtClean="0"/>
              <a:t>以往营销活动反馈</a:t>
            </a:r>
            <a:endParaRPr lang="en-US" sz="2800" dirty="0" smtClean="0"/>
          </a:p>
          <a:p>
            <a:pPr eaLnBrk="1"/>
            <a:r>
              <a:rPr lang="en-US" sz="2800" dirty="0" smtClean="0"/>
              <a:t>Appended data</a:t>
            </a:r>
            <a:r>
              <a:rPr lang="zh-CN" altLang="en-US" sz="2800" dirty="0" smtClean="0"/>
              <a:t>扩展的统计与心理数据</a:t>
            </a:r>
            <a:endParaRPr lang="en-US" sz="2800" dirty="0" smtClean="0"/>
          </a:p>
          <a:p>
            <a:pPr eaLnBrk="1" hangingPunct="1"/>
            <a:r>
              <a:rPr lang="en-US" sz="2800" dirty="0" smtClean="0"/>
              <a:t>Coded data</a:t>
            </a:r>
          </a:p>
          <a:p>
            <a:pPr eaLnBrk="1"/>
            <a:endParaRPr lang="en-US" sz="2800" dirty="0" smtClean="0"/>
          </a:p>
        </p:txBody>
      </p:sp>
      <p:sp>
        <p:nvSpPr>
          <p:cNvPr id="2970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970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970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rtsy">
  <a:themeElements>
    <a:clrScheme name="">
      <a:dk1>
        <a:srgbClr val="000000"/>
      </a:dk1>
      <a:lt1>
        <a:srgbClr val="4D4D4D"/>
      </a:lt1>
      <a:dk2>
        <a:srgbClr val="333333"/>
      </a:dk2>
      <a:lt2>
        <a:srgbClr val="000000"/>
      </a:lt2>
      <a:accent1>
        <a:srgbClr val="808000"/>
      </a:accent1>
      <a:accent2>
        <a:srgbClr val="CC9900"/>
      </a:accent2>
      <a:accent3>
        <a:srgbClr val="B2B2B2"/>
      </a:accent3>
      <a:accent4>
        <a:srgbClr val="000000"/>
      </a:accent4>
      <a:accent5>
        <a:srgbClr val="C0C0AA"/>
      </a:accent5>
      <a:accent6>
        <a:srgbClr val="B98A00"/>
      </a:accent6>
      <a:hlink>
        <a:srgbClr val="0033CC"/>
      </a:hlink>
      <a:folHlink>
        <a:srgbClr val="FF9900"/>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2828</TotalTime>
  <Words>6667</Words>
  <Application>Microsoft Office PowerPoint</Application>
  <PresentationFormat>全屏显示(4:3)</PresentationFormat>
  <Paragraphs>525</Paragraphs>
  <Slides>60</Slides>
  <Notes>56</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67" baseType="lpstr">
      <vt:lpstr>宋体</vt:lpstr>
      <vt:lpstr>Arial</vt:lpstr>
      <vt:lpstr>Tahoma</vt:lpstr>
      <vt:lpstr>Times New Roman</vt:lpstr>
      <vt:lpstr>Wingdings</vt:lpstr>
      <vt:lpstr>Artsy</vt:lpstr>
      <vt:lpstr>Chart</vt:lpstr>
      <vt:lpstr>PowerPoint 演示文稿</vt:lpstr>
      <vt:lpstr>Selling Words</vt:lpstr>
      <vt:lpstr>PowerPoint 演示文稿</vt:lpstr>
      <vt:lpstr>PowerPoint 演示文稿</vt:lpstr>
      <vt:lpstr>PowerPoint 演示文稿</vt:lpstr>
      <vt:lpstr>Database Marketing</vt:lpstr>
      <vt:lpstr>PowerPoint 演示文稿</vt:lpstr>
      <vt:lpstr>Building a Data Warehouse</vt:lpstr>
      <vt:lpstr>Marketing Data Warehouse</vt:lpstr>
      <vt:lpstr>E-Mail and Internet Data</vt:lpstr>
      <vt:lpstr>Purchase and Communication Histories购买和沟通历史</vt:lpstr>
      <vt:lpstr>Customer Information Companies</vt:lpstr>
      <vt:lpstr>Geocoding</vt:lpstr>
      <vt:lpstr>Trade Area Draw Analysis Sample CACI Report for a Proposed Store Site</vt:lpstr>
      <vt:lpstr>PowerPoint 演示文稿</vt:lpstr>
      <vt:lpstr>PowerPoint 演示文稿</vt:lpstr>
      <vt:lpstr>PowerPoint 演示文稿</vt:lpstr>
      <vt:lpstr>Data Mining</vt:lpstr>
      <vt:lpstr>PowerPoint 演示文稿</vt:lpstr>
      <vt:lpstr>Database-Driven Marketing Communications</vt:lpstr>
      <vt:lpstr>PowerPoint 演示文稿</vt:lpstr>
      <vt:lpstr>Identification Codes</vt:lpstr>
      <vt:lpstr>Customer Profile Information</vt:lpstr>
      <vt:lpstr>PowerPoint 演示文稿</vt:lpstr>
      <vt:lpstr>PowerPoint 演示文稿</vt:lpstr>
      <vt:lpstr>PowerPoint 演示文稿</vt:lpstr>
      <vt:lpstr>In-Bound Telemarketing</vt:lpstr>
      <vt:lpstr>Trawling</vt:lpstr>
      <vt:lpstr>Database-Driven Marketing Programs</vt:lpstr>
      <vt:lpstr>Permission Marketing</vt:lpstr>
      <vt:lpstr>PowerPoint 演示文稿</vt:lpstr>
      <vt:lpstr>Keys to Successful Permission Marketing</vt:lpstr>
      <vt:lpstr>PowerPoint 演示文稿</vt:lpstr>
      <vt:lpstr>PowerPoint 演示文稿</vt:lpstr>
      <vt:lpstr>常客计划</vt:lpstr>
      <vt:lpstr>PowerPoint 演示文稿</vt:lpstr>
      <vt:lpstr>PowerPoint 演示文稿</vt:lpstr>
      <vt:lpstr>Principles Frequency Programs</vt:lpstr>
      <vt:lpstr>Customer Relationship Management</vt:lpstr>
      <vt:lpstr>Customer Relationship Management 开发步骤</vt:lpstr>
      <vt:lpstr>Customer Relationship Management Reasons for Failure</vt:lpstr>
      <vt:lpstr>Direct Response Marketing</vt:lpstr>
      <vt:lpstr>PowerPoint 演示文稿</vt:lpstr>
      <vt:lpstr>Direct Mail</vt:lpstr>
      <vt:lpstr>Catalogs目录邮购</vt:lpstr>
      <vt:lpstr>Direct Response Media 广告结尾一般是请立即拨打电话</vt:lpstr>
      <vt:lpstr>Internet</vt:lpstr>
      <vt:lpstr>Direct Sales</vt:lpstr>
      <vt:lpstr>Telemarketing</vt:lpstr>
      <vt:lpstr>Personal Selling</vt:lpstr>
      <vt:lpstr>PowerPoint 演示文稿</vt:lpstr>
      <vt:lpstr>PowerPoint 演示文稿</vt:lpstr>
      <vt:lpstr>Qualifying Prospects</vt:lpstr>
      <vt:lpstr>Marketing Approaches Prospect Categories</vt:lpstr>
      <vt:lpstr>PowerPoint 演示文稿</vt:lpstr>
      <vt:lpstr>销售陈述</vt:lpstr>
      <vt:lpstr>PowerPoint 演示文稿</vt:lpstr>
      <vt:lpstr>PowerPoint 演示文稿</vt:lpstr>
      <vt:lpstr>International Implications</vt:lpstr>
      <vt:lpstr>Integrated Campaigns in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13-1 Personal Selling process</dc:title>
  <dc:creator>Kenneth E. Clow</dc:creator>
  <cp:lastModifiedBy>Mingyi GU</cp:lastModifiedBy>
  <cp:revision>338</cp:revision>
  <cp:lastPrinted>2000-10-16T17:32:29Z</cp:lastPrinted>
  <dcterms:created xsi:type="dcterms:W3CDTF">1995-05-28T16:58:28Z</dcterms:created>
  <dcterms:modified xsi:type="dcterms:W3CDTF">2016-06-06T13:17:33Z</dcterms:modified>
</cp:coreProperties>
</file>