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4"/>
  </p:notesMasterIdLst>
  <p:handoutMasterIdLst>
    <p:handoutMasterId r:id="rId95"/>
  </p:handoutMasterIdLst>
  <p:sldIdLst>
    <p:sldId id="259" r:id="rId2"/>
    <p:sldId id="383" r:id="rId3"/>
    <p:sldId id="384" r:id="rId4"/>
    <p:sldId id="385" r:id="rId5"/>
    <p:sldId id="386" r:id="rId6"/>
    <p:sldId id="387" r:id="rId7"/>
    <p:sldId id="388" r:id="rId8"/>
    <p:sldId id="346" r:id="rId9"/>
    <p:sldId id="358" r:id="rId10"/>
    <p:sldId id="382" r:id="rId11"/>
    <p:sldId id="360" r:id="rId12"/>
    <p:sldId id="359" r:id="rId13"/>
    <p:sldId id="356" r:id="rId14"/>
    <p:sldId id="334" r:id="rId15"/>
    <p:sldId id="337" r:id="rId16"/>
    <p:sldId id="336" r:id="rId17"/>
    <p:sldId id="303" r:id="rId18"/>
    <p:sldId id="376" r:id="rId19"/>
    <p:sldId id="347" r:id="rId20"/>
    <p:sldId id="377" r:id="rId21"/>
    <p:sldId id="362" r:id="rId22"/>
    <p:sldId id="363" r:id="rId23"/>
    <p:sldId id="366" r:id="rId24"/>
    <p:sldId id="361" r:id="rId25"/>
    <p:sldId id="378" r:id="rId26"/>
    <p:sldId id="304" r:id="rId27"/>
    <p:sldId id="349" r:id="rId28"/>
    <p:sldId id="350" r:id="rId29"/>
    <p:sldId id="351" r:id="rId30"/>
    <p:sldId id="352" r:id="rId31"/>
    <p:sldId id="353" r:id="rId32"/>
    <p:sldId id="354" r:id="rId33"/>
    <p:sldId id="355" r:id="rId34"/>
    <p:sldId id="379" r:id="rId35"/>
    <p:sldId id="380" r:id="rId36"/>
    <p:sldId id="381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2" r:id="rId45"/>
    <p:sldId id="313" r:id="rId46"/>
    <p:sldId id="314" r:id="rId47"/>
    <p:sldId id="315" r:id="rId48"/>
    <p:sldId id="316" r:id="rId49"/>
    <p:sldId id="317" r:id="rId50"/>
    <p:sldId id="318" r:id="rId51"/>
    <p:sldId id="320" r:id="rId52"/>
    <p:sldId id="321" r:id="rId53"/>
    <p:sldId id="322" r:id="rId54"/>
    <p:sldId id="323" r:id="rId55"/>
    <p:sldId id="324" r:id="rId56"/>
    <p:sldId id="325" r:id="rId57"/>
    <p:sldId id="326" r:id="rId58"/>
    <p:sldId id="327" r:id="rId59"/>
    <p:sldId id="302" r:id="rId60"/>
    <p:sldId id="335" r:id="rId61"/>
    <p:sldId id="295" r:id="rId62"/>
    <p:sldId id="296" r:id="rId63"/>
    <p:sldId id="297" r:id="rId64"/>
    <p:sldId id="298" r:id="rId65"/>
    <p:sldId id="299" r:id="rId66"/>
    <p:sldId id="300" r:id="rId67"/>
    <p:sldId id="256" r:id="rId68"/>
    <p:sldId id="270" r:id="rId69"/>
    <p:sldId id="268" r:id="rId70"/>
    <p:sldId id="280" r:id="rId71"/>
    <p:sldId id="339" r:id="rId72"/>
    <p:sldId id="357" r:id="rId73"/>
    <p:sldId id="340" r:id="rId74"/>
    <p:sldId id="341" r:id="rId75"/>
    <p:sldId id="281" r:id="rId76"/>
    <p:sldId id="282" r:id="rId77"/>
    <p:sldId id="283" r:id="rId78"/>
    <p:sldId id="284" r:id="rId79"/>
    <p:sldId id="285" r:id="rId80"/>
    <p:sldId id="269" r:id="rId81"/>
    <p:sldId id="286" r:id="rId82"/>
    <p:sldId id="261" r:id="rId83"/>
    <p:sldId id="262" r:id="rId84"/>
    <p:sldId id="263" r:id="rId85"/>
    <p:sldId id="267" r:id="rId86"/>
    <p:sldId id="266" r:id="rId87"/>
    <p:sldId id="273" r:id="rId88"/>
    <p:sldId id="272" r:id="rId89"/>
    <p:sldId id="365" r:id="rId90"/>
    <p:sldId id="294" r:id="rId91"/>
    <p:sldId id="292" r:id="rId92"/>
    <p:sldId id="293" r:id="rId93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9900"/>
    <a:srgbClr val="E044A1"/>
    <a:srgbClr val="DDDDDD"/>
    <a:srgbClr val="000000"/>
    <a:srgbClr val="000066"/>
    <a:srgbClr val="FF33CC"/>
    <a:srgbClr val="8F1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7014" autoAdjust="0"/>
    <p:restoredTop sz="94660"/>
  </p:normalViewPr>
  <p:slideViewPr>
    <p:cSldViewPr>
      <p:cViewPr>
        <p:scale>
          <a:sx n="75" d="100"/>
          <a:sy n="75" d="100"/>
        </p:scale>
        <p:origin x="-1720" y="-15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notesMaster" Target="notesMasters/notesMaster1.xml"/><Relationship Id="rId95" Type="http://schemas.openxmlformats.org/officeDocument/2006/relationships/handoutMaster" Target="handoutMasters/handoutMaster1.xml"/><Relationship Id="rId96" Type="http://schemas.openxmlformats.org/officeDocument/2006/relationships/printerSettings" Target="printerSettings/printerSettings1.bin"/><Relationship Id="rId97" Type="http://schemas.openxmlformats.org/officeDocument/2006/relationships/presProps" Target="presProps.xml"/><Relationship Id="rId98" Type="http://schemas.openxmlformats.org/officeDocument/2006/relationships/viewProps" Target="viewProps.xml"/><Relationship Id="rId9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tableStyles" Target="tableStyles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E06BC7-3A5F-46EE-A5EC-FA23397BD876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475480-063B-4D68-9ACD-38900491653C}">
      <dgm:prSet phldrT="[Text]"/>
      <dgm:spPr>
        <a:solidFill>
          <a:schemeClr val="accent6"/>
        </a:solidFill>
      </dgm:spPr>
      <dgm:t>
        <a:bodyPr/>
        <a:lstStyle/>
        <a:p>
          <a:r>
            <a:rPr lang="en-US" b="1" u="sng" dirty="0" smtClean="0">
              <a:solidFill>
                <a:schemeClr val="bg1"/>
              </a:solidFill>
            </a:rPr>
            <a:t>Motivation</a:t>
          </a:r>
        </a:p>
        <a:p>
          <a:r>
            <a:rPr lang="en-US" b="1" i="0" dirty="0" smtClean="0">
              <a:solidFill>
                <a:schemeClr val="bg1"/>
              </a:solidFill>
              <a:cs typeface="Times New Roman" pitchFamily="18" charset="0"/>
            </a:rPr>
            <a:t>Motivation is a process which begins with a physiological or psychological need or deficiency which triggers behavior or a drive that is aimed at a goal or an incentive</a:t>
          </a:r>
          <a:r>
            <a:rPr lang="en-US" b="1" i="1" dirty="0" smtClean="0">
              <a:solidFill>
                <a:schemeClr val="bg1"/>
              </a:solidFill>
              <a:cs typeface="Times New Roman" pitchFamily="18" charset="0"/>
            </a:rPr>
            <a:t>.</a:t>
          </a:r>
          <a:endParaRPr lang="en-US" b="1" dirty="0">
            <a:solidFill>
              <a:schemeClr val="bg1"/>
            </a:solidFill>
          </a:endParaRPr>
        </a:p>
      </dgm:t>
    </dgm:pt>
    <dgm:pt modelId="{01DCB7D9-E3FB-463D-9B27-ECF9BEF0BCE4}" type="parTrans" cxnId="{56A26A58-A572-4EE0-9B14-32F16134F0D5}">
      <dgm:prSet/>
      <dgm:spPr/>
      <dgm:t>
        <a:bodyPr/>
        <a:lstStyle/>
        <a:p>
          <a:endParaRPr lang="en-US"/>
        </a:p>
      </dgm:t>
    </dgm:pt>
    <dgm:pt modelId="{F1C52E09-5AD6-4DA3-9823-DD42471115AB}" type="sibTrans" cxnId="{56A26A58-A572-4EE0-9B14-32F16134F0D5}">
      <dgm:prSet/>
      <dgm:spPr/>
      <dgm:t>
        <a:bodyPr/>
        <a:lstStyle/>
        <a:p>
          <a:endParaRPr lang="en-US"/>
        </a:p>
      </dgm:t>
    </dgm:pt>
    <dgm:pt modelId="{D0429CDD-F431-463B-BED4-BEAC5B2FF22C}">
      <dgm:prSet phldrT="[Text]"/>
      <dgm:spPr>
        <a:solidFill>
          <a:schemeClr val="accent5"/>
        </a:solidFill>
      </dgm:spPr>
      <dgm:t>
        <a:bodyPr/>
        <a:lstStyle/>
        <a:p>
          <a:r>
            <a:rPr lang="en-US" b="1" u="sng" dirty="0" smtClean="0">
              <a:solidFill>
                <a:schemeClr val="bg1"/>
              </a:solidFill>
            </a:rPr>
            <a:t>Motivating</a:t>
          </a:r>
        </a:p>
        <a:p>
          <a:r>
            <a:rPr lang="en-US" b="1" dirty="0" smtClean="0">
              <a:solidFill>
                <a:schemeClr val="bg1"/>
              </a:solidFill>
            </a:rPr>
            <a:t>While a motive is energizer of action, motivating is the channelization of motives.</a:t>
          </a:r>
        </a:p>
        <a:p>
          <a:endParaRPr lang="en-US" b="1" dirty="0">
            <a:solidFill>
              <a:schemeClr val="bg1"/>
            </a:solidFill>
          </a:endParaRPr>
        </a:p>
      </dgm:t>
    </dgm:pt>
    <dgm:pt modelId="{BFE5B255-856E-4A1B-A0E3-10426E4357D8}" type="sibTrans" cxnId="{AD3F9214-36E5-4327-8FC9-85AC412F99B9}">
      <dgm:prSet/>
      <dgm:spPr/>
      <dgm:t>
        <a:bodyPr/>
        <a:lstStyle/>
        <a:p>
          <a:endParaRPr lang="en-US"/>
        </a:p>
      </dgm:t>
    </dgm:pt>
    <dgm:pt modelId="{86594563-774D-493C-822D-DD2C6B209CDA}" type="parTrans" cxnId="{AD3F9214-36E5-4327-8FC9-85AC412F99B9}">
      <dgm:prSet/>
      <dgm:spPr/>
      <dgm:t>
        <a:bodyPr/>
        <a:lstStyle/>
        <a:p>
          <a:endParaRPr lang="en-US"/>
        </a:p>
      </dgm:t>
    </dgm:pt>
    <dgm:pt modelId="{B2DD0267-AED6-478E-8D53-3A4FF6EB6362}">
      <dgm:prSet phldrT="[Text]"/>
      <dgm:spPr>
        <a:solidFill>
          <a:schemeClr val="accent6"/>
        </a:solidFill>
      </dgm:spPr>
      <dgm:t>
        <a:bodyPr/>
        <a:lstStyle/>
        <a:p>
          <a:r>
            <a:rPr lang="en-US" b="1" u="sng" dirty="0" smtClean="0">
              <a:solidFill>
                <a:schemeClr val="bg1"/>
              </a:solidFill>
            </a:rPr>
            <a:t>Motive</a:t>
          </a:r>
        </a:p>
        <a:p>
          <a:r>
            <a:rPr lang="en-US" b="1" dirty="0" smtClean="0">
              <a:solidFill>
                <a:schemeClr val="bg1"/>
              </a:solidFill>
            </a:rPr>
            <a:t>A motive is an inner state that directs behavior towards goal</a:t>
          </a:r>
          <a:endParaRPr lang="en-US" b="1" dirty="0">
            <a:solidFill>
              <a:schemeClr val="bg1"/>
            </a:solidFill>
          </a:endParaRPr>
        </a:p>
      </dgm:t>
    </dgm:pt>
    <dgm:pt modelId="{E797E25F-BC75-4BAC-8290-7B11F4E00360}" type="sibTrans" cxnId="{C874F998-1A7B-4699-B1D8-9E14830EE5F3}">
      <dgm:prSet/>
      <dgm:spPr/>
      <dgm:t>
        <a:bodyPr/>
        <a:lstStyle/>
        <a:p>
          <a:endParaRPr lang="en-US"/>
        </a:p>
      </dgm:t>
    </dgm:pt>
    <dgm:pt modelId="{5271D30C-AA11-4132-89B0-093EB9591976}" type="parTrans" cxnId="{C874F998-1A7B-4699-B1D8-9E14830EE5F3}">
      <dgm:prSet/>
      <dgm:spPr/>
      <dgm:t>
        <a:bodyPr/>
        <a:lstStyle/>
        <a:p>
          <a:endParaRPr lang="en-US"/>
        </a:p>
      </dgm:t>
    </dgm:pt>
    <dgm:pt modelId="{1BAF96A0-EBB8-4145-8E77-F4884565F79F}" type="pres">
      <dgm:prSet presAssocID="{42E06BC7-3A5F-46EE-A5EC-FA23397BD8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70ECDD5-2E28-4C22-B44D-F01D93486F6B}" type="pres">
      <dgm:prSet presAssocID="{B2DD0267-AED6-478E-8D53-3A4FF6EB636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047A27-61E4-432B-87DC-DA8D222A2EA4}" type="pres">
      <dgm:prSet presAssocID="{E797E25F-BC75-4BAC-8290-7B11F4E00360}" presName="sibTrans" presStyleCnt="0"/>
      <dgm:spPr/>
    </dgm:pt>
    <dgm:pt modelId="{531D8026-BF6A-463B-9DA5-AFF695387DB3}" type="pres">
      <dgm:prSet presAssocID="{D0429CDD-F431-463B-BED4-BEAC5B2FF22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69C0B9C-C195-4821-8E63-5CD072A81ACE}" type="pres">
      <dgm:prSet presAssocID="{BFE5B255-856E-4A1B-A0E3-10426E4357D8}" presName="sibTrans" presStyleCnt="0"/>
      <dgm:spPr/>
    </dgm:pt>
    <dgm:pt modelId="{03E7D123-D0EB-4C52-8B49-B3F2253AF020}" type="pres">
      <dgm:prSet presAssocID="{25475480-063B-4D68-9ACD-38900491653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90E2D46-63A0-A547-B485-4DC968014CCF}" type="presOf" srcId="{D0429CDD-F431-463B-BED4-BEAC5B2FF22C}" destId="{531D8026-BF6A-463B-9DA5-AFF695387DB3}" srcOrd="0" destOrd="0" presId="urn:microsoft.com/office/officeart/2005/8/layout/hList6"/>
    <dgm:cxn modelId="{AD3F9214-36E5-4327-8FC9-85AC412F99B9}" srcId="{42E06BC7-3A5F-46EE-A5EC-FA23397BD876}" destId="{D0429CDD-F431-463B-BED4-BEAC5B2FF22C}" srcOrd="1" destOrd="0" parTransId="{86594563-774D-493C-822D-DD2C6B209CDA}" sibTransId="{BFE5B255-856E-4A1B-A0E3-10426E4357D8}"/>
    <dgm:cxn modelId="{C874F998-1A7B-4699-B1D8-9E14830EE5F3}" srcId="{42E06BC7-3A5F-46EE-A5EC-FA23397BD876}" destId="{B2DD0267-AED6-478E-8D53-3A4FF6EB6362}" srcOrd="0" destOrd="0" parTransId="{5271D30C-AA11-4132-89B0-093EB9591976}" sibTransId="{E797E25F-BC75-4BAC-8290-7B11F4E00360}"/>
    <dgm:cxn modelId="{6FEBCE4F-66F0-B643-8D94-C3409EA702F9}" type="presOf" srcId="{B2DD0267-AED6-478E-8D53-3A4FF6EB6362}" destId="{B70ECDD5-2E28-4C22-B44D-F01D93486F6B}" srcOrd="0" destOrd="0" presId="urn:microsoft.com/office/officeart/2005/8/layout/hList6"/>
    <dgm:cxn modelId="{56A26A58-A572-4EE0-9B14-32F16134F0D5}" srcId="{42E06BC7-3A5F-46EE-A5EC-FA23397BD876}" destId="{25475480-063B-4D68-9ACD-38900491653C}" srcOrd="2" destOrd="0" parTransId="{01DCB7D9-E3FB-463D-9B27-ECF9BEF0BCE4}" sibTransId="{F1C52E09-5AD6-4DA3-9823-DD42471115AB}"/>
    <dgm:cxn modelId="{147015AE-44AA-C345-866E-4142F7DB59B5}" type="presOf" srcId="{42E06BC7-3A5F-46EE-A5EC-FA23397BD876}" destId="{1BAF96A0-EBB8-4145-8E77-F4884565F79F}" srcOrd="0" destOrd="0" presId="urn:microsoft.com/office/officeart/2005/8/layout/hList6"/>
    <dgm:cxn modelId="{9346A923-3B5E-6440-B98C-F94740848945}" type="presOf" srcId="{25475480-063B-4D68-9ACD-38900491653C}" destId="{03E7D123-D0EB-4C52-8B49-B3F2253AF020}" srcOrd="0" destOrd="0" presId="urn:microsoft.com/office/officeart/2005/8/layout/hList6"/>
    <dgm:cxn modelId="{007B5B64-8A1F-534D-92F1-F35BF3C5AA84}" type="presParOf" srcId="{1BAF96A0-EBB8-4145-8E77-F4884565F79F}" destId="{B70ECDD5-2E28-4C22-B44D-F01D93486F6B}" srcOrd="0" destOrd="0" presId="urn:microsoft.com/office/officeart/2005/8/layout/hList6"/>
    <dgm:cxn modelId="{E33E9D0C-566B-5747-8302-16B0FACE45F6}" type="presParOf" srcId="{1BAF96A0-EBB8-4145-8E77-F4884565F79F}" destId="{74047A27-61E4-432B-87DC-DA8D222A2EA4}" srcOrd="1" destOrd="0" presId="urn:microsoft.com/office/officeart/2005/8/layout/hList6"/>
    <dgm:cxn modelId="{71111B2F-8EF9-1546-BC08-0A2968DC07F3}" type="presParOf" srcId="{1BAF96A0-EBB8-4145-8E77-F4884565F79F}" destId="{531D8026-BF6A-463B-9DA5-AFF695387DB3}" srcOrd="2" destOrd="0" presId="urn:microsoft.com/office/officeart/2005/8/layout/hList6"/>
    <dgm:cxn modelId="{596BB5BC-DBC1-344F-A344-315EAF0078F2}" type="presParOf" srcId="{1BAF96A0-EBB8-4145-8E77-F4884565F79F}" destId="{B69C0B9C-C195-4821-8E63-5CD072A81ACE}" srcOrd="3" destOrd="0" presId="urn:microsoft.com/office/officeart/2005/8/layout/hList6"/>
    <dgm:cxn modelId="{2C8C7377-002A-244D-A1C9-C230EE4E7A78}" type="presParOf" srcId="{1BAF96A0-EBB8-4145-8E77-F4884565F79F}" destId="{03E7D123-D0EB-4C52-8B49-B3F2253AF02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0ECDD5-2E28-4C22-B44D-F01D93486F6B}">
      <dsp:nvSpPr>
        <dsp:cNvPr id="0" name=""/>
        <dsp:cNvSpPr/>
      </dsp:nvSpPr>
      <dsp:spPr>
        <a:xfrm rot="16200000">
          <a:off x="-1086719" y="1087757"/>
          <a:ext cx="4873625" cy="2698110"/>
        </a:xfrm>
        <a:prstGeom prst="flowChartManualOperation">
          <a:avLst/>
        </a:prstGeom>
        <a:solidFill>
          <a:schemeClr val="accent6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6669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chemeClr val="bg1"/>
              </a:solidFill>
            </a:rPr>
            <a:t>Motive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A motive is an inner state that directs behavior towards goal</a:t>
          </a:r>
          <a:endParaRPr lang="en-US" sz="1800" b="1" kern="1200" dirty="0">
            <a:solidFill>
              <a:schemeClr val="bg1"/>
            </a:solidFill>
          </a:endParaRPr>
        </a:p>
      </dsp:txBody>
      <dsp:txXfrm rot="5400000">
        <a:off x="1038" y="974725"/>
        <a:ext cx="2698110" cy="2924175"/>
      </dsp:txXfrm>
    </dsp:sp>
    <dsp:sp modelId="{531D8026-BF6A-463B-9DA5-AFF695387DB3}">
      <dsp:nvSpPr>
        <dsp:cNvPr id="0" name=""/>
        <dsp:cNvSpPr/>
      </dsp:nvSpPr>
      <dsp:spPr>
        <a:xfrm rot="16200000">
          <a:off x="1813748" y="1087757"/>
          <a:ext cx="4873625" cy="2698110"/>
        </a:xfrm>
        <a:prstGeom prst="flowChartManualOperation">
          <a:avLst/>
        </a:prstGeom>
        <a:solidFill>
          <a:schemeClr val="accent5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6669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chemeClr val="bg1"/>
              </a:solidFill>
            </a:rPr>
            <a:t>Motivating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</a:rPr>
            <a:t>While a motive is energizer of action, motivating is the channelization of motives.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>
            <a:solidFill>
              <a:schemeClr val="bg1"/>
            </a:solidFill>
          </a:endParaRPr>
        </a:p>
      </dsp:txBody>
      <dsp:txXfrm rot="5400000">
        <a:off x="2901505" y="974725"/>
        <a:ext cx="2698110" cy="2924175"/>
      </dsp:txXfrm>
    </dsp:sp>
    <dsp:sp modelId="{03E7D123-D0EB-4C52-8B49-B3F2253AF020}">
      <dsp:nvSpPr>
        <dsp:cNvPr id="0" name=""/>
        <dsp:cNvSpPr/>
      </dsp:nvSpPr>
      <dsp:spPr>
        <a:xfrm rot="16200000">
          <a:off x="4714216" y="1087757"/>
          <a:ext cx="4873625" cy="2698110"/>
        </a:xfrm>
        <a:prstGeom prst="flowChartManualOperation">
          <a:avLst/>
        </a:prstGeom>
        <a:solidFill>
          <a:schemeClr val="accent6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0" rIns="116669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u="sng" kern="1200" dirty="0" smtClean="0">
              <a:solidFill>
                <a:schemeClr val="bg1"/>
              </a:solidFill>
            </a:rPr>
            <a:t>Motivation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i="0" kern="1200" dirty="0" smtClean="0">
              <a:solidFill>
                <a:schemeClr val="bg1"/>
              </a:solidFill>
              <a:cs typeface="Times New Roman" pitchFamily="18" charset="0"/>
            </a:rPr>
            <a:t>Motivation is a process which begins with a physiological or psychological need or deficiency which triggers behavior or a drive that is aimed at a goal or an incentive</a:t>
          </a:r>
          <a:r>
            <a:rPr lang="en-US" sz="1800" b="1" i="1" kern="1200" dirty="0" smtClean="0">
              <a:solidFill>
                <a:schemeClr val="bg1"/>
              </a:solidFill>
              <a:cs typeface="Times New Roman" pitchFamily="18" charset="0"/>
            </a:rPr>
            <a:t>.</a:t>
          </a:r>
          <a:endParaRPr lang="en-US" sz="1800" b="1" kern="1200" dirty="0">
            <a:solidFill>
              <a:schemeClr val="bg1"/>
            </a:solidFill>
          </a:endParaRPr>
        </a:p>
      </dsp:txBody>
      <dsp:txXfrm rot="5400000">
        <a:off x="5801973" y="974725"/>
        <a:ext cx="2698110" cy="2924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C878C-EA93-4592-9A9B-A0815411B5CC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D2412-8CFD-48C1-A1DD-39C1D83719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154676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F74BDC-CDB2-43E9-A99B-C170316D1D81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DDF119-CF7F-4947-9E3E-168B4A393D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966394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DF119-CF7F-4947-9E3E-168B4A393D15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9E37C2EB-0742-4D7E-883A-F8B4D9E0890B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DDF119-CF7F-4947-9E3E-168B4A393D15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A5501AB5-A97A-48AC-9FBB-5F955E3D5550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3/2/17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Slide </a:t>
            </a:r>
            <a:fld id="{DD036D98-CB95-47D4-91D6-75DCF13F803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Rectangle 23"/>
          <p:cNvSpPr>
            <a:spLocks noChangeArrowheads="1"/>
          </p:cNvSpPr>
          <p:nvPr userDrawn="1"/>
        </p:nvSpPr>
        <p:spPr bwMode="auto">
          <a:xfrm>
            <a:off x="0" y="0"/>
            <a:ext cx="9144000" cy="609600"/>
          </a:xfrm>
          <a:prstGeom prst="rect">
            <a:avLst/>
          </a:prstGeom>
          <a:solidFill>
            <a:schemeClr val="bg2">
              <a:lumMod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1" name="Picture 2" descr="http://stanfordesp.org/media/images/stanfordesp-logo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11900"/>
            <a:ext cx="1902541" cy="546100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 userDrawn="1"/>
        </p:nvSpPr>
        <p:spPr>
          <a:xfrm>
            <a:off x="6781800" y="6629400"/>
            <a:ext cx="2362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/>
              <a:t>By: Ravishankar Gundlapalli &amp; </a:t>
            </a:r>
            <a:r>
              <a:rPr lang="en-US" sz="900" b="1" dirty="0" err="1" smtClean="0"/>
              <a:t>Vani</a:t>
            </a:r>
            <a:r>
              <a:rPr lang="en-US" sz="900" b="1" dirty="0" smtClean="0"/>
              <a:t> Shankar</a:t>
            </a:r>
            <a:endParaRPr lang="en-US" sz="9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7CBAA-61FE-4EAE-8FF6-099295C835E0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8ACEE-AC3F-4BBF-A0F6-FD5D3138A554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7939B-DBA7-4D9A-B527-C563D49439EE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F7391-A779-4463-A2EC-3B0C794DCD08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F99F6560-58F0-46B2-86F6-382283F23716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7DCC9-8941-47F4-9C3E-323D7B16B0E6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29F00-376B-4B12-BE44-993365A0383F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F05F5-6E08-45A2-B89F-50F4F923459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AD861-CC1E-4376-A6DB-286AEA2EB7C4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EF81D313-85CE-4019-AC9E-565BBCCE8178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D036D98-CB95-47D4-91D6-75DCF13F803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650" r:id="rId12"/>
  </p:sldLayoutIdLst>
  <p:hf hdr="0" ft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gi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Relationship Id="rId3" Type="http://schemas.openxmlformats.org/officeDocument/2006/relationships/image" Target="../media/image34.gi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4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eg"/><Relationship Id="rId3" Type="http://schemas.openxmlformats.org/officeDocument/2006/relationships/image" Target="../media/image42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eg"/><Relationship Id="rId3" Type="http://schemas.openxmlformats.org/officeDocument/2006/relationships/image" Target="../media/image45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4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6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alendarlabs.com/" TargetMode="Externa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jpeg"/><Relationship Id="rId3" Type="http://schemas.openxmlformats.org/officeDocument/2006/relationships/image" Target="../media/image51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jpeg"/><Relationship Id="rId3" Type="http://schemas.openxmlformats.org/officeDocument/2006/relationships/image" Target="../media/image53.wmf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wmf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wmf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4" Type="http://schemas.openxmlformats.org/officeDocument/2006/relationships/image" Target="../media/image58.wmf"/><Relationship Id="rId5" Type="http://schemas.openxmlformats.org/officeDocument/2006/relationships/image" Target="../media/image59.wmf"/><Relationship Id="rId6" Type="http://schemas.openxmlformats.org/officeDocument/2006/relationships/image" Target="../media/image60.w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1484784"/>
            <a:ext cx="8686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smtClean="0">
                <a:solidFill>
                  <a:sysClr val="windowText" lastClr="000000"/>
                </a:solidFill>
              </a:rPr>
              <a:t>Learning Skills and Time Management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smtClean="0">
                <a:solidFill>
                  <a:sysClr val="windowText" lastClr="000000"/>
                </a:solidFill>
              </a:rPr>
              <a:t>talking about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kern="0" dirty="0" smtClean="0">
                <a:solidFill>
                  <a:sysClr val="windowText" lastClr="000000"/>
                </a:solidFill>
              </a:rPr>
              <a:t>MOTIVATION; GOALS; SUCCESS</a:t>
            </a:r>
            <a:endParaRPr kumimoji="0" lang="en-US" sz="40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2" y="5157192"/>
            <a:ext cx="8686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en-US" sz="2800" dirty="0" smtClean="0">
                <a:latin typeface="Cambria" pitchFamily="18" charset="0"/>
              </a:rPr>
              <a:t>Damon L Hansen SISU Spring 2017</a:t>
            </a:r>
          </a:p>
        </p:txBody>
      </p:sp>
      <p:pic>
        <p:nvPicPr>
          <p:cNvPr id="2" name="Picture 1" descr="0e5667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3645024"/>
            <a:ext cx="2209800" cy="2209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REASONS FOR CHOOSING PEOPLE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YO </a:t>
            </a:r>
          </a:p>
          <a:p>
            <a:r>
              <a:rPr lang="en-US" altLang="zh-CN" dirty="0" smtClean="0"/>
              <a:t>IMHO in my humble opinion </a:t>
            </a:r>
          </a:p>
          <a:p>
            <a:r>
              <a:rPr lang="en-US" altLang="zh-CN" dirty="0" smtClean="0"/>
              <a:t>LOL</a:t>
            </a:r>
          </a:p>
          <a:p>
            <a:r>
              <a:rPr lang="en-US" altLang="zh-CN" dirty="0" smtClean="0"/>
              <a:t>ACRONYMFINDER.COM</a:t>
            </a:r>
            <a:endParaRPr lang="zh-CN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Reasons for selecting people to survive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zh-CN" sz="4800" dirty="0" smtClean="0"/>
              <a:t>Rebuild society </a:t>
            </a:r>
          </a:p>
          <a:p>
            <a:r>
              <a:rPr lang="en-US" altLang="zh-CN" sz="4800" dirty="0" smtClean="0"/>
              <a:t>Military and defense knowledge ; knowledge of guns and weapon </a:t>
            </a:r>
          </a:p>
          <a:p>
            <a:r>
              <a:rPr lang="en-US" altLang="zh-CN" sz="4800" dirty="0" smtClean="0"/>
              <a:t>Intelligence, beauty, health, wealth</a:t>
            </a:r>
          </a:p>
          <a:p>
            <a:r>
              <a:rPr lang="en-US" altLang="zh-CN" sz="4800" dirty="0" smtClean="0"/>
              <a:t>Ability to contribute to education. </a:t>
            </a:r>
          </a:p>
          <a:p>
            <a:r>
              <a:rPr lang="en-US" altLang="zh-CN" sz="4800" dirty="0" smtClean="0"/>
              <a:t>Ability to build and construct. </a:t>
            </a:r>
          </a:p>
          <a:p>
            <a:r>
              <a:rPr lang="en-US" altLang="zh-CN" sz="4800" dirty="0" smtClean="0"/>
              <a:t>Ability to have children. </a:t>
            </a:r>
          </a:p>
          <a:p>
            <a:endParaRPr lang="zh-CN" altLang="en-US" sz="4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sz="5400" dirty="0" smtClean="0"/>
              <a:t>I think X person will not contribute to society and is not important because ______ . </a:t>
            </a:r>
          </a:p>
          <a:p>
            <a:r>
              <a:rPr lang="en-US" altLang="zh-CN" sz="5400" dirty="0" smtClean="0"/>
              <a:t>X person is important to keeping society together and functioning because_____ </a:t>
            </a:r>
            <a:endParaRPr lang="zh-CN" altLang="en-US" sz="5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of quotation analysis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Define and fully understand key terms and concepts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Think of a way you can </a:t>
            </a:r>
            <a:r>
              <a:rPr lang="en-US" u="sng" dirty="0" smtClean="0"/>
              <a:t>personalize</a:t>
            </a:r>
            <a:r>
              <a:rPr lang="en-US" dirty="0" smtClean="0"/>
              <a:t> or apply the quote to yourself and your own life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</a:t>
            </a:r>
            <a:r>
              <a:rPr lang="en-US" dirty="0" smtClean="0"/>
              <a:t>xplain what is the </a:t>
            </a:r>
            <a:r>
              <a:rPr lang="en-US" u="sng" dirty="0" smtClean="0"/>
              <a:t>pearl of wisdom</a:t>
            </a:r>
            <a:r>
              <a:rPr lang="en-US" dirty="0" smtClean="0"/>
              <a:t> or what the quote has to teach </a:t>
            </a:r>
            <a:r>
              <a:rPr lang="en-US" sz="3200" b="1" dirty="0" smtClean="0"/>
              <a:t>(i.e. THIS QUOTE IS SAYING THAT YOU CAN BE A HAPPIER PERSON IF______)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930723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Screen Shot 2017-03-01 at 9.57.2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0"/>
            <a:ext cx="64299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521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VOCABULARY JOURNAL ENTRY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EXPECTATION</a:t>
            </a:r>
          </a:p>
          <a:p>
            <a:r>
              <a:rPr lang="en-US" altLang="zh-CN" dirty="0" smtClean="0"/>
              <a:t>Def.  </a:t>
            </a:r>
            <a:r>
              <a:rPr lang="en-US" altLang="zh-CN" i="1" dirty="0" smtClean="0"/>
              <a:t>Something that is demanded, required or strongly requested by an individual. </a:t>
            </a:r>
            <a:endParaRPr lang="en-US" altLang="zh-CN" dirty="0" smtClean="0"/>
          </a:p>
          <a:p>
            <a:r>
              <a:rPr lang="en-US" altLang="zh-CN" dirty="0" smtClean="0"/>
              <a:t>Expectation:  n </a:t>
            </a:r>
          </a:p>
          <a:p>
            <a:r>
              <a:rPr lang="en-US" altLang="zh-CN" dirty="0" smtClean="0"/>
              <a:t>Collocates with: adj. unreasonable, realistic, specific</a:t>
            </a:r>
          </a:p>
          <a:p>
            <a:r>
              <a:rPr lang="en-US" altLang="zh-CN" dirty="0" smtClean="0"/>
              <a:t>What kinds of expectations might you have? </a:t>
            </a:r>
          </a:p>
          <a:p>
            <a:r>
              <a:rPr lang="en-US" altLang="zh-CN" dirty="0" smtClean="0"/>
              <a:t>Ex. Sentence </a:t>
            </a:r>
          </a:p>
          <a:p>
            <a:r>
              <a:rPr lang="en-US" altLang="zh-CN" u="sng" dirty="0" smtClean="0"/>
              <a:t>I think you have a really unreasonable expectation and should improve it </a:t>
            </a:r>
            <a:endParaRPr lang="zh-CN" altLang="en-US" u="sng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VOCABULARY NOTEBOOK ENTRIES 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MAKE SURE YOU INCLUDE: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Definition (use online oxford dictionary ; collocation dictionary (bing.com ) ;</a:t>
            </a:r>
            <a:r>
              <a:rPr lang="zh-CN" altLang="en-US" dirty="0" smtClean="0"/>
              <a:t> </a:t>
            </a:r>
            <a:r>
              <a:rPr lang="en-US" altLang="zh-CN" dirty="0" smtClean="0"/>
              <a:t>USE</a:t>
            </a:r>
            <a:r>
              <a:rPr lang="zh-CN" altLang="en-US" dirty="0" smtClean="0"/>
              <a:t> </a:t>
            </a:r>
            <a:r>
              <a:rPr lang="en-US" altLang="zh-CN" dirty="0" smtClean="0"/>
              <a:t>ENGLISH-</a:t>
            </a:r>
            <a:r>
              <a:rPr lang="zh-CN" altLang="en-US" dirty="0" smtClean="0"/>
              <a:t> </a:t>
            </a:r>
            <a:r>
              <a:rPr lang="en-US" altLang="zh-CN" dirty="0" smtClean="0"/>
              <a:t>ENGLISH</a:t>
            </a:r>
            <a:r>
              <a:rPr lang="zh-CN" altLang="en-US" dirty="0" smtClean="0"/>
              <a:t> </a:t>
            </a:r>
            <a:r>
              <a:rPr lang="en-US" altLang="zh-CN" dirty="0" smtClean="0"/>
              <a:t>DICTIONARY(</a:t>
            </a:r>
            <a:r>
              <a:rPr lang="zh-CN" altLang="en-US" dirty="0" smtClean="0"/>
              <a:t> 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Collocation (patterns of words together)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Word root (if written in dictionary entry)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Translation (if it helps – use PLECO application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Example sentence that is COMPLEX and demonstrates the meaning of a word. </a:t>
            </a:r>
          </a:p>
          <a:p>
            <a:pPr marL="514350" indent="-514350">
              <a:buFont typeface="+mj-lt"/>
              <a:buAutoNum type="arabicPeriod"/>
            </a:pPr>
            <a:endParaRPr lang="zh-CN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981200" y="4191000"/>
            <a:ext cx="5105400" cy="6096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2600" dirty="0" smtClean="0"/>
              <a:t>What Learning Style means?</a:t>
            </a:r>
            <a:endParaRPr lang="en-US" sz="2600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half" idx="2"/>
          </p:nvPr>
        </p:nvSpPr>
        <p:spPr>
          <a:xfrm>
            <a:off x="533400" y="5029200"/>
            <a:ext cx="8001000" cy="1371600"/>
          </a:xfrm>
        </p:spPr>
        <p:txBody>
          <a:bodyPr>
            <a:normAutofit/>
          </a:bodyPr>
          <a:lstStyle/>
          <a:p>
            <a:r>
              <a:rPr lang="en-US" sz="2500" dirty="0" smtClean="0"/>
              <a:t>Learning Style  is the way a person processes, internalizes, and studies new and challenging material. </a:t>
            </a:r>
            <a:endParaRPr lang="en-US" sz="2500" dirty="0"/>
          </a:p>
        </p:txBody>
      </p:sp>
      <p:pic>
        <p:nvPicPr>
          <p:cNvPr id="23" name="Picture Placeholder 22" descr="images-4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t="1678" b="1678"/>
          <a:stretch>
            <a:fillRect/>
          </a:stretch>
        </p:blipFill>
        <p:spPr>
          <a:xfrm>
            <a:off x="2819400" y="450850"/>
            <a:ext cx="5531785" cy="3530303"/>
          </a:xfrm>
          <a:prstGeom prst="roundRect">
            <a:avLst>
              <a:gd name="adj" fmla="val 3826"/>
            </a:avLst>
          </a:prstGeom>
        </p:spPr>
      </p:pic>
    </p:spTree>
    <p:extLst>
      <p:ext uri="{BB962C8B-B14F-4D97-AF65-F5344CB8AC3E}">
        <p14:creationId xmlns:p14="http://schemas.microsoft.com/office/powerpoint/2010/main" val="1571807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图片占位符 3"/>
          <p:cNvSpPr>
            <a:spLocks noGrp="1"/>
          </p:cNvSpPr>
          <p:nvPr>
            <p:ph type="pic" idx="1"/>
          </p:nvPr>
        </p:nvSpPr>
        <p:spPr/>
      </p:sp>
      <p:sp>
        <p:nvSpPr>
          <p:cNvPr id="5" name="文本占位符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1D313-85CE-4019-AC9E-565BBCCE8178}" type="datetime8">
              <a:rPr lang="en-US" smtClean="0"/>
              <a:pPr/>
              <a:t>3/2/17 10:39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929" y="498215"/>
            <a:ext cx="8356209" cy="1133637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In groups, compare your answers and </a:t>
            </a:r>
            <a:r>
              <a:rPr lang="cs-CZ" b="1" dirty="0" smtClean="0"/>
              <a:t>answer these questions</a:t>
            </a:r>
            <a:endParaRPr lang="cs-CZ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428736"/>
            <a:ext cx="6264696" cy="4301167"/>
          </a:xfrm>
        </p:spPr>
        <p:txBody>
          <a:bodyPr>
            <a:noAutofit/>
          </a:bodyPr>
          <a:lstStyle/>
          <a:p>
            <a:r>
              <a:rPr lang="cs-CZ" sz="2800" dirty="0" smtClean="0"/>
              <a:t>What contributed to </a:t>
            </a:r>
            <a:r>
              <a:rPr lang="en-GB" sz="2800" dirty="0" smtClean="0"/>
              <a:t>your </a:t>
            </a:r>
            <a:r>
              <a:rPr lang="en-GB" sz="2800" b="1" dirty="0" smtClean="0"/>
              <a:t>successes</a:t>
            </a:r>
            <a:r>
              <a:rPr lang="en-GB" sz="2800" dirty="0" smtClean="0"/>
              <a:t>?</a:t>
            </a:r>
          </a:p>
          <a:p>
            <a:r>
              <a:rPr lang="en-GB" sz="2800" dirty="0" smtClean="0"/>
              <a:t>What contributed to your </a:t>
            </a:r>
            <a:r>
              <a:rPr lang="en-GB" sz="2800" b="1" dirty="0" smtClean="0"/>
              <a:t>failures</a:t>
            </a:r>
            <a:r>
              <a:rPr lang="en-GB" sz="2800" dirty="0" smtClean="0"/>
              <a:t>?</a:t>
            </a:r>
          </a:p>
          <a:p>
            <a:r>
              <a:rPr lang="en-GB" sz="2800" dirty="0" smtClean="0"/>
              <a:t>What are the </a:t>
            </a:r>
            <a:r>
              <a:rPr lang="en-GB" sz="2800" b="1" dirty="0" smtClean="0"/>
              <a:t>similarities</a:t>
            </a:r>
            <a:r>
              <a:rPr lang="en-GB" sz="2800" dirty="0" smtClean="0"/>
              <a:t> in your answers?</a:t>
            </a:r>
          </a:p>
          <a:p>
            <a:r>
              <a:rPr lang="en-GB" sz="2800" dirty="0" smtClean="0"/>
              <a:t>Are there any big </a:t>
            </a:r>
            <a:r>
              <a:rPr lang="en-GB" sz="2800" b="1" dirty="0" smtClean="0"/>
              <a:t>differences</a:t>
            </a:r>
            <a:r>
              <a:rPr lang="en-GB" sz="2800" dirty="0" smtClean="0"/>
              <a:t>?</a:t>
            </a:r>
          </a:p>
          <a:p>
            <a:endParaRPr lang="en-GB" sz="2800" dirty="0"/>
          </a:p>
          <a:p>
            <a:r>
              <a:rPr lang="en-GB" sz="2800" dirty="0" smtClean="0"/>
              <a:t>What does ‘</a:t>
            </a:r>
            <a:r>
              <a:rPr lang="en-GB" sz="2800" b="1" dirty="0" smtClean="0"/>
              <a:t>success</a:t>
            </a:r>
            <a:r>
              <a:rPr lang="en-GB" sz="2800" dirty="0" smtClean="0"/>
              <a:t>’ mean?</a:t>
            </a:r>
          </a:p>
          <a:p>
            <a:r>
              <a:rPr lang="en-GB" sz="2800" dirty="0" smtClean="0"/>
              <a:t>Can you describe </a:t>
            </a:r>
            <a:r>
              <a:rPr lang="en-GB" sz="2800" b="1" dirty="0" smtClean="0"/>
              <a:t>a clever person</a:t>
            </a:r>
            <a:r>
              <a:rPr lang="en-GB" sz="2800" dirty="0" smtClean="0"/>
              <a:t>?</a:t>
            </a:r>
          </a:p>
          <a:p>
            <a:r>
              <a:rPr lang="en-GB" sz="2800" dirty="0" smtClean="0"/>
              <a:t>What makes a topic </a:t>
            </a:r>
            <a:r>
              <a:rPr lang="en-GB" sz="2800" b="1" dirty="0" smtClean="0"/>
              <a:t>interesting</a:t>
            </a:r>
            <a:r>
              <a:rPr lang="en-GB" sz="2800" dirty="0" smtClean="0"/>
              <a:t>?</a:t>
            </a:r>
            <a:endParaRPr lang="cs-CZ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3074" name="Picture 2" descr="http://images.huffingtonpost.com/2016-05-01-1462073480-1373723-failuresucces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38" r="24282"/>
          <a:stretch/>
        </p:blipFill>
        <p:spPr bwMode="auto">
          <a:xfrm>
            <a:off x="6342501" y="1969377"/>
            <a:ext cx="2414638" cy="4373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6842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am I riddles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11:12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640080" y="1340768"/>
            <a:ext cx="8503920" cy="4572000"/>
          </a:xfrm>
        </p:spPr>
        <p:txBody>
          <a:bodyPr>
            <a:normAutofit fontScale="92500" lnSpcReduction="20000"/>
          </a:bodyPr>
          <a:lstStyle/>
          <a:p>
            <a:r>
              <a:rPr lang="en-US" sz="6600" dirty="0"/>
              <a:t>I am the beginning of the end, the end of every place. I am the </a:t>
            </a:r>
            <a:r>
              <a:rPr lang="en-US" sz="6600" dirty="0" err="1" smtClean="0"/>
              <a:t>beinning</a:t>
            </a:r>
            <a:r>
              <a:rPr lang="en-US" sz="6600" dirty="0" smtClean="0"/>
              <a:t> </a:t>
            </a:r>
            <a:r>
              <a:rPr lang="en-US" sz="6600" dirty="0"/>
              <a:t>of eternity, the end of time and space. What am I?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3046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WRITE YOUR OWN UNIQUE DEF. OF SUCCESS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I WILL KNOW</a:t>
            </a:r>
          </a:p>
          <a:p>
            <a:r>
              <a:rPr lang="en-US" altLang="zh-CN" dirty="0" smtClean="0"/>
              <a:t>ONE EX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FAILURE ; ONE EXAMPLE</a:t>
            </a:r>
            <a:endParaRPr lang="zh-CN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FACTORS THAT CONTRIBUTE TO </a:t>
            </a:r>
            <a:r>
              <a:rPr lang="en-US" altLang="zh-CN" dirty="0" smtClean="0">
                <a:solidFill>
                  <a:srgbClr val="FF0000"/>
                </a:solidFill>
              </a:rPr>
              <a:t>SUCCESS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sz="4400" b="1" dirty="0" smtClean="0"/>
              <a:t>Persistence</a:t>
            </a:r>
            <a:r>
              <a:rPr lang="en-US" altLang="zh-CN" sz="4400" dirty="0" smtClean="0"/>
              <a:t> (never give up ) and </a:t>
            </a:r>
            <a:r>
              <a:rPr lang="en-US" altLang="zh-CN" sz="4400" b="1" dirty="0" smtClean="0"/>
              <a:t>resilience </a:t>
            </a:r>
            <a:r>
              <a:rPr lang="en-US" altLang="zh-CN" sz="4400" dirty="0" smtClean="0"/>
              <a:t>(to effectively deal with pain and suffering ) </a:t>
            </a:r>
          </a:p>
          <a:p>
            <a:r>
              <a:rPr lang="en-US" altLang="zh-CN" sz="4400" b="1" dirty="0" smtClean="0"/>
              <a:t>When life throws SOUR lemons, make SWEET lemonade  </a:t>
            </a:r>
            <a:endParaRPr lang="zh-CN" altLang="en-US" sz="44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dirty="0" smtClean="0"/>
              <a:t>FACTORS THAT CONTRIBUTE TO </a:t>
            </a:r>
            <a:r>
              <a:rPr lang="en-US" altLang="zh-CN" dirty="0" smtClean="0">
                <a:solidFill>
                  <a:srgbClr val="FF0000"/>
                </a:solidFill>
              </a:rPr>
              <a:t>FAIILURE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ONE KEY ELEMENT OF SUCCESS: </a:t>
            </a:r>
            <a:r>
              <a:rPr lang="en-US" u="sng" dirty="0" smtClean="0"/>
              <a:t>GOAL SETTING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6" name="Picture 5" descr="Screen Shot 2017-03-01 at 9.56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908720"/>
            <a:ext cx="5443434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19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altLang="zh-CN" sz="4800" dirty="0" smtClean="0"/>
              <a:t>I will know that I am indeed successful if X Y and Z are obtained or achieved. 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zh-CN" sz="4800" dirty="0" smtClean="0"/>
              <a:t>MATERIAL THING (</a:t>
            </a:r>
            <a:r>
              <a:rPr lang="en-US" altLang="zh-CN" sz="4800" dirty="0" err="1" smtClean="0"/>
              <a:t>iphone</a:t>
            </a:r>
            <a:r>
              <a:rPr lang="en-US" altLang="zh-CN" sz="4800" dirty="0" smtClean="0"/>
              <a:t> 8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zh-CN" sz="4800" dirty="0" smtClean="0"/>
              <a:t>PERSONAL GOAL</a:t>
            </a:r>
          </a:p>
          <a:p>
            <a:pPr marL="914400" indent="-914400">
              <a:buFont typeface="+mj-lt"/>
              <a:buAutoNum type="arabicPeriod"/>
            </a:pPr>
            <a:r>
              <a:rPr lang="en-US" altLang="zh-CN" sz="4800" dirty="0" smtClean="0"/>
              <a:t>INTELLECTUAL ACHIEVMENT</a:t>
            </a:r>
            <a:endParaRPr lang="zh-CN" altLang="en-US" sz="4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sz="4400" dirty="0" smtClean="0"/>
              <a:t>SKYPE.com.cn ACCOUNT</a:t>
            </a:r>
          </a:p>
          <a:p>
            <a:r>
              <a:rPr lang="en-US" altLang="zh-CN" sz="4400" dirty="0" smtClean="0"/>
              <a:t>Skype id </a:t>
            </a:r>
            <a:r>
              <a:rPr lang="en-US" altLang="zh-CN" sz="4400" dirty="0" err="1" smtClean="0"/>
              <a:t>damonleohansen</a:t>
            </a:r>
            <a:endParaRPr lang="en-US" altLang="zh-CN" sz="4400" dirty="0" smtClean="0"/>
          </a:p>
          <a:p>
            <a:endParaRPr lang="zh-CN" altLang="en-US" sz="4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dunndunn.p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77000"/>
          </a:xfrm>
        </p:spPr>
      </p:pic>
    </p:spTree>
    <p:extLst>
      <p:ext uri="{BB962C8B-B14F-4D97-AF65-F5344CB8AC3E}">
        <p14:creationId xmlns:p14="http://schemas.microsoft.com/office/powerpoint/2010/main" val="2881829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/>
          <p:cNvSpPr>
            <a:spLocks noGrp="1"/>
          </p:cNvSpPr>
          <p:nvPr>
            <p:ph type="ftr" sz="quarter" idx="12"/>
          </p:nvPr>
        </p:nvSpPr>
        <p:spPr bwMode="auto">
          <a:xfrm>
            <a:off x="8129588" y="5734050"/>
            <a:ext cx="609600" cy="520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compatLnSpc="1">
            <a:prstTxWarp prst="textNoShape">
              <a:avLst/>
            </a:prstTxWarp>
            <a:normAutofit fontScale="77500" lnSpcReduction="20000"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400" b="1">
                <a:solidFill>
                  <a:srgbClr val="FFFFFF"/>
                </a:solidFill>
              </a:rPr>
              <a:t>Rti, Jammu</a:t>
            </a:r>
          </a:p>
        </p:txBody>
      </p:sp>
      <p:sp>
        <p:nvSpPr>
          <p:cNvPr id="9219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 rot="5400000">
            <a:off x="6989763" y="3736975"/>
            <a:ext cx="32004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l" eaLnBrk="1" hangingPunct="1"/>
            <a:fld id="{05CDB24B-9A24-1948-95E0-22A8A77435AB}" type="slidenum">
              <a:rPr lang="en-US" sz="1200" b="0">
                <a:solidFill>
                  <a:schemeClr val="tx2"/>
                </a:solidFill>
              </a:rPr>
              <a:pPr algn="l" eaLnBrk="1" hangingPunct="1"/>
              <a:t>27</a:t>
            </a:fld>
            <a:endParaRPr lang="en-US" sz="1200" b="0">
              <a:solidFill>
                <a:schemeClr val="tx2"/>
              </a:solidFill>
            </a:endParaRPr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800" b="1" i="1" dirty="0">
                <a:ea typeface="+mj-ea"/>
              </a:rPr>
              <a:t>Definition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50" y="1600200"/>
            <a:ext cx="8286750" cy="4873625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n-US" b="1" i="1" dirty="0">
                <a:latin typeface="Century Schoolbook" charset="0"/>
                <a:cs typeface="Times New Roman" charset="0"/>
              </a:rPr>
              <a:t>	</a:t>
            </a:r>
          </a:p>
          <a:p>
            <a:pPr algn="just" eaLnBrk="1" hangingPunct="1">
              <a:buFontTx/>
              <a:buNone/>
            </a:pPr>
            <a:endParaRPr lang="en-US" sz="3600" b="1" i="1" dirty="0">
              <a:latin typeface="Century Schoolbook" charset="0"/>
              <a:cs typeface="Times New Roman" charset="0"/>
            </a:endParaRPr>
          </a:p>
          <a:p>
            <a:pPr algn="just" eaLnBrk="1" hangingPunct="1">
              <a:buFontTx/>
              <a:buNone/>
            </a:pPr>
            <a:r>
              <a:rPr lang="en-US" sz="3600" b="1" i="1" dirty="0">
                <a:latin typeface="Century Schoolbook" charset="0"/>
                <a:cs typeface="Times New Roman" charset="0"/>
              </a:rPr>
              <a:t>Motivation is a process which begins with a physiological or psychological need or deficiency which triggers </a:t>
            </a:r>
            <a:r>
              <a:rPr lang="en-US" sz="3600" b="1" i="1" dirty="0" err="1">
                <a:latin typeface="Century Schoolbook" charset="0"/>
                <a:cs typeface="Times New Roman" charset="0"/>
              </a:rPr>
              <a:t>behaviour</a:t>
            </a:r>
            <a:r>
              <a:rPr lang="en-US" sz="3600" b="1" i="1" dirty="0">
                <a:latin typeface="Century Schoolbook" charset="0"/>
                <a:cs typeface="Times New Roman" charset="0"/>
              </a:rPr>
              <a:t> or a drive that is aimed at a goal or an incentive.</a:t>
            </a:r>
            <a:endParaRPr lang="en-US" sz="3600" b="1" dirty="0">
              <a:latin typeface="Century Schoolbook" charset="0"/>
              <a:cs typeface="Times New Roman" charset="0"/>
            </a:endParaRPr>
          </a:p>
          <a:p>
            <a:pPr algn="just" eaLnBrk="1" hangingPunct="1">
              <a:buFontTx/>
              <a:buNone/>
            </a:pPr>
            <a:endParaRPr lang="en-US" sz="3600" b="1" dirty="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731294"/>
      </p:ext>
    </p:extLst>
  </p:cSld>
  <p:clrMapOvr>
    <a:masterClrMapping/>
  </p:clrMapOvr>
  <p:transition xmlns:p14="http://schemas.microsoft.com/office/powerpoint/2010/main" spd="slow">
    <p:plus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key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3125"/>
            <a:ext cx="91440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75" y="304800"/>
            <a:ext cx="8429625" cy="1431925"/>
          </a:xfrm>
        </p:spPr>
        <p:txBody>
          <a:bodyPr/>
          <a:lstStyle/>
          <a:p>
            <a:pPr eaLnBrk="1" hangingPunct="1">
              <a:defRPr/>
            </a:pPr>
            <a:r>
              <a:rPr lang="es-CR" sz="4000" b="1" dirty="0" smtClean="0">
                <a:solidFill>
                  <a:schemeClr val="tx1"/>
                </a:solidFill>
                <a:ea typeface="+mj-ea"/>
              </a:rPr>
              <a:t>Motivation: the Key to Success</a:t>
            </a:r>
            <a:endParaRPr lang="en-US" sz="4000" b="1" dirty="0" smtClean="0">
              <a:solidFill>
                <a:schemeClr val="tx1"/>
              </a:solidFill>
              <a:ea typeface="+mj-ea"/>
            </a:endParaRP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2214563" y="3929063"/>
            <a:ext cx="3733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40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Tahoma" pitchFamily="34" charset="0"/>
                <a:ea typeface="+mn-ea"/>
              </a:rPr>
              <a:t>MOTIVATION</a:t>
            </a:r>
          </a:p>
        </p:txBody>
      </p:sp>
      <p:sp>
        <p:nvSpPr>
          <p:cNvPr id="194568" name="Line 8"/>
          <p:cNvSpPr>
            <a:spLocks noChangeShapeType="1"/>
          </p:cNvSpPr>
          <p:nvPr/>
        </p:nvSpPr>
        <p:spPr bwMode="auto">
          <a:xfrm flipH="1">
            <a:off x="4800600" y="4876800"/>
            <a:ext cx="533400" cy="838200"/>
          </a:xfrm>
          <a:prstGeom prst="line">
            <a:avLst/>
          </a:prstGeom>
          <a:noFill/>
          <a:ln w="47625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69" name="Line 9"/>
          <p:cNvSpPr>
            <a:spLocks noChangeShapeType="1"/>
          </p:cNvSpPr>
          <p:nvPr/>
        </p:nvSpPr>
        <p:spPr bwMode="auto">
          <a:xfrm flipH="1" flipV="1">
            <a:off x="2286000" y="2667000"/>
            <a:ext cx="381000" cy="990600"/>
          </a:xfrm>
          <a:prstGeom prst="line">
            <a:avLst/>
          </a:prstGeom>
          <a:noFill/>
          <a:ln w="47625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70" name="Line 10"/>
          <p:cNvSpPr>
            <a:spLocks noChangeShapeType="1"/>
          </p:cNvSpPr>
          <p:nvPr/>
        </p:nvSpPr>
        <p:spPr bwMode="auto">
          <a:xfrm flipV="1">
            <a:off x="7543800" y="3048000"/>
            <a:ext cx="381000" cy="762000"/>
          </a:xfrm>
          <a:prstGeom prst="line">
            <a:avLst/>
          </a:prstGeom>
          <a:noFill/>
          <a:ln w="47625">
            <a:solidFill>
              <a:srgbClr val="FF66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571" name="Text Box 11"/>
          <p:cNvSpPr txBox="1">
            <a:spLocks noChangeArrowheads="1"/>
          </p:cNvSpPr>
          <p:nvPr/>
        </p:nvSpPr>
        <p:spPr bwMode="auto">
          <a:xfrm>
            <a:off x="3048000" y="5638800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E6F836"/>
                </a:solidFill>
              </a:rPr>
              <a:t>Achievement</a:t>
            </a:r>
          </a:p>
        </p:txBody>
      </p:sp>
      <p:sp>
        <p:nvSpPr>
          <p:cNvPr id="194572" name="Text Box 12"/>
          <p:cNvSpPr txBox="1">
            <a:spLocks noChangeArrowheads="1"/>
          </p:cNvSpPr>
          <p:nvPr/>
        </p:nvSpPr>
        <p:spPr bwMode="auto">
          <a:xfrm>
            <a:off x="5334000" y="2357438"/>
            <a:ext cx="396240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800" b="1" dirty="0">
                <a:latin typeface="Tahoma" pitchFamily="34" charset="0"/>
                <a:ea typeface="+mn-ea"/>
              </a:rPr>
              <a:t>Successful learning</a:t>
            </a:r>
          </a:p>
          <a:p>
            <a:pPr>
              <a:spcBef>
                <a:spcPct val="50000"/>
              </a:spcBef>
              <a:defRPr/>
            </a:pPr>
            <a:endParaRPr lang="en-US" dirty="0">
              <a:effectDag name="">
                <a:cont type="tree" name="">
                  <a:effect ref="fillLine"/>
                  <a:outerShdw dist="38100" dir="13500000" algn="br">
                    <a:srgbClr val="668E5E"/>
                  </a:outerShdw>
                </a:cont>
                <a:cont type="tree" name="">
                  <a:effect ref="fillLine"/>
                  <a:outerShdw dist="38100" dir="2700000" algn="tl">
                    <a:srgbClr val="21391C"/>
                  </a:outerShdw>
                </a:cont>
                <a:effect ref="fillLine"/>
              </a:effectDag>
              <a:latin typeface="Tahoma" pitchFamily="34" charset="0"/>
              <a:ea typeface="+mn-ea"/>
            </a:endParaRPr>
          </a:p>
        </p:txBody>
      </p:sp>
      <p:sp>
        <p:nvSpPr>
          <p:cNvPr id="194573" name="Text Box 13"/>
          <p:cNvSpPr txBox="1">
            <a:spLocks noChangeArrowheads="1"/>
          </p:cNvSpPr>
          <p:nvPr/>
        </p:nvSpPr>
        <p:spPr bwMode="auto">
          <a:xfrm>
            <a:off x="1000125" y="2209800"/>
            <a:ext cx="37147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E6F836"/>
                </a:solidFill>
              </a:rPr>
              <a:t>Successful teaching</a:t>
            </a:r>
          </a:p>
        </p:txBody>
      </p:sp>
    </p:spTree>
    <p:extLst>
      <p:ext uri="{BB962C8B-B14F-4D97-AF65-F5344CB8AC3E}">
        <p14:creationId xmlns:p14="http://schemas.microsoft.com/office/powerpoint/2010/main" val="4285020824"/>
      </p:ext>
    </p:extLst>
  </p:cSld>
  <p:clrMapOvr>
    <a:masterClrMapping/>
  </p:clrMapOvr>
  <p:transition xmlns:p14="http://schemas.microsoft.com/office/powerpoint/2010/main" spd="slow">
    <p:randomBar dir="vert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94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94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94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94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4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8" grpId="0" animBg="1"/>
      <p:bldP spid="194569" grpId="0" animBg="1"/>
      <p:bldP spid="194570" grpId="0" animBg="1"/>
      <p:bldP spid="194571" grpId="0" autoUpdateAnimBg="0"/>
      <p:bldP spid="194572" grpId="0" autoUpdateAnimBg="0"/>
      <p:bldP spid="194573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 lIns="92075" tIns="46038" rIns="92075" bIns="46038"/>
          <a:lstStyle/>
          <a:p>
            <a:pPr eaLnBrk="1" hangingPunct="1">
              <a:defRPr/>
            </a:pPr>
            <a:r>
              <a:rPr lang="en-US" sz="4000" b="1" dirty="0">
                <a:ea typeface="+mj-ea"/>
              </a:rPr>
              <a:t>Introduction (Cont.)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39725" y="2625725"/>
            <a:ext cx="1824217" cy="120097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bg1"/>
                </a:solidFill>
              </a:rPr>
              <a:t>Motivation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is the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psychological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process</a:t>
            </a:r>
          </a:p>
        </p:txBody>
      </p:sp>
      <p:sp>
        <p:nvSpPr>
          <p:cNvPr id="11270" name="Rectangle 4"/>
          <p:cNvSpPr>
            <a:spLocks noChangeArrowheads="1"/>
          </p:cNvSpPr>
          <p:nvPr/>
        </p:nvSpPr>
        <p:spPr bwMode="auto">
          <a:xfrm>
            <a:off x="2574925" y="2454275"/>
            <a:ext cx="1122363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/>
              <a:t>that</a:t>
            </a:r>
            <a:br>
              <a:rPr lang="en-US"/>
            </a:br>
            <a:r>
              <a:rPr lang="en-US"/>
              <a:t>leads to</a:t>
            </a: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921125" y="3006725"/>
            <a:ext cx="1308050" cy="64697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bg1"/>
                </a:solidFill>
              </a:rPr>
              <a:t>Choice of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behavior</a:t>
            </a:r>
          </a:p>
        </p:txBody>
      </p:sp>
      <p:sp>
        <p:nvSpPr>
          <p:cNvPr id="11274" name="Rectangle 6"/>
          <p:cNvSpPr>
            <a:spLocks noChangeArrowheads="1"/>
          </p:cNvSpPr>
          <p:nvPr/>
        </p:nvSpPr>
        <p:spPr bwMode="auto">
          <a:xfrm>
            <a:off x="5622925" y="2498725"/>
            <a:ext cx="1292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ctr" eaLnBrk="0" hangingPunct="0"/>
            <a:r>
              <a:rPr lang="en-US"/>
              <a:t>that</a:t>
            </a:r>
            <a:br>
              <a:rPr lang="en-US"/>
            </a:br>
            <a:r>
              <a:rPr lang="en-US"/>
              <a:t>results in</a:t>
            </a: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7197725" y="2778125"/>
            <a:ext cx="1728037" cy="9239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lIns="92075" tIns="46038" rIns="92075" bIns="46038">
            <a:spAutoFit/>
          </a:bodyPr>
          <a:lstStyle/>
          <a:p>
            <a:pPr algn="ctr" eaLnBrk="0" hangingPunct="0">
              <a:defRPr/>
            </a:pPr>
            <a:r>
              <a:rPr lang="en-US" b="1" dirty="0">
                <a:solidFill>
                  <a:schemeClr val="bg1"/>
                </a:solidFill>
              </a:rPr>
              <a:t>Some level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of job</a:t>
            </a:r>
            <a:br>
              <a:rPr lang="en-US" b="1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performance</a:t>
            </a:r>
          </a:p>
        </p:txBody>
      </p:sp>
      <p:sp>
        <p:nvSpPr>
          <p:cNvPr id="11278" name="Line 8"/>
          <p:cNvSpPr>
            <a:spLocks noChangeShapeType="1"/>
          </p:cNvSpPr>
          <p:nvPr/>
        </p:nvSpPr>
        <p:spPr bwMode="auto">
          <a:xfrm>
            <a:off x="2290763" y="3429000"/>
            <a:ext cx="1595437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9" name="Line 9"/>
          <p:cNvSpPr>
            <a:spLocks noChangeShapeType="1"/>
          </p:cNvSpPr>
          <p:nvPr/>
        </p:nvSpPr>
        <p:spPr bwMode="auto">
          <a:xfrm>
            <a:off x="5338763" y="3429000"/>
            <a:ext cx="1824037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192213" y="5065713"/>
            <a:ext cx="6699250" cy="369887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1"/>
                </a:solidFill>
              </a:rPr>
              <a:t>The Motivation-Behavior-Job Performance </a:t>
            </a:r>
            <a:r>
              <a:rPr lang="en-US" b="1" dirty="0" err="1">
                <a:solidFill>
                  <a:schemeClr val="bg1"/>
                </a:solidFill>
              </a:rPr>
              <a:t>Sequencea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058813"/>
      </p:ext>
    </p:extLst>
  </p:cSld>
  <p:clrMapOvr>
    <a:masterClrMapping/>
  </p:clrMapOvr>
  <p:transition xmlns:p14="http://schemas.microsoft.com/office/powerpoint/2010/main" spd="slow">
    <p:newsflash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11:13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 smtClean="0"/>
              <a:t>the letter E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568066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74676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ea typeface="+mj-ea"/>
              </a:rPr>
              <a:t>Concepts of Motivation</a:t>
            </a:r>
            <a:endParaRPr lang="en-US" sz="3600" b="1" dirty="0">
              <a:ea typeface="+mj-ea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14282" y="1600200"/>
          <a:ext cx="8501122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82666043"/>
      </p:ext>
    </p:extLst>
  </p:cSld>
  <p:clrMapOvr>
    <a:masterClrMapping/>
  </p:clrMapOvr>
  <p:transition xmlns:p14="http://schemas.microsoft.com/office/powerpoint/2010/main" spd="slow">
    <p:comb/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ea typeface="+mj-ea"/>
              </a:rPr>
              <a:t>Motivation Is </a:t>
            </a:r>
            <a:br>
              <a:rPr lang="en-US" sz="3600" b="1" dirty="0" smtClean="0">
                <a:ea typeface="+mj-ea"/>
              </a:rPr>
            </a:br>
            <a:r>
              <a:rPr lang="en-US" sz="3600" b="1" dirty="0" smtClean="0">
                <a:ea typeface="+mj-ea"/>
              </a:rPr>
              <a:t>Two-Dimensional</a:t>
            </a:r>
            <a:endParaRPr lang="en-US" sz="3600" b="1" dirty="0">
              <a:ea typeface="+mj-ea"/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r>
              <a:rPr lang="en-US" sz="2800" b="1">
                <a:solidFill>
                  <a:srgbClr val="FFC000"/>
                </a:solidFill>
                <a:latin typeface="Century Schoolbook" charset="0"/>
              </a:rPr>
              <a:t>Intrinsic motivation </a:t>
            </a:r>
            <a:r>
              <a:rPr lang="en-US" sz="2800" b="1">
                <a:latin typeface="Century Schoolbook" charset="0"/>
              </a:rPr>
              <a:t>is self-granted and comes when something is meaningful or gives sense of purpose</a:t>
            </a:r>
          </a:p>
          <a:p>
            <a:pPr eaLnBrk="1" hangingPunct="1"/>
            <a:r>
              <a:rPr lang="en-US" sz="2800" b="1">
                <a:latin typeface="Century Schoolbook" charset="0"/>
              </a:rPr>
              <a:t>Examples:</a:t>
            </a:r>
          </a:p>
          <a:p>
            <a:pPr lvl="1" eaLnBrk="1" hangingPunct="1"/>
            <a:r>
              <a:rPr lang="en-US" sz="2400" b="1">
                <a:latin typeface="Century Schoolbook" charset="0"/>
              </a:rPr>
              <a:t>Job contentment</a:t>
            </a:r>
          </a:p>
          <a:p>
            <a:pPr lvl="1" eaLnBrk="1" hangingPunct="1"/>
            <a:r>
              <a:rPr lang="en-US" sz="2400" b="1">
                <a:latin typeface="Century Schoolbook" charset="0"/>
              </a:rPr>
              <a:t>Individual growth</a:t>
            </a:r>
          </a:p>
          <a:p>
            <a:pPr lvl="1" eaLnBrk="1" hangingPunct="1"/>
            <a:r>
              <a:rPr lang="en-US" sz="2400" b="1">
                <a:latin typeface="Century Schoolbook" charset="0"/>
              </a:rPr>
              <a:t>Achievement</a:t>
            </a:r>
          </a:p>
          <a:p>
            <a:pPr eaLnBrk="1" hangingPunct="1">
              <a:buFont typeface="Wingdings" charset="0"/>
              <a:buNone/>
            </a:pPr>
            <a:endParaRPr lang="en-US" sz="2800" b="1">
              <a:latin typeface="Century Schoolbook" charset="0"/>
            </a:endParaRPr>
          </a:p>
          <a:p>
            <a:pPr eaLnBrk="1" hangingPunct="1">
              <a:buFont typeface="Wingdings" charset="0"/>
              <a:buNone/>
            </a:pPr>
            <a:endParaRPr lang="en-US" sz="2800" b="1">
              <a:latin typeface="Century Schoolbook" charset="0"/>
            </a:endParaRPr>
          </a:p>
          <a:p>
            <a:pPr eaLnBrk="1" hangingPunct="1">
              <a:buFont typeface="Wingdings" charset="0"/>
              <a:buNone/>
            </a:pPr>
            <a:endParaRPr lang="en-US" sz="2800" b="1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971261"/>
      </p:ext>
    </p:extLst>
  </p:cSld>
  <p:clrMapOvr>
    <a:masterClrMapping/>
  </p:clrMapOvr>
  <p:transition xmlns:p14="http://schemas.microsoft.com/office/powerpoint/2010/main" spd="slow">
    <p:newsflash/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ea typeface="+mj-ea"/>
              </a:rPr>
              <a:t>Motivation Is </a:t>
            </a:r>
            <a:br>
              <a:rPr lang="en-US" sz="3600" b="1" dirty="0" smtClean="0">
                <a:ea typeface="+mj-ea"/>
              </a:rPr>
            </a:br>
            <a:r>
              <a:rPr lang="en-US" sz="3600" b="1" dirty="0" smtClean="0">
                <a:ea typeface="+mj-ea"/>
              </a:rPr>
              <a:t>Two-Dimensional</a:t>
            </a:r>
            <a:endParaRPr lang="en-US" sz="3600" b="1" dirty="0">
              <a:ea typeface="+mj-ea"/>
            </a:endParaRP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214313" y="1571625"/>
            <a:ext cx="8396287" cy="3714750"/>
          </a:xfrm>
        </p:spPr>
        <p:txBody>
          <a:bodyPr/>
          <a:lstStyle/>
          <a:p>
            <a:pPr eaLnBrk="1" hangingPunct="1"/>
            <a:r>
              <a:rPr lang="en-US" sz="2800" b="1">
                <a:solidFill>
                  <a:srgbClr val="FFC000"/>
                </a:solidFill>
                <a:latin typeface="Century Schoolbook" charset="0"/>
              </a:rPr>
              <a:t>Extrinsic motivation </a:t>
            </a:r>
            <a:r>
              <a:rPr lang="en-US" sz="2800" b="1">
                <a:latin typeface="Century Schoolbook" charset="0"/>
              </a:rPr>
              <a:t>is an action taken by another person</a:t>
            </a:r>
          </a:p>
          <a:p>
            <a:pPr eaLnBrk="1" hangingPunct="1"/>
            <a:r>
              <a:rPr lang="en-US" sz="2800" b="1">
                <a:latin typeface="Century Schoolbook" charset="0"/>
              </a:rPr>
              <a:t>Usually involves an incentive or anticipation of a reward</a:t>
            </a:r>
          </a:p>
          <a:p>
            <a:pPr eaLnBrk="1" hangingPunct="1"/>
            <a:r>
              <a:rPr lang="en-US" sz="2800" b="1">
                <a:latin typeface="Century Schoolbook" charset="0"/>
              </a:rPr>
              <a:t>Examples:</a:t>
            </a:r>
          </a:p>
          <a:p>
            <a:pPr lvl="1" eaLnBrk="1" hangingPunct="1"/>
            <a:r>
              <a:rPr lang="en-US" sz="2400" b="1">
                <a:latin typeface="Century Schoolbook" charset="0"/>
              </a:rPr>
              <a:t>Money</a:t>
            </a:r>
          </a:p>
          <a:p>
            <a:pPr lvl="1" eaLnBrk="1" hangingPunct="1"/>
            <a:r>
              <a:rPr lang="en-US" sz="2400" b="1">
                <a:latin typeface="Century Schoolbook" charset="0"/>
              </a:rPr>
              <a:t>Awards</a:t>
            </a:r>
          </a:p>
          <a:p>
            <a:pPr lvl="1" eaLnBrk="1" hangingPunct="1"/>
            <a:r>
              <a:rPr lang="en-US" sz="2400" b="1">
                <a:latin typeface="Century Schoolbook" charset="0"/>
              </a:rPr>
              <a:t>Performance feedback</a:t>
            </a:r>
          </a:p>
          <a:p>
            <a:pPr eaLnBrk="1" hangingPunct="1"/>
            <a:endParaRPr lang="en-US" sz="2800" b="1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213783"/>
      </p:ext>
    </p:extLst>
  </p:cSld>
  <p:clrMapOvr>
    <a:masterClrMapping/>
  </p:clrMapOvr>
  <p:transition xmlns:p14="http://schemas.microsoft.com/office/powerpoint/2010/main">
    <p:comb dir="vert"/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val 1028"/>
          <p:cNvSpPr>
            <a:spLocks noChangeArrowheads="1"/>
          </p:cNvSpPr>
          <p:nvPr/>
        </p:nvSpPr>
        <p:spPr bwMode="auto">
          <a:xfrm>
            <a:off x="2057400" y="1295400"/>
            <a:ext cx="5334000" cy="5334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sz="2600" b="1">
              <a:solidFill>
                <a:srgbClr val="E6F836"/>
              </a:solidFill>
            </a:endParaRPr>
          </a:p>
        </p:txBody>
      </p:sp>
      <p:sp>
        <p:nvSpPr>
          <p:cNvPr id="199685" name="WordArt 1029"/>
          <p:cNvSpPr>
            <a:spLocks noChangeArrowheads="1" noChangeShapeType="1" noTextEdit="1"/>
          </p:cNvSpPr>
          <p:nvPr/>
        </p:nvSpPr>
        <p:spPr bwMode="auto">
          <a:xfrm>
            <a:off x="4038600" y="3124200"/>
            <a:ext cx="1609725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solidFill>
                  <a:srgbClr val="FF0000"/>
                </a:soli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Intrinsic</a:t>
            </a:r>
          </a:p>
        </p:txBody>
      </p:sp>
      <p:sp>
        <p:nvSpPr>
          <p:cNvPr id="199686" name="WordArt 1030"/>
          <p:cNvSpPr>
            <a:spLocks noChangeArrowheads="1" noChangeShapeType="1" noTextEdit="1"/>
          </p:cNvSpPr>
          <p:nvPr/>
        </p:nvSpPr>
        <p:spPr bwMode="auto">
          <a:xfrm>
            <a:off x="3886200" y="533400"/>
            <a:ext cx="1609725" cy="5715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solidFill>
                  <a:srgbClr val="FF6600"/>
                </a:solidFill>
                <a:effectLst>
                  <a:outerShdw blurRad="63500" dist="38099" dir="2700000" algn="ctr" rotWithShape="0">
                    <a:srgbClr val="C0C0C0">
                      <a:alpha val="74998"/>
                    </a:srgbClr>
                  </a:outerShdw>
                </a:effectLst>
                <a:latin typeface="Impact"/>
                <a:ea typeface="Impact"/>
                <a:cs typeface="Impact"/>
              </a:rPr>
              <a:t>Extrinsic</a:t>
            </a:r>
          </a:p>
        </p:txBody>
      </p:sp>
      <p:sp>
        <p:nvSpPr>
          <p:cNvPr id="199687" name="Text Box 1031"/>
          <p:cNvSpPr txBox="1">
            <a:spLocks noChangeArrowheads="1"/>
          </p:cNvSpPr>
          <p:nvPr/>
        </p:nvSpPr>
        <p:spPr bwMode="auto">
          <a:xfrm>
            <a:off x="3352800" y="2057400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</a:rPr>
              <a:t>self-fulfillment</a:t>
            </a:r>
          </a:p>
        </p:txBody>
      </p:sp>
      <p:sp>
        <p:nvSpPr>
          <p:cNvPr id="199688" name="Rectangle 1032"/>
          <p:cNvSpPr>
            <a:spLocks noChangeArrowheads="1"/>
          </p:cNvSpPr>
          <p:nvPr/>
        </p:nvSpPr>
        <p:spPr bwMode="auto">
          <a:xfrm>
            <a:off x="2438400" y="3886200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000000"/>
                </a:solidFill>
              </a:rPr>
              <a:t>love for the culture</a:t>
            </a:r>
          </a:p>
        </p:txBody>
      </p:sp>
      <p:sp>
        <p:nvSpPr>
          <p:cNvPr id="199689" name="Rectangle 1033"/>
          <p:cNvSpPr>
            <a:spLocks noChangeArrowheads="1"/>
          </p:cNvSpPr>
          <p:nvPr/>
        </p:nvSpPr>
        <p:spPr bwMode="auto">
          <a:xfrm>
            <a:off x="2286000" y="5410200"/>
            <a:ext cx="510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000000"/>
                </a:solidFill>
              </a:rPr>
              <a:t>love for the language</a:t>
            </a:r>
          </a:p>
        </p:txBody>
      </p:sp>
      <p:sp>
        <p:nvSpPr>
          <p:cNvPr id="199690" name="Rectangle 1034"/>
          <p:cNvSpPr>
            <a:spLocks noChangeArrowheads="1"/>
          </p:cNvSpPr>
          <p:nvPr/>
        </p:nvSpPr>
        <p:spPr bwMode="auto">
          <a:xfrm>
            <a:off x="3124200" y="4648200"/>
            <a:ext cx="1714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000000"/>
                </a:solidFill>
              </a:rPr>
              <a:t>pleasure</a:t>
            </a:r>
          </a:p>
        </p:txBody>
      </p:sp>
      <p:sp>
        <p:nvSpPr>
          <p:cNvPr id="199691" name="Rectangle 1035"/>
          <p:cNvSpPr>
            <a:spLocks noChangeArrowheads="1"/>
          </p:cNvSpPr>
          <p:nvPr/>
        </p:nvSpPr>
        <p:spPr bwMode="auto">
          <a:xfrm>
            <a:off x="914400" y="2057400"/>
            <a:ext cx="13922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grades</a:t>
            </a:r>
          </a:p>
        </p:txBody>
      </p:sp>
      <p:sp>
        <p:nvSpPr>
          <p:cNvPr id="199692" name="Rectangle 1036"/>
          <p:cNvSpPr>
            <a:spLocks noChangeArrowheads="1"/>
          </p:cNvSpPr>
          <p:nvPr/>
        </p:nvSpPr>
        <p:spPr bwMode="auto">
          <a:xfrm>
            <a:off x="6172200" y="685800"/>
            <a:ext cx="1806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b="1"/>
              <a:t>teacher</a:t>
            </a:r>
          </a:p>
        </p:txBody>
      </p:sp>
      <p:sp>
        <p:nvSpPr>
          <p:cNvPr id="199693" name="Rectangle 1037"/>
          <p:cNvSpPr>
            <a:spLocks noChangeArrowheads="1"/>
          </p:cNvSpPr>
          <p:nvPr/>
        </p:nvSpPr>
        <p:spPr bwMode="auto">
          <a:xfrm>
            <a:off x="762000" y="3886200"/>
            <a:ext cx="7572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job</a:t>
            </a:r>
          </a:p>
        </p:txBody>
      </p:sp>
      <p:sp>
        <p:nvSpPr>
          <p:cNvPr id="199694" name="Rectangle 1038"/>
          <p:cNvSpPr>
            <a:spLocks noChangeArrowheads="1"/>
          </p:cNvSpPr>
          <p:nvPr/>
        </p:nvSpPr>
        <p:spPr bwMode="auto">
          <a:xfrm>
            <a:off x="914400" y="6172200"/>
            <a:ext cx="2398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requirement</a:t>
            </a:r>
          </a:p>
        </p:txBody>
      </p:sp>
      <p:sp>
        <p:nvSpPr>
          <p:cNvPr id="199695" name="Rectangle 1039"/>
          <p:cNvSpPr>
            <a:spLocks noChangeArrowheads="1"/>
          </p:cNvSpPr>
          <p:nvPr/>
        </p:nvSpPr>
        <p:spPr bwMode="auto">
          <a:xfrm>
            <a:off x="7543800" y="2133600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b="1"/>
              <a:t>parents</a:t>
            </a:r>
          </a:p>
        </p:txBody>
      </p:sp>
      <p:sp>
        <p:nvSpPr>
          <p:cNvPr id="199696" name="Rectangle 1040"/>
          <p:cNvSpPr>
            <a:spLocks noChangeArrowheads="1"/>
          </p:cNvSpPr>
          <p:nvPr/>
        </p:nvSpPr>
        <p:spPr bwMode="auto">
          <a:xfrm>
            <a:off x="7848600" y="5257800"/>
            <a:ext cx="12588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salary</a:t>
            </a:r>
          </a:p>
        </p:txBody>
      </p:sp>
      <p:sp>
        <p:nvSpPr>
          <p:cNvPr id="199700" name="Line 1044"/>
          <p:cNvSpPr>
            <a:spLocks noChangeShapeType="1"/>
          </p:cNvSpPr>
          <p:nvPr/>
        </p:nvSpPr>
        <p:spPr bwMode="auto">
          <a:xfrm>
            <a:off x="3505200" y="1676400"/>
            <a:ext cx="609600" cy="4572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04" name="Line 1048"/>
          <p:cNvSpPr>
            <a:spLocks noChangeShapeType="1"/>
          </p:cNvSpPr>
          <p:nvPr/>
        </p:nvSpPr>
        <p:spPr bwMode="auto">
          <a:xfrm rot="870010" flipV="1">
            <a:off x="2573338" y="4930775"/>
            <a:ext cx="533400" cy="533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06" name="Line 1050"/>
          <p:cNvSpPr>
            <a:spLocks noChangeShapeType="1"/>
          </p:cNvSpPr>
          <p:nvPr/>
        </p:nvSpPr>
        <p:spPr bwMode="auto">
          <a:xfrm flipH="1">
            <a:off x="1981200" y="5791200"/>
            <a:ext cx="762000" cy="4572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09" name="Line 1053"/>
          <p:cNvSpPr>
            <a:spLocks noChangeShapeType="1"/>
          </p:cNvSpPr>
          <p:nvPr/>
        </p:nvSpPr>
        <p:spPr bwMode="auto">
          <a:xfrm rot="8821780" flipH="1">
            <a:off x="4572000" y="6096000"/>
            <a:ext cx="762000" cy="304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14" name="Line 1058"/>
          <p:cNvSpPr>
            <a:spLocks noChangeShapeType="1"/>
          </p:cNvSpPr>
          <p:nvPr/>
        </p:nvSpPr>
        <p:spPr bwMode="auto">
          <a:xfrm rot="19239801" flipV="1">
            <a:off x="6248400" y="1295400"/>
            <a:ext cx="685800" cy="4572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15" name="Line 1059"/>
          <p:cNvSpPr>
            <a:spLocks noChangeShapeType="1"/>
          </p:cNvSpPr>
          <p:nvPr/>
        </p:nvSpPr>
        <p:spPr bwMode="auto">
          <a:xfrm rot="-1114951" flipH="1" flipV="1">
            <a:off x="1600200" y="2438400"/>
            <a:ext cx="533400" cy="6096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16" name="Line 1060"/>
          <p:cNvSpPr>
            <a:spLocks noChangeShapeType="1"/>
          </p:cNvSpPr>
          <p:nvPr/>
        </p:nvSpPr>
        <p:spPr bwMode="auto">
          <a:xfrm rot="1275033" flipH="1">
            <a:off x="1371600" y="4343400"/>
            <a:ext cx="685800" cy="1524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17" name="Line 1061"/>
          <p:cNvSpPr>
            <a:spLocks noChangeShapeType="1"/>
          </p:cNvSpPr>
          <p:nvPr/>
        </p:nvSpPr>
        <p:spPr bwMode="auto">
          <a:xfrm rot="859754" flipV="1">
            <a:off x="7315200" y="2590800"/>
            <a:ext cx="457200" cy="5334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19" name="Line 1063"/>
          <p:cNvSpPr>
            <a:spLocks noChangeShapeType="1"/>
          </p:cNvSpPr>
          <p:nvPr/>
        </p:nvSpPr>
        <p:spPr bwMode="auto">
          <a:xfrm rot="3971732" flipV="1">
            <a:off x="7200900" y="5143500"/>
            <a:ext cx="571500" cy="6477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9721" name="Line 1065"/>
          <p:cNvSpPr>
            <a:spLocks noChangeShapeType="1"/>
          </p:cNvSpPr>
          <p:nvPr/>
        </p:nvSpPr>
        <p:spPr bwMode="auto">
          <a:xfrm rot="1347576" flipH="1">
            <a:off x="6248400" y="3962400"/>
            <a:ext cx="1077913" cy="4413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631692"/>
      </p:ext>
    </p:extLst>
  </p:cSld>
  <p:clrMapOvr>
    <a:masterClrMapping/>
  </p:clrMapOvr>
  <p:transition xmlns:p14="http://schemas.microsoft.com/office/powerpoint/2010/main">
    <p:split orient="vert" dir="in"/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9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99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19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500"/>
                                        <p:tgtEl>
                                          <p:spTgt spid="199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19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199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4" dur="500"/>
                                        <p:tgtEl>
                                          <p:spTgt spid="19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199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19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199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19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99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1" dur="500"/>
                                        <p:tgtEl>
                                          <p:spTgt spid="19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199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99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19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199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19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199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19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4" dur="500"/>
                                        <p:tgtEl>
                                          <p:spTgt spid="199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19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5" grpId="0" animBg="1"/>
      <p:bldP spid="199686" grpId="0" animBg="1"/>
      <p:bldP spid="199687" grpId="0" autoUpdateAnimBg="0"/>
      <p:bldP spid="199688" grpId="0" autoUpdateAnimBg="0"/>
      <p:bldP spid="199689" grpId="0" autoUpdateAnimBg="0"/>
      <p:bldP spid="199690" grpId="0" autoUpdateAnimBg="0"/>
      <p:bldP spid="199691" grpId="0" autoUpdateAnimBg="0"/>
      <p:bldP spid="199692" grpId="0" autoUpdateAnimBg="0"/>
      <p:bldP spid="199693" grpId="0" autoUpdateAnimBg="0"/>
      <p:bldP spid="199694" grpId="0" autoUpdateAnimBg="0"/>
      <p:bldP spid="199695" grpId="0" autoUpdateAnimBg="0"/>
      <p:bldP spid="199696" grpId="0" autoUpdateAnimBg="0"/>
      <p:bldP spid="199700" grpId="0" animBg="1"/>
      <p:bldP spid="199704" grpId="0" animBg="1"/>
      <p:bldP spid="199706" grpId="0" animBg="1"/>
      <p:bldP spid="199709" grpId="0" animBg="1"/>
      <p:bldP spid="199714" grpId="0" animBg="1"/>
      <p:bldP spid="199715" grpId="0" animBg="1"/>
      <p:bldP spid="199716" grpId="0" animBg="1"/>
      <p:bldP spid="199717" grpId="0" animBg="1"/>
      <p:bldP spid="199719" grpId="0" animBg="1"/>
      <p:bldP spid="19972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altLang="zh-CN" sz="4000" dirty="0" smtClean="0"/>
              <a:t>ONE THING YOU LEARNED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zh-CN" sz="4000" dirty="0" smtClean="0"/>
              <a:t>ONE QUESTION</a:t>
            </a:r>
          </a:p>
          <a:p>
            <a:pPr marL="742950" indent="-742950">
              <a:buFont typeface="+mj-lt"/>
              <a:buAutoNum type="arabicPeriod"/>
            </a:pPr>
            <a:endParaRPr lang="en-US" altLang="zh-CN" sz="4000" dirty="0" smtClean="0"/>
          </a:p>
          <a:p>
            <a:pPr marL="742950" indent="-742950">
              <a:buFont typeface="+mj-lt"/>
              <a:buAutoNum type="arabicPeriod"/>
            </a:pPr>
            <a:r>
              <a:rPr lang="en-US" altLang="zh-CN" sz="4000" dirty="0" smtClean="0"/>
              <a:t>DIET, EXERCISE AND SLEEP 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zh-CN" sz="4000" dirty="0" smtClean="0"/>
              <a:t>DIET (CONSTANT SUGAR IN BLOOD ; NO PEAKS AND LOWS</a:t>
            </a:r>
          </a:p>
          <a:p>
            <a:pPr marL="742950" indent="-742950">
              <a:buFont typeface="+mj-lt"/>
              <a:buAutoNum type="arabicPeriod"/>
            </a:pPr>
            <a:r>
              <a:rPr lang="en-US" altLang="zh-CN" sz="4000" dirty="0" smtClean="0"/>
              <a:t>CARBOHYDRATES (POTATOE CHIPS</a:t>
            </a:r>
            <a:endParaRPr lang="zh-CN" alt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FOR NEXT WEEK LECTURE</a:t>
            </a:r>
          </a:p>
          <a:p>
            <a:endParaRPr lang="en-US" altLang="zh-CN" dirty="0" smtClean="0"/>
          </a:p>
          <a:p>
            <a:r>
              <a:rPr lang="en-US" altLang="zh-CN" dirty="0" smtClean="0"/>
              <a:t>GO TO BING.COM</a:t>
            </a:r>
          </a:p>
          <a:p>
            <a:r>
              <a:rPr lang="en-US" altLang="zh-CN" dirty="0" smtClean="0"/>
              <a:t>TYPE THE POEM NAME ‘WEST RUNNING BROOK’ </a:t>
            </a:r>
          </a:p>
          <a:p>
            <a:r>
              <a:rPr lang="en-US" altLang="zh-CN" dirty="0" smtClean="0"/>
              <a:t>ROBERT FROST</a:t>
            </a:r>
          </a:p>
          <a:p>
            <a:r>
              <a:rPr lang="en-US" altLang="zh-CN" dirty="0" smtClean="0"/>
              <a:t>READ AND WRITE PRE-LECTURE NOTES</a:t>
            </a:r>
          </a:p>
          <a:p>
            <a:r>
              <a:rPr lang="en-US" altLang="zh-CN" u="sng" dirty="0" smtClean="0"/>
              <a:t>POETIC ANALYSIS OF FREE VERSE POETRY OF ROBERT FROST</a:t>
            </a:r>
            <a:endParaRPr lang="zh-CN" altLang="en-US" u="sng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ARTICLE DISCUSSION GROUP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ARTICLE DISCUSSION </a:t>
            </a:r>
          </a:p>
          <a:p>
            <a:r>
              <a:rPr lang="en-US" altLang="zh-CN" i="1" dirty="0" smtClean="0"/>
              <a:t>TITLE; TECH BREAKTHROUGH TAKE BACKSEAT IN UPCOMING IPHONE LAUNCH </a:t>
            </a:r>
          </a:p>
          <a:p>
            <a:r>
              <a:rPr lang="en-US" altLang="zh-CN" i="1" dirty="0" smtClean="0"/>
              <a:t>; BREAKTHROUGH (NEW DISCOVERY </a:t>
            </a:r>
          </a:p>
          <a:p>
            <a:r>
              <a:rPr lang="en-US" altLang="zh-CN" i="1" dirty="0" smtClean="0"/>
              <a:t>INNOVATION (NEW TECH DEVELOPMENT</a:t>
            </a:r>
          </a:p>
          <a:p>
            <a:r>
              <a:rPr lang="en-US" altLang="zh-CN" i="1" u="sng" dirty="0" smtClean="0"/>
              <a:t>DISCUSSION QUESTIONS</a:t>
            </a:r>
          </a:p>
          <a:p>
            <a:r>
              <a:rPr lang="en-US" altLang="zh-CN" i="1" dirty="0" smtClean="0"/>
              <a:t>IT IS NECESSARY TO BUY THE IPHONE 8? </a:t>
            </a:r>
          </a:p>
          <a:p>
            <a:r>
              <a:rPr lang="en-US" altLang="zh-CN" i="1" dirty="0" smtClean="0"/>
              <a:t>IS AN IPHONE 8 AN IMPORTANT STATUS SYMBOL? HOW DOES IT COMPARE TO XIAOMI; HUAWEI, ETC. </a:t>
            </a:r>
          </a:p>
          <a:p>
            <a:r>
              <a:rPr lang="en-US" altLang="zh-CN" i="1" dirty="0" smtClean="0"/>
              <a:t>IT IS WORTH THE COST? </a:t>
            </a:r>
          </a:p>
          <a:p>
            <a:r>
              <a:rPr lang="en-US" altLang="zh-CN" i="1" dirty="0" smtClean="0"/>
              <a:t>WHAT NEW FEATURES DOES IT HAVE? </a:t>
            </a:r>
          </a:p>
          <a:p>
            <a:endParaRPr lang="en-US" altLang="zh-CN" i="1" dirty="0" smtClean="0"/>
          </a:p>
          <a:p>
            <a:endParaRPr lang="zh-CN" altLang="en-US" i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010400" cy="990600"/>
          </a:xfrm>
          <a:noFill/>
          <a:ln>
            <a:solidFill>
              <a:schemeClr val="tx1"/>
            </a:solidFill>
          </a:ln>
          <a:effectLst>
            <a:reflection stA="50000" endPos="75000" dist="12700" dir="5400000" sy="-100000" algn="bl" rotWithShape="0"/>
          </a:effectLst>
        </p:spPr>
        <p:txBody>
          <a:bodyPr/>
          <a:lstStyle/>
          <a:p>
            <a:r>
              <a:rPr lang="en-US" sz="40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halkduster"/>
                <a:cs typeface="Chalkduster"/>
              </a:rPr>
              <a:t>ENVIRONMENTAL</a:t>
            </a:r>
            <a:endParaRPr lang="en-US" sz="40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2209800"/>
            <a:ext cx="6546802" cy="3916363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sz="3000" dirty="0" smtClean="0"/>
              <a:t>The environmental strand refers to these elements: </a:t>
            </a:r>
          </a:p>
          <a:p>
            <a:pPr lvl="0">
              <a:buFont typeface="Wingdings" charset="2"/>
              <a:buChar char="§"/>
            </a:pPr>
            <a:r>
              <a:rPr lang="en-US" sz="3000" dirty="0" smtClean="0"/>
              <a:t>lighting</a:t>
            </a:r>
          </a:p>
          <a:p>
            <a:pPr lvl="0">
              <a:buFont typeface="Wingdings" charset="2"/>
              <a:buChar char="§"/>
            </a:pPr>
            <a:r>
              <a:rPr lang="en-US" sz="3000" dirty="0" smtClean="0"/>
              <a:t>sound</a:t>
            </a:r>
          </a:p>
          <a:p>
            <a:pPr lvl="0">
              <a:buFont typeface="Wingdings" charset="2"/>
              <a:buChar char="§"/>
            </a:pPr>
            <a:r>
              <a:rPr lang="en-US" sz="3000" dirty="0" smtClean="0"/>
              <a:t>temperature, and</a:t>
            </a:r>
          </a:p>
          <a:p>
            <a:pPr lvl="0">
              <a:buFont typeface="Wingdings" charset="2"/>
              <a:buChar char="§"/>
            </a:pPr>
            <a:r>
              <a:rPr lang="en-US" sz="3000" dirty="0" smtClean="0"/>
              <a:t>seating arrangement. </a:t>
            </a:r>
          </a:p>
          <a:p>
            <a:pPr>
              <a:buNone/>
            </a:pPr>
            <a:r>
              <a:rPr lang="en-US" sz="3000" dirty="0" smtClean="0"/>
              <a:t>MY IDEAL STUDY ENVIRONMENT IS </a:t>
            </a:r>
            <a:endParaRPr lang="en-US" dirty="0"/>
          </a:p>
        </p:txBody>
      </p:sp>
      <p:sp>
        <p:nvSpPr>
          <p:cNvPr id="4" name="Striped Right Arrow 3"/>
          <p:cNvSpPr/>
          <p:nvPr/>
        </p:nvSpPr>
        <p:spPr>
          <a:xfrm>
            <a:off x="533400" y="2209800"/>
            <a:ext cx="1143000" cy="609600"/>
          </a:xfrm>
          <a:prstGeom prst="stripedRightArrow">
            <a:avLst/>
          </a:prstGeom>
          <a:solidFill>
            <a:srgbClr val="FF0000"/>
          </a:solidFill>
          <a:ln>
            <a:solidFill>
              <a:schemeClr val="accent4">
                <a:shade val="95000"/>
                <a:satMod val="105000"/>
              </a:schemeClr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088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b="1" dirty="0" smtClean="0">
                <a:solidFill>
                  <a:schemeClr val="tx1"/>
                </a:solidFill>
                <a:latin typeface="Papyrus"/>
                <a:cs typeface="Papyrus"/>
              </a:rPr>
              <a:t>LIGHTING</a:t>
            </a:r>
            <a:endParaRPr lang="en-US" sz="3500" b="1" dirty="0">
              <a:solidFill>
                <a:schemeClr val="tx1"/>
              </a:solidFill>
              <a:latin typeface="Papyrus"/>
              <a:cs typeface="Papyrus"/>
            </a:endParaRPr>
          </a:p>
        </p:txBody>
      </p:sp>
      <p:pic>
        <p:nvPicPr>
          <p:cNvPr id="6" name="Content Placeholder 5" descr="download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67400" y="245618"/>
            <a:ext cx="2622550" cy="2654300"/>
          </a:xfrm>
        </p:spPr>
      </p:pic>
      <p:pic>
        <p:nvPicPr>
          <p:cNvPr id="7" name="Picture 6" descr="images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2380" y="3131739"/>
            <a:ext cx="4564857" cy="3078561"/>
          </a:xfrm>
          <a:prstGeom prst="rect">
            <a:avLst/>
          </a:prstGeom>
        </p:spPr>
      </p:pic>
      <p:pic>
        <p:nvPicPr>
          <p:cNvPr id="8" name="Picture 7" descr="li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3181350"/>
            <a:ext cx="2743200" cy="2959100"/>
          </a:xfrm>
          <a:prstGeom prst="rect">
            <a:avLst/>
          </a:prstGeom>
        </p:spPr>
      </p:pic>
      <p:pic>
        <p:nvPicPr>
          <p:cNvPr id="9" name="Picture 8" descr="light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800" y="647700"/>
            <a:ext cx="2616200" cy="309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34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3143248"/>
            <a:ext cx="2967038" cy="914400"/>
          </a:xfrm>
        </p:spPr>
        <p:txBody>
          <a:bodyPr>
            <a:normAutofit fontScale="90000"/>
          </a:bodyPr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DO NOT LISTEN TO </a:t>
            </a:r>
            <a:b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</a:br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ROCK; TECHNO</a:t>
            </a:r>
            <a:b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</a:br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LYRICS 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downloa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4810" y="1500174"/>
            <a:ext cx="3844821" cy="3844821"/>
          </a:xfrm>
        </p:spPr>
      </p:pic>
      <p:pic>
        <p:nvPicPr>
          <p:cNvPr id="5" name="Picture 4" descr="nosoundipadai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57166"/>
            <a:ext cx="4371211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595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11:14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/>
              <a:t>I eat, I live. I breath, I live. I drink, I die.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5900841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685800"/>
            <a:ext cx="3810000" cy="838200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TEMPERATURE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download (2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769366"/>
            <a:ext cx="4648200" cy="2507234"/>
          </a:xfrm>
        </p:spPr>
      </p:pic>
      <p:pic>
        <p:nvPicPr>
          <p:cNvPr id="5" name="Picture 4" descr="col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2895600"/>
            <a:ext cx="4572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213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0938" y="533400"/>
            <a:ext cx="3395862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Papyrus"/>
                <a:cs typeface="Papyrus"/>
              </a:rPr>
              <a:t>SEATING </a:t>
            </a:r>
            <a:br>
              <a:rPr lang="en-US" b="1" dirty="0" smtClean="0">
                <a:solidFill>
                  <a:srgbClr val="000000"/>
                </a:solidFill>
                <a:latin typeface="Papyrus"/>
                <a:cs typeface="Papyrus"/>
              </a:rPr>
            </a:br>
            <a:r>
              <a:rPr lang="en-US" b="1" dirty="0" smtClean="0">
                <a:solidFill>
                  <a:srgbClr val="000000"/>
                </a:solidFill>
                <a:latin typeface="Papyrus"/>
                <a:cs typeface="Papyrus"/>
              </a:rPr>
              <a:t>ARRANGEMANET</a:t>
            </a:r>
            <a:endParaRPr lang="en-US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5" name="Picture 4" descr="59534887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3695700"/>
            <a:ext cx="4191000" cy="2677668"/>
          </a:xfrm>
          <a:prstGeom prst="rect">
            <a:avLst/>
          </a:prstGeom>
        </p:spPr>
      </p:pic>
      <p:pic>
        <p:nvPicPr>
          <p:cNvPr id="7" name="Picture 6" descr="download (3)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99" y="0"/>
            <a:ext cx="5062339" cy="3695700"/>
          </a:xfrm>
          <a:prstGeom prst="rect">
            <a:avLst/>
          </a:prstGeom>
        </p:spPr>
      </p:pic>
      <p:pic>
        <p:nvPicPr>
          <p:cNvPr id="8" name="Picture 7" descr="student-doing-homework-212x3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1676400"/>
            <a:ext cx="37338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708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2316"/>
            <a:ext cx="6400800" cy="900684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halkduster"/>
                <a:cs typeface="Chalkduster"/>
              </a:rPr>
              <a:t>EMOTIONAL SUPPORT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524000"/>
            <a:ext cx="6934200" cy="46021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3500" dirty="0" smtClean="0"/>
              <a:t>This strands includes the following elements: </a:t>
            </a:r>
          </a:p>
          <a:p>
            <a:pPr lvl="0"/>
            <a:r>
              <a:rPr lang="en-US" sz="3500" dirty="0" smtClean="0"/>
              <a:t>motivation</a:t>
            </a:r>
          </a:p>
          <a:p>
            <a:pPr lvl="0"/>
            <a:r>
              <a:rPr lang="en-US" sz="3500" dirty="0" smtClean="0"/>
              <a:t>persistence</a:t>
            </a:r>
          </a:p>
          <a:p>
            <a:pPr lvl="0"/>
            <a:r>
              <a:rPr lang="en-US" sz="3500" dirty="0" smtClean="0"/>
              <a:t>responsibility, and</a:t>
            </a:r>
          </a:p>
          <a:p>
            <a:pPr lvl="0"/>
            <a:r>
              <a:rPr lang="en-US" sz="3500" dirty="0" smtClean="0"/>
              <a:t>structure.</a:t>
            </a:r>
          </a:p>
          <a:p>
            <a:endParaRPr lang="en-US" sz="3500" dirty="0"/>
          </a:p>
        </p:txBody>
      </p:sp>
      <p:sp>
        <p:nvSpPr>
          <p:cNvPr id="4" name="Striped Right Arrow 3"/>
          <p:cNvSpPr/>
          <p:nvPr/>
        </p:nvSpPr>
        <p:spPr>
          <a:xfrm>
            <a:off x="609600" y="1600200"/>
            <a:ext cx="1066800" cy="609600"/>
          </a:xfrm>
          <a:prstGeom prst="stripedRightArrow">
            <a:avLst/>
          </a:prstGeom>
          <a:solidFill>
            <a:srgbClr val="0000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056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600700"/>
            <a:ext cx="4948238" cy="533400"/>
          </a:xfrm>
        </p:spPr>
        <p:txBody>
          <a:bodyPr>
            <a:normAutofit fontScale="90000"/>
          </a:bodyPr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MOTIVATION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motivation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685800"/>
            <a:ext cx="5639194" cy="4382862"/>
          </a:xfrm>
        </p:spPr>
      </p:pic>
    </p:spTree>
    <p:extLst>
      <p:ext uri="{BB962C8B-B14F-4D97-AF65-F5344CB8AC3E}">
        <p14:creationId xmlns:p14="http://schemas.microsoft.com/office/powerpoint/2010/main" val="3184148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8200" y="4237691"/>
            <a:ext cx="3742110" cy="886968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PERSISTENCE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alon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6600" y="304800"/>
            <a:ext cx="5338155" cy="3886200"/>
          </a:xfrm>
        </p:spPr>
      </p:pic>
      <p:pic>
        <p:nvPicPr>
          <p:cNvPr id="6" name="Picture 5" descr="Taskss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3861664"/>
            <a:ext cx="2743200" cy="274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098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6575" y="242316"/>
            <a:ext cx="4030663" cy="886968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RESPONSIBILITY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6" name="Content Placeholder 5" descr="responsible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65738" y="1129284"/>
            <a:ext cx="3111500" cy="2603500"/>
          </a:xfrm>
        </p:spPr>
      </p:pic>
      <p:pic>
        <p:nvPicPr>
          <p:cNvPr id="7" name="Picture 6" descr="r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334" y="1371600"/>
            <a:ext cx="3547595" cy="4724400"/>
          </a:xfrm>
          <a:prstGeom prst="rect">
            <a:avLst/>
          </a:prstGeom>
        </p:spPr>
      </p:pic>
      <p:pic>
        <p:nvPicPr>
          <p:cNvPr id="8" name="Picture 7" descr="res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6575" y="3886200"/>
            <a:ext cx="30480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60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242316"/>
            <a:ext cx="4948238" cy="886968"/>
          </a:xfrm>
        </p:spPr>
        <p:txBody>
          <a:bodyPr/>
          <a:lstStyle/>
          <a:p>
            <a:r>
              <a:rPr lang="en-US" sz="3600" b="1" dirty="0" smtClean="0">
                <a:solidFill>
                  <a:srgbClr val="000000"/>
                </a:solidFill>
                <a:latin typeface="Papyrus"/>
                <a:cs typeface="Papyrus"/>
              </a:rPr>
              <a:t>STRUCTURE</a:t>
            </a:r>
            <a:endParaRPr lang="en-US" sz="36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task1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7700" y="1129284"/>
            <a:ext cx="3873500" cy="3911600"/>
          </a:xfrm>
        </p:spPr>
      </p:pic>
      <p:pic>
        <p:nvPicPr>
          <p:cNvPr id="5" name="Picture 4" descr="to do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3872484"/>
            <a:ext cx="3467100" cy="2336800"/>
          </a:xfrm>
          <a:prstGeom prst="rect">
            <a:avLst/>
          </a:prstGeom>
        </p:spPr>
      </p:pic>
      <p:pic>
        <p:nvPicPr>
          <p:cNvPr id="6" name="Picture 5" descr="task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1129284"/>
            <a:ext cx="2857202" cy="189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55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2316"/>
            <a:ext cx="7772400" cy="976884"/>
          </a:xfrm>
        </p:spPr>
        <p:txBody>
          <a:bodyPr/>
          <a:lstStyle/>
          <a:p>
            <a:r>
              <a:rPr lang="en-US" sz="3500" dirty="0" smtClean="0">
                <a:solidFill>
                  <a:schemeClr val="accent4">
                    <a:lumMod val="75000"/>
                  </a:schemeClr>
                </a:solidFill>
                <a:latin typeface="Chalkduster"/>
                <a:cs typeface="Chalkduster"/>
              </a:rPr>
              <a:t>SOCIOLOGICAL COMPOSITION</a:t>
            </a:r>
            <a:endParaRPr lang="en-US" sz="3500" dirty="0">
              <a:solidFill>
                <a:schemeClr val="accent4">
                  <a:lumMod val="75000"/>
                </a:schemeClr>
              </a:solidFill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219200"/>
            <a:ext cx="7162800" cy="4906963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en-US" sz="2800" dirty="0" smtClean="0"/>
          </a:p>
          <a:p>
            <a:pPr lvl="0">
              <a:buNone/>
            </a:pPr>
            <a:r>
              <a:rPr lang="en-US" sz="2800" dirty="0" smtClean="0"/>
              <a:t>The sociological strands represents to elements related to how individuals learn in association with other people: </a:t>
            </a:r>
          </a:p>
          <a:p>
            <a:pPr lvl="0"/>
            <a:r>
              <a:rPr lang="en-US" sz="2800" dirty="0" smtClean="0"/>
              <a:t>alone or with peers,</a:t>
            </a:r>
          </a:p>
          <a:p>
            <a:pPr lvl="0"/>
            <a:r>
              <a:rPr lang="en-US" sz="2800" dirty="0" smtClean="0"/>
              <a:t>an authoritative adult or with a collegial colleague,</a:t>
            </a:r>
          </a:p>
          <a:p>
            <a:pPr lvl="0"/>
            <a:r>
              <a:rPr lang="en-US" sz="2800" dirty="0" smtClean="0"/>
              <a:t>learning in a variety of ways or in routine patterns.</a:t>
            </a:r>
          </a:p>
          <a:p>
            <a:endParaRPr lang="en-US" sz="2500" dirty="0"/>
          </a:p>
        </p:txBody>
      </p:sp>
      <p:sp>
        <p:nvSpPr>
          <p:cNvPr id="4" name="Striped Right Arrow 3"/>
          <p:cNvSpPr/>
          <p:nvPr/>
        </p:nvSpPr>
        <p:spPr>
          <a:xfrm>
            <a:off x="381000" y="1828800"/>
            <a:ext cx="1219200" cy="609600"/>
          </a:xfrm>
          <a:prstGeom prst="stripedRightArrow">
            <a:avLst/>
          </a:prstGeom>
          <a:solidFill>
            <a:srgbClr val="96FFF5"/>
          </a:solidFill>
          <a:ln>
            <a:solidFill>
              <a:schemeClr val="tx1">
                <a:alpha val="82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80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0" y="672084"/>
            <a:ext cx="1905000" cy="886968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ALONE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images (1)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967" y="2667001"/>
            <a:ext cx="4833633" cy="3886200"/>
          </a:xfrm>
        </p:spPr>
      </p:pic>
      <p:pic>
        <p:nvPicPr>
          <p:cNvPr id="6" name="Picture 5" descr="student_girl_reading_on_floor_hg_cl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0"/>
            <a:ext cx="5410200" cy="429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1728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38800" y="1129284"/>
            <a:ext cx="2738437" cy="886968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With PEERS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peers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5637" y="2209800"/>
            <a:ext cx="6439331" cy="4191000"/>
          </a:xfrm>
        </p:spPr>
      </p:pic>
    </p:spTree>
    <p:extLst>
      <p:ext uri="{BB962C8B-B14F-4D97-AF65-F5344CB8AC3E}">
        <p14:creationId xmlns:p14="http://schemas.microsoft.com/office/powerpoint/2010/main" val="356658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11:15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img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607097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8228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381000"/>
            <a:ext cx="3657600" cy="1981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Papyrus"/>
                <a:cs typeface="Papyrus"/>
              </a:rPr>
              <a:t>With AUTHORITATIVE ADULT or COLLEGIAL COLLEAGUES</a:t>
            </a:r>
            <a:endParaRPr lang="en-US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pai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674" y="3886201"/>
            <a:ext cx="4473526" cy="2743200"/>
          </a:xfrm>
        </p:spPr>
      </p:pic>
      <p:pic>
        <p:nvPicPr>
          <p:cNvPr id="5" name="Picture 4" descr="parent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596900"/>
            <a:ext cx="4724400" cy="3289300"/>
          </a:xfrm>
          <a:prstGeom prst="rect">
            <a:avLst/>
          </a:prstGeom>
        </p:spPr>
      </p:pic>
      <p:pic>
        <p:nvPicPr>
          <p:cNvPr id="6" name="Picture 5" descr="teach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200" y="2522718"/>
            <a:ext cx="2743200" cy="410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467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2316"/>
            <a:ext cx="8153400" cy="900684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halkduster"/>
                <a:cs typeface="Chalkduster"/>
              </a:rPr>
              <a:t>PSYSIOLOGICAL ELEMENTS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752600"/>
            <a:ext cx="6623002" cy="43735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sz="2800" dirty="0" smtClean="0"/>
              <a:t>The elements in this strand are:</a:t>
            </a:r>
          </a:p>
          <a:p>
            <a:pPr lvl="0"/>
            <a:r>
              <a:rPr lang="en-US" sz="2800" dirty="0" smtClean="0"/>
              <a:t> perceptual,</a:t>
            </a:r>
          </a:p>
          <a:p>
            <a:pPr lvl="0"/>
            <a:r>
              <a:rPr lang="en-US" sz="2800" dirty="0" smtClean="0"/>
              <a:t>Time-of-day energy levels, </a:t>
            </a:r>
          </a:p>
          <a:p>
            <a:pPr lvl="0"/>
            <a:r>
              <a:rPr lang="en-US" sz="2800" dirty="0" smtClean="0"/>
              <a:t>intake, and </a:t>
            </a:r>
          </a:p>
          <a:p>
            <a:pPr lvl="0"/>
            <a:r>
              <a:rPr lang="en-US" sz="2800" dirty="0" smtClean="0"/>
              <a:t>mobility.</a:t>
            </a:r>
          </a:p>
          <a:p>
            <a:endParaRPr lang="en-US" sz="2800" dirty="0"/>
          </a:p>
        </p:txBody>
      </p:sp>
      <p:sp>
        <p:nvSpPr>
          <p:cNvPr id="4" name="Striped Right Arrow 3"/>
          <p:cNvSpPr/>
          <p:nvPr/>
        </p:nvSpPr>
        <p:spPr>
          <a:xfrm>
            <a:off x="381000" y="1676400"/>
            <a:ext cx="1143000" cy="685800"/>
          </a:xfrm>
          <a:prstGeom prst="stripedRightArrow">
            <a:avLst/>
          </a:prstGeom>
          <a:blipFill rotWithShape="1"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133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PERCEPTUAL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senses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1981200"/>
            <a:ext cx="6248400" cy="4463143"/>
          </a:xfrm>
        </p:spPr>
      </p:pic>
    </p:spTree>
    <p:extLst>
      <p:ext uri="{BB962C8B-B14F-4D97-AF65-F5344CB8AC3E}">
        <p14:creationId xmlns:p14="http://schemas.microsoft.com/office/powerpoint/2010/main" val="888915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269748"/>
            <a:ext cx="3632710" cy="102565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Papyrus"/>
                <a:cs typeface="Papyrus"/>
              </a:rPr>
              <a:t>Time-of-day energy levels</a:t>
            </a:r>
            <a:br>
              <a:rPr lang="en-US" b="1" dirty="0" smtClean="0">
                <a:solidFill>
                  <a:srgbClr val="000000"/>
                </a:solidFill>
                <a:latin typeface="Papyrus"/>
                <a:cs typeface="Papyrus"/>
              </a:rPr>
            </a:br>
            <a:endParaRPr lang="en-US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morn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269748"/>
            <a:ext cx="4724400" cy="3692652"/>
          </a:xfrm>
        </p:spPr>
      </p:pic>
      <p:pic>
        <p:nvPicPr>
          <p:cNvPr id="5" name="Picture 4" descr="even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0" y="3505200"/>
            <a:ext cx="5080511" cy="365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14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038600"/>
            <a:ext cx="1828800" cy="710184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INTAKE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foo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7400" y="1219200"/>
            <a:ext cx="6858000" cy="4480801"/>
          </a:xfrm>
        </p:spPr>
      </p:pic>
    </p:spTree>
    <p:extLst>
      <p:ext uri="{BB962C8B-B14F-4D97-AF65-F5344CB8AC3E}">
        <p14:creationId xmlns:p14="http://schemas.microsoft.com/office/powerpoint/2010/main" val="2565998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9466" y="1154059"/>
            <a:ext cx="2814638" cy="936518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MOBILITY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4" name="Content Placeholder 3" descr="wal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0" y="2895600"/>
            <a:ext cx="5706104" cy="3787882"/>
          </a:xfrm>
        </p:spPr>
      </p:pic>
      <p:pic>
        <p:nvPicPr>
          <p:cNvPr id="5" name="Picture 4" descr="walik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04800"/>
            <a:ext cx="5334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094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762000" y="242889"/>
            <a:ext cx="5867400" cy="747712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  <a:latin typeface="Chalkduster"/>
                <a:cs typeface="Chalkduster"/>
              </a:rPr>
              <a:t>PSYCHOLOGICAL</a:t>
            </a:r>
            <a:endParaRPr lang="en-US" sz="4000" dirty="0">
              <a:solidFill>
                <a:schemeClr val="accent4">
                  <a:lumMod val="75000"/>
                </a:schemeClr>
              </a:solidFill>
              <a:latin typeface="Chalkduster"/>
              <a:cs typeface="Chalkduste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905000" y="1523999"/>
            <a:ext cx="6858000" cy="4953001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-US" sz="2800" dirty="0" smtClean="0"/>
              <a:t>The elements in this strand correspond to the following types of psychological processing:</a:t>
            </a:r>
          </a:p>
          <a:p>
            <a:pPr lvl="0"/>
            <a:r>
              <a:rPr lang="en-US" sz="2800" dirty="0" smtClean="0"/>
              <a:t> hemispheric elements</a:t>
            </a:r>
          </a:p>
          <a:p>
            <a:pPr lvl="0"/>
            <a:r>
              <a:rPr lang="en-US" sz="2800" dirty="0" smtClean="0"/>
              <a:t>impulsive or reflective style</a:t>
            </a:r>
          </a:p>
          <a:p>
            <a:pPr lvl="0"/>
            <a:r>
              <a:rPr lang="en-US" sz="2800" dirty="0" smtClean="0"/>
              <a:t>and global learners and</a:t>
            </a:r>
          </a:p>
          <a:p>
            <a:pPr lvl="0"/>
            <a:r>
              <a:rPr lang="en-US" sz="2800" dirty="0" smtClean="0"/>
              <a:t>Analytic learners. 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Striped Right Arrow 3"/>
          <p:cNvSpPr/>
          <p:nvPr/>
        </p:nvSpPr>
        <p:spPr>
          <a:xfrm>
            <a:off x="762000" y="1523999"/>
            <a:ext cx="1143000" cy="685801"/>
          </a:xfrm>
          <a:prstGeom prst="stripedRightArrow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06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304800"/>
            <a:ext cx="8382000" cy="6172200"/>
          </a:xfrm>
        </p:spPr>
        <p:txBody>
          <a:bodyPr>
            <a:noAutofit/>
          </a:bodyPr>
          <a:lstStyle/>
          <a:p>
            <a:pPr lvl="0"/>
            <a:r>
              <a:rPr lang="en-US" sz="2500" dirty="0" smtClean="0"/>
              <a:t>The </a:t>
            </a:r>
            <a:r>
              <a:rPr lang="en-US" sz="2500" i="1" u="sng" dirty="0" smtClean="0">
                <a:solidFill>
                  <a:srgbClr val="18357C"/>
                </a:solidFill>
              </a:rPr>
              <a:t>hemispheric elemen</a:t>
            </a:r>
            <a:r>
              <a:rPr lang="en-US" sz="2500" i="1" dirty="0" smtClean="0"/>
              <a:t>ts</a:t>
            </a:r>
            <a:r>
              <a:rPr lang="en-US" sz="2500" dirty="0" smtClean="0"/>
              <a:t> refers to left and right brain processing models; </a:t>
            </a:r>
          </a:p>
          <a:p>
            <a:pPr lvl="0"/>
            <a:r>
              <a:rPr lang="en-US" sz="2500" dirty="0" smtClean="0"/>
              <a:t>the </a:t>
            </a:r>
            <a:r>
              <a:rPr lang="en-US" sz="2500" i="1" u="sng" dirty="0" smtClean="0">
                <a:solidFill>
                  <a:srgbClr val="18357C"/>
                </a:solidFill>
              </a:rPr>
              <a:t>impulsive versus reflective style</a:t>
            </a:r>
            <a:r>
              <a:rPr lang="en-US" sz="2500" dirty="0" smtClean="0"/>
              <a:t>describes how some people leap before thinking and others scrutinize the situation before moving an inch. </a:t>
            </a:r>
          </a:p>
          <a:p>
            <a:pPr lvl="0"/>
            <a:r>
              <a:rPr lang="en-US" sz="2500" i="1" u="sng" dirty="0" smtClean="0">
                <a:solidFill>
                  <a:srgbClr val="18357C"/>
                </a:solidFill>
              </a:rPr>
              <a:t>Global learners</a:t>
            </a:r>
            <a:r>
              <a:rPr lang="en-US" sz="2500" dirty="0" smtClean="0"/>
              <a:t>prefer to work in an environment with soft lighting and informal seating. People with the processing style need breaks, snacking, mobility and sound.</a:t>
            </a:r>
          </a:p>
          <a:p>
            <a:pPr lvl="0"/>
            <a:r>
              <a:rPr lang="en-US" sz="2500" i="1" u="sng" dirty="0" smtClean="0">
                <a:solidFill>
                  <a:srgbClr val="18357C"/>
                </a:solidFill>
              </a:rPr>
              <a:t>Analytic learners</a:t>
            </a:r>
            <a:r>
              <a:rPr lang="en-US" sz="2500" dirty="0" smtClean="0"/>
              <a:t>prefer to work in an environment with bright light and formal seating. They work best with few or no interruptions, in a quiet environment, and little or no snacking.</a:t>
            </a:r>
          </a:p>
          <a:p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602108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50" y="304800"/>
            <a:ext cx="6491986" cy="886968"/>
          </a:xfrm>
        </p:spPr>
        <p:txBody>
          <a:bodyPr>
            <a:normAutofit/>
          </a:bodyPr>
          <a:lstStyle/>
          <a:p>
            <a:r>
              <a:rPr lang="en-US" sz="3500" b="1" dirty="0" smtClean="0">
                <a:solidFill>
                  <a:srgbClr val="000000"/>
                </a:solidFill>
                <a:latin typeface="Papyrus"/>
                <a:cs typeface="Papyrus"/>
              </a:rPr>
              <a:t>IMPULSIVE vs. REFLECSIVE</a:t>
            </a:r>
            <a:endParaRPr lang="en-US" sz="3500" b="1" dirty="0">
              <a:solidFill>
                <a:srgbClr val="000000"/>
              </a:solidFill>
              <a:latin typeface="Papyrus"/>
              <a:cs typeface="Papyrus"/>
            </a:endParaRPr>
          </a:p>
        </p:txBody>
      </p:sp>
      <p:pic>
        <p:nvPicPr>
          <p:cNvPr id="3" name="Picture 2" descr="refl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667000"/>
            <a:ext cx="4040886" cy="3924300"/>
          </a:xfrm>
          <a:prstGeom prst="rect">
            <a:avLst/>
          </a:prstGeom>
        </p:spPr>
      </p:pic>
      <p:pic>
        <p:nvPicPr>
          <p:cNvPr id="4" name="Picture 3" descr="impuls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50" y="1191768"/>
            <a:ext cx="6127750" cy="2237232"/>
          </a:xfrm>
          <a:prstGeom prst="rect">
            <a:avLst/>
          </a:prstGeom>
        </p:spPr>
      </p:pic>
      <p:pic>
        <p:nvPicPr>
          <p:cNvPr id="5" name="Picture 4" descr="im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92" y="3543300"/>
            <a:ext cx="3902808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34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571500" y="0"/>
            <a:ext cx="8229600" cy="1143000"/>
          </a:xfr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bg2">
                    <a:lumMod val="95000"/>
                    <a:lumOff val="5000"/>
                  </a:schemeClr>
                </a:solidFill>
              </a:rPr>
              <a:t>      </a:t>
            </a:r>
            <a:r>
              <a:rPr lang="en-US" dirty="0" smtClean="0">
                <a:solidFill>
                  <a:schemeClr val="bg2">
                    <a:lumMod val="95000"/>
                    <a:lumOff val="5000"/>
                  </a:schemeClr>
                </a:solidFill>
                <a:latin typeface="Arial Black" pitchFamily="34" charset="0"/>
              </a:rPr>
              <a:t>TIME MANAGEMENT</a:t>
            </a:r>
            <a:endParaRPr lang="en-IN" dirty="0" smtClean="0">
              <a:solidFill>
                <a:schemeClr val="bg2">
                  <a:lumMod val="95000"/>
                  <a:lumOff val="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1267" name="Content Placeholder 3" descr="stop_watch_icon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57356" y="1214422"/>
            <a:ext cx="6072187" cy="4286250"/>
          </a:xfrm>
        </p:spPr>
      </p:pic>
      <p:sp>
        <p:nvSpPr>
          <p:cNvPr id="5" name="TextBox 4"/>
          <p:cNvSpPr txBox="1"/>
          <p:nvPr/>
        </p:nvSpPr>
        <p:spPr>
          <a:xfrm>
            <a:off x="0" y="5643579"/>
            <a:ext cx="9144000" cy="1231106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 Black" pitchFamily="34" charset="0"/>
                <a:cs typeface="+mn-cs"/>
              </a:rPr>
              <a:t>TIME AND TIDE WAIT FOR  NONE</a:t>
            </a:r>
          </a:p>
          <a:p>
            <a:pPr eaLnBrk="0" hangingPunct="0">
              <a:defRPr/>
            </a:pPr>
            <a:endParaRPr lang="en-US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 Black" pitchFamily="34" charset="0"/>
              <a:cs typeface="+mn-cs"/>
            </a:endParaRPr>
          </a:p>
          <a:p>
            <a:pPr eaLnBrk="0" hangingPunct="0">
              <a:defRPr/>
            </a:pPr>
            <a:endParaRPr lang="en-IN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47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11:15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 smtClean="0"/>
              <a:t>I have a face but no eyes; hands but no arms. What am I? 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0043506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Discipline versus procrastination 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zh-CN" sz="4800" dirty="0" smtClean="0"/>
              <a:t>Hard work often pays off over time, but laziness always pays off NOW</a:t>
            </a:r>
          </a:p>
          <a:p>
            <a:r>
              <a:rPr lang="en-US" altLang="zh-CN" sz="4800" dirty="0" smtClean="0"/>
              <a:t>What is the long term benefit of consistent hard effort in studies / university?!?? </a:t>
            </a:r>
          </a:p>
          <a:p>
            <a:r>
              <a:rPr lang="en-US" altLang="zh-CN" sz="4800" dirty="0" smtClean="0"/>
              <a:t>PROCRASTINATION</a:t>
            </a:r>
            <a:endParaRPr lang="zh-CN" altLang="en-US" sz="4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latin typeface="Calibri" charset="0"/>
                <a:ea typeface="ＭＳ Ｐゴシック" charset="0"/>
              </a:rPr>
              <a:t>Academic work in a nutshell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3600">
                <a:latin typeface="Calibri" charset="0"/>
                <a:ea typeface="ＭＳ Ｐゴシック" charset="0"/>
              </a:rPr>
              <a:t>Understand the task</a:t>
            </a:r>
          </a:p>
          <a:p>
            <a:pPr eaLnBrk="1" hangingPunct="1"/>
            <a:r>
              <a:rPr lang="en-GB" sz="3600">
                <a:latin typeface="Calibri" charset="0"/>
                <a:ea typeface="ＭＳ Ｐゴシック" charset="0"/>
              </a:rPr>
              <a:t>Find information</a:t>
            </a:r>
          </a:p>
          <a:p>
            <a:pPr eaLnBrk="1" hangingPunct="1"/>
            <a:r>
              <a:rPr lang="en-GB" sz="3600">
                <a:latin typeface="Calibri" charset="0"/>
                <a:ea typeface="ＭＳ Ｐゴシック" charset="0"/>
              </a:rPr>
              <a:t>Find good information</a:t>
            </a:r>
          </a:p>
          <a:p>
            <a:pPr eaLnBrk="1" hangingPunct="1"/>
            <a:r>
              <a:rPr lang="en-GB" sz="3600">
                <a:latin typeface="Calibri" charset="0"/>
                <a:ea typeface="ＭＳ Ｐゴシック" charset="0"/>
              </a:rPr>
              <a:t>Make note of good information</a:t>
            </a:r>
          </a:p>
          <a:p>
            <a:pPr eaLnBrk="1" hangingPunct="1"/>
            <a:r>
              <a:rPr lang="en-GB" sz="3600">
                <a:latin typeface="Calibri" charset="0"/>
                <a:ea typeface="ＭＳ Ｐゴシック" charset="0"/>
              </a:rPr>
              <a:t>Carry out the task</a:t>
            </a:r>
          </a:p>
          <a:p>
            <a:pPr eaLnBrk="1" hangingPunct="1"/>
            <a:r>
              <a:rPr lang="en-GB" sz="3600">
                <a:latin typeface="Calibri" charset="0"/>
                <a:ea typeface="ＭＳ Ｐゴシック" charset="0"/>
              </a:rPr>
              <a:t>Carry out the task </a:t>
            </a:r>
            <a:r>
              <a:rPr lang="en-GB" sz="3600" b="1" i="1">
                <a:latin typeface="Calibri" charset="0"/>
                <a:ea typeface="ＭＳ Ｐゴシック" charset="0"/>
              </a:rPr>
              <a:t>by the deadline</a:t>
            </a:r>
          </a:p>
          <a:p>
            <a:endParaRPr lang="en-GB" sz="3600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925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ea typeface="ＭＳ Ｐゴシック" charset="0"/>
              </a:rPr>
              <a:t>Parkinson’s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4800" dirty="0">
                <a:latin typeface="Calibri" charset="0"/>
                <a:ea typeface="ＭＳ Ｐゴシック" charset="0"/>
              </a:rPr>
              <a:t>The amount of time one has to complete the task is the amount of time it will take to complete the task</a:t>
            </a:r>
          </a:p>
          <a:p>
            <a:endParaRPr lang="en-GB" sz="4800" dirty="0">
              <a:latin typeface="Calibri" charset="0"/>
              <a:ea typeface="ＭＳ Ｐゴシック" charset="0"/>
            </a:endParaRPr>
          </a:p>
          <a:p>
            <a:r>
              <a:rPr lang="en-GB" sz="4800" dirty="0">
                <a:latin typeface="Calibri" charset="0"/>
                <a:ea typeface="ＭＳ Ｐゴシック" charset="0"/>
              </a:rPr>
              <a:t>Work expands to fill the time available</a:t>
            </a:r>
          </a:p>
          <a:p>
            <a:endParaRPr lang="en-GB" dirty="0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3258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ea typeface="ＭＳ Ｐゴシック" charset="0"/>
              </a:rPr>
              <a:t>Student Syndrome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Calibri" charset="0"/>
                <a:ea typeface="ＭＳ Ｐゴシック" charset="0"/>
              </a:rPr>
              <a:t>The phenomenon whereby a student will only begin to fully apply her/himself to a task immediately before the deadline</a:t>
            </a:r>
          </a:p>
          <a:p>
            <a:endParaRPr lang="en-GB" dirty="0">
              <a:latin typeface="Calibri" charset="0"/>
              <a:ea typeface="ＭＳ Ｐゴシック" charset="0"/>
            </a:endParaRPr>
          </a:p>
          <a:p>
            <a:pPr lvl="2"/>
            <a:r>
              <a:rPr lang="en-GB" dirty="0">
                <a:latin typeface="Calibri" charset="0"/>
                <a:ea typeface="ＭＳ Ｐゴシック" charset="0"/>
              </a:rPr>
              <a:t>		</a:t>
            </a:r>
            <a:r>
              <a:rPr lang="en-GB" dirty="0" err="1">
                <a:latin typeface="Calibri" charset="0"/>
                <a:ea typeface="ＭＳ Ｐゴシック" charset="0"/>
              </a:rPr>
              <a:t>Eliyahu</a:t>
            </a:r>
            <a:r>
              <a:rPr lang="en-GB" dirty="0">
                <a:latin typeface="Calibri" charset="0"/>
                <a:ea typeface="ＭＳ Ｐゴシック" charset="0"/>
              </a:rPr>
              <a:t> </a:t>
            </a:r>
            <a:r>
              <a:rPr lang="en-GB" dirty="0" err="1">
                <a:latin typeface="Calibri" charset="0"/>
                <a:ea typeface="ＭＳ Ｐゴシック" charset="0"/>
              </a:rPr>
              <a:t>Goldratt</a:t>
            </a:r>
            <a:r>
              <a:rPr lang="en-GB" dirty="0">
                <a:latin typeface="Calibri" charset="0"/>
                <a:ea typeface="ＭＳ Ｐゴシック" charset="0"/>
              </a:rPr>
              <a:t> 1997, </a:t>
            </a:r>
            <a:r>
              <a:rPr lang="en-GB" i="1" dirty="0">
                <a:latin typeface="Calibri" charset="0"/>
                <a:ea typeface="ＭＳ Ｐゴシック" charset="0"/>
              </a:rPr>
              <a:t>The Critical Chain</a:t>
            </a:r>
          </a:p>
        </p:txBody>
      </p:sp>
    </p:spTree>
    <p:extLst>
      <p:ext uri="{BB962C8B-B14F-4D97-AF65-F5344CB8AC3E}">
        <p14:creationId xmlns:p14="http://schemas.microsoft.com/office/powerpoint/2010/main" val="494178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ea typeface="ＭＳ Ｐゴシック" charset="0"/>
              </a:rPr>
              <a:t>PROCRASTINATION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3600" b="1" dirty="0" smtClean="0">
                <a:latin typeface="Calibri" charset="0"/>
                <a:ea typeface="ＭＳ Ｐゴシック" charset="0"/>
              </a:rPr>
              <a:t>PROCRASTINATION TASKS IN STUDY SKILLS BOOK</a:t>
            </a:r>
          </a:p>
          <a:p>
            <a:endParaRPr lang="en-GB" sz="3600" b="1" dirty="0" smtClean="0">
              <a:latin typeface="Calibri" charset="0"/>
              <a:ea typeface="ＭＳ Ｐゴシック" charset="0"/>
            </a:endParaRPr>
          </a:p>
          <a:p>
            <a:r>
              <a:rPr lang="en-GB" sz="3600" b="1" dirty="0" smtClean="0">
                <a:latin typeface="Calibri" charset="0"/>
                <a:ea typeface="ＭＳ Ｐゴシック" charset="0"/>
              </a:rPr>
              <a:t>LOOK AT LIST OF REGULAR DAILY ROUTINES !! </a:t>
            </a:r>
            <a:endParaRPr lang="en-GB" sz="3600" dirty="0" smtClean="0">
              <a:latin typeface="Calibri" charset="0"/>
              <a:ea typeface="ＭＳ Ｐゴシック" charset="0"/>
            </a:endParaRPr>
          </a:p>
          <a:p>
            <a:pPr lvl="1"/>
            <a:r>
              <a:rPr lang="en-GB" sz="3600" b="1" dirty="0" smtClean="0">
                <a:latin typeface="Calibri" charset="0"/>
                <a:ea typeface="ＭＳ Ｐゴシック" charset="0"/>
              </a:rPr>
              <a:t>PUT THE ACTIVITIES IN ORDER OF IMPORTANCE – EXPLAIN WHY !! </a:t>
            </a:r>
            <a:endParaRPr lang="en-GB" sz="3600" b="1" dirty="0"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27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ea typeface="ＭＳ Ｐゴシック" charset="0"/>
              </a:rPr>
              <a:t>Procrastination: the terrible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>
                <a:latin typeface="Calibri" charset="0"/>
                <a:ea typeface="ＭＳ Ｐゴシック" charset="0"/>
              </a:rPr>
              <a:t>Stress</a:t>
            </a:r>
          </a:p>
          <a:p>
            <a:r>
              <a:rPr lang="en-GB">
                <a:latin typeface="Calibri" charset="0"/>
                <a:ea typeface="ＭＳ Ｐゴシック" charset="0"/>
              </a:rPr>
              <a:t>Anxiety</a:t>
            </a:r>
          </a:p>
          <a:p>
            <a:r>
              <a:rPr lang="en-GB">
                <a:latin typeface="Calibri" charset="0"/>
                <a:ea typeface="ＭＳ Ｐゴシック" charset="0"/>
              </a:rPr>
              <a:t>Lack of planning</a:t>
            </a:r>
          </a:p>
          <a:p>
            <a:r>
              <a:rPr lang="en-GB">
                <a:latin typeface="Calibri" charset="0"/>
                <a:ea typeface="ＭＳ Ｐゴシック" charset="0"/>
              </a:rPr>
              <a:t>Lack of sleep</a:t>
            </a:r>
          </a:p>
          <a:p>
            <a:r>
              <a:rPr lang="en-GB">
                <a:latin typeface="Calibri" charset="0"/>
                <a:ea typeface="ＭＳ Ｐゴシック" charset="0"/>
              </a:rPr>
              <a:t>Lack of productivity</a:t>
            </a:r>
          </a:p>
          <a:p>
            <a:r>
              <a:rPr lang="en-GB">
                <a:latin typeface="Calibri" charset="0"/>
                <a:ea typeface="ＭＳ Ｐゴシック" charset="0"/>
              </a:rPr>
              <a:t>Lack of marks</a:t>
            </a:r>
          </a:p>
        </p:txBody>
      </p:sp>
    </p:spTree>
    <p:extLst>
      <p:ext uri="{BB962C8B-B14F-4D97-AF65-F5344CB8AC3E}">
        <p14:creationId xmlns:p14="http://schemas.microsoft.com/office/powerpoint/2010/main" val="3784220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Calibri" charset="0"/>
                <a:ea typeface="ＭＳ Ｐゴシック" charset="0"/>
              </a:rPr>
              <a:t>Things that might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latin typeface="Calibri" charset="0"/>
                <a:ea typeface="ＭＳ Ｐゴシック" charset="0"/>
              </a:rPr>
              <a:t>Know what date it is today</a:t>
            </a:r>
          </a:p>
          <a:p>
            <a:r>
              <a:rPr lang="en-GB" dirty="0">
                <a:latin typeface="Calibri" charset="0"/>
                <a:ea typeface="ＭＳ Ｐゴシック" charset="0"/>
              </a:rPr>
              <a:t>Know the dates of your deadlines</a:t>
            </a:r>
          </a:p>
          <a:p>
            <a:r>
              <a:rPr lang="en-GB" dirty="0">
                <a:latin typeface="Calibri" charset="0"/>
                <a:ea typeface="ＭＳ Ｐゴシック" charset="0"/>
              </a:rPr>
              <a:t>Use a diary or calendar (</a:t>
            </a:r>
            <a:r>
              <a:rPr lang="en-GB" dirty="0">
                <a:latin typeface="Calibri" charset="0"/>
                <a:ea typeface="ＭＳ Ｐゴシック" charset="0"/>
                <a:hlinkClick r:id="rId2"/>
              </a:rPr>
              <a:t>www.calendarlabs.com</a:t>
            </a:r>
            <a:r>
              <a:rPr lang="en-GB" dirty="0">
                <a:latin typeface="Calibri" charset="0"/>
                <a:ea typeface="ＭＳ Ｐゴシック" charset="0"/>
              </a:rPr>
              <a:t>) </a:t>
            </a:r>
          </a:p>
          <a:p>
            <a:r>
              <a:rPr lang="en-GB" dirty="0">
                <a:latin typeface="Calibri" charset="0"/>
                <a:ea typeface="ＭＳ Ｐゴシック" charset="0"/>
              </a:rPr>
              <a:t>Work backwards from your deadline</a:t>
            </a:r>
          </a:p>
          <a:p>
            <a:r>
              <a:rPr lang="en-GB" dirty="0">
                <a:latin typeface="Calibri" charset="0"/>
                <a:ea typeface="ＭＳ Ｐゴシック" charset="0"/>
              </a:rPr>
              <a:t>Come up with some sort of plan</a:t>
            </a:r>
          </a:p>
          <a:p>
            <a:r>
              <a:rPr lang="en-GB" dirty="0">
                <a:latin typeface="Calibri" charset="0"/>
                <a:ea typeface="ＭＳ Ｐゴシック" charset="0"/>
              </a:rPr>
              <a:t>Understand yourself</a:t>
            </a:r>
          </a:p>
        </p:txBody>
      </p:sp>
    </p:spTree>
    <p:extLst>
      <p:ext uri="{BB962C8B-B14F-4D97-AF65-F5344CB8AC3E}">
        <p14:creationId xmlns:p14="http://schemas.microsoft.com/office/powerpoint/2010/main" val="20974961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Original Topics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" y="2743200"/>
            <a:ext cx="487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66"/>
                </a:solidFill>
              </a:rPr>
              <a:t>Study Skills</a:t>
            </a:r>
            <a:endParaRPr lang="en-US" sz="4400" b="1" dirty="0">
              <a:solidFill>
                <a:srgbClr val="00006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33800" y="502920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 smtClean="0">
                <a:solidFill>
                  <a:srgbClr val="C00000"/>
                </a:solidFill>
              </a:rPr>
              <a:t>Time Management</a:t>
            </a:r>
            <a:endParaRPr lang="en-US" sz="4400" b="1" dirty="0">
              <a:solidFill>
                <a:srgbClr val="C00000"/>
              </a:solidFill>
            </a:endParaRPr>
          </a:p>
        </p:txBody>
      </p:sp>
      <p:pic>
        <p:nvPicPr>
          <p:cNvPr id="13313" name="Picture 1" descr="C:\Users\ravi\AppData\Local\Microsoft\Windows\Temporary Internet Files\Content.IE5\DNC27UIK\MP90043952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727" y="990600"/>
            <a:ext cx="2629714" cy="1755648"/>
          </a:xfrm>
          <a:prstGeom prst="rect">
            <a:avLst/>
          </a:prstGeom>
          <a:noFill/>
        </p:spPr>
      </p:pic>
      <p:pic>
        <p:nvPicPr>
          <p:cNvPr id="13327" name="Picture 15" descr="C:\Users\ravi\AppData\Local\Microsoft\Windows\Temporary Internet Files\Content.IE5\87VEX89B\MP900385402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971800"/>
            <a:ext cx="1469572" cy="2057400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67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about these?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2743200"/>
            <a:ext cx="518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</a:rPr>
              <a:t>Learning Strategies</a:t>
            </a:r>
            <a:endParaRPr lang="en-US" sz="4400" b="1" dirty="0">
              <a:solidFill>
                <a:srgbClr val="00006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733800" y="502920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 smtClean="0">
                <a:solidFill>
                  <a:srgbClr val="C00000"/>
                </a:solidFill>
              </a:rPr>
              <a:t>Time Leadership</a:t>
            </a:r>
            <a:endParaRPr lang="en-US" sz="4400" b="1" dirty="0">
              <a:solidFill>
                <a:srgbClr val="C00000"/>
              </a:solidFill>
            </a:endParaRPr>
          </a:p>
        </p:txBody>
      </p:sp>
      <p:pic>
        <p:nvPicPr>
          <p:cNvPr id="12289" name="Picture 1" descr="C:\Users\ravi\AppData\Local\Microsoft\Windows\Temporary Internet Files\Content.IE5\87VEX89B\MP900399754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990600"/>
            <a:ext cx="2522443" cy="1680972"/>
          </a:xfrm>
          <a:prstGeom prst="rect">
            <a:avLst/>
          </a:prstGeom>
          <a:noFill/>
        </p:spPr>
      </p:pic>
      <p:pic>
        <p:nvPicPr>
          <p:cNvPr id="12295" name="Picture 7" descr="C:\Users\ravi\AppData\Local\Microsoft\Windows\Temporary Internet Files\Content.IE5\DNC27UIK\MC90010487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3048000"/>
            <a:ext cx="2438400" cy="1878673"/>
          </a:xfrm>
          <a:prstGeom prst="rect">
            <a:avLst/>
          </a:prstGeom>
          <a:noFill/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68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Learning Strategies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00042"/>
            <a:ext cx="8686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solidFill>
                  <a:srgbClr val="000066"/>
                </a:solidFill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Visual </a:t>
            </a:r>
            <a:r>
              <a:rPr lang="en-US" sz="3600" dirty="0" smtClean="0">
                <a:solidFill>
                  <a:srgbClr val="000066"/>
                </a:solidFill>
                <a:sym typeface="Wingdings" pitchFamily="2" charset="2"/>
              </a:rPr>
              <a:t> Take good notes, draw pictures</a:t>
            </a:r>
            <a:r>
              <a:rPr lang="zh-CN" altLang="en-US" sz="3600" dirty="0" smtClean="0">
                <a:solidFill>
                  <a:srgbClr val="000066"/>
                </a:solidFill>
                <a:sym typeface="Wingdings" pitchFamily="2" charset="2"/>
              </a:rPr>
              <a:t> </a:t>
            </a:r>
            <a:endParaRPr lang="en-US" sz="3600" dirty="0" smtClean="0">
              <a:solidFill>
                <a:srgbClr val="000066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Auditory </a:t>
            </a:r>
            <a:r>
              <a:rPr lang="en-US" sz="3600" dirty="0" smtClean="0">
                <a:solidFill>
                  <a:srgbClr val="000066"/>
                </a:solidFill>
                <a:sym typeface="Wingdings" pitchFamily="2" charset="2"/>
              </a:rPr>
              <a:t> Explain to someone, read aloud</a:t>
            </a:r>
            <a:endParaRPr lang="en-US" sz="3600" dirty="0" smtClean="0">
              <a:solidFill>
                <a:srgbClr val="000066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Kinesthetic </a:t>
            </a:r>
            <a:r>
              <a:rPr lang="en-US" sz="3600" dirty="0" smtClean="0">
                <a:solidFill>
                  <a:srgbClr val="000066"/>
                </a:solidFill>
                <a:sym typeface="Wingdings" pitchFamily="2" charset="2"/>
              </a:rPr>
              <a:t> Make models, group study</a:t>
            </a:r>
          </a:p>
          <a:p>
            <a:pPr>
              <a:buFont typeface="Wingdings" pitchFamily="2" charset="2"/>
              <a:buChar char="ü"/>
            </a:pPr>
            <a:r>
              <a:rPr lang="en-US" altLang="zh-CN" sz="3600" dirty="0" smtClean="0">
                <a:solidFill>
                  <a:srgbClr val="000066"/>
                </a:solidFill>
                <a:sym typeface="Wingdings" pitchFamily="2" charset="2"/>
              </a:rPr>
              <a:t>VERBAL</a:t>
            </a:r>
            <a:r>
              <a:rPr lang="zh-CN" altLang="en-US" sz="3600" dirty="0" smtClean="0">
                <a:solidFill>
                  <a:srgbClr val="000066"/>
                </a:solidFill>
                <a:sym typeface="Wingdings" pitchFamily="2" charset="2"/>
              </a:rPr>
              <a:t> </a:t>
            </a:r>
            <a:r>
              <a:rPr lang="en-US" altLang="zh-CN" sz="3600" dirty="0" smtClean="0">
                <a:solidFill>
                  <a:srgbClr val="000066"/>
                </a:solidFill>
                <a:sym typeface="Wingdings" pitchFamily="2" charset="2"/>
              </a:rPr>
              <a:t>OR</a:t>
            </a:r>
            <a:r>
              <a:rPr lang="zh-CN" altLang="en-US" sz="3600" dirty="0" smtClean="0">
                <a:solidFill>
                  <a:srgbClr val="000066"/>
                </a:solidFill>
                <a:sym typeface="Wingdings" pitchFamily="2" charset="2"/>
              </a:rPr>
              <a:t> </a:t>
            </a:r>
            <a:r>
              <a:rPr lang="en-US" altLang="zh-CN" sz="3600" dirty="0" smtClean="0">
                <a:solidFill>
                  <a:srgbClr val="000066"/>
                </a:solidFill>
                <a:sym typeface="Wingdings" pitchFamily="2" charset="2"/>
              </a:rPr>
              <a:t>LINGUISTIC</a:t>
            </a:r>
            <a:r>
              <a:rPr lang="zh-CN" altLang="en-US" sz="3600" dirty="0" smtClean="0">
                <a:solidFill>
                  <a:srgbClr val="000066"/>
                </a:solidFill>
                <a:sym typeface="Wingdings" pitchFamily="2" charset="2"/>
              </a:rPr>
              <a:t>**</a:t>
            </a:r>
            <a:endParaRPr lang="en-US" sz="3600" dirty="0" smtClean="0">
              <a:solidFill>
                <a:srgbClr val="000066"/>
              </a:solidFill>
            </a:endParaRPr>
          </a:p>
          <a:p>
            <a:pPr algn="ctr"/>
            <a:endParaRPr lang="en-US" sz="3600" dirty="0" smtClean="0">
              <a:solidFill>
                <a:srgbClr val="000066"/>
              </a:solidFill>
            </a:endParaRPr>
          </a:p>
          <a:p>
            <a:pPr marL="228600" indent="-228600">
              <a:buFont typeface="Arial" pitchFamily="34" charset="0"/>
              <a:buChar char="•"/>
            </a:pPr>
            <a:r>
              <a:rPr lang="en-US" sz="3600" dirty="0" smtClean="0">
                <a:solidFill>
                  <a:srgbClr val="C00000"/>
                </a:solidFill>
              </a:rPr>
              <a:t>Pick a style that works</a:t>
            </a:r>
          </a:p>
          <a:p>
            <a:pPr>
              <a:buFont typeface="Arial" pitchFamily="34" charset="0"/>
              <a:buChar char="•"/>
            </a:pPr>
            <a:r>
              <a:rPr lang="en-US" sz="3600" dirty="0" smtClean="0">
                <a:solidFill>
                  <a:srgbClr val="C00000"/>
                </a:solidFill>
              </a:rPr>
              <a:t> One style may not work for all subjects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69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11:17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 descr="ur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412776"/>
            <a:ext cx="5112568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7257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Learning Strategies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" y="914400"/>
            <a:ext cx="86868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Study regularly, not several chapters at once</a:t>
            </a:r>
          </a:p>
          <a:p>
            <a:endParaRPr lang="en-US" sz="3600" dirty="0" smtClean="0">
              <a:solidFill>
                <a:srgbClr val="000066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Read ahead, if you can, to get a rough idea</a:t>
            </a:r>
          </a:p>
          <a:p>
            <a:pPr>
              <a:buFont typeface="Wingdings" pitchFamily="2" charset="2"/>
              <a:buChar char="ü"/>
            </a:pPr>
            <a:endParaRPr lang="en-US" sz="3600" dirty="0" smtClean="0">
              <a:solidFill>
                <a:srgbClr val="000066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Connect with previous chapters so a story begins to form in your mind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70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Task 2.4 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Making a list of the ingredients of success in academia or your career . </a:t>
            </a:r>
          </a:p>
          <a:p>
            <a:r>
              <a:rPr lang="en-US" altLang="zh-CN" b="1" u="sng" dirty="0" smtClean="0"/>
              <a:t>INGREDIENTS OF SUCCESS IN ACADEME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ingredients of success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CN" dirty="0"/>
              <a:t>Persistent effort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/>
              <a:t>Overcoming procrastination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/>
              <a:t>Thinking about long term benefits of short term effort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/>
              <a:t>Being aware of environmental, sociological, emotional, physiological factors that influence study.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/>
              <a:t>Complete awareness of the task ; understand expectations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/>
              <a:t>Intrinsic motivation / extrinsic motivation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/>
              <a:t>Internal / external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5421910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23928" y="3140968"/>
            <a:ext cx="5319722" cy="1214446"/>
          </a:xfrm>
        </p:spPr>
        <p:txBody>
          <a:bodyPr>
            <a:noAutofit/>
          </a:bodyPr>
          <a:lstStyle/>
          <a:p>
            <a:r>
              <a:rPr lang="en-US" altLang="zh-CN" sz="3600" b="1" dirty="0" smtClean="0"/>
              <a:t>WHICH OF THESE SUBJECTS WILL BE IMPORTANT </a:t>
            </a:r>
            <a:br>
              <a:rPr lang="en-US" altLang="zh-CN" sz="3600" b="1" dirty="0" smtClean="0"/>
            </a:br>
            <a:r>
              <a:rPr lang="en-US" altLang="zh-CN" sz="3600" b="1" dirty="0" smtClean="0"/>
              <a:t>WHEN YOU ARE 30 </a:t>
            </a:r>
            <a:endParaRPr lang="zh-CN" altLang="en-US" sz="3600" b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>
          <a:xfrm>
            <a:off x="428596" y="500042"/>
            <a:ext cx="4643470" cy="574188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English essay composition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Vocabulary development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Algebra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Geometry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Calculus</a:t>
            </a:r>
            <a:r>
              <a:rPr lang="zh-CN" altLang="en-US" dirty="0" smtClean="0"/>
              <a:t>；　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Physics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Science(biology / chemistry )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Business 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CN" dirty="0" smtClean="0"/>
              <a:t>fine arts</a:t>
            </a:r>
            <a:r>
              <a:rPr lang="zh-CN" altLang="en-US" dirty="0" smtClean="0"/>
              <a:t>．　</a:t>
            </a:r>
            <a:endParaRPr lang="en-US" altLang="zh-CN" dirty="0" smtClean="0"/>
          </a:p>
          <a:p>
            <a:pPr marL="514350" indent="-514350">
              <a:buFont typeface="+mj-lt"/>
              <a:buAutoNum type="arabicPeriod"/>
            </a:pPr>
            <a:endParaRPr lang="zh-CN" altLang="en-US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/>
              <a:t>ＣＯＮＦＩＲＭＡＴＩＯＮ　ＢＩＡＳ</a:t>
            </a:r>
            <a:r>
              <a:rPr lang="zh-CN" altLang="en-US" dirty="0" smtClean="0"/>
              <a:t>　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zh-CN" altLang="en-US" sz="3600" dirty="0" smtClean="0">
                <a:latin typeface="+mj-lt"/>
              </a:rPr>
              <a:t>ＤＥＦＩＮＥＤ：</a:t>
            </a:r>
            <a:endParaRPr lang="en-US" altLang="zh-CN" sz="3600" dirty="0" smtClean="0">
              <a:latin typeface="+mj-lt"/>
            </a:endParaRPr>
          </a:p>
          <a:p>
            <a:r>
              <a:rPr lang="en-US" altLang="zh-CN" sz="3600" i="1" dirty="0" smtClean="0">
                <a:latin typeface="+mj-lt"/>
              </a:rPr>
              <a:t>An unjustified belief in an idea that you hold onto strongly because it is something you have always believed; </a:t>
            </a:r>
            <a:r>
              <a:rPr lang="en-US" altLang="zh-CN" sz="3600" i="1" u="sng" dirty="0" smtClean="0">
                <a:latin typeface="+mj-lt"/>
              </a:rPr>
              <a:t>the tendency to reject evidence that contradicts  </a:t>
            </a:r>
            <a:r>
              <a:rPr lang="en-US" altLang="zh-CN" sz="3600" i="1" dirty="0" smtClean="0">
                <a:latin typeface="+mj-lt"/>
              </a:rPr>
              <a:t>something you strongly believe in. </a:t>
            </a:r>
          </a:p>
          <a:p>
            <a:r>
              <a:rPr lang="en-US" altLang="zh-CN" sz="3600" b="1" i="1" dirty="0" smtClean="0">
                <a:latin typeface="+mj-lt"/>
              </a:rPr>
              <a:t>A belief or opinion you strongly hold</a:t>
            </a:r>
          </a:p>
          <a:p>
            <a:r>
              <a:rPr lang="en-US" altLang="zh-CN" sz="3600" b="1" i="1" dirty="0" smtClean="0">
                <a:latin typeface="+mj-lt"/>
              </a:rPr>
              <a:t>What would contradict that!??</a:t>
            </a:r>
            <a:endParaRPr lang="zh-CN" altLang="en-US" sz="3600" b="1" i="1" dirty="0">
              <a:latin typeface="+mj-lt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Learning Strategies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" y="914400"/>
            <a:ext cx="8686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Shift your mindset</a:t>
            </a:r>
            <a:r>
              <a:rPr lang="zh-CN" altLang="en-US" sz="4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altLang="zh-CN" sz="4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j</a:t>
            </a:r>
          </a:p>
          <a:p>
            <a:endParaRPr lang="en-US" sz="3600" dirty="0" smtClean="0">
              <a:solidFill>
                <a:srgbClr val="000066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Mindset A: 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I am preparing for a test</a:t>
            </a:r>
          </a:p>
          <a:p>
            <a:pPr>
              <a:buFont typeface="Wingdings" pitchFamily="2" charset="2"/>
              <a:buChar char="ü"/>
            </a:pPr>
            <a:endParaRPr lang="en-US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Mindset B: 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I am learning the subject</a:t>
            </a:r>
          </a:p>
          <a:p>
            <a:pPr>
              <a:buFont typeface="Wingdings" pitchFamily="2" charset="2"/>
              <a:buChar char="ü"/>
            </a:pPr>
            <a:endParaRPr lang="en-US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sz="3600" dirty="0" smtClean="0">
                <a:solidFill>
                  <a:srgbClr val="C00000"/>
                </a:solidFill>
                <a:sym typeface="Wingdings" pitchFamily="2" charset="2"/>
              </a:rPr>
              <a:t>Which one do you think is better?</a:t>
            </a:r>
            <a:endParaRPr lang="en-US" sz="3600" dirty="0" smtClean="0">
              <a:solidFill>
                <a:srgbClr val="C00000"/>
              </a:solidFill>
            </a:endParaRPr>
          </a:p>
          <a:p>
            <a:endParaRPr lang="en-US" sz="3600" dirty="0" smtClean="0">
              <a:solidFill>
                <a:srgbClr val="0000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75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Learning Strategies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28662" y="785794"/>
            <a:ext cx="86868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Do your homework, mindfully</a:t>
            </a:r>
          </a:p>
          <a:p>
            <a:endParaRPr lang="en-US" sz="2400" dirty="0" smtClean="0">
              <a:solidFill>
                <a:srgbClr val="000066"/>
              </a:solidFill>
            </a:endParaRPr>
          </a:p>
          <a:p>
            <a:r>
              <a:rPr lang="en-US" sz="3600" dirty="0" smtClean="0">
                <a:solidFill>
                  <a:srgbClr val="000066"/>
                </a:solidFill>
              </a:rPr>
              <a:t>Not when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C00000"/>
                </a:solidFill>
              </a:rPr>
              <a:t> chatting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C00000"/>
                </a:solidFill>
              </a:rPr>
              <a:t> texting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C00000"/>
                </a:solidFill>
              </a:rPr>
              <a:t> listening to music on ear phones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C00000"/>
                </a:solidFill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</a:rPr>
              <a:t>facebook</a:t>
            </a:r>
            <a:r>
              <a:rPr lang="en-US" sz="2800" dirty="0" smtClean="0">
                <a:solidFill>
                  <a:srgbClr val="C00000"/>
                </a:solidFill>
              </a:rPr>
              <a:t> open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C00000"/>
                </a:solidFill>
              </a:rPr>
              <a:t> watching </a:t>
            </a:r>
            <a:r>
              <a:rPr lang="en-US" sz="2800" dirty="0" err="1" smtClean="0">
                <a:solidFill>
                  <a:srgbClr val="C00000"/>
                </a:solidFill>
              </a:rPr>
              <a:t>tv</a:t>
            </a:r>
            <a:endParaRPr lang="en-US" sz="2800" dirty="0" smtClean="0">
              <a:solidFill>
                <a:srgbClr val="C00000"/>
              </a:solidFill>
            </a:endParaRPr>
          </a:p>
          <a:p>
            <a:pPr lvl="1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C00000"/>
                </a:solidFill>
              </a:rPr>
              <a:t> lying upside down </a:t>
            </a:r>
            <a:r>
              <a:rPr lang="en-US" sz="2800" dirty="0" smtClean="0">
                <a:solidFill>
                  <a:srgbClr val="C00000"/>
                </a:solidFill>
                <a:sym typeface="Wingdings" pitchFamily="2" charset="2"/>
              </a:rPr>
              <a:t> or in odd positions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C00000"/>
                </a:solidFill>
                <a:sym typeface="Wingdings" pitchFamily="2" charset="2"/>
              </a:rPr>
              <a:t> in the car on the way to school</a:t>
            </a:r>
          </a:p>
          <a:p>
            <a:pPr lvl="1">
              <a:buFont typeface="Courier New" pitchFamily="49" charset="0"/>
              <a:buChar char="o"/>
            </a:pPr>
            <a:r>
              <a:rPr lang="en-US" sz="2800" dirty="0" smtClean="0">
                <a:solidFill>
                  <a:srgbClr val="C00000"/>
                </a:solidFill>
                <a:sym typeface="Wingdings" pitchFamily="2" charset="2"/>
              </a:rPr>
              <a:t> there is lot of noise around you</a:t>
            </a:r>
            <a:endParaRPr lang="en-US" sz="2800" dirty="0" smtClean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76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Learning Strategies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" y="714356"/>
            <a:ext cx="8991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Explain to someone</a:t>
            </a:r>
          </a:p>
          <a:p>
            <a:endParaRPr lang="en-US" sz="2400" dirty="0" smtClean="0">
              <a:solidFill>
                <a:srgbClr val="000066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Pick one person who you know is listening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Keep a paper or notebook next to you,            write down the topic when this happens</a:t>
            </a:r>
          </a:p>
          <a:p>
            <a:pPr>
              <a:buFont typeface="Wingdings" pitchFamily="2" charset="2"/>
              <a:buChar char="ü"/>
            </a:pPr>
            <a:endParaRPr lang="en-US" sz="3600" dirty="0" smtClean="0">
              <a:solidFill>
                <a:srgbClr val="000066"/>
              </a:solidFill>
            </a:endParaRPr>
          </a:p>
          <a:p>
            <a:pPr algn="ctr"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Factoid: We don’t know what we don’t know</a:t>
            </a:r>
          </a:p>
          <a:p>
            <a:pPr algn="ctr"/>
            <a:r>
              <a:rPr lang="en-US" sz="3600" dirty="0" smtClean="0">
                <a:solidFill>
                  <a:srgbClr val="C00000"/>
                </a:solidFill>
              </a:rPr>
              <a:t>Only way to know what we don’t know is to tell someone what we know</a:t>
            </a:r>
          </a:p>
        </p:txBody>
      </p:sp>
      <p:pic>
        <p:nvPicPr>
          <p:cNvPr id="27651" name="Picture 3" descr="C:\Users\ravi\AppData\Local\Microsoft\Windows\Temporary Internet Files\Content.IE5\87VEX89B\MC90043438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2590800"/>
            <a:ext cx="1109819" cy="1749425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77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Learning Strategies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" y="914400"/>
            <a:ext cx="8763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Maintain a Learning Tracker</a:t>
            </a:r>
          </a:p>
          <a:p>
            <a:endParaRPr lang="en-US" sz="3600" dirty="0" smtClean="0">
              <a:solidFill>
                <a:srgbClr val="000066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Got an awesome grade </a:t>
            </a:r>
            <a:r>
              <a:rPr lang="en-US" sz="3600" dirty="0" smtClean="0">
                <a:solidFill>
                  <a:srgbClr val="000066"/>
                </a:solidFill>
                <a:sym typeface="Wingdings" pitchFamily="2" charset="2"/>
              </a:rPr>
              <a:t> capture why that happened (contributing factors)</a:t>
            </a:r>
          </a:p>
          <a:p>
            <a:pPr>
              <a:buFont typeface="Wingdings" pitchFamily="2" charset="2"/>
              <a:buChar char="ü"/>
            </a:pPr>
            <a:endParaRPr lang="en-US" sz="3600" dirty="0" smtClean="0">
              <a:solidFill>
                <a:srgbClr val="000066"/>
              </a:solidFill>
              <a:sym typeface="Wingdings" pitchFamily="2" charset="2"/>
            </a:endParaRPr>
          </a:p>
          <a:p>
            <a:pPr marL="406400" indent="-406400"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  <a:sym typeface="Wingdings" pitchFamily="2" charset="2"/>
              </a:rPr>
              <a:t>Fell short of expected grade  reflect on why and fix it before the next test</a:t>
            </a:r>
          </a:p>
          <a:p>
            <a:pPr marL="406400" indent="-406400">
              <a:buFont typeface="Wingdings" pitchFamily="2" charset="2"/>
              <a:buChar char="ü"/>
            </a:pPr>
            <a:endParaRPr lang="en-US" sz="3600" dirty="0" smtClean="0">
              <a:solidFill>
                <a:srgbClr val="000066"/>
              </a:solidFill>
              <a:sym typeface="Wingdings" pitchFamily="2" charset="2"/>
            </a:endParaRPr>
          </a:p>
          <a:p>
            <a:pPr marL="406400" indent="-406400" algn="ctr"/>
            <a:r>
              <a:rPr lang="en-US" sz="3600" dirty="0" smtClean="0">
                <a:solidFill>
                  <a:srgbClr val="C00000"/>
                </a:solidFill>
                <a:sym typeface="Wingdings" pitchFamily="2" charset="2"/>
              </a:rPr>
              <a:t>Continuously improve the way you learn</a:t>
            </a:r>
            <a:endParaRPr lang="en-US" sz="3600" dirty="0" smtClean="0">
              <a:solidFill>
                <a:srgbClr val="C00000"/>
              </a:solidFill>
            </a:endParaRPr>
          </a:p>
          <a:p>
            <a:endParaRPr lang="en-US" sz="3600" dirty="0" smtClean="0">
              <a:solidFill>
                <a:srgbClr val="0000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78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Learning Strategies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" y="9144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</a:rPr>
              <a:t>Draw pictures or mind maps</a:t>
            </a:r>
          </a:p>
          <a:p>
            <a:endParaRPr lang="en-US" sz="3600" dirty="0" smtClean="0">
              <a:solidFill>
                <a:srgbClr val="000066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A picture is worth a thousand words</a:t>
            </a:r>
          </a:p>
          <a:p>
            <a:pPr>
              <a:buFont typeface="Wingdings" pitchFamily="2" charset="2"/>
              <a:buChar char="ü"/>
            </a:pPr>
            <a:endParaRPr lang="en-US" sz="3600" dirty="0" smtClean="0">
              <a:solidFill>
                <a:srgbClr val="000066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3600" dirty="0" smtClean="0">
                <a:solidFill>
                  <a:srgbClr val="000066"/>
                </a:solidFill>
              </a:rPr>
              <a:t>Put it up near your study area</a:t>
            </a:r>
          </a:p>
          <a:p>
            <a:pPr>
              <a:buFont typeface="Wingdings" pitchFamily="2" charset="2"/>
              <a:buChar char="ü"/>
            </a:pPr>
            <a:endParaRPr lang="en-US" sz="3600" dirty="0" smtClean="0">
              <a:solidFill>
                <a:srgbClr val="000066"/>
              </a:solidFill>
            </a:endParaRPr>
          </a:p>
          <a:p>
            <a:r>
              <a:rPr lang="en-US" sz="3600" b="1" dirty="0" smtClean="0">
                <a:solidFill>
                  <a:schemeClr val="accent2"/>
                </a:solidFill>
              </a:rPr>
              <a:t>Exercise: </a:t>
            </a:r>
            <a:r>
              <a:rPr lang="en-US" sz="3600" dirty="0" smtClean="0">
                <a:solidFill>
                  <a:srgbClr val="E044A1"/>
                </a:solidFill>
              </a:rPr>
              <a:t>What is Angioplasty?</a:t>
            </a:r>
          </a:p>
          <a:p>
            <a:endParaRPr lang="en-US" sz="3600" dirty="0" smtClean="0">
              <a:solidFill>
                <a:srgbClr val="0000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79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0"/>
            <a:ext cx="8534400" cy="758952"/>
          </a:xfrm>
        </p:spPr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lass intentions and goals week two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251520" y="980728"/>
            <a:ext cx="8640960" cy="5328592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quotation </a:t>
            </a:r>
            <a:r>
              <a:rPr lang="en-US" sz="3200" dirty="0" smtClean="0"/>
              <a:t>analysis group activity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Discuss and evaluate </a:t>
            </a:r>
            <a:r>
              <a:rPr lang="en-US" sz="3200" b="1" dirty="0" smtClean="0"/>
              <a:t>learning strategies and techniques. </a:t>
            </a:r>
            <a:endParaRPr lang="en-US" sz="3200" b="1" dirty="0"/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Group article sharing activity and discussion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/>
              <a:t>T</a:t>
            </a:r>
            <a:r>
              <a:rPr lang="en-US" sz="3200" dirty="0" smtClean="0"/>
              <a:t>asks from book about study habits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discuss strategies specific to various academic subjects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share intrinsic versus extrinsic motivation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0177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Real Truth 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" y="685800"/>
            <a:ext cx="8763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endParaRPr lang="en-US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ctr"/>
            <a:endParaRPr lang="en-US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ctr"/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What you learn may fade away</a:t>
            </a:r>
          </a:p>
          <a:p>
            <a:pPr marL="457200" indent="-457200" algn="ctr"/>
            <a:endParaRPr lang="en-US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ctr"/>
            <a:endParaRPr lang="en-US" sz="36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 algn="ctr"/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Way you learn will be your strength for life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solidFill>
                <a:srgbClr val="00006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80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Next Topic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752600" y="3581400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 smtClean="0">
                <a:solidFill>
                  <a:srgbClr val="C00000"/>
                </a:solidFill>
              </a:rPr>
              <a:t>Time Leadership</a:t>
            </a:r>
            <a:endParaRPr lang="en-US" sz="4400" b="1" dirty="0">
              <a:solidFill>
                <a:srgbClr val="C00000"/>
              </a:solidFill>
            </a:endParaRPr>
          </a:p>
        </p:txBody>
      </p:sp>
      <p:pic>
        <p:nvPicPr>
          <p:cNvPr id="12295" name="Picture 7" descr="C:\Users\ravi\AppData\Local\Microsoft\Windows\Temporary Internet Files\Content.IE5\DNC27UIK\MC90010487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1600200"/>
            <a:ext cx="2438400" cy="1878673"/>
          </a:xfrm>
          <a:prstGeom prst="rect">
            <a:avLst/>
          </a:prstGeom>
          <a:noFill/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400" y="914400"/>
            <a:ext cx="899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66"/>
                </a:solidFill>
              </a:rPr>
              <a:t>Jack has a state-level speech &amp; debate competition on Nov 19, 2011</a:t>
            </a:r>
            <a:endParaRPr lang="en-US" sz="4400" b="1" dirty="0">
              <a:solidFill>
                <a:srgbClr val="00006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392269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 smtClean="0">
                <a:solidFill>
                  <a:srgbClr val="C00000"/>
                </a:solidFill>
              </a:rPr>
              <a:t>When should Jack begin the preparation?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8800" y="4724400"/>
            <a:ext cx="6781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lphaUcPeriod"/>
            </a:pPr>
            <a:r>
              <a:rPr lang="en-US" sz="3200" dirty="0" smtClean="0"/>
              <a:t>The night before, on Nov 18 2011</a:t>
            </a:r>
          </a:p>
          <a:p>
            <a:pPr marL="914400" indent="-914400">
              <a:buAutoNum type="alphaUcPeriod"/>
            </a:pPr>
            <a:r>
              <a:rPr lang="en-US" sz="3200" dirty="0" smtClean="0"/>
              <a:t>About 2-3 weeks before</a:t>
            </a:r>
            <a:endParaRPr lang="en-US" sz="3200" dirty="0"/>
          </a:p>
        </p:txBody>
      </p:sp>
      <p:sp>
        <p:nvSpPr>
          <p:cNvPr id="6" name="Sun 5"/>
          <p:cNvSpPr/>
          <p:nvPr/>
        </p:nvSpPr>
        <p:spPr>
          <a:xfrm>
            <a:off x="1447800" y="4648200"/>
            <a:ext cx="609600" cy="457200"/>
          </a:xfrm>
          <a:prstGeom prst="su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Quiz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82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400" y="914400"/>
            <a:ext cx="899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</a:rPr>
              <a:t>Cadel</a:t>
            </a:r>
            <a:r>
              <a:rPr lang="en-US" sz="4400" b="1" dirty="0" smtClean="0">
                <a:solidFill>
                  <a:srgbClr val="000066"/>
                </a:solidFill>
              </a:rPr>
              <a:t> Evans wants to win again in Tour De France 2012</a:t>
            </a:r>
            <a:endParaRPr lang="en-US" sz="4400" b="1" dirty="0">
              <a:solidFill>
                <a:srgbClr val="00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2819400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 smtClean="0">
                <a:solidFill>
                  <a:srgbClr val="C00000"/>
                </a:solidFill>
              </a:rPr>
              <a:t>When should </a:t>
            </a:r>
            <a:r>
              <a:rPr lang="en-US" sz="3600" b="1" dirty="0" err="1" smtClean="0">
                <a:solidFill>
                  <a:srgbClr val="C00000"/>
                </a:solidFill>
              </a:rPr>
              <a:t>Cadel</a:t>
            </a:r>
            <a:r>
              <a:rPr lang="en-US" sz="3600" b="1" dirty="0" smtClean="0">
                <a:solidFill>
                  <a:srgbClr val="C00000"/>
                </a:solidFill>
              </a:rPr>
              <a:t> begin practicing?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4114800"/>
            <a:ext cx="6781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lphaUcPeriod"/>
            </a:pPr>
            <a:r>
              <a:rPr lang="en-US" sz="3200" dirty="0" smtClean="0"/>
              <a:t>About 4 months before</a:t>
            </a:r>
          </a:p>
          <a:p>
            <a:pPr marL="914400" indent="-914400">
              <a:buFontTx/>
              <a:buAutoNum type="alphaUcPeriod"/>
            </a:pPr>
            <a:r>
              <a:rPr lang="en-US" sz="3200" dirty="0" smtClean="0"/>
              <a:t>A week before on June 24</a:t>
            </a:r>
            <a:r>
              <a:rPr lang="en-US" sz="3200" baseline="30000" dirty="0" smtClean="0"/>
              <a:t>th</a:t>
            </a:r>
            <a:r>
              <a:rPr lang="en-US" sz="3200" dirty="0" smtClean="0"/>
              <a:t>, 2012</a:t>
            </a:r>
          </a:p>
        </p:txBody>
      </p:sp>
      <p:sp>
        <p:nvSpPr>
          <p:cNvPr id="6" name="Sun 5"/>
          <p:cNvSpPr/>
          <p:nvPr/>
        </p:nvSpPr>
        <p:spPr>
          <a:xfrm>
            <a:off x="1447800" y="4191000"/>
            <a:ext cx="609600" cy="457200"/>
          </a:xfrm>
          <a:prstGeom prst="su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Quiz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83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400" y="914400"/>
            <a:ext cx="899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66"/>
                </a:solidFill>
              </a:rPr>
              <a:t>Jill wants to get into Harvard Class of 2018</a:t>
            </a:r>
            <a:endParaRPr lang="en-US" sz="4400" b="1" dirty="0">
              <a:solidFill>
                <a:srgbClr val="00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2819400"/>
            <a:ext cx="868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 smtClean="0">
                <a:solidFill>
                  <a:srgbClr val="C00000"/>
                </a:solidFill>
              </a:rPr>
              <a:t>When should Jill begin working at this goal? 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4114800"/>
            <a:ext cx="6781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lphaUcPeriod"/>
            </a:pPr>
            <a:r>
              <a:rPr lang="en-US" sz="3200" dirty="0" smtClean="0"/>
              <a:t>Summer 2013 (App due: 1/1/14)</a:t>
            </a:r>
          </a:p>
          <a:p>
            <a:pPr marL="914400" indent="-914400">
              <a:buAutoNum type="alphaUcPeriod"/>
            </a:pPr>
            <a:r>
              <a:rPr lang="en-US" sz="3200" dirty="0" smtClean="0"/>
              <a:t>Starting now</a:t>
            </a:r>
            <a:endParaRPr lang="en-US" sz="3200" dirty="0"/>
          </a:p>
        </p:txBody>
      </p:sp>
      <p:sp>
        <p:nvSpPr>
          <p:cNvPr id="8" name="Sun 7"/>
          <p:cNvSpPr/>
          <p:nvPr/>
        </p:nvSpPr>
        <p:spPr>
          <a:xfrm>
            <a:off x="1447800" y="4648200"/>
            <a:ext cx="609600" cy="457200"/>
          </a:xfrm>
          <a:prstGeom prst="su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Quiz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84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2400" y="914400"/>
            <a:ext cx="8991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66"/>
                </a:solidFill>
              </a:rPr>
              <a:t>Mom wants to make fresh apple pie next Sunday</a:t>
            </a:r>
            <a:endParaRPr lang="en-US" sz="4400" b="1" dirty="0">
              <a:solidFill>
                <a:srgbClr val="00006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3392269"/>
            <a:ext cx="838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b="1" dirty="0" smtClean="0">
                <a:solidFill>
                  <a:srgbClr val="C00000"/>
                </a:solidFill>
              </a:rPr>
              <a:t>Mom should start preparing the dough … 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1200" y="4495800"/>
            <a:ext cx="6781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lphaUcPeriod"/>
            </a:pPr>
            <a:r>
              <a:rPr lang="en-US" sz="3200" dirty="0" smtClean="0"/>
              <a:t>Starting now</a:t>
            </a:r>
          </a:p>
          <a:p>
            <a:pPr marL="914400" indent="-914400">
              <a:buAutoNum type="alphaUcPeriod"/>
            </a:pPr>
            <a:r>
              <a:rPr lang="en-US" sz="3200" dirty="0" smtClean="0"/>
              <a:t>Night before</a:t>
            </a:r>
            <a:endParaRPr lang="en-US" sz="3200" dirty="0"/>
          </a:p>
        </p:txBody>
      </p:sp>
      <p:sp>
        <p:nvSpPr>
          <p:cNvPr id="6" name="Sun 5"/>
          <p:cNvSpPr/>
          <p:nvPr/>
        </p:nvSpPr>
        <p:spPr>
          <a:xfrm>
            <a:off x="1447800" y="4648200"/>
            <a:ext cx="609600" cy="457200"/>
          </a:xfrm>
          <a:prstGeom prst="sun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Quiz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85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noProof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Let us reflect…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2400" y="914400"/>
            <a:ext cx="86868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66"/>
                </a:solidFill>
              </a:rPr>
              <a:t>What can we learn from the Quiz?</a:t>
            </a:r>
          </a:p>
          <a:p>
            <a:endParaRPr lang="en-US" sz="4400" b="1" dirty="0" smtClean="0">
              <a:solidFill>
                <a:srgbClr val="000066"/>
              </a:solidFill>
            </a:endParaRPr>
          </a:p>
          <a:p>
            <a:pPr>
              <a:buFontTx/>
              <a:buChar char="-"/>
            </a:pPr>
            <a:r>
              <a:rPr lang="en-US" sz="3600" dirty="0" smtClean="0">
                <a:solidFill>
                  <a:srgbClr val="000066"/>
                </a:solidFill>
              </a:rPr>
              <a:t> Planning and preparation are important</a:t>
            </a:r>
          </a:p>
          <a:p>
            <a:pPr>
              <a:buFontTx/>
              <a:buChar char="-"/>
            </a:pPr>
            <a:endParaRPr lang="en-US" sz="3600" dirty="0" smtClean="0">
              <a:solidFill>
                <a:srgbClr val="000066"/>
              </a:solidFill>
            </a:endParaRPr>
          </a:p>
          <a:p>
            <a:pPr marL="228600" indent="-228600">
              <a:buFontTx/>
              <a:buChar char="-"/>
            </a:pPr>
            <a:r>
              <a:rPr lang="en-US" sz="3600" dirty="0" smtClean="0">
                <a:solidFill>
                  <a:srgbClr val="000066"/>
                </a:solidFill>
              </a:rPr>
              <a:t>Time to start preparing depends on activity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86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Tasks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 a typical week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066800"/>
            <a:ext cx="4724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Eating / Sleeping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Texting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Phone calls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Movies/TV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Visiting Friends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General Reading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Hobbies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Recreation/Sports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Online Games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8200" y="1066800"/>
            <a:ext cx="4724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 startAt="10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Talents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Relaxing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School time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Homework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Help at home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Voluntary Activities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Chatting/Email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School Homework</a:t>
            </a:r>
          </a:p>
          <a:p>
            <a:pPr marL="742950" indent="-742950">
              <a:buFont typeface="+mj-lt"/>
              <a:buAutoNum type="arabicPeriod" startAt="10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Dreaming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87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Time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Leadership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8600" y="1066800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sym typeface="Wingdings" pitchFamily="2" charset="2"/>
              </a:rPr>
              <a:t>PRIORITIZE YOUR TASKS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752600" y="2476288"/>
          <a:ext cx="60960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Urgent,</a:t>
                      </a:r>
                    </a:p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Not Important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Urgent,</a:t>
                      </a:r>
                    </a:p>
                    <a:p>
                      <a:pPr algn="ctr"/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Important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447800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Not Urgent, </a:t>
                      </a:r>
                    </a:p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Not Important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Not Urgent,</a:t>
                      </a:r>
                    </a:p>
                    <a:p>
                      <a:pPr algn="ctr"/>
                      <a:r>
                        <a:rPr lang="en-US" sz="3200" b="1" dirty="0" smtClean="0">
                          <a:solidFill>
                            <a:schemeClr val="tx1"/>
                          </a:solidFill>
                        </a:rPr>
                        <a:t>Important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0" name="Group 19"/>
          <p:cNvGrpSpPr/>
          <p:nvPr/>
        </p:nvGrpSpPr>
        <p:grpSpPr>
          <a:xfrm>
            <a:off x="1066801" y="2400088"/>
            <a:ext cx="6857999" cy="3619713"/>
            <a:chOff x="1066801" y="2400088"/>
            <a:chExt cx="6857999" cy="3619713"/>
          </a:xfrm>
        </p:grpSpPr>
        <p:sp>
          <p:nvSpPr>
            <p:cNvPr id="13" name="TextBox 12"/>
            <p:cNvSpPr txBox="1"/>
            <p:nvPr/>
          </p:nvSpPr>
          <p:spPr>
            <a:xfrm>
              <a:off x="3707674" y="5435025"/>
              <a:ext cx="269312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Importance</a:t>
              </a:r>
              <a:endParaRPr lang="en-US" sz="32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534053" y="3644037"/>
              <a:ext cx="165027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/>
                <a:t>Urgency</a:t>
              </a:r>
              <a:endParaRPr lang="en-US" sz="3200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24000" y="5448088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Low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239000" y="5459756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High</a:t>
              </a:r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43000" y="5067088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Low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43000" y="2400088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High</a:t>
              </a:r>
              <a:endParaRPr lang="en-US" dirty="0"/>
            </a:p>
          </p:txBody>
        </p:sp>
      </p:grpSp>
      <p:sp>
        <p:nvSpPr>
          <p:cNvPr id="19" name="Oval 18"/>
          <p:cNvSpPr/>
          <p:nvPr/>
        </p:nvSpPr>
        <p:spPr>
          <a:xfrm>
            <a:off x="5029200" y="4038600"/>
            <a:ext cx="2590800" cy="12954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1752600" y="1828800"/>
            <a:ext cx="6705600" cy="3543300"/>
            <a:chOff x="1752600" y="1828800"/>
            <a:chExt cx="6705600" cy="3543300"/>
          </a:xfrm>
        </p:grpSpPr>
        <p:cxnSp>
          <p:nvCxnSpPr>
            <p:cNvPr id="23" name="Straight Arrow Connector 22"/>
            <p:cNvCxnSpPr/>
            <p:nvPr/>
          </p:nvCxnSpPr>
          <p:spPr>
            <a:xfrm>
              <a:off x="1752600" y="5372100"/>
              <a:ext cx="670560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 flipV="1">
              <a:off x="1752600" y="1828800"/>
              <a:ext cx="0" cy="35306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88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LIST 5 ACADEMIC TASKS 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10:40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89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CN" dirty="0" smtClean="0"/>
              <a:t>READING AND WRITING ASSIGNMENTS</a:t>
            </a:r>
          </a:p>
          <a:p>
            <a:r>
              <a:rPr lang="en-US" altLang="zh-CN" dirty="0" smtClean="0"/>
              <a:t>PROJECTS PRESENTATIONS</a:t>
            </a:r>
          </a:p>
          <a:p>
            <a:r>
              <a:rPr lang="en-US" altLang="zh-CN" dirty="0" smtClean="0"/>
              <a:t>ESSAYS, RESEARCH </a:t>
            </a:r>
            <a:endParaRPr lang="zh-CN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34400" cy="758952"/>
          </a:xfrm>
        </p:spPr>
        <p:txBody>
          <a:bodyPr>
            <a:normAutofit fontScale="90000"/>
          </a:bodyPr>
          <a:lstStyle/>
          <a:p>
            <a:pPr marL="514350" indent="-514350"/>
            <a:r>
              <a:rPr lang="en-US" sz="3600" dirty="0"/>
              <a:t>critical thinking exercise 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smtClean="0"/>
              <a:t>THE </a:t>
            </a:r>
            <a:r>
              <a:rPr lang="en-US" sz="3600" b="1" dirty="0"/>
              <a:t>BOMB SHELTER</a:t>
            </a:r>
            <a:endParaRPr lang="en-US" sz="3600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BF0FD-EF4C-439F-AD81-098E3ED7EF29}" type="datetime8">
              <a:rPr lang="en-US" smtClean="0"/>
              <a:pPr/>
              <a:t>3/2/17 10:39</a:t>
            </a:fld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CN" sz="4400" u="sng" dirty="0" smtClean="0"/>
              <a:t>Unitarian</a:t>
            </a:r>
            <a:r>
              <a:rPr lang="en-US" altLang="zh-CN" sz="4400" dirty="0" smtClean="0"/>
              <a:t>: Christian religious person who believes in Jesus, god, etc. </a:t>
            </a:r>
          </a:p>
          <a:p>
            <a:r>
              <a:rPr lang="en-US" altLang="zh-CN" sz="4400" u="sng" dirty="0" smtClean="0"/>
              <a:t>Parolee : </a:t>
            </a:r>
            <a:r>
              <a:rPr lang="en-US" altLang="zh-CN" sz="4400" dirty="0" smtClean="0"/>
              <a:t>a person who just got out of jail and has to talk to the police often ; criminal </a:t>
            </a:r>
            <a:endParaRPr lang="zh-CN" altLang="en-US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51920" y="476672"/>
            <a:ext cx="545780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0066"/>
                </a:solidFill>
                <a:sym typeface="Wingdings" pitchFamily="2" charset="2"/>
              </a:rPr>
              <a:t>1: write 200-300 wd response to article discussion question </a:t>
            </a:r>
          </a:p>
          <a:p>
            <a:r>
              <a:rPr lang="en-US" sz="3200" i="1" dirty="0" smtClean="0">
                <a:solidFill>
                  <a:srgbClr val="000066"/>
                </a:solidFill>
                <a:sym typeface="Wingdings" pitchFamily="2" charset="2"/>
              </a:rPr>
              <a:t>2. Read WEST RUNNING BROOK from online to prepare for note taking activity (</a:t>
            </a:r>
            <a:r>
              <a:rPr lang="en-US" sz="3200" i="1" dirty="0" err="1" smtClean="0">
                <a:solidFill>
                  <a:srgbClr val="000066"/>
                </a:solidFill>
                <a:sym typeface="Wingdings" pitchFamily="2" charset="2"/>
              </a:rPr>
              <a:t>bing.com</a:t>
            </a:r>
            <a:r>
              <a:rPr lang="en-US" sz="3200" i="1" dirty="0" smtClean="0">
                <a:solidFill>
                  <a:srgbClr val="000066"/>
                </a:solidFill>
                <a:sym typeface="Wingdings" pitchFamily="2" charset="2"/>
              </a:rPr>
              <a:t>)</a:t>
            </a:r>
          </a:p>
          <a:p>
            <a:r>
              <a:rPr lang="en-US" sz="3200" i="1" dirty="0" smtClean="0">
                <a:solidFill>
                  <a:srgbClr val="000066"/>
                </a:solidFill>
                <a:sym typeface="Wingdings" pitchFamily="2" charset="2"/>
              </a:rPr>
              <a:t>3. Install essential applications you need this semester: </a:t>
            </a:r>
            <a:r>
              <a:rPr lang="en-US" sz="3200" i="1" u="sng" dirty="0" smtClean="0">
                <a:solidFill>
                  <a:srgbClr val="000066"/>
                </a:solidFill>
                <a:sym typeface="Wingdings" pitchFamily="2" charset="2"/>
              </a:rPr>
              <a:t>SKYPE, PLECO, DICTIONARY.COM</a:t>
            </a:r>
          </a:p>
          <a:p>
            <a:r>
              <a:rPr lang="en-US" sz="3200" i="1" u="sng" dirty="0" smtClean="0">
                <a:solidFill>
                  <a:srgbClr val="000066"/>
                </a:solidFill>
                <a:sym typeface="Wingdings" pitchFamily="2" charset="2"/>
              </a:rPr>
              <a:t>COLLOCATION DICTIONARY</a:t>
            </a:r>
          </a:p>
          <a:p>
            <a:endParaRPr lang="en-US" sz="3200" i="1" dirty="0" smtClean="0">
              <a:solidFill>
                <a:srgbClr val="000066"/>
              </a:solidFill>
              <a:sym typeface="Wingdings" pitchFamily="2" charset="2"/>
            </a:endParaRPr>
          </a:p>
          <a:p>
            <a:endParaRPr lang="en-US" sz="3200" i="1" dirty="0" smtClean="0">
              <a:solidFill>
                <a:srgbClr val="000066"/>
              </a:solidFill>
              <a:sym typeface="Wingdings" pitchFamily="2" charset="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90</a:t>
            </a:fld>
            <a:endParaRPr lang="en-US" dirty="0"/>
          </a:p>
        </p:txBody>
      </p:sp>
      <p:pic>
        <p:nvPicPr>
          <p:cNvPr id="2" name="Picture 1" descr="Screen Shot 2017-03-01 at 9.55.55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76672"/>
            <a:ext cx="3585593" cy="40933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725144"/>
            <a:ext cx="41399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skype.gmw.cn</a:t>
            </a:r>
            <a:endParaRPr lang="en-US" sz="4000" dirty="0" smtClean="0"/>
          </a:p>
          <a:p>
            <a:r>
              <a:rPr lang="en-US" sz="4000" dirty="0" err="1" smtClean="0"/>
              <a:t>damonleohansen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Time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Leadership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8600" y="1066800"/>
            <a:ext cx="868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1">
                    <a:lumMod val="50000"/>
                  </a:schemeClr>
                </a:solidFill>
                <a:sym typeface="Wingdings" pitchFamily="2" charset="2"/>
              </a:rPr>
              <a:t>Analyze your time sinks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7200" y="2210812"/>
            <a:ext cx="8229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 Do not let time lead you, you take the lead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>
              <a:solidFill>
                <a:srgbClr val="000066"/>
              </a:solidFill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 Maintain a log (approximate) and review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>
              <a:solidFill>
                <a:srgbClr val="000066"/>
              </a:solidFill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 Plan TV/games/chatting time too, </a:t>
            </a:r>
            <a:r>
              <a:rPr lang="en-US" sz="3200" b="1" dirty="0" smtClean="0">
                <a:solidFill>
                  <a:srgbClr val="FF0000"/>
                </a:solidFill>
                <a:sym typeface="Wingdings" pitchFamily="2" charset="2"/>
              </a:rPr>
              <a:t>wisely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>
              <a:solidFill>
                <a:srgbClr val="000066"/>
              </a:solidFill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3200" dirty="0" smtClean="0">
                <a:solidFill>
                  <a:srgbClr val="000066"/>
                </a:solidFill>
                <a:sym typeface="Wingdings" pitchFamily="2" charset="2"/>
              </a:rPr>
              <a:t> Re-prioritize, to minimize time sinks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>
              <a:solidFill>
                <a:srgbClr val="000066"/>
              </a:solidFill>
              <a:sym typeface="Wingdings" pitchFamily="2" charset="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91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uiExpand="1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6200" y="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&amp; A</a:t>
            </a:r>
            <a:endParaRPr kumimoji="0" lang="en-US" sz="40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36D98-CB95-47D4-91D6-75DCF13F8035}" type="slidenum">
              <a:rPr lang="en-US" smtClean="0"/>
              <a:pPr/>
              <a:t>92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685800"/>
            <a:ext cx="8763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/>
            <a:endParaRPr lang="en-US" sz="3600" dirty="0" smtClean="0">
              <a:solidFill>
                <a:srgbClr val="000066"/>
              </a:solidFill>
            </a:endParaRPr>
          </a:p>
          <a:p>
            <a:pPr marL="457200" indent="-457200" algn="ctr"/>
            <a:r>
              <a:rPr lang="en-US" sz="3600" dirty="0" smtClean="0">
                <a:solidFill>
                  <a:srgbClr val="000066"/>
                </a:solidFill>
              </a:rPr>
              <a:t>THANK YOU </a:t>
            </a:r>
          </a:p>
          <a:p>
            <a:pPr marL="457200" indent="-457200" algn="ctr"/>
            <a:endParaRPr lang="en-US" sz="3600" dirty="0" smtClean="0">
              <a:solidFill>
                <a:srgbClr val="000066"/>
              </a:solidFill>
            </a:endParaRPr>
          </a:p>
          <a:p>
            <a:pPr marL="457200" indent="-457200" algn="ctr"/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</a:rPr>
              <a:t>YOU HAVE BEEN AN AWESOME CLASS TO WORK WITH</a:t>
            </a:r>
          </a:p>
          <a:p>
            <a:pPr marL="742950" indent="-742950" algn="ctr"/>
            <a:endParaRPr lang="en-US" sz="3600" dirty="0" smtClean="0">
              <a:solidFill>
                <a:srgbClr val="000066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304800" y="3657600"/>
            <a:ext cx="7919314" cy="2159813"/>
            <a:chOff x="304800" y="3657600"/>
            <a:chExt cx="7919314" cy="2159813"/>
          </a:xfrm>
        </p:grpSpPr>
        <p:pic>
          <p:nvPicPr>
            <p:cNvPr id="1026" name="Picture 2" descr="C:\Users\ravi\AppData\Local\Microsoft\Windows\Temporary Internet Files\Content.IE5\DNC27UIK\MC900104804[1].wm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4800" y="3657600"/>
              <a:ext cx="1805940" cy="875995"/>
            </a:xfrm>
            <a:prstGeom prst="rect">
              <a:avLst/>
            </a:prstGeom>
            <a:noFill/>
          </p:spPr>
        </p:pic>
        <p:pic>
          <p:nvPicPr>
            <p:cNvPr id="1027" name="Picture 3" descr="C:\Users\ravi\AppData\Local\Microsoft\Windows\Temporary Internet Files\Content.IE5\87VEX89B\MC900104926[1].wmf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62000" y="4876800"/>
              <a:ext cx="1826971" cy="770839"/>
            </a:xfrm>
            <a:prstGeom prst="rect">
              <a:avLst/>
            </a:prstGeom>
            <a:noFill/>
          </p:spPr>
        </p:pic>
        <p:pic>
          <p:nvPicPr>
            <p:cNvPr id="1030" name="Picture 6" descr="C:\Users\ravi\AppData\Local\Microsoft\Windows\Temporary Internet Files\Content.IE5\DNC27UIK\MC900104718[1].wmf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52800" y="4114800"/>
              <a:ext cx="1813255" cy="1461211"/>
            </a:xfrm>
            <a:prstGeom prst="rect">
              <a:avLst/>
            </a:prstGeom>
            <a:noFill/>
          </p:spPr>
        </p:pic>
        <p:pic>
          <p:nvPicPr>
            <p:cNvPr id="1032" name="Picture 8" descr="C:\Users\ravi\AppData\Local\Microsoft\Windows\Temporary Internet Files\Content.IE5\6CSJR9TN\MC900104906[1].wmf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400800" y="3657600"/>
              <a:ext cx="1823314" cy="1055218"/>
            </a:xfrm>
            <a:prstGeom prst="rect">
              <a:avLst/>
            </a:prstGeom>
            <a:noFill/>
          </p:spPr>
        </p:pic>
        <p:pic>
          <p:nvPicPr>
            <p:cNvPr id="1033" name="Picture 9" descr="C:\Users\ravi\AppData\Local\Microsoft\Windows\Temporary Internet Files\Content.IE5\XGECI9PO\MC900104826[1].wm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96000" y="5257800"/>
              <a:ext cx="1819656" cy="55961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2725</TotalTime>
  <Words>2258</Words>
  <Application>Microsoft Macintosh PowerPoint</Application>
  <PresentationFormat>On-screen Show (4:3)</PresentationFormat>
  <Paragraphs>519</Paragraphs>
  <Slides>92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3" baseType="lpstr">
      <vt:lpstr>Civic</vt:lpstr>
      <vt:lpstr>PowerPoint Presentation</vt:lpstr>
      <vt:lpstr>what am I riddles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Class intentions and goals week two</vt:lpstr>
      <vt:lpstr>critical thinking exercise  THE BOMB SHELTER</vt:lpstr>
      <vt:lpstr>REASONS FOR CHOOSING PEOPLE</vt:lpstr>
      <vt:lpstr>Reasons for selecting people to survive</vt:lpstr>
      <vt:lpstr>PowerPoint Presentation</vt:lpstr>
      <vt:lpstr>Process of quotation analysis</vt:lpstr>
      <vt:lpstr>PowerPoint Presentation</vt:lpstr>
      <vt:lpstr>VOCABULARY JOURNAL ENTRY</vt:lpstr>
      <vt:lpstr>VOCABULARY NOTEBOOK ENTRIES </vt:lpstr>
      <vt:lpstr>What Learning Style means?</vt:lpstr>
      <vt:lpstr>PowerPoint Presentation</vt:lpstr>
      <vt:lpstr>In groups, compare your answers and answer these questions</vt:lpstr>
      <vt:lpstr>PowerPoint Presentation</vt:lpstr>
      <vt:lpstr>FACTORS THAT CONTRIBUTE TO SUCCESS</vt:lpstr>
      <vt:lpstr>FACTORS THAT CONTRIBUTE TO FAIILURE</vt:lpstr>
      <vt:lpstr>ONE KEY ELEMENT OF SUCCESS: GOAL SETTING</vt:lpstr>
      <vt:lpstr>PowerPoint Presentation</vt:lpstr>
      <vt:lpstr>PowerPoint Presentation</vt:lpstr>
      <vt:lpstr>PowerPoint Presentation</vt:lpstr>
      <vt:lpstr>Definition</vt:lpstr>
      <vt:lpstr>Motivation: the Key to Success</vt:lpstr>
      <vt:lpstr>Introduction (Cont.)</vt:lpstr>
      <vt:lpstr>Concepts of Motivation</vt:lpstr>
      <vt:lpstr>Motivation Is  Two-Dimensional</vt:lpstr>
      <vt:lpstr>Motivation Is  Two-Dimensional</vt:lpstr>
      <vt:lpstr>PowerPoint Presentation</vt:lpstr>
      <vt:lpstr>PowerPoint Presentation</vt:lpstr>
      <vt:lpstr>PowerPoint Presentation</vt:lpstr>
      <vt:lpstr>ARTICLE DISCUSSION GROUP</vt:lpstr>
      <vt:lpstr>ENVIRONMENTAL</vt:lpstr>
      <vt:lpstr>LIGHTING</vt:lpstr>
      <vt:lpstr>DO NOT LISTEN TO  ROCK; TECHNO LYRICS </vt:lpstr>
      <vt:lpstr>TEMPERATURE</vt:lpstr>
      <vt:lpstr>SEATING  ARRANGEMANET</vt:lpstr>
      <vt:lpstr>EMOTIONAL SUPPORT</vt:lpstr>
      <vt:lpstr>MOTIVATION</vt:lpstr>
      <vt:lpstr>PERSISTENCE</vt:lpstr>
      <vt:lpstr>RESPONSIBILITY</vt:lpstr>
      <vt:lpstr>STRUCTURE</vt:lpstr>
      <vt:lpstr>SOCIOLOGICAL COMPOSITION</vt:lpstr>
      <vt:lpstr>ALONE</vt:lpstr>
      <vt:lpstr>With PEERS</vt:lpstr>
      <vt:lpstr>With AUTHORITATIVE ADULT or COLLEGIAL COLLEAGUES</vt:lpstr>
      <vt:lpstr>PSYSIOLOGICAL ELEMENTS</vt:lpstr>
      <vt:lpstr>PERCEPTUAL</vt:lpstr>
      <vt:lpstr>Time-of-day energy levels </vt:lpstr>
      <vt:lpstr>INTAKE</vt:lpstr>
      <vt:lpstr>MOBILITY</vt:lpstr>
      <vt:lpstr>PSYCHOLOGICAL</vt:lpstr>
      <vt:lpstr>PowerPoint Presentation</vt:lpstr>
      <vt:lpstr>IMPULSIVE vs. REFLECSIVE</vt:lpstr>
      <vt:lpstr>      TIME MANAGEMENT</vt:lpstr>
      <vt:lpstr>Discipline versus procrastination </vt:lpstr>
      <vt:lpstr>Academic work in a nutshell</vt:lpstr>
      <vt:lpstr>Parkinson’s Law</vt:lpstr>
      <vt:lpstr>Student Syndrome</vt:lpstr>
      <vt:lpstr>PROCRASTINATION</vt:lpstr>
      <vt:lpstr>Procrastination: the terrible results</vt:lpstr>
      <vt:lpstr>Things that might help</vt:lpstr>
      <vt:lpstr>PowerPoint Presentation</vt:lpstr>
      <vt:lpstr>PowerPoint Presentation</vt:lpstr>
      <vt:lpstr>PowerPoint Presentation</vt:lpstr>
      <vt:lpstr>PowerPoint Presentation</vt:lpstr>
      <vt:lpstr>Task 2.4 </vt:lpstr>
      <vt:lpstr>ingredients of success</vt:lpstr>
      <vt:lpstr>WHICH OF THESE SUBJECTS WILL BE IMPORTANT  WHEN YOU ARE 30 </vt:lpstr>
      <vt:lpstr>ＣＯＮＦＩＲＭＡＴＩＯＮ　ＢＩＡＳ　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 5 ACADEMIC TASKS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swami is a guru (teacher) for everybody…..and is in every one of us !!!</dc:title>
  <dc:creator>Ravishankar Gundlapalli</dc:creator>
  <cp:lastModifiedBy>Damon Hansen</cp:lastModifiedBy>
  <cp:revision>161</cp:revision>
  <cp:lastPrinted>2017-02-27T05:07:21Z</cp:lastPrinted>
  <dcterms:created xsi:type="dcterms:W3CDTF">2010-10-31T05:13:37Z</dcterms:created>
  <dcterms:modified xsi:type="dcterms:W3CDTF">2017-03-02T05:20:32Z</dcterms:modified>
</cp:coreProperties>
</file>