
<file path=[Content_Types].xml><?xml version="1.0" encoding="utf-8"?>
<Types xmlns="http://schemas.openxmlformats.org/package/2006/content-types">
  <Default Extension="xml" ContentType="application/xml"/>
  <Default Extension="wmf" ContentType="image/x-wmf"/>
  <Default Extension="wav" ContentType="audio/wav"/>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1"/>
  </p:notesMasterIdLst>
  <p:handoutMasterIdLst>
    <p:handoutMasterId r:id="rId82"/>
  </p:handoutMasterIdLst>
  <p:sldIdLst>
    <p:sldId id="256" r:id="rId2"/>
    <p:sldId id="342" r:id="rId3"/>
    <p:sldId id="343" r:id="rId4"/>
    <p:sldId id="344" r:id="rId5"/>
    <p:sldId id="307" r:id="rId6"/>
    <p:sldId id="332" r:id="rId7"/>
    <p:sldId id="334" r:id="rId8"/>
    <p:sldId id="335" r:id="rId9"/>
    <p:sldId id="336" r:id="rId10"/>
    <p:sldId id="337" r:id="rId11"/>
    <p:sldId id="338" r:id="rId12"/>
    <p:sldId id="333" r:id="rId13"/>
    <p:sldId id="317" r:id="rId14"/>
    <p:sldId id="318" r:id="rId15"/>
    <p:sldId id="329" r:id="rId16"/>
    <p:sldId id="328" r:id="rId17"/>
    <p:sldId id="331" r:id="rId18"/>
    <p:sldId id="330" r:id="rId19"/>
    <p:sldId id="319" r:id="rId20"/>
    <p:sldId id="320" r:id="rId21"/>
    <p:sldId id="292" r:id="rId22"/>
    <p:sldId id="339" r:id="rId23"/>
    <p:sldId id="322" r:id="rId24"/>
    <p:sldId id="323" r:id="rId25"/>
    <p:sldId id="324" r:id="rId26"/>
    <p:sldId id="325" r:id="rId27"/>
    <p:sldId id="326" r:id="rId28"/>
    <p:sldId id="316" r:id="rId29"/>
    <p:sldId id="340" r:id="rId30"/>
    <p:sldId id="327" r:id="rId31"/>
    <p:sldId id="341" r:id="rId32"/>
    <p:sldId id="315"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274" r:id="rId47"/>
    <p:sldId id="306" r:id="rId48"/>
    <p:sldId id="275" r:id="rId49"/>
    <p:sldId id="276" r:id="rId50"/>
    <p:sldId id="273" r:id="rId51"/>
    <p:sldId id="257" r:id="rId52"/>
    <p:sldId id="271" r:id="rId53"/>
    <p:sldId id="270" r:id="rId54"/>
    <p:sldId id="259" r:id="rId55"/>
    <p:sldId id="260" r:id="rId56"/>
    <p:sldId id="265" r:id="rId57"/>
    <p:sldId id="267" r:id="rId58"/>
    <p:sldId id="268" r:id="rId59"/>
    <p:sldId id="269" r:id="rId60"/>
    <p:sldId id="277" r:id="rId61"/>
    <p:sldId id="278" r:id="rId62"/>
    <p:sldId id="279" r:id="rId63"/>
    <p:sldId id="321" r:id="rId64"/>
    <p:sldId id="281" r:id="rId65"/>
    <p:sldId id="283" r:id="rId66"/>
    <p:sldId id="284" r:id="rId67"/>
    <p:sldId id="285" r:id="rId68"/>
    <p:sldId id="286" r:id="rId69"/>
    <p:sldId id="288" r:id="rId70"/>
    <p:sldId id="289" r:id="rId71"/>
    <p:sldId id="290" r:id="rId72"/>
    <p:sldId id="291" r:id="rId73"/>
    <p:sldId id="308" r:id="rId74"/>
    <p:sldId id="309" r:id="rId75"/>
    <p:sldId id="310" r:id="rId76"/>
    <p:sldId id="311" r:id="rId77"/>
    <p:sldId id="312" r:id="rId78"/>
    <p:sldId id="313" r:id="rId79"/>
    <p:sldId id="314" r:id="rId8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r" defTabSz="914400" rtl="1" eaLnBrk="1" latinLnBrk="0" hangingPunct="1">
      <a:defRPr sz="2400" kern="1200">
        <a:solidFill>
          <a:schemeClr val="tx1"/>
        </a:solidFill>
        <a:latin typeface="Verdana" pitchFamily="34" charset="0"/>
        <a:ea typeface="+mn-ea"/>
        <a:cs typeface="+mn-cs"/>
      </a:defRPr>
    </a:lvl6pPr>
    <a:lvl7pPr marL="2743200" algn="r" defTabSz="914400" rtl="1" eaLnBrk="1" latinLnBrk="0" hangingPunct="1">
      <a:defRPr sz="2400" kern="1200">
        <a:solidFill>
          <a:schemeClr val="tx1"/>
        </a:solidFill>
        <a:latin typeface="Verdana" pitchFamily="34" charset="0"/>
        <a:ea typeface="+mn-ea"/>
        <a:cs typeface="+mn-cs"/>
      </a:defRPr>
    </a:lvl7pPr>
    <a:lvl8pPr marL="3200400" algn="r" defTabSz="914400" rtl="1" eaLnBrk="1" latinLnBrk="0" hangingPunct="1">
      <a:defRPr sz="2400" kern="1200">
        <a:solidFill>
          <a:schemeClr val="tx1"/>
        </a:solidFill>
        <a:latin typeface="Verdana" pitchFamily="34" charset="0"/>
        <a:ea typeface="+mn-ea"/>
        <a:cs typeface="+mn-cs"/>
      </a:defRPr>
    </a:lvl8pPr>
    <a:lvl9pPr marL="3657600" algn="r" defTabSz="914400" rtl="1"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66CC"/>
    <a:srgbClr val="0099CC"/>
    <a:srgbClr val="666699"/>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23" autoAdjust="0"/>
    <p:restoredTop sz="94660"/>
  </p:normalViewPr>
  <p:slideViewPr>
    <p:cSldViewPr>
      <p:cViewPr>
        <p:scale>
          <a:sx n="75" d="100"/>
          <a:sy n="75" d="100"/>
        </p:scale>
        <p:origin x="-2200" y="-16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52.xml"/><Relationship Id="rId4" Type="http://schemas.openxmlformats.org/officeDocument/2006/relationships/slide" Target="slides/slide54.xml"/><Relationship Id="rId5" Type="http://schemas.openxmlformats.org/officeDocument/2006/relationships/slide" Target="slides/slide55.xml"/><Relationship Id="rId6" Type="http://schemas.openxmlformats.org/officeDocument/2006/relationships/slide" Target="slides/slide56.xml"/><Relationship Id="rId1" Type="http://schemas.openxmlformats.org/officeDocument/2006/relationships/slide" Target="slides/slide1.xml"/><Relationship Id="rId2" Type="http://schemas.openxmlformats.org/officeDocument/2006/relationships/slide" Target="slides/slide5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95881-997D-417E-8167-CD2B64955639}" type="doc">
      <dgm:prSet loTypeId="urn:diagrams.loki3.com/BracketList" loCatId="list" qsTypeId="urn:microsoft.com/office/officeart/2005/8/quickstyle/3d1" qsCatId="3D" csTypeId="urn:microsoft.com/office/officeart/2005/8/colors/colorful1#1" csCatId="colorful" phldr="1"/>
      <dgm:spPr/>
      <dgm:t>
        <a:bodyPr/>
        <a:lstStyle/>
        <a:p>
          <a:endParaRPr lang="en-US"/>
        </a:p>
      </dgm:t>
    </dgm:pt>
    <dgm:pt modelId="{297BF5C9-9624-40BC-9C38-78A6BBFD7D8B}">
      <dgm:prSet phldrT="[Teks]" custT="1"/>
      <dgm:spPr/>
      <dgm:t>
        <a:bodyPr/>
        <a:lstStyle/>
        <a:p>
          <a:r>
            <a:rPr lang="en-US" sz="3600" b="1" dirty="0" smtClean="0">
              <a:latin typeface="Book Antiqua" pitchFamily="18" charset="0"/>
            </a:rPr>
            <a:t>Types of Essay</a:t>
          </a:r>
          <a:endParaRPr lang="en-US" sz="3600" b="1" dirty="0">
            <a:latin typeface="Book Antiqua" pitchFamily="18" charset="0"/>
          </a:endParaRPr>
        </a:p>
      </dgm:t>
    </dgm:pt>
    <dgm:pt modelId="{C6A67E38-A27D-4263-8E9B-74F42329612B}" type="parTrans" cxnId="{712332DE-CB1E-4267-B46C-12E2C20BE3A4}">
      <dgm:prSet/>
      <dgm:spPr/>
      <dgm:t>
        <a:bodyPr/>
        <a:lstStyle/>
        <a:p>
          <a:endParaRPr lang="en-US" sz="1600" b="1">
            <a:latin typeface="Book Antiqua" pitchFamily="18" charset="0"/>
          </a:endParaRPr>
        </a:p>
      </dgm:t>
    </dgm:pt>
    <dgm:pt modelId="{DC5B5448-5E77-4024-85ED-0A121E56DCF1}" type="sibTrans" cxnId="{712332DE-CB1E-4267-B46C-12E2C20BE3A4}">
      <dgm:prSet/>
      <dgm:spPr/>
      <dgm:t>
        <a:bodyPr/>
        <a:lstStyle/>
        <a:p>
          <a:endParaRPr lang="en-US" sz="1600" b="1">
            <a:latin typeface="Book Antiqua" pitchFamily="18" charset="0"/>
          </a:endParaRPr>
        </a:p>
      </dgm:t>
    </dgm:pt>
    <dgm:pt modelId="{982AA5A6-E089-495A-A77D-AFCDC2B5B341}">
      <dgm:prSet phldrT="[Teks]" custT="1"/>
      <dgm:spPr/>
      <dgm:t>
        <a:bodyPr/>
        <a:lstStyle/>
        <a:p>
          <a:r>
            <a:rPr lang="en-US" sz="2400" b="1" u="sng" dirty="0" smtClean="0">
              <a:solidFill>
                <a:schemeClr val="tx1"/>
              </a:solidFill>
              <a:latin typeface="Book Antiqua" pitchFamily="18" charset="0"/>
            </a:rPr>
            <a:t>1 Descriptive</a:t>
          </a:r>
          <a:endParaRPr lang="en-US" sz="2400" b="1" u="sng" dirty="0">
            <a:solidFill>
              <a:schemeClr val="tx1"/>
            </a:solidFill>
            <a:latin typeface="Book Antiqua" pitchFamily="18" charset="0"/>
          </a:endParaRPr>
        </a:p>
      </dgm:t>
    </dgm:pt>
    <dgm:pt modelId="{8F5ED2A6-206C-41F7-ABA6-3C6C29044C76}" type="parTrans" cxnId="{E3D1B279-91A9-4886-9713-E05499010FA1}">
      <dgm:prSet/>
      <dgm:spPr/>
      <dgm:t>
        <a:bodyPr/>
        <a:lstStyle/>
        <a:p>
          <a:endParaRPr lang="en-US" sz="1600" b="1">
            <a:latin typeface="Book Antiqua" pitchFamily="18" charset="0"/>
          </a:endParaRPr>
        </a:p>
      </dgm:t>
    </dgm:pt>
    <dgm:pt modelId="{F99AA168-A906-4A80-9006-38208478762F}" type="sibTrans" cxnId="{E3D1B279-91A9-4886-9713-E05499010FA1}">
      <dgm:prSet/>
      <dgm:spPr/>
      <dgm:t>
        <a:bodyPr/>
        <a:lstStyle/>
        <a:p>
          <a:endParaRPr lang="en-US" sz="1600" b="1">
            <a:latin typeface="Book Antiqua" pitchFamily="18" charset="0"/>
          </a:endParaRPr>
        </a:p>
      </dgm:t>
    </dgm:pt>
    <dgm:pt modelId="{A7FBF574-B428-4D51-B96D-0A0F26FA300C}">
      <dgm:prSet/>
      <dgm:spPr/>
      <dgm:t>
        <a:bodyPr/>
        <a:lstStyle/>
        <a:p>
          <a:r>
            <a:rPr lang="en-US" b="1" u="sng" dirty="0" smtClean="0">
              <a:solidFill>
                <a:schemeClr val="tx1"/>
              </a:solidFill>
              <a:latin typeface="Book Antiqua" pitchFamily="18" charset="0"/>
            </a:rPr>
            <a:t>2 Narrative: </a:t>
          </a:r>
          <a:r>
            <a:rPr lang="en-US" b="1" i="1" dirty="0" smtClean="0">
              <a:solidFill>
                <a:schemeClr val="tx1"/>
              </a:solidFill>
              <a:latin typeface="Book Antiqua" pitchFamily="18" charset="0"/>
            </a:rPr>
            <a:t>In this essay I will share personal experience and anecdote about </a:t>
          </a:r>
          <a:r>
            <a:rPr lang="en-US" b="1" i="1" dirty="0" smtClean="0">
              <a:latin typeface="Book Antiqua" pitchFamily="18" charset="0"/>
            </a:rPr>
            <a:t>gender discrimination. </a:t>
          </a:r>
          <a:endParaRPr lang="en-US" b="1" dirty="0">
            <a:latin typeface="Book Antiqua" pitchFamily="18" charset="0"/>
          </a:endParaRPr>
        </a:p>
      </dgm:t>
    </dgm:pt>
    <dgm:pt modelId="{7CA9F5AA-52C4-4726-A6B8-8C54EBC0015B}" type="parTrans" cxnId="{EE25508E-1A7C-4F10-B65A-CA176D22BAE6}">
      <dgm:prSet/>
      <dgm:spPr/>
      <dgm:t>
        <a:bodyPr/>
        <a:lstStyle/>
        <a:p>
          <a:endParaRPr lang="zh-CN" altLang="en-US"/>
        </a:p>
      </dgm:t>
    </dgm:pt>
    <dgm:pt modelId="{74CCB327-421E-4F65-AF75-4B8596B1BA3A}" type="sibTrans" cxnId="{EE25508E-1A7C-4F10-B65A-CA176D22BAE6}">
      <dgm:prSet/>
      <dgm:spPr/>
      <dgm:t>
        <a:bodyPr/>
        <a:lstStyle/>
        <a:p>
          <a:endParaRPr lang="zh-CN" altLang="en-US"/>
        </a:p>
      </dgm:t>
    </dgm:pt>
    <dgm:pt modelId="{7B3AA59C-4728-4124-A951-34CEB9683E1A}">
      <dgm:prSet/>
      <dgm:spPr/>
      <dgm:t>
        <a:bodyPr/>
        <a:lstStyle/>
        <a:p>
          <a:r>
            <a:rPr lang="en-US" b="1" u="sng" smtClean="0">
              <a:latin typeface="Book Antiqua" pitchFamily="18" charset="0"/>
            </a:rPr>
            <a:t>3 Cause and Effect</a:t>
          </a:r>
          <a:r>
            <a:rPr lang="en-US" b="1" smtClean="0">
              <a:latin typeface="Book Antiqua" pitchFamily="18" charset="0"/>
            </a:rPr>
            <a:t>: In this essay I will discuss the correlation between X event and gender discrimination. </a:t>
          </a:r>
          <a:endParaRPr lang="en-US" b="1" dirty="0">
            <a:latin typeface="Book Antiqua" pitchFamily="18" charset="0"/>
          </a:endParaRPr>
        </a:p>
      </dgm:t>
    </dgm:pt>
    <dgm:pt modelId="{AD9A5E2B-2250-4349-A338-4EB7252BF4DE}" type="parTrans" cxnId="{113AF149-696C-479B-A24C-8BB8CAE0D4F1}">
      <dgm:prSet/>
      <dgm:spPr/>
      <dgm:t>
        <a:bodyPr/>
        <a:lstStyle/>
        <a:p>
          <a:endParaRPr lang="zh-CN" altLang="en-US"/>
        </a:p>
      </dgm:t>
    </dgm:pt>
    <dgm:pt modelId="{70FAC45D-1E5E-45C6-A488-25FCE9CE6F52}" type="sibTrans" cxnId="{113AF149-696C-479B-A24C-8BB8CAE0D4F1}">
      <dgm:prSet/>
      <dgm:spPr/>
      <dgm:t>
        <a:bodyPr/>
        <a:lstStyle/>
        <a:p>
          <a:endParaRPr lang="zh-CN" altLang="en-US"/>
        </a:p>
      </dgm:t>
    </dgm:pt>
    <dgm:pt modelId="{525ECEED-9716-45E1-ABFD-5886294586C1}">
      <dgm:prSet/>
      <dgm:spPr/>
      <dgm:t>
        <a:bodyPr/>
        <a:lstStyle/>
        <a:p>
          <a:r>
            <a:rPr lang="en-US" b="1" u="sng" smtClean="0">
              <a:latin typeface="Book Antiqua" pitchFamily="18" charset="0"/>
            </a:rPr>
            <a:t>4 Compare and Contrast Feminism </a:t>
          </a:r>
          <a:r>
            <a:rPr lang="en-US" b="1" smtClean="0">
              <a:latin typeface="Book Antiqua" pitchFamily="18" charset="0"/>
            </a:rPr>
            <a:t>: </a:t>
          </a:r>
          <a:r>
            <a:rPr lang="en-US" b="1" i="1" smtClean="0">
              <a:latin typeface="Book Antiqua" pitchFamily="18" charset="0"/>
            </a:rPr>
            <a:t>In this essay I shall compare women’s rights in china and america. </a:t>
          </a:r>
          <a:endParaRPr lang="en-US" b="1" dirty="0">
            <a:latin typeface="Book Antiqua" pitchFamily="18" charset="0"/>
          </a:endParaRPr>
        </a:p>
      </dgm:t>
    </dgm:pt>
    <dgm:pt modelId="{B294B8AD-73EE-4645-B568-3D16B56CC1F3}" type="parTrans" cxnId="{65397BF4-0A60-47C6-BD33-4804AF73FE17}">
      <dgm:prSet/>
      <dgm:spPr/>
      <dgm:t>
        <a:bodyPr/>
        <a:lstStyle/>
        <a:p>
          <a:endParaRPr lang="zh-CN" altLang="en-US"/>
        </a:p>
      </dgm:t>
    </dgm:pt>
    <dgm:pt modelId="{0A98D17A-88AB-4D35-A391-740ED875B75B}" type="sibTrans" cxnId="{65397BF4-0A60-47C6-BD33-4804AF73FE17}">
      <dgm:prSet/>
      <dgm:spPr/>
      <dgm:t>
        <a:bodyPr/>
        <a:lstStyle/>
        <a:p>
          <a:endParaRPr lang="zh-CN" altLang="en-US"/>
        </a:p>
      </dgm:t>
    </dgm:pt>
    <dgm:pt modelId="{72BC0401-249F-4F6F-8B88-A9799E498806}">
      <dgm:prSet/>
      <dgm:spPr/>
      <dgm:t>
        <a:bodyPr/>
        <a:lstStyle/>
        <a:p>
          <a:r>
            <a:rPr lang="en-US" b="1" smtClean="0">
              <a:latin typeface="Book Antiqua" pitchFamily="18" charset="0"/>
            </a:rPr>
            <a:t>5 Persuasive</a:t>
          </a:r>
          <a:r>
            <a:rPr lang="id-ID" b="1" smtClean="0">
              <a:latin typeface="Book Antiqua" pitchFamily="18" charset="0"/>
            </a:rPr>
            <a:t>/</a:t>
          </a:r>
          <a:r>
            <a:rPr lang="en-US" b="1" smtClean="0">
              <a:latin typeface="Book Antiqua" pitchFamily="18" charset="0"/>
            </a:rPr>
            <a:t>Argumentative: </a:t>
          </a:r>
          <a:r>
            <a:rPr lang="en-US" b="1" i="1" smtClean="0">
              <a:latin typeface="Book Antiqua" pitchFamily="18" charset="0"/>
            </a:rPr>
            <a:t>declare, assert, content, argue</a:t>
          </a:r>
          <a:endParaRPr lang="en-US" b="1" dirty="0">
            <a:latin typeface="Book Antiqua" pitchFamily="18" charset="0"/>
          </a:endParaRPr>
        </a:p>
      </dgm:t>
    </dgm:pt>
    <dgm:pt modelId="{543B6B38-23E5-494B-BD45-FCF647BD94B8}" type="parTrans" cxnId="{6D3B09F4-47C9-4FFB-96FD-F784A9E0EE91}">
      <dgm:prSet/>
      <dgm:spPr/>
      <dgm:t>
        <a:bodyPr/>
        <a:lstStyle/>
        <a:p>
          <a:endParaRPr lang="zh-CN" altLang="en-US"/>
        </a:p>
      </dgm:t>
    </dgm:pt>
    <dgm:pt modelId="{82907D0D-B3A3-489A-9A3E-387C94E23214}" type="sibTrans" cxnId="{6D3B09F4-47C9-4FFB-96FD-F784A9E0EE91}">
      <dgm:prSet/>
      <dgm:spPr/>
      <dgm:t>
        <a:bodyPr/>
        <a:lstStyle/>
        <a:p>
          <a:endParaRPr lang="zh-CN" altLang="en-US"/>
        </a:p>
      </dgm:t>
    </dgm:pt>
    <dgm:pt modelId="{82743154-B397-49E8-9EEF-428C4541E84F}">
      <dgm:prSet/>
      <dgm:spPr/>
      <dgm:t>
        <a:bodyPr/>
        <a:lstStyle/>
        <a:p>
          <a:r>
            <a:rPr lang="en-US" b="1" dirty="0" smtClean="0">
              <a:latin typeface="Book Antiqua" pitchFamily="18" charset="0"/>
            </a:rPr>
            <a:t>I shall assert that women are superior based on X evidence. </a:t>
          </a:r>
          <a:endParaRPr lang="en-US" b="1" dirty="0">
            <a:latin typeface="Book Antiqua" pitchFamily="18" charset="0"/>
          </a:endParaRPr>
        </a:p>
      </dgm:t>
    </dgm:pt>
    <dgm:pt modelId="{3D42EEB9-2EBB-4823-A1D2-B7A41225DE7C}" type="parTrans" cxnId="{F87F95A6-9126-49B0-A732-A5A51319A1C2}">
      <dgm:prSet/>
      <dgm:spPr/>
      <dgm:t>
        <a:bodyPr/>
        <a:lstStyle/>
        <a:p>
          <a:endParaRPr lang="zh-CN" altLang="en-US"/>
        </a:p>
      </dgm:t>
    </dgm:pt>
    <dgm:pt modelId="{AFEE644E-C656-4DBA-991A-5A8D440A35AF}" type="sibTrans" cxnId="{F87F95A6-9126-49B0-A732-A5A51319A1C2}">
      <dgm:prSet/>
      <dgm:spPr/>
      <dgm:t>
        <a:bodyPr/>
        <a:lstStyle/>
        <a:p>
          <a:endParaRPr lang="zh-CN" altLang="en-US"/>
        </a:p>
      </dgm:t>
    </dgm:pt>
    <dgm:pt modelId="{ED83DF1C-0415-4397-AB6C-4394DF2FA53A}" type="pres">
      <dgm:prSet presAssocID="{5F195881-997D-417E-8167-CD2B64955639}" presName="Name0" presStyleCnt="0">
        <dgm:presLayoutVars>
          <dgm:dir/>
          <dgm:animLvl val="lvl"/>
          <dgm:resizeHandles val="exact"/>
        </dgm:presLayoutVars>
      </dgm:prSet>
      <dgm:spPr/>
      <dgm:t>
        <a:bodyPr/>
        <a:lstStyle/>
        <a:p>
          <a:endParaRPr lang="en-US"/>
        </a:p>
      </dgm:t>
    </dgm:pt>
    <dgm:pt modelId="{12079591-45FA-4C2F-AB84-7C9D3E5334F5}" type="pres">
      <dgm:prSet presAssocID="{297BF5C9-9624-40BC-9C38-78A6BBFD7D8B}" presName="linNode" presStyleCnt="0"/>
      <dgm:spPr/>
    </dgm:pt>
    <dgm:pt modelId="{4EF3CC35-779C-4471-8DDB-75032AC68A7B}" type="pres">
      <dgm:prSet presAssocID="{297BF5C9-9624-40BC-9C38-78A6BBFD7D8B}" presName="parTx" presStyleLbl="revTx" presStyleIdx="0" presStyleCnt="1">
        <dgm:presLayoutVars>
          <dgm:chMax val="1"/>
          <dgm:bulletEnabled val="1"/>
        </dgm:presLayoutVars>
      </dgm:prSet>
      <dgm:spPr/>
      <dgm:t>
        <a:bodyPr/>
        <a:lstStyle/>
        <a:p>
          <a:endParaRPr lang="en-US"/>
        </a:p>
      </dgm:t>
    </dgm:pt>
    <dgm:pt modelId="{C66CB359-32A2-4A52-9263-CABCC85F5E45}" type="pres">
      <dgm:prSet presAssocID="{297BF5C9-9624-40BC-9C38-78A6BBFD7D8B}" presName="bracket" presStyleLbl="parChTrans1D1" presStyleIdx="0" presStyleCnt="1"/>
      <dgm:spPr/>
    </dgm:pt>
    <dgm:pt modelId="{EFA13884-7407-4939-AFAF-82B1704FD6ED}" type="pres">
      <dgm:prSet presAssocID="{297BF5C9-9624-40BC-9C38-78A6BBFD7D8B}" presName="spH" presStyleCnt="0"/>
      <dgm:spPr/>
    </dgm:pt>
    <dgm:pt modelId="{6271315F-E04E-499C-8377-751960B98A3E}" type="pres">
      <dgm:prSet presAssocID="{297BF5C9-9624-40BC-9C38-78A6BBFD7D8B}" presName="desTx" presStyleLbl="node1" presStyleIdx="0" presStyleCnt="1" custScaleX="1297183" custScaleY="175559" custLinFactX="91290" custLinFactNeighborX="100000" custLinFactNeighborY="-2468">
        <dgm:presLayoutVars>
          <dgm:bulletEnabled val="1"/>
        </dgm:presLayoutVars>
      </dgm:prSet>
      <dgm:spPr/>
      <dgm:t>
        <a:bodyPr/>
        <a:lstStyle/>
        <a:p>
          <a:endParaRPr lang="en-US"/>
        </a:p>
      </dgm:t>
    </dgm:pt>
  </dgm:ptLst>
  <dgm:cxnLst>
    <dgm:cxn modelId="{712332DE-CB1E-4267-B46C-12E2C20BE3A4}" srcId="{5F195881-997D-417E-8167-CD2B64955639}" destId="{297BF5C9-9624-40BC-9C38-78A6BBFD7D8B}" srcOrd="0" destOrd="0" parTransId="{C6A67E38-A27D-4263-8E9B-74F42329612B}" sibTransId="{DC5B5448-5E77-4024-85ED-0A121E56DCF1}"/>
    <dgm:cxn modelId="{EABA9FCD-7D9B-4903-9C0F-25F71B79B4C0}" type="presOf" srcId="{72BC0401-249F-4F6F-8B88-A9799E498806}" destId="{6271315F-E04E-499C-8377-751960B98A3E}" srcOrd="0" destOrd="4" presId="urn:diagrams.loki3.com/BracketList"/>
    <dgm:cxn modelId="{A3CC785F-79C1-4EC9-83A3-9BD826DCE0D7}" type="presOf" srcId="{7B3AA59C-4728-4124-A951-34CEB9683E1A}" destId="{6271315F-E04E-499C-8377-751960B98A3E}" srcOrd="0" destOrd="2" presId="urn:diagrams.loki3.com/BracketList"/>
    <dgm:cxn modelId="{B09C780A-8647-AD40-BD99-ACD0F3F937F5}" type="presOf" srcId="{297BF5C9-9624-40BC-9C38-78A6BBFD7D8B}" destId="{4EF3CC35-779C-4471-8DDB-75032AC68A7B}" srcOrd="0" destOrd="0" presId="urn:diagrams.loki3.com/BracketList"/>
    <dgm:cxn modelId="{65397BF4-0A60-47C6-BD33-4804AF73FE17}" srcId="{297BF5C9-9624-40BC-9C38-78A6BBFD7D8B}" destId="{525ECEED-9716-45E1-ABFD-5886294586C1}" srcOrd="3" destOrd="0" parTransId="{B294B8AD-73EE-4645-B568-3D16B56CC1F3}" sibTransId="{0A98D17A-88AB-4D35-A391-740ED875B75B}"/>
    <dgm:cxn modelId="{6D3B09F4-47C9-4FFB-96FD-F784A9E0EE91}" srcId="{297BF5C9-9624-40BC-9C38-78A6BBFD7D8B}" destId="{72BC0401-249F-4F6F-8B88-A9799E498806}" srcOrd="4" destOrd="0" parTransId="{543B6B38-23E5-494B-BD45-FCF647BD94B8}" sibTransId="{82907D0D-B3A3-489A-9A3E-387C94E23214}"/>
    <dgm:cxn modelId="{F87F95A6-9126-49B0-A732-A5A51319A1C2}" srcId="{297BF5C9-9624-40BC-9C38-78A6BBFD7D8B}" destId="{82743154-B397-49E8-9EEF-428C4541E84F}" srcOrd="5" destOrd="0" parTransId="{3D42EEB9-2EBB-4823-A1D2-B7A41225DE7C}" sibTransId="{AFEE644E-C656-4DBA-991A-5A8D440A35AF}"/>
    <dgm:cxn modelId="{6DA721A9-5A4D-F049-8FA2-06B41739C188}" type="presOf" srcId="{5F195881-997D-417E-8167-CD2B64955639}" destId="{ED83DF1C-0415-4397-AB6C-4394DF2FA53A}" srcOrd="0" destOrd="0" presId="urn:diagrams.loki3.com/BracketList"/>
    <dgm:cxn modelId="{113AF149-696C-479B-A24C-8BB8CAE0D4F1}" srcId="{297BF5C9-9624-40BC-9C38-78A6BBFD7D8B}" destId="{7B3AA59C-4728-4124-A951-34CEB9683E1A}" srcOrd="2" destOrd="0" parTransId="{AD9A5E2B-2250-4349-A338-4EB7252BF4DE}" sibTransId="{70FAC45D-1E5E-45C6-A488-25FCE9CE6F52}"/>
    <dgm:cxn modelId="{EE25508E-1A7C-4F10-B65A-CA176D22BAE6}" srcId="{297BF5C9-9624-40BC-9C38-78A6BBFD7D8B}" destId="{A7FBF574-B428-4D51-B96D-0A0F26FA300C}" srcOrd="1" destOrd="0" parTransId="{7CA9F5AA-52C4-4726-A6B8-8C54EBC0015B}" sibTransId="{74CCB327-421E-4F65-AF75-4B8596B1BA3A}"/>
    <dgm:cxn modelId="{E3D1B279-91A9-4886-9713-E05499010FA1}" srcId="{297BF5C9-9624-40BC-9C38-78A6BBFD7D8B}" destId="{982AA5A6-E089-495A-A77D-AFCDC2B5B341}" srcOrd="0" destOrd="0" parTransId="{8F5ED2A6-206C-41F7-ABA6-3C6C29044C76}" sibTransId="{F99AA168-A906-4A80-9006-38208478762F}"/>
    <dgm:cxn modelId="{564235DB-A2D6-F047-B6E4-632E58BFD39A}" type="presOf" srcId="{982AA5A6-E089-495A-A77D-AFCDC2B5B341}" destId="{6271315F-E04E-499C-8377-751960B98A3E}" srcOrd="0" destOrd="0" presId="urn:diagrams.loki3.com/BracketList"/>
    <dgm:cxn modelId="{EBFFCBB7-331D-4573-8EAC-C540AFE66695}" type="presOf" srcId="{525ECEED-9716-45E1-ABFD-5886294586C1}" destId="{6271315F-E04E-499C-8377-751960B98A3E}" srcOrd="0" destOrd="3" presId="urn:diagrams.loki3.com/BracketList"/>
    <dgm:cxn modelId="{F320B871-44E6-4A3F-B4FC-916AE382D697}" type="presOf" srcId="{82743154-B397-49E8-9EEF-428C4541E84F}" destId="{6271315F-E04E-499C-8377-751960B98A3E}" srcOrd="0" destOrd="5" presId="urn:diagrams.loki3.com/BracketList"/>
    <dgm:cxn modelId="{2A02831C-20C4-4C97-AA7D-47A2CD048FED}" type="presOf" srcId="{A7FBF574-B428-4D51-B96D-0A0F26FA300C}" destId="{6271315F-E04E-499C-8377-751960B98A3E}" srcOrd="0" destOrd="1" presId="urn:diagrams.loki3.com/BracketList"/>
    <dgm:cxn modelId="{8DD6BC59-7F7C-D140-8C16-9C5080FCE79A}" type="presParOf" srcId="{ED83DF1C-0415-4397-AB6C-4394DF2FA53A}" destId="{12079591-45FA-4C2F-AB84-7C9D3E5334F5}" srcOrd="0" destOrd="0" presId="urn:diagrams.loki3.com/BracketList"/>
    <dgm:cxn modelId="{3EAFA15F-184C-9748-980D-C41174C61340}" type="presParOf" srcId="{12079591-45FA-4C2F-AB84-7C9D3E5334F5}" destId="{4EF3CC35-779C-4471-8DDB-75032AC68A7B}" srcOrd="0" destOrd="0" presId="urn:diagrams.loki3.com/BracketList"/>
    <dgm:cxn modelId="{E482E212-BBEB-F24E-84EB-E4431F152042}" type="presParOf" srcId="{12079591-45FA-4C2F-AB84-7C9D3E5334F5}" destId="{C66CB359-32A2-4A52-9263-CABCC85F5E45}" srcOrd="1" destOrd="0" presId="urn:diagrams.loki3.com/BracketList"/>
    <dgm:cxn modelId="{CE6FA92D-F8E9-CB47-BE8A-3B580A013A98}" type="presParOf" srcId="{12079591-45FA-4C2F-AB84-7C9D3E5334F5}" destId="{EFA13884-7407-4939-AFAF-82B1704FD6ED}" srcOrd="2" destOrd="0" presId="urn:diagrams.loki3.com/BracketList"/>
    <dgm:cxn modelId="{D66FC317-729E-6F47-9BE3-27FDF3C6697E}" type="presParOf" srcId="{12079591-45FA-4C2F-AB84-7C9D3E5334F5}" destId="{6271315F-E04E-499C-8377-751960B98A3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3CC35-779C-4471-8DDB-75032AC68A7B}">
      <dsp:nvSpPr>
        <dsp:cNvPr id="0" name=""/>
        <dsp:cNvSpPr/>
      </dsp:nvSpPr>
      <dsp:spPr>
        <a:xfrm>
          <a:off x="1108" y="3311552"/>
          <a:ext cx="275426" cy="234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lvl="0" algn="r" defTabSz="1600200">
            <a:lnSpc>
              <a:spcPct val="90000"/>
            </a:lnSpc>
            <a:spcBef>
              <a:spcPct val="0"/>
            </a:spcBef>
            <a:spcAft>
              <a:spcPct val="35000"/>
            </a:spcAft>
          </a:pPr>
          <a:r>
            <a:rPr lang="en-US" sz="3600" b="1" kern="1200" dirty="0" smtClean="0">
              <a:latin typeface="Book Antiqua" pitchFamily="18" charset="0"/>
            </a:rPr>
            <a:t>Types of Essay</a:t>
          </a:r>
          <a:endParaRPr lang="en-US" sz="3600" b="1" kern="1200" dirty="0">
            <a:latin typeface="Book Antiqua" pitchFamily="18" charset="0"/>
          </a:endParaRPr>
        </a:p>
      </dsp:txBody>
      <dsp:txXfrm>
        <a:off x="1108" y="3311552"/>
        <a:ext cx="275426" cy="234895"/>
      </dsp:txXfrm>
    </dsp:sp>
    <dsp:sp modelId="{C66CB359-32A2-4A52-9263-CABCC85F5E45}">
      <dsp:nvSpPr>
        <dsp:cNvPr id="0" name=""/>
        <dsp:cNvSpPr/>
      </dsp:nvSpPr>
      <dsp:spPr>
        <a:xfrm>
          <a:off x="276534" y="1843456"/>
          <a:ext cx="55085" cy="3171087"/>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71315F-E04E-499C-8377-751960B98A3E}">
      <dsp:nvSpPr>
        <dsp:cNvPr id="0" name=""/>
        <dsp:cNvSpPr/>
      </dsp:nvSpPr>
      <dsp:spPr>
        <a:xfrm>
          <a:off x="354762" y="567172"/>
          <a:ext cx="9717963" cy="5567129"/>
        </a:xfrm>
        <a:prstGeom prst="rect">
          <a:avLst/>
        </a:prstGeom>
        <a:blipFill rotWithShape="0">
          <a:blip xmlns:r="http://schemas.openxmlformats.org/officeDocument/2006/relationships" r:embed="rId1">
            <a:duotone>
              <a:schemeClr val="accent2">
                <a:hueOff val="0"/>
                <a:satOff val="0"/>
                <a:lumOff val="0"/>
                <a:alphaOff val="0"/>
                <a:shade val="10000"/>
                <a:satMod val="135000"/>
              </a:schemeClr>
              <a:schemeClr val="accent2">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u="sng" kern="1200" dirty="0" smtClean="0">
              <a:solidFill>
                <a:schemeClr val="tx1"/>
              </a:solidFill>
              <a:latin typeface="Book Antiqua" pitchFamily="18" charset="0"/>
            </a:rPr>
            <a:t>1 Descriptive</a:t>
          </a:r>
          <a:endParaRPr lang="en-US" sz="2400" b="1" u="sng" kern="1200" dirty="0">
            <a:solidFill>
              <a:schemeClr val="tx1"/>
            </a:solidFill>
            <a:latin typeface="Book Antiqua" pitchFamily="18" charset="0"/>
          </a:endParaRPr>
        </a:p>
        <a:p>
          <a:pPr marL="228600" lvl="1" indent="-228600" algn="l" defTabSz="1066800">
            <a:lnSpc>
              <a:spcPct val="90000"/>
            </a:lnSpc>
            <a:spcBef>
              <a:spcPct val="0"/>
            </a:spcBef>
            <a:spcAft>
              <a:spcPct val="15000"/>
            </a:spcAft>
            <a:buChar char="••"/>
          </a:pPr>
          <a:r>
            <a:rPr lang="en-US" sz="2400" b="1" u="sng" kern="1200" dirty="0" smtClean="0">
              <a:solidFill>
                <a:schemeClr val="tx1"/>
              </a:solidFill>
              <a:latin typeface="Book Antiqua" pitchFamily="18" charset="0"/>
            </a:rPr>
            <a:t>2 Narrative: </a:t>
          </a:r>
          <a:r>
            <a:rPr lang="en-US" sz="2400" b="1" i="1" kern="1200" dirty="0" smtClean="0">
              <a:solidFill>
                <a:schemeClr val="tx1"/>
              </a:solidFill>
              <a:latin typeface="Book Antiqua" pitchFamily="18" charset="0"/>
            </a:rPr>
            <a:t>In this essay I will share personal experience and anecdote about </a:t>
          </a:r>
          <a:r>
            <a:rPr lang="en-US" sz="2400" b="1" i="1" kern="1200" dirty="0" smtClean="0">
              <a:latin typeface="Book Antiqua" pitchFamily="18" charset="0"/>
            </a:rPr>
            <a:t>gender discrimination. </a:t>
          </a:r>
          <a:endParaRPr lang="en-US" sz="2400" b="1" kern="1200" dirty="0">
            <a:latin typeface="Book Antiqua" pitchFamily="18" charset="0"/>
          </a:endParaRPr>
        </a:p>
        <a:p>
          <a:pPr marL="228600" lvl="1" indent="-228600" algn="l" defTabSz="1066800">
            <a:lnSpc>
              <a:spcPct val="90000"/>
            </a:lnSpc>
            <a:spcBef>
              <a:spcPct val="0"/>
            </a:spcBef>
            <a:spcAft>
              <a:spcPct val="15000"/>
            </a:spcAft>
            <a:buChar char="••"/>
          </a:pPr>
          <a:r>
            <a:rPr lang="en-US" sz="2400" b="1" u="sng" kern="1200" smtClean="0">
              <a:latin typeface="Book Antiqua" pitchFamily="18" charset="0"/>
            </a:rPr>
            <a:t>3 Cause and Effect</a:t>
          </a:r>
          <a:r>
            <a:rPr lang="en-US" sz="2400" b="1" kern="1200" smtClean="0">
              <a:latin typeface="Book Antiqua" pitchFamily="18" charset="0"/>
            </a:rPr>
            <a:t>: In this essay I will discuss the correlation between X event and gender discrimination. </a:t>
          </a:r>
          <a:endParaRPr lang="en-US" sz="2400" b="1" kern="1200" dirty="0">
            <a:latin typeface="Book Antiqua" pitchFamily="18" charset="0"/>
          </a:endParaRPr>
        </a:p>
        <a:p>
          <a:pPr marL="228600" lvl="1" indent="-228600" algn="l" defTabSz="1066800">
            <a:lnSpc>
              <a:spcPct val="90000"/>
            </a:lnSpc>
            <a:spcBef>
              <a:spcPct val="0"/>
            </a:spcBef>
            <a:spcAft>
              <a:spcPct val="15000"/>
            </a:spcAft>
            <a:buChar char="••"/>
          </a:pPr>
          <a:r>
            <a:rPr lang="en-US" sz="2400" b="1" u="sng" kern="1200" smtClean="0">
              <a:latin typeface="Book Antiqua" pitchFamily="18" charset="0"/>
            </a:rPr>
            <a:t>4 Compare and Contrast Feminism </a:t>
          </a:r>
          <a:r>
            <a:rPr lang="en-US" sz="2400" b="1" kern="1200" smtClean="0">
              <a:latin typeface="Book Antiqua" pitchFamily="18" charset="0"/>
            </a:rPr>
            <a:t>: </a:t>
          </a:r>
          <a:r>
            <a:rPr lang="en-US" sz="2400" b="1" i="1" kern="1200" smtClean="0">
              <a:latin typeface="Book Antiqua" pitchFamily="18" charset="0"/>
            </a:rPr>
            <a:t>In this essay I shall compare women’s rights in china and america. </a:t>
          </a:r>
          <a:endParaRPr lang="en-US" sz="2400" b="1" kern="1200" dirty="0">
            <a:latin typeface="Book Antiqua" pitchFamily="18" charset="0"/>
          </a:endParaRPr>
        </a:p>
        <a:p>
          <a:pPr marL="228600" lvl="1" indent="-228600" algn="l" defTabSz="1066800">
            <a:lnSpc>
              <a:spcPct val="90000"/>
            </a:lnSpc>
            <a:spcBef>
              <a:spcPct val="0"/>
            </a:spcBef>
            <a:spcAft>
              <a:spcPct val="15000"/>
            </a:spcAft>
            <a:buChar char="••"/>
          </a:pPr>
          <a:r>
            <a:rPr lang="en-US" sz="2400" b="1" kern="1200" smtClean="0">
              <a:latin typeface="Book Antiqua" pitchFamily="18" charset="0"/>
            </a:rPr>
            <a:t>5 Persuasive</a:t>
          </a:r>
          <a:r>
            <a:rPr lang="id-ID" sz="2400" b="1" kern="1200" smtClean="0">
              <a:latin typeface="Book Antiqua" pitchFamily="18" charset="0"/>
            </a:rPr>
            <a:t>/</a:t>
          </a:r>
          <a:r>
            <a:rPr lang="en-US" sz="2400" b="1" kern="1200" smtClean="0">
              <a:latin typeface="Book Antiqua" pitchFamily="18" charset="0"/>
            </a:rPr>
            <a:t>Argumentative: </a:t>
          </a:r>
          <a:r>
            <a:rPr lang="en-US" sz="2400" b="1" i="1" kern="1200" smtClean="0">
              <a:latin typeface="Book Antiqua" pitchFamily="18" charset="0"/>
            </a:rPr>
            <a:t>declare, assert, content, argue</a:t>
          </a:r>
          <a:endParaRPr lang="en-US" sz="2400" b="1" kern="1200" dirty="0">
            <a:latin typeface="Book Antiqua" pitchFamily="18" charset="0"/>
          </a:endParaRPr>
        </a:p>
        <a:p>
          <a:pPr marL="228600" lvl="1" indent="-228600" algn="l" defTabSz="1066800">
            <a:lnSpc>
              <a:spcPct val="90000"/>
            </a:lnSpc>
            <a:spcBef>
              <a:spcPct val="0"/>
            </a:spcBef>
            <a:spcAft>
              <a:spcPct val="15000"/>
            </a:spcAft>
            <a:buChar char="••"/>
          </a:pPr>
          <a:r>
            <a:rPr lang="en-US" sz="2400" b="1" kern="1200" dirty="0" smtClean="0">
              <a:latin typeface="Book Antiqua" pitchFamily="18" charset="0"/>
            </a:rPr>
            <a:t>I shall assert that women are superior based on X evidence. </a:t>
          </a:r>
          <a:endParaRPr lang="en-US" sz="2400" b="1" kern="1200" dirty="0">
            <a:latin typeface="Book Antiqua" pitchFamily="18" charset="0"/>
          </a:endParaRPr>
        </a:p>
      </dsp:txBody>
      <dsp:txXfrm>
        <a:off x="354762" y="567172"/>
        <a:ext cx="9717963" cy="5567129"/>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4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4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CE47998-54B5-4500-B2E9-E352D8A56D5E}" type="slidenum">
              <a:rPr lang="en-US"/>
              <a:pPr/>
              <a:t>‹#›</a:t>
            </a:fld>
            <a:endParaRPr lang="en-US"/>
          </a:p>
        </p:txBody>
      </p:sp>
    </p:spTree>
    <p:extLst>
      <p:ext uri="{BB962C8B-B14F-4D97-AF65-F5344CB8AC3E}">
        <p14:creationId xmlns:p14="http://schemas.microsoft.com/office/powerpoint/2010/main" val="3555109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7A6D9-E83B-D045-B2A7-AE6077211292}" type="datetimeFigureOut">
              <a:rPr lang="en-US" smtClean="0"/>
              <a:pPr/>
              <a:t>4/10/17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1D775-CC78-B146-93A3-375DCBDA5920}" type="slidenum">
              <a:rPr lang="en-US" smtClean="0"/>
              <a:pPr/>
              <a:t>‹#›</a:t>
            </a:fld>
            <a:endParaRPr lang="en-US"/>
          </a:p>
        </p:txBody>
      </p:sp>
    </p:spTree>
    <p:extLst>
      <p:ext uri="{BB962C8B-B14F-4D97-AF65-F5344CB8AC3E}">
        <p14:creationId xmlns:p14="http://schemas.microsoft.com/office/powerpoint/2010/main" val="3285536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PMingLiU"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PMingLiU"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PMingLiU"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PMingLiU"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fld id="{84F52986-5122-4C8E-8CD0-7DAB99E98480}" type="slidenum">
              <a:rPr lang="en-US" altLang="zh-TW" sz="1200">
                <a:solidFill>
                  <a:srgbClr val="000000"/>
                </a:solidFill>
              </a:rPr>
              <a:pPr eaLnBrk="1" hangingPunct="1"/>
              <a:t>33</a:t>
            </a:fld>
            <a:endParaRPr lang="en-US" altLang="zh-TW" sz="1200">
              <a:solidFill>
                <a:srgbClr val="000000"/>
              </a:solidFill>
            </a:endParaRPr>
          </a:p>
        </p:txBody>
      </p:sp>
      <p:sp>
        <p:nvSpPr>
          <p:cNvPr id="28675" name="Rectangle 2"/>
          <p:cNvSpPr>
            <a:spLocks noGrp="1" noRot="1" noChangeAspect="1" noChangeArrowheads="1" noTextEdit="1"/>
          </p:cNvSpPr>
          <p:nvPr>
            <p:ph type="sldImg"/>
          </p:nvPr>
        </p:nvSpPr>
        <p:spPr>
          <a:xfrm>
            <a:off x="1319213" y="877888"/>
            <a:ext cx="4216400" cy="3162300"/>
          </a:xfrm>
          <a:solidFill>
            <a:srgbClr val="FFFFFF"/>
          </a:solidFill>
          <a:ln/>
        </p:spPr>
      </p:sp>
      <p:sp>
        <p:nvSpPr>
          <p:cNvPr id="28676" name="Rectangle 3"/>
          <p:cNvSpPr>
            <a:spLocks noGrp="1" noChangeArrowheads="1"/>
          </p:cNvSpPr>
          <p:nvPr>
            <p:ph type="body" idx="1"/>
          </p:nvPr>
        </p:nvSpPr>
        <p:spPr>
          <a:xfrm>
            <a:off x="685800" y="4343368"/>
            <a:ext cx="5486400" cy="4115386"/>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86825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PMingLiU"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PMingLiU"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PMingLiU"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PMingLiU"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fld id="{84F52986-5122-4C8E-8CD0-7DAB99E98480}" type="slidenum">
              <a:rPr lang="en-US" altLang="zh-TW" sz="1200">
                <a:solidFill>
                  <a:srgbClr val="000000"/>
                </a:solidFill>
              </a:rPr>
              <a:pPr eaLnBrk="1" hangingPunct="1"/>
              <a:t>35</a:t>
            </a:fld>
            <a:endParaRPr lang="en-US" altLang="zh-TW" sz="1200">
              <a:solidFill>
                <a:srgbClr val="000000"/>
              </a:solidFill>
            </a:endParaRPr>
          </a:p>
        </p:txBody>
      </p:sp>
      <p:sp>
        <p:nvSpPr>
          <p:cNvPr id="28675" name="Rectangle 2"/>
          <p:cNvSpPr>
            <a:spLocks noGrp="1" noRot="1" noChangeAspect="1" noChangeArrowheads="1" noTextEdit="1"/>
          </p:cNvSpPr>
          <p:nvPr>
            <p:ph type="sldImg"/>
          </p:nvPr>
        </p:nvSpPr>
        <p:spPr>
          <a:xfrm>
            <a:off x="1319213" y="877888"/>
            <a:ext cx="4216400" cy="3162300"/>
          </a:xfrm>
          <a:solidFill>
            <a:srgbClr val="FFFFFF"/>
          </a:solidFill>
          <a:ln/>
        </p:spPr>
      </p:sp>
      <p:sp>
        <p:nvSpPr>
          <p:cNvPr id="28676" name="Rectangle 3"/>
          <p:cNvSpPr>
            <a:spLocks noGrp="1" noChangeArrowheads="1"/>
          </p:cNvSpPr>
          <p:nvPr>
            <p:ph type="body" idx="1"/>
          </p:nvPr>
        </p:nvSpPr>
        <p:spPr>
          <a:xfrm>
            <a:off x="685800" y="4343368"/>
            <a:ext cx="5486400" cy="4115386"/>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4558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PMingLiU"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PMingLiU"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PMingLiU"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PMingLiU"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fld id="{84F52986-5122-4C8E-8CD0-7DAB99E98480}" type="slidenum">
              <a:rPr lang="en-US" altLang="zh-TW" sz="1200">
                <a:solidFill>
                  <a:srgbClr val="000000"/>
                </a:solidFill>
              </a:rPr>
              <a:pPr eaLnBrk="1" hangingPunct="1"/>
              <a:t>36</a:t>
            </a:fld>
            <a:endParaRPr lang="en-US" altLang="zh-TW" sz="1200">
              <a:solidFill>
                <a:srgbClr val="000000"/>
              </a:solidFill>
            </a:endParaRPr>
          </a:p>
        </p:txBody>
      </p:sp>
      <p:sp>
        <p:nvSpPr>
          <p:cNvPr id="28675" name="Rectangle 2"/>
          <p:cNvSpPr>
            <a:spLocks noGrp="1" noRot="1" noChangeAspect="1" noChangeArrowheads="1" noTextEdit="1"/>
          </p:cNvSpPr>
          <p:nvPr>
            <p:ph type="sldImg"/>
          </p:nvPr>
        </p:nvSpPr>
        <p:spPr>
          <a:xfrm>
            <a:off x="1319213" y="877888"/>
            <a:ext cx="4216400" cy="3162300"/>
          </a:xfrm>
          <a:solidFill>
            <a:srgbClr val="FFFFFF"/>
          </a:solidFill>
          <a:ln/>
        </p:spPr>
      </p:sp>
      <p:sp>
        <p:nvSpPr>
          <p:cNvPr id="28676" name="Rectangle 3"/>
          <p:cNvSpPr>
            <a:spLocks noGrp="1" noChangeArrowheads="1"/>
          </p:cNvSpPr>
          <p:nvPr>
            <p:ph type="body" idx="1"/>
          </p:nvPr>
        </p:nvSpPr>
        <p:spPr>
          <a:xfrm>
            <a:off x="685800" y="4343368"/>
            <a:ext cx="5486400" cy="4115386"/>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78619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PMingLiU"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PMingLiU"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PMingLiU"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PMingLiU"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fld id="{84F52986-5122-4C8E-8CD0-7DAB99E98480}" type="slidenum">
              <a:rPr lang="en-US" altLang="zh-TW" sz="1200">
                <a:solidFill>
                  <a:srgbClr val="000000"/>
                </a:solidFill>
              </a:rPr>
              <a:pPr eaLnBrk="1" hangingPunct="1"/>
              <a:t>37</a:t>
            </a:fld>
            <a:endParaRPr lang="en-US" altLang="zh-TW" sz="1200">
              <a:solidFill>
                <a:srgbClr val="000000"/>
              </a:solidFill>
            </a:endParaRPr>
          </a:p>
        </p:txBody>
      </p:sp>
      <p:sp>
        <p:nvSpPr>
          <p:cNvPr id="28675" name="Rectangle 2"/>
          <p:cNvSpPr>
            <a:spLocks noGrp="1" noRot="1" noChangeAspect="1" noChangeArrowheads="1" noTextEdit="1"/>
          </p:cNvSpPr>
          <p:nvPr>
            <p:ph type="sldImg"/>
          </p:nvPr>
        </p:nvSpPr>
        <p:spPr>
          <a:xfrm>
            <a:off x="1319213" y="877888"/>
            <a:ext cx="4216400" cy="3162300"/>
          </a:xfrm>
          <a:solidFill>
            <a:srgbClr val="FFFFFF"/>
          </a:solidFill>
          <a:ln/>
        </p:spPr>
      </p:sp>
      <p:sp>
        <p:nvSpPr>
          <p:cNvPr id="28676" name="Rectangle 3"/>
          <p:cNvSpPr>
            <a:spLocks noGrp="1" noChangeArrowheads="1"/>
          </p:cNvSpPr>
          <p:nvPr>
            <p:ph type="body" idx="1"/>
          </p:nvPr>
        </p:nvSpPr>
        <p:spPr>
          <a:xfrm>
            <a:off x="685800" y="4343368"/>
            <a:ext cx="5486400" cy="4115386"/>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95839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PMingLiU"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PMingLiU"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PMingLiU"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PMingLiU"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fld id="{84F52986-5122-4C8E-8CD0-7DAB99E98480}" type="slidenum">
              <a:rPr lang="en-US" altLang="zh-TW" sz="1200">
                <a:solidFill>
                  <a:srgbClr val="000000"/>
                </a:solidFill>
              </a:rPr>
              <a:pPr eaLnBrk="1" hangingPunct="1"/>
              <a:t>40</a:t>
            </a:fld>
            <a:endParaRPr lang="en-US" altLang="zh-TW" sz="1200">
              <a:solidFill>
                <a:srgbClr val="000000"/>
              </a:solidFill>
            </a:endParaRPr>
          </a:p>
        </p:txBody>
      </p:sp>
      <p:sp>
        <p:nvSpPr>
          <p:cNvPr id="28675" name="Rectangle 2"/>
          <p:cNvSpPr>
            <a:spLocks noGrp="1" noRot="1" noChangeAspect="1" noChangeArrowheads="1" noTextEdit="1"/>
          </p:cNvSpPr>
          <p:nvPr>
            <p:ph type="sldImg"/>
          </p:nvPr>
        </p:nvSpPr>
        <p:spPr>
          <a:xfrm>
            <a:off x="1319213" y="877888"/>
            <a:ext cx="4216400" cy="3162300"/>
          </a:xfrm>
          <a:solidFill>
            <a:srgbClr val="FFFFFF"/>
          </a:solidFill>
          <a:ln/>
        </p:spPr>
      </p:sp>
      <p:sp>
        <p:nvSpPr>
          <p:cNvPr id="28676" name="Rectangle 3"/>
          <p:cNvSpPr>
            <a:spLocks noGrp="1" noChangeArrowheads="1"/>
          </p:cNvSpPr>
          <p:nvPr>
            <p:ph type="body" idx="1"/>
          </p:nvPr>
        </p:nvSpPr>
        <p:spPr>
          <a:xfrm>
            <a:off x="685800" y="4343368"/>
            <a:ext cx="5486400" cy="4115386"/>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80939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PMingLiU"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PMingLiU"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PMingLiU"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PMingLiU"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fld id="{84F52986-5122-4C8E-8CD0-7DAB99E98480}" type="slidenum">
              <a:rPr lang="en-US" altLang="zh-TW" sz="1200">
                <a:solidFill>
                  <a:srgbClr val="000000"/>
                </a:solidFill>
              </a:rPr>
              <a:pPr eaLnBrk="1" hangingPunct="1"/>
              <a:t>41</a:t>
            </a:fld>
            <a:endParaRPr lang="en-US" altLang="zh-TW" sz="1200">
              <a:solidFill>
                <a:srgbClr val="000000"/>
              </a:solidFill>
            </a:endParaRPr>
          </a:p>
        </p:txBody>
      </p:sp>
      <p:sp>
        <p:nvSpPr>
          <p:cNvPr id="28675" name="Rectangle 2"/>
          <p:cNvSpPr>
            <a:spLocks noGrp="1" noRot="1" noChangeAspect="1" noChangeArrowheads="1" noTextEdit="1"/>
          </p:cNvSpPr>
          <p:nvPr>
            <p:ph type="sldImg"/>
          </p:nvPr>
        </p:nvSpPr>
        <p:spPr>
          <a:xfrm>
            <a:off x="1319213" y="877888"/>
            <a:ext cx="4216400" cy="3162300"/>
          </a:xfrm>
          <a:solidFill>
            <a:srgbClr val="FFFFFF"/>
          </a:solidFill>
          <a:ln/>
        </p:spPr>
      </p:sp>
      <p:sp>
        <p:nvSpPr>
          <p:cNvPr id="28676" name="Rectangle 3"/>
          <p:cNvSpPr>
            <a:spLocks noGrp="1" noChangeArrowheads="1"/>
          </p:cNvSpPr>
          <p:nvPr>
            <p:ph type="body" idx="1"/>
          </p:nvPr>
        </p:nvSpPr>
        <p:spPr>
          <a:xfrm>
            <a:off x="685800" y="4343368"/>
            <a:ext cx="5486400" cy="4115386"/>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20245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PMingLiU"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PMingLiU"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PMingLiU"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PMingLiU"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fld id="{84F52986-5122-4C8E-8CD0-7DAB99E98480}" type="slidenum">
              <a:rPr lang="en-US" altLang="zh-TW" sz="1200">
                <a:solidFill>
                  <a:srgbClr val="000000"/>
                </a:solidFill>
              </a:rPr>
              <a:pPr eaLnBrk="1" hangingPunct="1"/>
              <a:t>42</a:t>
            </a:fld>
            <a:endParaRPr lang="en-US" altLang="zh-TW" sz="1200">
              <a:solidFill>
                <a:srgbClr val="000000"/>
              </a:solidFill>
            </a:endParaRPr>
          </a:p>
        </p:txBody>
      </p:sp>
      <p:sp>
        <p:nvSpPr>
          <p:cNvPr id="28675" name="Rectangle 2"/>
          <p:cNvSpPr>
            <a:spLocks noGrp="1" noRot="1" noChangeAspect="1" noChangeArrowheads="1" noTextEdit="1"/>
          </p:cNvSpPr>
          <p:nvPr>
            <p:ph type="sldImg"/>
          </p:nvPr>
        </p:nvSpPr>
        <p:spPr>
          <a:xfrm>
            <a:off x="1319213" y="877888"/>
            <a:ext cx="4216400" cy="3162300"/>
          </a:xfrm>
          <a:solidFill>
            <a:srgbClr val="FFFFFF"/>
          </a:solidFill>
          <a:ln/>
        </p:spPr>
      </p:sp>
      <p:sp>
        <p:nvSpPr>
          <p:cNvPr id="28676" name="Rectangle 3"/>
          <p:cNvSpPr>
            <a:spLocks noGrp="1" noChangeArrowheads="1"/>
          </p:cNvSpPr>
          <p:nvPr>
            <p:ph type="body" idx="1"/>
          </p:nvPr>
        </p:nvSpPr>
        <p:spPr>
          <a:xfrm>
            <a:off x="685800" y="4343368"/>
            <a:ext cx="5486400" cy="4115386"/>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93290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PMingLiU"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PMingLiU"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PMingLiU"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PMingLiU"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fld id="{84F52986-5122-4C8E-8CD0-7DAB99E98480}" type="slidenum">
              <a:rPr lang="en-US" altLang="zh-TW" sz="1200">
                <a:solidFill>
                  <a:srgbClr val="000000"/>
                </a:solidFill>
              </a:rPr>
              <a:pPr eaLnBrk="1" hangingPunct="1"/>
              <a:t>43</a:t>
            </a:fld>
            <a:endParaRPr lang="en-US" altLang="zh-TW" sz="1200">
              <a:solidFill>
                <a:srgbClr val="000000"/>
              </a:solidFill>
            </a:endParaRPr>
          </a:p>
        </p:txBody>
      </p:sp>
      <p:sp>
        <p:nvSpPr>
          <p:cNvPr id="28675" name="Rectangle 2"/>
          <p:cNvSpPr>
            <a:spLocks noGrp="1" noRot="1" noChangeAspect="1" noChangeArrowheads="1" noTextEdit="1"/>
          </p:cNvSpPr>
          <p:nvPr>
            <p:ph type="sldImg"/>
          </p:nvPr>
        </p:nvSpPr>
        <p:spPr>
          <a:xfrm>
            <a:off x="1319213" y="877888"/>
            <a:ext cx="4216400" cy="3162300"/>
          </a:xfrm>
          <a:solidFill>
            <a:srgbClr val="FFFFFF"/>
          </a:solidFill>
          <a:ln/>
        </p:spPr>
      </p:sp>
      <p:sp>
        <p:nvSpPr>
          <p:cNvPr id="28676" name="Rectangle 3"/>
          <p:cNvSpPr>
            <a:spLocks noGrp="1" noChangeArrowheads="1"/>
          </p:cNvSpPr>
          <p:nvPr>
            <p:ph type="body" idx="1"/>
          </p:nvPr>
        </p:nvSpPr>
        <p:spPr>
          <a:xfrm>
            <a:off x="685800" y="4343368"/>
            <a:ext cx="5486400" cy="4115386"/>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33779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PMingLiU"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PMingLiU"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PMingLiU"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PMingLiU"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fld id="{84F52986-5122-4C8E-8CD0-7DAB99E98480}" type="slidenum">
              <a:rPr lang="en-US" altLang="zh-TW" sz="1200">
                <a:solidFill>
                  <a:srgbClr val="000000"/>
                </a:solidFill>
              </a:rPr>
              <a:pPr eaLnBrk="1" hangingPunct="1"/>
              <a:t>45</a:t>
            </a:fld>
            <a:endParaRPr lang="en-US" altLang="zh-TW" sz="1200">
              <a:solidFill>
                <a:srgbClr val="000000"/>
              </a:solidFill>
            </a:endParaRPr>
          </a:p>
        </p:txBody>
      </p:sp>
      <p:sp>
        <p:nvSpPr>
          <p:cNvPr id="28675" name="Rectangle 2"/>
          <p:cNvSpPr>
            <a:spLocks noGrp="1" noRot="1" noChangeAspect="1" noChangeArrowheads="1" noTextEdit="1"/>
          </p:cNvSpPr>
          <p:nvPr>
            <p:ph type="sldImg"/>
          </p:nvPr>
        </p:nvSpPr>
        <p:spPr>
          <a:xfrm>
            <a:off x="1319213" y="877888"/>
            <a:ext cx="4216400" cy="3162300"/>
          </a:xfrm>
          <a:solidFill>
            <a:srgbClr val="FFFFFF"/>
          </a:solidFill>
          <a:ln/>
        </p:spPr>
      </p:sp>
      <p:sp>
        <p:nvSpPr>
          <p:cNvPr id="28676" name="Rectangle 3"/>
          <p:cNvSpPr>
            <a:spLocks noGrp="1" noChangeArrowheads="1"/>
          </p:cNvSpPr>
          <p:nvPr>
            <p:ph type="body" idx="1"/>
          </p:nvPr>
        </p:nvSpPr>
        <p:spPr>
          <a:xfrm>
            <a:off x="685800" y="4343368"/>
            <a:ext cx="5486400" cy="4115386"/>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52794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429C1-8917-4A07-992F-13EF6A1E395D}"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6EAE3861-0429-42CA-BBD5-30685EA2478B}" type="slidenum">
              <a:rPr lang="en-US" smtClean="0"/>
              <a:pPr/>
              <a:t>‹#›</a:t>
            </a:fld>
            <a:endParaRPr lang="en-US"/>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26CB5-963B-4741-96B1-6FB7E16744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CB926CB5-963B-4741-96B1-6FB7E167447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F9B8C-DC08-41C0-8B8A-B5B2AE3FCB2E}" type="slidenum">
              <a:rPr lang="en-US" smtClean="0"/>
              <a:pPr/>
              <a:t>‹#›</a:t>
            </a:fld>
            <a:endParaRPr lang="en-US"/>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84747-F6CB-445C-BE9F-CCD6818A902E}"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E3292-0097-42EA-80AA-B6AF8099EEFD}" type="slidenum">
              <a:rPr lang="en-US" smtClean="0"/>
              <a:pPr/>
              <a:t>‹#›</a:t>
            </a:fld>
            <a:endParaRPr lang="en-US"/>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26CB5-963B-4741-96B1-6FB7E167447E}"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DB7AE-F44C-4551-B8D2-7EEFFF9A632C}" type="slidenum">
              <a:rPr lang="en-US" smtClean="0"/>
              <a:pPr/>
              <a:t>‹#›</a:t>
            </a:fld>
            <a:endParaRPr lang="en-US"/>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4497-C82A-4343-880B-01E458FE3714}" type="slidenum">
              <a:rPr lang="en-US" smtClean="0"/>
              <a:pPr/>
              <a:t>‹#›</a:t>
            </a:fld>
            <a:endParaRPr lang="en-US"/>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93F63-73EE-47B9-8749-4DCB1D8BF8DC}" type="slidenum">
              <a:rPr lang="en-US" smtClean="0"/>
              <a:pPr/>
              <a:t>‹#›</a:t>
            </a:fld>
            <a:endParaRPr lang="en-US"/>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D14E4-F36B-4107-B470-4DE0EB24C1CF}"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709FA-AAB4-4B8C-A3D4-6E099AE7D7A6}" type="slidenum">
              <a:rPr lang="en-US" smtClean="0"/>
              <a:pPr/>
              <a:t>‹#›</a:t>
            </a:fld>
            <a:endParaRPr lang="en-US"/>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1239D80F-BA94-4B55-A36D-1E620A834CED}"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CB926CB5-963B-4741-96B1-6FB7E167447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xmlns:p14="http://schemas.microsoft.com/office/powerpoint/2010/main">
    <p:cover dir="d"/>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 Id="rId3"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2.wav"/><Relationship Id="rId5" Type="http://schemas.openxmlformats.org/officeDocument/2006/relationships/audio" Target="../media/audio1.wav"/><Relationship Id="rId6" Type="http://schemas.openxmlformats.org/officeDocument/2006/relationships/image" Target="../media/image16.wmf"/><Relationship Id="rId7" Type="http://schemas.openxmlformats.org/officeDocument/2006/relationships/image" Target="../media/image17.png"/><Relationship Id="rId1" Type="http://schemas.microsoft.com/office/2007/relationships/media" Target="../media/media1.WAV"/><Relationship Id="rId2" Type="http://schemas.openxmlformats.org/officeDocument/2006/relationships/audio" Target="../media/media1.WAV"/></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3.wav"/><Relationship Id="rId5" Type="http://schemas.openxmlformats.org/officeDocument/2006/relationships/audio" Target="../media/audio1.wav"/><Relationship Id="rId6" Type="http://schemas.openxmlformats.org/officeDocument/2006/relationships/image" Target="../media/image17.png"/><Relationship Id="rId1" Type="http://schemas.microsoft.com/office/2007/relationships/media" Target="../media/media2.WAV"/><Relationship Id="rId2" Type="http://schemas.openxmlformats.org/officeDocument/2006/relationships/audio" Target="../media/media2.WAV"/></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4.wav"/><Relationship Id="rId5" Type="http://schemas.openxmlformats.org/officeDocument/2006/relationships/audio" Target="../media/audio1.wav"/><Relationship Id="rId6" Type="http://schemas.openxmlformats.org/officeDocument/2006/relationships/image" Target="../media/image19.wmf"/><Relationship Id="rId7" Type="http://schemas.openxmlformats.org/officeDocument/2006/relationships/image" Target="../media/image17.png"/><Relationship Id="rId1" Type="http://schemas.microsoft.com/office/2007/relationships/media" Target="../media/media3.WAV"/><Relationship Id="rId2" Type="http://schemas.openxmlformats.org/officeDocument/2006/relationships/audio" Target="../media/media3.WAV"/></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1.wav"/><Relationship Id="rId5" Type="http://schemas.openxmlformats.org/officeDocument/2006/relationships/image" Target="../media/image19.wmf"/><Relationship Id="rId6" Type="http://schemas.openxmlformats.org/officeDocument/2006/relationships/image" Target="../media/image17.png"/><Relationship Id="rId1" Type="http://schemas.microsoft.com/office/2007/relationships/media" Target="../media/media4.WAV"/><Relationship Id="rId2" Type="http://schemas.openxmlformats.org/officeDocument/2006/relationships/audio" Target="../media/media4.WAV"/></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5.wav"/><Relationship Id="rId5" Type="http://schemas.openxmlformats.org/officeDocument/2006/relationships/audio" Target="../media/audio1.wav"/><Relationship Id="rId6" Type="http://schemas.openxmlformats.org/officeDocument/2006/relationships/image" Target="../media/image19.wmf"/><Relationship Id="rId7" Type="http://schemas.openxmlformats.org/officeDocument/2006/relationships/image" Target="../media/image17.png"/><Relationship Id="rId1" Type="http://schemas.microsoft.com/office/2007/relationships/media" Target="../media/media5.WAV"/><Relationship Id="rId2" Type="http://schemas.openxmlformats.org/officeDocument/2006/relationships/audio" Target="../media/media5.WAV"/></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6.wav"/><Relationship Id="rId5" Type="http://schemas.openxmlformats.org/officeDocument/2006/relationships/audio" Target="../media/audio1.wav"/><Relationship Id="rId6" Type="http://schemas.openxmlformats.org/officeDocument/2006/relationships/image" Target="../media/image20.wmf"/><Relationship Id="rId7" Type="http://schemas.openxmlformats.org/officeDocument/2006/relationships/image" Target="../media/image17.png"/><Relationship Id="rId1" Type="http://schemas.microsoft.com/office/2007/relationships/media" Target="../media/media6.WAV"/><Relationship Id="rId2" Type="http://schemas.openxmlformats.org/officeDocument/2006/relationships/audio" Target="../media/media6.WAV"/></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7.wav"/><Relationship Id="rId5" Type="http://schemas.openxmlformats.org/officeDocument/2006/relationships/audio" Target="../media/audio1.wav"/><Relationship Id="rId6" Type="http://schemas.openxmlformats.org/officeDocument/2006/relationships/image" Target="../media/image20.wmf"/><Relationship Id="rId7" Type="http://schemas.openxmlformats.org/officeDocument/2006/relationships/image" Target="../media/image17.png"/><Relationship Id="rId1" Type="http://schemas.microsoft.com/office/2007/relationships/media" Target="../media/media7.WAV"/><Relationship Id="rId2" Type="http://schemas.openxmlformats.org/officeDocument/2006/relationships/audio" Target="../media/media7.WAV"/></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7.wav"/><Relationship Id="rId5" Type="http://schemas.openxmlformats.org/officeDocument/2006/relationships/audio" Target="../media/audio1.wav"/><Relationship Id="rId6" Type="http://schemas.openxmlformats.org/officeDocument/2006/relationships/image" Target="../media/image20.wmf"/><Relationship Id="rId7" Type="http://schemas.openxmlformats.org/officeDocument/2006/relationships/image" Target="../media/image17.png"/><Relationship Id="rId1" Type="http://schemas.microsoft.com/office/2007/relationships/media" Target="../media/media8.WAV"/><Relationship Id="rId2" Type="http://schemas.openxmlformats.org/officeDocument/2006/relationships/audio" Target="../media/media8.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rsfarnum.com/TypesofPrewriting.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95536" y="4077072"/>
            <a:ext cx="7272808" cy="2520280"/>
          </a:xfrm>
        </p:spPr>
        <p:txBody>
          <a:bodyPr/>
          <a:lstStyle/>
          <a:p>
            <a:pPr algn="ctr"/>
            <a:r>
              <a:rPr lang="en-US" sz="5400" b="1" u="sng" dirty="0" smtClean="0">
                <a:effectLst>
                  <a:outerShdw blurRad="38100" dist="38100" dir="2700000" algn="tl">
                    <a:srgbClr val="C0C0C0"/>
                  </a:outerShdw>
                </a:effectLst>
              </a:rPr>
              <a:t>The Essay Writing Process</a:t>
            </a:r>
            <a:br>
              <a:rPr lang="en-US" sz="5400" b="1" u="sng" dirty="0" smtClean="0">
                <a:effectLst>
                  <a:outerShdw blurRad="38100" dist="38100" dir="2700000" algn="tl">
                    <a:srgbClr val="C0C0C0"/>
                  </a:outerShdw>
                </a:effectLst>
              </a:rPr>
            </a:br>
            <a:r>
              <a:rPr lang="en-US" sz="5400" b="1" u="sng" dirty="0" smtClean="0">
                <a:effectLst>
                  <a:outerShdw blurRad="38100" dist="38100" dir="2700000" algn="tl">
                    <a:srgbClr val="C0C0C0"/>
                  </a:outerShdw>
                </a:effectLst>
              </a:rPr>
              <a:t>academic skills units 8 and 9</a:t>
            </a:r>
            <a:br>
              <a:rPr lang="en-US" sz="5400" b="1" u="sng" dirty="0" smtClean="0">
                <a:effectLst>
                  <a:outerShdw blurRad="38100" dist="38100" dir="2700000" algn="tl">
                    <a:srgbClr val="C0C0C0"/>
                  </a:outerShdw>
                </a:effectLst>
              </a:rPr>
            </a:br>
            <a:r>
              <a:rPr lang="en-US" sz="5400" b="1" u="sng" dirty="0">
                <a:effectLst>
                  <a:outerShdw blurRad="38100" dist="38100" dir="2700000" algn="tl">
                    <a:srgbClr val="C0C0C0"/>
                  </a:outerShdw>
                </a:effectLst>
              </a:rPr>
              <a:t/>
            </a:r>
            <a:br>
              <a:rPr lang="en-US" sz="5400" b="1" u="sng" dirty="0">
                <a:effectLst>
                  <a:outerShdw blurRad="38100" dist="38100" dir="2700000" algn="tl">
                    <a:srgbClr val="C0C0C0"/>
                  </a:outerShdw>
                </a:effectLst>
              </a:rPr>
            </a:br>
            <a:r>
              <a:rPr lang="en-US" sz="5400" b="1" dirty="0" smtClean="0">
                <a:effectLst>
                  <a:outerShdw blurRad="38100" dist="38100" dir="2700000" algn="tl">
                    <a:srgbClr val="C0C0C0"/>
                  </a:outerShdw>
                </a:effectLst>
              </a:rPr>
              <a:t>Damon </a:t>
            </a:r>
            <a:r>
              <a:rPr lang="en-US" sz="5400" b="1" dirty="0">
                <a:effectLst>
                  <a:outerShdw blurRad="38100" dist="38100" dir="2700000" algn="tl">
                    <a:srgbClr val="C0C0C0"/>
                  </a:outerShdw>
                </a:effectLst>
              </a:rPr>
              <a:t>H</a:t>
            </a:r>
            <a:r>
              <a:rPr lang="en-US" sz="5400" b="1" dirty="0" smtClean="0">
                <a:effectLst>
                  <a:outerShdw blurRad="38100" dist="38100" dir="2700000" algn="tl">
                    <a:srgbClr val="C0C0C0"/>
                  </a:outerShdw>
                </a:effectLst>
              </a:rPr>
              <a:t>ansen, ma; academic </a:t>
            </a:r>
            <a:r>
              <a:rPr lang="en-US" sz="5400" b="1" dirty="0" err="1" smtClean="0">
                <a:effectLst>
                  <a:outerShdw blurRad="38100" dist="38100" dir="2700000" algn="tl">
                    <a:srgbClr val="C0C0C0"/>
                  </a:outerShdw>
                </a:effectLst>
              </a:rPr>
              <a:t>english</a:t>
            </a:r>
            <a:r>
              <a:rPr lang="en-US" sz="5400" b="1" dirty="0" smtClean="0">
                <a:effectLst>
                  <a:outerShdw blurRad="38100" dist="38100" dir="2700000" algn="tl">
                    <a:srgbClr val="C0C0C0"/>
                  </a:outerShdw>
                </a:effectLst>
              </a:rPr>
              <a:t> </a:t>
            </a:r>
            <a:r>
              <a:rPr lang="en-US" sz="5400" b="1" dirty="0" err="1" smtClean="0">
                <a:effectLst>
                  <a:outerShdw blurRad="38100" dist="38100" dir="2700000" algn="tl">
                    <a:srgbClr val="C0C0C0"/>
                  </a:outerShdw>
                </a:effectLst>
              </a:rPr>
              <a:t>sp</a:t>
            </a:r>
            <a:r>
              <a:rPr lang="en-US" sz="5400" b="1" dirty="0" smtClean="0">
                <a:effectLst>
                  <a:outerShdw blurRad="38100" dist="38100" dir="2700000" algn="tl">
                    <a:srgbClr val="C0C0C0"/>
                  </a:outerShdw>
                </a:effectLst>
              </a:rPr>
              <a:t> 2017</a:t>
            </a:r>
            <a:endParaRPr lang="ar-EG" sz="5400" dirty="0">
              <a:solidFill>
                <a:schemeClr val="tx2">
                  <a:lumMod val="75000"/>
                </a:schemeClr>
              </a:solidFill>
            </a:endParaRPr>
          </a:p>
        </p:txBody>
      </p:sp>
      <p:pic>
        <p:nvPicPr>
          <p:cNvPr id="3" name="Picture 2" descr="0e5667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308" y="3501008"/>
            <a:ext cx="1561728" cy="1561728"/>
          </a:xfrm>
          <a:prstGeom prst="rect">
            <a:avLst/>
          </a:prstGeom>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cohesion and correlation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Does the FIRST sentence of each paragraph (topic sentences) correlate to the topic introduced in the thesis sentence? </a:t>
            </a:r>
          </a:p>
          <a:p>
            <a:pPr marL="0" indent="0">
              <a:buNone/>
            </a:pPr>
            <a:r>
              <a:rPr lang="en-US" sz="3600" dirty="0" smtClean="0"/>
              <a:t>Does each paragraph as a whole stick to the same topic or are there unrelated points included?!?</a:t>
            </a:r>
            <a:endParaRPr lang="en-US" sz="3600" dirty="0"/>
          </a:p>
        </p:txBody>
      </p:sp>
    </p:spTree>
    <p:extLst>
      <p:ext uri="{BB962C8B-B14F-4D97-AF65-F5344CB8AC3E}">
        <p14:creationId xmlns:p14="http://schemas.microsoft.com/office/powerpoint/2010/main" val="1283514472"/>
      </p:ext>
    </p:extLst>
  </p:cSld>
  <p:clrMapOvr>
    <a:masterClrMapping/>
  </p:clrMapOvr>
  <p:transition xmlns:p14="http://schemas.microsoft.com/office/powerpoint/2010/mai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ThiRD</a:t>
            </a:r>
            <a:r>
              <a:rPr lang="en-US" dirty="0" smtClean="0"/>
              <a:t>: INTEGRATION OF SOURCE MATERIAL</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Look at the reference page and the source quoted. </a:t>
            </a:r>
          </a:p>
          <a:p>
            <a:pPr marL="0" indent="0">
              <a:buNone/>
            </a:pPr>
            <a:r>
              <a:rPr lang="en-US" sz="3600" dirty="0" smtClean="0"/>
              <a:t>Find evidence of in text citations with direct quote or paraphrases.</a:t>
            </a:r>
          </a:p>
          <a:p>
            <a:pPr marL="0" indent="0">
              <a:buNone/>
            </a:pPr>
            <a:r>
              <a:rPr lang="en-US" sz="3600" dirty="0"/>
              <a:t>	</a:t>
            </a:r>
            <a:r>
              <a:rPr lang="en-US" sz="3600" dirty="0" smtClean="0"/>
              <a:t>(Author, YYYY)</a:t>
            </a:r>
          </a:p>
          <a:p>
            <a:pPr marL="0" indent="0">
              <a:buNone/>
            </a:pPr>
            <a:endParaRPr lang="en-US" sz="3600" dirty="0"/>
          </a:p>
        </p:txBody>
      </p:sp>
    </p:spTree>
    <p:extLst>
      <p:ext uri="{BB962C8B-B14F-4D97-AF65-F5344CB8AC3E}">
        <p14:creationId xmlns:p14="http://schemas.microsoft.com/office/powerpoint/2010/main" val="2979878002"/>
      </p:ext>
    </p:extLst>
  </p:cSld>
  <p:clrMapOvr>
    <a:masterClrMapping/>
  </p:clrMapOvr>
  <p:transition xmlns:p14="http://schemas.microsoft.com/office/powerpoint/2010/main">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chatIMG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7930"/>
            <a:ext cx="9144000" cy="5143500"/>
          </a:xfrm>
          <a:prstGeom prst="rect">
            <a:avLst/>
          </a:prstGeom>
        </p:spPr>
      </p:pic>
    </p:spTree>
    <p:extLst>
      <p:ext uri="{BB962C8B-B14F-4D97-AF65-F5344CB8AC3E}">
        <p14:creationId xmlns:p14="http://schemas.microsoft.com/office/powerpoint/2010/main" val="746352406"/>
      </p:ext>
    </p:extLst>
  </p:cSld>
  <p:clrMapOvr>
    <a:masterClrMapping/>
  </p:clrMapOvr>
  <p:transition xmlns:p14="http://schemas.microsoft.com/office/powerpoint/2010/main">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57158" y="1571612"/>
            <a:ext cx="8005793" cy="4554551"/>
          </a:xfrm>
        </p:spPr>
        <p:txBody>
          <a:bodyPr>
            <a:normAutofit fontScale="85000" lnSpcReduction="20000"/>
          </a:bodyPr>
          <a:lstStyle/>
          <a:p>
            <a:r>
              <a:rPr lang="en-US" altLang="zh-CN" sz="4800" dirty="0" smtClean="0"/>
              <a:t>Essay analysis task </a:t>
            </a:r>
          </a:p>
          <a:p>
            <a:pPr lvl="1"/>
            <a:r>
              <a:rPr lang="en-US" altLang="zh-CN" sz="4800" dirty="0" smtClean="0"/>
              <a:t>Underline thesis</a:t>
            </a:r>
          </a:p>
          <a:p>
            <a:pPr lvl="1"/>
            <a:r>
              <a:rPr lang="en-US" altLang="zh-CN" sz="4800" dirty="0" smtClean="0"/>
              <a:t>Underline topic sentences</a:t>
            </a:r>
          </a:p>
          <a:p>
            <a:pPr lvl="1"/>
            <a:r>
              <a:rPr lang="en-US" altLang="zh-CN" sz="4800" dirty="0" smtClean="0"/>
              <a:t>Check in text references and paraphrase \</a:t>
            </a:r>
          </a:p>
          <a:p>
            <a:pPr lvl="1"/>
            <a:r>
              <a:rPr lang="en-US" altLang="zh-CN" sz="4800" dirty="0" smtClean="0"/>
              <a:t>Check coherence / cohesion </a:t>
            </a:r>
          </a:p>
          <a:p>
            <a:pPr lvl="1"/>
            <a:r>
              <a:rPr lang="en-US" altLang="zh-CN" sz="4800" dirty="0" smtClean="0"/>
              <a:t>Check tone </a:t>
            </a:r>
          </a:p>
          <a:p>
            <a:pPr lvl="1"/>
            <a:r>
              <a:rPr lang="en-US" altLang="zh-CN" sz="4800" dirty="0" smtClean="0"/>
              <a:t>Create outline</a:t>
            </a:r>
          </a:p>
          <a:p>
            <a:pPr lvl="1"/>
            <a:endParaRPr lang="zh-CN" altLang="en-US" sz="4800" dirty="0"/>
          </a:p>
        </p:txBody>
      </p:sp>
    </p:spTree>
  </p:cSld>
  <p:clrMapOvr>
    <a:masterClrMapping/>
  </p:clrMapOvr>
  <p:transition xmlns:p14="http://schemas.microsoft.com/office/powerpoint/2010/main">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Thesis sentences</a:t>
            </a:r>
            <a:endParaRPr lang="zh-CN" altLang="en-US" dirty="0"/>
          </a:p>
        </p:txBody>
      </p:sp>
      <p:sp>
        <p:nvSpPr>
          <p:cNvPr id="3" name="内容占位符 2"/>
          <p:cNvSpPr>
            <a:spLocks noGrp="1"/>
          </p:cNvSpPr>
          <p:nvPr>
            <p:ph idx="1"/>
          </p:nvPr>
        </p:nvSpPr>
        <p:spPr/>
        <p:txBody>
          <a:bodyPr>
            <a:normAutofit/>
          </a:bodyPr>
          <a:lstStyle/>
          <a:p>
            <a:r>
              <a:rPr lang="en-US" altLang="zh-CN" sz="6000" dirty="0" smtClean="0"/>
              <a:t>In this paper I will ____ </a:t>
            </a:r>
          </a:p>
          <a:p>
            <a:r>
              <a:rPr lang="en-US" altLang="zh-CN" sz="6000" dirty="0" smtClean="0"/>
              <a:t>In this essay I will ___- </a:t>
            </a:r>
            <a:endParaRPr lang="zh-CN" altLang="en-US" sz="6000" dirty="0"/>
          </a:p>
        </p:txBody>
      </p:sp>
    </p:spTree>
  </p:cSld>
  <p:clrMapOvr>
    <a:masterClrMapping/>
  </p:clrMapOvr>
  <p:transition xmlns:p14="http://schemas.microsoft.com/office/powerpoint/2010/main">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related issue list</a:t>
            </a:r>
            <a:endParaRPr lang="zh-CN" altLang="en-US" dirty="0"/>
          </a:p>
        </p:txBody>
      </p:sp>
      <p:sp>
        <p:nvSpPr>
          <p:cNvPr id="3" name="内容占位符 2"/>
          <p:cNvSpPr>
            <a:spLocks noGrp="1"/>
          </p:cNvSpPr>
          <p:nvPr>
            <p:ph idx="1"/>
          </p:nvPr>
        </p:nvSpPr>
        <p:spPr/>
        <p:txBody>
          <a:bodyPr/>
          <a:lstStyle/>
          <a:p>
            <a:endParaRPr lang="zh-CN" altLang="en-US" dirty="0"/>
          </a:p>
        </p:txBody>
      </p:sp>
    </p:spTree>
  </p:cSld>
  <p:clrMapOvr>
    <a:masterClrMapping/>
  </p:clrMapOvr>
  <p:transition xmlns:p14="http://schemas.microsoft.com/office/powerpoint/2010/mai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ISSUE BRAINSTORMING AND DEBATE </a:t>
            </a:r>
            <a:endParaRPr lang="zh-CN" altLang="en-US" dirty="0"/>
          </a:p>
        </p:txBody>
      </p:sp>
      <p:sp>
        <p:nvSpPr>
          <p:cNvPr id="3" name="内容占位符 2"/>
          <p:cNvSpPr>
            <a:spLocks noGrp="1"/>
          </p:cNvSpPr>
          <p:nvPr>
            <p:ph idx="1"/>
          </p:nvPr>
        </p:nvSpPr>
        <p:spPr>
          <a:xfrm>
            <a:off x="0" y="1500174"/>
            <a:ext cx="8362951" cy="4625989"/>
          </a:xfrm>
        </p:spPr>
        <p:txBody>
          <a:bodyPr>
            <a:normAutofit fontScale="92500" lnSpcReduction="20000"/>
          </a:bodyPr>
          <a:lstStyle/>
          <a:p>
            <a:pPr>
              <a:buNone/>
            </a:pPr>
            <a:r>
              <a:rPr lang="en-US" altLang="zh-CN" sz="4400" dirty="0" smtClean="0"/>
              <a:t>Controversial Issue : </a:t>
            </a:r>
            <a:r>
              <a:rPr lang="en-US" altLang="zh-CN" sz="4400" u="sng" dirty="0" smtClean="0"/>
              <a:t>Company’s obligation to inform customers</a:t>
            </a:r>
          </a:p>
          <a:p>
            <a:pPr>
              <a:buNone/>
            </a:pPr>
            <a:r>
              <a:rPr lang="en-US" altLang="zh-CN" sz="4400" dirty="0" smtClean="0"/>
              <a:t>OPPOSITING POSITIONS</a:t>
            </a:r>
          </a:p>
          <a:p>
            <a:pPr>
              <a:buNone/>
            </a:pPr>
            <a:r>
              <a:rPr lang="en-US" altLang="zh-CN" sz="4400" dirty="0" smtClean="0"/>
              <a:t>A: Companies that do not label food are evil</a:t>
            </a:r>
          </a:p>
          <a:p>
            <a:pPr>
              <a:buNone/>
            </a:pPr>
            <a:r>
              <a:rPr lang="en-US" altLang="zh-CN" sz="4400" dirty="0" smtClean="0"/>
              <a:t>B Consumers are responsible for making good food choices. </a:t>
            </a:r>
          </a:p>
          <a:p>
            <a:pPr>
              <a:buNone/>
            </a:pPr>
            <a:endParaRPr lang="zh-CN" altLang="en-US" sz="4400" dirty="0"/>
          </a:p>
        </p:txBody>
      </p:sp>
    </p:spTree>
  </p:cSld>
  <p:clrMapOvr>
    <a:masterClrMapping/>
  </p:clrMapOvr>
  <p:transition xmlns:p14="http://schemas.microsoft.com/office/powerpoint/2010/main">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ISSUE BRAINSTORMING AND DEBATE </a:t>
            </a:r>
            <a:endParaRPr lang="zh-CN" altLang="en-US" dirty="0"/>
          </a:p>
        </p:txBody>
      </p:sp>
      <p:sp>
        <p:nvSpPr>
          <p:cNvPr id="3" name="内容占位符 2"/>
          <p:cNvSpPr>
            <a:spLocks noGrp="1"/>
          </p:cNvSpPr>
          <p:nvPr>
            <p:ph idx="1"/>
          </p:nvPr>
        </p:nvSpPr>
        <p:spPr>
          <a:xfrm>
            <a:off x="0" y="1500174"/>
            <a:ext cx="8858280" cy="5072098"/>
          </a:xfrm>
        </p:spPr>
        <p:txBody>
          <a:bodyPr>
            <a:normAutofit fontScale="70000" lnSpcReduction="20000"/>
          </a:bodyPr>
          <a:lstStyle/>
          <a:p>
            <a:pPr>
              <a:buNone/>
            </a:pPr>
            <a:r>
              <a:rPr lang="en-US" altLang="zh-CN" sz="4400" dirty="0" smtClean="0"/>
              <a:t>Controversial Issue : </a:t>
            </a:r>
            <a:r>
              <a:rPr lang="en-US" altLang="zh-CN" sz="4400" u="sng" dirty="0" smtClean="0"/>
              <a:t>SHOULD PEOPLE HAVE EQUAL ACCESS TO DEADLY FIREARMS SUCH AS MACHINE GUNS</a:t>
            </a:r>
          </a:p>
          <a:p>
            <a:pPr>
              <a:buNone/>
            </a:pPr>
            <a:r>
              <a:rPr lang="en-US" altLang="zh-CN" sz="4400" dirty="0" smtClean="0"/>
              <a:t>OPPOSITING POSITIONS</a:t>
            </a:r>
          </a:p>
          <a:p>
            <a:pPr>
              <a:buNone/>
            </a:pPr>
            <a:r>
              <a:rPr lang="en-US" altLang="zh-CN" sz="4400" dirty="0" smtClean="0"/>
              <a:t>A: PRO CONTROL People cannot control their emotions and are prone to violence and rage therefore guns should be outlawed except for military</a:t>
            </a:r>
          </a:p>
          <a:p>
            <a:pPr>
              <a:buNone/>
            </a:pPr>
            <a:r>
              <a:rPr lang="en-US" altLang="zh-CN" sz="4400" smtClean="0"/>
              <a:t>B AGAINST CONTROL A </a:t>
            </a:r>
            <a:r>
              <a:rPr lang="en-US" altLang="zh-CN" sz="4400" dirty="0" smtClean="0"/>
              <a:t>well armed population can rise up against tyranny and overthrow evil leaders. </a:t>
            </a:r>
          </a:p>
          <a:p>
            <a:pPr>
              <a:buNone/>
            </a:pPr>
            <a:endParaRPr lang="zh-CN" altLang="en-US" sz="4400" dirty="0"/>
          </a:p>
        </p:txBody>
      </p:sp>
    </p:spTree>
  </p:cSld>
  <p:clrMapOvr>
    <a:masterClrMapping/>
  </p:clrMapOvr>
  <p:transition xmlns:p14="http://schemas.microsoft.com/office/powerpoint/2010/main">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ISSUE BRAINSTORMING AND DEBATE </a:t>
            </a:r>
            <a:endParaRPr lang="zh-CN" altLang="en-US" dirty="0"/>
          </a:p>
        </p:txBody>
      </p:sp>
      <p:sp>
        <p:nvSpPr>
          <p:cNvPr id="3" name="内容占位符 2"/>
          <p:cNvSpPr>
            <a:spLocks noGrp="1"/>
          </p:cNvSpPr>
          <p:nvPr>
            <p:ph idx="1"/>
          </p:nvPr>
        </p:nvSpPr>
        <p:spPr>
          <a:xfrm>
            <a:off x="0" y="1500174"/>
            <a:ext cx="8362951" cy="4625989"/>
          </a:xfrm>
        </p:spPr>
        <p:txBody>
          <a:bodyPr>
            <a:normAutofit fontScale="92500" lnSpcReduction="20000"/>
          </a:bodyPr>
          <a:lstStyle/>
          <a:p>
            <a:pPr marL="742950" indent="-742950">
              <a:buFont typeface="+mj-lt"/>
              <a:buAutoNum type="arabicPeriod"/>
            </a:pPr>
            <a:r>
              <a:rPr lang="en-US" altLang="zh-CN" sz="4400" dirty="0" smtClean="0"/>
              <a:t>ARGUMENT GENERATION </a:t>
            </a:r>
          </a:p>
          <a:p>
            <a:pPr marL="742950" indent="-742950">
              <a:buFont typeface="+mj-lt"/>
              <a:buAutoNum type="arabicPeriod"/>
            </a:pPr>
            <a:r>
              <a:rPr lang="en-US" altLang="zh-CN" sz="4400" dirty="0" smtClean="0"/>
              <a:t>PASS AROUND POSITION PAPER</a:t>
            </a:r>
          </a:p>
          <a:p>
            <a:pPr marL="742950" indent="-742950">
              <a:buFont typeface="+mj-lt"/>
              <a:buAutoNum type="arabicPeriod"/>
            </a:pPr>
            <a:r>
              <a:rPr lang="en-US" altLang="zh-CN" sz="4400" dirty="0" smtClean="0"/>
              <a:t>READ YOUR CLASSAMTES PAPER. </a:t>
            </a:r>
          </a:p>
          <a:p>
            <a:pPr marL="742950" indent="-742950">
              <a:buFont typeface="+mj-lt"/>
              <a:buAutoNum type="arabicPeriod"/>
            </a:pPr>
            <a:r>
              <a:rPr lang="en-US" altLang="zh-CN" sz="4400" dirty="0" smtClean="0"/>
              <a:t>WRITE I SUPPORT x POSITION BECAUSE Y</a:t>
            </a:r>
          </a:p>
        </p:txBody>
      </p:sp>
    </p:spTree>
  </p:cSld>
  <p:clrMapOvr>
    <a:masterClrMapping/>
  </p:clrMapOvr>
  <p:transition xmlns:p14="http://schemas.microsoft.com/office/powerpoint/2010/main">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more concise</a:t>
            </a:r>
            <a:endParaRPr lang="zh-CN" altLang="en-US" dirty="0"/>
          </a:p>
        </p:txBody>
      </p:sp>
      <p:sp>
        <p:nvSpPr>
          <p:cNvPr id="3" name="内容占位符 2"/>
          <p:cNvSpPr>
            <a:spLocks noGrp="1"/>
          </p:cNvSpPr>
          <p:nvPr>
            <p:ph idx="1"/>
          </p:nvPr>
        </p:nvSpPr>
        <p:spPr>
          <a:xfrm>
            <a:off x="539552" y="1700808"/>
            <a:ext cx="7791479" cy="4697427"/>
          </a:xfrm>
        </p:spPr>
        <p:txBody>
          <a:bodyPr>
            <a:normAutofit fontScale="62500" lnSpcReduction="20000"/>
          </a:bodyPr>
          <a:lstStyle/>
          <a:p>
            <a:pPr marL="742950" indent="-742950">
              <a:buNone/>
            </a:pPr>
            <a:r>
              <a:rPr lang="en-US" altLang="zh-CN" sz="4000" dirty="0" smtClean="0"/>
              <a:t>Example: </a:t>
            </a:r>
          </a:p>
          <a:p>
            <a:pPr marL="742950" indent="-742950">
              <a:buFont typeface="+mj-lt"/>
              <a:buAutoNum type="arabicPeriod"/>
            </a:pPr>
            <a:r>
              <a:rPr lang="en-US" altLang="zh-CN" sz="4000" dirty="0" smtClean="0"/>
              <a:t>My critique in this paper is primarily focused on the character Atticus and the manner in which he processes morality despite public opposition.</a:t>
            </a:r>
          </a:p>
          <a:p>
            <a:pPr marL="1038225" lvl="1" indent="-742950">
              <a:buFont typeface="+mj-lt"/>
              <a:buAutoNum type="arabicPeriod"/>
            </a:pPr>
            <a:r>
              <a:rPr lang="en-US" altLang="zh-CN" sz="3800" dirty="0" smtClean="0"/>
              <a:t>DEFINING CONSCIENCE  </a:t>
            </a:r>
          </a:p>
          <a:p>
            <a:pPr marL="742950" indent="-742950">
              <a:buFont typeface="+mj-lt"/>
              <a:buAutoNum type="arabicPeriod"/>
            </a:pPr>
            <a:r>
              <a:rPr lang="en-US" altLang="zh-CN" sz="4000" dirty="0" smtClean="0"/>
              <a:t>The reader shall be better informed about the famous lawyer Atticus and his enduring moral thought process. </a:t>
            </a:r>
          </a:p>
          <a:p>
            <a:pPr marL="742950" indent="-742950">
              <a:buFont typeface="+mj-lt"/>
              <a:buAutoNum type="arabicPeriod"/>
            </a:pPr>
            <a:r>
              <a:rPr lang="en-US" altLang="zh-CN" sz="4000" dirty="0" smtClean="0"/>
              <a:t>The primary focus of my writing is to cover three areas: (1) the attributes of Atticus, (2) moral though processes and (3) applying moral thoughts despite opposition from the public. </a:t>
            </a:r>
          </a:p>
          <a:p>
            <a:pPr>
              <a:buNone/>
            </a:pPr>
            <a:endParaRPr lang="zh-CN" altLang="en-US" sz="4000" dirty="0"/>
          </a:p>
        </p:txBody>
      </p:sp>
    </p:spTree>
  </p:cSld>
  <p:clrMapOvr>
    <a:masterClrMapping/>
  </p:clrMapOvr>
  <p:transition xmlns:p14="http://schemas.microsoft.com/office/powerpoint/2010/main">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0474_001 (2) ge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8356"/>
            <a:ext cx="8686502" cy="671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533502"/>
      </p:ext>
    </p:extLst>
  </p:cSld>
  <p:clrMapOvr>
    <a:masterClrMapping/>
  </p:clrMapOvr>
  <p:transition xmlns:p14="http://schemas.microsoft.com/office/powerpoint/2010/main">
    <p:cover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0" y="1500174"/>
            <a:ext cx="8362951" cy="5143536"/>
          </a:xfrm>
        </p:spPr>
        <p:txBody>
          <a:bodyPr>
            <a:normAutofit fontScale="92500" lnSpcReduction="10000"/>
          </a:bodyPr>
          <a:lstStyle/>
          <a:p>
            <a:pPr>
              <a:buNone/>
            </a:pPr>
            <a:r>
              <a:rPr lang="en-US" altLang="zh-CN" dirty="0" smtClean="0"/>
              <a:t>THESIS : </a:t>
            </a:r>
            <a:r>
              <a:rPr lang="en-US" altLang="zh-CN" dirty="0" smtClean="0">
                <a:solidFill>
                  <a:srgbClr val="FF0000"/>
                </a:solidFill>
              </a:rPr>
              <a:t>The primary focus of my writing is to cover three areas: (1) the attributes of Atticus, (2) moral though processes and (3) applying moral thoughts despite opposition from the public. </a:t>
            </a:r>
          </a:p>
          <a:p>
            <a:pPr>
              <a:buNone/>
            </a:pPr>
            <a:r>
              <a:rPr lang="en-US" altLang="zh-CN" dirty="0" smtClean="0"/>
              <a:t>I: Defining conscience. </a:t>
            </a:r>
          </a:p>
          <a:p>
            <a:pPr>
              <a:buNone/>
            </a:pPr>
            <a:r>
              <a:rPr lang="en-US" altLang="zh-CN" dirty="0" smtClean="0"/>
              <a:t>II: Atticus’ application of moral principles. </a:t>
            </a:r>
          </a:p>
          <a:p>
            <a:pPr>
              <a:buNone/>
            </a:pPr>
            <a:r>
              <a:rPr lang="en-US" altLang="zh-CN" dirty="0" smtClean="0"/>
              <a:t>III. How to distinguish wrong from right. </a:t>
            </a:r>
          </a:p>
          <a:p>
            <a:pPr>
              <a:buNone/>
            </a:pPr>
            <a:r>
              <a:rPr lang="en-US" altLang="zh-CN" dirty="0" smtClean="0"/>
              <a:t>IV: How to we oppose others that contradict our moral ideas.</a:t>
            </a:r>
          </a:p>
          <a:p>
            <a:pPr>
              <a:buNone/>
            </a:pPr>
            <a:r>
              <a:rPr lang="en-US" altLang="zh-CN" dirty="0" smtClean="0"/>
              <a:t>V: Equal justice for all </a:t>
            </a:r>
          </a:p>
          <a:p>
            <a:pPr>
              <a:buNone/>
            </a:pPr>
            <a:r>
              <a:rPr lang="en-US" altLang="zh-CN" dirty="0" smtClean="0"/>
              <a:t>VI: Moral thinking</a:t>
            </a:r>
          </a:p>
          <a:p>
            <a:pPr>
              <a:buNone/>
            </a:pPr>
            <a:r>
              <a:rPr lang="en-US" altLang="zh-CN" dirty="0" smtClean="0"/>
              <a:t>CONCLUSION  </a:t>
            </a:r>
            <a:endParaRPr lang="zh-CN" altLang="en-US" dirty="0"/>
          </a:p>
        </p:txBody>
      </p:sp>
    </p:spTree>
  </p:cSld>
  <p:clrMapOvr>
    <a:masterClrMapping/>
  </p:clrMapOvr>
  <p:transition xmlns:p14="http://schemas.microsoft.com/office/powerpoint/2010/main">
    <p:cover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udukan Isi 3"/>
          <p:cNvGraphicFramePr>
            <a:graphicFrameLocks noGrp="1"/>
          </p:cNvGraphicFramePr>
          <p:nvPr>
            <p:ph idx="1"/>
            <p:extLst>
              <p:ext uri="{D42A27DB-BD31-4B8C-83A1-F6EECF244321}">
                <p14:modId xmlns:p14="http://schemas.microsoft.com/office/powerpoint/2010/main" val="2309096661"/>
              </p:ext>
            </p:extLst>
          </p:nvPr>
        </p:nvGraphicFramePr>
        <p:xfrm>
          <a:off x="-928726" y="0"/>
          <a:ext cx="1007272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62078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C66CB359-32A2-4A52-9263-CABCC85F5E45}"/>
                                            </p:graphicEl>
                                          </p:spTgt>
                                        </p:tgtEl>
                                        <p:attrNameLst>
                                          <p:attrName>style.visibility</p:attrName>
                                        </p:attrNameLst>
                                      </p:cBhvr>
                                      <p:to>
                                        <p:strVal val="visible"/>
                                      </p:to>
                                    </p:set>
                                    <p:animEffect transition="in" filter="wipe(left)">
                                      <p:cBhvr>
                                        <p:cTn id="7" dur="500"/>
                                        <p:tgtEl>
                                          <p:spTgt spid="4">
                                            <p:graphicEl>
                                              <a:dgm id="{C66CB359-32A2-4A52-9263-CABCC85F5E45}"/>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4EF3CC35-779C-4471-8DDB-75032AC68A7B}"/>
                                            </p:graphicEl>
                                          </p:spTgt>
                                        </p:tgtEl>
                                        <p:attrNameLst>
                                          <p:attrName>style.visibility</p:attrName>
                                        </p:attrNameLst>
                                      </p:cBhvr>
                                      <p:to>
                                        <p:strVal val="visible"/>
                                      </p:to>
                                    </p:set>
                                    <p:animEffect transition="in" filter="wipe(left)">
                                      <p:cBhvr>
                                        <p:cTn id="10" dur="500"/>
                                        <p:tgtEl>
                                          <p:spTgt spid="4">
                                            <p:graphicEl>
                                              <a:dgm id="{4EF3CC35-779C-4471-8DDB-75032AC68A7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6271315F-E04E-499C-8377-751960B98A3E}"/>
                                            </p:graphicEl>
                                          </p:spTgt>
                                        </p:tgtEl>
                                        <p:attrNameLst>
                                          <p:attrName>style.visibility</p:attrName>
                                        </p:attrNameLst>
                                      </p:cBhvr>
                                      <p:to>
                                        <p:strVal val="visible"/>
                                      </p:to>
                                    </p:set>
                                    <p:animEffect transition="in" filter="wipe(left)">
                                      <p:cBhvr>
                                        <p:cTn id="15" dur="500"/>
                                        <p:tgtEl>
                                          <p:spTgt spid="4">
                                            <p:graphicEl>
                                              <a:dgm id="{6271315F-E04E-499C-8377-751960B98A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LGBT</a:t>
            </a:r>
            <a:endParaRPr lang="zh-CN" altLang="en-US" dirty="0"/>
          </a:p>
        </p:txBody>
      </p:sp>
      <p:sp>
        <p:nvSpPr>
          <p:cNvPr id="3" name="内容占位符 2"/>
          <p:cNvSpPr>
            <a:spLocks noGrp="1"/>
          </p:cNvSpPr>
          <p:nvPr>
            <p:ph idx="1"/>
          </p:nvPr>
        </p:nvSpPr>
        <p:spPr/>
        <p:txBody>
          <a:bodyPr>
            <a:normAutofit fontScale="85000" lnSpcReduction="20000"/>
          </a:bodyPr>
          <a:lstStyle/>
          <a:p>
            <a:pPr lvl="0"/>
            <a:r>
              <a:rPr lang="en-US" b="1" u="sng" dirty="0" smtClean="0">
                <a:solidFill>
                  <a:schemeClr val="tx1"/>
                </a:solidFill>
                <a:latin typeface="Book Antiqua" pitchFamily="18" charset="0"/>
              </a:rPr>
              <a:t> 1 Descriptive:  I will describe the phenomena of LGBT in China today. </a:t>
            </a:r>
          </a:p>
          <a:p>
            <a:pPr lvl="0"/>
            <a:r>
              <a:rPr lang="en-US" b="1" u="sng" dirty="0" smtClean="0">
                <a:solidFill>
                  <a:schemeClr val="tx1"/>
                </a:solidFill>
                <a:latin typeface="Book Antiqua" pitchFamily="18" charset="0"/>
              </a:rPr>
              <a:t>2 Narrative: </a:t>
            </a:r>
            <a:r>
              <a:rPr lang="en-US" b="1" i="1" dirty="0" smtClean="0">
                <a:solidFill>
                  <a:schemeClr val="tx1"/>
                </a:solidFill>
                <a:latin typeface="Book Antiqua" pitchFamily="18" charset="0"/>
              </a:rPr>
              <a:t>In this essay I will tell a personal coming out story about LGBT in China. </a:t>
            </a:r>
            <a:endParaRPr lang="en-US" b="1" dirty="0" smtClean="0">
              <a:latin typeface="Book Antiqua" pitchFamily="18" charset="0"/>
            </a:endParaRPr>
          </a:p>
          <a:p>
            <a:pPr lvl="0"/>
            <a:r>
              <a:rPr lang="en-US" b="1" u="sng" dirty="0" smtClean="0">
                <a:latin typeface="Book Antiqua" pitchFamily="18" charset="0"/>
              </a:rPr>
              <a:t>3 Cause and Effect</a:t>
            </a:r>
            <a:r>
              <a:rPr lang="en-US" b="1" dirty="0" smtClean="0">
                <a:latin typeface="Book Antiqua" pitchFamily="18" charset="0"/>
              </a:rPr>
              <a:t>: In this essay I will discuss the relationship between </a:t>
            </a:r>
            <a:r>
              <a:rPr lang="en-US" b="1" dirty="0" err="1" smtClean="0">
                <a:latin typeface="Book Antiqua" pitchFamily="18" charset="0"/>
              </a:rPr>
              <a:t>chinese</a:t>
            </a:r>
            <a:r>
              <a:rPr lang="en-US" b="1" dirty="0" smtClean="0">
                <a:latin typeface="Book Antiqua" pitchFamily="18" charset="0"/>
              </a:rPr>
              <a:t> law and discrimination against LGBT</a:t>
            </a:r>
          </a:p>
          <a:p>
            <a:pPr lvl="0"/>
            <a:r>
              <a:rPr lang="en-US" b="1" u="sng" dirty="0" smtClean="0">
                <a:latin typeface="Book Antiqua" pitchFamily="18" charset="0"/>
              </a:rPr>
              <a:t>4 Compare and Contrast Feminism </a:t>
            </a:r>
            <a:r>
              <a:rPr lang="en-US" b="1" dirty="0" smtClean="0">
                <a:latin typeface="Book Antiqua" pitchFamily="18" charset="0"/>
              </a:rPr>
              <a:t>: </a:t>
            </a:r>
            <a:r>
              <a:rPr lang="en-US" b="1" i="1" dirty="0" smtClean="0">
                <a:latin typeface="Book Antiqua" pitchFamily="18" charset="0"/>
              </a:rPr>
              <a:t>In this essay I shall compare gay rights in China and </a:t>
            </a:r>
            <a:r>
              <a:rPr lang="en-US" b="1" i="1" dirty="0" err="1" smtClean="0">
                <a:latin typeface="Book Antiqua" pitchFamily="18" charset="0"/>
              </a:rPr>
              <a:t>america</a:t>
            </a:r>
            <a:r>
              <a:rPr lang="en-US" b="1" i="1" dirty="0" smtClean="0">
                <a:latin typeface="Book Antiqua" pitchFamily="18" charset="0"/>
              </a:rPr>
              <a:t>. </a:t>
            </a:r>
            <a:endParaRPr lang="en-US" b="1" dirty="0" smtClean="0">
              <a:latin typeface="Book Antiqua" pitchFamily="18" charset="0"/>
            </a:endParaRPr>
          </a:p>
          <a:p>
            <a:pPr lvl="0"/>
            <a:r>
              <a:rPr lang="en-US" b="1" dirty="0" smtClean="0">
                <a:latin typeface="Book Antiqua" pitchFamily="18" charset="0"/>
              </a:rPr>
              <a:t>5 Persuasive</a:t>
            </a:r>
            <a:r>
              <a:rPr lang="id-ID" b="1" dirty="0" smtClean="0">
                <a:latin typeface="Book Antiqua" pitchFamily="18" charset="0"/>
              </a:rPr>
              <a:t>/</a:t>
            </a:r>
            <a:r>
              <a:rPr lang="en-US" b="1" dirty="0" smtClean="0">
                <a:latin typeface="Book Antiqua" pitchFamily="18" charset="0"/>
              </a:rPr>
              <a:t>Argumentative: </a:t>
            </a:r>
            <a:r>
              <a:rPr lang="en-US" b="1" i="1" dirty="0" smtClean="0">
                <a:latin typeface="Book Antiqua" pitchFamily="18" charset="0"/>
              </a:rPr>
              <a:t>declare, assert, content, argue</a:t>
            </a:r>
            <a:endParaRPr lang="en-US" b="1" dirty="0" smtClean="0">
              <a:latin typeface="Book Antiqua" pitchFamily="18" charset="0"/>
            </a:endParaRPr>
          </a:p>
          <a:p>
            <a:pPr lvl="0"/>
            <a:r>
              <a:rPr lang="en-US" b="1" dirty="0" smtClean="0">
                <a:latin typeface="Book Antiqua" pitchFamily="18" charset="0"/>
              </a:rPr>
              <a:t>I shall assert that gay men should be treated equally in China. </a:t>
            </a:r>
          </a:p>
          <a:p>
            <a:pPr>
              <a:buNone/>
            </a:pPr>
            <a:endParaRPr lang="zh-CN" altLang="en-US" dirty="0"/>
          </a:p>
        </p:txBody>
      </p:sp>
    </p:spTree>
  </p:cSld>
  <p:clrMapOvr>
    <a:masterClrMapping/>
  </p:clrMapOvr>
  <p:transition xmlns:p14="http://schemas.microsoft.com/office/powerpoint/2010/main">
    <p:cover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FEMINISM</a:t>
            </a:r>
            <a:endParaRPr lang="zh-CN" altLang="en-US" dirty="0"/>
          </a:p>
        </p:txBody>
      </p:sp>
      <p:sp>
        <p:nvSpPr>
          <p:cNvPr id="3" name="内容占位符 2"/>
          <p:cNvSpPr>
            <a:spLocks noGrp="1"/>
          </p:cNvSpPr>
          <p:nvPr>
            <p:ph idx="1"/>
          </p:nvPr>
        </p:nvSpPr>
        <p:spPr>
          <a:xfrm>
            <a:off x="0" y="1357298"/>
            <a:ext cx="8929718" cy="5126055"/>
          </a:xfrm>
        </p:spPr>
        <p:txBody>
          <a:bodyPr>
            <a:normAutofit fontScale="92500" lnSpcReduction="10000"/>
          </a:bodyPr>
          <a:lstStyle/>
          <a:p>
            <a:pPr>
              <a:buNone/>
            </a:pPr>
            <a:r>
              <a:rPr lang="en-US" altLang="zh-CN" dirty="0" smtClean="0"/>
              <a:t>PERSUASIVE ESSAY</a:t>
            </a:r>
          </a:p>
          <a:p>
            <a:pPr>
              <a:buNone/>
            </a:pPr>
            <a:r>
              <a:rPr lang="en-US" altLang="zh-CN" dirty="0" smtClean="0"/>
              <a:t>LANGUAGE IN THESIS: prove , argue, assert, declare</a:t>
            </a:r>
          </a:p>
          <a:p>
            <a:pPr>
              <a:buNone/>
            </a:pPr>
            <a:r>
              <a:rPr lang="en-US" altLang="zh-CN" i="1" dirty="0" smtClean="0"/>
              <a:t>My core intention is to prove the point that women are essentially equal and capable of anything. </a:t>
            </a:r>
          </a:p>
          <a:p>
            <a:pPr>
              <a:buNone/>
            </a:pPr>
            <a:r>
              <a:rPr lang="en-US" altLang="zh-CN" dirty="0" smtClean="0"/>
              <a:t>COMPARISON ESSAY </a:t>
            </a:r>
          </a:p>
          <a:p>
            <a:pPr>
              <a:buNone/>
            </a:pPr>
            <a:r>
              <a:rPr lang="en-US" altLang="zh-CN" dirty="0" smtClean="0"/>
              <a:t>Thesis language: differentiate, discuss similarities</a:t>
            </a:r>
          </a:p>
          <a:p>
            <a:pPr>
              <a:buNone/>
            </a:pPr>
            <a:r>
              <a:rPr lang="en-US" altLang="zh-CN" i="1" dirty="0" smtClean="0"/>
              <a:t>Thi</a:t>
            </a:r>
            <a:r>
              <a:rPr lang="en-US" altLang="zh-CN" dirty="0" smtClean="0"/>
              <a:t>s </a:t>
            </a:r>
            <a:r>
              <a:rPr lang="en-US" altLang="zh-CN" i="1" dirty="0" smtClean="0"/>
              <a:t>essay will draw upon sources to differentiate women’s rights in China and America</a:t>
            </a:r>
            <a:r>
              <a:rPr lang="en-US" altLang="zh-CN" dirty="0" smtClean="0"/>
              <a:t> </a:t>
            </a:r>
          </a:p>
          <a:p>
            <a:pPr>
              <a:buNone/>
            </a:pPr>
            <a:r>
              <a:rPr lang="en-US" altLang="zh-CN" dirty="0" smtClean="0"/>
              <a:t>CAUSE AND EFFECT: thesis language --- correlation, causation, relationship, influential factors, ‘causal relationship’ ; intimate connection </a:t>
            </a:r>
          </a:p>
          <a:p>
            <a:pPr>
              <a:buNone/>
            </a:pPr>
            <a:endParaRPr lang="en-US" altLang="zh-CN" dirty="0" smtClean="0"/>
          </a:p>
        </p:txBody>
      </p:sp>
    </p:spTree>
  </p:cSld>
  <p:clrMapOvr>
    <a:masterClrMapping/>
  </p:clrMapOvr>
  <p:transition xmlns:p14="http://schemas.microsoft.com/office/powerpoint/2010/main">
    <p:cover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Cause and effect</a:t>
            </a:r>
            <a:endParaRPr lang="zh-CN" altLang="en-US" dirty="0"/>
          </a:p>
        </p:txBody>
      </p:sp>
      <p:sp>
        <p:nvSpPr>
          <p:cNvPr id="3" name="内容占位符 2"/>
          <p:cNvSpPr>
            <a:spLocks noGrp="1"/>
          </p:cNvSpPr>
          <p:nvPr>
            <p:ph idx="1"/>
          </p:nvPr>
        </p:nvSpPr>
        <p:spPr>
          <a:xfrm>
            <a:off x="0" y="1500174"/>
            <a:ext cx="8362951" cy="5357826"/>
          </a:xfrm>
        </p:spPr>
        <p:txBody>
          <a:bodyPr>
            <a:normAutofit fontScale="92500" lnSpcReduction="20000"/>
          </a:bodyPr>
          <a:lstStyle/>
          <a:p>
            <a:pPr>
              <a:buNone/>
            </a:pPr>
            <a:r>
              <a:rPr lang="en-US" altLang="zh-CN" b="1" dirty="0" smtClean="0"/>
              <a:t>Present situation </a:t>
            </a:r>
          </a:p>
          <a:p>
            <a:pPr>
              <a:buNone/>
            </a:pPr>
            <a:r>
              <a:rPr lang="en-US" altLang="zh-CN" u="sng" dirty="0" smtClean="0"/>
              <a:t>Overconsumption of KFC and high oil food. </a:t>
            </a:r>
          </a:p>
          <a:p>
            <a:pPr>
              <a:buNone/>
            </a:pPr>
            <a:r>
              <a:rPr lang="en-US" altLang="zh-CN" b="1" dirty="0" smtClean="0"/>
              <a:t>Contributing factors </a:t>
            </a:r>
          </a:p>
          <a:p>
            <a:r>
              <a:rPr lang="en-US" altLang="zh-CN" dirty="0" smtClean="0"/>
              <a:t>Deliciousness </a:t>
            </a:r>
          </a:p>
          <a:p>
            <a:r>
              <a:rPr lang="en-US" altLang="zh-CN" dirty="0" smtClean="0"/>
              <a:t>Crispiness </a:t>
            </a:r>
          </a:p>
          <a:p>
            <a:r>
              <a:rPr lang="en-US" altLang="zh-CN" dirty="0" smtClean="0"/>
              <a:t>Convenience and rapidity </a:t>
            </a:r>
          </a:p>
          <a:p>
            <a:r>
              <a:rPr lang="en-US" altLang="zh-CN" dirty="0" smtClean="0"/>
              <a:t>Cultural tradition </a:t>
            </a:r>
          </a:p>
          <a:p>
            <a:r>
              <a:rPr lang="en-US" altLang="zh-CN" dirty="0" smtClean="0"/>
              <a:t>Aesthetics </a:t>
            </a:r>
          </a:p>
          <a:p>
            <a:pPr>
              <a:buNone/>
            </a:pPr>
            <a:r>
              <a:rPr lang="en-US" altLang="zh-CN" dirty="0" smtClean="0"/>
              <a:t>THESIS SENTENCE: </a:t>
            </a:r>
            <a:r>
              <a:rPr lang="en-US" altLang="zh-CN" i="1" dirty="0" smtClean="0"/>
              <a:t>In this essay I shall discuss several factors that contribute to overconsumption of KFC including taste, convenience and cultural traditions. </a:t>
            </a:r>
            <a:endParaRPr lang="en-US" altLang="zh-CN" dirty="0" smtClean="0"/>
          </a:p>
        </p:txBody>
      </p:sp>
    </p:spTree>
  </p:cSld>
  <p:clrMapOvr>
    <a:masterClrMapping/>
  </p:clrMapOvr>
  <p:transition xmlns:p14="http://schemas.microsoft.com/office/powerpoint/2010/main">
    <p:cover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Cause effect essay </a:t>
            </a:r>
            <a:endParaRPr lang="zh-CN" altLang="en-US" dirty="0"/>
          </a:p>
        </p:txBody>
      </p:sp>
      <p:sp>
        <p:nvSpPr>
          <p:cNvPr id="3" name="内容占位符 2"/>
          <p:cNvSpPr>
            <a:spLocks noGrp="1"/>
          </p:cNvSpPr>
          <p:nvPr>
            <p:ph idx="1"/>
          </p:nvPr>
        </p:nvSpPr>
        <p:spPr>
          <a:xfrm>
            <a:off x="428596" y="1571612"/>
            <a:ext cx="8215370" cy="5072098"/>
          </a:xfrm>
        </p:spPr>
        <p:txBody>
          <a:bodyPr>
            <a:normAutofit fontScale="70000" lnSpcReduction="20000"/>
          </a:bodyPr>
          <a:lstStyle/>
          <a:p>
            <a:pPr>
              <a:buNone/>
            </a:pPr>
            <a:r>
              <a:rPr lang="en-US" altLang="zh-CN" sz="3600" dirty="0" smtClean="0"/>
              <a:t>CAUSE AND EFFECT: thesis language --- correlation, causation, relationship, influential factors, ‘causal relationship’ ; intimate connection </a:t>
            </a:r>
          </a:p>
          <a:p>
            <a:pPr>
              <a:buNone/>
            </a:pPr>
            <a:r>
              <a:rPr lang="en-US" altLang="zh-CN" sz="3600" dirty="0" smtClean="0"/>
              <a:t>Present situation </a:t>
            </a:r>
          </a:p>
          <a:p>
            <a:pPr>
              <a:buNone/>
            </a:pPr>
            <a:r>
              <a:rPr lang="en-US" altLang="zh-CN" sz="3600" dirty="0" smtClean="0"/>
              <a:t>There is a great deal of confusion and misinformation about the true meaning of feminism. </a:t>
            </a:r>
          </a:p>
          <a:p>
            <a:pPr>
              <a:buNone/>
            </a:pPr>
            <a:r>
              <a:rPr lang="en-US" altLang="zh-CN" sz="3600" dirty="0" smtClean="0"/>
              <a:t>Contributing factors</a:t>
            </a:r>
          </a:p>
          <a:p>
            <a:pPr>
              <a:buNone/>
            </a:pPr>
            <a:r>
              <a:rPr lang="en-US" altLang="zh-CN" sz="3600" dirty="0" smtClean="0"/>
              <a:t>1 – corporate brainwashing 2 – objectification of women 3- traditional gender roles </a:t>
            </a:r>
          </a:p>
          <a:p>
            <a:pPr>
              <a:buNone/>
            </a:pPr>
            <a:r>
              <a:rPr lang="en-US" altLang="zh-CN" sz="3600" b="1" dirty="0" smtClean="0"/>
              <a:t>Thesis sentence </a:t>
            </a:r>
            <a:r>
              <a:rPr lang="en-US" altLang="zh-CN" sz="3600" b="1" i="1" dirty="0" smtClean="0"/>
              <a:t>In this essay I will discuss the correlation between brainwashing, objectification, tradition and poor understanding of feminism. </a:t>
            </a:r>
            <a:endParaRPr lang="zh-CN" altLang="en-US" sz="3600" b="1" dirty="0"/>
          </a:p>
        </p:txBody>
      </p:sp>
    </p:spTree>
  </p:cSld>
  <p:clrMapOvr>
    <a:masterClrMapping/>
  </p:clrMapOvr>
  <p:transition xmlns:p14="http://schemas.microsoft.com/office/powerpoint/2010/main">
    <p:cover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Cause effect essay </a:t>
            </a:r>
            <a:endParaRPr lang="zh-CN" altLang="en-US" dirty="0"/>
          </a:p>
        </p:txBody>
      </p:sp>
      <p:sp>
        <p:nvSpPr>
          <p:cNvPr id="3" name="内容占位符 2"/>
          <p:cNvSpPr>
            <a:spLocks noGrp="1"/>
          </p:cNvSpPr>
          <p:nvPr>
            <p:ph idx="1"/>
          </p:nvPr>
        </p:nvSpPr>
        <p:spPr>
          <a:xfrm>
            <a:off x="0" y="1571612"/>
            <a:ext cx="8362951" cy="5286388"/>
          </a:xfrm>
        </p:spPr>
        <p:txBody>
          <a:bodyPr>
            <a:normAutofit fontScale="70000" lnSpcReduction="20000"/>
          </a:bodyPr>
          <a:lstStyle/>
          <a:p>
            <a:pPr>
              <a:buNone/>
            </a:pPr>
            <a:r>
              <a:rPr lang="en-US" altLang="zh-CN" sz="3600" dirty="0" smtClean="0"/>
              <a:t>CAUSE AND EFFECT: thesis language --- correlation, causation, relationship, influential factors, ‘causal relationship’ ; intimate connection </a:t>
            </a:r>
          </a:p>
          <a:p>
            <a:pPr>
              <a:buNone/>
            </a:pPr>
            <a:r>
              <a:rPr lang="en-US" altLang="zh-CN" sz="3600" dirty="0" smtClean="0"/>
              <a:t>HERBAL REMEDY TOPIC </a:t>
            </a:r>
          </a:p>
          <a:p>
            <a:pPr>
              <a:buNone/>
            </a:pPr>
            <a:r>
              <a:rPr lang="en-US" altLang="zh-CN" sz="3600" dirty="0" smtClean="0"/>
              <a:t>Present situation </a:t>
            </a:r>
          </a:p>
          <a:p>
            <a:pPr>
              <a:buNone/>
            </a:pPr>
            <a:r>
              <a:rPr lang="en-US" altLang="zh-CN" sz="3600" dirty="0" smtClean="0"/>
              <a:t>People drink a lot of chamomile (Chun Huang </a:t>
            </a:r>
            <a:r>
              <a:rPr lang="en-US" altLang="zh-CN" sz="3600" dirty="0" err="1" smtClean="0"/>
              <a:t>Ju</a:t>
            </a:r>
            <a:r>
              <a:rPr lang="en-US" altLang="zh-CN" sz="3600" dirty="0" smtClean="0"/>
              <a:t> ) tea. </a:t>
            </a:r>
          </a:p>
          <a:p>
            <a:pPr>
              <a:buNone/>
            </a:pPr>
            <a:r>
              <a:rPr lang="en-US" altLang="zh-CN" sz="3600" dirty="0" smtClean="0"/>
              <a:t>Contributing factors</a:t>
            </a:r>
          </a:p>
          <a:p>
            <a:pPr>
              <a:buNone/>
            </a:pPr>
            <a:r>
              <a:rPr lang="en-US" altLang="zh-CN" sz="3600" dirty="0" smtClean="0"/>
              <a:t>Insomnia, stress, anxiety, </a:t>
            </a:r>
          </a:p>
          <a:p>
            <a:pPr>
              <a:buNone/>
            </a:pPr>
            <a:r>
              <a:rPr lang="en-US" altLang="zh-CN" sz="3600" dirty="0" smtClean="0"/>
              <a:t>Thesis sentence </a:t>
            </a:r>
            <a:r>
              <a:rPr lang="en-US" altLang="zh-CN" sz="3600" i="1" dirty="0" smtClean="0"/>
              <a:t> In this essay I shall discuss the correlation between the consumption of chamomile tea and contributing factors such as insomnia, stress and anxiety. </a:t>
            </a:r>
            <a:endParaRPr lang="zh-CN" altLang="en-US" sz="3600" dirty="0"/>
          </a:p>
        </p:txBody>
      </p:sp>
    </p:spTree>
  </p:cSld>
  <p:clrMapOvr>
    <a:masterClrMapping/>
  </p:clrMapOvr>
  <p:transition xmlns:p14="http://schemas.microsoft.com/office/powerpoint/2010/main">
    <p:cover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Cause effect essay </a:t>
            </a:r>
            <a:endParaRPr lang="zh-CN" altLang="en-US" dirty="0"/>
          </a:p>
        </p:txBody>
      </p:sp>
      <p:sp>
        <p:nvSpPr>
          <p:cNvPr id="3" name="内容占位符 2"/>
          <p:cNvSpPr>
            <a:spLocks noGrp="1"/>
          </p:cNvSpPr>
          <p:nvPr>
            <p:ph idx="1"/>
          </p:nvPr>
        </p:nvSpPr>
        <p:spPr>
          <a:xfrm>
            <a:off x="0" y="1571612"/>
            <a:ext cx="8362951" cy="5500726"/>
          </a:xfrm>
        </p:spPr>
        <p:txBody>
          <a:bodyPr>
            <a:normAutofit fontScale="77500" lnSpcReduction="20000"/>
          </a:bodyPr>
          <a:lstStyle/>
          <a:p>
            <a:pPr>
              <a:buNone/>
            </a:pPr>
            <a:r>
              <a:rPr lang="en-US" altLang="zh-CN" sz="3600" dirty="0" smtClean="0"/>
              <a:t>CAUSE AND EFFECT: thesis language --- correlation, causation, relationship, influential factors, ‘causal relationship’ ; intimate connection </a:t>
            </a:r>
          </a:p>
          <a:p>
            <a:pPr>
              <a:buNone/>
            </a:pPr>
            <a:r>
              <a:rPr lang="en-US" altLang="zh-CN" sz="3600" dirty="0" smtClean="0"/>
              <a:t>Present situation </a:t>
            </a:r>
          </a:p>
          <a:p>
            <a:pPr>
              <a:buNone/>
            </a:pPr>
            <a:r>
              <a:rPr lang="en-US" altLang="zh-CN" sz="3600" dirty="0" smtClean="0"/>
              <a:t>LGBT people in Texas USA have no rights. </a:t>
            </a:r>
          </a:p>
          <a:p>
            <a:pPr>
              <a:buNone/>
            </a:pPr>
            <a:r>
              <a:rPr lang="en-US" altLang="zh-CN" sz="3600" dirty="0" smtClean="0"/>
              <a:t>Contributing factors</a:t>
            </a:r>
          </a:p>
          <a:p>
            <a:pPr>
              <a:buNone/>
            </a:pPr>
            <a:r>
              <a:rPr lang="en-US" altLang="zh-CN" sz="3600" dirty="0" smtClean="0"/>
              <a:t>Homophobia, ignorance, idiocy (stupidity) </a:t>
            </a:r>
          </a:p>
          <a:p>
            <a:pPr>
              <a:buNone/>
            </a:pPr>
            <a:r>
              <a:rPr lang="en-US" altLang="zh-CN" sz="3600" dirty="0" smtClean="0"/>
              <a:t>Thesis sentence </a:t>
            </a:r>
          </a:p>
          <a:p>
            <a:pPr>
              <a:buNone/>
            </a:pPr>
            <a:r>
              <a:rPr lang="en-US" altLang="zh-CN" sz="3600" i="1" dirty="0" smtClean="0"/>
              <a:t>In this essay I will discuss the correlation between homophobia, ignorance, idiocy and lack of parental rights in Texas. </a:t>
            </a:r>
            <a:endParaRPr lang="zh-CN" altLang="en-US" sz="3600" i="1" dirty="0"/>
          </a:p>
        </p:txBody>
      </p:sp>
    </p:spTree>
  </p:cSld>
  <p:clrMapOvr>
    <a:masterClrMapping/>
  </p:clrMapOvr>
  <p:transition xmlns:p14="http://schemas.microsoft.com/office/powerpoint/2010/main">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THESIS </a:t>
            </a:r>
            <a:endParaRPr lang="zh-CN" altLang="en-US" dirty="0"/>
          </a:p>
        </p:txBody>
      </p:sp>
      <p:sp>
        <p:nvSpPr>
          <p:cNvPr id="3" name="内容占位符 2"/>
          <p:cNvSpPr>
            <a:spLocks noGrp="1"/>
          </p:cNvSpPr>
          <p:nvPr>
            <p:ph idx="1"/>
          </p:nvPr>
        </p:nvSpPr>
        <p:spPr/>
        <p:txBody>
          <a:bodyPr>
            <a:normAutofit fontScale="92500"/>
          </a:bodyPr>
          <a:lstStyle/>
          <a:p>
            <a:pPr>
              <a:buNone/>
            </a:pPr>
            <a:r>
              <a:rPr lang="en-US" altLang="zh-CN" sz="5400" dirty="0" smtClean="0"/>
              <a:t>In this essay I will discuss the correlation between strict gun laws in China and low fatalities due to gun deaths in Shanghai </a:t>
            </a:r>
            <a:endParaRPr lang="zh-CN" altLang="en-US" sz="5400" dirty="0"/>
          </a:p>
        </p:txBody>
      </p:sp>
    </p:spTree>
  </p:cSld>
  <p:clrMapOvr>
    <a:masterClrMapping/>
  </p:clrMapOvr>
  <p:transition xmlns:p14="http://schemas.microsoft.com/office/powerpoint/2010/main">
    <p:cover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THESIS </a:t>
            </a:r>
            <a:endParaRPr lang="zh-CN" altLang="en-US" dirty="0"/>
          </a:p>
        </p:txBody>
      </p:sp>
      <p:sp>
        <p:nvSpPr>
          <p:cNvPr id="3" name="内容占位符 2"/>
          <p:cNvSpPr>
            <a:spLocks noGrp="1"/>
          </p:cNvSpPr>
          <p:nvPr>
            <p:ph idx="1"/>
          </p:nvPr>
        </p:nvSpPr>
        <p:spPr/>
        <p:txBody>
          <a:bodyPr>
            <a:normAutofit/>
          </a:bodyPr>
          <a:lstStyle/>
          <a:p>
            <a:pPr>
              <a:buNone/>
            </a:pPr>
            <a:r>
              <a:rPr lang="en-US" altLang="zh-CN" sz="5400" dirty="0" smtClean="0"/>
              <a:t>My primary purpose in this writing is to give biographical evidence for innate inequality among LGBT. </a:t>
            </a:r>
            <a:endParaRPr lang="zh-CN" altLang="en-US" sz="5400" dirty="0"/>
          </a:p>
        </p:txBody>
      </p:sp>
    </p:spTree>
  </p:cSld>
  <p:clrMapOvr>
    <a:masterClrMapping/>
  </p:clrMapOvr>
  <p:transition xmlns:p14="http://schemas.microsoft.com/office/powerpoint/2010/main">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662497_10208775009871811_7348056262806790366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7206600"/>
      </p:ext>
    </p:extLst>
  </p:cSld>
  <p:clrMapOvr>
    <a:masterClrMapping/>
  </p:clrMapOvr>
  <p:transition xmlns:p14="http://schemas.microsoft.com/office/powerpoint/2010/main">
    <p:cover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THESIS </a:t>
            </a:r>
            <a:endParaRPr lang="zh-CN" altLang="en-US" dirty="0"/>
          </a:p>
        </p:txBody>
      </p:sp>
      <p:sp>
        <p:nvSpPr>
          <p:cNvPr id="3" name="内容占位符 2"/>
          <p:cNvSpPr>
            <a:spLocks noGrp="1"/>
          </p:cNvSpPr>
          <p:nvPr>
            <p:ph idx="1"/>
          </p:nvPr>
        </p:nvSpPr>
        <p:spPr/>
        <p:txBody>
          <a:bodyPr>
            <a:normAutofit/>
          </a:bodyPr>
          <a:lstStyle/>
          <a:p>
            <a:pPr>
              <a:buNone/>
            </a:pPr>
            <a:r>
              <a:rPr lang="en-US" altLang="zh-CN" sz="5400" dirty="0" smtClean="0"/>
              <a:t>In this essay I will discuss the intimate connection between poor regulations and food safety in China. </a:t>
            </a:r>
            <a:endParaRPr lang="zh-CN" altLang="en-US" sz="5400" dirty="0"/>
          </a:p>
        </p:txBody>
      </p:sp>
    </p:spTree>
  </p:cSld>
  <p:clrMapOvr>
    <a:masterClrMapping/>
  </p:clrMapOvr>
  <p:transition xmlns:p14="http://schemas.microsoft.com/office/powerpoint/2010/main">
    <p:cover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Essay thesis types </a:t>
            </a:r>
            <a:endParaRPr lang="zh-CN" altLang="en-US" dirty="0"/>
          </a:p>
        </p:txBody>
      </p:sp>
      <p:sp>
        <p:nvSpPr>
          <p:cNvPr id="3" name="内容占位符 2"/>
          <p:cNvSpPr>
            <a:spLocks noGrp="1"/>
          </p:cNvSpPr>
          <p:nvPr>
            <p:ph idx="1"/>
          </p:nvPr>
        </p:nvSpPr>
        <p:spPr/>
        <p:txBody>
          <a:bodyPr>
            <a:normAutofit fontScale="55000" lnSpcReduction="20000"/>
          </a:bodyPr>
          <a:lstStyle/>
          <a:p>
            <a:pPr>
              <a:buNone/>
            </a:pPr>
            <a:r>
              <a:rPr lang="en-US" altLang="zh-CN" sz="5400" dirty="0" smtClean="0"/>
              <a:t>DESCRIPTIVE My main purpose is to illustrate the main characteristics of LGBT in China. </a:t>
            </a:r>
          </a:p>
          <a:p>
            <a:pPr>
              <a:buNone/>
            </a:pPr>
            <a:r>
              <a:rPr lang="en-US" altLang="zh-CN" sz="5400" dirty="0" smtClean="0"/>
              <a:t>ARGUMENTATIVE This essay shall outline several key points of evidence to prove without any doubt that LGBT are naturally different. </a:t>
            </a:r>
          </a:p>
          <a:p>
            <a:pPr>
              <a:buNone/>
            </a:pPr>
            <a:r>
              <a:rPr lang="en-US" altLang="zh-CN" sz="5400" dirty="0" smtClean="0"/>
              <a:t>COMPARE: I shall explain the difference between </a:t>
            </a:r>
            <a:r>
              <a:rPr lang="en-US" altLang="zh-CN" sz="5400" dirty="0" err="1" smtClean="0"/>
              <a:t>american</a:t>
            </a:r>
            <a:r>
              <a:rPr lang="en-US" altLang="zh-CN" sz="5400" dirty="0" smtClean="0"/>
              <a:t> LGBT and Chinese LGBT. </a:t>
            </a:r>
            <a:endParaRPr lang="zh-CN" altLang="en-US" sz="5400" dirty="0"/>
          </a:p>
        </p:txBody>
      </p:sp>
    </p:spTree>
  </p:cSld>
  <p:clrMapOvr>
    <a:masterClrMapping/>
  </p:clrMapOvr>
  <p:transition xmlns:p14="http://schemas.microsoft.com/office/powerpoint/2010/main">
    <p:cover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ELEARNING RESOURCES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PDF DOCUMENT FOR YOUR TOPIC </a:t>
            </a:r>
          </a:p>
          <a:p>
            <a:r>
              <a:rPr lang="en-US" altLang="zh-CN" dirty="0" smtClean="0"/>
              <a:t>Elearning.shisu.edu </a:t>
            </a:r>
          </a:p>
          <a:p>
            <a:r>
              <a:rPr lang="en-US" altLang="zh-CN" dirty="0" smtClean="0"/>
              <a:t>Academic database </a:t>
            </a:r>
          </a:p>
          <a:p>
            <a:endParaRPr lang="en-US" altLang="zh-CN" dirty="0" smtClean="0"/>
          </a:p>
          <a:p>
            <a:r>
              <a:rPr lang="en-US" altLang="zh-CN" sz="5400" dirty="0" smtClean="0"/>
              <a:t>Analyze coherence --- do the paragraphs stay  on the same topic? </a:t>
            </a:r>
            <a:endParaRPr lang="zh-CN" altLang="en-US" sz="5400" dirty="0"/>
          </a:p>
        </p:txBody>
      </p:sp>
    </p:spTree>
  </p:cSld>
  <p:clrMapOvr>
    <a:masterClrMapping/>
  </p:clrMapOvr>
  <p:transition xmlns:p14="http://schemas.microsoft.com/office/powerpoint/2010/main">
    <p:cover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515113" y="1828570"/>
            <a:ext cx="8113777" cy="0"/>
          </a:xfrm>
          <a:prstGeom prst="line">
            <a:avLst/>
          </a:prstGeom>
          <a:ln>
            <a:solidFill>
              <a:schemeClr val="tx1"/>
            </a:solidFill>
          </a:ln>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Round Same Side Corner Rectangle 6"/>
          <p:cNvSpPr/>
          <p:nvPr/>
        </p:nvSpPr>
        <p:spPr>
          <a:xfrm>
            <a:off x="548088" y="1066800"/>
            <a:ext cx="5471712" cy="695087"/>
          </a:xfrm>
          <a:prstGeom prst="round2SameRect">
            <a:avLst/>
          </a:prstGeom>
        </p:spPr>
        <p:style>
          <a:lnRef idx="3">
            <a:schemeClr val="lt1"/>
          </a:lnRef>
          <a:fillRef idx="1">
            <a:schemeClr val="accent1"/>
          </a:fillRef>
          <a:effectRef idx="1">
            <a:schemeClr val="accent1"/>
          </a:effectRef>
          <a:fontRef idx="minor">
            <a:schemeClr val="lt1"/>
          </a:fontRef>
        </p:style>
        <p:txBody>
          <a:bodyPr spcFirstLastPara="0" vert="horz" wrap="square" lIns="134715" tIns="134715" rIns="134715" bIns="68580" numCol="1" spcCol="1270" anchor="ctr" anchorCtr="0">
            <a:noAutofit/>
          </a:bodyPr>
          <a:lstStyle/>
          <a:p>
            <a:pPr algn="just" defTabSz="1600200" eaLnBrk="1" hangingPunct="1">
              <a:lnSpc>
                <a:spcPct val="90000"/>
              </a:lnSpc>
              <a:spcAft>
                <a:spcPct val="35000"/>
              </a:spcAft>
            </a:pPr>
            <a:r>
              <a:rPr kumimoji="1" lang="id-ID" sz="3200" b="1" dirty="0" smtClean="0">
                <a:solidFill>
                  <a:prstClr val="white"/>
                </a:solidFill>
                <a:latin typeface="Book Antiqua" pitchFamily="18" charset="0"/>
              </a:rPr>
              <a:t>Descriptive Essay</a:t>
            </a:r>
            <a:endParaRPr kumimoji="1" lang="en-US" sz="3200" b="1" dirty="0">
              <a:solidFill>
                <a:prstClr val="white"/>
              </a:solidFill>
              <a:latin typeface="Book Antiqua" pitchFamily="18" charset="0"/>
            </a:endParaRPr>
          </a:p>
        </p:txBody>
      </p:sp>
      <p:sp>
        <p:nvSpPr>
          <p:cNvPr id="8" name="Freeform 7"/>
          <p:cNvSpPr/>
          <p:nvPr/>
        </p:nvSpPr>
        <p:spPr>
          <a:xfrm>
            <a:off x="515113" y="1981200"/>
            <a:ext cx="8113777" cy="4363626"/>
          </a:xfrm>
          <a:custGeom>
            <a:avLst/>
            <a:gdLst>
              <a:gd name="connsiteX0" fmla="*/ 0 w 6705600"/>
              <a:gd name="connsiteY0" fmla="*/ 0 h 2709468"/>
              <a:gd name="connsiteX1" fmla="*/ 6705600 w 6705600"/>
              <a:gd name="connsiteY1" fmla="*/ 0 h 2709468"/>
              <a:gd name="connsiteX2" fmla="*/ 6705600 w 6705600"/>
              <a:gd name="connsiteY2" fmla="*/ 2709468 h 2709468"/>
              <a:gd name="connsiteX3" fmla="*/ 0 w 6705600"/>
              <a:gd name="connsiteY3" fmla="*/ 2709468 h 2709468"/>
              <a:gd name="connsiteX4" fmla="*/ 0 w 6705600"/>
              <a:gd name="connsiteY4" fmla="*/ 0 h 270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2709468">
                <a:moveTo>
                  <a:pt x="0" y="0"/>
                </a:moveTo>
                <a:lnTo>
                  <a:pt x="6705600" y="0"/>
                </a:lnTo>
                <a:lnTo>
                  <a:pt x="6705600" y="2709468"/>
                </a:lnTo>
                <a:lnTo>
                  <a:pt x="0" y="2709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40005" rIns="40005" bIns="40005" numCol="1" spcCol="1270" anchor="t" anchorCtr="0">
            <a:noAutofit/>
          </a:bodyPr>
          <a:lstStyle/>
          <a:p>
            <a:pPr marL="171450" lvl="1" indent="-171450" algn="just" defTabSz="711200" eaLnBrk="1" hangingPunct="1">
              <a:lnSpc>
                <a:spcPct val="90000"/>
              </a:lnSpc>
              <a:spcAft>
                <a:spcPct val="15000"/>
              </a:spcAft>
              <a:buFontTx/>
              <a:buChar char="••"/>
            </a:pPr>
            <a:endParaRPr kumimoji="1" lang="en-US" sz="2000" dirty="0">
              <a:solidFill>
                <a:prstClr val="white"/>
              </a:solidFill>
              <a:latin typeface="Book Antiqua" pitchFamily="18" charset="0"/>
            </a:endParaRPr>
          </a:p>
          <a:p>
            <a:pPr marL="285750" lvl="1" indent="-285750" algn="just" defTabSz="711200" eaLnBrk="1" hangingPunct="1">
              <a:lnSpc>
                <a:spcPct val="90000"/>
              </a:lnSpc>
              <a:spcBef>
                <a:spcPts val="0"/>
              </a:spcBef>
              <a:spcAft>
                <a:spcPts val="0"/>
              </a:spcAft>
              <a:buFont typeface="Courier New" pitchFamily="49" charset="0"/>
              <a:buChar char="o"/>
            </a:pPr>
            <a:endParaRPr lang="id-ID" sz="2400" dirty="0" smtClean="0"/>
          </a:p>
          <a:p>
            <a:pPr marL="285750" lvl="1" indent="-285750" algn="just" defTabSz="711200" eaLnBrk="1" hangingPunct="1">
              <a:lnSpc>
                <a:spcPct val="90000"/>
              </a:lnSpc>
              <a:spcBef>
                <a:spcPts val="0"/>
              </a:spcBef>
              <a:spcAft>
                <a:spcPts val="0"/>
              </a:spcAft>
              <a:buFont typeface="Courier New" pitchFamily="49" charset="0"/>
              <a:buChar char="o"/>
            </a:pPr>
            <a:endParaRPr lang="id-ID" sz="2400" dirty="0"/>
          </a:p>
          <a:p>
            <a:pPr marL="285750" lvl="1" indent="-285750" algn="just" defTabSz="711200" eaLnBrk="1" hangingPunct="1">
              <a:lnSpc>
                <a:spcPct val="90000"/>
              </a:lnSpc>
              <a:spcBef>
                <a:spcPts val="0"/>
              </a:spcBef>
              <a:spcAft>
                <a:spcPts val="1200"/>
              </a:spcAft>
              <a:buFont typeface="Courier New" pitchFamily="49" charset="0"/>
              <a:buChar char="o"/>
            </a:pPr>
            <a:r>
              <a:rPr lang="en-US" sz="2800" dirty="0" smtClean="0"/>
              <a:t>provides </a:t>
            </a:r>
            <a:r>
              <a:rPr lang="en-US" sz="2800" dirty="0"/>
              <a:t>details about how something looks, feels, tastes, smells, makes one feel, or </a:t>
            </a:r>
            <a:r>
              <a:rPr lang="en-US" sz="2800" dirty="0" smtClean="0"/>
              <a:t>sounds</a:t>
            </a:r>
            <a:endParaRPr lang="id-ID" sz="28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800" dirty="0"/>
              <a:t>describe what something is, or how something </a:t>
            </a:r>
            <a:r>
              <a:rPr lang="en-US" sz="2800" dirty="0" smtClean="0"/>
              <a:t>happened</a:t>
            </a:r>
            <a:endParaRPr lang="id-ID" sz="28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800" dirty="0"/>
              <a:t>could be a list-like description that provides point by point </a:t>
            </a:r>
            <a:r>
              <a:rPr lang="en-US" sz="2800" dirty="0" smtClean="0"/>
              <a:t>details</a:t>
            </a:r>
            <a:endParaRPr lang="id-ID" sz="2800" dirty="0" smtClean="0"/>
          </a:p>
          <a:p>
            <a:pPr marL="285750" lvl="1" indent="-285750" algn="just" defTabSz="711200" eaLnBrk="1" hangingPunct="1">
              <a:lnSpc>
                <a:spcPct val="90000"/>
              </a:lnSpc>
              <a:spcBef>
                <a:spcPts val="0"/>
              </a:spcBef>
              <a:spcAft>
                <a:spcPts val="1200"/>
              </a:spcAft>
              <a:buFont typeface="Courier New" pitchFamily="49" charset="0"/>
              <a:buChar char="o"/>
            </a:pPr>
            <a:endParaRPr kumimoji="1" lang="en-US" sz="2800" dirty="0">
              <a:solidFill>
                <a:prstClr val="white"/>
              </a:solidFill>
              <a:latin typeface="Book Antiqua" pitchFamily="18" charset="0"/>
            </a:endParaRPr>
          </a:p>
        </p:txBody>
      </p:sp>
    </p:spTree>
    <p:extLst>
      <p:ext uri="{BB962C8B-B14F-4D97-AF65-F5344CB8AC3E}">
        <p14:creationId xmlns:p14="http://schemas.microsoft.com/office/powerpoint/2010/main" val="40539859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up)">
                                      <p:cBhvr>
                                        <p:cTn id="15" dur="500"/>
                                        <p:tgtEl>
                                          <p:spTgt spid="8">
                                            <p:txEl>
                                              <p:pRg st="3" end="3"/>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up)">
                                      <p:cBhvr>
                                        <p:cTn id="19" dur="500"/>
                                        <p:tgtEl>
                                          <p:spTgt spid="8">
                                            <p:txEl>
                                              <p:pRg st="4" end="4"/>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wipe(up)">
                                      <p:cBhvr>
                                        <p:cTn id="2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the image of a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85800"/>
            <a:ext cx="4495800" cy="546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14416"/>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515113" y="1828570"/>
            <a:ext cx="8113777" cy="0"/>
          </a:xfrm>
          <a:prstGeom prst="line">
            <a:avLst/>
          </a:prstGeom>
          <a:ln>
            <a:solidFill>
              <a:schemeClr val="tx1"/>
            </a:solidFill>
          </a:ln>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Round Same Side Corner Rectangle 6"/>
          <p:cNvSpPr/>
          <p:nvPr/>
        </p:nvSpPr>
        <p:spPr>
          <a:xfrm>
            <a:off x="548088" y="1066800"/>
            <a:ext cx="5471712" cy="695087"/>
          </a:xfrm>
          <a:prstGeom prst="round2Same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spcFirstLastPara="0" vert="horz" wrap="square" lIns="134715" tIns="134715" rIns="134715" bIns="68580" numCol="1" spcCol="1270" anchor="ctr" anchorCtr="0">
            <a:noAutofit/>
          </a:bodyPr>
          <a:lstStyle/>
          <a:p>
            <a:pPr algn="just" defTabSz="1600200" eaLnBrk="1" hangingPunct="1">
              <a:lnSpc>
                <a:spcPct val="90000"/>
              </a:lnSpc>
              <a:spcAft>
                <a:spcPct val="35000"/>
              </a:spcAft>
            </a:pPr>
            <a:r>
              <a:rPr kumimoji="1" lang="id-ID" sz="3200" b="1" dirty="0" smtClean="0">
                <a:solidFill>
                  <a:sysClr val="windowText" lastClr="000000"/>
                </a:solidFill>
                <a:latin typeface="Book Antiqua" pitchFamily="18" charset="0"/>
              </a:rPr>
              <a:t>Narrative Essay</a:t>
            </a:r>
            <a:endParaRPr kumimoji="1" lang="en-US" sz="3200" b="1" dirty="0">
              <a:solidFill>
                <a:sysClr val="windowText" lastClr="000000"/>
              </a:solidFill>
              <a:latin typeface="Book Antiqua" pitchFamily="18" charset="0"/>
            </a:endParaRPr>
          </a:p>
        </p:txBody>
      </p:sp>
      <p:sp>
        <p:nvSpPr>
          <p:cNvPr id="8" name="Freeform 7"/>
          <p:cNvSpPr/>
          <p:nvPr/>
        </p:nvSpPr>
        <p:spPr>
          <a:xfrm>
            <a:off x="515113" y="1981200"/>
            <a:ext cx="8113777" cy="4363626"/>
          </a:xfrm>
          <a:custGeom>
            <a:avLst/>
            <a:gdLst>
              <a:gd name="connsiteX0" fmla="*/ 0 w 6705600"/>
              <a:gd name="connsiteY0" fmla="*/ 0 h 2709468"/>
              <a:gd name="connsiteX1" fmla="*/ 6705600 w 6705600"/>
              <a:gd name="connsiteY1" fmla="*/ 0 h 2709468"/>
              <a:gd name="connsiteX2" fmla="*/ 6705600 w 6705600"/>
              <a:gd name="connsiteY2" fmla="*/ 2709468 h 2709468"/>
              <a:gd name="connsiteX3" fmla="*/ 0 w 6705600"/>
              <a:gd name="connsiteY3" fmla="*/ 2709468 h 2709468"/>
              <a:gd name="connsiteX4" fmla="*/ 0 w 6705600"/>
              <a:gd name="connsiteY4" fmla="*/ 0 h 270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2709468">
                <a:moveTo>
                  <a:pt x="0" y="0"/>
                </a:moveTo>
                <a:lnTo>
                  <a:pt x="6705600" y="0"/>
                </a:lnTo>
                <a:lnTo>
                  <a:pt x="6705600" y="2709468"/>
                </a:lnTo>
                <a:lnTo>
                  <a:pt x="0" y="2709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40005" rIns="40005" bIns="40005" numCol="1" spcCol="1270" anchor="t" anchorCtr="0">
            <a:noAutofit/>
          </a:bodyPr>
          <a:lstStyle/>
          <a:p>
            <a:pPr marL="171450" lvl="1" indent="-171450" algn="just" defTabSz="711200" eaLnBrk="1" hangingPunct="1">
              <a:lnSpc>
                <a:spcPct val="90000"/>
              </a:lnSpc>
              <a:spcAft>
                <a:spcPct val="15000"/>
              </a:spcAft>
              <a:buFontTx/>
              <a:buChar char="••"/>
            </a:pPr>
            <a:endParaRPr kumimoji="1" lang="en-US" sz="2000" dirty="0">
              <a:solidFill>
                <a:prstClr val="white"/>
              </a:solidFill>
              <a:latin typeface="Book Antiqua" pitchFamily="18" charset="0"/>
            </a:endParaRPr>
          </a:p>
          <a:p>
            <a:pPr marL="285750" lvl="1" indent="-285750" algn="just" defTabSz="711200" eaLnBrk="1" hangingPunct="1">
              <a:lnSpc>
                <a:spcPct val="90000"/>
              </a:lnSpc>
              <a:spcBef>
                <a:spcPts val="0"/>
              </a:spcBef>
              <a:spcAft>
                <a:spcPts val="0"/>
              </a:spcAft>
              <a:buFont typeface="Courier New" pitchFamily="49" charset="0"/>
              <a:buChar char="o"/>
            </a:pPr>
            <a:endParaRPr lang="id-ID" sz="2400" dirty="0" smtClean="0"/>
          </a:p>
          <a:p>
            <a:pPr marL="285750" lvl="1" indent="-285750" algn="just" defTabSz="711200" eaLnBrk="1" hangingPunct="1">
              <a:lnSpc>
                <a:spcPct val="90000"/>
              </a:lnSpc>
              <a:spcBef>
                <a:spcPts val="0"/>
              </a:spcBef>
              <a:spcAft>
                <a:spcPts val="0"/>
              </a:spcAft>
              <a:buFont typeface="Courier New" pitchFamily="49" charset="0"/>
              <a:buChar char="o"/>
            </a:pPr>
            <a:endParaRPr lang="id-ID" sz="2400" dirty="0"/>
          </a:p>
          <a:p>
            <a:pPr marL="285750" lvl="1" indent="-285750" algn="just" defTabSz="711200" eaLnBrk="1" hangingPunct="1">
              <a:lnSpc>
                <a:spcPct val="90000"/>
              </a:lnSpc>
              <a:spcBef>
                <a:spcPts val="0"/>
              </a:spcBef>
              <a:spcAft>
                <a:spcPts val="1200"/>
              </a:spcAft>
              <a:buFont typeface="Courier New" pitchFamily="49" charset="0"/>
              <a:buChar char="o"/>
            </a:pPr>
            <a:r>
              <a:rPr lang="en-US" sz="2800" dirty="0"/>
              <a:t>tells a </a:t>
            </a:r>
            <a:r>
              <a:rPr lang="en-US" sz="2800" dirty="0" smtClean="0"/>
              <a:t>story</a:t>
            </a:r>
            <a:endParaRPr lang="id-ID" sz="28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800" dirty="0"/>
              <a:t>conversational in style, and tells of a personal </a:t>
            </a:r>
            <a:r>
              <a:rPr lang="en-US" sz="2800" dirty="0" smtClean="0"/>
              <a:t>experience</a:t>
            </a:r>
            <a:endParaRPr lang="id-ID" sz="28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800" dirty="0"/>
              <a:t>commonly written in the first person (uses </a:t>
            </a:r>
            <a:r>
              <a:rPr lang="en-US" sz="2800" i="1" dirty="0"/>
              <a:t>I</a:t>
            </a:r>
            <a:r>
              <a:rPr lang="en-US" sz="2800" dirty="0" smtClean="0"/>
              <a:t>)</a:t>
            </a:r>
            <a:endParaRPr lang="id-ID" sz="28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800" dirty="0"/>
              <a:t>tell of a single, life-shaping event, or simply a mundane daily experience</a:t>
            </a:r>
            <a:endParaRPr lang="id-ID" sz="2800" dirty="0" smtClean="0"/>
          </a:p>
        </p:txBody>
      </p:sp>
    </p:spTree>
    <p:extLst>
      <p:ext uri="{BB962C8B-B14F-4D97-AF65-F5344CB8AC3E}">
        <p14:creationId xmlns:p14="http://schemas.microsoft.com/office/powerpoint/2010/main" val="28815245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up)">
                                      <p:cBhvr>
                                        <p:cTn id="15" dur="500"/>
                                        <p:tgtEl>
                                          <p:spTgt spid="8">
                                            <p:txEl>
                                              <p:pRg st="3" end="3"/>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up)">
                                      <p:cBhvr>
                                        <p:cTn id="19" dur="500"/>
                                        <p:tgtEl>
                                          <p:spTgt spid="8">
                                            <p:txEl>
                                              <p:pRg st="4" end="4"/>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wipe(up)">
                                      <p:cBhvr>
                                        <p:cTn id="23" dur="500"/>
                                        <p:tgtEl>
                                          <p:spTgt spid="8">
                                            <p:txEl>
                                              <p:pRg st="5" end="5"/>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up)">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515113" y="1828570"/>
            <a:ext cx="8113777" cy="0"/>
          </a:xfrm>
          <a:prstGeom prst="line">
            <a:avLst/>
          </a:prstGeom>
          <a:ln>
            <a:solidFill>
              <a:schemeClr val="tx1"/>
            </a:solidFill>
          </a:ln>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Round Same Side Corner Rectangle 6"/>
          <p:cNvSpPr/>
          <p:nvPr/>
        </p:nvSpPr>
        <p:spPr>
          <a:xfrm>
            <a:off x="548088" y="1066800"/>
            <a:ext cx="5471712" cy="695087"/>
          </a:xfrm>
          <a:prstGeom prst="round2Same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spcFirstLastPara="0" vert="horz" wrap="square" lIns="134715" tIns="134715" rIns="134715" bIns="68580" numCol="1" spcCol="1270" anchor="ctr" anchorCtr="0">
            <a:noAutofit/>
          </a:bodyPr>
          <a:lstStyle/>
          <a:p>
            <a:pPr algn="just" defTabSz="1600200" eaLnBrk="1" hangingPunct="1">
              <a:lnSpc>
                <a:spcPct val="90000"/>
              </a:lnSpc>
              <a:spcAft>
                <a:spcPct val="35000"/>
              </a:spcAft>
            </a:pPr>
            <a:r>
              <a:rPr kumimoji="1" lang="id-ID" sz="3200" b="1" dirty="0" smtClean="0">
                <a:solidFill>
                  <a:sysClr val="windowText" lastClr="000000"/>
                </a:solidFill>
                <a:latin typeface="Book Antiqua" pitchFamily="18" charset="0"/>
              </a:rPr>
              <a:t>Narrative Essay</a:t>
            </a:r>
            <a:endParaRPr kumimoji="1" lang="en-US" sz="3200" b="1" dirty="0">
              <a:solidFill>
                <a:sysClr val="windowText" lastClr="000000"/>
              </a:solidFill>
              <a:latin typeface="Book Antiqua" pitchFamily="18" charset="0"/>
            </a:endParaRPr>
          </a:p>
        </p:txBody>
      </p:sp>
      <p:sp>
        <p:nvSpPr>
          <p:cNvPr id="8" name="Freeform 7"/>
          <p:cNvSpPr/>
          <p:nvPr/>
        </p:nvSpPr>
        <p:spPr>
          <a:xfrm>
            <a:off x="515113" y="1981200"/>
            <a:ext cx="8113777" cy="4363626"/>
          </a:xfrm>
          <a:custGeom>
            <a:avLst/>
            <a:gdLst>
              <a:gd name="connsiteX0" fmla="*/ 0 w 6705600"/>
              <a:gd name="connsiteY0" fmla="*/ 0 h 2709468"/>
              <a:gd name="connsiteX1" fmla="*/ 6705600 w 6705600"/>
              <a:gd name="connsiteY1" fmla="*/ 0 h 2709468"/>
              <a:gd name="connsiteX2" fmla="*/ 6705600 w 6705600"/>
              <a:gd name="connsiteY2" fmla="*/ 2709468 h 2709468"/>
              <a:gd name="connsiteX3" fmla="*/ 0 w 6705600"/>
              <a:gd name="connsiteY3" fmla="*/ 2709468 h 2709468"/>
              <a:gd name="connsiteX4" fmla="*/ 0 w 6705600"/>
              <a:gd name="connsiteY4" fmla="*/ 0 h 270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2709468">
                <a:moveTo>
                  <a:pt x="0" y="0"/>
                </a:moveTo>
                <a:lnTo>
                  <a:pt x="6705600" y="0"/>
                </a:lnTo>
                <a:lnTo>
                  <a:pt x="6705600" y="2709468"/>
                </a:lnTo>
                <a:lnTo>
                  <a:pt x="0" y="2709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40005" rIns="40005" bIns="40005" numCol="1" spcCol="1270" anchor="t" anchorCtr="0">
            <a:noAutofit/>
          </a:bodyPr>
          <a:lstStyle/>
          <a:p>
            <a:pPr algn="just"/>
            <a:endParaRPr lang="id-ID" sz="2800" dirty="0" smtClean="0"/>
          </a:p>
          <a:p>
            <a:pPr algn="just"/>
            <a:r>
              <a:rPr lang="id-ID" sz="2800" dirty="0" smtClean="0"/>
              <a:t>S</a:t>
            </a:r>
            <a:r>
              <a:rPr lang="en-US" sz="2800" dirty="0" err="1" smtClean="0"/>
              <a:t>ome</a:t>
            </a:r>
            <a:r>
              <a:rPr lang="en-US" sz="2800" dirty="0" smtClean="0"/>
              <a:t> </a:t>
            </a:r>
            <a:r>
              <a:rPr lang="en-US" sz="2800" dirty="0"/>
              <a:t>popular </a:t>
            </a:r>
            <a:r>
              <a:rPr lang="id-ID" sz="2800" dirty="0" smtClean="0"/>
              <a:t>narrative </a:t>
            </a:r>
            <a:r>
              <a:rPr lang="en-US" sz="2800" dirty="0" smtClean="0"/>
              <a:t>essay </a:t>
            </a:r>
            <a:r>
              <a:rPr lang="en-US" sz="2800" dirty="0"/>
              <a:t>topic </a:t>
            </a:r>
            <a:r>
              <a:rPr lang="en-US" sz="2800" dirty="0" smtClean="0"/>
              <a:t>examples</a:t>
            </a:r>
            <a:r>
              <a:rPr lang="id-ID" sz="2800" dirty="0" smtClean="0"/>
              <a:t>:</a:t>
            </a:r>
            <a:endParaRPr lang="en-US" sz="2800" dirty="0"/>
          </a:p>
          <a:p>
            <a:pPr marL="285750" indent="-285750" algn="just">
              <a:buFont typeface="Arial" panose="020B0604020202020204" pitchFamily="34" charset="0"/>
              <a:buChar char="•"/>
            </a:pPr>
            <a:r>
              <a:rPr lang="en-US" sz="2800" dirty="0"/>
              <a:t>First Day at College</a:t>
            </a:r>
          </a:p>
          <a:p>
            <a:pPr marL="285750" indent="-285750" algn="just">
              <a:buFont typeface="Arial" panose="020B0604020202020204" pitchFamily="34" charset="0"/>
              <a:buChar char="•"/>
            </a:pPr>
            <a:r>
              <a:rPr lang="en-US" sz="2800" dirty="0"/>
              <a:t>The Moment of Success</a:t>
            </a:r>
          </a:p>
          <a:p>
            <a:pPr marL="285750" indent="-285750" algn="just">
              <a:buFont typeface="Arial" panose="020B0604020202020204" pitchFamily="34" charset="0"/>
              <a:buChar char="•"/>
            </a:pPr>
            <a:r>
              <a:rPr lang="en-US" sz="2800" dirty="0"/>
              <a:t>A Memorable Journey</a:t>
            </a:r>
          </a:p>
          <a:p>
            <a:pPr marL="285750" indent="-285750" algn="just">
              <a:buFont typeface="Arial" panose="020B0604020202020204" pitchFamily="34" charset="0"/>
              <a:buChar char="•"/>
            </a:pPr>
            <a:r>
              <a:rPr lang="en-US" sz="2800" dirty="0"/>
              <a:t>The Biggest Misunderstanding</a:t>
            </a:r>
          </a:p>
          <a:p>
            <a:pPr marL="285750" indent="-285750" algn="just">
              <a:buFont typeface="Arial" panose="020B0604020202020204" pitchFamily="34" charset="0"/>
              <a:buChar char="•"/>
            </a:pPr>
            <a:r>
              <a:rPr lang="en-US" sz="2800" dirty="0"/>
              <a:t>The Difficult Decision</a:t>
            </a:r>
          </a:p>
          <a:p>
            <a:pPr marL="285750" indent="-285750" algn="just">
              <a:buFont typeface="Arial" panose="020B0604020202020204" pitchFamily="34" charset="0"/>
              <a:buChar char="•"/>
            </a:pPr>
            <a:r>
              <a:rPr lang="en-US" sz="2800" dirty="0"/>
              <a:t>The Trip of Your Dreams</a:t>
            </a:r>
          </a:p>
          <a:p>
            <a:pPr marL="285750" indent="-285750" algn="just">
              <a:buFont typeface="Arial" panose="020B0604020202020204" pitchFamily="34" charset="0"/>
              <a:buChar char="•"/>
            </a:pPr>
            <a:r>
              <a:rPr lang="en-US" sz="2800" dirty="0"/>
              <a:t>The Day You Decided to Change Your Life</a:t>
            </a:r>
          </a:p>
        </p:txBody>
      </p:sp>
    </p:spTree>
    <p:extLst>
      <p:ext uri="{BB962C8B-B14F-4D97-AF65-F5344CB8AC3E}">
        <p14:creationId xmlns:p14="http://schemas.microsoft.com/office/powerpoint/2010/main" val="9205625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515113" y="1828570"/>
            <a:ext cx="8113777" cy="0"/>
          </a:xfrm>
          <a:prstGeom prst="line">
            <a:avLst/>
          </a:prstGeom>
          <a:ln>
            <a:solidFill>
              <a:schemeClr val="tx1"/>
            </a:solidFill>
          </a:ln>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Round Same Side Corner Rectangle 6"/>
          <p:cNvSpPr/>
          <p:nvPr/>
        </p:nvSpPr>
        <p:spPr>
          <a:xfrm>
            <a:off x="548088" y="1066800"/>
            <a:ext cx="5471712" cy="695087"/>
          </a:xfrm>
          <a:prstGeom prst="round2Same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spcFirstLastPara="0" vert="horz" wrap="square" lIns="134715" tIns="134715" rIns="134715" bIns="68580" numCol="1" spcCol="1270" anchor="ctr" anchorCtr="0">
            <a:noAutofit/>
          </a:bodyPr>
          <a:lstStyle/>
          <a:p>
            <a:pPr algn="just" defTabSz="1600200" eaLnBrk="1" hangingPunct="1">
              <a:lnSpc>
                <a:spcPct val="90000"/>
              </a:lnSpc>
              <a:spcAft>
                <a:spcPct val="35000"/>
              </a:spcAft>
            </a:pPr>
            <a:r>
              <a:rPr kumimoji="1" lang="id-ID" sz="3200" b="1" dirty="0" smtClean="0">
                <a:solidFill>
                  <a:sysClr val="windowText" lastClr="000000"/>
                </a:solidFill>
                <a:latin typeface="Book Antiqua" pitchFamily="18" charset="0"/>
              </a:rPr>
              <a:t>Cause and Effect </a:t>
            </a:r>
            <a:r>
              <a:rPr kumimoji="1" lang="id-ID" sz="3200" b="1" dirty="0">
                <a:solidFill>
                  <a:sysClr val="windowText" lastClr="000000"/>
                </a:solidFill>
                <a:latin typeface="Book Antiqua" pitchFamily="18" charset="0"/>
              </a:rPr>
              <a:t>Essay</a:t>
            </a:r>
            <a:endParaRPr kumimoji="1" lang="en-US" sz="3200" b="1" dirty="0">
              <a:solidFill>
                <a:sysClr val="windowText" lastClr="000000"/>
              </a:solidFill>
              <a:latin typeface="Book Antiqua" pitchFamily="18" charset="0"/>
            </a:endParaRPr>
          </a:p>
        </p:txBody>
      </p:sp>
      <p:sp>
        <p:nvSpPr>
          <p:cNvPr id="8" name="Freeform 7"/>
          <p:cNvSpPr/>
          <p:nvPr/>
        </p:nvSpPr>
        <p:spPr>
          <a:xfrm>
            <a:off x="515113" y="1981200"/>
            <a:ext cx="8113777" cy="4363626"/>
          </a:xfrm>
          <a:custGeom>
            <a:avLst/>
            <a:gdLst>
              <a:gd name="connsiteX0" fmla="*/ 0 w 6705600"/>
              <a:gd name="connsiteY0" fmla="*/ 0 h 2709468"/>
              <a:gd name="connsiteX1" fmla="*/ 6705600 w 6705600"/>
              <a:gd name="connsiteY1" fmla="*/ 0 h 2709468"/>
              <a:gd name="connsiteX2" fmla="*/ 6705600 w 6705600"/>
              <a:gd name="connsiteY2" fmla="*/ 2709468 h 2709468"/>
              <a:gd name="connsiteX3" fmla="*/ 0 w 6705600"/>
              <a:gd name="connsiteY3" fmla="*/ 2709468 h 2709468"/>
              <a:gd name="connsiteX4" fmla="*/ 0 w 6705600"/>
              <a:gd name="connsiteY4" fmla="*/ 0 h 270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2709468">
                <a:moveTo>
                  <a:pt x="0" y="0"/>
                </a:moveTo>
                <a:lnTo>
                  <a:pt x="6705600" y="0"/>
                </a:lnTo>
                <a:lnTo>
                  <a:pt x="6705600" y="2709468"/>
                </a:lnTo>
                <a:lnTo>
                  <a:pt x="0" y="2709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40005" rIns="40005" bIns="40005" numCol="1" spcCol="1270" anchor="t" anchorCtr="0">
            <a:noAutofit/>
          </a:bodyPr>
          <a:lstStyle/>
          <a:p>
            <a:pPr marL="171450" lvl="1" indent="-171450" algn="just" defTabSz="711200" eaLnBrk="1" hangingPunct="1">
              <a:lnSpc>
                <a:spcPct val="90000"/>
              </a:lnSpc>
              <a:spcAft>
                <a:spcPct val="15000"/>
              </a:spcAft>
              <a:buFontTx/>
              <a:buChar char="••"/>
            </a:pPr>
            <a:endParaRPr kumimoji="1" lang="en-US" dirty="0">
              <a:solidFill>
                <a:prstClr val="white"/>
              </a:solidFill>
              <a:latin typeface="Book Antiqua" pitchFamily="18" charset="0"/>
            </a:endParaRPr>
          </a:p>
          <a:p>
            <a:pPr marL="285750" lvl="1" indent="-285750" algn="just" defTabSz="711200" eaLnBrk="1" hangingPunct="1">
              <a:lnSpc>
                <a:spcPct val="90000"/>
              </a:lnSpc>
              <a:spcBef>
                <a:spcPts val="0"/>
              </a:spcBef>
              <a:spcAft>
                <a:spcPts val="1200"/>
              </a:spcAft>
              <a:buFont typeface="Courier New" pitchFamily="49" charset="0"/>
              <a:buChar char="o"/>
            </a:pPr>
            <a:r>
              <a:rPr lang="en-US" sz="2400" dirty="0" smtClean="0"/>
              <a:t>explains </a:t>
            </a:r>
            <a:r>
              <a:rPr lang="en-US" sz="2400" dirty="0"/>
              <a:t>why or how some event happened, and what resulted from the </a:t>
            </a:r>
            <a:r>
              <a:rPr lang="en-US" sz="2400" dirty="0" smtClean="0"/>
              <a:t>event</a:t>
            </a:r>
            <a:endParaRPr lang="id-ID" sz="24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400" dirty="0"/>
              <a:t>a study of the relationship between two or more events or </a:t>
            </a:r>
            <a:r>
              <a:rPr lang="en-US" sz="2400" dirty="0" smtClean="0"/>
              <a:t>experiences</a:t>
            </a:r>
            <a:endParaRPr lang="id-ID" sz="24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400" dirty="0"/>
              <a:t>discuss both </a:t>
            </a:r>
            <a:r>
              <a:rPr lang="en-US" sz="2400" b="1" i="1" dirty="0" smtClean="0"/>
              <a:t>causes</a:t>
            </a:r>
            <a:r>
              <a:rPr lang="id-ID" sz="2400" b="1" i="1" dirty="0" smtClean="0"/>
              <a:t> </a:t>
            </a:r>
            <a:r>
              <a:rPr lang="en-US" sz="2400" b="1" dirty="0" smtClean="0"/>
              <a:t>and</a:t>
            </a:r>
            <a:r>
              <a:rPr lang="en-US" sz="2400" b="1" dirty="0"/>
              <a:t> </a:t>
            </a:r>
            <a:r>
              <a:rPr lang="en-US" sz="2400" b="1" i="1" dirty="0"/>
              <a:t>effects,</a:t>
            </a:r>
            <a:r>
              <a:rPr lang="en-US" sz="2400" dirty="0"/>
              <a:t> or it could simply address one or the </a:t>
            </a:r>
            <a:r>
              <a:rPr lang="en-US" sz="2400" dirty="0" smtClean="0"/>
              <a:t>other</a:t>
            </a:r>
            <a:endParaRPr lang="id-ID" sz="24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400" dirty="0" smtClean="0"/>
              <a:t>discuss </a:t>
            </a:r>
            <a:r>
              <a:rPr lang="en-US" sz="2400" dirty="0"/>
              <a:t>the reasons why something </a:t>
            </a:r>
            <a:r>
              <a:rPr lang="en-US" sz="2400" dirty="0" smtClean="0"/>
              <a:t>happened</a:t>
            </a:r>
            <a:endParaRPr lang="id-ID" sz="24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400" dirty="0" smtClean="0"/>
              <a:t>discuss </a:t>
            </a:r>
            <a:r>
              <a:rPr lang="en-US" sz="2400" dirty="0"/>
              <a:t>what happens after a specific event or circumstance</a:t>
            </a:r>
            <a:endParaRPr lang="id-ID" sz="2400" dirty="0">
              <a:solidFill>
                <a:prstClr val="black">
                  <a:hueOff val="0"/>
                  <a:satOff val="0"/>
                  <a:lumOff val="0"/>
                  <a:alphaOff val="0"/>
                </a:prstClr>
              </a:solidFill>
            </a:endParaRPr>
          </a:p>
        </p:txBody>
      </p:sp>
    </p:spTree>
    <p:extLst>
      <p:ext uri="{BB962C8B-B14F-4D97-AF65-F5344CB8AC3E}">
        <p14:creationId xmlns:p14="http://schemas.microsoft.com/office/powerpoint/2010/main" val="9789177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up)">
                                      <p:cBhvr>
                                        <p:cTn id="15" dur="500"/>
                                        <p:tgtEl>
                                          <p:spTgt spid="8">
                                            <p:txEl>
                                              <p:pRg st="1" end="1"/>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up)">
                                      <p:cBhvr>
                                        <p:cTn id="19" dur="500"/>
                                        <p:tgtEl>
                                          <p:spTgt spid="8">
                                            <p:txEl>
                                              <p:pRg st="2" end="2"/>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wipe(up)">
                                      <p:cBhvr>
                                        <p:cTn id="23" dur="500"/>
                                        <p:tgtEl>
                                          <p:spTgt spid="8">
                                            <p:txEl>
                                              <p:pRg st="3" end="3"/>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wipe(up)">
                                      <p:cBhvr>
                                        <p:cTn id="3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the image of arrows that lead causes and eff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45970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82727"/>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the image of arrows that lead causes and eff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23003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54536"/>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067171"/>
      </p:ext>
    </p:extLst>
  </p:cSld>
  <p:clrMapOvr>
    <a:masterClrMapping/>
  </p:clrMapOvr>
  <p:transition xmlns:p14="http://schemas.microsoft.com/office/powerpoint/2010/main">
    <p:cover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515113" y="1828570"/>
            <a:ext cx="8113777" cy="0"/>
          </a:xfrm>
          <a:prstGeom prst="line">
            <a:avLst/>
          </a:prstGeom>
          <a:ln>
            <a:solidFill>
              <a:schemeClr val="tx1"/>
            </a:solidFill>
          </a:ln>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Round Same Side Corner Rectangle 6"/>
          <p:cNvSpPr/>
          <p:nvPr/>
        </p:nvSpPr>
        <p:spPr>
          <a:xfrm>
            <a:off x="548088" y="1066800"/>
            <a:ext cx="6081312" cy="695087"/>
          </a:xfrm>
          <a:prstGeom prst="round2Same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spcFirstLastPara="0" vert="horz" wrap="square" lIns="134715" tIns="134715" rIns="134715" bIns="68580" numCol="1" spcCol="1270" anchor="ctr" anchorCtr="0">
            <a:noAutofit/>
          </a:bodyPr>
          <a:lstStyle/>
          <a:p>
            <a:pPr algn="just" defTabSz="1600200" eaLnBrk="1" hangingPunct="1">
              <a:lnSpc>
                <a:spcPct val="90000"/>
              </a:lnSpc>
              <a:spcAft>
                <a:spcPct val="35000"/>
              </a:spcAft>
            </a:pPr>
            <a:r>
              <a:rPr kumimoji="1" lang="id-ID" sz="3200" b="1" dirty="0" smtClean="0">
                <a:solidFill>
                  <a:sysClr val="windowText" lastClr="000000"/>
                </a:solidFill>
                <a:latin typeface="Book Antiqua" pitchFamily="18" charset="0"/>
              </a:rPr>
              <a:t>Compare and Contrast  </a:t>
            </a:r>
            <a:r>
              <a:rPr kumimoji="1" lang="id-ID" sz="3200" b="1" dirty="0">
                <a:solidFill>
                  <a:sysClr val="windowText" lastClr="000000"/>
                </a:solidFill>
                <a:latin typeface="Book Antiqua" pitchFamily="18" charset="0"/>
              </a:rPr>
              <a:t>Essay</a:t>
            </a:r>
            <a:endParaRPr kumimoji="1" lang="en-US" sz="3200" b="1" dirty="0">
              <a:solidFill>
                <a:sysClr val="windowText" lastClr="000000"/>
              </a:solidFill>
              <a:latin typeface="Book Antiqua" pitchFamily="18" charset="0"/>
            </a:endParaRPr>
          </a:p>
        </p:txBody>
      </p:sp>
      <p:sp>
        <p:nvSpPr>
          <p:cNvPr id="8" name="Freeform 7"/>
          <p:cNvSpPr/>
          <p:nvPr/>
        </p:nvSpPr>
        <p:spPr>
          <a:xfrm>
            <a:off x="515113" y="1981200"/>
            <a:ext cx="8113777" cy="4363626"/>
          </a:xfrm>
          <a:custGeom>
            <a:avLst/>
            <a:gdLst>
              <a:gd name="connsiteX0" fmla="*/ 0 w 6705600"/>
              <a:gd name="connsiteY0" fmla="*/ 0 h 2709468"/>
              <a:gd name="connsiteX1" fmla="*/ 6705600 w 6705600"/>
              <a:gd name="connsiteY1" fmla="*/ 0 h 2709468"/>
              <a:gd name="connsiteX2" fmla="*/ 6705600 w 6705600"/>
              <a:gd name="connsiteY2" fmla="*/ 2709468 h 2709468"/>
              <a:gd name="connsiteX3" fmla="*/ 0 w 6705600"/>
              <a:gd name="connsiteY3" fmla="*/ 2709468 h 2709468"/>
              <a:gd name="connsiteX4" fmla="*/ 0 w 6705600"/>
              <a:gd name="connsiteY4" fmla="*/ 0 h 270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2709468">
                <a:moveTo>
                  <a:pt x="0" y="0"/>
                </a:moveTo>
                <a:lnTo>
                  <a:pt x="6705600" y="0"/>
                </a:lnTo>
                <a:lnTo>
                  <a:pt x="6705600" y="2709468"/>
                </a:lnTo>
                <a:lnTo>
                  <a:pt x="0" y="2709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40005" rIns="40005" bIns="40005" numCol="1" spcCol="1270" anchor="t" anchorCtr="0">
            <a:noAutofit/>
          </a:bodyPr>
          <a:lstStyle/>
          <a:p>
            <a:pPr marL="171450" lvl="1" indent="-171450" algn="just" defTabSz="711200" eaLnBrk="1" hangingPunct="1">
              <a:lnSpc>
                <a:spcPct val="90000"/>
              </a:lnSpc>
              <a:spcAft>
                <a:spcPct val="15000"/>
              </a:spcAft>
              <a:buFontTx/>
              <a:buChar char="••"/>
            </a:pPr>
            <a:endParaRPr kumimoji="1" lang="en-US" dirty="0">
              <a:solidFill>
                <a:prstClr val="white"/>
              </a:solidFill>
              <a:latin typeface="Book Antiqua" pitchFamily="18" charset="0"/>
            </a:endParaRPr>
          </a:p>
          <a:p>
            <a:pPr marL="285750" lvl="1" indent="-285750" algn="just" defTabSz="711200" eaLnBrk="1" hangingPunct="1">
              <a:lnSpc>
                <a:spcPct val="90000"/>
              </a:lnSpc>
              <a:spcBef>
                <a:spcPts val="0"/>
              </a:spcBef>
              <a:spcAft>
                <a:spcPts val="1200"/>
              </a:spcAft>
              <a:buFont typeface="Courier New" pitchFamily="49" charset="0"/>
              <a:buChar char="o"/>
            </a:pPr>
            <a:r>
              <a:rPr lang="en-US" sz="2400" dirty="0"/>
              <a:t>discusses the similarities and differences between two things, people, concepts, places, </a:t>
            </a:r>
            <a:r>
              <a:rPr lang="en-US" sz="2400" dirty="0" err="1" smtClean="0"/>
              <a:t>etc</a:t>
            </a:r>
            <a:endParaRPr lang="id-ID" sz="24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400" dirty="0" smtClean="0"/>
              <a:t>be </a:t>
            </a:r>
            <a:r>
              <a:rPr lang="en-US" sz="2400" dirty="0"/>
              <a:t>written simply to entertain the reader, or to arrive at an insight into human </a:t>
            </a:r>
            <a:r>
              <a:rPr lang="en-US" sz="2400" dirty="0" smtClean="0"/>
              <a:t>nature</a:t>
            </a:r>
            <a:endParaRPr lang="id-ID" sz="24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400" dirty="0"/>
              <a:t>could discuss both similarities and differences, or it could just focus on one or the </a:t>
            </a:r>
            <a:r>
              <a:rPr lang="en-US" sz="2400" dirty="0" smtClean="0"/>
              <a:t>other</a:t>
            </a:r>
            <a:endParaRPr lang="id-ID" sz="2400" dirty="0" smtClean="0"/>
          </a:p>
          <a:p>
            <a:pPr marL="285750" lvl="1" indent="-285750" algn="just" defTabSz="711200" eaLnBrk="1" hangingPunct="1">
              <a:lnSpc>
                <a:spcPct val="90000"/>
              </a:lnSpc>
              <a:spcBef>
                <a:spcPts val="0"/>
              </a:spcBef>
              <a:spcAft>
                <a:spcPts val="1200"/>
              </a:spcAft>
              <a:buFont typeface="Courier New" pitchFamily="49" charset="0"/>
              <a:buChar char="o"/>
            </a:pPr>
            <a:r>
              <a:rPr lang="en-US" sz="2400" dirty="0" smtClean="0"/>
              <a:t>A</a:t>
            </a:r>
            <a:r>
              <a:rPr lang="id-ID" sz="2400" dirty="0" smtClean="0"/>
              <a:t> </a:t>
            </a:r>
            <a:r>
              <a:rPr lang="en-US" sz="2400" b="1" i="1" dirty="0" smtClean="0"/>
              <a:t>comparison </a:t>
            </a:r>
            <a:r>
              <a:rPr lang="en-US" sz="2400" b="1" i="1" dirty="0"/>
              <a:t>essay</a:t>
            </a:r>
            <a:r>
              <a:rPr lang="en-US" sz="2400" dirty="0"/>
              <a:t> usually discusses the similarities between two things, while the </a:t>
            </a:r>
            <a:r>
              <a:rPr lang="en-US" sz="2400" b="1" i="1" dirty="0"/>
              <a:t>contrast essay</a:t>
            </a:r>
            <a:r>
              <a:rPr lang="en-US" sz="2400" dirty="0"/>
              <a:t> discusses the differences</a:t>
            </a:r>
            <a:endParaRPr lang="id-ID" sz="2400" dirty="0" smtClean="0"/>
          </a:p>
        </p:txBody>
      </p:sp>
    </p:spTree>
    <p:extLst>
      <p:ext uri="{BB962C8B-B14F-4D97-AF65-F5344CB8AC3E}">
        <p14:creationId xmlns:p14="http://schemas.microsoft.com/office/powerpoint/2010/main" val="9651522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up)">
                                      <p:cBhvr>
                                        <p:cTn id="15" dur="500"/>
                                        <p:tgtEl>
                                          <p:spTgt spid="8">
                                            <p:txEl>
                                              <p:pRg st="1" end="1"/>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up)">
                                      <p:cBhvr>
                                        <p:cTn id="19" dur="500"/>
                                        <p:tgtEl>
                                          <p:spTgt spid="8">
                                            <p:txEl>
                                              <p:pRg st="2" end="2"/>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wipe(up)">
                                      <p:cBhvr>
                                        <p:cTn id="23" dur="500"/>
                                        <p:tgtEl>
                                          <p:spTgt spid="8">
                                            <p:txEl>
                                              <p:pRg st="3" end="3"/>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515113" y="1828570"/>
            <a:ext cx="8113777" cy="0"/>
          </a:xfrm>
          <a:prstGeom prst="line">
            <a:avLst/>
          </a:prstGeom>
          <a:ln>
            <a:solidFill>
              <a:schemeClr val="tx1"/>
            </a:solidFill>
          </a:ln>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Round Same Side Corner Rectangle 6"/>
          <p:cNvSpPr/>
          <p:nvPr/>
        </p:nvSpPr>
        <p:spPr>
          <a:xfrm>
            <a:off x="548088" y="1066800"/>
            <a:ext cx="6081312" cy="695087"/>
          </a:xfrm>
          <a:prstGeom prst="round2Same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spcFirstLastPara="0" vert="horz" wrap="square" lIns="134715" tIns="134715" rIns="134715" bIns="68580" numCol="1" spcCol="1270" anchor="ctr" anchorCtr="0">
            <a:noAutofit/>
          </a:bodyPr>
          <a:lstStyle/>
          <a:p>
            <a:pPr algn="just" defTabSz="1600200" eaLnBrk="1" hangingPunct="1">
              <a:lnSpc>
                <a:spcPct val="90000"/>
              </a:lnSpc>
              <a:spcAft>
                <a:spcPct val="35000"/>
              </a:spcAft>
            </a:pPr>
            <a:r>
              <a:rPr kumimoji="1" lang="id-ID" sz="3200" b="1" dirty="0" smtClean="0">
                <a:solidFill>
                  <a:sysClr val="windowText" lastClr="000000"/>
                </a:solidFill>
                <a:latin typeface="Book Antiqua" pitchFamily="18" charset="0"/>
              </a:rPr>
              <a:t>Compare and Contrast  </a:t>
            </a:r>
            <a:r>
              <a:rPr kumimoji="1" lang="id-ID" sz="3200" b="1" dirty="0">
                <a:solidFill>
                  <a:sysClr val="windowText" lastClr="000000"/>
                </a:solidFill>
                <a:latin typeface="Book Antiqua" pitchFamily="18" charset="0"/>
              </a:rPr>
              <a:t>Essay</a:t>
            </a:r>
            <a:endParaRPr kumimoji="1" lang="en-US" sz="3200" b="1" dirty="0">
              <a:solidFill>
                <a:sysClr val="windowText" lastClr="000000"/>
              </a:solidFill>
              <a:latin typeface="Book Antiqua" pitchFamily="18" charset="0"/>
            </a:endParaRPr>
          </a:p>
        </p:txBody>
      </p:sp>
      <p:sp>
        <p:nvSpPr>
          <p:cNvPr id="8" name="Freeform 7"/>
          <p:cNvSpPr/>
          <p:nvPr/>
        </p:nvSpPr>
        <p:spPr>
          <a:xfrm>
            <a:off x="515113" y="1981200"/>
            <a:ext cx="8113777" cy="4363626"/>
          </a:xfrm>
          <a:custGeom>
            <a:avLst/>
            <a:gdLst>
              <a:gd name="connsiteX0" fmla="*/ 0 w 6705600"/>
              <a:gd name="connsiteY0" fmla="*/ 0 h 2709468"/>
              <a:gd name="connsiteX1" fmla="*/ 6705600 w 6705600"/>
              <a:gd name="connsiteY1" fmla="*/ 0 h 2709468"/>
              <a:gd name="connsiteX2" fmla="*/ 6705600 w 6705600"/>
              <a:gd name="connsiteY2" fmla="*/ 2709468 h 2709468"/>
              <a:gd name="connsiteX3" fmla="*/ 0 w 6705600"/>
              <a:gd name="connsiteY3" fmla="*/ 2709468 h 2709468"/>
              <a:gd name="connsiteX4" fmla="*/ 0 w 6705600"/>
              <a:gd name="connsiteY4" fmla="*/ 0 h 270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2709468">
                <a:moveTo>
                  <a:pt x="0" y="0"/>
                </a:moveTo>
                <a:lnTo>
                  <a:pt x="6705600" y="0"/>
                </a:lnTo>
                <a:lnTo>
                  <a:pt x="6705600" y="2709468"/>
                </a:lnTo>
                <a:lnTo>
                  <a:pt x="0" y="2709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40005" rIns="40005" bIns="40005" numCol="1" spcCol="1270" anchor="t" anchorCtr="0">
            <a:noAutofit/>
          </a:bodyPr>
          <a:lstStyle/>
          <a:p>
            <a:pPr lvl="0" algn="just">
              <a:lnSpc>
                <a:spcPct val="86000"/>
              </a:lnSpc>
              <a:buClr>
                <a:srgbClr val="FFFFFF"/>
              </a:buClr>
              <a:buSzPct val="100000"/>
            </a:pPr>
            <a:endParaRPr kumimoji="0" lang="id-ID" sz="2800" b="1" i="0" u="none" strike="noStrike" cap="none" normalizeH="0" baseline="0" dirty="0" smtClean="0">
              <a:ln>
                <a:noFill/>
              </a:ln>
              <a:solidFill>
                <a:srgbClr val="000000"/>
              </a:solidFill>
              <a:effectLst/>
              <a:latin typeface="+mj-lt"/>
              <a:cs typeface="Arial" panose="020B0604020202020204" pitchFamily="34" charset="0"/>
            </a:endParaRPr>
          </a:p>
          <a:p>
            <a:pPr lvl="0" algn="just">
              <a:lnSpc>
                <a:spcPct val="86000"/>
              </a:lnSpc>
              <a:buClr>
                <a:srgbClr val="FFFFFF"/>
              </a:buClr>
              <a:buSzPct val="100000"/>
            </a:pPr>
            <a:endParaRPr kumimoji="0" lang="id-ID" sz="2800" b="1" i="0" u="none" strike="noStrike" cap="none" normalizeH="0" baseline="0" dirty="0" smtClean="0">
              <a:ln>
                <a:noFill/>
              </a:ln>
              <a:solidFill>
                <a:srgbClr val="000000"/>
              </a:solidFill>
              <a:effectLst/>
              <a:latin typeface="+mj-lt"/>
              <a:cs typeface="Arial" panose="020B0604020202020204" pitchFamily="34" charset="0"/>
            </a:endParaRPr>
          </a:p>
          <a:p>
            <a:pPr lvl="0" algn="just">
              <a:lnSpc>
                <a:spcPct val="86000"/>
              </a:lnSpc>
              <a:buClr>
                <a:srgbClr val="FFFFFF"/>
              </a:buClr>
              <a:buSzPct val="100000"/>
            </a:pPr>
            <a:r>
              <a:rPr kumimoji="0" lang="en-GB" sz="2800" b="1" i="0" u="none" strike="noStrike" cap="none" normalizeH="0" baseline="0" dirty="0" smtClean="0">
                <a:ln>
                  <a:noFill/>
                </a:ln>
                <a:solidFill>
                  <a:srgbClr val="000000"/>
                </a:solidFill>
                <a:effectLst/>
                <a:latin typeface="+mj-lt"/>
                <a:cs typeface="Arial" panose="020B0604020202020204" pitchFamily="34" charset="0"/>
              </a:rPr>
              <a:t>compare/contrast</a:t>
            </a:r>
            <a:r>
              <a:rPr kumimoji="0" lang="en-GB" sz="2800" b="0" i="0" u="none" strike="noStrike" cap="none" normalizeH="0" baseline="0" dirty="0" smtClean="0">
                <a:ln>
                  <a:noFill/>
                </a:ln>
                <a:solidFill>
                  <a:srgbClr val="000000"/>
                </a:solidFill>
                <a:effectLst/>
                <a:latin typeface="+mj-lt"/>
                <a:cs typeface="Arial" panose="020B0604020202020204" pitchFamily="34" charset="0"/>
              </a:rPr>
              <a:t> essay may discuss . . .</a:t>
            </a:r>
            <a:endParaRPr kumimoji="0" lang="en-GB" sz="2800" b="0" i="0" u="none" strike="noStrike" cap="none" normalizeH="0" baseline="0" dirty="0" smtClean="0">
              <a:ln>
                <a:noFill/>
              </a:ln>
              <a:solidFill>
                <a:schemeClr val="bg1"/>
              </a:solidFill>
              <a:effectLst/>
              <a:latin typeface="+mj-lt"/>
              <a:cs typeface="Arial" panose="020B0604020202020204" pitchFamily="34" charset="0"/>
            </a:endParaRPr>
          </a:p>
          <a:p>
            <a:pPr lvl="1" indent="-457200" algn="just">
              <a:buFont typeface="Arial" panose="020B0604020202020204" pitchFamily="34" charset="0"/>
              <a:buChar char="•"/>
            </a:pPr>
            <a:r>
              <a:rPr kumimoji="0" lang="en-GB" sz="2800" b="0" i="0" u="none" strike="noStrike" cap="none" normalizeH="0" baseline="0" dirty="0" smtClean="0">
                <a:ln>
                  <a:noFill/>
                </a:ln>
                <a:solidFill>
                  <a:srgbClr val="000000"/>
                </a:solidFill>
                <a:effectLst/>
                <a:latin typeface="+mj-lt"/>
                <a:cs typeface="Arial" panose="020B0604020202020204" pitchFamily="34" charset="0"/>
              </a:rPr>
              <a:t>the likenesses and differences between two places, like </a:t>
            </a:r>
            <a:r>
              <a:rPr kumimoji="0" lang="id-ID" sz="2800" b="0" i="0" u="none" strike="noStrike" cap="none" normalizeH="0" baseline="0" dirty="0" smtClean="0">
                <a:ln>
                  <a:noFill/>
                </a:ln>
                <a:solidFill>
                  <a:srgbClr val="000000"/>
                </a:solidFill>
                <a:effectLst/>
                <a:latin typeface="+mj-lt"/>
                <a:cs typeface="Arial" panose="020B0604020202020204" pitchFamily="34" charset="0"/>
              </a:rPr>
              <a:t>Bandung </a:t>
            </a:r>
            <a:r>
              <a:rPr kumimoji="0" lang="en-GB" sz="2800" b="0" i="0" u="none" strike="noStrike" cap="none" normalizeH="0" baseline="0" dirty="0" smtClean="0">
                <a:ln>
                  <a:noFill/>
                </a:ln>
                <a:solidFill>
                  <a:srgbClr val="000000"/>
                </a:solidFill>
                <a:effectLst/>
                <a:latin typeface="+mj-lt"/>
                <a:cs typeface="Arial" panose="020B0604020202020204" pitchFamily="34" charset="0"/>
              </a:rPr>
              <a:t>and </a:t>
            </a:r>
            <a:r>
              <a:rPr kumimoji="0" lang="id-ID" sz="2800" b="0" i="0" u="none" strike="noStrike" cap="none" normalizeH="0" baseline="0" dirty="0" smtClean="0">
                <a:ln>
                  <a:noFill/>
                </a:ln>
                <a:solidFill>
                  <a:srgbClr val="000000"/>
                </a:solidFill>
                <a:effectLst/>
                <a:latin typeface="+mj-lt"/>
                <a:cs typeface="Arial" panose="020B0604020202020204" pitchFamily="34" charset="0"/>
              </a:rPr>
              <a:t>Jakarta</a:t>
            </a:r>
            <a:r>
              <a:rPr kumimoji="0" lang="en-GB" sz="2800" b="0" i="0" u="none" strike="noStrike" cap="none" normalizeH="0" baseline="0" dirty="0" smtClean="0">
                <a:ln>
                  <a:noFill/>
                </a:ln>
                <a:solidFill>
                  <a:srgbClr val="000000"/>
                </a:solidFill>
                <a:effectLst/>
                <a:latin typeface="+mj-lt"/>
                <a:cs typeface="Arial" panose="020B0604020202020204" pitchFamily="34" charset="0"/>
              </a:rPr>
              <a:t>;</a:t>
            </a:r>
          </a:p>
          <a:p>
            <a:pPr lvl="1" indent="-457200" algn="just">
              <a:buFont typeface="Arial" panose="020B0604020202020204" pitchFamily="34" charset="0"/>
              <a:buChar char="•"/>
            </a:pPr>
            <a:r>
              <a:rPr kumimoji="0" lang="en-GB" sz="2800" b="0" i="0" u="none" strike="noStrike" cap="none" normalizeH="0" baseline="0" dirty="0" smtClean="0">
                <a:ln>
                  <a:noFill/>
                </a:ln>
                <a:solidFill>
                  <a:srgbClr val="000000"/>
                </a:solidFill>
                <a:effectLst/>
                <a:latin typeface="+mj-lt"/>
                <a:cs typeface="Arial" panose="020B0604020202020204" pitchFamily="34" charset="0"/>
              </a:rPr>
              <a:t>the similarities and differences between two religions, like Christianity and </a:t>
            </a:r>
            <a:r>
              <a:rPr kumimoji="0" lang="id-ID" sz="2800" b="0" i="0" u="none" strike="noStrike" cap="none" normalizeH="0" baseline="0" dirty="0" smtClean="0">
                <a:ln>
                  <a:noFill/>
                </a:ln>
                <a:solidFill>
                  <a:srgbClr val="000000"/>
                </a:solidFill>
                <a:effectLst/>
                <a:latin typeface="+mj-lt"/>
                <a:cs typeface="Arial" panose="020B0604020202020204" pitchFamily="34" charset="0"/>
              </a:rPr>
              <a:t>Islam</a:t>
            </a:r>
            <a:r>
              <a:rPr kumimoji="0" lang="en-GB" sz="2800" b="0" i="0" u="none" strike="noStrike" cap="none" normalizeH="0" baseline="0" dirty="0" smtClean="0">
                <a:ln>
                  <a:noFill/>
                </a:ln>
                <a:solidFill>
                  <a:srgbClr val="000000"/>
                </a:solidFill>
                <a:effectLst/>
                <a:latin typeface="+mj-lt"/>
                <a:cs typeface="Arial" panose="020B0604020202020204" pitchFamily="34" charset="0"/>
              </a:rPr>
              <a:t>;</a:t>
            </a:r>
          </a:p>
          <a:p>
            <a:pPr lvl="1" indent="-457200" algn="just">
              <a:buFont typeface="Arial" panose="020B0604020202020204" pitchFamily="34" charset="0"/>
              <a:buChar char="•"/>
            </a:pPr>
            <a:r>
              <a:rPr kumimoji="0" lang="en-GB" sz="2800" b="0" i="0" u="none" strike="noStrike" cap="none" normalizeH="0" baseline="0" dirty="0" smtClean="0">
                <a:ln>
                  <a:noFill/>
                </a:ln>
                <a:solidFill>
                  <a:srgbClr val="000000"/>
                </a:solidFill>
                <a:effectLst/>
                <a:latin typeface="+mj-lt"/>
                <a:cs typeface="Arial" panose="020B0604020202020204" pitchFamily="34" charset="0"/>
              </a:rPr>
              <a:t>two people, like my brother and myself.</a:t>
            </a:r>
          </a:p>
          <a:p>
            <a:pPr lvl="1" indent="-457200" algn="just" defTabSz="711200" eaLnBrk="1" hangingPunct="1">
              <a:lnSpc>
                <a:spcPct val="90000"/>
              </a:lnSpc>
              <a:spcAft>
                <a:spcPct val="15000"/>
              </a:spcAft>
              <a:buFont typeface="Arial" panose="020B0604020202020204" pitchFamily="34" charset="0"/>
              <a:buChar char="•"/>
            </a:pPr>
            <a:endParaRPr lang="id-ID" sz="2800" dirty="0" smtClean="0">
              <a:latin typeface="+mj-lt"/>
            </a:endParaRPr>
          </a:p>
        </p:txBody>
      </p:sp>
    </p:spTree>
    <p:extLst>
      <p:ext uri="{BB962C8B-B14F-4D97-AF65-F5344CB8AC3E}">
        <p14:creationId xmlns:p14="http://schemas.microsoft.com/office/powerpoint/2010/main" val="195409220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515113" y="1828570"/>
            <a:ext cx="8113777" cy="0"/>
          </a:xfrm>
          <a:prstGeom prst="line">
            <a:avLst/>
          </a:prstGeom>
          <a:ln>
            <a:solidFill>
              <a:schemeClr val="tx1"/>
            </a:solidFill>
          </a:ln>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Round Same Side Corner Rectangle 6"/>
          <p:cNvSpPr/>
          <p:nvPr/>
        </p:nvSpPr>
        <p:spPr>
          <a:xfrm>
            <a:off x="548088" y="1066800"/>
            <a:ext cx="6081312" cy="695087"/>
          </a:xfrm>
          <a:prstGeom prst="round2Same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spcFirstLastPara="0" vert="horz" wrap="square" lIns="134715" tIns="134715" rIns="134715" bIns="68580" numCol="1" spcCol="1270" anchor="ctr" anchorCtr="0">
            <a:noAutofit/>
          </a:bodyPr>
          <a:lstStyle/>
          <a:p>
            <a:pPr algn="just" defTabSz="1600200" eaLnBrk="1" hangingPunct="1">
              <a:lnSpc>
                <a:spcPct val="90000"/>
              </a:lnSpc>
              <a:spcAft>
                <a:spcPct val="35000"/>
              </a:spcAft>
            </a:pPr>
            <a:r>
              <a:rPr kumimoji="1" lang="id-ID" sz="3200" b="1" dirty="0" smtClean="0">
                <a:solidFill>
                  <a:sysClr val="windowText" lastClr="000000"/>
                </a:solidFill>
                <a:latin typeface="Book Antiqua" pitchFamily="18" charset="0"/>
              </a:rPr>
              <a:t>Process  </a:t>
            </a:r>
            <a:r>
              <a:rPr kumimoji="1" lang="id-ID" sz="3200" b="1" dirty="0">
                <a:solidFill>
                  <a:sysClr val="windowText" lastClr="000000"/>
                </a:solidFill>
                <a:latin typeface="Book Antiqua" pitchFamily="18" charset="0"/>
              </a:rPr>
              <a:t>Essay</a:t>
            </a:r>
            <a:endParaRPr kumimoji="1" lang="en-US" sz="3200" b="1" dirty="0">
              <a:solidFill>
                <a:sysClr val="windowText" lastClr="000000"/>
              </a:solidFill>
              <a:latin typeface="Book Antiqua" pitchFamily="18" charset="0"/>
            </a:endParaRPr>
          </a:p>
        </p:txBody>
      </p:sp>
      <p:sp>
        <p:nvSpPr>
          <p:cNvPr id="8" name="Freeform 7"/>
          <p:cNvSpPr/>
          <p:nvPr/>
        </p:nvSpPr>
        <p:spPr>
          <a:xfrm>
            <a:off x="515113" y="1981200"/>
            <a:ext cx="8113777" cy="4363626"/>
          </a:xfrm>
          <a:custGeom>
            <a:avLst/>
            <a:gdLst>
              <a:gd name="connsiteX0" fmla="*/ 0 w 6705600"/>
              <a:gd name="connsiteY0" fmla="*/ 0 h 2709468"/>
              <a:gd name="connsiteX1" fmla="*/ 6705600 w 6705600"/>
              <a:gd name="connsiteY1" fmla="*/ 0 h 2709468"/>
              <a:gd name="connsiteX2" fmla="*/ 6705600 w 6705600"/>
              <a:gd name="connsiteY2" fmla="*/ 2709468 h 2709468"/>
              <a:gd name="connsiteX3" fmla="*/ 0 w 6705600"/>
              <a:gd name="connsiteY3" fmla="*/ 2709468 h 2709468"/>
              <a:gd name="connsiteX4" fmla="*/ 0 w 6705600"/>
              <a:gd name="connsiteY4" fmla="*/ 0 h 270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2709468">
                <a:moveTo>
                  <a:pt x="0" y="0"/>
                </a:moveTo>
                <a:lnTo>
                  <a:pt x="6705600" y="0"/>
                </a:lnTo>
                <a:lnTo>
                  <a:pt x="6705600" y="2709468"/>
                </a:lnTo>
                <a:lnTo>
                  <a:pt x="0" y="2709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40005" rIns="40005" bIns="40005" numCol="1" spcCol="1270" anchor="t" anchorCtr="0">
            <a:noAutofit/>
          </a:bodyPr>
          <a:lstStyle/>
          <a:p>
            <a:pPr lvl="0" algn="just">
              <a:lnSpc>
                <a:spcPct val="86000"/>
              </a:lnSpc>
              <a:spcAft>
                <a:spcPts val="1200"/>
              </a:spcAft>
              <a:buClr>
                <a:srgbClr val="FFFFFF"/>
              </a:buClr>
              <a:buSzPct val="100000"/>
            </a:pPr>
            <a:endParaRPr kumimoji="0" lang="id-ID" sz="2800" b="1" i="0" u="none" strike="noStrike" cap="none" normalizeH="0" baseline="0" dirty="0" smtClean="0">
              <a:ln>
                <a:noFill/>
              </a:ln>
              <a:solidFill>
                <a:srgbClr val="000000"/>
              </a:solidFill>
              <a:effectLst/>
              <a:latin typeface="+mj-lt"/>
              <a:cs typeface="Arial" panose="020B0604020202020204" pitchFamily="34" charset="0"/>
            </a:endParaRPr>
          </a:p>
          <a:p>
            <a:pPr lvl="0" algn="just">
              <a:lnSpc>
                <a:spcPct val="86000"/>
              </a:lnSpc>
              <a:spcAft>
                <a:spcPts val="1200"/>
              </a:spcAft>
              <a:buClr>
                <a:srgbClr val="FFFFFF"/>
              </a:buClr>
              <a:buSzPct val="100000"/>
            </a:pPr>
            <a:endParaRPr kumimoji="0" lang="id-ID" sz="2800" b="1" i="0" u="none" strike="noStrike" cap="none" normalizeH="0" baseline="0" dirty="0" smtClean="0">
              <a:ln>
                <a:noFill/>
              </a:ln>
              <a:solidFill>
                <a:srgbClr val="000000"/>
              </a:solidFill>
              <a:effectLst/>
              <a:latin typeface="+mj-lt"/>
              <a:cs typeface="Arial" panose="020B0604020202020204" pitchFamily="34" charset="0"/>
            </a:endParaRPr>
          </a:p>
          <a:p>
            <a:pPr lvl="1" indent="-457200" algn="just">
              <a:spcAft>
                <a:spcPts val="1200"/>
              </a:spcAft>
              <a:buFont typeface="Arial" panose="020B0604020202020204" pitchFamily="34" charset="0"/>
              <a:buChar char="•"/>
            </a:pPr>
            <a:r>
              <a:rPr lang="en-US" sz="2800" dirty="0" smtClean="0"/>
              <a:t>describes </a:t>
            </a:r>
            <a:r>
              <a:rPr lang="en-US" sz="2800" dirty="0"/>
              <a:t>how something is </a:t>
            </a:r>
            <a:r>
              <a:rPr lang="en-US" sz="2800" dirty="0" smtClean="0"/>
              <a:t>done</a:t>
            </a:r>
            <a:endParaRPr lang="id-ID" sz="2800" dirty="0" smtClean="0"/>
          </a:p>
          <a:p>
            <a:pPr lvl="1" indent="-457200" algn="just">
              <a:spcAft>
                <a:spcPts val="1200"/>
              </a:spcAft>
              <a:buFont typeface="Arial" panose="020B0604020202020204" pitchFamily="34" charset="0"/>
              <a:buChar char="•"/>
            </a:pPr>
            <a:r>
              <a:rPr lang="en-US" sz="2800" dirty="0"/>
              <a:t>explains actions that should be performed in a </a:t>
            </a:r>
            <a:r>
              <a:rPr lang="en-US" sz="2800" dirty="0" smtClean="0"/>
              <a:t>series</a:t>
            </a:r>
            <a:endParaRPr lang="id-ID" sz="2800" dirty="0" smtClean="0"/>
          </a:p>
          <a:p>
            <a:pPr lvl="1" indent="-457200" algn="just">
              <a:spcAft>
                <a:spcPts val="1200"/>
              </a:spcAft>
              <a:buFont typeface="Arial" panose="020B0604020202020204" pitchFamily="34" charset="0"/>
              <a:buChar char="•"/>
            </a:pPr>
            <a:r>
              <a:rPr lang="en-US" sz="2800" dirty="0"/>
              <a:t>explain in detail how to accomplish a specific </a:t>
            </a:r>
            <a:r>
              <a:rPr lang="en-US" sz="2800" dirty="0" smtClean="0"/>
              <a:t>task</a:t>
            </a:r>
            <a:endParaRPr lang="id-ID" sz="2800" dirty="0" smtClean="0"/>
          </a:p>
          <a:p>
            <a:pPr lvl="1" indent="-457200" algn="just">
              <a:spcAft>
                <a:spcPts val="1200"/>
              </a:spcAft>
              <a:buFont typeface="Arial" panose="020B0604020202020204" pitchFamily="34" charset="0"/>
              <a:buChar char="•"/>
            </a:pPr>
            <a:r>
              <a:rPr lang="en-US" sz="2800" dirty="0"/>
              <a:t>could be in the form of step-by-step instructions, </a:t>
            </a:r>
            <a:endParaRPr lang="id-ID" sz="2800" dirty="0" smtClean="0">
              <a:latin typeface="+mj-lt"/>
            </a:endParaRPr>
          </a:p>
        </p:txBody>
      </p:sp>
    </p:spTree>
    <p:extLst>
      <p:ext uri="{BB962C8B-B14F-4D97-AF65-F5344CB8AC3E}">
        <p14:creationId xmlns:p14="http://schemas.microsoft.com/office/powerpoint/2010/main" val="11863320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515113" y="1828570"/>
            <a:ext cx="8113777" cy="0"/>
          </a:xfrm>
          <a:prstGeom prst="line">
            <a:avLst/>
          </a:prstGeom>
          <a:ln>
            <a:solidFill>
              <a:schemeClr val="tx1"/>
            </a:solidFill>
          </a:ln>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Round Same Side Corner Rectangle 6"/>
          <p:cNvSpPr/>
          <p:nvPr/>
        </p:nvSpPr>
        <p:spPr>
          <a:xfrm>
            <a:off x="548088" y="1066800"/>
            <a:ext cx="6081312" cy="695087"/>
          </a:xfrm>
          <a:prstGeom prst="round2Same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spcFirstLastPara="0" vert="horz" wrap="square" lIns="134715" tIns="134715" rIns="134715" bIns="68580" numCol="1" spcCol="1270" anchor="ctr" anchorCtr="0">
            <a:noAutofit/>
          </a:bodyPr>
          <a:lstStyle/>
          <a:p>
            <a:pPr algn="just" defTabSz="1600200" eaLnBrk="1" hangingPunct="1">
              <a:lnSpc>
                <a:spcPct val="90000"/>
              </a:lnSpc>
              <a:spcAft>
                <a:spcPct val="35000"/>
              </a:spcAft>
            </a:pPr>
            <a:r>
              <a:rPr kumimoji="1" lang="id-ID" sz="3200" b="1" dirty="0" smtClean="0">
                <a:solidFill>
                  <a:sysClr val="windowText" lastClr="000000"/>
                </a:solidFill>
                <a:latin typeface="Book Antiqua" pitchFamily="18" charset="0"/>
              </a:rPr>
              <a:t>Expository  </a:t>
            </a:r>
            <a:r>
              <a:rPr kumimoji="1" lang="id-ID" sz="3200" b="1" dirty="0">
                <a:solidFill>
                  <a:sysClr val="windowText" lastClr="000000"/>
                </a:solidFill>
                <a:latin typeface="Book Antiqua" pitchFamily="18" charset="0"/>
              </a:rPr>
              <a:t>Essay</a:t>
            </a:r>
            <a:endParaRPr kumimoji="1" lang="en-US" sz="3200" b="1" dirty="0">
              <a:solidFill>
                <a:sysClr val="windowText" lastClr="000000"/>
              </a:solidFill>
              <a:latin typeface="Book Antiqua" pitchFamily="18" charset="0"/>
            </a:endParaRPr>
          </a:p>
        </p:txBody>
      </p:sp>
      <p:sp>
        <p:nvSpPr>
          <p:cNvPr id="8" name="Freeform 7"/>
          <p:cNvSpPr/>
          <p:nvPr/>
        </p:nvSpPr>
        <p:spPr>
          <a:xfrm>
            <a:off x="515113" y="1981200"/>
            <a:ext cx="8113777" cy="4363626"/>
          </a:xfrm>
          <a:custGeom>
            <a:avLst/>
            <a:gdLst>
              <a:gd name="connsiteX0" fmla="*/ 0 w 6705600"/>
              <a:gd name="connsiteY0" fmla="*/ 0 h 2709468"/>
              <a:gd name="connsiteX1" fmla="*/ 6705600 w 6705600"/>
              <a:gd name="connsiteY1" fmla="*/ 0 h 2709468"/>
              <a:gd name="connsiteX2" fmla="*/ 6705600 w 6705600"/>
              <a:gd name="connsiteY2" fmla="*/ 2709468 h 2709468"/>
              <a:gd name="connsiteX3" fmla="*/ 0 w 6705600"/>
              <a:gd name="connsiteY3" fmla="*/ 2709468 h 2709468"/>
              <a:gd name="connsiteX4" fmla="*/ 0 w 6705600"/>
              <a:gd name="connsiteY4" fmla="*/ 0 h 270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2709468">
                <a:moveTo>
                  <a:pt x="0" y="0"/>
                </a:moveTo>
                <a:lnTo>
                  <a:pt x="6705600" y="0"/>
                </a:lnTo>
                <a:lnTo>
                  <a:pt x="6705600" y="2709468"/>
                </a:lnTo>
                <a:lnTo>
                  <a:pt x="0" y="2709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40005" rIns="40005" bIns="40005" numCol="1" spcCol="1270" anchor="t" anchorCtr="0">
            <a:noAutofit/>
          </a:bodyPr>
          <a:lstStyle/>
          <a:p>
            <a:pPr lvl="0" algn="just">
              <a:lnSpc>
                <a:spcPct val="86000"/>
              </a:lnSpc>
              <a:spcAft>
                <a:spcPts val="1200"/>
              </a:spcAft>
              <a:buClr>
                <a:srgbClr val="FFFFFF"/>
              </a:buClr>
              <a:buSzPct val="100000"/>
            </a:pPr>
            <a:endParaRPr kumimoji="0" lang="id-ID" sz="2800" b="1" i="0" u="none" strike="noStrike" cap="none" normalizeH="0" baseline="0" dirty="0" smtClean="0">
              <a:ln>
                <a:noFill/>
              </a:ln>
              <a:solidFill>
                <a:srgbClr val="000000"/>
              </a:solidFill>
              <a:effectLst/>
              <a:latin typeface="+mj-lt"/>
              <a:cs typeface="Arial" panose="020B0604020202020204" pitchFamily="34" charset="0"/>
            </a:endParaRPr>
          </a:p>
          <a:p>
            <a:pPr lvl="1" indent="-457200" algn="just">
              <a:spcAft>
                <a:spcPts val="1200"/>
              </a:spcAft>
              <a:buFont typeface="Arial" panose="020B0604020202020204" pitchFamily="34" charset="0"/>
              <a:buChar char="•"/>
            </a:pPr>
            <a:r>
              <a:rPr lang="en-US" sz="2800" dirty="0"/>
              <a:t>explanation of a short theme, idea or </a:t>
            </a:r>
            <a:r>
              <a:rPr lang="en-US" sz="2800" dirty="0" smtClean="0"/>
              <a:t>issue</a:t>
            </a:r>
            <a:endParaRPr lang="id-ID" sz="2800" dirty="0" smtClean="0"/>
          </a:p>
          <a:p>
            <a:pPr lvl="1" indent="-457200" algn="just">
              <a:spcAft>
                <a:spcPts val="1200"/>
              </a:spcAft>
              <a:buFont typeface="Arial" panose="020B0604020202020204" pitchFamily="34" charset="0"/>
              <a:buChar char="•"/>
            </a:pPr>
            <a:r>
              <a:rPr lang="en-US" sz="2800" dirty="0"/>
              <a:t>try to pin down the meaning of a specific word, or define an abstract </a:t>
            </a:r>
            <a:r>
              <a:rPr lang="en-US" sz="2800" dirty="0" smtClean="0"/>
              <a:t>concept</a:t>
            </a:r>
            <a:endParaRPr lang="id-ID" sz="2800" dirty="0" smtClean="0"/>
          </a:p>
          <a:p>
            <a:pPr lvl="1" indent="-457200" algn="just">
              <a:spcAft>
                <a:spcPts val="1200"/>
              </a:spcAft>
              <a:buFont typeface="Arial" panose="020B0604020202020204" pitchFamily="34" charset="0"/>
              <a:buChar char="•"/>
            </a:pPr>
            <a:r>
              <a:rPr lang="en-US" sz="2800" dirty="0" smtClean="0"/>
              <a:t>to </a:t>
            </a:r>
            <a:r>
              <a:rPr lang="en-US" sz="2800" dirty="0"/>
              <a:t>present, completely and fairly, other people's views or to report about an event or a </a:t>
            </a:r>
            <a:r>
              <a:rPr lang="en-US" sz="2800" dirty="0" smtClean="0"/>
              <a:t>situation</a:t>
            </a:r>
            <a:endParaRPr lang="id-ID" sz="2800" dirty="0" smtClean="0"/>
          </a:p>
          <a:p>
            <a:pPr lvl="1" indent="-457200" algn="just">
              <a:spcAft>
                <a:spcPts val="1200"/>
              </a:spcAft>
              <a:buFont typeface="Arial" panose="020B0604020202020204" pitchFamily="34" charset="0"/>
              <a:buChar char="•"/>
            </a:pPr>
            <a:r>
              <a:rPr lang="en-US" sz="2800" dirty="0"/>
              <a:t>presents a subject in detail, apart from criticism, argument, or development</a:t>
            </a:r>
            <a:r>
              <a:rPr lang="en-US" sz="2800" dirty="0" smtClean="0"/>
              <a:t> </a:t>
            </a:r>
            <a:endParaRPr lang="id-ID" sz="2800" dirty="0" smtClean="0">
              <a:latin typeface="+mj-lt"/>
            </a:endParaRPr>
          </a:p>
        </p:txBody>
      </p:sp>
    </p:spTree>
    <p:extLst>
      <p:ext uri="{BB962C8B-B14F-4D97-AF65-F5344CB8AC3E}">
        <p14:creationId xmlns:p14="http://schemas.microsoft.com/office/powerpoint/2010/main" val="39691287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the image of the word L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5715000" cy="350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781542"/>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515113" y="1828570"/>
            <a:ext cx="8113777" cy="0"/>
          </a:xfrm>
          <a:prstGeom prst="line">
            <a:avLst/>
          </a:prstGeom>
          <a:ln>
            <a:solidFill>
              <a:schemeClr val="tx1"/>
            </a:solidFill>
          </a:ln>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Round Same Side Corner Rectangle 6"/>
          <p:cNvSpPr/>
          <p:nvPr/>
        </p:nvSpPr>
        <p:spPr>
          <a:xfrm>
            <a:off x="548088" y="1066800"/>
            <a:ext cx="6843312" cy="695087"/>
          </a:xfrm>
          <a:prstGeom prst="round2Same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spcFirstLastPara="0" vert="horz" wrap="square" lIns="134715" tIns="134715" rIns="134715" bIns="68580" numCol="1" spcCol="1270" anchor="ctr" anchorCtr="0">
            <a:noAutofit/>
          </a:bodyPr>
          <a:lstStyle/>
          <a:p>
            <a:pPr algn="just" defTabSz="1600200" eaLnBrk="1" hangingPunct="1">
              <a:lnSpc>
                <a:spcPct val="90000"/>
              </a:lnSpc>
              <a:spcAft>
                <a:spcPct val="35000"/>
              </a:spcAft>
            </a:pPr>
            <a:r>
              <a:rPr kumimoji="1" lang="id-ID" sz="3200" b="1" dirty="0" smtClean="0">
                <a:solidFill>
                  <a:sysClr val="windowText" lastClr="000000"/>
                </a:solidFill>
                <a:latin typeface="Book Antiqua" pitchFamily="18" charset="0"/>
              </a:rPr>
              <a:t>Persuasive/Argumentative  </a:t>
            </a:r>
            <a:r>
              <a:rPr kumimoji="1" lang="id-ID" sz="3200" b="1" dirty="0">
                <a:solidFill>
                  <a:sysClr val="windowText" lastClr="000000"/>
                </a:solidFill>
                <a:latin typeface="Book Antiqua" pitchFamily="18" charset="0"/>
              </a:rPr>
              <a:t>Essay</a:t>
            </a:r>
            <a:endParaRPr kumimoji="1" lang="en-US" sz="3200" b="1" dirty="0">
              <a:solidFill>
                <a:sysClr val="windowText" lastClr="000000"/>
              </a:solidFill>
              <a:latin typeface="Book Antiqua" pitchFamily="18" charset="0"/>
            </a:endParaRPr>
          </a:p>
        </p:txBody>
      </p:sp>
      <p:sp>
        <p:nvSpPr>
          <p:cNvPr id="8" name="Freeform 7"/>
          <p:cNvSpPr/>
          <p:nvPr/>
        </p:nvSpPr>
        <p:spPr>
          <a:xfrm>
            <a:off x="515113" y="1981200"/>
            <a:ext cx="8113777" cy="4363626"/>
          </a:xfrm>
          <a:custGeom>
            <a:avLst/>
            <a:gdLst>
              <a:gd name="connsiteX0" fmla="*/ 0 w 6705600"/>
              <a:gd name="connsiteY0" fmla="*/ 0 h 2709468"/>
              <a:gd name="connsiteX1" fmla="*/ 6705600 w 6705600"/>
              <a:gd name="connsiteY1" fmla="*/ 0 h 2709468"/>
              <a:gd name="connsiteX2" fmla="*/ 6705600 w 6705600"/>
              <a:gd name="connsiteY2" fmla="*/ 2709468 h 2709468"/>
              <a:gd name="connsiteX3" fmla="*/ 0 w 6705600"/>
              <a:gd name="connsiteY3" fmla="*/ 2709468 h 2709468"/>
              <a:gd name="connsiteX4" fmla="*/ 0 w 6705600"/>
              <a:gd name="connsiteY4" fmla="*/ 0 h 270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2709468">
                <a:moveTo>
                  <a:pt x="0" y="0"/>
                </a:moveTo>
                <a:lnTo>
                  <a:pt x="6705600" y="0"/>
                </a:lnTo>
                <a:lnTo>
                  <a:pt x="6705600" y="2709468"/>
                </a:lnTo>
                <a:lnTo>
                  <a:pt x="0" y="2709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40005" rIns="40005" bIns="40005" numCol="1" spcCol="1270" anchor="t" anchorCtr="0">
            <a:noAutofit/>
          </a:bodyPr>
          <a:lstStyle/>
          <a:p>
            <a:pPr lvl="0" algn="just">
              <a:lnSpc>
                <a:spcPct val="86000"/>
              </a:lnSpc>
              <a:spcAft>
                <a:spcPts val="1200"/>
              </a:spcAft>
              <a:buClr>
                <a:srgbClr val="FFFFFF"/>
              </a:buClr>
              <a:buSzPct val="100000"/>
            </a:pPr>
            <a:endParaRPr kumimoji="0" lang="id-ID" sz="2800" b="1" i="0" u="none" strike="noStrike" cap="none" normalizeH="0" baseline="0" dirty="0" smtClean="0">
              <a:ln>
                <a:noFill/>
              </a:ln>
              <a:solidFill>
                <a:srgbClr val="000000"/>
              </a:solidFill>
              <a:effectLst/>
              <a:latin typeface="+mj-lt"/>
              <a:cs typeface="Arial" panose="020B0604020202020204" pitchFamily="34" charset="0"/>
            </a:endParaRPr>
          </a:p>
          <a:p>
            <a:pPr marL="0" lvl="1" algn="ctr">
              <a:spcAft>
                <a:spcPts val="1200"/>
              </a:spcAft>
            </a:pPr>
            <a:endParaRPr lang="id-ID" sz="3600" dirty="0" smtClean="0"/>
          </a:p>
          <a:p>
            <a:pPr lvl="1" indent="-457200" algn="just">
              <a:spcAft>
                <a:spcPts val="1200"/>
              </a:spcAft>
              <a:buFont typeface="Arial" panose="020B0604020202020204" pitchFamily="34" charset="0"/>
              <a:buChar char="•"/>
            </a:pPr>
            <a:r>
              <a:rPr lang="en-US" sz="2600" dirty="0"/>
              <a:t>to persuade the reader to the writer's point of view</a:t>
            </a:r>
            <a:endParaRPr lang="id-ID" sz="2600" dirty="0" smtClean="0"/>
          </a:p>
          <a:p>
            <a:pPr lvl="1" indent="-457200" algn="just">
              <a:spcAft>
                <a:spcPts val="1200"/>
              </a:spcAft>
              <a:buFont typeface="Arial" panose="020B0604020202020204" pitchFamily="34" charset="0"/>
              <a:buChar char="•"/>
            </a:pPr>
            <a:r>
              <a:rPr lang="en-US" sz="2600" dirty="0" smtClean="0"/>
              <a:t>try </a:t>
            </a:r>
            <a:r>
              <a:rPr lang="en-US" sz="2600" dirty="0"/>
              <a:t>to convince </a:t>
            </a:r>
            <a:r>
              <a:rPr lang="en-US" sz="2600" dirty="0" smtClean="0"/>
              <a:t>others</a:t>
            </a:r>
            <a:r>
              <a:rPr lang="id-ID" sz="2600" dirty="0" smtClean="0"/>
              <a:t> </a:t>
            </a:r>
            <a:r>
              <a:rPr lang="en-US" sz="2600" dirty="0" smtClean="0"/>
              <a:t>to </a:t>
            </a:r>
            <a:r>
              <a:rPr lang="en-US" sz="2600" dirty="0"/>
              <a:t>agree with the writer's </a:t>
            </a:r>
            <a:r>
              <a:rPr lang="id-ID" sz="2600" dirty="0" smtClean="0"/>
              <a:t>opinion</a:t>
            </a:r>
          </a:p>
          <a:p>
            <a:pPr lvl="1" indent="-457200" algn="just">
              <a:spcAft>
                <a:spcPts val="1200"/>
              </a:spcAft>
              <a:buFont typeface="Arial" panose="020B0604020202020204" pitchFamily="34" charset="0"/>
              <a:buChar char="•"/>
            </a:pPr>
            <a:r>
              <a:rPr lang="en-US" sz="2600" dirty="0"/>
              <a:t>may argue openly, or it may attempt to subtly persuade the reader by using irony or sarcasm</a:t>
            </a:r>
            <a:endParaRPr lang="id-ID" sz="2600" dirty="0" smtClean="0"/>
          </a:p>
        </p:txBody>
      </p:sp>
    </p:spTree>
    <p:extLst>
      <p:ext uri="{BB962C8B-B14F-4D97-AF65-F5344CB8AC3E}">
        <p14:creationId xmlns:p14="http://schemas.microsoft.com/office/powerpoint/2010/main" val="42545967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165210"/>
          </a:xfrm>
        </p:spPr>
        <p:txBody>
          <a:bodyPr/>
          <a:lstStyle/>
          <a:p>
            <a:r>
              <a:rPr lang="en-US" sz="2800" dirty="0" smtClean="0"/>
              <a:t>The following diagram illustrates the recursive nature of the writing process.</a:t>
            </a:r>
            <a:endParaRPr lang="ar-EG" sz="2800" dirty="0"/>
          </a:p>
        </p:txBody>
      </p:sp>
      <p:pic>
        <p:nvPicPr>
          <p:cNvPr id="4" name="Content Placeholder 3" descr="Picture1.jpg"/>
          <p:cNvPicPr>
            <a:picLocks noGrp="1" noChangeAspect="1"/>
          </p:cNvPicPr>
          <p:nvPr>
            <p:ph idx="1"/>
          </p:nvPr>
        </p:nvPicPr>
        <p:blipFill>
          <a:blip r:embed="rId2"/>
          <a:stretch>
            <a:fillRect/>
          </a:stretch>
        </p:blipFill>
        <p:spPr>
          <a:xfrm>
            <a:off x="1571604" y="1643050"/>
            <a:ext cx="5929354" cy="4429156"/>
          </a:xfrm>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essay analysis task</a:t>
            </a:r>
            <a:endParaRPr lang="en-US" dirty="0"/>
          </a:p>
        </p:txBody>
      </p:sp>
      <p:sp>
        <p:nvSpPr>
          <p:cNvPr id="3" name="Content Placeholder 2"/>
          <p:cNvSpPr>
            <a:spLocks noGrp="1"/>
          </p:cNvSpPr>
          <p:nvPr>
            <p:ph idx="1"/>
          </p:nvPr>
        </p:nvSpPr>
        <p:spPr>
          <a:xfrm>
            <a:off x="779462" y="1828800"/>
            <a:ext cx="7969002" cy="4912568"/>
          </a:xfrm>
        </p:spPr>
        <p:txBody>
          <a:bodyPr/>
          <a:lstStyle/>
          <a:p>
            <a:r>
              <a:rPr lang="en-US" dirty="0" smtClean="0"/>
              <a:t>Read the example essay distributed. </a:t>
            </a:r>
          </a:p>
          <a:p>
            <a:r>
              <a:rPr lang="en-US" dirty="0" smtClean="0"/>
              <a:t>UNDERLINE the thesis sentence and the first sentence of each paragraph.</a:t>
            </a:r>
          </a:p>
          <a:p>
            <a:r>
              <a:rPr lang="en-US" dirty="0" smtClean="0"/>
              <a:t>DISCUSS if thesis correlates to the content of the topic sentences. What essay TYPE do you think is present? </a:t>
            </a:r>
          </a:p>
          <a:p>
            <a:r>
              <a:rPr lang="en-US" dirty="0" smtClean="0"/>
              <a:t>LOOK at the work cites pages and COUNT how well the source material is INTEGRATED into the body of the essay. </a:t>
            </a:r>
            <a:endParaRPr lang="en-US" dirty="0"/>
          </a:p>
        </p:txBody>
      </p:sp>
    </p:spTree>
    <p:extLst>
      <p:ext uri="{BB962C8B-B14F-4D97-AF65-F5344CB8AC3E}">
        <p14:creationId xmlns:p14="http://schemas.microsoft.com/office/powerpoint/2010/main" val="623762744"/>
      </p:ext>
    </p:extLst>
  </p:cSld>
  <p:clrMapOvr>
    <a:masterClrMapping/>
  </p:clrMapOvr>
  <p:transition xmlns:p14="http://schemas.microsoft.com/office/powerpoint/2010/main">
    <p:cover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8272462" cy="1200329"/>
          </a:xfrm>
        </p:spPr>
        <p:txBody>
          <a:bodyPr/>
          <a:lstStyle/>
          <a:p>
            <a:r>
              <a:rPr lang="en-US" sz="2800" b="1" u="sng" dirty="0" smtClean="0">
                <a:solidFill>
                  <a:srgbClr val="FF0000"/>
                </a:solidFill>
              </a:rPr>
              <a:t>Blogging the Writing Process: An Introduction:</a:t>
            </a:r>
            <a:r>
              <a:rPr lang="en-US" b="1" u="sng" dirty="0" smtClean="0"/>
              <a:t> </a:t>
            </a:r>
            <a:endParaRPr lang="ar-EG" dirty="0"/>
          </a:p>
        </p:txBody>
      </p:sp>
      <p:sp>
        <p:nvSpPr>
          <p:cNvPr id="3" name="Content Placeholder 2"/>
          <p:cNvSpPr>
            <a:spLocks noGrp="1"/>
          </p:cNvSpPr>
          <p:nvPr>
            <p:ph idx="1"/>
          </p:nvPr>
        </p:nvSpPr>
        <p:spPr>
          <a:xfrm>
            <a:off x="428596" y="1785926"/>
            <a:ext cx="8110537" cy="4595826"/>
          </a:xfrm>
        </p:spPr>
        <p:txBody>
          <a:bodyPr/>
          <a:lstStyle/>
          <a:p>
            <a:pPr algn="just"/>
            <a:r>
              <a:rPr lang="en-US" sz="2800" dirty="0" smtClean="0"/>
              <a:t>Blogging proved to be an effective tool for the writing process approach as evidenced by the numerous benefits for its use that outweighed the drawbacks. Throughout this course, blogging will be integrated into the five stages of the writing process in order to compose different types of essays. </a:t>
            </a:r>
            <a:endParaRPr lang="ar-EG" sz="2800" dirty="0"/>
          </a:p>
        </p:txBody>
      </p:sp>
    </p:spTree>
  </p:cSld>
  <p:clrMapOvr>
    <a:masterClrMapping/>
  </p:clrMapOvr>
  <p:transition xmlns:p14="http://schemas.microsoft.com/office/powerpoint/2010/main">
    <p:cover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305801" cy="1077218"/>
          </a:xfrm>
        </p:spPr>
        <p:txBody>
          <a:bodyPr/>
          <a:lstStyle/>
          <a:p>
            <a:pPr algn="just"/>
            <a:r>
              <a:rPr lang="en-US" sz="2400" dirty="0" smtClean="0">
                <a:solidFill>
                  <a:schemeClr val="tx1"/>
                </a:solidFill>
              </a:rPr>
              <a:t>   </a:t>
            </a:r>
            <a:r>
              <a:rPr lang="en-US" sz="2000" dirty="0" smtClean="0">
                <a:solidFill>
                  <a:schemeClr val="tx1"/>
                </a:solidFill>
              </a:rPr>
              <a:t>As shown in the diagram below, blogging will be integrated into the five stages of the writing process approach which; in turn, will be broken down to a number of key stages:</a:t>
            </a:r>
            <a:endParaRPr lang="ar-EG" sz="2000" dirty="0">
              <a:solidFill>
                <a:schemeClr val="tx1"/>
              </a:solidFill>
            </a:endParaRPr>
          </a:p>
        </p:txBody>
      </p:sp>
      <p:pic>
        <p:nvPicPr>
          <p:cNvPr id="1027" name="Picture 3"/>
          <p:cNvPicPr>
            <a:picLocks noGrp="1" noChangeAspect="1" noChangeArrowheads="1"/>
          </p:cNvPicPr>
          <p:nvPr>
            <p:ph idx="1"/>
          </p:nvPr>
        </p:nvPicPr>
        <p:blipFill>
          <a:blip r:embed="rId2"/>
          <a:srcRect/>
          <a:stretch>
            <a:fillRect/>
          </a:stretch>
        </p:blipFill>
        <p:spPr bwMode="auto">
          <a:xfrm>
            <a:off x="714348" y="1357298"/>
            <a:ext cx="7500990" cy="5143536"/>
          </a:xfrm>
          <a:prstGeom prst="rect">
            <a:avLst/>
          </a:prstGeom>
          <a:noFill/>
          <a:ln w="9525">
            <a:noFill/>
            <a:miter lim="800000"/>
            <a:headEnd/>
            <a:tailEnd/>
          </a:ln>
          <a:effectLst/>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583488" cy="1283167"/>
          </a:xfrm>
        </p:spPr>
        <p:txBody>
          <a:bodyPr/>
          <a:lstStyle/>
          <a:p>
            <a:r>
              <a:rPr lang="en-US" dirty="0" smtClean="0"/>
              <a:t>CLASS INTENTIONS</a:t>
            </a:r>
            <a:endParaRPr lang="en-US" dirty="0"/>
          </a:p>
        </p:txBody>
      </p:sp>
      <p:sp>
        <p:nvSpPr>
          <p:cNvPr id="3" name="Content Placeholder 2"/>
          <p:cNvSpPr>
            <a:spLocks noGrp="1"/>
          </p:cNvSpPr>
          <p:nvPr>
            <p:ph idx="1"/>
          </p:nvPr>
        </p:nvSpPr>
        <p:spPr>
          <a:xfrm>
            <a:off x="611560" y="1772816"/>
            <a:ext cx="7751391" cy="4353347"/>
          </a:xfrm>
        </p:spPr>
        <p:txBody>
          <a:bodyPr>
            <a:normAutofit fontScale="92500" lnSpcReduction="20000"/>
          </a:bodyPr>
          <a:lstStyle/>
          <a:p>
            <a:r>
              <a:rPr lang="en-US" dirty="0" smtClean="0"/>
              <a:t>Short post Qing Ming family presentations</a:t>
            </a:r>
          </a:p>
          <a:p>
            <a:r>
              <a:rPr lang="en-US" dirty="0" smtClean="0"/>
              <a:t>To be able to recognize and understand all the phases of the writing process. </a:t>
            </a:r>
          </a:p>
          <a:p>
            <a:r>
              <a:rPr lang="en-US" dirty="0" smtClean="0"/>
              <a:t>To comprehend the differences between various types of essays. </a:t>
            </a:r>
          </a:p>
          <a:p>
            <a:r>
              <a:rPr lang="en-US" dirty="0" smtClean="0"/>
              <a:t>To develop skills in </a:t>
            </a:r>
            <a:r>
              <a:rPr lang="en-US" b="1" dirty="0" smtClean="0"/>
              <a:t>editorial critique </a:t>
            </a:r>
            <a:r>
              <a:rPr lang="en-US" dirty="0" smtClean="0"/>
              <a:t>that will help you to produce high quality writing.</a:t>
            </a:r>
          </a:p>
          <a:p>
            <a:r>
              <a:rPr lang="en-US" dirty="0" smtClean="0"/>
              <a:t>To get together into groups and begin to plan the group essay project. </a:t>
            </a:r>
          </a:p>
          <a:p>
            <a:r>
              <a:rPr lang="en-US" smtClean="0"/>
              <a:t>REVIEW FOR MIDTERM EXAM</a:t>
            </a:r>
            <a:endParaRPr lang="en-US" dirty="0"/>
          </a:p>
        </p:txBody>
      </p:sp>
    </p:spTree>
    <p:extLst>
      <p:ext uri="{BB962C8B-B14F-4D97-AF65-F5344CB8AC3E}">
        <p14:creationId xmlns:p14="http://schemas.microsoft.com/office/powerpoint/2010/main" val="4087398481"/>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a:r>
              <a:rPr lang="en-US" b="1" u="sng" dirty="0" smtClean="0">
                <a:effectLst>
                  <a:outerShdw blurRad="38100" dist="38100" dir="2700000" algn="tl">
                    <a:srgbClr val="C0C0C0"/>
                  </a:outerShdw>
                </a:effectLst>
              </a:rPr>
              <a:t>Parts of an Essay</a:t>
            </a:r>
            <a:endParaRPr lang="en-US" b="1" u="sng" dirty="0">
              <a:effectLst>
                <a:outerShdw blurRad="38100" dist="38100" dir="2700000" algn="tl">
                  <a:srgbClr val="C0C0C0"/>
                </a:outerShdw>
              </a:effectLst>
            </a:endParaRPr>
          </a:p>
        </p:txBody>
      </p:sp>
      <p:pic>
        <p:nvPicPr>
          <p:cNvPr id="5" name="Picture 11" descr="PE01718_"/>
          <p:cNvPicPr>
            <a:picLocks noGrp="1" noChangeAspect="1" noChangeArrowheads="1"/>
          </p:cNvPicPr>
          <p:nvPr>
            <p:ph idx="1"/>
          </p:nvPr>
        </p:nvPicPr>
        <p:blipFill>
          <a:blip r:embed="rId2"/>
          <a:srcRect t="20732" b="20732"/>
          <a:stretch>
            <a:fillRect/>
          </a:stretch>
        </p:blipFill>
        <p:spPr bwMode="auto">
          <a:prstGeom prst="rect">
            <a:avLst/>
          </a:prstGeom>
          <a:noFill/>
        </p:spPr>
      </p:pic>
      <p:sp>
        <p:nvSpPr>
          <p:cNvPr id="6" name="Text Box 13"/>
          <p:cNvSpPr txBox="1">
            <a:spLocks noChangeArrowheads="1"/>
          </p:cNvSpPr>
          <p:nvPr/>
        </p:nvSpPr>
        <p:spPr bwMode="auto">
          <a:xfrm>
            <a:off x="5562600" y="3048000"/>
            <a:ext cx="1905000" cy="365125"/>
          </a:xfrm>
          <a:prstGeom prst="rect">
            <a:avLst/>
          </a:prstGeom>
          <a:solidFill>
            <a:schemeClr val="accent1"/>
          </a:solidFill>
          <a:ln w="28575">
            <a:solidFill>
              <a:schemeClr val="tx1"/>
            </a:solidFill>
            <a:miter lim="800000"/>
            <a:headEnd/>
            <a:tailEnd/>
          </a:ln>
          <a:effectLst/>
        </p:spPr>
        <p:txBody>
          <a:bodyPr>
            <a:spAutoFit/>
          </a:bodyPr>
          <a:lstStyle/>
          <a:p>
            <a:pPr algn="ctr">
              <a:spcBef>
                <a:spcPct val="50000"/>
              </a:spcBef>
            </a:pPr>
            <a:r>
              <a:rPr lang="en-US" sz="1600" b="1">
                <a:solidFill>
                  <a:schemeClr val="tx2"/>
                </a:solidFill>
              </a:rPr>
              <a:t>Conclusion</a:t>
            </a:r>
          </a:p>
        </p:txBody>
      </p:sp>
      <p:sp>
        <p:nvSpPr>
          <p:cNvPr id="7" name="Text Box 12"/>
          <p:cNvSpPr txBox="1">
            <a:spLocks noChangeArrowheads="1"/>
          </p:cNvSpPr>
          <p:nvPr/>
        </p:nvSpPr>
        <p:spPr bwMode="auto">
          <a:xfrm>
            <a:off x="1857356" y="3500438"/>
            <a:ext cx="1905000" cy="365125"/>
          </a:xfrm>
          <a:prstGeom prst="rect">
            <a:avLst/>
          </a:prstGeom>
          <a:solidFill>
            <a:schemeClr val="accent1"/>
          </a:solidFill>
          <a:ln w="28575">
            <a:solidFill>
              <a:schemeClr val="tx1"/>
            </a:solidFill>
            <a:miter lim="800000"/>
            <a:headEnd/>
            <a:tailEnd/>
          </a:ln>
          <a:effectLst/>
        </p:spPr>
        <p:txBody>
          <a:bodyPr>
            <a:spAutoFit/>
          </a:bodyPr>
          <a:lstStyle/>
          <a:p>
            <a:pPr algn="ctr">
              <a:spcBef>
                <a:spcPct val="50000"/>
              </a:spcBef>
            </a:pPr>
            <a:r>
              <a:rPr lang="en-US" sz="1600" b="1">
                <a:solidFill>
                  <a:schemeClr val="folHlink"/>
                </a:solidFill>
              </a:rPr>
              <a:t>Introduction</a:t>
            </a:r>
          </a:p>
        </p:txBody>
      </p:sp>
      <p:sp>
        <p:nvSpPr>
          <p:cNvPr id="8" name="Text Box 14"/>
          <p:cNvSpPr txBox="1">
            <a:spLocks noChangeArrowheads="1"/>
          </p:cNvSpPr>
          <p:nvPr/>
        </p:nvSpPr>
        <p:spPr bwMode="auto">
          <a:xfrm>
            <a:off x="3286116" y="5072074"/>
            <a:ext cx="1905000" cy="609600"/>
          </a:xfrm>
          <a:prstGeom prst="rect">
            <a:avLst/>
          </a:prstGeom>
          <a:solidFill>
            <a:schemeClr val="accent1"/>
          </a:solidFill>
          <a:ln w="28575">
            <a:solidFill>
              <a:schemeClr val="tx1"/>
            </a:solidFill>
            <a:miter lim="800000"/>
            <a:headEnd/>
            <a:tailEnd/>
          </a:ln>
          <a:effectLst/>
        </p:spPr>
        <p:txBody>
          <a:bodyPr>
            <a:spAutoFit/>
          </a:bodyPr>
          <a:lstStyle/>
          <a:p>
            <a:pPr algn="ctr">
              <a:spcBef>
                <a:spcPct val="50000"/>
              </a:spcBef>
            </a:pPr>
            <a:r>
              <a:rPr lang="en-US" sz="1600" b="1" dirty="0"/>
              <a:t>Body Paragraphs</a:t>
            </a:r>
          </a:p>
        </p:txBody>
      </p:sp>
      <p:sp>
        <p:nvSpPr>
          <p:cNvPr id="9" name="AutoShape 5">
            <a:hlinkClick r:id="" action="ppaction://hlinkshowjump?jump=nextslide" highlightClick="1">
              <a:snd r:embed="rId3"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499"/>
                                          </p:stCondLst>
                                        </p:cTn>
                                        <p:tgtEl>
                                          <p:spTgt spid="6"/>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1000"/>
                                  </p:stCondLst>
                                  <p:childTnLst>
                                    <p:set>
                                      <p:cBhvr>
                                        <p:cTn id="13" dur="1" fill="hold">
                                          <p:stCondLst>
                                            <p:cond delay="499"/>
                                          </p:stCondLst>
                                        </p:cTn>
                                        <p:tgtEl>
                                          <p:spTgt spid="7"/>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grpId="0" nodeType="afterEffect">
                                  <p:stCondLst>
                                    <p:cond delay="100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2514600" y="152400"/>
            <a:ext cx="4191000" cy="762000"/>
          </a:xfrm>
          <a:prstGeom prst="rect">
            <a:avLst/>
          </a:prstGeom>
          <a:noFill/>
          <a:ln w="9525">
            <a:noFill/>
            <a:miter lim="800000"/>
            <a:headEnd/>
            <a:tailEnd/>
          </a:ln>
          <a:effectLst/>
        </p:spPr>
        <p:txBody>
          <a:bodyPr anchor="b">
            <a:spAutoFit/>
          </a:bodyPr>
          <a:lstStyle/>
          <a:p>
            <a:r>
              <a:rPr lang="en-US" sz="4400" b="1" u="sng">
                <a:solidFill>
                  <a:schemeClr val="tx2"/>
                </a:solidFill>
                <a:effectLst>
                  <a:outerShdw blurRad="38100" dist="38100" dir="2700000" algn="tl">
                    <a:srgbClr val="C0C0C0"/>
                  </a:outerShdw>
                </a:effectLst>
              </a:rPr>
              <a:t>Introduction</a:t>
            </a:r>
          </a:p>
        </p:txBody>
      </p:sp>
      <p:sp>
        <p:nvSpPr>
          <p:cNvPr id="1029" name="Text Box 5"/>
          <p:cNvSpPr txBox="1">
            <a:spLocks noChangeArrowheads="1"/>
          </p:cNvSpPr>
          <p:nvPr/>
        </p:nvSpPr>
        <p:spPr bwMode="auto">
          <a:xfrm>
            <a:off x="457200" y="838200"/>
            <a:ext cx="8382000" cy="579438"/>
          </a:xfrm>
          <a:prstGeom prst="rect">
            <a:avLst/>
          </a:prstGeom>
          <a:noFill/>
          <a:ln w="9525">
            <a:noFill/>
            <a:miter lim="800000"/>
            <a:headEnd/>
            <a:tailEnd/>
          </a:ln>
          <a:effectLst/>
        </p:spPr>
        <p:txBody>
          <a:bodyPr>
            <a:spAutoFit/>
          </a:bodyPr>
          <a:lstStyle/>
          <a:p>
            <a:pPr algn="ctr">
              <a:spcBef>
                <a:spcPct val="50000"/>
              </a:spcBef>
            </a:pPr>
            <a:r>
              <a:rPr lang="en-US" sz="3200" b="1"/>
              <a:t>What is an </a:t>
            </a:r>
            <a:r>
              <a:rPr lang="en-US" sz="3200" b="1" u="sng">
                <a:solidFill>
                  <a:schemeClr val="hlink"/>
                </a:solidFill>
              </a:rPr>
              <a:t>essay</a:t>
            </a:r>
            <a:r>
              <a:rPr lang="en-US" sz="3200" b="1"/>
              <a:t> ?</a:t>
            </a:r>
            <a:endParaRPr lang="en-US" sz="3200"/>
          </a:p>
        </p:txBody>
      </p:sp>
      <p:sp>
        <p:nvSpPr>
          <p:cNvPr id="1030" name="AutoShape 6">
            <a:hlinkClick r:id="" action="ppaction://hlinkshowjump?jump=previousslide" highlightClick="1">
              <a:snd r:embed="rId5" name="type.wav"/>
            </a:hlinkClick>
          </p:cNvPr>
          <p:cNvSpPr>
            <a:spLocks noChangeArrowheads="1"/>
          </p:cNvSpPr>
          <p:nvPr/>
        </p:nvSpPr>
        <p:spPr bwMode="auto">
          <a:xfrm>
            <a:off x="304800" y="6172200"/>
            <a:ext cx="914400" cy="457200"/>
          </a:xfrm>
          <a:prstGeom prst="actionButtonBackPrevious">
            <a:avLst/>
          </a:prstGeom>
          <a:solidFill>
            <a:schemeClr val="hlink"/>
          </a:solidFill>
          <a:ln w="9525">
            <a:solidFill>
              <a:schemeClr val="tx1"/>
            </a:solidFill>
            <a:miter lim="800000"/>
            <a:headEnd/>
            <a:tailEnd/>
          </a:ln>
          <a:effectLst/>
        </p:spPr>
        <p:txBody>
          <a:bodyPr wrap="none" anchor="ctr"/>
          <a:lstStyle/>
          <a:p>
            <a:endParaRPr lang="ar-EG"/>
          </a:p>
        </p:txBody>
      </p:sp>
      <p:sp>
        <p:nvSpPr>
          <p:cNvPr id="1032" name="AutoShape 8">
            <a:hlinkClick r:id="" action="ppaction://hlinkshowjump?jump=nextslide" highlightClick="1">
              <a:snd r:embed="rId5"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pic>
        <p:nvPicPr>
          <p:cNvPr id="1034" name="Picture 10" descr="j0078711"/>
          <p:cNvPicPr>
            <a:picLocks noChangeAspect="1" noChangeArrowheads="1"/>
          </p:cNvPicPr>
          <p:nvPr/>
        </p:nvPicPr>
        <p:blipFill>
          <a:blip r:embed="rId6"/>
          <a:srcRect/>
          <a:stretch>
            <a:fillRect/>
          </a:stretch>
        </p:blipFill>
        <p:spPr bwMode="auto">
          <a:xfrm>
            <a:off x="7696200" y="76200"/>
            <a:ext cx="685800" cy="1662113"/>
          </a:xfrm>
          <a:prstGeom prst="rect">
            <a:avLst/>
          </a:prstGeom>
          <a:noFill/>
        </p:spPr>
      </p:pic>
      <p:sp>
        <p:nvSpPr>
          <p:cNvPr id="1035" name="Rectangle 11"/>
          <p:cNvSpPr>
            <a:spLocks noGrp="1" noChangeArrowheads="1"/>
          </p:cNvSpPr>
          <p:nvPr>
            <p:ph idx="1"/>
          </p:nvPr>
        </p:nvSpPr>
        <p:spPr>
          <a:xfrm>
            <a:off x="304800" y="1752600"/>
            <a:ext cx="8610600" cy="4191000"/>
          </a:xfrm>
          <a:noFill/>
          <a:ln/>
        </p:spPr>
        <p:txBody>
          <a:bodyPr/>
          <a:lstStyle/>
          <a:p>
            <a:pPr>
              <a:buFont typeface="Wingdings" pitchFamily="2" charset="2"/>
              <a:buNone/>
            </a:pPr>
            <a:r>
              <a:rPr lang="en-US" sz="2000" b="1">
                <a:solidFill>
                  <a:schemeClr val="tx2"/>
                </a:solidFill>
              </a:rPr>
              <a:t>An essay is a piece of writing that usually has five or more</a:t>
            </a:r>
          </a:p>
          <a:p>
            <a:pPr>
              <a:buFont typeface="Wingdings" pitchFamily="2" charset="2"/>
              <a:buNone/>
            </a:pPr>
            <a:r>
              <a:rPr lang="en-US" sz="2000" b="1">
                <a:solidFill>
                  <a:schemeClr val="tx2"/>
                </a:solidFill>
              </a:rPr>
              <a:t>paragraphs. An essay is written about one topic that has</a:t>
            </a:r>
          </a:p>
          <a:p>
            <a:pPr>
              <a:buFont typeface="Wingdings" pitchFamily="2" charset="2"/>
              <a:buNone/>
            </a:pPr>
            <a:r>
              <a:rPr lang="en-US" sz="2000" b="1">
                <a:solidFill>
                  <a:schemeClr val="tx2"/>
                </a:solidFill>
              </a:rPr>
              <a:t>several main points.  The main points are introduced in an</a:t>
            </a:r>
          </a:p>
          <a:p>
            <a:pPr>
              <a:buFont typeface="Wingdings" pitchFamily="2" charset="2"/>
              <a:buNone/>
            </a:pPr>
            <a:r>
              <a:rPr lang="en-US" sz="2000" b="1">
                <a:solidFill>
                  <a:schemeClr val="folHlink"/>
                </a:solidFill>
              </a:rPr>
              <a:t>introductory paragraph</a:t>
            </a:r>
            <a:r>
              <a:rPr lang="en-US" sz="2000" b="1">
                <a:solidFill>
                  <a:schemeClr val="hlink"/>
                </a:solidFill>
              </a:rPr>
              <a:t> </a:t>
            </a:r>
            <a:r>
              <a:rPr lang="en-US" sz="2000" b="1">
                <a:solidFill>
                  <a:schemeClr val="tx2"/>
                </a:solidFill>
              </a:rPr>
              <a:t>and supported in</a:t>
            </a:r>
            <a:r>
              <a:rPr lang="en-US" sz="2000" b="1">
                <a:solidFill>
                  <a:schemeClr val="hlink"/>
                </a:solidFill>
              </a:rPr>
              <a:t> </a:t>
            </a:r>
            <a:r>
              <a:rPr lang="en-US" sz="2000" b="1">
                <a:solidFill>
                  <a:schemeClr val="folHlink"/>
                </a:solidFill>
              </a:rPr>
              <a:t>body</a:t>
            </a:r>
          </a:p>
          <a:p>
            <a:pPr>
              <a:buFont typeface="Wingdings" pitchFamily="2" charset="2"/>
              <a:buNone/>
            </a:pPr>
            <a:r>
              <a:rPr lang="en-US" sz="2000" b="1">
                <a:solidFill>
                  <a:schemeClr val="folHlink"/>
                </a:solidFill>
              </a:rPr>
              <a:t>paragraphs</a:t>
            </a:r>
            <a:r>
              <a:rPr lang="en-US" sz="2000" b="1">
                <a:solidFill>
                  <a:schemeClr val="tx2"/>
                </a:solidFill>
              </a:rPr>
              <a:t>.  The</a:t>
            </a:r>
            <a:r>
              <a:rPr lang="en-US" sz="2000" b="1">
                <a:solidFill>
                  <a:schemeClr val="hlink"/>
                </a:solidFill>
              </a:rPr>
              <a:t> </a:t>
            </a:r>
            <a:r>
              <a:rPr lang="en-US" sz="2000" b="1">
                <a:solidFill>
                  <a:schemeClr val="folHlink"/>
                </a:solidFill>
              </a:rPr>
              <a:t>conclusion</a:t>
            </a:r>
            <a:r>
              <a:rPr lang="en-US" sz="2000" b="1">
                <a:solidFill>
                  <a:schemeClr val="hlink"/>
                </a:solidFill>
              </a:rPr>
              <a:t> </a:t>
            </a:r>
            <a:r>
              <a:rPr lang="en-US" sz="2000" b="1">
                <a:solidFill>
                  <a:schemeClr val="tx2"/>
                </a:solidFill>
              </a:rPr>
              <a:t>is the last paragraph.</a:t>
            </a:r>
          </a:p>
        </p:txBody>
      </p:sp>
      <p:sp>
        <p:nvSpPr>
          <p:cNvPr id="1038" name="Rectangle 14"/>
          <p:cNvSpPr>
            <a:spLocks noChangeArrowheads="1"/>
          </p:cNvSpPr>
          <p:nvPr/>
        </p:nvSpPr>
        <p:spPr bwMode="auto">
          <a:xfrm>
            <a:off x="4495800" y="3886200"/>
            <a:ext cx="1828800" cy="2133600"/>
          </a:xfrm>
          <a:prstGeom prst="rect">
            <a:avLst/>
          </a:prstGeom>
          <a:solidFill>
            <a:schemeClr val="accent1"/>
          </a:solidFill>
          <a:ln w="28575">
            <a:solidFill>
              <a:schemeClr val="tx1"/>
            </a:solidFill>
            <a:miter lim="800000"/>
            <a:headEnd/>
            <a:tailEnd/>
          </a:ln>
          <a:effectLst/>
        </p:spPr>
        <p:txBody>
          <a:bodyPr wrap="none" anchor="ctr"/>
          <a:lstStyle/>
          <a:p>
            <a:endParaRPr lang="ar-EG"/>
          </a:p>
        </p:txBody>
      </p:sp>
      <p:grpSp>
        <p:nvGrpSpPr>
          <p:cNvPr id="1047" name="Group 23"/>
          <p:cNvGrpSpPr>
            <a:grpSpLocks/>
          </p:cNvGrpSpPr>
          <p:nvPr/>
        </p:nvGrpSpPr>
        <p:grpSpPr bwMode="auto">
          <a:xfrm>
            <a:off x="2209800" y="3886200"/>
            <a:ext cx="1828800" cy="2133600"/>
            <a:chOff x="1392" y="2448"/>
            <a:chExt cx="1152" cy="1344"/>
          </a:xfrm>
        </p:grpSpPr>
        <p:sp>
          <p:nvSpPr>
            <p:cNvPr id="1037" name="Rectangle 13"/>
            <p:cNvSpPr>
              <a:spLocks noChangeArrowheads="1"/>
            </p:cNvSpPr>
            <p:nvPr/>
          </p:nvSpPr>
          <p:spPr bwMode="auto">
            <a:xfrm>
              <a:off x="1392" y="2448"/>
              <a:ext cx="1152" cy="1344"/>
            </a:xfrm>
            <a:prstGeom prst="rect">
              <a:avLst/>
            </a:prstGeom>
            <a:solidFill>
              <a:schemeClr val="accent1"/>
            </a:solidFill>
            <a:ln w="28575">
              <a:solidFill>
                <a:schemeClr val="tx1"/>
              </a:solidFill>
              <a:miter lim="800000"/>
              <a:headEnd/>
              <a:tailEnd/>
            </a:ln>
            <a:effectLst/>
          </p:spPr>
          <p:txBody>
            <a:bodyPr wrap="none" anchor="ctr"/>
            <a:lstStyle/>
            <a:p>
              <a:endParaRPr lang="ar-EG"/>
            </a:p>
          </p:txBody>
        </p:sp>
        <p:sp>
          <p:nvSpPr>
            <p:cNvPr id="1039" name="Text Box 15"/>
            <p:cNvSpPr txBox="1">
              <a:spLocks noChangeArrowheads="1"/>
            </p:cNvSpPr>
            <p:nvPr/>
          </p:nvSpPr>
          <p:spPr bwMode="auto">
            <a:xfrm>
              <a:off x="1632" y="2448"/>
              <a:ext cx="624" cy="154"/>
            </a:xfrm>
            <a:prstGeom prst="rect">
              <a:avLst/>
            </a:prstGeom>
            <a:noFill/>
            <a:ln w="9525">
              <a:noFill/>
              <a:miter lim="800000"/>
              <a:headEnd/>
              <a:tailEnd/>
            </a:ln>
            <a:effectLst/>
          </p:spPr>
          <p:txBody>
            <a:bodyPr>
              <a:spAutoFit/>
            </a:bodyPr>
            <a:lstStyle/>
            <a:p>
              <a:pPr algn="ctr">
                <a:spcBef>
                  <a:spcPct val="50000"/>
                </a:spcBef>
              </a:pPr>
              <a:r>
                <a:rPr lang="en-US" sz="1000" u="sng"/>
                <a:t>Essay</a:t>
              </a:r>
            </a:p>
          </p:txBody>
        </p:sp>
      </p:grpSp>
      <p:sp>
        <p:nvSpPr>
          <p:cNvPr id="1041" name="Text Box 17"/>
          <p:cNvSpPr txBox="1">
            <a:spLocks noChangeArrowheads="1"/>
          </p:cNvSpPr>
          <p:nvPr/>
        </p:nvSpPr>
        <p:spPr bwMode="auto">
          <a:xfrm>
            <a:off x="2286000" y="4191000"/>
            <a:ext cx="1600200" cy="482600"/>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sz="1000"/>
              <a:t>Introduction</a:t>
            </a:r>
          </a:p>
          <a:p>
            <a:pPr algn="ctr">
              <a:spcBef>
                <a:spcPct val="50000"/>
              </a:spcBef>
            </a:pPr>
            <a:r>
              <a:rPr lang="en-US" sz="1000"/>
              <a:t>_____________</a:t>
            </a:r>
          </a:p>
        </p:txBody>
      </p:sp>
      <p:grpSp>
        <p:nvGrpSpPr>
          <p:cNvPr id="1048" name="Group 24"/>
          <p:cNvGrpSpPr>
            <a:grpSpLocks/>
          </p:cNvGrpSpPr>
          <p:nvPr/>
        </p:nvGrpSpPr>
        <p:grpSpPr bwMode="auto">
          <a:xfrm>
            <a:off x="2286000" y="4114800"/>
            <a:ext cx="3886200" cy="1778000"/>
            <a:chOff x="1440" y="2592"/>
            <a:chExt cx="2448" cy="1120"/>
          </a:xfrm>
        </p:grpSpPr>
        <p:sp>
          <p:nvSpPr>
            <p:cNvPr id="1042" name="Text Box 18"/>
            <p:cNvSpPr txBox="1">
              <a:spLocks noChangeArrowheads="1"/>
            </p:cNvSpPr>
            <p:nvPr/>
          </p:nvSpPr>
          <p:spPr bwMode="auto">
            <a:xfrm>
              <a:off x="1440" y="3024"/>
              <a:ext cx="1008" cy="304"/>
            </a:xfrm>
            <a:prstGeom prst="rect">
              <a:avLst/>
            </a:prstGeom>
            <a:solidFill>
              <a:srgbClr val="99CCFF"/>
            </a:solidFill>
            <a:ln w="9525">
              <a:solidFill>
                <a:schemeClr val="tx1"/>
              </a:solidFill>
              <a:miter lim="800000"/>
              <a:headEnd/>
              <a:tailEnd/>
            </a:ln>
            <a:effectLst/>
          </p:spPr>
          <p:txBody>
            <a:bodyPr>
              <a:spAutoFit/>
            </a:bodyPr>
            <a:lstStyle/>
            <a:p>
              <a:pPr algn="ctr">
                <a:spcBef>
                  <a:spcPct val="50000"/>
                </a:spcBef>
              </a:pPr>
              <a:r>
                <a:rPr lang="en-US" sz="1000"/>
                <a:t>Body Paragraph 1</a:t>
              </a:r>
            </a:p>
            <a:p>
              <a:pPr algn="ctr">
                <a:spcBef>
                  <a:spcPct val="50000"/>
                </a:spcBef>
              </a:pPr>
              <a:r>
                <a:rPr lang="en-US" sz="1000"/>
                <a:t>_____________</a:t>
              </a:r>
            </a:p>
          </p:txBody>
        </p:sp>
        <p:sp>
          <p:nvSpPr>
            <p:cNvPr id="1043" name="Text Box 19"/>
            <p:cNvSpPr txBox="1">
              <a:spLocks noChangeArrowheads="1"/>
            </p:cNvSpPr>
            <p:nvPr/>
          </p:nvSpPr>
          <p:spPr bwMode="auto">
            <a:xfrm>
              <a:off x="1440" y="3408"/>
              <a:ext cx="1008" cy="304"/>
            </a:xfrm>
            <a:prstGeom prst="rect">
              <a:avLst/>
            </a:prstGeom>
            <a:solidFill>
              <a:srgbClr val="99CCFF"/>
            </a:solidFill>
            <a:ln w="9525">
              <a:solidFill>
                <a:schemeClr val="tx1"/>
              </a:solidFill>
              <a:miter lim="800000"/>
              <a:headEnd/>
              <a:tailEnd/>
            </a:ln>
            <a:effectLst/>
          </p:spPr>
          <p:txBody>
            <a:bodyPr>
              <a:spAutoFit/>
            </a:bodyPr>
            <a:lstStyle/>
            <a:p>
              <a:pPr algn="ctr">
                <a:spcBef>
                  <a:spcPct val="50000"/>
                </a:spcBef>
              </a:pPr>
              <a:r>
                <a:rPr lang="en-US" sz="1000"/>
                <a:t>Body Paragraph 2</a:t>
              </a:r>
            </a:p>
            <a:p>
              <a:pPr algn="ctr">
                <a:spcBef>
                  <a:spcPct val="50000"/>
                </a:spcBef>
              </a:pPr>
              <a:r>
                <a:rPr lang="en-US" sz="1000"/>
                <a:t>_____________</a:t>
              </a:r>
            </a:p>
          </p:txBody>
        </p:sp>
        <p:sp>
          <p:nvSpPr>
            <p:cNvPr id="1044" name="Text Box 20"/>
            <p:cNvSpPr txBox="1">
              <a:spLocks noChangeArrowheads="1"/>
            </p:cNvSpPr>
            <p:nvPr/>
          </p:nvSpPr>
          <p:spPr bwMode="auto">
            <a:xfrm>
              <a:off x="2880" y="2592"/>
              <a:ext cx="1008" cy="304"/>
            </a:xfrm>
            <a:prstGeom prst="rect">
              <a:avLst/>
            </a:prstGeom>
            <a:solidFill>
              <a:srgbClr val="99CCFF"/>
            </a:solidFill>
            <a:ln w="9525">
              <a:solidFill>
                <a:schemeClr val="tx1"/>
              </a:solidFill>
              <a:miter lim="800000"/>
              <a:headEnd/>
              <a:tailEnd/>
            </a:ln>
            <a:effectLst/>
          </p:spPr>
          <p:txBody>
            <a:bodyPr>
              <a:spAutoFit/>
            </a:bodyPr>
            <a:lstStyle/>
            <a:p>
              <a:pPr algn="ctr">
                <a:spcBef>
                  <a:spcPct val="50000"/>
                </a:spcBef>
              </a:pPr>
              <a:r>
                <a:rPr lang="en-US" sz="1000"/>
                <a:t>Body Paragraph 3</a:t>
              </a:r>
            </a:p>
            <a:p>
              <a:pPr algn="ctr">
                <a:spcBef>
                  <a:spcPct val="50000"/>
                </a:spcBef>
              </a:pPr>
              <a:r>
                <a:rPr lang="en-US" sz="1000"/>
                <a:t>_____________</a:t>
              </a:r>
            </a:p>
          </p:txBody>
        </p:sp>
      </p:grpSp>
      <p:sp>
        <p:nvSpPr>
          <p:cNvPr id="1045" name="Text Box 21"/>
          <p:cNvSpPr txBox="1">
            <a:spLocks noChangeArrowheads="1"/>
          </p:cNvSpPr>
          <p:nvPr/>
        </p:nvSpPr>
        <p:spPr bwMode="auto">
          <a:xfrm>
            <a:off x="4572000" y="4724400"/>
            <a:ext cx="1600200" cy="482600"/>
          </a:xfrm>
          <a:prstGeom prst="rect">
            <a:avLst/>
          </a:prstGeom>
          <a:solidFill>
            <a:schemeClr val="accent2"/>
          </a:solidFill>
          <a:ln w="9525">
            <a:solidFill>
              <a:schemeClr val="tx1"/>
            </a:solidFill>
            <a:miter lim="800000"/>
            <a:headEnd/>
            <a:tailEnd/>
          </a:ln>
          <a:effectLst/>
        </p:spPr>
        <p:txBody>
          <a:bodyPr>
            <a:spAutoFit/>
          </a:bodyPr>
          <a:lstStyle/>
          <a:p>
            <a:pPr algn="ctr">
              <a:spcBef>
                <a:spcPct val="50000"/>
              </a:spcBef>
            </a:pPr>
            <a:r>
              <a:rPr lang="en-US" sz="1000"/>
              <a:t>Conclusion</a:t>
            </a:r>
          </a:p>
          <a:p>
            <a:pPr algn="ctr">
              <a:spcBef>
                <a:spcPct val="50000"/>
              </a:spcBef>
            </a:pPr>
            <a:r>
              <a:rPr lang="en-US" sz="1000"/>
              <a:t>_____________</a:t>
            </a:r>
          </a:p>
        </p:txBody>
      </p:sp>
      <p:pic>
        <p:nvPicPr>
          <p:cNvPr id="1049" name="Picture 2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7162800" y="6172200"/>
            <a:ext cx="457200" cy="457200"/>
          </a:xfrm>
          <a:prstGeom prst="rect">
            <a:avLst/>
          </a:prstGeom>
          <a:noFill/>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04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essay"/>
                                        </p:tgtEl>
                                      </p:cMediaNode>
                                    </p:audio>
                                  </p:subTnLst>
                                </p:cTn>
                              </p:par>
                            </p:childTnLst>
                          </p:cTn>
                        </p:par>
                        <p:par>
                          <p:cTn id="7" fill="hold">
                            <p:stCondLst>
                              <p:cond delay="500"/>
                            </p:stCondLst>
                            <p:childTnLst>
                              <p:par>
                                <p:cTn id="8" presetID="1" presetClass="mediacall" presetSubtype="0" fill="hold" nodeType="afterEffect">
                                  <p:stCondLst>
                                    <p:cond delay="0"/>
                                  </p:stCondLst>
                                  <p:childTnLst>
                                    <p:cmd type="call" cmd="playFrom(0.0)">
                                      <p:cBhvr>
                                        <p:cTn id="9" dur="1" fill="hold"/>
                                        <p:tgtEl>
                                          <p:spTgt spid="1049"/>
                                        </p:tgtEl>
                                      </p:cBhvr>
                                    </p:cmd>
                                  </p:childTnLst>
                                </p:cTn>
                              </p:par>
                              <p:par>
                                <p:cTn id="10" presetID="2" presetClass="entr" presetSubtype="8" fill="hold" grpId="0" nodeType="withEffect">
                                  <p:stCondLst>
                                    <p:cond delay="1000"/>
                                  </p:stCondLst>
                                  <p:childTnLst>
                                    <p:set>
                                      <p:cBhvr>
                                        <p:cTn id="11" dur="1" fill="hold">
                                          <p:stCondLst>
                                            <p:cond delay="0"/>
                                          </p:stCondLst>
                                        </p:cTn>
                                        <p:tgtEl>
                                          <p:spTgt spid="1029"/>
                                        </p:tgtEl>
                                        <p:attrNameLst>
                                          <p:attrName>style.visibility</p:attrName>
                                        </p:attrNameLst>
                                      </p:cBhvr>
                                      <p:to>
                                        <p:strVal val="visible"/>
                                      </p:to>
                                    </p:set>
                                    <p:anim calcmode="lin" valueType="num">
                                      <p:cBhvr additive="base">
                                        <p:cTn id="12" dur="500" fill="hold"/>
                                        <p:tgtEl>
                                          <p:spTgt spid="1029"/>
                                        </p:tgtEl>
                                        <p:attrNameLst>
                                          <p:attrName>ppt_x</p:attrName>
                                        </p:attrNameLst>
                                      </p:cBhvr>
                                      <p:tavLst>
                                        <p:tav tm="0">
                                          <p:val>
                                            <p:strVal val="0-#ppt_w/2"/>
                                          </p:val>
                                        </p:tav>
                                        <p:tav tm="100000">
                                          <p:val>
                                            <p:strVal val="#ppt_x"/>
                                          </p:val>
                                        </p:tav>
                                      </p:tavLst>
                                    </p:anim>
                                    <p:anim calcmode="lin" valueType="num">
                                      <p:cBhvr additive="base">
                                        <p:cTn id="13" dur="500" fill="hold"/>
                                        <p:tgtEl>
                                          <p:spTgt spid="102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035"/>
                                        </p:tgtEl>
                                        <p:attrNameLst>
                                          <p:attrName>style.visibility</p:attrName>
                                        </p:attrNameLst>
                                      </p:cBhvr>
                                      <p:to>
                                        <p:strVal val="visible"/>
                                      </p:to>
                                    </p:set>
                                    <p:anim calcmode="lin" valueType="num">
                                      <p:cBhvr>
                                        <p:cTn id="17" dur="500" fill="hold"/>
                                        <p:tgtEl>
                                          <p:spTgt spid="1035"/>
                                        </p:tgtEl>
                                        <p:attrNameLst>
                                          <p:attrName>ppt_w</p:attrName>
                                        </p:attrNameLst>
                                      </p:cBhvr>
                                      <p:tavLst>
                                        <p:tav tm="0">
                                          <p:val>
                                            <p:fltVal val="0"/>
                                          </p:val>
                                        </p:tav>
                                        <p:tav tm="100000">
                                          <p:val>
                                            <p:strVal val="#ppt_w"/>
                                          </p:val>
                                        </p:tav>
                                      </p:tavLst>
                                    </p:anim>
                                    <p:anim calcmode="lin" valueType="num">
                                      <p:cBhvr>
                                        <p:cTn id="18" dur="500" fill="hold"/>
                                        <p:tgtEl>
                                          <p:spTgt spid="1035"/>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3" presetClass="entr" presetSubtype="10" fill="hold" nodeType="afterEffect">
                                  <p:stCondLst>
                                    <p:cond delay="0"/>
                                  </p:stCondLst>
                                  <p:childTnLst>
                                    <p:set>
                                      <p:cBhvr>
                                        <p:cTn id="21" dur="1" fill="hold">
                                          <p:stCondLst>
                                            <p:cond delay="0"/>
                                          </p:stCondLst>
                                        </p:cTn>
                                        <p:tgtEl>
                                          <p:spTgt spid="1047"/>
                                        </p:tgtEl>
                                        <p:attrNameLst>
                                          <p:attrName>style.visibility</p:attrName>
                                        </p:attrNameLst>
                                      </p:cBhvr>
                                      <p:to>
                                        <p:strVal val="visible"/>
                                      </p:to>
                                    </p:set>
                                    <p:animEffect transition="in" filter="blinds(horizontal)">
                                      <p:cBhvr>
                                        <p:cTn id="22" dur="500"/>
                                        <p:tgtEl>
                                          <p:spTgt spid="1047"/>
                                        </p:tgtEl>
                                      </p:cBhvr>
                                    </p:animEffect>
                                  </p:childTnLst>
                                </p:cTn>
                              </p:par>
                            </p:childTnLst>
                          </p:cTn>
                        </p:par>
                        <p:par>
                          <p:cTn id="23" fill="hold">
                            <p:stCondLst>
                              <p:cond delay="3000"/>
                            </p:stCondLst>
                            <p:childTnLst>
                              <p:par>
                                <p:cTn id="24" presetID="3" presetClass="entr" presetSubtype="10" fill="hold" grpId="0" nodeType="afterEffect">
                                  <p:stCondLst>
                                    <p:cond delay="0"/>
                                  </p:stCondLst>
                                  <p:childTnLst>
                                    <p:set>
                                      <p:cBhvr>
                                        <p:cTn id="25" dur="1" fill="hold">
                                          <p:stCondLst>
                                            <p:cond delay="0"/>
                                          </p:stCondLst>
                                        </p:cTn>
                                        <p:tgtEl>
                                          <p:spTgt spid="1038"/>
                                        </p:tgtEl>
                                        <p:attrNameLst>
                                          <p:attrName>style.visibility</p:attrName>
                                        </p:attrNameLst>
                                      </p:cBhvr>
                                      <p:to>
                                        <p:strVal val="visible"/>
                                      </p:to>
                                    </p:set>
                                    <p:animEffect transition="in" filter="blinds(horizontal)">
                                      <p:cBhvr>
                                        <p:cTn id="26" dur="500"/>
                                        <p:tgtEl>
                                          <p:spTgt spid="1038"/>
                                        </p:tgtEl>
                                      </p:cBhvr>
                                    </p:animEffect>
                                  </p:childTnLst>
                                </p:cTn>
                              </p:par>
                            </p:childTnLst>
                          </p:cTn>
                        </p:par>
                        <p:par>
                          <p:cTn id="27" fill="hold">
                            <p:stCondLst>
                              <p:cond delay="3500"/>
                            </p:stCondLst>
                            <p:childTnLst>
                              <p:par>
                                <p:cTn id="28" presetID="9" presetClass="entr" presetSubtype="0" fill="hold" grpId="0" nodeType="afterEffect">
                                  <p:stCondLst>
                                    <p:cond delay="14000"/>
                                  </p:stCondLst>
                                  <p:childTnLst>
                                    <p:set>
                                      <p:cBhvr>
                                        <p:cTn id="29" dur="1" fill="hold">
                                          <p:stCondLst>
                                            <p:cond delay="0"/>
                                          </p:stCondLst>
                                        </p:cTn>
                                        <p:tgtEl>
                                          <p:spTgt spid="1041"/>
                                        </p:tgtEl>
                                        <p:attrNameLst>
                                          <p:attrName>style.visibility</p:attrName>
                                        </p:attrNameLst>
                                      </p:cBhvr>
                                      <p:to>
                                        <p:strVal val="visible"/>
                                      </p:to>
                                    </p:set>
                                    <p:animEffect transition="in" filter="dissolve">
                                      <p:cBhvr>
                                        <p:cTn id="30" dur="500"/>
                                        <p:tgtEl>
                                          <p:spTgt spid="1041"/>
                                        </p:tgtEl>
                                      </p:cBhvr>
                                    </p:animEffect>
                                  </p:childTnLst>
                                </p:cTn>
                              </p:par>
                            </p:childTnLst>
                          </p:cTn>
                        </p:par>
                        <p:par>
                          <p:cTn id="31" fill="hold">
                            <p:stCondLst>
                              <p:cond delay="18000"/>
                            </p:stCondLst>
                            <p:childTnLst>
                              <p:par>
                                <p:cTn id="32" presetID="9" presetClass="entr" presetSubtype="0" fill="hold" nodeType="afterEffect">
                                  <p:stCondLst>
                                    <p:cond delay="3000"/>
                                  </p:stCondLst>
                                  <p:childTnLst>
                                    <p:set>
                                      <p:cBhvr>
                                        <p:cTn id="33" dur="1" fill="hold">
                                          <p:stCondLst>
                                            <p:cond delay="0"/>
                                          </p:stCondLst>
                                        </p:cTn>
                                        <p:tgtEl>
                                          <p:spTgt spid="1048"/>
                                        </p:tgtEl>
                                        <p:attrNameLst>
                                          <p:attrName>style.visibility</p:attrName>
                                        </p:attrNameLst>
                                      </p:cBhvr>
                                      <p:to>
                                        <p:strVal val="visible"/>
                                      </p:to>
                                    </p:set>
                                    <p:animEffect transition="in" filter="dissolve">
                                      <p:cBhvr>
                                        <p:cTn id="34" dur="500"/>
                                        <p:tgtEl>
                                          <p:spTgt spid="1048"/>
                                        </p:tgtEl>
                                      </p:cBhvr>
                                    </p:animEffect>
                                  </p:childTnLst>
                                </p:cTn>
                              </p:par>
                            </p:childTnLst>
                          </p:cTn>
                        </p:par>
                        <p:par>
                          <p:cTn id="35" fill="hold">
                            <p:stCondLst>
                              <p:cond delay="21500"/>
                            </p:stCondLst>
                            <p:childTnLst>
                              <p:par>
                                <p:cTn id="36" presetID="9" presetClass="entr" presetSubtype="0" fill="hold" grpId="0" nodeType="afterEffect">
                                  <p:stCondLst>
                                    <p:cond delay="3000"/>
                                  </p:stCondLst>
                                  <p:childTnLst>
                                    <p:set>
                                      <p:cBhvr>
                                        <p:cTn id="37" dur="1" fill="hold">
                                          <p:stCondLst>
                                            <p:cond delay="0"/>
                                          </p:stCondLst>
                                        </p:cTn>
                                        <p:tgtEl>
                                          <p:spTgt spid="1045"/>
                                        </p:tgtEl>
                                        <p:attrNameLst>
                                          <p:attrName>style.visibility</p:attrName>
                                        </p:attrNameLst>
                                      </p:cBhvr>
                                      <p:to>
                                        <p:strVal val="visible"/>
                                      </p:to>
                                    </p:set>
                                    <p:animEffect transition="in" filter="dissolve">
                                      <p:cBhvr>
                                        <p:cTn id="38" dur="500"/>
                                        <p:tgtEl>
                                          <p:spTgt spid="1045"/>
                                        </p:tgtEl>
                                      </p:cBhvr>
                                    </p:animEffect>
                                  </p:childTnLst>
                                </p:cTn>
                              </p:par>
                            </p:childTnLst>
                          </p:cTn>
                        </p:par>
                        <p:par>
                          <p:cTn id="39" fill="hold">
                            <p:stCondLst>
                              <p:cond delay="25000"/>
                            </p:stCondLst>
                            <p:childTnLst>
                              <p:par>
                                <p:cTn id="40" presetID="9" presetClass="entr" presetSubtype="0" fill="hold" grpId="0" nodeType="after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dissolve">
                                      <p:cBhvr>
                                        <p:cTn id="4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Prev" delay="0">
                      <p:tgtEl>
                        <p:sldTgt/>
                      </p:tgtEl>
                    </p:cond>
                    <p:cond evt="onStopAudio" delay="0">
                      <p:tgtEl>
                        <p:sldTgt/>
                      </p:tgtEl>
                    </p:cond>
                  </p:endCondLst>
                </p:cTn>
                <p:tgtEl>
                  <p:spTgt spid="1049"/>
                </p:tgtEl>
              </p:cMediaNode>
            </p:audio>
          </p:childTnLst>
        </p:cTn>
      </p:par>
    </p:tnLst>
    <p:bldLst>
      <p:bldP spid="1029" grpId="0" autoUpdateAnimBg="0"/>
      <p:bldP spid="1032" grpId="0" animBg="1"/>
      <p:bldP spid="1035" grpId="0" animBg="1" autoUpdateAnimBg="0"/>
      <p:bldP spid="1038" grpId="0" animBg="1"/>
      <p:bldP spid="1041" grpId="0" animBg="1" autoUpdateAnimBg="0"/>
      <p:bldP spid="1045"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220" name="Rectangle 4"/>
          <p:cNvSpPr>
            <a:spLocks noChangeArrowheads="1"/>
          </p:cNvSpPr>
          <p:nvPr/>
        </p:nvSpPr>
        <p:spPr bwMode="auto">
          <a:xfrm>
            <a:off x="1143000" y="152400"/>
            <a:ext cx="7391400" cy="762000"/>
          </a:xfrm>
          <a:prstGeom prst="rect">
            <a:avLst/>
          </a:prstGeom>
          <a:noFill/>
          <a:ln w="9525">
            <a:noFill/>
            <a:miter lim="800000"/>
            <a:headEnd/>
            <a:tailEnd/>
          </a:ln>
          <a:effectLst/>
        </p:spPr>
        <p:txBody>
          <a:bodyPr anchor="b">
            <a:spAutoFit/>
          </a:bodyPr>
          <a:lstStyle/>
          <a:p>
            <a:r>
              <a:rPr lang="en-US" sz="4400" b="1" u="sng">
                <a:solidFill>
                  <a:schemeClr val="tx2"/>
                </a:solidFill>
                <a:effectLst>
                  <a:outerShdw blurRad="38100" dist="38100" dir="2700000" algn="tl">
                    <a:srgbClr val="C0C0C0"/>
                  </a:outerShdw>
                </a:effectLst>
              </a:rPr>
              <a:t>Overview of an Essay</a:t>
            </a:r>
          </a:p>
        </p:txBody>
      </p:sp>
      <p:sp>
        <p:nvSpPr>
          <p:cNvPr id="9222" name="AutoShape 6">
            <a:hlinkClick r:id="" action="ppaction://hlinkshowjump?jump=previousslide" highlightClick="1">
              <a:snd r:embed="rId5" name="type.wav"/>
            </a:hlinkClick>
          </p:cNvPr>
          <p:cNvSpPr>
            <a:spLocks noChangeArrowheads="1"/>
          </p:cNvSpPr>
          <p:nvPr/>
        </p:nvSpPr>
        <p:spPr bwMode="auto">
          <a:xfrm>
            <a:off x="304800" y="6172200"/>
            <a:ext cx="914400" cy="457200"/>
          </a:xfrm>
          <a:prstGeom prst="actionButtonBackPrevious">
            <a:avLst/>
          </a:prstGeom>
          <a:solidFill>
            <a:schemeClr val="hlink"/>
          </a:solidFill>
          <a:ln w="9525">
            <a:solidFill>
              <a:schemeClr val="tx1"/>
            </a:solidFill>
            <a:miter lim="800000"/>
            <a:headEnd/>
            <a:tailEnd/>
          </a:ln>
          <a:effectLst/>
        </p:spPr>
        <p:txBody>
          <a:bodyPr wrap="none" anchor="ctr"/>
          <a:lstStyle/>
          <a:p>
            <a:endParaRPr lang="ar-EG"/>
          </a:p>
        </p:txBody>
      </p:sp>
      <p:sp>
        <p:nvSpPr>
          <p:cNvPr id="9224" name="AutoShape 8">
            <a:hlinkClick r:id="" action="ppaction://hlinkshowjump?jump=nextslide" highlightClick="1">
              <a:snd r:embed="rId5"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sp>
        <p:nvSpPr>
          <p:cNvPr id="9225" name="AutoShape 9"/>
          <p:cNvSpPr>
            <a:spLocks noChangeArrowheads="1"/>
          </p:cNvSpPr>
          <p:nvPr/>
        </p:nvSpPr>
        <p:spPr bwMode="auto">
          <a:xfrm flipV="1">
            <a:off x="3429000" y="1371600"/>
            <a:ext cx="1600200" cy="838200"/>
          </a:xfrm>
          <a:prstGeom prst="triangle">
            <a:avLst>
              <a:gd name="adj" fmla="val 50000"/>
            </a:avLst>
          </a:prstGeom>
          <a:solidFill>
            <a:schemeClr val="hlink"/>
          </a:solidFill>
          <a:ln w="28575">
            <a:solidFill>
              <a:schemeClr val="tx1"/>
            </a:solidFill>
            <a:miter lim="800000"/>
            <a:headEnd/>
            <a:tailEnd/>
          </a:ln>
          <a:effectLst/>
        </p:spPr>
        <p:txBody>
          <a:bodyPr wrap="none" anchor="ctr"/>
          <a:lstStyle/>
          <a:p>
            <a:endParaRPr lang="ar-EG"/>
          </a:p>
        </p:txBody>
      </p:sp>
      <p:sp>
        <p:nvSpPr>
          <p:cNvPr id="9229" name="AutoShape 13"/>
          <p:cNvSpPr>
            <a:spLocks noChangeArrowheads="1"/>
          </p:cNvSpPr>
          <p:nvPr/>
        </p:nvSpPr>
        <p:spPr bwMode="auto">
          <a:xfrm>
            <a:off x="3352800" y="4724400"/>
            <a:ext cx="1600200" cy="838200"/>
          </a:xfrm>
          <a:prstGeom prst="triangle">
            <a:avLst>
              <a:gd name="adj" fmla="val 50000"/>
            </a:avLst>
          </a:prstGeom>
          <a:solidFill>
            <a:schemeClr val="folHlink"/>
          </a:solidFill>
          <a:ln w="28575">
            <a:solidFill>
              <a:schemeClr val="tx1"/>
            </a:solidFill>
            <a:miter lim="800000"/>
            <a:headEnd/>
            <a:tailEnd/>
          </a:ln>
          <a:effectLst/>
        </p:spPr>
        <p:txBody>
          <a:bodyPr wrap="none" anchor="ctr"/>
          <a:lstStyle/>
          <a:p>
            <a:endParaRPr lang="ar-EG"/>
          </a:p>
        </p:txBody>
      </p:sp>
      <p:sp>
        <p:nvSpPr>
          <p:cNvPr id="9230" name="AutoShape 14"/>
          <p:cNvSpPr>
            <a:spLocks/>
          </p:cNvSpPr>
          <p:nvPr/>
        </p:nvSpPr>
        <p:spPr bwMode="auto">
          <a:xfrm>
            <a:off x="2971800" y="2438400"/>
            <a:ext cx="304800" cy="2133600"/>
          </a:xfrm>
          <a:prstGeom prst="leftBrace">
            <a:avLst>
              <a:gd name="adj1" fmla="val 58333"/>
              <a:gd name="adj2" fmla="val 50000"/>
            </a:avLst>
          </a:prstGeom>
          <a:noFill/>
          <a:ln w="57150">
            <a:solidFill>
              <a:schemeClr val="tx2"/>
            </a:solidFill>
            <a:miter lim="800000"/>
            <a:headEnd/>
            <a:tailEnd/>
          </a:ln>
          <a:effectLst/>
        </p:spPr>
        <p:txBody>
          <a:bodyPr wrap="none" anchor="ctr"/>
          <a:lstStyle/>
          <a:p>
            <a:endParaRPr lang="ar-EG"/>
          </a:p>
        </p:txBody>
      </p:sp>
      <p:sp>
        <p:nvSpPr>
          <p:cNvPr id="9231" name="Text Box 15"/>
          <p:cNvSpPr txBox="1">
            <a:spLocks noChangeArrowheads="1"/>
          </p:cNvSpPr>
          <p:nvPr/>
        </p:nvSpPr>
        <p:spPr bwMode="auto">
          <a:xfrm>
            <a:off x="381000" y="2911475"/>
            <a:ext cx="2590800" cy="2170113"/>
          </a:xfrm>
          <a:prstGeom prst="rect">
            <a:avLst/>
          </a:prstGeom>
          <a:noFill/>
          <a:ln w="9525">
            <a:noFill/>
            <a:miter lim="800000"/>
            <a:headEnd/>
            <a:tailEnd/>
          </a:ln>
          <a:effectLst/>
        </p:spPr>
        <p:txBody>
          <a:bodyPr>
            <a:spAutoFit/>
          </a:bodyPr>
          <a:lstStyle/>
          <a:p>
            <a:pPr>
              <a:spcBef>
                <a:spcPct val="50000"/>
              </a:spcBef>
            </a:pPr>
            <a:r>
              <a:rPr lang="en-US" sz="1600" b="1" u="sng"/>
              <a:t>Body Paragraphs</a:t>
            </a:r>
          </a:p>
          <a:p>
            <a:pPr>
              <a:spcBef>
                <a:spcPct val="50000"/>
              </a:spcBef>
            </a:pPr>
            <a:r>
              <a:rPr lang="en-US" sz="1600" b="1"/>
              <a:t>Support the main ideas of the thesis statement</a:t>
            </a:r>
          </a:p>
          <a:p>
            <a:pPr>
              <a:spcBef>
                <a:spcPct val="50000"/>
              </a:spcBef>
            </a:pPr>
            <a:r>
              <a:rPr lang="en-US" sz="1600" b="1"/>
              <a:t>Begin with topic sentences</a:t>
            </a:r>
          </a:p>
          <a:p>
            <a:pPr>
              <a:spcBef>
                <a:spcPct val="50000"/>
              </a:spcBef>
            </a:pPr>
            <a:endParaRPr lang="en-US" sz="1600" b="1"/>
          </a:p>
        </p:txBody>
      </p:sp>
      <p:sp>
        <p:nvSpPr>
          <p:cNvPr id="9233" name="Text Box 17"/>
          <p:cNvSpPr txBox="1">
            <a:spLocks noChangeArrowheads="1"/>
          </p:cNvSpPr>
          <p:nvPr/>
        </p:nvSpPr>
        <p:spPr bwMode="auto">
          <a:xfrm>
            <a:off x="5867400" y="1371600"/>
            <a:ext cx="2590800" cy="2047875"/>
          </a:xfrm>
          <a:prstGeom prst="rect">
            <a:avLst/>
          </a:prstGeom>
          <a:noFill/>
          <a:ln w="9525">
            <a:noFill/>
            <a:miter lim="800000"/>
            <a:headEnd/>
            <a:tailEnd/>
          </a:ln>
          <a:effectLst/>
        </p:spPr>
        <p:txBody>
          <a:bodyPr>
            <a:spAutoFit/>
          </a:bodyPr>
          <a:lstStyle/>
          <a:p>
            <a:pPr>
              <a:spcBef>
                <a:spcPct val="50000"/>
              </a:spcBef>
            </a:pPr>
            <a:r>
              <a:rPr lang="en-US" sz="1600" b="1" u="sng"/>
              <a:t>Introduction</a:t>
            </a:r>
          </a:p>
          <a:p>
            <a:pPr>
              <a:spcBef>
                <a:spcPct val="50000"/>
              </a:spcBef>
            </a:pPr>
            <a:r>
              <a:rPr lang="en-US" sz="1600" b="1"/>
              <a:t>General statements and information about the topic</a:t>
            </a:r>
          </a:p>
          <a:p>
            <a:pPr>
              <a:spcBef>
                <a:spcPct val="50000"/>
              </a:spcBef>
            </a:pPr>
            <a:r>
              <a:rPr lang="en-US" sz="1600" b="1"/>
              <a:t>Thesis statement- lists the main ideas in the essay</a:t>
            </a:r>
          </a:p>
        </p:txBody>
      </p:sp>
      <p:sp>
        <p:nvSpPr>
          <p:cNvPr id="9234" name="Text Box 18"/>
          <p:cNvSpPr txBox="1">
            <a:spLocks noChangeArrowheads="1"/>
          </p:cNvSpPr>
          <p:nvPr/>
        </p:nvSpPr>
        <p:spPr bwMode="auto">
          <a:xfrm>
            <a:off x="5867400" y="4724400"/>
            <a:ext cx="2590800" cy="1192213"/>
          </a:xfrm>
          <a:prstGeom prst="rect">
            <a:avLst/>
          </a:prstGeom>
          <a:noFill/>
          <a:ln w="9525">
            <a:noFill/>
            <a:miter lim="800000"/>
            <a:headEnd/>
            <a:tailEnd/>
          </a:ln>
          <a:effectLst/>
        </p:spPr>
        <p:txBody>
          <a:bodyPr>
            <a:spAutoFit/>
          </a:bodyPr>
          <a:lstStyle/>
          <a:p>
            <a:pPr>
              <a:spcBef>
                <a:spcPct val="50000"/>
              </a:spcBef>
            </a:pPr>
            <a:r>
              <a:rPr lang="en-US" sz="1600" b="1" u="sng"/>
              <a:t>Conclusion</a:t>
            </a:r>
          </a:p>
          <a:p>
            <a:pPr>
              <a:spcBef>
                <a:spcPct val="50000"/>
              </a:spcBef>
            </a:pPr>
            <a:r>
              <a:rPr lang="en-US" sz="1600" b="1"/>
              <a:t>Brief summary of main points of the essay</a:t>
            </a:r>
          </a:p>
        </p:txBody>
      </p:sp>
      <p:sp>
        <p:nvSpPr>
          <p:cNvPr id="9235" name="Line 19"/>
          <p:cNvSpPr>
            <a:spLocks noChangeShapeType="1"/>
          </p:cNvSpPr>
          <p:nvPr/>
        </p:nvSpPr>
        <p:spPr bwMode="auto">
          <a:xfrm flipH="1">
            <a:off x="4876800" y="4953000"/>
            <a:ext cx="990600" cy="228600"/>
          </a:xfrm>
          <a:prstGeom prst="line">
            <a:avLst/>
          </a:prstGeom>
          <a:noFill/>
          <a:ln w="38100">
            <a:solidFill>
              <a:schemeClr val="tx1"/>
            </a:solidFill>
            <a:miter lim="800000"/>
            <a:headEnd/>
            <a:tailEnd type="triangle" w="med" len="med"/>
          </a:ln>
          <a:effectLst/>
        </p:spPr>
        <p:txBody>
          <a:bodyPr wrap="none"/>
          <a:lstStyle/>
          <a:p>
            <a:endParaRPr lang="ar-EG"/>
          </a:p>
        </p:txBody>
      </p:sp>
      <p:sp>
        <p:nvSpPr>
          <p:cNvPr id="9236" name="Line 20"/>
          <p:cNvSpPr>
            <a:spLocks noChangeShapeType="1"/>
          </p:cNvSpPr>
          <p:nvPr/>
        </p:nvSpPr>
        <p:spPr bwMode="auto">
          <a:xfrm flipH="1" flipV="1">
            <a:off x="4876800" y="1752600"/>
            <a:ext cx="990600" cy="228600"/>
          </a:xfrm>
          <a:prstGeom prst="line">
            <a:avLst/>
          </a:prstGeom>
          <a:noFill/>
          <a:ln w="38100">
            <a:solidFill>
              <a:schemeClr val="tx1"/>
            </a:solidFill>
            <a:miter lim="800000"/>
            <a:headEnd/>
            <a:tailEnd type="triangle" w="med" len="med"/>
          </a:ln>
          <a:effectLst/>
        </p:spPr>
        <p:txBody>
          <a:bodyPr wrap="none"/>
          <a:lstStyle/>
          <a:p>
            <a:endParaRPr lang="ar-EG"/>
          </a:p>
        </p:txBody>
      </p:sp>
      <p:grpSp>
        <p:nvGrpSpPr>
          <p:cNvPr id="2" name="Group 25"/>
          <p:cNvGrpSpPr>
            <a:grpSpLocks/>
          </p:cNvGrpSpPr>
          <p:nvPr/>
        </p:nvGrpSpPr>
        <p:grpSpPr bwMode="auto">
          <a:xfrm>
            <a:off x="3429000" y="2438400"/>
            <a:ext cx="1600200" cy="2133600"/>
            <a:chOff x="2304" y="1824"/>
            <a:chExt cx="1008" cy="1344"/>
          </a:xfrm>
        </p:grpSpPr>
        <p:sp>
          <p:nvSpPr>
            <p:cNvPr id="9226" name="Rectangle 10"/>
            <p:cNvSpPr>
              <a:spLocks noChangeArrowheads="1"/>
            </p:cNvSpPr>
            <p:nvPr/>
          </p:nvSpPr>
          <p:spPr bwMode="auto">
            <a:xfrm>
              <a:off x="2304" y="1824"/>
              <a:ext cx="1008" cy="384"/>
            </a:xfrm>
            <a:prstGeom prst="rect">
              <a:avLst/>
            </a:prstGeom>
            <a:solidFill>
              <a:schemeClr val="accent2"/>
            </a:solidFill>
            <a:ln w="28575">
              <a:solidFill>
                <a:schemeClr val="tx1"/>
              </a:solidFill>
              <a:miter lim="800000"/>
              <a:headEnd/>
              <a:tailEnd/>
            </a:ln>
            <a:effectLst/>
          </p:spPr>
          <p:txBody>
            <a:bodyPr wrap="none" anchor="ctr"/>
            <a:lstStyle/>
            <a:p>
              <a:endParaRPr lang="ar-EG"/>
            </a:p>
          </p:txBody>
        </p:sp>
        <p:sp>
          <p:nvSpPr>
            <p:cNvPr id="9227" name="Rectangle 11"/>
            <p:cNvSpPr>
              <a:spLocks noChangeArrowheads="1"/>
            </p:cNvSpPr>
            <p:nvPr/>
          </p:nvSpPr>
          <p:spPr bwMode="auto">
            <a:xfrm>
              <a:off x="2304" y="2304"/>
              <a:ext cx="1008" cy="384"/>
            </a:xfrm>
            <a:prstGeom prst="rect">
              <a:avLst/>
            </a:prstGeom>
            <a:solidFill>
              <a:schemeClr val="accent2"/>
            </a:solidFill>
            <a:ln w="28575">
              <a:solidFill>
                <a:schemeClr val="tx1"/>
              </a:solidFill>
              <a:miter lim="800000"/>
              <a:headEnd/>
              <a:tailEnd/>
            </a:ln>
            <a:effectLst/>
          </p:spPr>
          <p:txBody>
            <a:bodyPr wrap="none" anchor="ctr"/>
            <a:lstStyle/>
            <a:p>
              <a:endParaRPr lang="ar-EG"/>
            </a:p>
          </p:txBody>
        </p:sp>
        <p:sp>
          <p:nvSpPr>
            <p:cNvPr id="9228" name="Rectangle 12"/>
            <p:cNvSpPr>
              <a:spLocks noChangeArrowheads="1"/>
            </p:cNvSpPr>
            <p:nvPr/>
          </p:nvSpPr>
          <p:spPr bwMode="auto">
            <a:xfrm>
              <a:off x="2304" y="2784"/>
              <a:ext cx="1008" cy="384"/>
            </a:xfrm>
            <a:prstGeom prst="rect">
              <a:avLst/>
            </a:prstGeom>
            <a:solidFill>
              <a:schemeClr val="accent2"/>
            </a:solidFill>
            <a:ln w="28575">
              <a:solidFill>
                <a:schemeClr val="tx1"/>
              </a:solidFill>
              <a:miter lim="800000"/>
              <a:headEnd/>
              <a:tailEnd/>
            </a:ln>
            <a:effectLst/>
          </p:spPr>
          <p:txBody>
            <a:bodyPr wrap="none" anchor="ctr"/>
            <a:lstStyle/>
            <a:p>
              <a:endParaRPr lang="ar-EG"/>
            </a:p>
          </p:txBody>
        </p:sp>
        <p:sp>
          <p:nvSpPr>
            <p:cNvPr id="9237" name="Text Box 21"/>
            <p:cNvSpPr txBox="1">
              <a:spLocks noChangeArrowheads="1"/>
            </p:cNvSpPr>
            <p:nvPr/>
          </p:nvSpPr>
          <p:spPr bwMode="auto">
            <a:xfrm>
              <a:off x="2400" y="1824"/>
              <a:ext cx="816" cy="326"/>
            </a:xfrm>
            <a:prstGeom prst="rect">
              <a:avLst/>
            </a:prstGeom>
            <a:noFill/>
            <a:ln w="9525">
              <a:noFill/>
              <a:miter lim="800000"/>
              <a:headEnd/>
              <a:tailEnd/>
            </a:ln>
            <a:effectLst/>
          </p:spPr>
          <p:txBody>
            <a:bodyPr>
              <a:spAutoFit/>
            </a:bodyPr>
            <a:lstStyle/>
            <a:p>
              <a:pPr algn="ctr">
                <a:spcBef>
                  <a:spcPct val="50000"/>
                </a:spcBef>
              </a:pPr>
              <a:r>
                <a:rPr lang="en-US" sz="1400"/>
                <a:t>Body Paragraph 1</a:t>
              </a:r>
            </a:p>
          </p:txBody>
        </p:sp>
        <p:sp>
          <p:nvSpPr>
            <p:cNvPr id="9238" name="Text Box 22"/>
            <p:cNvSpPr txBox="1">
              <a:spLocks noChangeArrowheads="1"/>
            </p:cNvSpPr>
            <p:nvPr/>
          </p:nvSpPr>
          <p:spPr bwMode="auto">
            <a:xfrm>
              <a:off x="2400" y="2304"/>
              <a:ext cx="816" cy="326"/>
            </a:xfrm>
            <a:prstGeom prst="rect">
              <a:avLst/>
            </a:prstGeom>
            <a:noFill/>
            <a:ln w="9525">
              <a:noFill/>
              <a:miter lim="800000"/>
              <a:headEnd/>
              <a:tailEnd/>
            </a:ln>
            <a:effectLst/>
          </p:spPr>
          <p:txBody>
            <a:bodyPr>
              <a:spAutoFit/>
            </a:bodyPr>
            <a:lstStyle/>
            <a:p>
              <a:pPr algn="ctr">
                <a:spcBef>
                  <a:spcPct val="50000"/>
                </a:spcBef>
              </a:pPr>
              <a:r>
                <a:rPr lang="en-US" sz="1400"/>
                <a:t>Body Paragraph 2</a:t>
              </a:r>
            </a:p>
          </p:txBody>
        </p:sp>
        <p:sp>
          <p:nvSpPr>
            <p:cNvPr id="9239" name="Text Box 23"/>
            <p:cNvSpPr txBox="1">
              <a:spLocks noChangeArrowheads="1"/>
            </p:cNvSpPr>
            <p:nvPr/>
          </p:nvSpPr>
          <p:spPr bwMode="auto">
            <a:xfrm>
              <a:off x="2352" y="2794"/>
              <a:ext cx="816" cy="326"/>
            </a:xfrm>
            <a:prstGeom prst="rect">
              <a:avLst/>
            </a:prstGeom>
            <a:noFill/>
            <a:ln w="9525">
              <a:noFill/>
              <a:miter lim="800000"/>
              <a:headEnd/>
              <a:tailEnd/>
            </a:ln>
            <a:effectLst/>
          </p:spPr>
          <p:txBody>
            <a:bodyPr>
              <a:spAutoFit/>
            </a:bodyPr>
            <a:lstStyle/>
            <a:p>
              <a:pPr algn="ctr">
                <a:spcBef>
                  <a:spcPct val="50000"/>
                </a:spcBef>
              </a:pPr>
              <a:r>
                <a:rPr lang="en-US" sz="1400"/>
                <a:t>Body Paragraph 3</a:t>
              </a:r>
            </a:p>
          </p:txBody>
        </p:sp>
      </p:grpSp>
      <p:pic>
        <p:nvPicPr>
          <p:cNvPr id="9240" name="Picture 2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7086600" y="6172200"/>
            <a:ext cx="457200" cy="457200"/>
          </a:xfrm>
          <a:prstGeom prst="rect">
            <a:avLst/>
          </a:prstGeom>
          <a:noFill/>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2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overv"/>
                                        </p:tgtEl>
                                      </p:cMediaNode>
                                    </p:audio>
                                  </p:subTnLst>
                                </p:cTn>
                              </p:par>
                            </p:childTnLst>
                          </p:cTn>
                        </p:par>
                        <p:par>
                          <p:cTn id="7" fill="hold">
                            <p:stCondLst>
                              <p:cond delay="500"/>
                            </p:stCondLst>
                            <p:childTnLst>
                              <p:par>
                                <p:cTn id="8" presetID="1" presetClass="mediacall" presetSubtype="0" fill="hold" nodeType="afterEffect">
                                  <p:stCondLst>
                                    <p:cond delay="0"/>
                                  </p:stCondLst>
                                  <p:childTnLst>
                                    <p:cmd type="call" cmd="playFrom(0.0)">
                                      <p:cBhvr>
                                        <p:cTn id="9" dur="1" fill="hold"/>
                                        <p:tgtEl>
                                          <p:spTgt spid="9240"/>
                                        </p:tgtEl>
                                      </p:cBhvr>
                                    </p:cmd>
                                  </p:childTnLst>
                                </p:cTn>
                              </p:par>
                              <p:par>
                                <p:cTn id="10" presetID="3" presetClass="entr" presetSubtype="10" fill="hold" grpId="0" nodeType="withEffect">
                                  <p:stCondLst>
                                    <p:cond delay="5000"/>
                                  </p:stCondLst>
                                  <p:childTnLst>
                                    <p:set>
                                      <p:cBhvr>
                                        <p:cTn id="11" dur="1" fill="hold">
                                          <p:stCondLst>
                                            <p:cond delay="0"/>
                                          </p:stCondLst>
                                        </p:cTn>
                                        <p:tgtEl>
                                          <p:spTgt spid="9225"/>
                                        </p:tgtEl>
                                        <p:attrNameLst>
                                          <p:attrName>style.visibility</p:attrName>
                                        </p:attrNameLst>
                                      </p:cBhvr>
                                      <p:to>
                                        <p:strVal val="visible"/>
                                      </p:to>
                                    </p:set>
                                    <p:animEffect transition="in" filter="blinds(horizontal)">
                                      <p:cBhvr>
                                        <p:cTn id="12" dur="500"/>
                                        <p:tgtEl>
                                          <p:spTgt spid="9225"/>
                                        </p:tgtEl>
                                      </p:cBhvr>
                                    </p:animEffect>
                                  </p:childTnLst>
                                </p:cTn>
                              </p:par>
                            </p:childTnLst>
                          </p:cTn>
                        </p:par>
                        <p:par>
                          <p:cTn id="13" fill="hold">
                            <p:stCondLst>
                              <p:cond delay="6000"/>
                            </p:stCondLst>
                            <p:childTnLst>
                              <p:par>
                                <p:cTn id="14" presetID="17" presetClass="entr" presetSubtype="2" fill="hold" grpId="0" nodeType="afterEffect">
                                  <p:stCondLst>
                                    <p:cond delay="1000"/>
                                  </p:stCondLst>
                                  <p:childTnLst>
                                    <p:set>
                                      <p:cBhvr>
                                        <p:cTn id="15" dur="1" fill="hold">
                                          <p:stCondLst>
                                            <p:cond delay="0"/>
                                          </p:stCondLst>
                                        </p:cTn>
                                        <p:tgtEl>
                                          <p:spTgt spid="9236"/>
                                        </p:tgtEl>
                                        <p:attrNameLst>
                                          <p:attrName>style.visibility</p:attrName>
                                        </p:attrNameLst>
                                      </p:cBhvr>
                                      <p:to>
                                        <p:strVal val="visible"/>
                                      </p:to>
                                    </p:set>
                                    <p:anim calcmode="lin" valueType="num">
                                      <p:cBhvr>
                                        <p:cTn id="16" dur="500" fill="hold"/>
                                        <p:tgtEl>
                                          <p:spTgt spid="9236"/>
                                        </p:tgtEl>
                                        <p:attrNameLst>
                                          <p:attrName>ppt_x</p:attrName>
                                        </p:attrNameLst>
                                      </p:cBhvr>
                                      <p:tavLst>
                                        <p:tav tm="0">
                                          <p:val>
                                            <p:strVal val="#ppt_x+#ppt_w/2"/>
                                          </p:val>
                                        </p:tav>
                                        <p:tav tm="100000">
                                          <p:val>
                                            <p:strVal val="#ppt_x"/>
                                          </p:val>
                                        </p:tav>
                                      </p:tavLst>
                                    </p:anim>
                                    <p:anim calcmode="lin" valueType="num">
                                      <p:cBhvr>
                                        <p:cTn id="17" dur="500" fill="hold"/>
                                        <p:tgtEl>
                                          <p:spTgt spid="9236"/>
                                        </p:tgtEl>
                                        <p:attrNameLst>
                                          <p:attrName>ppt_y</p:attrName>
                                        </p:attrNameLst>
                                      </p:cBhvr>
                                      <p:tavLst>
                                        <p:tav tm="0">
                                          <p:val>
                                            <p:strVal val="#ppt_y"/>
                                          </p:val>
                                        </p:tav>
                                        <p:tav tm="100000">
                                          <p:val>
                                            <p:strVal val="#ppt_y"/>
                                          </p:val>
                                        </p:tav>
                                      </p:tavLst>
                                    </p:anim>
                                    <p:anim calcmode="lin" valueType="num">
                                      <p:cBhvr>
                                        <p:cTn id="18" dur="500" fill="hold"/>
                                        <p:tgtEl>
                                          <p:spTgt spid="9236"/>
                                        </p:tgtEl>
                                        <p:attrNameLst>
                                          <p:attrName>ppt_w</p:attrName>
                                        </p:attrNameLst>
                                      </p:cBhvr>
                                      <p:tavLst>
                                        <p:tav tm="0">
                                          <p:val>
                                            <p:fltVal val="0"/>
                                          </p:val>
                                        </p:tav>
                                        <p:tav tm="100000">
                                          <p:val>
                                            <p:strVal val="#ppt_w"/>
                                          </p:val>
                                        </p:tav>
                                      </p:tavLst>
                                    </p:anim>
                                    <p:anim calcmode="lin" valueType="num">
                                      <p:cBhvr>
                                        <p:cTn id="19" dur="500" fill="hold"/>
                                        <p:tgtEl>
                                          <p:spTgt spid="9236"/>
                                        </p:tgtEl>
                                        <p:attrNameLst>
                                          <p:attrName>ppt_h</p:attrName>
                                        </p:attrNameLst>
                                      </p:cBhvr>
                                      <p:tavLst>
                                        <p:tav tm="0">
                                          <p:val>
                                            <p:strVal val="#ppt_h"/>
                                          </p:val>
                                        </p:tav>
                                        <p:tav tm="100000">
                                          <p:val>
                                            <p:strVal val="#ppt_h"/>
                                          </p:val>
                                        </p:tav>
                                      </p:tavLst>
                                    </p:anim>
                                  </p:childTnLst>
                                </p:cTn>
                              </p:par>
                            </p:childTnLst>
                          </p:cTn>
                        </p:par>
                        <p:par>
                          <p:cTn id="20" fill="hold">
                            <p:stCondLst>
                              <p:cond delay="7500"/>
                            </p:stCondLst>
                            <p:childTnLst>
                              <p:par>
                                <p:cTn id="21" presetID="17" presetClass="entr" presetSubtype="8" fill="hold" grpId="0" nodeType="afterEffect">
                                  <p:stCondLst>
                                    <p:cond delay="0"/>
                                  </p:stCondLst>
                                  <p:childTnLst>
                                    <p:set>
                                      <p:cBhvr>
                                        <p:cTn id="22" dur="1" fill="hold">
                                          <p:stCondLst>
                                            <p:cond delay="0"/>
                                          </p:stCondLst>
                                        </p:cTn>
                                        <p:tgtEl>
                                          <p:spTgt spid="9233"/>
                                        </p:tgtEl>
                                        <p:attrNameLst>
                                          <p:attrName>style.visibility</p:attrName>
                                        </p:attrNameLst>
                                      </p:cBhvr>
                                      <p:to>
                                        <p:strVal val="visible"/>
                                      </p:to>
                                    </p:set>
                                    <p:anim calcmode="lin" valueType="num">
                                      <p:cBhvr>
                                        <p:cTn id="23" dur="500" fill="hold"/>
                                        <p:tgtEl>
                                          <p:spTgt spid="9233"/>
                                        </p:tgtEl>
                                        <p:attrNameLst>
                                          <p:attrName>ppt_x</p:attrName>
                                        </p:attrNameLst>
                                      </p:cBhvr>
                                      <p:tavLst>
                                        <p:tav tm="0">
                                          <p:val>
                                            <p:strVal val="#ppt_x-#ppt_w/2"/>
                                          </p:val>
                                        </p:tav>
                                        <p:tav tm="100000">
                                          <p:val>
                                            <p:strVal val="#ppt_x"/>
                                          </p:val>
                                        </p:tav>
                                      </p:tavLst>
                                    </p:anim>
                                    <p:anim calcmode="lin" valueType="num">
                                      <p:cBhvr>
                                        <p:cTn id="24" dur="500" fill="hold"/>
                                        <p:tgtEl>
                                          <p:spTgt spid="9233"/>
                                        </p:tgtEl>
                                        <p:attrNameLst>
                                          <p:attrName>ppt_y</p:attrName>
                                        </p:attrNameLst>
                                      </p:cBhvr>
                                      <p:tavLst>
                                        <p:tav tm="0">
                                          <p:val>
                                            <p:strVal val="#ppt_y"/>
                                          </p:val>
                                        </p:tav>
                                        <p:tav tm="100000">
                                          <p:val>
                                            <p:strVal val="#ppt_y"/>
                                          </p:val>
                                        </p:tav>
                                      </p:tavLst>
                                    </p:anim>
                                    <p:anim calcmode="lin" valueType="num">
                                      <p:cBhvr>
                                        <p:cTn id="25" dur="500" fill="hold"/>
                                        <p:tgtEl>
                                          <p:spTgt spid="9233"/>
                                        </p:tgtEl>
                                        <p:attrNameLst>
                                          <p:attrName>ppt_w</p:attrName>
                                        </p:attrNameLst>
                                      </p:cBhvr>
                                      <p:tavLst>
                                        <p:tav tm="0">
                                          <p:val>
                                            <p:fltVal val="0"/>
                                          </p:val>
                                        </p:tav>
                                        <p:tav tm="100000">
                                          <p:val>
                                            <p:strVal val="#ppt_w"/>
                                          </p:val>
                                        </p:tav>
                                      </p:tavLst>
                                    </p:anim>
                                    <p:anim calcmode="lin" valueType="num">
                                      <p:cBhvr>
                                        <p:cTn id="26" dur="500" fill="hold"/>
                                        <p:tgtEl>
                                          <p:spTgt spid="9233"/>
                                        </p:tgtEl>
                                        <p:attrNameLst>
                                          <p:attrName>ppt_h</p:attrName>
                                        </p:attrNameLst>
                                      </p:cBhvr>
                                      <p:tavLst>
                                        <p:tav tm="0">
                                          <p:val>
                                            <p:strVal val="#ppt_h"/>
                                          </p:val>
                                        </p:tav>
                                        <p:tav tm="100000">
                                          <p:val>
                                            <p:strVal val="#ppt_h"/>
                                          </p:val>
                                        </p:tav>
                                      </p:tavLst>
                                    </p:anim>
                                  </p:childTnLst>
                                </p:cTn>
                              </p:par>
                            </p:childTnLst>
                          </p:cTn>
                        </p:par>
                        <p:par>
                          <p:cTn id="27" fill="hold">
                            <p:stCondLst>
                              <p:cond delay="8000"/>
                            </p:stCondLst>
                            <p:childTnLst>
                              <p:par>
                                <p:cTn id="28" presetID="9" presetClass="entr" presetSubtype="0" fill="hold" nodeType="afterEffect">
                                  <p:stCondLst>
                                    <p:cond delay="1300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par>
                          <p:cTn id="31" fill="hold">
                            <p:stCondLst>
                              <p:cond delay="21500"/>
                            </p:stCondLst>
                            <p:childTnLst>
                              <p:par>
                                <p:cTn id="32" presetID="17" presetClass="entr" presetSubtype="1" fill="hold" grpId="0" nodeType="afterEffect">
                                  <p:stCondLst>
                                    <p:cond delay="1000"/>
                                  </p:stCondLst>
                                  <p:childTnLst>
                                    <p:set>
                                      <p:cBhvr>
                                        <p:cTn id="33" dur="1" fill="hold">
                                          <p:stCondLst>
                                            <p:cond delay="0"/>
                                          </p:stCondLst>
                                        </p:cTn>
                                        <p:tgtEl>
                                          <p:spTgt spid="9230"/>
                                        </p:tgtEl>
                                        <p:attrNameLst>
                                          <p:attrName>style.visibility</p:attrName>
                                        </p:attrNameLst>
                                      </p:cBhvr>
                                      <p:to>
                                        <p:strVal val="visible"/>
                                      </p:to>
                                    </p:set>
                                    <p:anim calcmode="lin" valueType="num">
                                      <p:cBhvr>
                                        <p:cTn id="34" dur="500" fill="hold"/>
                                        <p:tgtEl>
                                          <p:spTgt spid="9230"/>
                                        </p:tgtEl>
                                        <p:attrNameLst>
                                          <p:attrName>ppt_x</p:attrName>
                                        </p:attrNameLst>
                                      </p:cBhvr>
                                      <p:tavLst>
                                        <p:tav tm="0">
                                          <p:val>
                                            <p:strVal val="#ppt_x"/>
                                          </p:val>
                                        </p:tav>
                                        <p:tav tm="100000">
                                          <p:val>
                                            <p:strVal val="#ppt_x"/>
                                          </p:val>
                                        </p:tav>
                                      </p:tavLst>
                                    </p:anim>
                                    <p:anim calcmode="lin" valueType="num">
                                      <p:cBhvr>
                                        <p:cTn id="35" dur="500" fill="hold"/>
                                        <p:tgtEl>
                                          <p:spTgt spid="9230"/>
                                        </p:tgtEl>
                                        <p:attrNameLst>
                                          <p:attrName>ppt_y</p:attrName>
                                        </p:attrNameLst>
                                      </p:cBhvr>
                                      <p:tavLst>
                                        <p:tav tm="0">
                                          <p:val>
                                            <p:strVal val="#ppt_y-#ppt_h/2"/>
                                          </p:val>
                                        </p:tav>
                                        <p:tav tm="100000">
                                          <p:val>
                                            <p:strVal val="#ppt_y"/>
                                          </p:val>
                                        </p:tav>
                                      </p:tavLst>
                                    </p:anim>
                                    <p:anim calcmode="lin" valueType="num">
                                      <p:cBhvr>
                                        <p:cTn id="36" dur="500" fill="hold"/>
                                        <p:tgtEl>
                                          <p:spTgt spid="9230"/>
                                        </p:tgtEl>
                                        <p:attrNameLst>
                                          <p:attrName>ppt_w</p:attrName>
                                        </p:attrNameLst>
                                      </p:cBhvr>
                                      <p:tavLst>
                                        <p:tav tm="0">
                                          <p:val>
                                            <p:strVal val="#ppt_w"/>
                                          </p:val>
                                        </p:tav>
                                        <p:tav tm="100000">
                                          <p:val>
                                            <p:strVal val="#ppt_w"/>
                                          </p:val>
                                        </p:tav>
                                      </p:tavLst>
                                    </p:anim>
                                    <p:anim calcmode="lin" valueType="num">
                                      <p:cBhvr>
                                        <p:cTn id="37" dur="500" fill="hold"/>
                                        <p:tgtEl>
                                          <p:spTgt spid="9230"/>
                                        </p:tgtEl>
                                        <p:attrNameLst>
                                          <p:attrName>ppt_h</p:attrName>
                                        </p:attrNameLst>
                                      </p:cBhvr>
                                      <p:tavLst>
                                        <p:tav tm="0">
                                          <p:val>
                                            <p:fltVal val="0"/>
                                          </p:val>
                                        </p:tav>
                                        <p:tav tm="100000">
                                          <p:val>
                                            <p:strVal val="#ppt_h"/>
                                          </p:val>
                                        </p:tav>
                                      </p:tavLst>
                                    </p:anim>
                                  </p:childTnLst>
                                </p:cTn>
                              </p:par>
                            </p:childTnLst>
                          </p:cTn>
                        </p:par>
                        <p:par>
                          <p:cTn id="38" fill="hold">
                            <p:stCondLst>
                              <p:cond delay="23000"/>
                            </p:stCondLst>
                            <p:childTnLst>
                              <p:par>
                                <p:cTn id="39" presetID="17" presetClass="entr" presetSubtype="8" fill="hold" grpId="0" nodeType="afterEffect">
                                  <p:stCondLst>
                                    <p:cond delay="0"/>
                                  </p:stCondLst>
                                  <p:childTnLst>
                                    <p:set>
                                      <p:cBhvr>
                                        <p:cTn id="40" dur="1" fill="hold">
                                          <p:stCondLst>
                                            <p:cond delay="0"/>
                                          </p:stCondLst>
                                        </p:cTn>
                                        <p:tgtEl>
                                          <p:spTgt spid="9231"/>
                                        </p:tgtEl>
                                        <p:attrNameLst>
                                          <p:attrName>style.visibility</p:attrName>
                                        </p:attrNameLst>
                                      </p:cBhvr>
                                      <p:to>
                                        <p:strVal val="visible"/>
                                      </p:to>
                                    </p:set>
                                    <p:anim calcmode="lin" valueType="num">
                                      <p:cBhvr>
                                        <p:cTn id="41" dur="500" fill="hold"/>
                                        <p:tgtEl>
                                          <p:spTgt spid="9231"/>
                                        </p:tgtEl>
                                        <p:attrNameLst>
                                          <p:attrName>ppt_x</p:attrName>
                                        </p:attrNameLst>
                                      </p:cBhvr>
                                      <p:tavLst>
                                        <p:tav tm="0">
                                          <p:val>
                                            <p:strVal val="#ppt_x-#ppt_w/2"/>
                                          </p:val>
                                        </p:tav>
                                        <p:tav tm="100000">
                                          <p:val>
                                            <p:strVal val="#ppt_x"/>
                                          </p:val>
                                        </p:tav>
                                      </p:tavLst>
                                    </p:anim>
                                    <p:anim calcmode="lin" valueType="num">
                                      <p:cBhvr>
                                        <p:cTn id="42" dur="500" fill="hold"/>
                                        <p:tgtEl>
                                          <p:spTgt spid="9231"/>
                                        </p:tgtEl>
                                        <p:attrNameLst>
                                          <p:attrName>ppt_y</p:attrName>
                                        </p:attrNameLst>
                                      </p:cBhvr>
                                      <p:tavLst>
                                        <p:tav tm="0">
                                          <p:val>
                                            <p:strVal val="#ppt_y"/>
                                          </p:val>
                                        </p:tav>
                                        <p:tav tm="100000">
                                          <p:val>
                                            <p:strVal val="#ppt_y"/>
                                          </p:val>
                                        </p:tav>
                                      </p:tavLst>
                                    </p:anim>
                                    <p:anim calcmode="lin" valueType="num">
                                      <p:cBhvr>
                                        <p:cTn id="43" dur="500" fill="hold"/>
                                        <p:tgtEl>
                                          <p:spTgt spid="9231"/>
                                        </p:tgtEl>
                                        <p:attrNameLst>
                                          <p:attrName>ppt_w</p:attrName>
                                        </p:attrNameLst>
                                      </p:cBhvr>
                                      <p:tavLst>
                                        <p:tav tm="0">
                                          <p:val>
                                            <p:fltVal val="0"/>
                                          </p:val>
                                        </p:tav>
                                        <p:tav tm="100000">
                                          <p:val>
                                            <p:strVal val="#ppt_w"/>
                                          </p:val>
                                        </p:tav>
                                      </p:tavLst>
                                    </p:anim>
                                    <p:anim calcmode="lin" valueType="num">
                                      <p:cBhvr>
                                        <p:cTn id="44" dur="500" fill="hold"/>
                                        <p:tgtEl>
                                          <p:spTgt spid="9231"/>
                                        </p:tgtEl>
                                        <p:attrNameLst>
                                          <p:attrName>ppt_h</p:attrName>
                                        </p:attrNameLst>
                                      </p:cBhvr>
                                      <p:tavLst>
                                        <p:tav tm="0">
                                          <p:val>
                                            <p:strVal val="#ppt_h"/>
                                          </p:val>
                                        </p:tav>
                                        <p:tav tm="100000">
                                          <p:val>
                                            <p:strVal val="#ppt_h"/>
                                          </p:val>
                                        </p:tav>
                                      </p:tavLst>
                                    </p:anim>
                                  </p:childTnLst>
                                </p:cTn>
                              </p:par>
                            </p:childTnLst>
                          </p:cTn>
                        </p:par>
                        <p:par>
                          <p:cTn id="45" fill="hold">
                            <p:stCondLst>
                              <p:cond delay="23500"/>
                            </p:stCondLst>
                            <p:childTnLst>
                              <p:par>
                                <p:cTn id="46" presetID="3" presetClass="entr" presetSubtype="10" fill="hold" grpId="0" nodeType="afterEffect">
                                  <p:stCondLst>
                                    <p:cond delay="10000"/>
                                  </p:stCondLst>
                                  <p:childTnLst>
                                    <p:set>
                                      <p:cBhvr>
                                        <p:cTn id="47" dur="1" fill="hold">
                                          <p:stCondLst>
                                            <p:cond delay="0"/>
                                          </p:stCondLst>
                                        </p:cTn>
                                        <p:tgtEl>
                                          <p:spTgt spid="9229"/>
                                        </p:tgtEl>
                                        <p:attrNameLst>
                                          <p:attrName>style.visibility</p:attrName>
                                        </p:attrNameLst>
                                      </p:cBhvr>
                                      <p:to>
                                        <p:strVal val="visible"/>
                                      </p:to>
                                    </p:set>
                                    <p:animEffect transition="in" filter="blinds(horizontal)">
                                      <p:cBhvr>
                                        <p:cTn id="48" dur="500"/>
                                        <p:tgtEl>
                                          <p:spTgt spid="9229"/>
                                        </p:tgtEl>
                                      </p:cBhvr>
                                    </p:animEffect>
                                  </p:childTnLst>
                                </p:cTn>
                              </p:par>
                            </p:childTnLst>
                          </p:cTn>
                        </p:par>
                        <p:par>
                          <p:cTn id="49" fill="hold">
                            <p:stCondLst>
                              <p:cond delay="34000"/>
                            </p:stCondLst>
                            <p:childTnLst>
                              <p:par>
                                <p:cTn id="50" presetID="17" presetClass="entr" presetSubtype="2" fill="hold" grpId="0" nodeType="afterEffect">
                                  <p:stCondLst>
                                    <p:cond delay="0"/>
                                  </p:stCondLst>
                                  <p:childTnLst>
                                    <p:set>
                                      <p:cBhvr>
                                        <p:cTn id="51" dur="1" fill="hold">
                                          <p:stCondLst>
                                            <p:cond delay="0"/>
                                          </p:stCondLst>
                                        </p:cTn>
                                        <p:tgtEl>
                                          <p:spTgt spid="9235"/>
                                        </p:tgtEl>
                                        <p:attrNameLst>
                                          <p:attrName>style.visibility</p:attrName>
                                        </p:attrNameLst>
                                      </p:cBhvr>
                                      <p:to>
                                        <p:strVal val="visible"/>
                                      </p:to>
                                    </p:set>
                                    <p:anim calcmode="lin" valueType="num">
                                      <p:cBhvr>
                                        <p:cTn id="52" dur="500" fill="hold"/>
                                        <p:tgtEl>
                                          <p:spTgt spid="9235"/>
                                        </p:tgtEl>
                                        <p:attrNameLst>
                                          <p:attrName>ppt_x</p:attrName>
                                        </p:attrNameLst>
                                      </p:cBhvr>
                                      <p:tavLst>
                                        <p:tav tm="0">
                                          <p:val>
                                            <p:strVal val="#ppt_x+#ppt_w/2"/>
                                          </p:val>
                                        </p:tav>
                                        <p:tav tm="100000">
                                          <p:val>
                                            <p:strVal val="#ppt_x"/>
                                          </p:val>
                                        </p:tav>
                                      </p:tavLst>
                                    </p:anim>
                                    <p:anim calcmode="lin" valueType="num">
                                      <p:cBhvr>
                                        <p:cTn id="53" dur="500" fill="hold"/>
                                        <p:tgtEl>
                                          <p:spTgt spid="9235"/>
                                        </p:tgtEl>
                                        <p:attrNameLst>
                                          <p:attrName>ppt_y</p:attrName>
                                        </p:attrNameLst>
                                      </p:cBhvr>
                                      <p:tavLst>
                                        <p:tav tm="0">
                                          <p:val>
                                            <p:strVal val="#ppt_y"/>
                                          </p:val>
                                        </p:tav>
                                        <p:tav tm="100000">
                                          <p:val>
                                            <p:strVal val="#ppt_y"/>
                                          </p:val>
                                        </p:tav>
                                      </p:tavLst>
                                    </p:anim>
                                    <p:anim calcmode="lin" valueType="num">
                                      <p:cBhvr>
                                        <p:cTn id="54" dur="500" fill="hold"/>
                                        <p:tgtEl>
                                          <p:spTgt spid="9235"/>
                                        </p:tgtEl>
                                        <p:attrNameLst>
                                          <p:attrName>ppt_w</p:attrName>
                                        </p:attrNameLst>
                                      </p:cBhvr>
                                      <p:tavLst>
                                        <p:tav tm="0">
                                          <p:val>
                                            <p:fltVal val="0"/>
                                          </p:val>
                                        </p:tav>
                                        <p:tav tm="100000">
                                          <p:val>
                                            <p:strVal val="#ppt_w"/>
                                          </p:val>
                                        </p:tav>
                                      </p:tavLst>
                                    </p:anim>
                                    <p:anim calcmode="lin" valueType="num">
                                      <p:cBhvr>
                                        <p:cTn id="55" dur="500" fill="hold"/>
                                        <p:tgtEl>
                                          <p:spTgt spid="9235"/>
                                        </p:tgtEl>
                                        <p:attrNameLst>
                                          <p:attrName>ppt_h</p:attrName>
                                        </p:attrNameLst>
                                      </p:cBhvr>
                                      <p:tavLst>
                                        <p:tav tm="0">
                                          <p:val>
                                            <p:strVal val="#ppt_h"/>
                                          </p:val>
                                        </p:tav>
                                        <p:tav tm="100000">
                                          <p:val>
                                            <p:strVal val="#ppt_h"/>
                                          </p:val>
                                        </p:tav>
                                      </p:tavLst>
                                    </p:anim>
                                  </p:childTnLst>
                                </p:cTn>
                              </p:par>
                            </p:childTnLst>
                          </p:cTn>
                        </p:par>
                        <p:par>
                          <p:cTn id="56" fill="hold">
                            <p:stCondLst>
                              <p:cond delay="34500"/>
                            </p:stCondLst>
                            <p:childTnLst>
                              <p:par>
                                <p:cTn id="57" presetID="17" presetClass="entr" presetSubtype="8" fill="hold" grpId="0" nodeType="afterEffect">
                                  <p:stCondLst>
                                    <p:cond delay="0"/>
                                  </p:stCondLst>
                                  <p:childTnLst>
                                    <p:set>
                                      <p:cBhvr>
                                        <p:cTn id="58" dur="1" fill="hold">
                                          <p:stCondLst>
                                            <p:cond delay="0"/>
                                          </p:stCondLst>
                                        </p:cTn>
                                        <p:tgtEl>
                                          <p:spTgt spid="9234"/>
                                        </p:tgtEl>
                                        <p:attrNameLst>
                                          <p:attrName>style.visibility</p:attrName>
                                        </p:attrNameLst>
                                      </p:cBhvr>
                                      <p:to>
                                        <p:strVal val="visible"/>
                                      </p:to>
                                    </p:set>
                                    <p:anim calcmode="lin" valueType="num">
                                      <p:cBhvr>
                                        <p:cTn id="59" dur="500" fill="hold"/>
                                        <p:tgtEl>
                                          <p:spTgt spid="9234"/>
                                        </p:tgtEl>
                                        <p:attrNameLst>
                                          <p:attrName>ppt_x</p:attrName>
                                        </p:attrNameLst>
                                      </p:cBhvr>
                                      <p:tavLst>
                                        <p:tav tm="0">
                                          <p:val>
                                            <p:strVal val="#ppt_x-#ppt_w/2"/>
                                          </p:val>
                                        </p:tav>
                                        <p:tav tm="100000">
                                          <p:val>
                                            <p:strVal val="#ppt_x"/>
                                          </p:val>
                                        </p:tav>
                                      </p:tavLst>
                                    </p:anim>
                                    <p:anim calcmode="lin" valueType="num">
                                      <p:cBhvr>
                                        <p:cTn id="60" dur="500" fill="hold"/>
                                        <p:tgtEl>
                                          <p:spTgt spid="9234"/>
                                        </p:tgtEl>
                                        <p:attrNameLst>
                                          <p:attrName>ppt_y</p:attrName>
                                        </p:attrNameLst>
                                      </p:cBhvr>
                                      <p:tavLst>
                                        <p:tav tm="0">
                                          <p:val>
                                            <p:strVal val="#ppt_y"/>
                                          </p:val>
                                        </p:tav>
                                        <p:tav tm="100000">
                                          <p:val>
                                            <p:strVal val="#ppt_y"/>
                                          </p:val>
                                        </p:tav>
                                      </p:tavLst>
                                    </p:anim>
                                    <p:anim calcmode="lin" valueType="num">
                                      <p:cBhvr>
                                        <p:cTn id="61" dur="500" fill="hold"/>
                                        <p:tgtEl>
                                          <p:spTgt spid="9234"/>
                                        </p:tgtEl>
                                        <p:attrNameLst>
                                          <p:attrName>ppt_w</p:attrName>
                                        </p:attrNameLst>
                                      </p:cBhvr>
                                      <p:tavLst>
                                        <p:tav tm="0">
                                          <p:val>
                                            <p:fltVal val="0"/>
                                          </p:val>
                                        </p:tav>
                                        <p:tav tm="100000">
                                          <p:val>
                                            <p:strVal val="#ppt_w"/>
                                          </p:val>
                                        </p:tav>
                                      </p:tavLst>
                                    </p:anim>
                                    <p:anim calcmode="lin" valueType="num">
                                      <p:cBhvr>
                                        <p:cTn id="62" dur="500" fill="hold"/>
                                        <p:tgtEl>
                                          <p:spTgt spid="9234"/>
                                        </p:tgtEl>
                                        <p:attrNameLst>
                                          <p:attrName>ppt_h</p:attrName>
                                        </p:attrNameLst>
                                      </p:cBhvr>
                                      <p:tavLst>
                                        <p:tav tm="0">
                                          <p:val>
                                            <p:strVal val="#ppt_h"/>
                                          </p:val>
                                        </p:tav>
                                        <p:tav tm="100000">
                                          <p:val>
                                            <p:strVal val="#ppt_h"/>
                                          </p:val>
                                        </p:tav>
                                      </p:tavLst>
                                    </p:anim>
                                  </p:childTnLst>
                                </p:cTn>
                              </p:par>
                            </p:childTnLst>
                          </p:cTn>
                        </p:par>
                        <p:par>
                          <p:cTn id="63" fill="hold">
                            <p:stCondLst>
                              <p:cond delay="35000"/>
                            </p:stCondLst>
                            <p:childTnLst>
                              <p:par>
                                <p:cTn id="64" presetID="9" presetClass="entr" presetSubtype="0" fill="hold" grpId="0" nodeType="afterEffect">
                                  <p:stCondLst>
                                    <p:cond delay="0"/>
                                  </p:stCondLst>
                                  <p:childTnLst>
                                    <p:set>
                                      <p:cBhvr>
                                        <p:cTn id="65" dur="1" fill="hold">
                                          <p:stCondLst>
                                            <p:cond delay="0"/>
                                          </p:stCondLst>
                                        </p:cTn>
                                        <p:tgtEl>
                                          <p:spTgt spid="9224"/>
                                        </p:tgtEl>
                                        <p:attrNameLst>
                                          <p:attrName>style.visibility</p:attrName>
                                        </p:attrNameLst>
                                      </p:cBhvr>
                                      <p:to>
                                        <p:strVal val="visible"/>
                                      </p:to>
                                    </p:set>
                                    <p:animEffect transition="in" filter="dissolve">
                                      <p:cBhvr>
                                        <p:cTn id="66"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7" fill="hold" display="0">
                  <p:stCondLst>
                    <p:cond delay="indefinite"/>
                  </p:stCondLst>
                  <p:endCondLst>
                    <p:cond evt="onPrev" delay="0">
                      <p:tgtEl>
                        <p:sldTgt/>
                      </p:tgtEl>
                    </p:cond>
                    <p:cond evt="onStopAudio" delay="0">
                      <p:tgtEl>
                        <p:sldTgt/>
                      </p:tgtEl>
                    </p:cond>
                  </p:endCondLst>
                </p:cTn>
                <p:tgtEl>
                  <p:spTgt spid="9240"/>
                </p:tgtEl>
              </p:cMediaNode>
            </p:audio>
          </p:childTnLst>
        </p:cTn>
      </p:par>
    </p:tnLst>
    <p:bldLst>
      <p:bldP spid="9224" grpId="0" animBg="1"/>
      <p:bldP spid="9225" grpId="0" animBg="1"/>
      <p:bldP spid="9229" grpId="0" animBg="1"/>
      <p:bldP spid="9230" grpId="0" animBg="1"/>
      <p:bldP spid="9231" grpId="0" autoUpdateAnimBg="0"/>
      <p:bldP spid="9233" grpId="0" autoUpdateAnimBg="0"/>
      <p:bldP spid="9234" grpId="0" autoUpdateAnimBg="0"/>
      <p:bldP spid="9235" grpId="0" animBg="1"/>
      <p:bldP spid="923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8162925" cy="769441"/>
          </a:xfrm>
        </p:spPr>
        <p:txBody>
          <a:bodyPr/>
          <a:lstStyle/>
          <a:p>
            <a:r>
              <a:rPr lang="en-US" b="1" dirty="0" smtClean="0"/>
              <a:t>The Hamburger Method</a:t>
            </a:r>
            <a:endParaRPr lang="ar-EG" b="1" dirty="0"/>
          </a:p>
        </p:txBody>
      </p:sp>
      <p:sp>
        <p:nvSpPr>
          <p:cNvPr id="3" name="Content Placeholder 2"/>
          <p:cNvSpPr>
            <a:spLocks noGrp="1"/>
          </p:cNvSpPr>
          <p:nvPr>
            <p:ph idx="1"/>
          </p:nvPr>
        </p:nvSpPr>
        <p:spPr>
          <a:xfrm>
            <a:off x="357158" y="1928802"/>
            <a:ext cx="8786842" cy="4667264"/>
          </a:xfrm>
        </p:spPr>
        <p:txBody>
          <a:bodyPr/>
          <a:lstStyle/>
          <a:p>
            <a:r>
              <a:rPr lang="en-US" dirty="0" smtClean="0"/>
              <a:t>Essays, like sandwiches or burgers, are divided into different parts. </a:t>
            </a:r>
          </a:p>
          <a:p>
            <a:r>
              <a:rPr lang="en-US" dirty="0" smtClean="0"/>
              <a:t>Introduction</a:t>
            </a:r>
          </a:p>
          <a:p>
            <a:r>
              <a:rPr lang="en-US" dirty="0" smtClean="0"/>
              <a:t>Body</a:t>
            </a:r>
          </a:p>
          <a:p>
            <a:r>
              <a:rPr lang="en-US" dirty="0" smtClean="0"/>
              <a:t>Conclusion</a:t>
            </a:r>
          </a:p>
          <a:p>
            <a:endParaRPr lang="ar-EG" dirty="0"/>
          </a:p>
        </p:txBody>
      </p:sp>
      <p:pic>
        <p:nvPicPr>
          <p:cNvPr id="4" name="Picture 3" descr="hamburger_paragraphs.gif"/>
          <p:cNvPicPr>
            <a:picLocks noChangeAspect="1"/>
          </p:cNvPicPr>
          <p:nvPr/>
        </p:nvPicPr>
        <p:blipFill>
          <a:blip r:embed="rId2"/>
          <a:stretch>
            <a:fillRect/>
          </a:stretch>
        </p:blipFill>
        <p:spPr>
          <a:xfrm>
            <a:off x="5143504" y="2500306"/>
            <a:ext cx="3786214" cy="3714776"/>
          </a:xfrm>
          <a:prstGeom prst="rect">
            <a:avLst/>
          </a:prstGeom>
        </p:spPr>
      </p:pic>
    </p:spTree>
  </p:cSld>
  <p:clrMapOvr>
    <a:masterClrMapping/>
  </p:clrMapOvr>
  <p:transition xmlns:p14="http://schemas.microsoft.com/office/powerpoint/2010/main">
    <p:cover dir="d"/>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828800" y="152400"/>
            <a:ext cx="6324600" cy="762000"/>
          </a:xfrm>
          <a:prstGeom prst="rect">
            <a:avLst/>
          </a:prstGeom>
          <a:noFill/>
          <a:ln w="9525">
            <a:noFill/>
            <a:miter lim="800000"/>
            <a:headEnd/>
            <a:tailEnd/>
          </a:ln>
          <a:effectLst/>
        </p:spPr>
        <p:txBody>
          <a:bodyPr anchor="b">
            <a:spAutoFit/>
          </a:bodyPr>
          <a:lstStyle/>
          <a:p>
            <a:r>
              <a:rPr lang="en-US" sz="4400" b="1" u="sng">
                <a:solidFill>
                  <a:schemeClr val="tx2"/>
                </a:solidFill>
                <a:effectLst>
                  <a:outerShdw blurRad="38100" dist="38100" dir="2700000" algn="tl">
                    <a:srgbClr val="C0C0C0"/>
                  </a:outerShdw>
                </a:effectLst>
              </a:rPr>
              <a:t>Parts of an Essay</a:t>
            </a:r>
          </a:p>
        </p:txBody>
      </p:sp>
      <p:sp>
        <p:nvSpPr>
          <p:cNvPr id="7171" name="Text Box 3"/>
          <p:cNvSpPr txBox="1">
            <a:spLocks noChangeArrowheads="1"/>
          </p:cNvSpPr>
          <p:nvPr/>
        </p:nvSpPr>
        <p:spPr bwMode="auto">
          <a:xfrm>
            <a:off x="1371600" y="762000"/>
            <a:ext cx="6934200" cy="579438"/>
          </a:xfrm>
          <a:prstGeom prst="rect">
            <a:avLst/>
          </a:prstGeom>
          <a:noFill/>
          <a:ln w="9525">
            <a:noFill/>
            <a:miter lim="800000"/>
            <a:headEnd/>
            <a:tailEnd/>
          </a:ln>
          <a:effectLst/>
        </p:spPr>
        <p:txBody>
          <a:bodyPr>
            <a:spAutoFit/>
          </a:bodyPr>
          <a:lstStyle/>
          <a:p>
            <a:pPr algn="ctr">
              <a:spcBef>
                <a:spcPct val="50000"/>
              </a:spcBef>
            </a:pPr>
            <a:r>
              <a:rPr lang="en-US" sz="3200" b="1"/>
              <a:t>An Introduction</a:t>
            </a:r>
            <a:endParaRPr lang="en-US" sz="3200"/>
          </a:p>
        </p:txBody>
      </p:sp>
      <p:sp>
        <p:nvSpPr>
          <p:cNvPr id="7172" name="AutoShape 4">
            <a:hlinkClick r:id="" action="ppaction://hlinkshowjump?jump=previousslide" highlightClick="1">
              <a:snd r:embed="rId5" name="type.wav"/>
            </a:hlinkClick>
          </p:cNvPr>
          <p:cNvSpPr>
            <a:spLocks noChangeArrowheads="1"/>
          </p:cNvSpPr>
          <p:nvPr/>
        </p:nvSpPr>
        <p:spPr bwMode="auto">
          <a:xfrm>
            <a:off x="304800" y="6172200"/>
            <a:ext cx="914400" cy="457200"/>
          </a:xfrm>
          <a:prstGeom prst="actionButtonBackPrevious">
            <a:avLst/>
          </a:prstGeom>
          <a:solidFill>
            <a:schemeClr val="hlink"/>
          </a:solidFill>
          <a:ln w="9525">
            <a:solidFill>
              <a:schemeClr val="tx1"/>
            </a:solidFill>
            <a:miter lim="800000"/>
            <a:headEnd/>
            <a:tailEnd/>
          </a:ln>
          <a:effectLst/>
        </p:spPr>
        <p:txBody>
          <a:bodyPr wrap="none" anchor="ctr"/>
          <a:lstStyle/>
          <a:p>
            <a:endParaRPr lang="ar-EG"/>
          </a:p>
        </p:txBody>
      </p:sp>
      <p:sp>
        <p:nvSpPr>
          <p:cNvPr id="7174" name="AutoShape 6">
            <a:hlinkClick r:id="" action="ppaction://hlinkshowjump?jump=nextslide" highlightClick="1">
              <a:snd r:embed="rId5"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sp>
        <p:nvSpPr>
          <p:cNvPr id="7176" name="Rectangle 8"/>
          <p:cNvSpPr>
            <a:spLocks noGrp="1" noChangeArrowheads="1"/>
          </p:cNvSpPr>
          <p:nvPr>
            <p:ph idx="1"/>
          </p:nvPr>
        </p:nvSpPr>
        <p:spPr>
          <a:xfrm>
            <a:off x="533400" y="1752600"/>
            <a:ext cx="8110538" cy="685800"/>
          </a:xfrm>
          <a:noFill/>
          <a:ln/>
        </p:spPr>
        <p:txBody>
          <a:bodyPr/>
          <a:lstStyle/>
          <a:p>
            <a:pPr>
              <a:lnSpc>
                <a:spcPct val="90000"/>
              </a:lnSpc>
              <a:buFont typeface="Wingdings" pitchFamily="2" charset="2"/>
              <a:buNone/>
            </a:pPr>
            <a:r>
              <a:rPr lang="en-US" sz="2000" b="1">
                <a:solidFill>
                  <a:schemeClr val="tx2"/>
                </a:solidFill>
              </a:rPr>
              <a:t>An </a:t>
            </a:r>
            <a:r>
              <a:rPr lang="en-US" sz="2000" b="1" i="1">
                <a:solidFill>
                  <a:schemeClr val="tx2"/>
                </a:solidFill>
              </a:rPr>
              <a:t>introductory paragraph</a:t>
            </a:r>
            <a:r>
              <a:rPr lang="en-US" sz="2000" b="1">
                <a:solidFill>
                  <a:schemeClr val="tx2"/>
                </a:solidFill>
              </a:rPr>
              <a:t> is the first paragraph in an essay.  It contains two parts.</a:t>
            </a:r>
          </a:p>
        </p:txBody>
      </p:sp>
      <p:sp>
        <p:nvSpPr>
          <p:cNvPr id="7177" name="Rectangle 9"/>
          <p:cNvSpPr>
            <a:spLocks noChangeArrowheads="1"/>
          </p:cNvSpPr>
          <p:nvPr/>
        </p:nvSpPr>
        <p:spPr bwMode="auto">
          <a:xfrm>
            <a:off x="652463" y="2971800"/>
            <a:ext cx="8110537" cy="838200"/>
          </a:xfrm>
          <a:prstGeom prst="rect">
            <a:avLst/>
          </a:prstGeom>
          <a:noFill/>
          <a:ln w="9525">
            <a:noFill/>
            <a:miter lim="800000"/>
            <a:headEnd/>
            <a:tailEnd/>
          </a:ln>
          <a:effectLst/>
        </p:spPr>
        <p:txBody>
          <a:bodyPr/>
          <a:lstStyle/>
          <a:p>
            <a:pPr marL="342900" indent="-342900">
              <a:spcBef>
                <a:spcPct val="20000"/>
              </a:spcBef>
              <a:buClr>
                <a:schemeClr val="folHlink"/>
              </a:buClr>
              <a:buSzPct val="75000"/>
              <a:buFont typeface="Wingdings" pitchFamily="2" charset="2"/>
              <a:buNone/>
            </a:pPr>
            <a:r>
              <a:rPr lang="en-US" sz="2000" b="1">
                <a:solidFill>
                  <a:schemeClr val="hlink"/>
                </a:solidFill>
              </a:rPr>
              <a:t>1.  </a:t>
            </a:r>
            <a:r>
              <a:rPr lang="en-US" sz="2000" b="1" i="1" u="sng">
                <a:solidFill>
                  <a:schemeClr val="tx2"/>
                </a:solidFill>
              </a:rPr>
              <a:t>General Statements:</a:t>
            </a:r>
            <a:r>
              <a:rPr lang="en-US" sz="2000" b="1">
                <a:solidFill>
                  <a:schemeClr val="tx2"/>
                </a:solidFill>
              </a:rPr>
              <a:t>  a few sentences about your subject that catch the attention of your reader.</a:t>
            </a:r>
          </a:p>
        </p:txBody>
      </p:sp>
      <p:sp>
        <p:nvSpPr>
          <p:cNvPr id="7178" name="Rectangle 10"/>
          <p:cNvSpPr>
            <a:spLocks noChangeArrowheads="1"/>
          </p:cNvSpPr>
          <p:nvPr/>
        </p:nvSpPr>
        <p:spPr bwMode="auto">
          <a:xfrm>
            <a:off x="652463" y="4191000"/>
            <a:ext cx="8110537" cy="1143000"/>
          </a:xfrm>
          <a:prstGeom prst="rect">
            <a:avLst/>
          </a:prstGeom>
          <a:noFill/>
          <a:ln w="9525">
            <a:noFill/>
            <a:miter lim="800000"/>
            <a:headEnd/>
            <a:tailEnd/>
          </a:ln>
          <a:effectLst/>
        </p:spPr>
        <p:txBody>
          <a:bodyPr/>
          <a:lstStyle/>
          <a:p>
            <a:pPr marL="342900" indent="-342900">
              <a:spcBef>
                <a:spcPct val="20000"/>
              </a:spcBef>
              <a:buClr>
                <a:schemeClr val="folHlink"/>
              </a:buClr>
              <a:buSzPct val="75000"/>
              <a:buFont typeface="Wingdings" pitchFamily="2" charset="2"/>
              <a:buNone/>
            </a:pPr>
            <a:r>
              <a:rPr lang="en-US" sz="2000" b="1">
                <a:solidFill>
                  <a:schemeClr val="hlink"/>
                </a:solidFill>
              </a:rPr>
              <a:t>2.  </a:t>
            </a:r>
            <a:r>
              <a:rPr lang="en-US" sz="2000" b="1" i="1" u="sng">
                <a:solidFill>
                  <a:schemeClr val="tx2"/>
                </a:solidFill>
              </a:rPr>
              <a:t>A Thesis Statement:</a:t>
            </a:r>
            <a:r>
              <a:rPr lang="en-US" sz="2000" b="1">
                <a:solidFill>
                  <a:schemeClr val="tx2"/>
                </a:solidFill>
              </a:rPr>
              <a:t>  one sentence that tells your reader the main points of your topic and states the overall “plan” of your essay.</a:t>
            </a:r>
          </a:p>
        </p:txBody>
      </p:sp>
      <p:pic>
        <p:nvPicPr>
          <p:cNvPr id="7181" name="Picture 13" descr="sl00520_"/>
          <p:cNvPicPr>
            <a:picLocks noChangeAspect="1" noChangeArrowheads="1"/>
          </p:cNvPicPr>
          <p:nvPr/>
        </p:nvPicPr>
        <p:blipFill>
          <a:blip r:embed="rId6"/>
          <a:srcRect/>
          <a:stretch>
            <a:fillRect/>
          </a:stretch>
        </p:blipFill>
        <p:spPr bwMode="auto">
          <a:xfrm>
            <a:off x="7467600" y="152400"/>
            <a:ext cx="1266825" cy="1697038"/>
          </a:xfrm>
          <a:prstGeom prst="rect">
            <a:avLst/>
          </a:prstGeom>
          <a:noFill/>
        </p:spPr>
      </p:pic>
      <p:pic>
        <p:nvPicPr>
          <p:cNvPr id="7182" name="Picture 1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7162800" y="6172200"/>
            <a:ext cx="457200" cy="457200"/>
          </a:xfrm>
          <a:prstGeom prst="rect">
            <a:avLst/>
          </a:prstGeom>
          <a:noFill/>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7182"/>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intro"/>
                                        </p:tgtEl>
                                      </p:cMediaNode>
                                    </p:audio>
                                  </p:subTnLst>
                                </p:cTn>
                              </p:par>
                            </p:childTnLst>
                          </p:cTn>
                        </p:par>
                        <p:par>
                          <p:cTn id="12" fill="hold">
                            <p:stCondLst>
                              <p:cond delay="1000"/>
                            </p:stCondLst>
                            <p:childTnLst>
                              <p:par>
                                <p:cTn id="13" presetID="1" presetClass="mediacall" presetSubtype="0" fill="hold" nodeType="afterEffect">
                                  <p:stCondLst>
                                    <p:cond delay="0"/>
                                  </p:stCondLst>
                                  <p:childTnLst>
                                    <p:cmd type="call" cmd="playFrom(0.0)">
                                      <p:cBhvr>
                                        <p:cTn id="14" dur="1" fill="hold"/>
                                        <p:tgtEl>
                                          <p:spTgt spid="7182"/>
                                        </p:tgtEl>
                                      </p:cBhvr>
                                    </p:cmd>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7176">
                                            <p:txEl>
                                              <p:pRg st="0" end="0"/>
                                            </p:txEl>
                                          </p:spTgt>
                                        </p:tgtEl>
                                        <p:attrNameLst>
                                          <p:attrName>style.visibility</p:attrName>
                                        </p:attrNameLst>
                                      </p:cBhvr>
                                      <p:to>
                                        <p:strVal val="visible"/>
                                      </p:to>
                                    </p:set>
                                    <p:animEffect transition="in" filter="checkerboard(across)">
                                      <p:cBhvr>
                                        <p:cTn id="18" dur="500"/>
                                        <p:tgtEl>
                                          <p:spTgt spid="7176">
                                            <p:txEl>
                                              <p:pRg st="0" end="0"/>
                                            </p:txEl>
                                          </p:spTgt>
                                        </p:tgtEl>
                                      </p:cBhvr>
                                    </p:animEffect>
                                  </p:childTnLst>
                                </p:cTn>
                              </p:par>
                            </p:childTnLst>
                          </p:cTn>
                        </p:par>
                        <p:par>
                          <p:cTn id="19" fill="hold">
                            <p:stCondLst>
                              <p:cond delay="1500"/>
                            </p:stCondLst>
                            <p:childTnLst>
                              <p:par>
                                <p:cTn id="20" presetID="4" presetClass="entr" presetSubtype="16" fill="hold" grpId="0" nodeType="afterEffect">
                                  <p:stCondLst>
                                    <p:cond delay="8000"/>
                                  </p:stCondLst>
                                  <p:childTnLst>
                                    <p:set>
                                      <p:cBhvr>
                                        <p:cTn id="21" dur="1" fill="hold">
                                          <p:stCondLst>
                                            <p:cond delay="0"/>
                                          </p:stCondLst>
                                        </p:cTn>
                                        <p:tgtEl>
                                          <p:spTgt spid="7177"/>
                                        </p:tgtEl>
                                        <p:attrNameLst>
                                          <p:attrName>style.visibility</p:attrName>
                                        </p:attrNameLst>
                                      </p:cBhvr>
                                      <p:to>
                                        <p:strVal val="visible"/>
                                      </p:to>
                                    </p:set>
                                    <p:animEffect transition="in" filter="box(in)">
                                      <p:cBhvr>
                                        <p:cTn id="22" dur="500"/>
                                        <p:tgtEl>
                                          <p:spTgt spid="7177"/>
                                        </p:tgtEl>
                                      </p:cBhvr>
                                    </p:animEffect>
                                  </p:childTnLst>
                                </p:cTn>
                              </p:par>
                            </p:childTnLst>
                          </p:cTn>
                        </p:par>
                        <p:par>
                          <p:cTn id="23" fill="hold">
                            <p:stCondLst>
                              <p:cond delay="10000"/>
                            </p:stCondLst>
                            <p:childTnLst>
                              <p:par>
                                <p:cTn id="24" presetID="4" presetClass="entr" presetSubtype="16" fill="hold" grpId="0" nodeType="afterEffect">
                                  <p:stCondLst>
                                    <p:cond delay="10000"/>
                                  </p:stCondLst>
                                  <p:childTnLst>
                                    <p:set>
                                      <p:cBhvr>
                                        <p:cTn id="25" dur="1" fill="hold">
                                          <p:stCondLst>
                                            <p:cond delay="0"/>
                                          </p:stCondLst>
                                        </p:cTn>
                                        <p:tgtEl>
                                          <p:spTgt spid="7178"/>
                                        </p:tgtEl>
                                        <p:attrNameLst>
                                          <p:attrName>style.visibility</p:attrName>
                                        </p:attrNameLst>
                                      </p:cBhvr>
                                      <p:to>
                                        <p:strVal val="visible"/>
                                      </p:to>
                                    </p:set>
                                    <p:animEffect transition="in" filter="box(in)">
                                      <p:cBhvr>
                                        <p:cTn id="26" dur="500"/>
                                        <p:tgtEl>
                                          <p:spTgt spid="7178"/>
                                        </p:tgtEl>
                                      </p:cBhvr>
                                    </p:animEffect>
                                  </p:childTnLst>
                                </p:cTn>
                              </p:par>
                            </p:childTnLst>
                          </p:cTn>
                        </p:par>
                        <p:par>
                          <p:cTn id="27" fill="hold">
                            <p:stCondLst>
                              <p:cond delay="20500"/>
                            </p:stCondLst>
                            <p:childTnLst>
                              <p:par>
                                <p:cTn id="28" presetID="9" presetClass="entr" presetSubtype="0" fill="hold" grpId="0" nodeType="afterEffect">
                                  <p:stCondLst>
                                    <p:cond delay="0"/>
                                  </p:stCondLst>
                                  <p:childTnLst>
                                    <p:set>
                                      <p:cBhvr>
                                        <p:cTn id="29" dur="1" fill="hold">
                                          <p:stCondLst>
                                            <p:cond delay="0"/>
                                          </p:stCondLst>
                                        </p:cTn>
                                        <p:tgtEl>
                                          <p:spTgt spid="7174"/>
                                        </p:tgtEl>
                                        <p:attrNameLst>
                                          <p:attrName>style.visibility</p:attrName>
                                        </p:attrNameLst>
                                      </p:cBhvr>
                                      <p:to>
                                        <p:strVal val="visible"/>
                                      </p:to>
                                    </p:set>
                                    <p:animEffect transition="in" filter="dissolve">
                                      <p:cBhvr>
                                        <p:cTn id="3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Prev" delay="0">
                      <p:tgtEl>
                        <p:sldTgt/>
                      </p:tgtEl>
                    </p:cond>
                    <p:cond evt="onStopAudio" delay="0">
                      <p:tgtEl>
                        <p:sldTgt/>
                      </p:tgtEl>
                    </p:cond>
                  </p:endCondLst>
                </p:cTn>
                <p:tgtEl>
                  <p:spTgt spid="7182"/>
                </p:tgtEl>
              </p:cMediaNode>
            </p:audio>
          </p:childTnLst>
        </p:cTn>
      </p:par>
    </p:tnLst>
    <p:bldLst>
      <p:bldP spid="7171" grpId="0" autoUpdateAnimBg="0"/>
      <p:bldP spid="7174" grpId="0" animBg="1"/>
      <p:bldP spid="7176" grpId="0" build="p" autoUpdateAnimBg="0" advAuto="0"/>
      <p:bldP spid="7177" grpId="0" autoUpdateAnimBg="0"/>
      <p:bldP spid="717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828800" y="152400"/>
            <a:ext cx="6324600" cy="762000"/>
          </a:xfrm>
          <a:prstGeom prst="rect">
            <a:avLst/>
          </a:prstGeom>
          <a:noFill/>
          <a:ln w="9525">
            <a:noFill/>
            <a:miter lim="800000"/>
            <a:headEnd/>
            <a:tailEnd/>
          </a:ln>
          <a:effectLst/>
        </p:spPr>
        <p:txBody>
          <a:bodyPr anchor="b">
            <a:spAutoFit/>
          </a:bodyPr>
          <a:lstStyle/>
          <a:p>
            <a:r>
              <a:rPr lang="en-US" sz="4400" b="1" u="sng">
                <a:solidFill>
                  <a:schemeClr val="tx2"/>
                </a:solidFill>
                <a:effectLst>
                  <a:outerShdw blurRad="38100" dist="38100" dir="2700000" algn="tl">
                    <a:srgbClr val="C0C0C0"/>
                  </a:outerShdw>
                </a:effectLst>
              </a:rPr>
              <a:t>Parts of an Essay</a:t>
            </a:r>
          </a:p>
        </p:txBody>
      </p:sp>
      <p:sp>
        <p:nvSpPr>
          <p:cNvPr id="8197" name="Text Box 5"/>
          <p:cNvSpPr txBox="1">
            <a:spLocks noChangeArrowheads="1"/>
          </p:cNvSpPr>
          <p:nvPr/>
        </p:nvSpPr>
        <p:spPr bwMode="auto">
          <a:xfrm>
            <a:off x="457200" y="762000"/>
            <a:ext cx="8382000" cy="579438"/>
          </a:xfrm>
          <a:prstGeom prst="rect">
            <a:avLst/>
          </a:prstGeom>
          <a:noFill/>
          <a:ln w="9525">
            <a:noFill/>
            <a:miter lim="800000"/>
            <a:headEnd/>
            <a:tailEnd/>
          </a:ln>
          <a:effectLst/>
        </p:spPr>
        <p:txBody>
          <a:bodyPr>
            <a:spAutoFit/>
          </a:bodyPr>
          <a:lstStyle/>
          <a:p>
            <a:pPr algn="ctr">
              <a:spcBef>
                <a:spcPct val="50000"/>
              </a:spcBef>
            </a:pPr>
            <a:r>
              <a:rPr lang="en-US" sz="3200" b="1"/>
              <a:t>Body Paragraphs</a:t>
            </a:r>
            <a:endParaRPr lang="en-US" sz="3200"/>
          </a:p>
        </p:txBody>
      </p:sp>
      <p:sp>
        <p:nvSpPr>
          <p:cNvPr id="8199" name="Rectangle 7"/>
          <p:cNvSpPr>
            <a:spLocks noChangeArrowheads="1"/>
          </p:cNvSpPr>
          <p:nvPr/>
        </p:nvSpPr>
        <p:spPr bwMode="auto">
          <a:xfrm>
            <a:off x="304800" y="1905000"/>
            <a:ext cx="8839200" cy="2286000"/>
          </a:xfrm>
          <a:prstGeom prst="rect">
            <a:avLst/>
          </a:prstGeom>
          <a:noFill/>
          <a:ln w="9525">
            <a:noFill/>
            <a:miter lim="800000"/>
            <a:headEnd/>
            <a:tailEnd/>
          </a:ln>
          <a:effectLst/>
        </p:spPr>
        <p:txBody>
          <a:bodyPr/>
          <a:lstStyle/>
          <a:p>
            <a:pPr marL="342900" indent="-342900">
              <a:spcBef>
                <a:spcPct val="20000"/>
              </a:spcBef>
              <a:buClr>
                <a:schemeClr val="folHlink"/>
              </a:buClr>
              <a:buSzPct val="75000"/>
              <a:buFont typeface="Wingdings" pitchFamily="2" charset="2"/>
              <a:buNone/>
            </a:pPr>
            <a:r>
              <a:rPr lang="en-US" sz="2000" b="1" dirty="0">
                <a:solidFill>
                  <a:schemeClr val="tx2"/>
                </a:solidFill>
              </a:rPr>
              <a:t>The body consists of one or more paragraphs following the</a:t>
            </a:r>
          </a:p>
          <a:p>
            <a:pPr marL="342900" indent="-342900">
              <a:spcBef>
                <a:spcPct val="20000"/>
              </a:spcBef>
              <a:buClr>
                <a:schemeClr val="folHlink"/>
              </a:buClr>
              <a:buSzPct val="75000"/>
              <a:buFont typeface="Wingdings" pitchFamily="2" charset="2"/>
              <a:buNone/>
            </a:pPr>
            <a:r>
              <a:rPr lang="en-US" sz="2000" b="1" dirty="0">
                <a:solidFill>
                  <a:schemeClr val="tx2"/>
                </a:solidFill>
              </a:rPr>
              <a:t>introduction.  Each paragraph supports the main idea of</a:t>
            </a:r>
          </a:p>
          <a:p>
            <a:pPr marL="342900" indent="-342900">
              <a:spcBef>
                <a:spcPct val="20000"/>
              </a:spcBef>
              <a:buClr>
                <a:schemeClr val="folHlink"/>
              </a:buClr>
              <a:buSzPct val="75000"/>
              <a:buFont typeface="Wingdings" pitchFamily="2" charset="2"/>
              <a:buNone/>
            </a:pPr>
            <a:r>
              <a:rPr lang="en-US" sz="2000" b="1" dirty="0">
                <a:solidFill>
                  <a:schemeClr val="tx2"/>
                </a:solidFill>
              </a:rPr>
              <a:t>your essay by breaking it down into smaller ideas or sub-</a:t>
            </a:r>
          </a:p>
          <a:p>
            <a:pPr marL="342900" indent="-342900">
              <a:spcBef>
                <a:spcPct val="20000"/>
              </a:spcBef>
              <a:buClr>
                <a:schemeClr val="folHlink"/>
              </a:buClr>
              <a:buSzPct val="75000"/>
              <a:buFont typeface="Wingdings" pitchFamily="2" charset="2"/>
              <a:buNone/>
            </a:pPr>
            <a:r>
              <a:rPr lang="en-US" sz="2000" b="1" dirty="0">
                <a:solidFill>
                  <a:schemeClr val="tx2"/>
                </a:solidFill>
              </a:rPr>
              <a:t>topics. Each body paragraph consists of a topic sentence</a:t>
            </a:r>
          </a:p>
          <a:p>
            <a:pPr marL="342900" indent="-342900">
              <a:spcBef>
                <a:spcPct val="20000"/>
              </a:spcBef>
              <a:buClr>
                <a:schemeClr val="folHlink"/>
              </a:buClr>
              <a:buSzPct val="75000"/>
              <a:buFont typeface="Wingdings" pitchFamily="2" charset="2"/>
              <a:buNone/>
            </a:pPr>
            <a:r>
              <a:rPr lang="en-US" sz="2000" b="1" dirty="0">
                <a:solidFill>
                  <a:schemeClr val="tx2"/>
                </a:solidFill>
              </a:rPr>
              <a:t>and several supporting sentences.  A conclusion sentence</a:t>
            </a:r>
          </a:p>
          <a:p>
            <a:pPr marL="342900" indent="-342900">
              <a:spcBef>
                <a:spcPct val="20000"/>
              </a:spcBef>
              <a:buClr>
                <a:schemeClr val="folHlink"/>
              </a:buClr>
              <a:buSzPct val="75000"/>
              <a:buFont typeface="Wingdings" pitchFamily="2" charset="2"/>
              <a:buNone/>
            </a:pPr>
            <a:r>
              <a:rPr lang="en-US" sz="2000" b="1" dirty="0">
                <a:solidFill>
                  <a:schemeClr val="tx2"/>
                </a:solidFill>
              </a:rPr>
              <a:t>draws the paragraph together.</a:t>
            </a:r>
          </a:p>
        </p:txBody>
      </p:sp>
      <p:sp>
        <p:nvSpPr>
          <p:cNvPr id="8201" name="AutoShape 9">
            <a:hlinkClick r:id="" action="ppaction://hlinkshowjump?jump=previousslide" highlightClick="1">
              <a:snd r:embed="rId4" name="type.wav"/>
            </a:hlinkClick>
          </p:cNvPr>
          <p:cNvSpPr>
            <a:spLocks noChangeArrowheads="1"/>
          </p:cNvSpPr>
          <p:nvPr/>
        </p:nvSpPr>
        <p:spPr bwMode="auto">
          <a:xfrm>
            <a:off x="304800" y="6172200"/>
            <a:ext cx="914400" cy="457200"/>
          </a:xfrm>
          <a:prstGeom prst="actionButtonBackPrevious">
            <a:avLst/>
          </a:prstGeom>
          <a:solidFill>
            <a:schemeClr val="hlink"/>
          </a:solidFill>
          <a:ln w="9525">
            <a:solidFill>
              <a:schemeClr val="tx1"/>
            </a:solidFill>
            <a:miter lim="800000"/>
            <a:headEnd/>
            <a:tailEnd/>
          </a:ln>
          <a:effectLst/>
        </p:spPr>
        <p:txBody>
          <a:bodyPr wrap="none" anchor="ctr"/>
          <a:lstStyle/>
          <a:p>
            <a:endParaRPr lang="ar-EG"/>
          </a:p>
        </p:txBody>
      </p:sp>
      <p:sp>
        <p:nvSpPr>
          <p:cNvPr id="8203" name="AutoShape 11">
            <a:hlinkClick r:id="" action="ppaction://hlinkshowjump?jump=nextslide" highlightClick="1">
              <a:snd r:embed="rId4"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pic>
        <p:nvPicPr>
          <p:cNvPr id="8204" name="Picture 12" descr="sl00520_"/>
          <p:cNvPicPr>
            <a:picLocks noChangeAspect="1" noChangeArrowheads="1"/>
          </p:cNvPicPr>
          <p:nvPr/>
        </p:nvPicPr>
        <p:blipFill>
          <a:blip r:embed="rId5"/>
          <a:srcRect/>
          <a:stretch>
            <a:fillRect/>
          </a:stretch>
        </p:blipFill>
        <p:spPr bwMode="auto">
          <a:xfrm>
            <a:off x="7467600" y="76200"/>
            <a:ext cx="1266825" cy="1697038"/>
          </a:xfrm>
          <a:prstGeom prst="rect">
            <a:avLst/>
          </a:prstGeom>
          <a:noFill/>
        </p:spPr>
      </p:pic>
      <p:grpSp>
        <p:nvGrpSpPr>
          <p:cNvPr id="8212" name="Group 20"/>
          <p:cNvGrpSpPr>
            <a:grpSpLocks/>
          </p:cNvGrpSpPr>
          <p:nvPr/>
        </p:nvGrpSpPr>
        <p:grpSpPr bwMode="auto">
          <a:xfrm>
            <a:off x="2514600" y="4953000"/>
            <a:ext cx="1600200" cy="609600"/>
            <a:chOff x="2304" y="1824"/>
            <a:chExt cx="1008" cy="384"/>
          </a:xfrm>
        </p:grpSpPr>
        <p:sp>
          <p:nvSpPr>
            <p:cNvPr id="8206" name="Rectangle 14"/>
            <p:cNvSpPr>
              <a:spLocks noChangeArrowheads="1"/>
            </p:cNvSpPr>
            <p:nvPr/>
          </p:nvSpPr>
          <p:spPr bwMode="auto">
            <a:xfrm>
              <a:off x="2304" y="1824"/>
              <a:ext cx="1008" cy="384"/>
            </a:xfrm>
            <a:prstGeom prst="rect">
              <a:avLst/>
            </a:prstGeom>
            <a:solidFill>
              <a:schemeClr val="accent2"/>
            </a:solidFill>
            <a:ln w="28575">
              <a:solidFill>
                <a:schemeClr val="tx1"/>
              </a:solidFill>
              <a:miter lim="800000"/>
              <a:headEnd/>
              <a:tailEnd/>
            </a:ln>
            <a:effectLst/>
          </p:spPr>
          <p:txBody>
            <a:bodyPr wrap="none" anchor="ctr"/>
            <a:lstStyle/>
            <a:p>
              <a:endParaRPr lang="ar-EG"/>
            </a:p>
          </p:txBody>
        </p:sp>
        <p:sp>
          <p:nvSpPr>
            <p:cNvPr id="8209" name="Text Box 17"/>
            <p:cNvSpPr txBox="1">
              <a:spLocks noChangeArrowheads="1"/>
            </p:cNvSpPr>
            <p:nvPr/>
          </p:nvSpPr>
          <p:spPr bwMode="auto">
            <a:xfrm>
              <a:off x="2400" y="1824"/>
              <a:ext cx="816" cy="326"/>
            </a:xfrm>
            <a:prstGeom prst="rect">
              <a:avLst/>
            </a:prstGeom>
            <a:noFill/>
            <a:ln w="9525">
              <a:noFill/>
              <a:miter lim="800000"/>
              <a:headEnd/>
              <a:tailEnd/>
            </a:ln>
            <a:effectLst/>
          </p:spPr>
          <p:txBody>
            <a:bodyPr>
              <a:spAutoFit/>
            </a:bodyPr>
            <a:lstStyle/>
            <a:p>
              <a:pPr algn="ctr">
                <a:spcBef>
                  <a:spcPct val="50000"/>
                </a:spcBef>
              </a:pPr>
              <a:r>
                <a:rPr lang="en-US" sz="1400"/>
                <a:t>Body Paragraph 1</a:t>
              </a:r>
            </a:p>
          </p:txBody>
        </p:sp>
      </p:grpSp>
      <p:grpSp>
        <p:nvGrpSpPr>
          <p:cNvPr id="8213" name="Group 21"/>
          <p:cNvGrpSpPr>
            <a:grpSpLocks/>
          </p:cNvGrpSpPr>
          <p:nvPr/>
        </p:nvGrpSpPr>
        <p:grpSpPr bwMode="auto">
          <a:xfrm>
            <a:off x="4648200" y="4953000"/>
            <a:ext cx="1600200" cy="609600"/>
            <a:chOff x="2304" y="2304"/>
            <a:chExt cx="1008" cy="384"/>
          </a:xfrm>
        </p:grpSpPr>
        <p:sp>
          <p:nvSpPr>
            <p:cNvPr id="8207" name="Rectangle 15"/>
            <p:cNvSpPr>
              <a:spLocks noChangeArrowheads="1"/>
            </p:cNvSpPr>
            <p:nvPr/>
          </p:nvSpPr>
          <p:spPr bwMode="auto">
            <a:xfrm>
              <a:off x="2304" y="2304"/>
              <a:ext cx="1008" cy="384"/>
            </a:xfrm>
            <a:prstGeom prst="rect">
              <a:avLst/>
            </a:prstGeom>
            <a:solidFill>
              <a:schemeClr val="accent2"/>
            </a:solidFill>
            <a:ln w="28575">
              <a:solidFill>
                <a:schemeClr val="tx1"/>
              </a:solidFill>
              <a:miter lim="800000"/>
              <a:headEnd/>
              <a:tailEnd/>
            </a:ln>
            <a:effectLst/>
          </p:spPr>
          <p:txBody>
            <a:bodyPr wrap="none" anchor="ctr"/>
            <a:lstStyle/>
            <a:p>
              <a:endParaRPr lang="ar-EG"/>
            </a:p>
          </p:txBody>
        </p:sp>
        <p:sp>
          <p:nvSpPr>
            <p:cNvPr id="8210" name="Text Box 18"/>
            <p:cNvSpPr txBox="1">
              <a:spLocks noChangeArrowheads="1"/>
            </p:cNvSpPr>
            <p:nvPr/>
          </p:nvSpPr>
          <p:spPr bwMode="auto">
            <a:xfrm>
              <a:off x="2400" y="2304"/>
              <a:ext cx="816" cy="326"/>
            </a:xfrm>
            <a:prstGeom prst="rect">
              <a:avLst/>
            </a:prstGeom>
            <a:noFill/>
            <a:ln w="9525">
              <a:noFill/>
              <a:miter lim="800000"/>
              <a:headEnd/>
              <a:tailEnd/>
            </a:ln>
            <a:effectLst/>
          </p:spPr>
          <p:txBody>
            <a:bodyPr>
              <a:spAutoFit/>
            </a:bodyPr>
            <a:lstStyle/>
            <a:p>
              <a:pPr algn="ctr">
                <a:spcBef>
                  <a:spcPct val="50000"/>
                </a:spcBef>
              </a:pPr>
              <a:r>
                <a:rPr lang="en-US" sz="1400"/>
                <a:t>Body Paragraph 2</a:t>
              </a:r>
            </a:p>
          </p:txBody>
        </p:sp>
      </p:grpSp>
      <p:grpSp>
        <p:nvGrpSpPr>
          <p:cNvPr id="8214" name="Group 22"/>
          <p:cNvGrpSpPr>
            <a:grpSpLocks/>
          </p:cNvGrpSpPr>
          <p:nvPr/>
        </p:nvGrpSpPr>
        <p:grpSpPr bwMode="auto">
          <a:xfrm>
            <a:off x="6781800" y="4953000"/>
            <a:ext cx="1600200" cy="609600"/>
            <a:chOff x="2304" y="2784"/>
            <a:chExt cx="1008" cy="384"/>
          </a:xfrm>
        </p:grpSpPr>
        <p:sp>
          <p:nvSpPr>
            <p:cNvPr id="8208" name="Rectangle 16"/>
            <p:cNvSpPr>
              <a:spLocks noChangeArrowheads="1"/>
            </p:cNvSpPr>
            <p:nvPr/>
          </p:nvSpPr>
          <p:spPr bwMode="auto">
            <a:xfrm>
              <a:off x="2304" y="2784"/>
              <a:ext cx="1008" cy="384"/>
            </a:xfrm>
            <a:prstGeom prst="rect">
              <a:avLst/>
            </a:prstGeom>
            <a:solidFill>
              <a:schemeClr val="accent2"/>
            </a:solidFill>
            <a:ln w="28575">
              <a:solidFill>
                <a:schemeClr val="tx1"/>
              </a:solidFill>
              <a:miter lim="800000"/>
              <a:headEnd/>
              <a:tailEnd/>
            </a:ln>
            <a:effectLst/>
          </p:spPr>
          <p:txBody>
            <a:bodyPr wrap="none" anchor="ctr"/>
            <a:lstStyle/>
            <a:p>
              <a:endParaRPr lang="ar-EG"/>
            </a:p>
          </p:txBody>
        </p:sp>
        <p:sp>
          <p:nvSpPr>
            <p:cNvPr id="8211" name="Text Box 19"/>
            <p:cNvSpPr txBox="1">
              <a:spLocks noChangeArrowheads="1"/>
            </p:cNvSpPr>
            <p:nvPr/>
          </p:nvSpPr>
          <p:spPr bwMode="auto">
            <a:xfrm>
              <a:off x="2352" y="2794"/>
              <a:ext cx="816" cy="326"/>
            </a:xfrm>
            <a:prstGeom prst="rect">
              <a:avLst/>
            </a:prstGeom>
            <a:noFill/>
            <a:ln w="9525">
              <a:noFill/>
              <a:miter lim="800000"/>
              <a:headEnd/>
              <a:tailEnd/>
            </a:ln>
            <a:effectLst/>
          </p:spPr>
          <p:txBody>
            <a:bodyPr>
              <a:spAutoFit/>
            </a:bodyPr>
            <a:lstStyle/>
            <a:p>
              <a:pPr algn="ctr">
                <a:spcBef>
                  <a:spcPct val="50000"/>
                </a:spcBef>
              </a:pPr>
              <a:r>
                <a:rPr lang="en-US" sz="1400"/>
                <a:t>Body Paragraph 3</a:t>
              </a:r>
            </a:p>
          </p:txBody>
        </p:sp>
      </p:grpSp>
      <p:grpSp>
        <p:nvGrpSpPr>
          <p:cNvPr id="8219" name="Group 27"/>
          <p:cNvGrpSpPr>
            <a:grpSpLocks/>
          </p:cNvGrpSpPr>
          <p:nvPr/>
        </p:nvGrpSpPr>
        <p:grpSpPr bwMode="auto">
          <a:xfrm>
            <a:off x="381000" y="4953000"/>
            <a:ext cx="1600200" cy="609600"/>
            <a:chOff x="336" y="3072"/>
            <a:chExt cx="1008" cy="384"/>
          </a:xfrm>
        </p:grpSpPr>
        <p:sp>
          <p:nvSpPr>
            <p:cNvPr id="8217" name="Rectangle 25"/>
            <p:cNvSpPr>
              <a:spLocks noChangeArrowheads="1"/>
            </p:cNvSpPr>
            <p:nvPr/>
          </p:nvSpPr>
          <p:spPr bwMode="auto">
            <a:xfrm>
              <a:off x="336" y="3072"/>
              <a:ext cx="1008" cy="384"/>
            </a:xfrm>
            <a:prstGeom prst="rect">
              <a:avLst/>
            </a:prstGeom>
            <a:solidFill>
              <a:srgbClr val="99CCFF"/>
            </a:solidFill>
            <a:ln w="28575">
              <a:solidFill>
                <a:schemeClr val="tx1"/>
              </a:solidFill>
              <a:miter lim="800000"/>
              <a:headEnd/>
              <a:tailEnd/>
            </a:ln>
            <a:effectLst/>
          </p:spPr>
          <p:txBody>
            <a:bodyPr wrap="none" anchor="ctr"/>
            <a:lstStyle/>
            <a:p>
              <a:endParaRPr lang="ar-EG"/>
            </a:p>
          </p:txBody>
        </p:sp>
        <p:sp>
          <p:nvSpPr>
            <p:cNvPr id="8218" name="Text Box 26"/>
            <p:cNvSpPr txBox="1">
              <a:spLocks noChangeArrowheads="1"/>
            </p:cNvSpPr>
            <p:nvPr/>
          </p:nvSpPr>
          <p:spPr bwMode="auto">
            <a:xfrm>
              <a:off x="432" y="3168"/>
              <a:ext cx="816" cy="192"/>
            </a:xfrm>
            <a:prstGeom prst="rect">
              <a:avLst/>
            </a:prstGeom>
            <a:solidFill>
              <a:srgbClr val="99CCFF"/>
            </a:solidFill>
            <a:ln w="9525">
              <a:noFill/>
              <a:miter lim="800000"/>
              <a:headEnd/>
              <a:tailEnd/>
            </a:ln>
            <a:effectLst/>
          </p:spPr>
          <p:txBody>
            <a:bodyPr>
              <a:spAutoFit/>
            </a:bodyPr>
            <a:lstStyle/>
            <a:p>
              <a:pPr algn="ctr">
                <a:spcBef>
                  <a:spcPct val="50000"/>
                </a:spcBef>
              </a:pPr>
              <a:r>
                <a:rPr lang="en-US" sz="1400"/>
                <a:t>Introduction</a:t>
              </a:r>
            </a:p>
          </p:txBody>
        </p:sp>
      </p:grpSp>
      <p:sp>
        <p:nvSpPr>
          <p:cNvPr id="8220" name="Line 28"/>
          <p:cNvSpPr>
            <a:spLocks noChangeShapeType="1"/>
          </p:cNvSpPr>
          <p:nvPr/>
        </p:nvSpPr>
        <p:spPr bwMode="auto">
          <a:xfrm>
            <a:off x="1981200" y="5257800"/>
            <a:ext cx="533400" cy="0"/>
          </a:xfrm>
          <a:prstGeom prst="line">
            <a:avLst/>
          </a:prstGeom>
          <a:noFill/>
          <a:ln w="57150">
            <a:solidFill>
              <a:schemeClr val="hlink"/>
            </a:solidFill>
            <a:miter lim="800000"/>
            <a:headEnd/>
            <a:tailEnd type="triangle" w="med" len="med"/>
          </a:ln>
          <a:effectLst/>
        </p:spPr>
        <p:txBody>
          <a:bodyPr wrap="none"/>
          <a:lstStyle/>
          <a:p>
            <a:endParaRPr lang="ar-EG"/>
          </a:p>
        </p:txBody>
      </p:sp>
      <p:sp>
        <p:nvSpPr>
          <p:cNvPr id="8221" name="Line 29"/>
          <p:cNvSpPr>
            <a:spLocks noChangeShapeType="1"/>
          </p:cNvSpPr>
          <p:nvPr/>
        </p:nvSpPr>
        <p:spPr bwMode="auto">
          <a:xfrm>
            <a:off x="4114800" y="5257800"/>
            <a:ext cx="533400" cy="0"/>
          </a:xfrm>
          <a:prstGeom prst="line">
            <a:avLst/>
          </a:prstGeom>
          <a:noFill/>
          <a:ln w="57150">
            <a:solidFill>
              <a:schemeClr val="hlink"/>
            </a:solidFill>
            <a:miter lim="800000"/>
            <a:headEnd/>
            <a:tailEnd type="triangle" w="med" len="med"/>
          </a:ln>
          <a:effectLst/>
        </p:spPr>
        <p:txBody>
          <a:bodyPr wrap="none"/>
          <a:lstStyle/>
          <a:p>
            <a:endParaRPr lang="ar-EG"/>
          </a:p>
        </p:txBody>
      </p:sp>
      <p:sp>
        <p:nvSpPr>
          <p:cNvPr id="8222" name="Line 30"/>
          <p:cNvSpPr>
            <a:spLocks noChangeShapeType="1"/>
          </p:cNvSpPr>
          <p:nvPr/>
        </p:nvSpPr>
        <p:spPr bwMode="auto">
          <a:xfrm>
            <a:off x="6248400" y="5257800"/>
            <a:ext cx="533400" cy="0"/>
          </a:xfrm>
          <a:prstGeom prst="line">
            <a:avLst/>
          </a:prstGeom>
          <a:noFill/>
          <a:ln w="57150">
            <a:solidFill>
              <a:schemeClr val="hlink"/>
            </a:solidFill>
            <a:miter lim="800000"/>
            <a:headEnd/>
            <a:tailEnd type="triangle" w="med" len="med"/>
          </a:ln>
          <a:effectLst/>
        </p:spPr>
        <p:txBody>
          <a:bodyPr wrap="none"/>
          <a:lstStyle/>
          <a:p>
            <a:endParaRPr lang="ar-EG"/>
          </a:p>
        </p:txBody>
      </p:sp>
      <p:pic>
        <p:nvPicPr>
          <p:cNvPr id="8223" name="Picture 31">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7162800" y="6172200"/>
            <a:ext cx="457200" cy="457200"/>
          </a:xfrm>
          <a:prstGeom prst="rect">
            <a:avLst/>
          </a:prstGeom>
          <a:noFill/>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223"/>
                                        </p:tgtEl>
                                      </p:cBhvr>
                                    </p:cmd>
                                  </p:childTnLst>
                                </p:cTn>
                              </p:par>
                              <p:par>
                                <p:cTn id="7" presetID="2" presetClass="entr" presetSubtype="8" fill="hold" grpId="0" nodeType="withEffect">
                                  <p:stCondLst>
                                    <p:cond delay="0"/>
                                  </p:stCondLst>
                                  <p:childTnLst>
                                    <p:set>
                                      <p:cBhvr>
                                        <p:cTn id="8" dur="1" fill="hold">
                                          <p:stCondLst>
                                            <p:cond delay="0"/>
                                          </p:stCondLst>
                                        </p:cTn>
                                        <p:tgtEl>
                                          <p:spTgt spid="8197"/>
                                        </p:tgtEl>
                                        <p:attrNameLst>
                                          <p:attrName>style.visibility</p:attrName>
                                        </p:attrNameLst>
                                      </p:cBhvr>
                                      <p:to>
                                        <p:strVal val="visible"/>
                                      </p:to>
                                    </p:set>
                                    <p:anim calcmode="lin" valueType="num">
                                      <p:cBhvr additive="base">
                                        <p:cTn id="9" dur="500" fill="hold"/>
                                        <p:tgtEl>
                                          <p:spTgt spid="8197"/>
                                        </p:tgtEl>
                                        <p:attrNameLst>
                                          <p:attrName>ppt_x</p:attrName>
                                        </p:attrNameLst>
                                      </p:cBhvr>
                                      <p:tavLst>
                                        <p:tav tm="0">
                                          <p:val>
                                            <p:strVal val="0-#ppt_w/2"/>
                                          </p:val>
                                        </p:tav>
                                        <p:tav tm="100000">
                                          <p:val>
                                            <p:strVal val="#ppt_x"/>
                                          </p:val>
                                        </p:tav>
                                      </p:tavLst>
                                    </p:anim>
                                    <p:anim calcmode="lin" valueType="num">
                                      <p:cBhvr additive="base">
                                        <p:cTn id="10" dur="500" fill="hold"/>
                                        <p:tgtEl>
                                          <p:spTgt spid="8197"/>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3" presetClass="entr" presetSubtype="16" fill="hold" grpId="0" nodeType="afterEffect">
                                  <p:stCondLst>
                                    <p:cond delay="100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500" fill="hold"/>
                                        <p:tgtEl>
                                          <p:spTgt spid="8199"/>
                                        </p:tgtEl>
                                        <p:attrNameLst>
                                          <p:attrName>ppt_w</p:attrName>
                                        </p:attrNameLst>
                                      </p:cBhvr>
                                      <p:tavLst>
                                        <p:tav tm="0">
                                          <p:val>
                                            <p:fltVal val="0"/>
                                          </p:val>
                                        </p:tav>
                                        <p:tav tm="100000">
                                          <p:val>
                                            <p:strVal val="#ppt_w"/>
                                          </p:val>
                                        </p:tav>
                                      </p:tavLst>
                                    </p:anim>
                                    <p:anim calcmode="lin" valueType="num">
                                      <p:cBhvr>
                                        <p:cTn id="15" dur="500" fill="hold"/>
                                        <p:tgtEl>
                                          <p:spTgt spid="8199"/>
                                        </p:tgtEl>
                                        <p:attrNameLst>
                                          <p:attrName>ppt_h</p:attrName>
                                        </p:attrNameLst>
                                      </p:cBhvr>
                                      <p:tavLst>
                                        <p:tav tm="0">
                                          <p:val>
                                            <p:fltVal val="0"/>
                                          </p:val>
                                        </p:tav>
                                        <p:tav tm="100000">
                                          <p:val>
                                            <p:strVal val="#ppt_h"/>
                                          </p:val>
                                        </p:tav>
                                      </p:tavLst>
                                    </p:anim>
                                  </p:childTnLst>
                                </p:cTn>
                              </p:par>
                            </p:childTnLst>
                          </p:cTn>
                        </p:par>
                        <p:par>
                          <p:cTn id="16" fill="hold">
                            <p:stCondLst>
                              <p:cond delay="2000"/>
                            </p:stCondLst>
                            <p:childTnLst>
                              <p:par>
                                <p:cTn id="17" presetID="3" presetClass="entr" presetSubtype="10" fill="hold" nodeType="afterEffect">
                                  <p:stCondLst>
                                    <p:cond delay="5000"/>
                                  </p:stCondLst>
                                  <p:childTnLst>
                                    <p:set>
                                      <p:cBhvr>
                                        <p:cTn id="18" dur="1" fill="hold">
                                          <p:stCondLst>
                                            <p:cond delay="0"/>
                                          </p:stCondLst>
                                        </p:cTn>
                                        <p:tgtEl>
                                          <p:spTgt spid="8219"/>
                                        </p:tgtEl>
                                        <p:attrNameLst>
                                          <p:attrName>style.visibility</p:attrName>
                                        </p:attrNameLst>
                                      </p:cBhvr>
                                      <p:to>
                                        <p:strVal val="visible"/>
                                      </p:to>
                                    </p:set>
                                    <p:animEffect transition="in" filter="blinds(horizontal)">
                                      <p:cBhvr>
                                        <p:cTn id="19" dur="500"/>
                                        <p:tgtEl>
                                          <p:spTgt spid="8219"/>
                                        </p:tgtEl>
                                      </p:cBhvr>
                                    </p:animEffect>
                                  </p:childTnLst>
                                </p:cTn>
                              </p:par>
                            </p:childTnLst>
                          </p:cTn>
                        </p:par>
                        <p:par>
                          <p:cTn id="20" fill="hold">
                            <p:stCondLst>
                              <p:cond delay="7500"/>
                            </p:stCondLst>
                            <p:childTnLst>
                              <p:par>
                                <p:cTn id="21" presetID="17" presetClass="entr" presetSubtype="10" fill="hold" grpId="0" nodeType="afterEffect">
                                  <p:stCondLst>
                                    <p:cond delay="1000"/>
                                  </p:stCondLst>
                                  <p:childTnLst>
                                    <p:set>
                                      <p:cBhvr>
                                        <p:cTn id="22" dur="1" fill="hold">
                                          <p:stCondLst>
                                            <p:cond delay="0"/>
                                          </p:stCondLst>
                                        </p:cTn>
                                        <p:tgtEl>
                                          <p:spTgt spid="8220"/>
                                        </p:tgtEl>
                                        <p:attrNameLst>
                                          <p:attrName>style.visibility</p:attrName>
                                        </p:attrNameLst>
                                      </p:cBhvr>
                                      <p:to>
                                        <p:strVal val="visible"/>
                                      </p:to>
                                    </p:set>
                                    <p:anim calcmode="lin" valueType="num">
                                      <p:cBhvr>
                                        <p:cTn id="23" dur="500" fill="hold"/>
                                        <p:tgtEl>
                                          <p:spTgt spid="8220"/>
                                        </p:tgtEl>
                                        <p:attrNameLst>
                                          <p:attrName>ppt_w</p:attrName>
                                        </p:attrNameLst>
                                      </p:cBhvr>
                                      <p:tavLst>
                                        <p:tav tm="0">
                                          <p:val>
                                            <p:fltVal val="0"/>
                                          </p:val>
                                        </p:tav>
                                        <p:tav tm="100000">
                                          <p:val>
                                            <p:strVal val="#ppt_w"/>
                                          </p:val>
                                        </p:tav>
                                      </p:tavLst>
                                    </p:anim>
                                    <p:anim calcmode="lin" valueType="num">
                                      <p:cBhvr>
                                        <p:cTn id="24" dur="500" fill="hold"/>
                                        <p:tgtEl>
                                          <p:spTgt spid="8220"/>
                                        </p:tgtEl>
                                        <p:attrNameLst>
                                          <p:attrName>ppt_h</p:attrName>
                                        </p:attrNameLst>
                                      </p:cBhvr>
                                      <p:tavLst>
                                        <p:tav tm="0">
                                          <p:val>
                                            <p:strVal val="#ppt_h"/>
                                          </p:val>
                                        </p:tav>
                                        <p:tav tm="100000">
                                          <p:val>
                                            <p:strVal val="#ppt_h"/>
                                          </p:val>
                                        </p:tav>
                                      </p:tavLst>
                                    </p:anim>
                                  </p:childTnLst>
                                </p:cTn>
                              </p:par>
                            </p:childTnLst>
                          </p:cTn>
                        </p:par>
                        <p:par>
                          <p:cTn id="25" fill="hold">
                            <p:stCondLst>
                              <p:cond delay="9000"/>
                            </p:stCondLst>
                            <p:childTnLst>
                              <p:par>
                                <p:cTn id="26" presetID="3" presetClass="entr" presetSubtype="10" fill="hold" nodeType="afterEffect">
                                  <p:stCondLst>
                                    <p:cond delay="1000"/>
                                  </p:stCondLst>
                                  <p:childTnLst>
                                    <p:set>
                                      <p:cBhvr>
                                        <p:cTn id="27" dur="1" fill="hold">
                                          <p:stCondLst>
                                            <p:cond delay="0"/>
                                          </p:stCondLst>
                                        </p:cTn>
                                        <p:tgtEl>
                                          <p:spTgt spid="8212"/>
                                        </p:tgtEl>
                                        <p:attrNameLst>
                                          <p:attrName>style.visibility</p:attrName>
                                        </p:attrNameLst>
                                      </p:cBhvr>
                                      <p:to>
                                        <p:strVal val="visible"/>
                                      </p:to>
                                    </p:set>
                                    <p:animEffect transition="in" filter="blinds(horizontal)">
                                      <p:cBhvr>
                                        <p:cTn id="28" dur="500"/>
                                        <p:tgtEl>
                                          <p:spTgt spid="8212"/>
                                        </p:tgtEl>
                                      </p:cBhvr>
                                    </p:animEffect>
                                  </p:childTnLst>
                                </p:cTn>
                              </p:par>
                            </p:childTnLst>
                          </p:cTn>
                        </p:par>
                        <p:par>
                          <p:cTn id="29" fill="hold">
                            <p:stCondLst>
                              <p:cond delay="10500"/>
                            </p:stCondLst>
                            <p:childTnLst>
                              <p:par>
                                <p:cTn id="30" presetID="17" presetClass="entr" presetSubtype="10" fill="hold" grpId="0" nodeType="afterEffect">
                                  <p:stCondLst>
                                    <p:cond delay="1000"/>
                                  </p:stCondLst>
                                  <p:childTnLst>
                                    <p:set>
                                      <p:cBhvr>
                                        <p:cTn id="31" dur="1" fill="hold">
                                          <p:stCondLst>
                                            <p:cond delay="0"/>
                                          </p:stCondLst>
                                        </p:cTn>
                                        <p:tgtEl>
                                          <p:spTgt spid="8221"/>
                                        </p:tgtEl>
                                        <p:attrNameLst>
                                          <p:attrName>style.visibility</p:attrName>
                                        </p:attrNameLst>
                                      </p:cBhvr>
                                      <p:to>
                                        <p:strVal val="visible"/>
                                      </p:to>
                                    </p:set>
                                    <p:anim calcmode="lin" valueType="num">
                                      <p:cBhvr>
                                        <p:cTn id="32" dur="500" fill="hold"/>
                                        <p:tgtEl>
                                          <p:spTgt spid="8221"/>
                                        </p:tgtEl>
                                        <p:attrNameLst>
                                          <p:attrName>ppt_w</p:attrName>
                                        </p:attrNameLst>
                                      </p:cBhvr>
                                      <p:tavLst>
                                        <p:tav tm="0">
                                          <p:val>
                                            <p:fltVal val="0"/>
                                          </p:val>
                                        </p:tav>
                                        <p:tav tm="100000">
                                          <p:val>
                                            <p:strVal val="#ppt_w"/>
                                          </p:val>
                                        </p:tav>
                                      </p:tavLst>
                                    </p:anim>
                                    <p:anim calcmode="lin" valueType="num">
                                      <p:cBhvr>
                                        <p:cTn id="33" dur="500" fill="hold"/>
                                        <p:tgtEl>
                                          <p:spTgt spid="8221"/>
                                        </p:tgtEl>
                                        <p:attrNameLst>
                                          <p:attrName>ppt_h</p:attrName>
                                        </p:attrNameLst>
                                      </p:cBhvr>
                                      <p:tavLst>
                                        <p:tav tm="0">
                                          <p:val>
                                            <p:strVal val="#ppt_h"/>
                                          </p:val>
                                        </p:tav>
                                        <p:tav tm="100000">
                                          <p:val>
                                            <p:strVal val="#ppt_h"/>
                                          </p:val>
                                        </p:tav>
                                      </p:tavLst>
                                    </p:anim>
                                  </p:childTnLst>
                                </p:cTn>
                              </p:par>
                            </p:childTnLst>
                          </p:cTn>
                        </p:par>
                        <p:par>
                          <p:cTn id="34" fill="hold">
                            <p:stCondLst>
                              <p:cond delay="12000"/>
                            </p:stCondLst>
                            <p:childTnLst>
                              <p:par>
                                <p:cTn id="35" presetID="3" presetClass="entr" presetSubtype="10" fill="hold" nodeType="afterEffect">
                                  <p:stCondLst>
                                    <p:cond delay="1000"/>
                                  </p:stCondLst>
                                  <p:childTnLst>
                                    <p:set>
                                      <p:cBhvr>
                                        <p:cTn id="36" dur="1" fill="hold">
                                          <p:stCondLst>
                                            <p:cond delay="0"/>
                                          </p:stCondLst>
                                        </p:cTn>
                                        <p:tgtEl>
                                          <p:spTgt spid="8213"/>
                                        </p:tgtEl>
                                        <p:attrNameLst>
                                          <p:attrName>style.visibility</p:attrName>
                                        </p:attrNameLst>
                                      </p:cBhvr>
                                      <p:to>
                                        <p:strVal val="visible"/>
                                      </p:to>
                                    </p:set>
                                    <p:animEffect transition="in" filter="blinds(horizontal)">
                                      <p:cBhvr>
                                        <p:cTn id="37" dur="500"/>
                                        <p:tgtEl>
                                          <p:spTgt spid="8213"/>
                                        </p:tgtEl>
                                      </p:cBhvr>
                                    </p:animEffect>
                                  </p:childTnLst>
                                </p:cTn>
                              </p:par>
                            </p:childTnLst>
                          </p:cTn>
                        </p:par>
                        <p:par>
                          <p:cTn id="38" fill="hold">
                            <p:stCondLst>
                              <p:cond delay="13500"/>
                            </p:stCondLst>
                            <p:childTnLst>
                              <p:par>
                                <p:cTn id="39" presetID="17" presetClass="entr" presetSubtype="10" fill="hold" grpId="0" nodeType="afterEffect">
                                  <p:stCondLst>
                                    <p:cond delay="1000"/>
                                  </p:stCondLst>
                                  <p:childTnLst>
                                    <p:set>
                                      <p:cBhvr>
                                        <p:cTn id="40" dur="1" fill="hold">
                                          <p:stCondLst>
                                            <p:cond delay="0"/>
                                          </p:stCondLst>
                                        </p:cTn>
                                        <p:tgtEl>
                                          <p:spTgt spid="8222"/>
                                        </p:tgtEl>
                                        <p:attrNameLst>
                                          <p:attrName>style.visibility</p:attrName>
                                        </p:attrNameLst>
                                      </p:cBhvr>
                                      <p:to>
                                        <p:strVal val="visible"/>
                                      </p:to>
                                    </p:set>
                                    <p:anim calcmode="lin" valueType="num">
                                      <p:cBhvr>
                                        <p:cTn id="41" dur="500" fill="hold"/>
                                        <p:tgtEl>
                                          <p:spTgt spid="8222"/>
                                        </p:tgtEl>
                                        <p:attrNameLst>
                                          <p:attrName>ppt_w</p:attrName>
                                        </p:attrNameLst>
                                      </p:cBhvr>
                                      <p:tavLst>
                                        <p:tav tm="0">
                                          <p:val>
                                            <p:fltVal val="0"/>
                                          </p:val>
                                        </p:tav>
                                        <p:tav tm="100000">
                                          <p:val>
                                            <p:strVal val="#ppt_w"/>
                                          </p:val>
                                        </p:tav>
                                      </p:tavLst>
                                    </p:anim>
                                    <p:anim calcmode="lin" valueType="num">
                                      <p:cBhvr>
                                        <p:cTn id="42" dur="500" fill="hold"/>
                                        <p:tgtEl>
                                          <p:spTgt spid="8222"/>
                                        </p:tgtEl>
                                        <p:attrNameLst>
                                          <p:attrName>ppt_h</p:attrName>
                                        </p:attrNameLst>
                                      </p:cBhvr>
                                      <p:tavLst>
                                        <p:tav tm="0">
                                          <p:val>
                                            <p:strVal val="#ppt_h"/>
                                          </p:val>
                                        </p:tav>
                                        <p:tav tm="100000">
                                          <p:val>
                                            <p:strVal val="#ppt_h"/>
                                          </p:val>
                                        </p:tav>
                                      </p:tavLst>
                                    </p:anim>
                                  </p:childTnLst>
                                </p:cTn>
                              </p:par>
                            </p:childTnLst>
                          </p:cTn>
                        </p:par>
                        <p:par>
                          <p:cTn id="43" fill="hold">
                            <p:stCondLst>
                              <p:cond delay="15000"/>
                            </p:stCondLst>
                            <p:childTnLst>
                              <p:par>
                                <p:cTn id="44" presetID="3" presetClass="entr" presetSubtype="10" fill="hold" nodeType="afterEffect">
                                  <p:stCondLst>
                                    <p:cond delay="1000"/>
                                  </p:stCondLst>
                                  <p:childTnLst>
                                    <p:set>
                                      <p:cBhvr>
                                        <p:cTn id="45" dur="1" fill="hold">
                                          <p:stCondLst>
                                            <p:cond delay="0"/>
                                          </p:stCondLst>
                                        </p:cTn>
                                        <p:tgtEl>
                                          <p:spTgt spid="8214"/>
                                        </p:tgtEl>
                                        <p:attrNameLst>
                                          <p:attrName>style.visibility</p:attrName>
                                        </p:attrNameLst>
                                      </p:cBhvr>
                                      <p:to>
                                        <p:strVal val="visible"/>
                                      </p:to>
                                    </p:set>
                                    <p:animEffect transition="in" filter="blinds(horizontal)">
                                      <p:cBhvr>
                                        <p:cTn id="46" dur="500"/>
                                        <p:tgtEl>
                                          <p:spTgt spid="8214"/>
                                        </p:tgtEl>
                                      </p:cBhvr>
                                    </p:animEffect>
                                  </p:childTnLst>
                                </p:cTn>
                              </p:par>
                            </p:childTnLst>
                          </p:cTn>
                        </p:par>
                        <p:par>
                          <p:cTn id="47" fill="hold">
                            <p:stCondLst>
                              <p:cond delay="16500"/>
                            </p:stCondLst>
                            <p:childTnLst>
                              <p:par>
                                <p:cTn id="48" presetID="9" presetClass="entr" presetSubtype="0" fill="hold" grpId="0" nodeType="afterEffect">
                                  <p:stCondLst>
                                    <p:cond delay="0"/>
                                  </p:stCondLst>
                                  <p:childTnLst>
                                    <p:set>
                                      <p:cBhvr>
                                        <p:cTn id="49" dur="1" fill="hold">
                                          <p:stCondLst>
                                            <p:cond delay="0"/>
                                          </p:stCondLst>
                                        </p:cTn>
                                        <p:tgtEl>
                                          <p:spTgt spid="8203"/>
                                        </p:tgtEl>
                                        <p:attrNameLst>
                                          <p:attrName>style.visibility</p:attrName>
                                        </p:attrNameLst>
                                      </p:cBhvr>
                                      <p:to>
                                        <p:strVal val="visible"/>
                                      </p:to>
                                    </p:set>
                                    <p:animEffect transition="in" filter="dissolve">
                                      <p:cBhvr>
                                        <p:cTn id="50"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1" fill="hold" display="0">
                  <p:stCondLst>
                    <p:cond delay="indefinite"/>
                  </p:stCondLst>
                  <p:endCondLst>
                    <p:cond evt="onPrev" delay="0">
                      <p:tgtEl>
                        <p:sldTgt/>
                      </p:tgtEl>
                    </p:cond>
                    <p:cond evt="onStopAudio" delay="0">
                      <p:tgtEl>
                        <p:sldTgt/>
                      </p:tgtEl>
                    </p:cond>
                  </p:endCondLst>
                </p:cTn>
                <p:tgtEl>
                  <p:spTgt spid="8223"/>
                </p:tgtEl>
              </p:cMediaNode>
            </p:audio>
          </p:childTnLst>
        </p:cTn>
      </p:par>
    </p:tnLst>
    <p:bldLst>
      <p:bldP spid="8197" grpId="0" autoUpdateAnimBg="0"/>
      <p:bldP spid="8199" grpId="0" autoUpdateAnimBg="0"/>
      <p:bldP spid="8203" grpId="0" animBg="1"/>
      <p:bldP spid="8220" grpId="0" animBg="1"/>
      <p:bldP spid="8221" grpId="0" animBg="1"/>
      <p:bldP spid="82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1828800" y="152400"/>
            <a:ext cx="6324600" cy="762000"/>
          </a:xfrm>
          <a:prstGeom prst="rect">
            <a:avLst/>
          </a:prstGeom>
          <a:noFill/>
          <a:ln w="9525">
            <a:noFill/>
            <a:miter lim="800000"/>
            <a:headEnd/>
            <a:tailEnd/>
          </a:ln>
          <a:effectLst/>
        </p:spPr>
        <p:txBody>
          <a:bodyPr anchor="b">
            <a:spAutoFit/>
          </a:bodyPr>
          <a:lstStyle/>
          <a:p>
            <a:r>
              <a:rPr lang="en-US" sz="4400" b="1" u="sng">
                <a:solidFill>
                  <a:schemeClr val="tx2"/>
                </a:solidFill>
                <a:effectLst>
                  <a:outerShdw blurRad="38100" dist="38100" dir="2700000" algn="tl">
                    <a:srgbClr val="C0C0C0"/>
                  </a:outerShdw>
                </a:effectLst>
              </a:rPr>
              <a:t>Parts of an Essay</a:t>
            </a:r>
          </a:p>
        </p:txBody>
      </p:sp>
      <p:sp>
        <p:nvSpPr>
          <p:cNvPr id="13317" name="Text Box 5"/>
          <p:cNvSpPr txBox="1">
            <a:spLocks noChangeArrowheads="1"/>
          </p:cNvSpPr>
          <p:nvPr/>
        </p:nvSpPr>
        <p:spPr bwMode="auto">
          <a:xfrm>
            <a:off x="2133600" y="762000"/>
            <a:ext cx="5105400" cy="579438"/>
          </a:xfrm>
          <a:prstGeom prst="rect">
            <a:avLst/>
          </a:prstGeom>
          <a:noFill/>
          <a:ln w="9525">
            <a:noFill/>
            <a:miter lim="800000"/>
            <a:headEnd/>
            <a:tailEnd/>
          </a:ln>
          <a:effectLst/>
        </p:spPr>
        <p:txBody>
          <a:bodyPr>
            <a:spAutoFit/>
          </a:bodyPr>
          <a:lstStyle/>
          <a:p>
            <a:pPr algn="ctr">
              <a:spcBef>
                <a:spcPct val="50000"/>
              </a:spcBef>
            </a:pPr>
            <a:r>
              <a:rPr lang="en-US" sz="3200" b="1"/>
              <a:t>Conclusion</a:t>
            </a:r>
            <a:endParaRPr lang="en-US" sz="3200"/>
          </a:p>
        </p:txBody>
      </p:sp>
      <p:sp>
        <p:nvSpPr>
          <p:cNvPr id="13318" name="AutoShape 6">
            <a:hlinkClick r:id="" action="ppaction://hlinkshowjump?jump=previousslide" highlightClick="1">
              <a:snd r:embed="rId5" name="type.wav"/>
            </a:hlinkClick>
          </p:cNvPr>
          <p:cNvSpPr>
            <a:spLocks noChangeArrowheads="1"/>
          </p:cNvSpPr>
          <p:nvPr/>
        </p:nvSpPr>
        <p:spPr bwMode="auto">
          <a:xfrm>
            <a:off x="304800" y="6172200"/>
            <a:ext cx="914400" cy="457200"/>
          </a:xfrm>
          <a:prstGeom prst="actionButtonBackPrevious">
            <a:avLst/>
          </a:prstGeom>
          <a:solidFill>
            <a:schemeClr val="hlink"/>
          </a:solidFill>
          <a:ln w="9525">
            <a:solidFill>
              <a:schemeClr val="tx1"/>
            </a:solidFill>
            <a:miter lim="800000"/>
            <a:headEnd/>
            <a:tailEnd/>
          </a:ln>
          <a:effectLst/>
        </p:spPr>
        <p:txBody>
          <a:bodyPr wrap="none" anchor="ctr"/>
          <a:lstStyle/>
          <a:p>
            <a:endParaRPr lang="ar-EG"/>
          </a:p>
        </p:txBody>
      </p:sp>
      <p:sp>
        <p:nvSpPr>
          <p:cNvPr id="13320" name="AutoShape 8">
            <a:hlinkClick r:id="" action="ppaction://hlinkshowjump?jump=nextslide" highlightClick="1">
              <a:snd r:embed="rId5"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sp>
        <p:nvSpPr>
          <p:cNvPr id="13321" name="Rectangle 9"/>
          <p:cNvSpPr>
            <a:spLocks noChangeArrowheads="1"/>
          </p:cNvSpPr>
          <p:nvPr/>
        </p:nvSpPr>
        <p:spPr bwMode="auto">
          <a:xfrm>
            <a:off x="228600" y="1600200"/>
            <a:ext cx="8915400" cy="1295400"/>
          </a:xfrm>
          <a:prstGeom prst="rect">
            <a:avLst/>
          </a:prstGeom>
          <a:noFill/>
          <a:ln w="9525">
            <a:noFill/>
            <a:miter lim="800000"/>
            <a:headEnd/>
            <a:tailEnd/>
          </a:ln>
          <a:effectLst/>
        </p:spPr>
        <p:txBody>
          <a:bodyPr/>
          <a:lstStyle/>
          <a:p>
            <a:pPr marL="342900" indent="-342900">
              <a:spcBef>
                <a:spcPct val="20000"/>
              </a:spcBef>
              <a:buClr>
                <a:schemeClr val="folHlink"/>
              </a:buClr>
              <a:buSzPct val="75000"/>
              <a:buFont typeface="Wingdings" pitchFamily="2" charset="2"/>
              <a:buNone/>
            </a:pPr>
            <a:r>
              <a:rPr lang="en-US" sz="1800" b="1">
                <a:solidFill>
                  <a:schemeClr val="tx2"/>
                </a:solidFill>
              </a:rPr>
              <a:t>     The conclusion paragraph is the last paragraph in the essay.  It</a:t>
            </a:r>
          </a:p>
          <a:p>
            <a:pPr marL="342900" indent="-342900">
              <a:spcBef>
                <a:spcPct val="20000"/>
              </a:spcBef>
              <a:buClr>
                <a:schemeClr val="folHlink"/>
              </a:buClr>
              <a:buSzPct val="75000"/>
              <a:buFont typeface="Wingdings" pitchFamily="2" charset="2"/>
              <a:buNone/>
            </a:pPr>
            <a:r>
              <a:rPr lang="en-US" sz="1800" b="1">
                <a:solidFill>
                  <a:schemeClr val="tx2"/>
                </a:solidFill>
              </a:rPr>
              <a:t>completes the essay by summarizing or repeating the most</a:t>
            </a:r>
          </a:p>
          <a:p>
            <a:pPr marL="342900" indent="-342900">
              <a:spcBef>
                <a:spcPct val="20000"/>
              </a:spcBef>
              <a:buClr>
                <a:schemeClr val="folHlink"/>
              </a:buClr>
              <a:buSzPct val="75000"/>
              <a:buFont typeface="Wingdings" pitchFamily="2" charset="2"/>
              <a:buNone/>
            </a:pPr>
            <a:r>
              <a:rPr lang="en-US" sz="1800" b="1">
                <a:solidFill>
                  <a:schemeClr val="tx2"/>
                </a:solidFill>
              </a:rPr>
              <a:t>important ideas.  The conclusion can also include an opinion, a</a:t>
            </a:r>
          </a:p>
          <a:p>
            <a:pPr marL="342900" indent="-342900">
              <a:spcBef>
                <a:spcPct val="20000"/>
              </a:spcBef>
              <a:buClr>
                <a:schemeClr val="folHlink"/>
              </a:buClr>
              <a:buSzPct val="75000"/>
              <a:buFont typeface="Wingdings" pitchFamily="2" charset="2"/>
              <a:buNone/>
            </a:pPr>
            <a:r>
              <a:rPr lang="en-US" sz="1800" b="1">
                <a:solidFill>
                  <a:schemeClr val="tx2"/>
                </a:solidFill>
              </a:rPr>
              <a:t>prediction, or a solution to a problem.</a:t>
            </a:r>
          </a:p>
        </p:txBody>
      </p:sp>
      <p:pic>
        <p:nvPicPr>
          <p:cNvPr id="13322" name="Picture 10" descr="sl00520_"/>
          <p:cNvPicPr>
            <a:picLocks noChangeAspect="1" noChangeArrowheads="1"/>
          </p:cNvPicPr>
          <p:nvPr/>
        </p:nvPicPr>
        <p:blipFill>
          <a:blip r:embed="rId6"/>
          <a:srcRect/>
          <a:stretch>
            <a:fillRect/>
          </a:stretch>
        </p:blipFill>
        <p:spPr bwMode="auto">
          <a:xfrm>
            <a:off x="7891463" y="152400"/>
            <a:ext cx="1023937" cy="1371600"/>
          </a:xfrm>
          <a:prstGeom prst="rect">
            <a:avLst/>
          </a:prstGeom>
          <a:noFill/>
        </p:spPr>
      </p:pic>
      <p:grpSp>
        <p:nvGrpSpPr>
          <p:cNvPr id="13353" name="Group 41"/>
          <p:cNvGrpSpPr>
            <a:grpSpLocks/>
          </p:cNvGrpSpPr>
          <p:nvPr/>
        </p:nvGrpSpPr>
        <p:grpSpPr bwMode="auto">
          <a:xfrm>
            <a:off x="3352800" y="3276600"/>
            <a:ext cx="2209800" cy="2743200"/>
            <a:chOff x="2112" y="2112"/>
            <a:chExt cx="1392" cy="1728"/>
          </a:xfrm>
        </p:grpSpPr>
        <p:grpSp>
          <p:nvGrpSpPr>
            <p:cNvPr id="13323" name="Group 11"/>
            <p:cNvGrpSpPr>
              <a:grpSpLocks/>
            </p:cNvGrpSpPr>
            <p:nvPr/>
          </p:nvGrpSpPr>
          <p:grpSpPr bwMode="auto">
            <a:xfrm>
              <a:off x="2112" y="2496"/>
              <a:ext cx="1392" cy="192"/>
              <a:chOff x="2304" y="1824"/>
              <a:chExt cx="1008" cy="384"/>
            </a:xfrm>
          </p:grpSpPr>
          <p:sp>
            <p:nvSpPr>
              <p:cNvPr id="13324" name="Rectangle 12"/>
              <p:cNvSpPr>
                <a:spLocks noChangeArrowheads="1"/>
              </p:cNvSpPr>
              <p:nvPr/>
            </p:nvSpPr>
            <p:spPr bwMode="auto">
              <a:xfrm>
                <a:off x="2304" y="1824"/>
                <a:ext cx="1008" cy="384"/>
              </a:xfrm>
              <a:prstGeom prst="rect">
                <a:avLst/>
              </a:prstGeom>
              <a:solidFill>
                <a:srgbClr val="99CCFF"/>
              </a:solidFill>
              <a:ln w="28575">
                <a:solidFill>
                  <a:schemeClr val="tx1"/>
                </a:solidFill>
                <a:miter lim="800000"/>
                <a:headEnd/>
                <a:tailEnd/>
              </a:ln>
              <a:effectLst/>
            </p:spPr>
            <p:txBody>
              <a:bodyPr wrap="none" anchor="ctr"/>
              <a:lstStyle/>
              <a:p>
                <a:endParaRPr lang="ar-EG"/>
              </a:p>
            </p:txBody>
          </p:sp>
          <p:sp>
            <p:nvSpPr>
              <p:cNvPr id="13325" name="Text Box 13"/>
              <p:cNvSpPr txBox="1">
                <a:spLocks noChangeArrowheads="1"/>
              </p:cNvSpPr>
              <p:nvPr/>
            </p:nvSpPr>
            <p:spPr bwMode="auto">
              <a:xfrm>
                <a:off x="2400" y="1824"/>
                <a:ext cx="816" cy="384"/>
              </a:xfrm>
              <a:prstGeom prst="rect">
                <a:avLst/>
              </a:prstGeom>
              <a:solidFill>
                <a:srgbClr val="99CCFF"/>
              </a:solidFill>
              <a:ln w="9525">
                <a:noFill/>
                <a:miter lim="800000"/>
                <a:headEnd/>
                <a:tailEnd/>
              </a:ln>
              <a:effectLst/>
            </p:spPr>
            <p:txBody>
              <a:bodyPr>
                <a:spAutoFit/>
              </a:bodyPr>
              <a:lstStyle/>
              <a:p>
                <a:pPr algn="ctr">
                  <a:spcBef>
                    <a:spcPct val="50000"/>
                  </a:spcBef>
                </a:pPr>
                <a:r>
                  <a:rPr lang="en-US" sz="1400"/>
                  <a:t>Body Paragraph 1</a:t>
                </a:r>
              </a:p>
            </p:txBody>
          </p:sp>
        </p:grpSp>
        <p:grpSp>
          <p:nvGrpSpPr>
            <p:cNvPr id="13332" name="Group 20"/>
            <p:cNvGrpSpPr>
              <a:grpSpLocks/>
            </p:cNvGrpSpPr>
            <p:nvPr/>
          </p:nvGrpSpPr>
          <p:grpSpPr bwMode="auto">
            <a:xfrm>
              <a:off x="2304" y="2112"/>
              <a:ext cx="1008" cy="278"/>
              <a:chOff x="336" y="3072"/>
              <a:chExt cx="1008" cy="384"/>
            </a:xfrm>
          </p:grpSpPr>
          <p:sp>
            <p:nvSpPr>
              <p:cNvPr id="13333" name="Rectangle 21"/>
              <p:cNvSpPr>
                <a:spLocks noChangeArrowheads="1"/>
              </p:cNvSpPr>
              <p:nvPr/>
            </p:nvSpPr>
            <p:spPr bwMode="auto">
              <a:xfrm>
                <a:off x="336" y="3072"/>
                <a:ext cx="1008" cy="384"/>
              </a:xfrm>
              <a:prstGeom prst="rect">
                <a:avLst/>
              </a:prstGeom>
              <a:solidFill>
                <a:srgbClr val="FFFF99"/>
              </a:solidFill>
              <a:ln w="28575">
                <a:solidFill>
                  <a:schemeClr val="tx1"/>
                </a:solidFill>
                <a:miter lim="800000"/>
                <a:headEnd/>
                <a:tailEnd/>
              </a:ln>
              <a:effectLst/>
            </p:spPr>
            <p:txBody>
              <a:bodyPr wrap="none" anchor="ctr"/>
              <a:lstStyle/>
              <a:p>
                <a:endParaRPr lang="ar-EG"/>
              </a:p>
            </p:txBody>
          </p:sp>
          <p:sp>
            <p:nvSpPr>
              <p:cNvPr id="13334" name="Text Box 22"/>
              <p:cNvSpPr txBox="1">
                <a:spLocks noChangeArrowheads="1"/>
              </p:cNvSpPr>
              <p:nvPr/>
            </p:nvSpPr>
            <p:spPr bwMode="auto">
              <a:xfrm>
                <a:off x="432" y="3169"/>
                <a:ext cx="816" cy="265"/>
              </a:xfrm>
              <a:prstGeom prst="rect">
                <a:avLst/>
              </a:prstGeom>
              <a:solidFill>
                <a:srgbClr val="FFFF99"/>
              </a:solidFill>
              <a:ln w="9525">
                <a:noFill/>
                <a:miter lim="800000"/>
                <a:headEnd/>
                <a:tailEnd/>
              </a:ln>
              <a:effectLst/>
            </p:spPr>
            <p:txBody>
              <a:bodyPr>
                <a:spAutoFit/>
              </a:bodyPr>
              <a:lstStyle/>
              <a:p>
                <a:pPr algn="ctr">
                  <a:spcBef>
                    <a:spcPct val="50000"/>
                  </a:spcBef>
                </a:pPr>
                <a:r>
                  <a:rPr lang="en-US" sz="1400"/>
                  <a:t>Introduction</a:t>
                </a:r>
              </a:p>
            </p:txBody>
          </p:sp>
        </p:grpSp>
        <p:grpSp>
          <p:nvGrpSpPr>
            <p:cNvPr id="13338" name="Group 26"/>
            <p:cNvGrpSpPr>
              <a:grpSpLocks/>
            </p:cNvGrpSpPr>
            <p:nvPr/>
          </p:nvGrpSpPr>
          <p:grpSpPr bwMode="auto">
            <a:xfrm>
              <a:off x="2304" y="3520"/>
              <a:ext cx="912" cy="320"/>
              <a:chOff x="336" y="3072"/>
              <a:chExt cx="1008" cy="384"/>
            </a:xfrm>
          </p:grpSpPr>
          <p:sp>
            <p:nvSpPr>
              <p:cNvPr id="13339" name="Rectangle 27"/>
              <p:cNvSpPr>
                <a:spLocks noChangeArrowheads="1"/>
              </p:cNvSpPr>
              <p:nvPr/>
            </p:nvSpPr>
            <p:spPr bwMode="auto">
              <a:xfrm>
                <a:off x="336" y="3072"/>
                <a:ext cx="1008" cy="384"/>
              </a:xfrm>
              <a:prstGeom prst="rect">
                <a:avLst/>
              </a:prstGeom>
              <a:solidFill>
                <a:schemeClr val="accent2"/>
              </a:solidFill>
              <a:ln w="28575">
                <a:solidFill>
                  <a:schemeClr val="tx1"/>
                </a:solidFill>
                <a:miter lim="800000"/>
                <a:headEnd/>
                <a:tailEnd/>
              </a:ln>
              <a:effectLst/>
            </p:spPr>
            <p:txBody>
              <a:bodyPr wrap="none" anchor="ctr"/>
              <a:lstStyle/>
              <a:p>
                <a:endParaRPr lang="ar-EG"/>
              </a:p>
            </p:txBody>
          </p:sp>
          <p:sp>
            <p:nvSpPr>
              <p:cNvPr id="13340" name="Text Box 28"/>
              <p:cNvSpPr txBox="1">
                <a:spLocks noChangeArrowheads="1"/>
              </p:cNvSpPr>
              <p:nvPr/>
            </p:nvSpPr>
            <p:spPr bwMode="auto">
              <a:xfrm>
                <a:off x="432" y="3168"/>
                <a:ext cx="816" cy="230"/>
              </a:xfrm>
              <a:prstGeom prst="rect">
                <a:avLst/>
              </a:prstGeom>
              <a:solidFill>
                <a:schemeClr val="accent2"/>
              </a:solidFill>
              <a:ln w="9525">
                <a:noFill/>
                <a:miter lim="800000"/>
                <a:headEnd/>
                <a:tailEnd/>
              </a:ln>
              <a:effectLst/>
            </p:spPr>
            <p:txBody>
              <a:bodyPr>
                <a:spAutoFit/>
              </a:bodyPr>
              <a:lstStyle/>
              <a:p>
                <a:pPr algn="ctr">
                  <a:spcBef>
                    <a:spcPct val="50000"/>
                  </a:spcBef>
                </a:pPr>
                <a:r>
                  <a:rPr lang="en-US" sz="1400"/>
                  <a:t>Conclusion</a:t>
                </a:r>
              </a:p>
            </p:txBody>
          </p:sp>
        </p:grpSp>
        <p:grpSp>
          <p:nvGrpSpPr>
            <p:cNvPr id="13342" name="Group 30"/>
            <p:cNvGrpSpPr>
              <a:grpSpLocks/>
            </p:cNvGrpSpPr>
            <p:nvPr/>
          </p:nvGrpSpPr>
          <p:grpSpPr bwMode="auto">
            <a:xfrm>
              <a:off x="2112" y="2832"/>
              <a:ext cx="1392" cy="192"/>
              <a:chOff x="2304" y="1824"/>
              <a:chExt cx="1008" cy="384"/>
            </a:xfrm>
          </p:grpSpPr>
          <p:sp>
            <p:nvSpPr>
              <p:cNvPr id="13343" name="Rectangle 31"/>
              <p:cNvSpPr>
                <a:spLocks noChangeArrowheads="1"/>
              </p:cNvSpPr>
              <p:nvPr/>
            </p:nvSpPr>
            <p:spPr bwMode="auto">
              <a:xfrm>
                <a:off x="2304" y="1824"/>
                <a:ext cx="1008" cy="384"/>
              </a:xfrm>
              <a:prstGeom prst="rect">
                <a:avLst/>
              </a:prstGeom>
              <a:solidFill>
                <a:srgbClr val="99CCFF"/>
              </a:solidFill>
              <a:ln w="28575">
                <a:solidFill>
                  <a:schemeClr val="tx1"/>
                </a:solidFill>
                <a:miter lim="800000"/>
                <a:headEnd/>
                <a:tailEnd/>
              </a:ln>
              <a:effectLst/>
            </p:spPr>
            <p:txBody>
              <a:bodyPr wrap="none" anchor="ctr"/>
              <a:lstStyle/>
              <a:p>
                <a:endParaRPr lang="ar-EG"/>
              </a:p>
            </p:txBody>
          </p:sp>
          <p:sp>
            <p:nvSpPr>
              <p:cNvPr id="13344" name="Text Box 32"/>
              <p:cNvSpPr txBox="1">
                <a:spLocks noChangeArrowheads="1"/>
              </p:cNvSpPr>
              <p:nvPr/>
            </p:nvSpPr>
            <p:spPr bwMode="auto">
              <a:xfrm>
                <a:off x="2400" y="1824"/>
                <a:ext cx="816" cy="384"/>
              </a:xfrm>
              <a:prstGeom prst="rect">
                <a:avLst/>
              </a:prstGeom>
              <a:solidFill>
                <a:srgbClr val="99CCFF"/>
              </a:solidFill>
              <a:ln w="9525">
                <a:noFill/>
                <a:miter lim="800000"/>
                <a:headEnd/>
                <a:tailEnd/>
              </a:ln>
              <a:effectLst/>
            </p:spPr>
            <p:txBody>
              <a:bodyPr>
                <a:spAutoFit/>
              </a:bodyPr>
              <a:lstStyle/>
              <a:p>
                <a:pPr algn="ctr">
                  <a:spcBef>
                    <a:spcPct val="50000"/>
                  </a:spcBef>
                </a:pPr>
                <a:r>
                  <a:rPr lang="en-US" sz="1400"/>
                  <a:t>Body Paragraph 2</a:t>
                </a:r>
              </a:p>
            </p:txBody>
          </p:sp>
        </p:grpSp>
        <p:grpSp>
          <p:nvGrpSpPr>
            <p:cNvPr id="13345" name="Group 33"/>
            <p:cNvGrpSpPr>
              <a:grpSpLocks/>
            </p:cNvGrpSpPr>
            <p:nvPr/>
          </p:nvGrpSpPr>
          <p:grpSpPr bwMode="auto">
            <a:xfrm>
              <a:off x="2112" y="3168"/>
              <a:ext cx="1392" cy="192"/>
              <a:chOff x="2304" y="1824"/>
              <a:chExt cx="1008" cy="384"/>
            </a:xfrm>
          </p:grpSpPr>
          <p:sp>
            <p:nvSpPr>
              <p:cNvPr id="13346" name="Rectangle 34"/>
              <p:cNvSpPr>
                <a:spLocks noChangeArrowheads="1"/>
              </p:cNvSpPr>
              <p:nvPr/>
            </p:nvSpPr>
            <p:spPr bwMode="auto">
              <a:xfrm>
                <a:off x="2304" y="1824"/>
                <a:ext cx="1008" cy="384"/>
              </a:xfrm>
              <a:prstGeom prst="rect">
                <a:avLst/>
              </a:prstGeom>
              <a:solidFill>
                <a:srgbClr val="99CCFF"/>
              </a:solidFill>
              <a:ln w="28575">
                <a:solidFill>
                  <a:schemeClr val="tx1"/>
                </a:solidFill>
                <a:miter lim="800000"/>
                <a:headEnd/>
                <a:tailEnd/>
              </a:ln>
              <a:effectLst/>
            </p:spPr>
            <p:txBody>
              <a:bodyPr wrap="none" anchor="ctr"/>
              <a:lstStyle/>
              <a:p>
                <a:endParaRPr lang="ar-EG"/>
              </a:p>
            </p:txBody>
          </p:sp>
          <p:sp>
            <p:nvSpPr>
              <p:cNvPr id="13347" name="Text Box 35"/>
              <p:cNvSpPr txBox="1">
                <a:spLocks noChangeArrowheads="1"/>
              </p:cNvSpPr>
              <p:nvPr/>
            </p:nvSpPr>
            <p:spPr bwMode="auto">
              <a:xfrm>
                <a:off x="2400" y="1824"/>
                <a:ext cx="816" cy="384"/>
              </a:xfrm>
              <a:prstGeom prst="rect">
                <a:avLst/>
              </a:prstGeom>
              <a:solidFill>
                <a:srgbClr val="99CCFF"/>
              </a:solidFill>
              <a:ln w="9525">
                <a:noFill/>
                <a:miter lim="800000"/>
                <a:headEnd/>
                <a:tailEnd/>
              </a:ln>
              <a:effectLst/>
            </p:spPr>
            <p:txBody>
              <a:bodyPr>
                <a:spAutoFit/>
              </a:bodyPr>
              <a:lstStyle/>
              <a:p>
                <a:pPr algn="ctr">
                  <a:spcBef>
                    <a:spcPct val="50000"/>
                  </a:spcBef>
                </a:pPr>
                <a:r>
                  <a:rPr lang="en-US" sz="1400"/>
                  <a:t>Body Paragraph 3</a:t>
                </a:r>
              </a:p>
            </p:txBody>
          </p:sp>
        </p:grpSp>
        <p:sp>
          <p:nvSpPr>
            <p:cNvPr id="13348" name="Line 36"/>
            <p:cNvSpPr>
              <a:spLocks noChangeShapeType="1"/>
            </p:cNvSpPr>
            <p:nvPr/>
          </p:nvSpPr>
          <p:spPr bwMode="auto">
            <a:xfrm>
              <a:off x="2784" y="2400"/>
              <a:ext cx="0" cy="96"/>
            </a:xfrm>
            <a:prstGeom prst="line">
              <a:avLst/>
            </a:prstGeom>
            <a:noFill/>
            <a:ln w="38100">
              <a:solidFill>
                <a:schemeClr val="hlink"/>
              </a:solidFill>
              <a:miter lim="800000"/>
              <a:headEnd/>
              <a:tailEnd type="triangle" w="med" len="med"/>
            </a:ln>
            <a:effectLst/>
          </p:spPr>
          <p:txBody>
            <a:bodyPr wrap="none"/>
            <a:lstStyle/>
            <a:p>
              <a:endParaRPr lang="ar-EG"/>
            </a:p>
          </p:txBody>
        </p:sp>
        <p:sp>
          <p:nvSpPr>
            <p:cNvPr id="13349" name="Line 37"/>
            <p:cNvSpPr>
              <a:spLocks noChangeShapeType="1"/>
            </p:cNvSpPr>
            <p:nvPr/>
          </p:nvSpPr>
          <p:spPr bwMode="auto">
            <a:xfrm>
              <a:off x="2784" y="2688"/>
              <a:ext cx="0" cy="144"/>
            </a:xfrm>
            <a:prstGeom prst="line">
              <a:avLst/>
            </a:prstGeom>
            <a:noFill/>
            <a:ln w="38100">
              <a:solidFill>
                <a:schemeClr val="hlink"/>
              </a:solidFill>
              <a:miter lim="800000"/>
              <a:headEnd/>
              <a:tailEnd type="triangle" w="med" len="med"/>
            </a:ln>
            <a:effectLst/>
          </p:spPr>
          <p:txBody>
            <a:bodyPr wrap="none"/>
            <a:lstStyle/>
            <a:p>
              <a:endParaRPr lang="ar-EG"/>
            </a:p>
          </p:txBody>
        </p:sp>
        <p:sp>
          <p:nvSpPr>
            <p:cNvPr id="13350" name="Line 38"/>
            <p:cNvSpPr>
              <a:spLocks noChangeShapeType="1"/>
            </p:cNvSpPr>
            <p:nvPr/>
          </p:nvSpPr>
          <p:spPr bwMode="auto">
            <a:xfrm>
              <a:off x="2784" y="3024"/>
              <a:ext cx="0" cy="144"/>
            </a:xfrm>
            <a:prstGeom prst="line">
              <a:avLst/>
            </a:prstGeom>
            <a:noFill/>
            <a:ln w="38100">
              <a:solidFill>
                <a:schemeClr val="hlink"/>
              </a:solidFill>
              <a:miter lim="800000"/>
              <a:headEnd/>
              <a:tailEnd type="triangle" w="med" len="med"/>
            </a:ln>
            <a:effectLst/>
          </p:spPr>
          <p:txBody>
            <a:bodyPr wrap="none"/>
            <a:lstStyle/>
            <a:p>
              <a:endParaRPr lang="ar-EG"/>
            </a:p>
          </p:txBody>
        </p:sp>
        <p:sp>
          <p:nvSpPr>
            <p:cNvPr id="13351" name="Line 39"/>
            <p:cNvSpPr>
              <a:spLocks noChangeShapeType="1"/>
            </p:cNvSpPr>
            <p:nvPr/>
          </p:nvSpPr>
          <p:spPr bwMode="auto">
            <a:xfrm>
              <a:off x="2784" y="3360"/>
              <a:ext cx="0" cy="144"/>
            </a:xfrm>
            <a:prstGeom prst="line">
              <a:avLst/>
            </a:prstGeom>
            <a:noFill/>
            <a:ln w="38100">
              <a:solidFill>
                <a:schemeClr val="hlink"/>
              </a:solidFill>
              <a:miter lim="800000"/>
              <a:headEnd/>
              <a:tailEnd type="triangle" w="med" len="med"/>
            </a:ln>
            <a:effectLst/>
          </p:spPr>
          <p:txBody>
            <a:bodyPr wrap="none"/>
            <a:lstStyle/>
            <a:p>
              <a:endParaRPr lang="ar-EG"/>
            </a:p>
          </p:txBody>
        </p:sp>
      </p:grpSp>
      <p:pic>
        <p:nvPicPr>
          <p:cNvPr id="13352" name="Picture 40">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7162800" y="6172200"/>
            <a:ext cx="457200" cy="457200"/>
          </a:xfrm>
          <a:prstGeom prst="rect">
            <a:avLst/>
          </a:prstGeom>
          <a:noFill/>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335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concl"/>
                                        </p:tgtEl>
                                      </p:cMediaNode>
                                    </p:audio>
                                  </p:subTnLst>
                                </p:cTn>
                              </p:par>
                            </p:childTnLst>
                          </p:cTn>
                        </p:par>
                        <p:par>
                          <p:cTn id="7" fill="hold">
                            <p:stCondLst>
                              <p:cond delay="500"/>
                            </p:stCondLst>
                            <p:childTnLst>
                              <p:par>
                                <p:cTn id="8" presetID="1" presetClass="mediacall" presetSubtype="0" fill="hold" nodeType="afterEffect">
                                  <p:stCondLst>
                                    <p:cond delay="0"/>
                                  </p:stCondLst>
                                  <p:childTnLst>
                                    <p:cmd type="call" cmd="playFrom(0.0)">
                                      <p:cBhvr>
                                        <p:cTn id="9" dur="1" fill="hold"/>
                                        <p:tgtEl>
                                          <p:spTgt spid="13352"/>
                                        </p:tgtEl>
                                      </p:cBhvr>
                                    </p:cmd>
                                  </p:childTnLst>
                                </p:cTn>
                              </p:par>
                              <p:par>
                                <p:cTn id="10" presetID="2" presetClass="entr" presetSubtype="8" fill="hold" grpId="0" nodeType="with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additive="base">
                                        <p:cTn id="12" dur="500" fill="hold"/>
                                        <p:tgtEl>
                                          <p:spTgt spid="13317"/>
                                        </p:tgtEl>
                                        <p:attrNameLst>
                                          <p:attrName>ppt_x</p:attrName>
                                        </p:attrNameLst>
                                      </p:cBhvr>
                                      <p:tavLst>
                                        <p:tav tm="0">
                                          <p:val>
                                            <p:strVal val="0-#ppt_w/2"/>
                                          </p:val>
                                        </p:tav>
                                        <p:tav tm="100000">
                                          <p:val>
                                            <p:strVal val="#ppt_x"/>
                                          </p:val>
                                        </p:tav>
                                      </p:tavLst>
                                    </p:anim>
                                    <p:anim calcmode="lin" valueType="num">
                                      <p:cBhvr additive="base">
                                        <p:cTn id="13" dur="500" fill="hold"/>
                                        <p:tgtEl>
                                          <p:spTgt spid="133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3321"/>
                                        </p:tgtEl>
                                        <p:attrNameLst>
                                          <p:attrName>style.visibility</p:attrName>
                                        </p:attrNameLst>
                                      </p:cBhvr>
                                      <p:to>
                                        <p:strVal val="visible"/>
                                      </p:to>
                                    </p:set>
                                    <p:anim calcmode="lin" valueType="num">
                                      <p:cBhvr>
                                        <p:cTn id="17" dur="500" fill="hold"/>
                                        <p:tgtEl>
                                          <p:spTgt spid="13321"/>
                                        </p:tgtEl>
                                        <p:attrNameLst>
                                          <p:attrName>ppt_w</p:attrName>
                                        </p:attrNameLst>
                                      </p:cBhvr>
                                      <p:tavLst>
                                        <p:tav tm="0">
                                          <p:val>
                                            <p:fltVal val="0"/>
                                          </p:val>
                                        </p:tav>
                                        <p:tav tm="100000">
                                          <p:val>
                                            <p:strVal val="#ppt_w"/>
                                          </p:val>
                                        </p:tav>
                                      </p:tavLst>
                                    </p:anim>
                                    <p:anim calcmode="lin" valueType="num">
                                      <p:cBhvr>
                                        <p:cTn id="18" dur="500" fill="hold"/>
                                        <p:tgtEl>
                                          <p:spTgt spid="1332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9" presetClass="entr" presetSubtype="0" fill="hold" nodeType="afterEffect">
                                  <p:stCondLst>
                                    <p:cond delay="9000"/>
                                  </p:stCondLst>
                                  <p:childTnLst>
                                    <p:set>
                                      <p:cBhvr>
                                        <p:cTn id="21" dur="1" fill="hold">
                                          <p:stCondLst>
                                            <p:cond delay="0"/>
                                          </p:stCondLst>
                                        </p:cTn>
                                        <p:tgtEl>
                                          <p:spTgt spid="13353"/>
                                        </p:tgtEl>
                                        <p:attrNameLst>
                                          <p:attrName>style.visibility</p:attrName>
                                        </p:attrNameLst>
                                      </p:cBhvr>
                                      <p:to>
                                        <p:strVal val="visible"/>
                                      </p:to>
                                    </p:set>
                                    <p:animEffect transition="in" filter="dissolve">
                                      <p:cBhvr>
                                        <p:cTn id="22" dur="500"/>
                                        <p:tgtEl>
                                          <p:spTgt spid="13353"/>
                                        </p:tgtEl>
                                      </p:cBhvr>
                                    </p:animEffect>
                                  </p:childTnLst>
                                </p:cTn>
                              </p:par>
                            </p:childTnLst>
                          </p:cTn>
                        </p:par>
                        <p:par>
                          <p:cTn id="23" fill="hold">
                            <p:stCondLst>
                              <p:cond delay="11000"/>
                            </p:stCondLst>
                            <p:childTnLst>
                              <p:par>
                                <p:cTn id="24" presetID="9" presetClass="entr" presetSubtype="0" fill="hold" grpId="0" nodeType="afterEffect">
                                  <p:stCondLst>
                                    <p:cond delay="0"/>
                                  </p:stCondLst>
                                  <p:childTnLst>
                                    <p:set>
                                      <p:cBhvr>
                                        <p:cTn id="25" dur="1" fill="hold">
                                          <p:stCondLst>
                                            <p:cond delay="0"/>
                                          </p:stCondLst>
                                        </p:cTn>
                                        <p:tgtEl>
                                          <p:spTgt spid="13320"/>
                                        </p:tgtEl>
                                        <p:attrNameLst>
                                          <p:attrName>style.visibility</p:attrName>
                                        </p:attrNameLst>
                                      </p:cBhvr>
                                      <p:to>
                                        <p:strVal val="visible"/>
                                      </p:to>
                                    </p:set>
                                    <p:animEffect transition="in" filter="dissolve">
                                      <p:cBhvr>
                                        <p:cTn id="26"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Prev" delay="0">
                      <p:tgtEl>
                        <p:sldTgt/>
                      </p:tgtEl>
                    </p:cond>
                    <p:cond evt="onStopAudio" delay="0">
                      <p:tgtEl>
                        <p:sldTgt/>
                      </p:tgtEl>
                    </p:cond>
                  </p:endCondLst>
                </p:cTn>
                <p:tgtEl>
                  <p:spTgt spid="13352"/>
                </p:tgtEl>
              </p:cMediaNode>
            </p:audio>
          </p:childTnLst>
        </p:cTn>
      </p:par>
    </p:tnLst>
    <p:bldLst>
      <p:bldP spid="13317" grpId="0" autoUpdateAnimBg="0"/>
      <p:bldP spid="13320" grpId="0" animBg="1"/>
      <p:bldP spid="1332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391" name="Group 31"/>
          <p:cNvGrpSpPr>
            <a:grpSpLocks/>
          </p:cNvGrpSpPr>
          <p:nvPr/>
        </p:nvGrpSpPr>
        <p:grpSpPr bwMode="auto">
          <a:xfrm>
            <a:off x="685800" y="2590800"/>
            <a:ext cx="8001000" cy="1295400"/>
            <a:chOff x="432" y="1632"/>
            <a:chExt cx="5040" cy="816"/>
          </a:xfrm>
        </p:grpSpPr>
        <p:sp>
          <p:nvSpPr>
            <p:cNvPr id="15363" name="Rectangle 3"/>
            <p:cNvSpPr>
              <a:spLocks noChangeArrowheads="1"/>
            </p:cNvSpPr>
            <p:nvPr/>
          </p:nvSpPr>
          <p:spPr bwMode="auto">
            <a:xfrm>
              <a:off x="432" y="1632"/>
              <a:ext cx="5040" cy="624"/>
            </a:xfrm>
            <a:prstGeom prst="rect">
              <a:avLst/>
            </a:prstGeom>
            <a:solidFill>
              <a:srgbClr val="99CCFF"/>
            </a:solidFill>
            <a:ln w="9525">
              <a:noFill/>
              <a:miter lim="800000"/>
              <a:headEnd/>
              <a:tailEnd/>
            </a:ln>
            <a:effectLst/>
          </p:spPr>
          <p:txBody>
            <a:bodyPr wrap="none" anchor="ctr"/>
            <a:lstStyle/>
            <a:p>
              <a:endParaRPr lang="ar-EG"/>
            </a:p>
          </p:txBody>
        </p:sp>
        <p:sp>
          <p:nvSpPr>
            <p:cNvPr id="15364" name="Rectangle 4"/>
            <p:cNvSpPr>
              <a:spLocks noChangeArrowheads="1"/>
            </p:cNvSpPr>
            <p:nvPr/>
          </p:nvSpPr>
          <p:spPr bwMode="auto">
            <a:xfrm>
              <a:off x="432" y="2256"/>
              <a:ext cx="5040" cy="192"/>
            </a:xfrm>
            <a:prstGeom prst="rect">
              <a:avLst/>
            </a:prstGeom>
            <a:solidFill>
              <a:srgbClr val="99CCFF"/>
            </a:solidFill>
            <a:ln w="9525">
              <a:noFill/>
              <a:miter lim="800000"/>
              <a:headEnd/>
              <a:tailEnd/>
            </a:ln>
            <a:effectLst/>
          </p:spPr>
          <p:txBody>
            <a:bodyPr wrap="none" anchor="ctr"/>
            <a:lstStyle/>
            <a:p>
              <a:endParaRPr lang="ar-EG"/>
            </a:p>
          </p:txBody>
        </p:sp>
      </p:grpSp>
      <p:sp>
        <p:nvSpPr>
          <p:cNvPr id="15365" name="AutoShape 5">
            <a:hlinkClick r:id="" action="ppaction://hlinkshowjump?jump=previousslide" highlightClick="1">
              <a:snd r:embed="rId5" name="type.wav"/>
            </a:hlinkClick>
          </p:cNvPr>
          <p:cNvSpPr>
            <a:spLocks noChangeArrowheads="1"/>
          </p:cNvSpPr>
          <p:nvPr/>
        </p:nvSpPr>
        <p:spPr bwMode="auto">
          <a:xfrm>
            <a:off x="304800" y="6172200"/>
            <a:ext cx="914400" cy="457200"/>
          </a:xfrm>
          <a:prstGeom prst="actionButtonBackPrevious">
            <a:avLst/>
          </a:prstGeom>
          <a:solidFill>
            <a:schemeClr val="hlink"/>
          </a:solidFill>
          <a:ln w="9525">
            <a:solidFill>
              <a:schemeClr val="tx1"/>
            </a:solidFill>
            <a:miter lim="800000"/>
            <a:headEnd/>
            <a:tailEnd/>
          </a:ln>
          <a:effectLst/>
        </p:spPr>
        <p:txBody>
          <a:bodyPr wrap="none" anchor="ctr"/>
          <a:lstStyle/>
          <a:p>
            <a:endParaRPr lang="ar-EG"/>
          </a:p>
        </p:txBody>
      </p:sp>
      <p:sp>
        <p:nvSpPr>
          <p:cNvPr id="15367" name="AutoShape 7">
            <a:hlinkClick r:id="" action="ppaction://hlinkshowjump?jump=nextslide" highlightClick="1">
              <a:snd r:embed="rId5"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sp>
        <p:nvSpPr>
          <p:cNvPr id="15368" name="Rectangle 8"/>
          <p:cNvSpPr>
            <a:spLocks noGrp="1" noChangeArrowheads="1"/>
          </p:cNvSpPr>
          <p:nvPr>
            <p:ph type="title"/>
          </p:nvPr>
        </p:nvSpPr>
        <p:spPr>
          <a:xfrm>
            <a:off x="533400" y="242888"/>
            <a:ext cx="7772400" cy="823912"/>
          </a:xfrm>
          <a:noFill/>
          <a:ln/>
        </p:spPr>
        <p:txBody>
          <a:bodyPr/>
          <a:lstStyle/>
          <a:p>
            <a:pPr algn="ctr"/>
            <a:r>
              <a:rPr lang="en-US" sz="4800" b="1" u="sng">
                <a:effectLst>
                  <a:outerShdw blurRad="38100" dist="38100" dir="2700000" algn="tl">
                    <a:srgbClr val="C0C0C0"/>
                  </a:outerShdw>
                </a:effectLst>
              </a:rPr>
              <a:t>Example</a:t>
            </a:r>
          </a:p>
        </p:txBody>
      </p:sp>
      <p:pic>
        <p:nvPicPr>
          <p:cNvPr id="15369" name="Picture 9" descr="j0234083"/>
          <p:cNvPicPr>
            <a:picLocks noChangeAspect="1" noChangeArrowheads="1"/>
          </p:cNvPicPr>
          <p:nvPr/>
        </p:nvPicPr>
        <p:blipFill>
          <a:blip r:embed="rId6"/>
          <a:srcRect/>
          <a:stretch>
            <a:fillRect/>
          </a:stretch>
        </p:blipFill>
        <p:spPr bwMode="auto">
          <a:xfrm>
            <a:off x="6629400" y="228600"/>
            <a:ext cx="2195513" cy="1093788"/>
          </a:xfrm>
          <a:prstGeom prst="rect">
            <a:avLst/>
          </a:prstGeom>
          <a:noFill/>
        </p:spPr>
      </p:pic>
      <p:sp>
        <p:nvSpPr>
          <p:cNvPr id="15370" name="Text Box 10"/>
          <p:cNvSpPr txBox="1">
            <a:spLocks noChangeArrowheads="1"/>
          </p:cNvSpPr>
          <p:nvPr/>
        </p:nvSpPr>
        <p:spPr bwMode="auto">
          <a:xfrm>
            <a:off x="304800" y="914400"/>
            <a:ext cx="8382000" cy="579438"/>
          </a:xfrm>
          <a:prstGeom prst="rect">
            <a:avLst/>
          </a:prstGeom>
          <a:noFill/>
          <a:ln w="9525">
            <a:noFill/>
            <a:miter lim="800000"/>
            <a:headEnd/>
            <a:tailEnd/>
          </a:ln>
          <a:effectLst/>
        </p:spPr>
        <p:txBody>
          <a:bodyPr>
            <a:spAutoFit/>
          </a:bodyPr>
          <a:lstStyle/>
          <a:p>
            <a:pPr algn="ctr">
              <a:spcBef>
                <a:spcPct val="50000"/>
              </a:spcBef>
            </a:pPr>
            <a:r>
              <a:rPr lang="en-US" sz="3200" b="1"/>
              <a:t>An Introduction</a:t>
            </a:r>
            <a:endParaRPr lang="en-US" sz="3200"/>
          </a:p>
        </p:txBody>
      </p:sp>
      <p:sp>
        <p:nvSpPr>
          <p:cNvPr id="15371" name="Text Box 11"/>
          <p:cNvSpPr txBox="1">
            <a:spLocks noChangeArrowheads="1"/>
          </p:cNvSpPr>
          <p:nvPr/>
        </p:nvSpPr>
        <p:spPr bwMode="auto">
          <a:xfrm>
            <a:off x="2971800" y="1981200"/>
            <a:ext cx="2819400" cy="365125"/>
          </a:xfrm>
          <a:prstGeom prst="rect">
            <a:avLst/>
          </a:prstGeom>
          <a:solidFill>
            <a:schemeClr val="accent1"/>
          </a:solidFill>
          <a:ln w="28575">
            <a:solidFill>
              <a:schemeClr val="tx2"/>
            </a:solidFill>
            <a:miter lim="800000"/>
            <a:headEnd/>
            <a:tailEnd/>
          </a:ln>
          <a:effectLst/>
        </p:spPr>
        <p:txBody>
          <a:bodyPr>
            <a:spAutoFit/>
          </a:bodyPr>
          <a:lstStyle/>
          <a:p>
            <a:pPr algn="ctr">
              <a:spcBef>
                <a:spcPct val="50000"/>
              </a:spcBef>
            </a:pPr>
            <a:r>
              <a:rPr lang="en-US" sz="1600" b="1">
                <a:solidFill>
                  <a:schemeClr val="tx2"/>
                </a:solidFill>
              </a:rPr>
              <a:t>General Statements</a:t>
            </a:r>
          </a:p>
        </p:txBody>
      </p:sp>
      <p:grpSp>
        <p:nvGrpSpPr>
          <p:cNvPr id="15390" name="Group 30"/>
          <p:cNvGrpSpPr>
            <a:grpSpLocks/>
          </p:cNvGrpSpPr>
          <p:nvPr/>
        </p:nvGrpSpPr>
        <p:grpSpPr bwMode="auto">
          <a:xfrm>
            <a:off x="685800" y="3886200"/>
            <a:ext cx="8001000" cy="1295400"/>
            <a:chOff x="432" y="2448"/>
            <a:chExt cx="5040" cy="816"/>
          </a:xfrm>
        </p:grpSpPr>
        <p:sp>
          <p:nvSpPr>
            <p:cNvPr id="15373" name="Rectangle 13"/>
            <p:cNvSpPr>
              <a:spLocks noChangeArrowheads="1"/>
            </p:cNvSpPr>
            <p:nvPr/>
          </p:nvSpPr>
          <p:spPr bwMode="auto">
            <a:xfrm>
              <a:off x="432" y="2448"/>
              <a:ext cx="5040" cy="384"/>
            </a:xfrm>
            <a:prstGeom prst="rect">
              <a:avLst/>
            </a:prstGeom>
            <a:solidFill>
              <a:srgbClr val="FFFF99"/>
            </a:solidFill>
            <a:ln w="9525">
              <a:noFill/>
              <a:miter lim="800000"/>
              <a:headEnd/>
              <a:tailEnd/>
            </a:ln>
            <a:effectLst/>
          </p:spPr>
          <p:txBody>
            <a:bodyPr wrap="none" anchor="ctr"/>
            <a:lstStyle/>
            <a:p>
              <a:endParaRPr lang="ar-EG"/>
            </a:p>
          </p:txBody>
        </p:sp>
        <p:sp>
          <p:nvSpPr>
            <p:cNvPr id="15374" name="Rectangle 14"/>
            <p:cNvSpPr>
              <a:spLocks noChangeArrowheads="1"/>
            </p:cNvSpPr>
            <p:nvPr/>
          </p:nvSpPr>
          <p:spPr bwMode="auto">
            <a:xfrm>
              <a:off x="432" y="3072"/>
              <a:ext cx="624" cy="192"/>
            </a:xfrm>
            <a:prstGeom prst="rect">
              <a:avLst/>
            </a:prstGeom>
            <a:solidFill>
              <a:srgbClr val="FFFF99"/>
            </a:solidFill>
            <a:ln w="9525">
              <a:noFill/>
              <a:miter lim="800000"/>
              <a:headEnd/>
              <a:tailEnd/>
            </a:ln>
            <a:effectLst/>
          </p:spPr>
          <p:txBody>
            <a:bodyPr wrap="none" anchor="ctr"/>
            <a:lstStyle/>
            <a:p>
              <a:endParaRPr lang="ar-EG"/>
            </a:p>
          </p:txBody>
        </p:sp>
        <p:sp>
          <p:nvSpPr>
            <p:cNvPr id="15375" name="Rectangle 15"/>
            <p:cNvSpPr>
              <a:spLocks noChangeArrowheads="1"/>
            </p:cNvSpPr>
            <p:nvPr/>
          </p:nvSpPr>
          <p:spPr bwMode="auto">
            <a:xfrm>
              <a:off x="432" y="2832"/>
              <a:ext cx="5040" cy="240"/>
            </a:xfrm>
            <a:prstGeom prst="rect">
              <a:avLst/>
            </a:prstGeom>
            <a:solidFill>
              <a:srgbClr val="FFFF99"/>
            </a:solidFill>
            <a:ln w="9525">
              <a:noFill/>
              <a:miter lim="800000"/>
              <a:headEnd/>
              <a:tailEnd/>
            </a:ln>
            <a:effectLst/>
          </p:spPr>
          <p:txBody>
            <a:bodyPr wrap="none" anchor="ctr"/>
            <a:lstStyle/>
            <a:p>
              <a:endParaRPr lang="ar-EG"/>
            </a:p>
          </p:txBody>
        </p:sp>
      </p:grpSp>
      <p:sp>
        <p:nvSpPr>
          <p:cNvPr id="15376" name="Text Box 16"/>
          <p:cNvSpPr txBox="1">
            <a:spLocks noChangeArrowheads="1"/>
          </p:cNvSpPr>
          <p:nvPr/>
        </p:nvSpPr>
        <p:spPr bwMode="auto">
          <a:xfrm>
            <a:off x="2971800" y="5181600"/>
            <a:ext cx="2819400" cy="365125"/>
          </a:xfrm>
          <a:prstGeom prst="rect">
            <a:avLst/>
          </a:prstGeom>
          <a:solidFill>
            <a:schemeClr val="accent1"/>
          </a:solidFill>
          <a:ln w="28575">
            <a:solidFill>
              <a:schemeClr val="tx2"/>
            </a:solidFill>
            <a:miter lim="800000"/>
            <a:headEnd/>
            <a:tailEnd/>
          </a:ln>
          <a:effectLst/>
        </p:spPr>
        <p:txBody>
          <a:bodyPr>
            <a:spAutoFit/>
          </a:bodyPr>
          <a:lstStyle/>
          <a:p>
            <a:pPr algn="ctr">
              <a:spcBef>
                <a:spcPct val="50000"/>
              </a:spcBef>
            </a:pPr>
            <a:r>
              <a:rPr lang="en-US" sz="1600" b="1">
                <a:solidFill>
                  <a:schemeClr val="folHlink"/>
                </a:solidFill>
              </a:rPr>
              <a:t>Thesis Statement</a:t>
            </a:r>
          </a:p>
        </p:txBody>
      </p:sp>
      <p:grpSp>
        <p:nvGrpSpPr>
          <p:cNvPr id="15394" name="Group 34"/>
          <p:cNvGrpSpPr>
            <a:grpSpLocks/>
          </p:cNvGrpSpPr>
          <p:nvPr/>
        </p:nvGrpSpPr>
        <p:grpSpPr bwMode="auto">
          <a:xfrm>
            <a:off x="685800" y="2895600"/>
            <a:ext cx="7924800" cy="990600"/>
            <a:chOff x="432" y="1824"/>
            <a:chExt cx="4992" cy="624"/>
          </a:xfrm>
        </p:grpSpPr>
        <p:sp>
          <p:nvSpPr>
            <p:cNvPr id="15382" name="Line 22"/>
            <p:cNvSpPr>
              <a:spLocks noChangeShapeType="1"/>
            </p:cNvSpPr>
            <p:nvPr/>
          </p:nvSpPr>
          <p:spPr bwMode="auto">
            <a:xfrm>
              <a:off x="432" y="1824"/>
              <a:ext cx="4992" cy="0"/>
            </a:xfrm>
            <a:prstGeom prst="line">
              <a:avLst/>
            </a:prstGeom>
            <a:noFill/>
            <a:ln w="28575">
              <a:solidFill>
                <a:schemeClr val="tx2"/>
              </a:solidFill>
              <a:miter lim="800000"/>
              <a:headEnd/>
              <a:tailEnd/>
            </a:ln>
            <a:effectLst/>
          </p:spPr>
          <p:txBody>
            <a:bodyPr wrap="none"/>
            <a:lstStyle/>
            <a:p>
              <a:endParaRPr lang="ar-EG"/>
            </a:p>
          </p:txBody>
        </p:sp>
        <p:sp>
          <p:nvSpPr>
            <p:cNvPr id="15383" name="Line 23"/>
            <p:cNvSpPr>
              <a:spLocks noChangeShapeType="1"/>
            </p:cNvSpPr>
            <p:nvPr/>
          </p:nvSpPr>
          <p:spPr bwMode="auto">
            <a:xfrm>
              <a:off x="432" y="2016"/>
              <a:ext cx="4992" cy="0"/>
            </a:xfrm>
            <a:prstGeom prst="line">
              <a:avLst/>
            </a:prstGeom>
            <a:noFill/>
            <a:ln w="28575">
              <a:solidFill>
                <a:schemeClr val="tx2"/>
              </a:solidFill>
              <a:miter lim="800000"/>
              <a:headEnd/>
              <a:tailEnd/>
            </a:ln>
            <a:effectLst/>
          </p:spPr>
          <p:txBody>
            <a:bodyPr wrap="none"/>
            <a:lstStyle/>
            <a:p>
              <a:endParaRPr lang="ar-EG"/>
            </a:p>
          </p:txBody>
        </p:sp>
        <p:sp>
          <p:nvSpPr>
            <p:cNvPr id="15384" name="Line 24"/>
            <p:cNvSpPr>
              <a:spLocks noChangeShapeType="1"/>
            </p:cNvSpPr>
            <p:nvPr/>
          </p:nvSpPr>
          <p:spPr bwMode="auto">
            <a:xfrm>
              <a:off x="432" y="2256"/>
              <a:ext cx="4992" cy="0"/>
            </a:xfrm>
            <a:prstGeom prst="line">
              <a:avLst/>
            </a:prstGeom>
            <a:noFill/>
            <a:ln w="28575">
              <a:solidFill>
                <a:schemeClr val="tx2"/>
              </a:solidFill>
              <a:miter lim="800000"/>
              <a:headEnd/>
              <a:tailEnd/>
            </a:ln>
            <a:effectLst/>
          </p:spPr>
          <p:txBody>
            <a:bodyPr wrap="none"/>
            <a:lstStyle/>
            <a:p>
              <a:endParaRPr lang="ar-EG"/>
            </a:p>
          </p:txBody>
        </p:sp>
        <p:sp>
          <p:nvSpPr>
            <p:cNvPr id="15385" name="Line 25"/>
            <p:cNvSpPr>
              <a:spLocks noChangeShapeType="1"/>
            </p:cNvSpPr>
            <p:nvPr/>
          </p:nvSpPr>
          <p:spPr bwMode="auto">
            <a:xfrm>
              <a:off x="432" y="2448"/>
              <a:ext cx="4992" cy="0"/>
            </a:xfrm>
            <a:prstGeom prst="line">
              <a:avLst/>
            </a:prstGeom>
            <a:noFill/>
            <a:ln w="28575">
              <a:solidFill>
                <a:schemeClr val="tx2"/>
              </a:solidFill>
              <a:miter lim="800000"/>
              <a:headEnd/>
              <a:tailEnd/>
            </a:ln>
            <a:effectLst/>
          </p:spPr>
          <p:txBody>
            <a:bodyPr wrap="none"/>
            <a:lstStyle/>
            <a:p>
              <a:endParaRPr lang="ar-EG"/>
            </a:p>
          </p:txBody>
        </p:sp>
      </p:grpSp>
      <p:sp>
        <p:nvSpPr>
          <p:cNvPr id="15387" name="Freeform 27"/>
          <p:cNvSpPr>
            <a:spLocks/>
          </p:cNvSpPr>
          <p:nvPr/>
        </p:nvSpPr>
        <p:spPr bwMode="auto">
          <a:xfrm>
            <a:off x="5791200" y="4038600"/>
            <a:ext cx="3454400" cy="1371600"/>
          </a:xfrm>
          <a:custGeom>
            <a:avLst/>
            <a:gdLst/>
            <a:ahLst/>
            <a:cxnLst>
              <a:cxn ang="0">
                <a:pos x="1824" y="0"/>
              </a:cxn>
              <a:cxn ang="0">
                <a:pos x="1872" y="720"/>
              </a:cxn>
              <a:cxn ang="0">
                <a:pos x="0" y="864"/>
              </a:cxn>
            </a:cxnLst>
            <a:rect l="0" t="0" r="r" b="b"/>
            <a:pathLst>
              <a:path w="2176" h="864">
                <a:moveTo>
                  <a:pt x="1824" y="0"/>
                </a:moveTo>
                <a:cubicBezTo>
                  <a:pt x="2000" y="288"/>
                  <a:pt x="2176" y="576"/>
                  <a:pt x="1872" y="720"/>
                </a:cubicBezTo>
                <a:cubicBezTo>
                  <a:pt x="1568" y="864"/>
                  <a:pt x="312" y="840"/>
                  <a:pt x="0" y="864"/>
                </a:cubicBezTo>
              </a:path>
            </a:pathLst>
          </a:custGeom>
          <a:noFill/>
          <a:ln w="57150" cap="flat" cmpd="sng">
            <a:solidFill>
              <a:schemeClr val="folHlink"/>
            </a:solidFill>
            <a:prstDash val="solid"/>
            <a:miter lim="800000"/>
            <a:headEnd type="none" w="med" len="med"/>
            <a:tailEnd type="triangle" w="med" len="med"/>
          </a:ln>
          <a:effectLst/>
        </p:spPr>
        <p:txBody>
          <a:bodyPr wrap="none"/>
          <a:lstStyle/>
          <a:p>
            <a:endParaRPr lang="ar-EG"/>
          </a:p>
        </p:txBody>
      </p:sp>
      <p:sp>
        <p:nvSpPr>
          <p:cNvPr id="15388" name="Freeform 28"/>
          <p:cNvSpPr>
            <a:spLocks/>
          </p:cNvSpPr>
          <p:nvPr/>
        </p:nvSpPr>
        <p:spPr bwMode="auto">
          <a:xfrm>
            <a:off x="5791200" y="2133600"/>
            <a:ext cx="1524000" cy="457200"/>
          </a:xfrm>
          <a:custGeom>
            <a:avLst/>
            <a:gdLst/>
            <a:ahLst/>
            <a:cxnLst>
              <a:cxn ang="0">
                <a:pos x="864" y="288"/>
              </a:cxn>
              <a:cxn ang="0">
                <a:pos x="816" y="96"/>
              </a:cxn>
              <a:cxn ang="0">
                <a:pos x="0" y="0"/>
              </a:cxn>
            </a:cxnLst>
            <a:rect l="0" t="0" r="r" b="b"/>
            <a:pathLst>
              <a:path w="960" h="288">
                <a:moveTo>
                  <a:pt x="864" y="288"/>
                </a:moveTo>
                <a:cubicBezTo>
                  <a:pt x="912" y="216"/>
                  <a:pt x="960" y="144"/>
                  <a:pt x="816" y="96"/>
                </a:cubicBezTo>
                <a:cubicBezTo>
                  <a:pt x="672" y="48"/>
                  <a:pt x="136" y="16"/>
                  <a:pt x="0" y="0"/>
                </a:cubicBezTo>
              </a:path>
            </a:pathLst>
          </a:custGeom>
          <a:noFill/>
          <a:ln w="57150" cap="flat" cmpd="sng">
            <a:solidFill>
              <a:schemeClr val="tx2"/>
            </a:solidFill>
            <a:prstDash val="solid"/>
            <a:miter lim="800000"/>
            <a:headEnd type="none" w="med" len="med"/>
            <a:tailEnd type="triangle" w="med" len="med"/>
          </a:ln>
          <a:effectLst/>
        </p:spPr>
        <p:txBody>
          <a:bodyPr wrap="none"/>
          <a:lstStyle/>
          <a:p>
            <a:endParaRPr lang="ar-EG"/>
          </a:p>
        </p:txBody>
      </p:sp>
      <p:pic>
        <p:nvPicPr>
          <p:cNvPr id="15389" name="Picture 2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7162800" y="6172200"/>
            <a:ext cx="457200" cy="457200"/>
          </a:xfrm>
          <a:prstGeom prst="rect">
            <a:avLst/>
          </a:prstGeom>
          <a:noFill/>
        </p:spPr>
      </p:pic>
      <p:grpSp>
        <p:nvGrpSpPr>
          <p:cNvPr id="15393" name="Group 33"/>
          <p:cNvGrpSpPr>
            <a:grpSpLocks/>
          </p:cNvGrpSpPr>
          <p:nvPr/>
        </p:nvGrpSpPr>
        <p:grpSpPr bwMode="auto">
          <a:xfrm>
            <a:off x="685800" y="4267200"/>
            <a:ext cx="7924800" cy="914400"/>
            <a:chOff x="432" y="2688"/>
            <a:chExt cx="4992" cy="576"/>
          </a:xfrm>
        </p:grpSpPr>
        <p:sp>
          <p:nvSpPr>
            <p:cNvPr id="15378" name="Line 18"/>
            <p:cNvSpPr>
              <a:spLocks noChangeShapeType="1"/>
            </p:cNvSpPr>
            <p:nvPr/>
          </p:nvSpPr>
          <p:spPr bwMode="auto">
            <a:xfrm>
              <a:off x="432" y="3072"/>
              <a:ext cx="4992" cy="0"/>
            </a:xfrm>
            <a:prstGeom prst="line">
              <a:avLst/>
            </a:prstGeom>
            <a:noFill/>
            <a:ln w="28575">
              <a:solidFill>
                <a:schemeClr val="folHlink"/>
              </a:solidFill>
              <a:miter lim="800000"/>
              <a:headEnd/>
              <a:tailEnd/>
            </a:ln>
            <a:effectLst/>
          </p:spPr>
          <p:txBody>
            <a:bodyPr wrap="none"/>
            <a:lstStyle/>
            <a:p>
              <a:endParaRPr lang="ar-EG"/>
            </a:p>
          </p:txBody>
        </p:sp>
        <p:sp>
          <p:nvSpPr>
            <p:cNvPr id="15379" name="Line 19"/>
            <p:cNvSpPr>
              <a:spLocks noChangeShapeType="1"/>
            </p:cNvSpPr>
            <p:nvPr/>
          </p:nvSpPr>
          <p:spPr bwMode="auto">
            <a:xfrm flipV="1">
              <a:off x="432" y="2688"/>
              <a:ext cx="4992" cy="0"/>
            </a:xfrm>
            <a:prstGeom prst="line">
              <a:avLst/>
            </a:prstGeom>
            <a:noFill/>
            <a:ln w="28575">
              <a:solidFill>
                <a:schemeClr val="folHlink"/>
              </a:solidFill>
              <a:miter lim="800000"/>
              <a:headEnd/>
              <a:tailEnd/>
            </a:ln>
            <a:effectLst/>
          </p:spPr>
          <p:txBody>
            <a:bodyPr wrap="none"/>
            <a:lstStyle/>
            <a:p>
              <a:endParaRPr lang="ar-EG"/>
            </a:p>
          </p:txBody>
        </p:sp>
        <p:sp>
          <p:nvSpPr>
            <p:cNvPr id="15380" name="Line 20"/>
            <p:cNvSpPr>
              <a:spLocks noChangeShapeType="1"/>
            </p:cNvSpPr>
            <p:nvPr/>
          </p:nvSpPr>
          <p:spPr bwMode="auto">
            <a:xfrm flipV="1">
              <a:off x="432" y="2880"/>
              <a:ext cx="4992" cy="0"/>
            </a:xfrm>
            <a:prstGeom prst="line">
              <a:avLst/>
            </a:prstGeom>
            <a:noFill/>
            <a:ln w="28575">
              <a:solidFill>
                <a:schemeClr val="folHlink"/>
              </a:solidFill>
              <a:miter lim="800000"/>
              <a:headEnd/>
              <a:tailEnd/>
            </a:ln>
            <a:effectLst/>
          </p:spPr>
          <p:txBody>
            <a:bodyPr wrap="none"/>
            <a:lstStyle/>
            <a:p>
              <a:endParaRPr lang="ar-EG"/>
            </a:p>
          </p:txBody>
        </p:sp>
        <p:sp>
          <p:nvSpPr>
            <p:cNvPr id="15392" name="Line 32"/>
            <p:cNvSpPr>
              <a:spLocks noChangeShapeType="1"/>
            </p:cNvSpPr>
            <p:nvPr/>
          </p:nvSpPr>
          <p:spPr bwMode="auto">
            <a:xfrm>
              <a:off x="432" y="3264"/>
              <a:ext cx="624" cy="0"/>
            </a:xfrm>
            <a:prstGeom prst="line">
              <a:avLst/>
            </a:prstGeom>
            <a:noFill/>
            <a:ln w="28575">
              <a:solidFill>
                <a:schemeClr val="folHlink"/>
              </a:solidFill>
              <a:miter lim="800000"/>
              <a:headEnd/>
              <a:tailEnd/>
            </a:ln>
            <a:effectLst/>
          </p:spPr>
          <p:txBody>
            <a:bodyPr wrap="none"/>
            <a:lstStyle/>
            <a:p>
              <a:endParaRPr lang="ar-EG"/>
            </a:p>
          </p:txBody>
        </p:sp>
      </p:grpSp>
      <p:sp>
        <p:nvSpPr>
          <p:cNvPr id="15386" name="Rectangle 26"/>
          <p:cNvSpPr>
            <a:spLocks noChangeArrowheads="1"/>
          </p:cNvSpPr>
          <p:nvPr/>
        </p:nvSpPr>
        <p:spPr bwMode="auto">
          <a:xfrm>
            <a:off x="685800" y="2514600"/>
            <a:ext cx="8110538" cy="2514600"/>
          </a:xfrm>
          <a:prstGeom prst="rect">
            <a:avLst/>
          </a:prstGeom>
          <a:noFill/>
          <a:ln w="9525">
            <a:noFill/>
            <a:miter lim="800000"/>
            <a:headEnd/>
            <a:tailEnd/>
          </a:ln>
          <a:effectLst/>
        </p:spPr>
        <p:txBody>
          <a:bodyPr/>
          <a:lstStyle/>
          <a:p>
            <a:pPr marL="342900" indent="-342900">
              <a:spcBef>
                <a:spcPct val="20000"/>
              </a:spcBef>
              <a:buClr>
                <a:schemeClr val="folHlink"/>
              </a:buClr>
              <a:buSzPct val="75000"/>
              <a:buFont typeface="Wingdings" pitchFamily="2" charset="2"/>
              <a:buNone/>
            </a:pPr>
            <a:r>
              <a:rPr lang="en-US" sz="2000">
                <a:solidFill>
                  <a:schemeClr val="hlink"/>
                </a:solidFill>
              </a:rPr>
              <a:t>	</a:t>
            </a:r>
            <a:r>
              <a:rPr lang="en-US" sz="1800">
                <a:solidFill>
                  <a:schemeClr val="tx2"/>
                </a:solidFill>
              </a:rPr>
              <a:t>Going to a new school can be exciting, but for an international</a:t>
            </a:r>
          </a:p>
          <a:p>
            <a:pPr marL="342900" indent="-342900">
              <a:spcBef>
                <a:spcPct val="20000"/>
              </a:spcBef>
              <a:buClr>
                <a:schemeClr val="folHlink"/>
              </a:buClr>
              <a:buSzPct val="75000"/>
              <a:buFont typeface="Wingdings" pitchFamily="2" charset="2"/>
              <a:buNone/>
            </a:pPr>
            <a:r>
              <a:rPr lang="en-US" sz="1800">
                <a:solidFill>
                  <a:schemeClr val="tx2"/>
                </a:solidFill>
              </a:rPr>
              <a:t>student, the years of education in a different country can be</a:t>
            </a:r>
          </a:p>
          <a:p>
            <a:pPr marL="342900" indent="-342900">
              <a:spcBef>
                <a:spcPct val="20000"/>
              </a:spcBef>
              <a:buClr>
                <a:schemeClr val="folHlink"/>
              </a:buClr>
              <a:buSzPct val="75000"/>
              <a:buFont typeface="Wingdings" pitchFamily="2" charset="2"/>
              <a:buNone/>
            </a:pPr>
            <a:r>
              <a:rPr lang="en-US" sz="1800">
                <a:solidFill>
                  <a:schemeClr val="tx2"/>
                </a:solidFill>
              </a:rPr>
              <a:t>difficult and tumultuous.  When I first arrived in the U.S. to attend a</a:t>
            </a:r>
          </a:p>
          <a:p>
            <a:pPr marL="342900" indent="-342900">
              <a:spcBef>
                <a:spcPct val="20000"/>
              </a:spcBef>
              <a:buClr>
                <a:schemeClr val="folHlink"/>
              </a:buClr>
              <a:buSzPct val="75000"/>
              <a:buFont typeface="Wingdings" pitchFamily="2" charset="2"/>
              <a:buNone/>
            </a:pPr>
            <a:r>
              <a:rPr lang="en-US" sz="1800">
                <a:solidFill>
                  <a:schemeClr val="tx2"/>
                </a:solidFill>
              </a:rPr>
              <a:t>university, I was overwhelmed and confused by everything new. </a:t>
            </a:r>
          </a:p>
          <a:p>
            <a:pPr marL="342900" indent="-342900">
              <a:spcBef>
                <a:spcPct val="20000"/>
              </a:spcBef>
              <a:buClr>
                <a:schemeClr val="folHlink"/>
              </a:buClr>
              <a:buSzPct val="75000"/>
              <a:buFont typeface="Wingdings" pitchFamily="2" charset="2"/>
              <a:buNone/>
            </a:pPr>
            <a:r>
              <a:rPr lang="en-US" sz="1800">
                <a:solidFill>
                  <a:schemeClr val="folHlink"/>
                </a:solidFill>
              </a:rPr>
              <a:t>Fortunately, I met three very special friends who made a positive</a:t>
            </a:r>
          </a:p>
          <a:p>
            <a:pPr marL="342900" indent="-342900">
              <a:spcBef>
                <a:spcPct val="20000"/>
              </a:spcBef>
              <a:buClr>
                <a:schemeClr val="folHlink"/>
              </a:buClr>
              <a:buSzPct val="75000"/>
              <a:buFont typeface="Wingdings" pitchFamily="2" charset="2"/>
              <a:buNone/>
            </a:pPr>
            <a:r>
              <a:rPr lang="en-US" sz="1800">
                <a:solidFill>
                  <a:schemeClr val="folHlink"/>
                </a:solidFill>
              </a:rPr>
              <a:t>impact on my life during those years and helped me survive the</a:t>
            </a:r>
          </a:p>
          <a:p>
            <a:pPr marL="342900" indent="-342900">
              <a:spcBef>
                <a:spcPct val="20000"/>
              </a:spcBef>
              <a:buClr>
                <a:schemeClr val="folHlink"/>
              </a:buClr>
              <a:buSzPct val="75000"/>
              <a:buFont typeface="Wingdings" pitchFamily="2" charset="2"/>
              <a:buNone/>
            </a:pPr>
            <a:r>
              <a:rPr lang="en-US" sz="1800">
                <a:solidFill>
                  <a:schemeClr val="folHlink"/>
                </a:solidFill>
              </a:rPr>
              <a:t>trials of being a foreigner in a completely different educational</a:t>
            </a:r>
          </a:p>
          <a:p>
            <a:pPr marL="342900" indent="-342900">
              <a:spcBef>
                <a:spcPct val="20000"/>
              </a:spcBef>
              <a:buClr>
                <a:schemeClr val="folHlink"/>
              </a:buClr>
              <a:buSzPct val="75000"/>
              <a:buFont typeface="Wingdings" pitchFamily="2" charset="2"/>
              <a:buNone/>
            </a:pPr>
            <a:r>
              <a:rPr lang="en-US" sz="1800">
                <a:solidFill>
                  <a:schemeClr val="folHlink"/>
                </a:solidFill>
              </a:rPr>
              <a:t>system.  </a:t>
            </a:r>
          </a:p>
          <a:p>
            <a:pPr marL="342900" indent="-342900">
              <a:spcBef>
                <a:spcPct val="20000"/>
              </a:spcBef>
              <a:buClr>
                <a:schemeClr val="folHlink"/>
              </a:buClr>
              <a:buSzPct val="75000"/>
              <a:buFont typeface="Wingdings" pitchFamily="2" charset="2"/>
              <a:buNone/>
            </a:pPr>
            <a:endParaRPr lang="en-US" sz="1800">
              <a:solidFill>
                <a:schemeClr val="hlink"/>
              </a:solidFill>
            </a:endParaRPr>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538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introex2"/>
                                        </p:tgtEl>
                                      </p:cMediaNode>
                                    </p:audio>
                                  </p:subTnLst>
                                </p:cTn>
                              </p:par>
                            </p:childTnLst>
                          </p:cTn>
                        </p:par>
                        <p:par>
                          <p:cTn id="7" fill="hold">
                            <p:stCondLst>
                              <p:cond delay="500"/>
                            </p:stCondLst>
                            <p:childTnLst>
                              <p:par>
                                <p:cTn id="8" presetID="1" presetClass="mediacall" presetSubtype="0" fill="hold" nodeType="afterEffect">
                                  <p:stCondLst>
                                    <p:cond delay="0"/>
                                  </p:stCondLst>
                                  <p:childTnLst>
                                    <p:cmd type="call" cmd="playFrom(0.0)">
                                      <p:cBhvr>
                                        <p:cTn id="9" dur="1" fill="hold"/>
                                        <p:tgtEl>
                                          <p:spTgt spid="15389"/>
                                        </p:tgtEl>
                                      </p:cBhvr>
                                    </p:cmd>
                                  </p:childTnLst>
                                </p:cTn>
                              </p:par>
                              <p:par>
                                <p:cTn id="10" presetID="2" presetClass="entr" presetSubtype="8" fill="hold" grpId="0" nodeType="withEffect">
                                  <p:stCondLst>
                                    <p:cond delay="0"/>
                                  </p:stCondLst>
                                  <p:childTnLst>
                                    <p:set>
                                      <p:cBhvr>
                                        <p:cTn id="11" dur="1" fill="hold">
                                          <p:stCondLst>
                                            <p:cond delay="0"/>
                                          </p:stCondLst>
                                        </p:cTn>
                                        <p:tgtEl>
                                          <p:spTgt spid="15370"/>
                                        </p:tgtEl>
                                        <p:attrNameLst>
                                          <p:attrName>style.visibility</p:attrName>
                                        </p:attrNameLst>
                                      </p:cBhvr>
                                      <p:to>
                                        <p:strVal val="visible"/>
                                      </p:to>
                                    </p:set>
                                    <p:anim calcmode="lin" valueType="num">
                                      <p:cBhvr additive="base">
                                        <p:cTn id="12" dur="500" fill="hold"/>
                                        <p:tgtEl>
                                          <p:spTgt spid="15370"/>
                                        </p:tgtEl>
                                        <p:attrNameLst>
                                          <p:attrName>ppt_x</p:attrName>
                                        </p:attrNameLst>
                                      </p:cBhvr>
                                      <p:tavLst>
                                        <p:tav tm="0">
                                          <p:val>
                                            <p:strVal val="0-#ppt_w/2"/>
                                          </p:val>
                                        </p:tav>
                                        <p:tav tm="100000">
                                          <p:val>
                                            <p:strVal val="#ppt_x"/>
                                          </p:val>
                                        </p:tav>
                                      </p:tavLst>
                                    </p:anim>
                                    <p:anim calcmode="lin" valueType="num">
                                      <p:cBhvr additive="base">
                                        <p:cTn id="13" dur="500" fill="hold"/>
                                        <p:tgtEl>
                                          <p:spTgt spid="1537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1000"/>
                                  </p:stCondLst>
                                  <p:childTnLst>
                                    <p:set>
                                      <p:cBhvr>
                                        <p:cTn id="16" dur="1" fill="hold">
                                          <p:stCondLst>
                                            <p:cond delay="0"/>
                                          </p:stCondLst>
                                        </p:cTn>
                                        <p:tgtEl>
                                          <p:spTgt spid="15386"/>
                                        </p:tgtEl>
                                        <p:attrNameLst>
                                          <p:attrName>style.visibility</p:attrName>
                                        </p:attrNameLst>
                                      </p:cBhvr>
                                      <p:to>
                                        <p:strVal val="visible"/>
                                      </p:to>
                                    </p:set>
                                    <p:anim calcmode="lin" valueType="num">
                                      <p:cBhvr>
                                        <p:cTn id="17" dur="500" fill="hold"/>
                                        <p:tgtEl>
                                          <p:spTgt spid="15386"/>
                                        </p:tgtEl>
                                        <p:attrNameLst>
                                          <p:attrName>ppt_w</p:attrName>
                                        </p:attrNameLst>
                                      </p:cBhvr>
                                      <p:tavLst>
                                        <p:tav tm="0">
                                          <p:val>
                                            <p:fltVal val="0"/>
                                          </p:val>
                                        </p:tav>
                                        <p:tav tm="100000">
                                          <p:val>
                                            <p:strVal val="#ppt_w"/>
                                          </p:val>
                                        </p:tav>
                                      </p:tavLst>
                                    </p:anim>
                                    <p:anim calcmode="lin" valueType="num">
                                      <p:cBhvr>
                                        <p:cTn id="18" dur="500" fill="hold"/>
                                        <p:tgtEl>
                                          <p:spTgt spid="1538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9" presetClass="entr" presetSubtype="0" fill="hold" nodeType="afterEffect">
                                  <p:stCondLst>
                                    <p:cond delay="2000"/>
                                  </p:stCondLst>
                                  <p:childTnLst>
                                    <p:set>
                                      <p:cBhvr>
                                        <p:cTn id="21" dur="1" fill="hold">
                                          <p:stCondLst>
                                            <p:cond delay="0"/>
                                          </p:stCondLst>
                                        </p:cTn>
                                        <p:tgtEl>
                                          <p:spTgt spid="15391"/>
                                        </p:tgtEl>
                                        <p:attrNameLst>
                                          <p:attrName>style.visibility</p:attrName>
                                        </p:attrNameLst>
                                      </p:cBhvr>
                                      <p:to>
                                        <p:strVal val="visible"/>
                                      </p:to>
                                    </p:set>
                                    <p:animEffect transition="in" filter="dissolve">
                                      <p:cBhvr>
                                        <p:cTn id="22" dur="500"/>
                                        <p:tgtEl>
                                          <p:spTgt spid="15391"/>
                                        </p:tgtEl>
                                      </p:cBhvr>
                                    </p:animEffect>
                                  </p:childTnLst>
                                </p:cTn>
                              </p:par>
                            </p:childTnLst>
                          </p:cTn>
                        </p:par>
                        <p:par>
                          <p:cTn id="23" fill="hold">
                            <p:stCondLst>
                              <p:cond delay="5000"/>
                            </p:stCondLst>
                            <p:childTnLst>
                              <p:par>
                                <p:cTn id="24" presetID="17" presetClass="entr" presetSubtype="10" fill="hold" nodeType="afterEffect">
                                  <p:stCondLst>
                                    <p:cond delay="2000"/>
                                  </p:stCondLst>
                                  <p:childTnLst>
                                    <p:set>
                                      <p:cBhvr>
                                        <p:cTn id="25" dur="1" fill="hold">
                                          <p:stCondLst>
                                            <p:cond delay="0"/>
                                          </p:stCondLst>
                                        </p:cTn>
                                        <p:tgtEl>
                                          <p:spTgt spid="15394"/>
                                        </p:tgtEl>
                                        <p:attrNameLst>
                                          <p:attrName>style.visibility</p:attrName>
                                        </p:attrNameLst>
                                      </p:cBhvr>
                                      <p:to>
                                        <p:strVal val="visible"/>
                                      </p:to>
                                    </p:set>
                                    <p:anim calcmode="lin" valueType="num">
                                      <p:cBhvr>
                                        <p:cTn id="26" dur="500" fill="hold"/>
                                        <p:tgtEl>
                                          <p:spTgt spid="15394"/>
                                        </p:tgtEl>
                                        <p:attrNameLst>
                                          <p:attrName>ppt_w</p:attrName>
                                        </p:attrNameLst>
                                      </p:cBhvr>
                                      <p:tavLst>
                                        <p:tav tm="0">
                                          <p:val>
                                            <p:fltVal val="0"/>
                                          </p:val>
                                        </p:tav>
                                        <p:tav tm="100000">
                                          <p:val>
                                            <p:strVal val="#ppt_w"/>
                                          </p:val>
                                        </p:tav>
                                      </p:tavLst>
                                    </p:anim>
                                    <p:anim calcmode="lin" valueType="num">
                                      <p:cBhvr>
                                        <p:cTn id="27" dur="500" fill="hold"/>
                                        <p:tgtEl>
                                          <p:spTgt spid="15394"/>
                                        </p:tgtEl>
                                        <p:attrNameLst>
                                          <p:attrName>ppt_h</p:attrName>
                                        </p:attrNameLst>
                                      </p:cBhvr>
                                      <p:tavLst>
                                        <p:tav tm="0">
                                          <p:val>
                                            <p:strVal val="#ppt_h"/>
                                          </p:val>
                                        </p:tav>
                                        <p:tav tm="100000">
                                          <p:val>
                                            <p:strVal val="#ppt_h"/>
                                          </p:val>
                                        </p:tav>
                                      </p:tavLst>
                                    </p:anim>
                                  </p:childTnLst>
                                </p:cTn>
                              </p:par>
                            </p:childTnLst>
                          </p:cTn>
                        </p:par>
                        <p:par>
                          <p:cTn id="28" fill="hold">
                            <p:stCondLst>
                              <p:cond delay="7500"/>
                            </p:stCondLst>
                            <p:childTnLst>
                              <p:par>
                                <p:cTn id="29" presetID="17" presetClass="entr" presetSubtype="4" fill="hold" grpId="0" nodeType="afterEffect">
                                  <p:stCondLst>
                                    <p:cond delay="2000"/>
                                  </p:stCondLst>
                                  <p:childTnLst>
                                    <p:set>
                                      <p:cBhvr>
                                        <p:cTn id="30" dur="1" fill="hold">
                                          <p:stCondLst>
                                            <p:cond delay="0"/>
                                          </p:stCondLst>
                                        </p:cTn>
                                        <p:tgtEl>
                                          <p:spTgt spid="15388"/>
                                        </p:tgtEl>
                                        <p:attrNameLst>
                                          <p:attrName>style.visibility</p:attrName>
                                        </p:attrNameLst>
                                      </p:cBhvr>
                                      <p:to>
                                        <p:strVal val="visible"/>
                                      </p:to>
                                    </p:set>
                                    <p:anim calcmode="lin" valueType="num">
                                      <p:cBhvr>
                                        <p:cTn id="31" dur="500" fill="hold"/>
                                        <p:tgtEl>
                                          <p:spTgt spid="15388"/>
                                        </p:tgtEl>
                                        <p:attrNameLst>
                                          <p:attrName>ppt_x</p:attrName>
                                        </p:attrNameLst>
                                      </p:cBhvr>
                                      <p:tavLst>
                                        <p:tav tm="0">
                                          <p:val>
                                            <p:strVal val="#ppt_x"/>
                                          </p:val>
                                        </p:tav>
                                        <p:tav tm="100000">
                                          <p:val>
                                            <p:strVal val="#ppt_x"/>
                                          </p:val>
                                        </p:tav>
                                      </p:tavLst>
                                    </p:anim>
                                    <p:anim calcmode="lin" valueType="num">
                                      <p:cBhvr>
                                        <p:cTn id="32" dur="500" fill="hold"/>
                                        <p:tgtEl>
                                          <p:spTgt spid="15388"/>
                                        </p:tgtEl>
                                        <p:attrNameLst>
                                          <p:attrName>ppt_y</p:attrName>
                                        </p:attrNameLst>
                                      </p:cBhvr>
                                      <p:tavLst>
                                        <p:tav tm="0">
                                          <p:val>
                                            <p:strVal val="#ppt_y+#ppt_h/2"/>
                                          </p:val>
                                        </p:tav>
                                        <p:tav tm="100000">
                                          <p:val>
                                            <p:strVal val="#ppt_y"/>
                                          </p:val>
                                        </p:tav>
                                      </p:tavLst>
                                    </p:anim>
                                    <p:anim calcmode="lin" valueType="num">
                                      <p:cBhvr>
                                        <p:cTn id="33" dur="500" fill="hold"/>
                                        <p:tgtEl>
                                          <p:spTgt spid="15388"/>
                                        </p:tgtEl>
                                        <p:attrNameLst>
                                          <p:attrName>ppt_w</p:attrName>
                                        </p:attrNameLst>
                                      </p:cBhvr>
                                      <p:tavLst>
                                        <p:tav tm="0">
                                          <p:val>
                                            <p:strVal val="#ppt_w"/>
                                          </p:val>
                                        </p:tav>
                                        <p:tav tm="100000">
                                          <p:val>
                                            <p:strVal val="#ppt_w"/>
                                          </p:val>
                                        </p:tav>
                                      </p:tavLst>
                                    </p:anim>
                                    <p:anim calcmode="lin" valueType="num">
                                      <p:cBhvr>
                                        <p:cTn id="34" dur="500" fill="hold"/>
                                        <p:tgtEl>
                                          <p:spTgt spid="15388"/>
                                        </p:tgtEl>
                                        <p:attrNameLst>
                                          <p:attrName>ppt_h</p:attrName>
                                        </p:attrNameLst>
                                      </p:cBhvr>
                                      <p:tavLst>
                                        <p:tav tm="0">
                                          <p:val>
                                            <p:fltVal val="0"/>
                                          </p:val>
                                        </p:tav>
                                        <p:tav tm="100000">
                                          <p:val>
                                            <p:strVal val="#ppt_h"/>
                                          </p:val>
                                        </p:tav>
                                      </p:tavLst>
                                    </p:anim>
                                  </p:childTnLst>
                                </p:cTn>
                              </p:par>
                            </p:childTnLst>
                          </p:cTn>
                        </p:par>
                        <p:par>
                          <p:cTn id="35" fill="hold">
                            <p:stCondLst>
                              <p:cond delay="10000"/>
                            </p:stCondLst>
                            <p:childTnLst>
                              <p:par>
                                <p:cTn id="36" presetID="3" presetClass="entr" presetSubtype="10" fill="hold" grpId="0" nodeType="afterEffect">
                                  <p:stCondLst>
                                    <p:cond delay="2000"/>
                                  </p:stCondLst>
                                  <p:childTnLst>
                                    <p:set>
                                      <p:cBhvr>
                                        <p:cTn id="37" dur="1" fill="hold">
                                          <p:stCondLst>
                                            <p:cond delay="0"/>
                                          </p:stCondLst>
                                        </p:cTn>
                                        <p:tgtEl>
                                          <p:spTgt spid="15371"/>
                                        </p:tgtEl>
                                        <p:attrNameLst>
                                          <p:attrName>style.visibility</p:attrName>
                                        </p:attrNameLst>
                                      </p:cBhvr>
                                      <p:to>
                                        <p:strVal val="visible"/>
                                      </p:to>
                                    </p:set>
                                    <p:animEffect transition="in" filter="blinds(horizontal)">
                                      <p:cBhvr>
                                        <p:cTn id="38" dur="500"/>
                                        <p:tgtEl>
                                          <p:spTgt spid="15371"/>
                                        </p:tgtEl>
                                      </p:cBhvr>
                                    </p:animEffect>
                                  </p:childTnLst>
                                </p:cTn>
                              </p:par>
                            </p:childTnLst>
                          </p:cTn>
                        </p:par>
                        <p:par>
                          <p:cTn id="39" fill="hold">
                            <p:stCondLst>
                              <p:cond delay="12500"/>
                            </p:stCondLst>
                            <p:childTnLst>
                              <p:par>
                                <p:cTn id="40" presetID="9" presetClass="entr" presetSubtype="0" fill="hold" nodeType="afterEffect">
                                  <p:stCondLst>
                                    <p:cond delay="5000"/>
                                  </p:stCondLst>
                                  <p:childTnLst>
                                    <p:set>
                                      <p:cBhvr>
                                        <p:cTn id="41" dur="1" fill="hold">
                                          <p:stCondLst>
                                            <p:cond delay="0"/>
                                          </p:stCondLst>
                                        </p:cTn>
                                        <p:tgtEl>
                                          <p:spTgt spid="15390"/>
                                        </p:tgtEl>
                                        <p:attrNameLst>
                                          <p:attrName>style.visibility</p:attrName>
                                        </p:attrNameLst>
                                      </p:cBhvr>
                                      <p:to>
                                        <p:strVal val="visible"/>
                                      </p:to>
                                    </p:set>
                                    <p:animEffect transition="in" filter="dissolve">
                                      <p:cBhvr>
                                        <p:cTn id="42" dur="500"/>
                                        <p:tgtEl>
                                          <p:spTgt spid="15390"/>
                                        </p:tgtEl>
                                      </p:cBhvr>
                                    </p:animEffect>
                                  </p:childTnLst>
                                </p:cTn>
                              </p:par>
                            </p:childTnLst>
                          </p:cTn>
                        </p:par>
                        <p:par>
                          <p:cTn id="43" fill="hold">
                            <p:stCondLst>
                              <p:cond delay="18000"/>
                            </p:stCondLst>
                            <p:childTnLst>
                              <p:par>
                                <p:cTn id="44" presetID="17" presetClass="entr" presetSubtype="10" fill="hold" nodeType="afterEffect">
                                  <p:stCondLst>
                                    <p:cond delay="2000"/>
                                  </p:stCondLst>
                                  <p:childTnLst>
                                    <p:set>
                                      <p:cBhvr>
                                        <p:cTn id="45" dur="1" fill="hold">
                                          <p:stCondLst>
                                            <p:cond delay="0"/>
                                          </p:stCondLst>
                                        </p:cTn>
                                        <p:tgtEl>
                                          <p:spTgt spid="15393"/>
                                        </p:tgtEl>
                                        <p:attrNameLst>
                                          <p:attrName>style.visibility</p:attrName>
                                        </p:attrNameLst>
                                      </p:cBhvr>
                                      <p:to>
                                        <p:strVal val="visible"/>
                                      </p:to>
                                    </p:set>
                                    <p:anim calcmode="lin" valueType="num">
                                      <p:cBhvr>
                                        <p:cTn id="46" dur="500" fill="hold"/>
                                        <p:tgtEl>
                                          <p:spTgt spid="15393"/>
                                        </p:tgtEl>
                                        <p:attrNameLst>
                                          <p:attrName>ppt_w</p:attrName>
                                        </p:attrNameLst>
                                      </p:cBhvr>
                                      <p:tavLst>
                                        <p:tav tm="0">
                                          <p:val>
                                            <p:fltVal val="0"/>
                                          </p:val>
                                        </p:tav>
                                        <p:tav tm="100000">
                                          <p:val>
                                            <p:strVal val="#ppt_w"/>
                                          </p:val>
                                        </p:tav>
                                      </p:tavLst>
                                    </p:anim>
                                    <p:anim calcmode="lin" valueType="num">
                                      <p:cBhvr>
                                        <p:cTn id="47" dur="500" fill="hold"/>
                                        <p:tgtEl>
                                          <p:spTgt spid="15393"/>
                                        </p:tgtEl>
                                        <p:attrNameLst>
                                          <p:attrName>ppt_h</p:attrName>
                                        </p:attrNameLst>
                                      </p:cBhvr>
                                      <p:tavLst>
                                        <p:tav tm="0">
                                          <p:val>
                                            <p:strVal val="#ppt_h"/>
                                          </p:val>
                                        </p:tav>
                                        <p:tav tm="100000">
                                          <p:val>
                                            <p:strVal val="#ppt_h"/>
                                          </p:val>
                                        </p:tav>
                                      </p:tavLst>
                                    </p:anim>
                                  </p:childTnLst>
                                </p:cTn>
                              </p:par>
                            </p:childTnLst>
                          </p:cTn>
                        </p:par>
                        <p:par>
                          <p:cTn id="48" fill="hold">
                            <p:stCondLst>
                              <p:cond delay="20500"/>
                            </p:stCondLst>
                            <p:childTnLst>
                              <p:par>
                                <p:cTn id="49" presetID="17" presetClass="entr" presetSubtype="1" fill="hold" grpId="0" nodeType="afterEffect">
                                  <p:stCondLst>
                                    <p:cond delay="2000"/>
                                  </p:stCondLst>
                                  <p:childTnLst>
                                    <p:set>
                                      <p:cBhvr>
                                        <p:cTn id="50" dur="1" fill="hold">
                                          <p:stCondLst>
                                            <p:cond delay="0"/>
                                          </p:stCondLst>
                                        </p:cTn>
                                        <p:tgtEl>
                                          <p:spTgt spid="15387"/>
                                        </p:tgtEl>
                                        <p:attrNameLst>
                                          <p:attrName>style.visibility</p:attrName>
                                        </p:attrNameLst>
                                      </p:cBhvr>
                                      <p:to>
                                        <p:strVal val="visible"/>
                                      </p:to>
                                    </p:set>
                                    <p:anim calcmode="lin" valueType="num">
                                      <p:cBhvr>
                                        <p:cTn id="51" dur="500" fill="hold"/>
                                        <p:tgtEl>
                                          <p:spTgt spid="15387"/>
                                        </p:tgtEl>
                                        <p:attrNameLst>
                                          <p:attrName>ppt_x</p:attrName>
                                        </p:attrNameLst>
                                      </p:cBhvr>
                                      <p:tavLst>
                                        <p:tav tm="0">
                                          <p:val>
                                            <p:strVal val="#ppt_x"/>
                                          </p:val>
                                        </p:tav>
                                        <p:tav tm="100000">
                                          <p:val>
                                            <p:strVal val="#ppt_x"/>
                                          </p:val>
                                        </p:tav>
                                      </p:tavLst>
                                    </p:anim>
                                    <p:anim calcmode="lin" valueType="num">
                                      <p:cBhvr>
                                        <p:cTn id="52" dur="500" fill="hold"/>
                                        <p:tgtEl>
                                          <p:spTgt spid="15387"/>
                                        </p:tgtEl>
                                        <p:attrNameLst>
                                          <p:attrName>ppt_y</p:attrName>
                                        </p:attrNameLst>
                                      </p:cBhvr>
                                      <p:tavLst>
                                        <p:tav tm="0">
                                          <p:val>
                                            <p:strVal val="#ppt_y-#ppt_h/2"/>
                                          </p:val>
                                        </p:tav>
                                        <p:tav tm="100000">
                                          <p:val>
                                            <p:strVal val="#ppt_y"/>
                                          </p:val>
                                        </p:tav>
                                      </p:tavLst>
                                    </p:anim>
                                    <p:anim calcmode="lin" valueType="num">
                                      <p:cBhvr>
                                        <p:cTn id="53" dur="500" fill="hold"/>
                                        <p:tgtEl>
                                          <p:spTgt spid="15387"/>
                                        </p:tgtEl>
                                        <p:attrNameLst>
                                          <p:attrName>ppt_w</p:attrName>
                                        </p:attrNameLst>
                                      </p:cBhvr>
                                      <p:tavLst>
                                        <p:tav tm="0">
                                          <p:val>
                                            <p:strVal val="#ppt_w"/>
                                          </p:val>
                                        </p:tav>
                                        <p:tav tm="100000">
                                          <p:val>
                                            <p:strVal val="#ppt_w"/>
                                          </p:val>
                                        </p:tav>
                                      </p:tavLst>
                                    </p:anim>
                                    <p:anim calcmode="lin" valueType="num">
                                      <p:cBhvr>
                                        <p:cTn id="54" dur="500" fill="hold"/>
                                        <p:tgtEl>
                                          <p:spTgt spid="15387"/>
                                        </p:tgtEl>
                                        <p:attrNameLst>
                                          <p:attrName>ppt_h</p:attrName>
                                        </p:attrNameLst>
                                      </p:cBhvr>
                                      <p:tavLst>
                                        <p:tav tm="0">
                                          <p:val>
                                            <p:fltVal val="0"/>
                                          </p:val>
                                        </p:tav>
                                        <p:tav tm="100000">
                                          <p:val>
                                            <p:strVal val="#ppt_h"/>
                                          </p:val>
                                        </p:tav>
                                      </p:tavLst>
                                    </p:anim>
                                  </p:childTnLst>
                                </p:cTn>
                              </p:par>
                            </p:childTnLst>
                          </p:cTn>
                        </p:par>
                        <p:par>
                          <p:cTn id="55" fill="hold">
                            <p:stCondLst>
                              <p:cond delay="23000"/>
                            </p:stCondLst>
                            <p:childTnLst>
                              <p:par>
                                <p:cTn id="56" presetID="5" presetClass="entr" presetSubtype="10" fill="hold" grpId="0" nodeType="afterEffect">
                                  <p:stCondLst>
                                    <p:cond delay="2000"/>
                                  </p:stCondLst>
                                  <p:childTnLst>
                                    <p:set>
                                      <p:cBhvr>
                                        <p:cTn id="57" dur="1" fill="hold">
                                          <p:stCondLst>
                                            <p:cond delay="0"/>
                                          </p:stCondLst>
                                        </p:cTn>
                                        <p:tgtEl>
                                          <p:spTgt spid="15376"/>
                                        </p:tgtEl>
                                        <p:attrNameLst>
                                          <p:attrName>style.visibility</p:attrName>
                                        </p:attrNameLst>
                                      </p:cBhvr>
                                      <p:to>
                                        <p:strVal val="visible"/>
                                      </p:to>
                                    </p:set>
                                    <p:animEffect transition="in" filter="checkerboard(across)">
                                      <p:cBhvr>
                                        <p:cTn id="58" dur="500"/>
                                        <p:tgtEl>
                                          <p:spTgt spid="15376"/>
                                        </p:tgtEl>
                                      </p:cBhvr>
                                    </p:animEffect>
                                  </p:childTnLst>
                                </p:cTn>
                              </p:par>
                            </p:childTnLst>
                          </p:cTn>
                        </p:par>
                        <p:par>
                          <p:cTn id="59" fill="hold">
                            <p:stCondLst>
                              <p:cond delay="25500"/>
                            </p:stCondLst>
                            <p:childTnLst>
                              <p:par>
                                <p:cTn id="60" presetID="9" presetClass="entr" presetSubtype="0" fill="hold" grpId="0" nodeType="afterEffect">
                                  <p:stCondLst>
                                    <p:cond delay="0"/>
                                  </p:stCondLst>
                                  <p:childTnLst>
                                    <p:set>
                                      <p:cBhvr>
                                        <p:cTn id="61" dur="1" fill="hold">
                                          <p:stCondLst>
                                            <p:cond delay="0"/>
                                          </p:stCondLst>
                                        </p:cTn>
                                        <p:tgtEl>
                                          <p:spTgt spid="15367"/>
                                        </p:tgtEl>
                                        <p:attrNameLst>
                                          <p:attrName>style.visibility</p:attrName>
                                        </p:attrNameLst>
                                      </p:cBhvr>
                                      <p:to>
                                        <p:strVal val="visible"/>
                                      </p:to>
                                    </p:set>
                                    <p:animEffect transition="in" filter="dissolve">
                                      <p:cBhvr>
                                        <p:cTn id="6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3" fill="hold" display="0">
                  <p:stCondLst>
                    <p:cond delay="indefinite"/>
                  </p:stCondLst>
                  <p:endCondLst>
                    <p:cond evt="onPrev" delay="0">
                      <p:tgtEl>
                        <p:sldTgt/>
                      </p:tgtEl>
                    </p:cond>
                    <p:cond evt="onStopAudio" delay="0">
                      <p:tgtEl>
                        <p:sldTgt/>
                      </p:tgtEl>
                    </p:cond>
                  </p:endCondLst>
                </p:cTn>
                <p:tgtEl>
                  <p:spTgt spid="15389"/>
                </p:tgtEl>
              </p:cMediaNode>
            </p:audio>
          </p:childTnLst>
        </p:cTn>
      </p:par>
    </p:tnLst>
    <p:bldLst>
      <p:bldP spid="15367" grpId="0" animBg="1"/>
      <p:bldP spid="15370" grpId="0" autoUpdateAnimBg="0"/>
      <p:bldP spid="15371" grpId="0" animBg="1" autoUpdateAnimBg="0"/>
      <p:bldP spid="15376" grpId="0" animBg="1" autoUpdateAnimBg="0"/>
      <p:bldP spid="15387" grpId="0" animBg="1"/>
      <p:bldP spid="15388" grpId="0" animBg="1"/>
      <p:bldP spid="1538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2">
            <a:hlinkClick r:id="" action="ppaction://hlinkshowjump?jump=previousslide" highlightClick="1">
              <a:snd r:embed="rId5" name="type.wav"/>
            </a:hlinkClick>
          </p:cNvPr>
          <p:cNvSpPr>
            <a:spLocks noChangeArrowheads="1"/>
          </p:cNvSpPr>
          <p:nvPr/>
        </p:nvSpPr>
        <p:spPr bwMode="auto">
          <a:xfrm>
            <a:off x="304800" y="6172200"/>
            <a:ext cx="914400" cy="457200"/>
          </a:xfrm>
          <a:prstGeom prst="actionButtonBackPrevious">
            <a:avLst/>
          </a:prstGeom>
          <a:solidFill>
            <a:schemeClr val="hlink"/>
          </a:solidFill>
          <a:ln w="9525">
            <a:solidFill>
              <a:schemeClr val="tx1"/>
            </a:solidFill>
            <a:miter lim="800000"/>
            <a:headEnd/>
            <a:tailEnd/>
          </a:ln>
          <a:effectLst/>
        </p:spPr>
        <p:txBody>
          <a:bodyPr wrap="none" anchor="ctr"/>
          <a:lstStyle/>
          <a:p>
            <a:endParaRPr lang="ar-EG"/>
          </a:p>
        </p:txBody>
      </p:sp>
      <p:sp>
        <p:nvSpPr>
          <p:cNvPr id="16388" name="AutoShape 4">
            <a:hlinkClick r:id="" action="ppaction://hlinkshowjump?jump=nextslide" highlightClick="1">
              <a:snd r:embed="rId5"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sp>
        <p:nvSpPr>
          <p:cNvPr id="16389" name="AutoShape 5">
            <a:hlinkClick r:id="" action="ppaction://hlinkshowjump?jump=previousslide" highlightClick="1">
              <a:snd r:embed="rId5" name="type.wav"/>
            </a:hlinkClick>
          </p:cNvPr>
          <p:cNvSpPr>
            <a:spLocks noChangeArrowheads="1"/>
          </p:cNvSpPr>
          <p:nvPr/>
        </p:nvSpPr>
        <p:spPr bwMode="auto">
          <a:xfrm>
            <a:off x="304800" y="6172200"/>
            <a:ext cx="914400" cy="457200"/>
          </a:xfrm>
          <a:prstGeom prst="actionButtonBackPrevious">
            <a:avLst/>
          </a:prstGeom>
          <a:solidFill>
            <a:schemeClr val="hlink"/>
          </a:solidFill>
          <a:ln w="9525">
            <a:solidFill>
              <a:schemeClr val="tx1"/>
            </a:solidFill>
            <a:miter lim="800000"/>
            <a:headEnd/>
            <a:tailEnd/>
          </a:ln>
          <a:effectLst/>
        </p:spPr>
        <p:txBody>
          <a:bodyPr wrap="none" anchor="ctr"/>
          <a:lstStyle/>
          <a:p>
            <a:endParaRPr lang="ar-EG"/>
          </a:p>
        </p:txBody>
      </p:sp>
      <p:sp>
        <p:nvSpPr>
          <p:cNvPr id="16391" name="AutoShape 7">
            <a:hlinkClick r:id="" action="ppaction://hlinkshowjump?jump=nextslide" highlightClick="1">
              <a:snd r:embed="rId5"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sp>
        <p:nvSpPr>
          <p:cNvPr id="16392" name="Rectangle 8"/>
          <p:cNvSpPr>
            <a:spLocks noGrp="1" noChangeArrowheads="1"/>
          </p:cNvSpPr>
          <p:nvPr>
            <p:ph type="title"/>
          </p:nvPr>
        </p:nvSpPr>
        <p:spPr>
          <a:xfrm>
            <a:off x="533400" y="242888"/>
            <a:ext cx="7772400" cy="823912"/>
          </a:xfrm>
          <a:noFill/>
          <a:ln/>
        </p:spPr>
        <p:txBody>
          <a:bodyPr/>
          <a:lstStyle/>
          <a:p>
            <a:pPr algn="ctr"/>
            <a:r>
              <a:rPr lang="en-US" sz="4800" b="1" u="sng">
                <a:effectLst>
                  <a:outerShdw blurRad="38100" dist="38100" dir="2700000" algn="tl">
                    <a:srgbClr val="C0C0C0"/>
                  </a:outerShdw>
                </a:effectLst>
              </a:rPr>
              <a:t>Example</a:t>
            </a:r>
          </a:p>
        </p:txBody>
      </p:sp>
      <p:pic>
        <p:nvPicPr>
          <p:cNvPr id="16393" name="Picture 9" descr="j0234083"/>
          <p:cNvPicPr>
            <a:picLocks noChangeAspect="1" noChangeArrowheads="1"/>
          </p:cNvPicPr>
          <p:nvPr/>
        </p:nvPicPr>
        <p:blipFill>
          <a:blip r:embed="rId6"/>
          <a:srcRect/>
          <a:stretch>
            <a:fillRect/>
          </a:stretch>
        </p:blipFill>
        <p:spPr bwMode="auto">
          <a:xfrm>
            <a:off x="6629400" y="228600"/>
            <a:ext cx="2195513" cy="1093788"/>
          </a:xfrm>
          <a:prstGeom prst="rect">
            <a:avLst/>
          </a:prstGeom>
          <a:noFill/>
        </p:spPr>
      </p:pic>
      <p:sp>
        <p:nvSpPr>
          <p:cNvPr id="16394" name="Text Box 10"/>
          <p:cNvSpPr txBox="1">
            <a:spLocks noChangeArrowheads="1"/>
          </p:cNvSpPr>
          <p:nvPr/>
        </p:nvSpPr>
        <p:spPr bwMode="auto">
          <a:xfrm>
            <a:off x="1295400" y="990600"/>
            <a:ext cx="6324600" cy="579438"/>
          </a:xfrm>
          <a:prstGeom prst="rect">
            <a:avLst/>
          </a:prstGeom>
          <a:noFill/>
          <a:ln w="9525">
            <a:noFill/>
            <a:miter lim="800000"/>
            <a:headEnd/>
            <a:tailEnd/>
          </a:ln>
          <a:effectLst/>
        </p:spPr>
        <p:txBody>
          <a:bodyPr>
            <a:spAutoFit/>
          </a:bodyPr>
          <a:lstStyle/>
          <a:p>
            <a:pPr algn="ctr">
              <a:spcBef>
                <a:spcPct val="50000"/>
              </a:spcBef>
            </a:pPr>
            <a:r>
              <a:rPr lang="en-US" sz="3200" b="1"/>
              <a:t>Body Paragraph</a:t>
            </a:r>
            <a:endParaRPr lang="en-US" sz="3200"/>
          </a:p>
        </p:txBody>
      </p:sp>
      <p:sp>
        <p:nvSpPr>
          <p:cNvPr id="16395" name="Text Box 11"/>
          <p:cNvSpPr txBox="1">
            <a:spLocks noChangeArrowheads="1"/>
          </p:cNvSpPr>
          <p:nvPr/>
        </p:nvSpPr>
        <p:spPr bwMode="auto">
          <a:xfrm>
            <a:off x="1371600" y="1905000"/>
            <a:ext cx="2819400" cy="365125"/>
          </a:xfrm>
          <a:prstGeom prst="rect">
            <a:avLst/>
          </a:prstGeom>
          <a:solidFill>
            <a:schemeClr val="accent1"/>
          </a:solidFill>
          <a:ln w="28575">
            <a:solidFill>
              <a:schemeClr val="tx2"/>
            </a:solidFill>
            <a:miter lim="800000"/>
            <a:headEnd/>
            <a:tailEnd/>
          </a:ln>
          <a:effectLst/>
        </p:spPr>
        <p:txBody>
          <a:bodyPr>
            <a:spAutoFit/>
          </a:bodyPr>
          <a:lstStyle/>
          <a:p>
            <a:pPr algn="ctr">
              <a:spcBef>
                <a:spcPct val="50000"/>
              </a:spcBef>
            </a:pPr>
            <a:r>
              <a:rPr lang="en-US" sz="1600" b="1">
                <a:solidFill>
                  <a:schemeClr val="tx2"/>
                </a:solidFill>
              </a:rPr>
              <a:t>Topic Sentence</a:t>
            </a:r>
          </a:p>
        </p:txBody>
      </p:sp>
      <p:sp>
        <p:nvSpPr>
          <p:cNvPr id="16396" name="Text Box 12"/>
          <p:cNvSpPr txBox="1">
            <a:spLocks noChangeArrowheads="1"/>
          </p:cNvSpPr>
          <p:nvPr/>
        </p:nvSpPr>
        <p:spPr bwMode="auto">
          <a:xfrm>
            <a:off x="5791200" y="5638800"/>
            <a:ext cx="2819400" cy="365125"/>
          </a:xfrm>
          <a:prstGeom prst="rect">
            <a:avLst/>
          </a:prstGeom>
          <a:solidFill>
            <a:schemeClr val="accent1"/>
          </a:solidFill>
          <a:ln w="28575">
            <a:solidFill>
              <a:schemeClr val="tx2"/>
            </a:solidFill>
            <a:miter lim="800000"/>
            <a:headEnd/>
            <a:tailEnd/>
          </a:ln>
          <a:effectLst/>
        </p:spPr>
        <p:txBody>
          <a:bodyPr>
            <a:spAutoFit/>
          </a:bodyPr>
          <a:lstStyle/>
          <a:p>
            <a:pPr algn="ctr">
              <a:spcBef>
                <a:spcPct val="50000"/>
              </a:spcBef>
            </a:pPr>
            <a:r>
              <a:rPr lang="en-US" sz="1600" b="1">
                <a:solidFill>
                  <a:schemeClr val="folHlink"/>
                </a:solidFill>
              </a:rPr>
              <a:t>Supporting Sentences</a:t>
            </a:r>
          </a:p>
        </p:txBody>
      </p:sp>
      <p:sp>
        <p:nvSpPr>
          <p:cNvPr id="16397" name="Text Box 13"/>
          <p:cNvSpPr txBox="1">
            <a:spLocks noChangeArrowheads="1"/>
          </p:cNvSpPr>
          <p:nvPr/>
        </p:nvSpPr>
        <p:spPr bwMode="auto">
          <a:xfrm>
            <a:off x="1828800" y="5638800"/>
            <a:ext cx="2819400" cy="365125"/>
          </a:xfrm>
          <a:prstGeom prst="rect">
            <a:avLst/>
          </a:prstGeom>
          <a:solidFill>
            <a:schemeClr val="accent1"/>
          </a:solidFill>
          <a:ln w="28575">
            <a:solidFill>
              <a:schemeClr val="tx2"/>
            </a:solidFill>
            <a:miter lim="800000"/>
            <a:headEnd/>
            <a:tailEnd/>
          </a:ln>
          <a:effectLst/>
        </p:spPr>
        <p:txBody>
          <a:bodyPr>
            <a:spAutoFit/>
          </a:bodyPr>
          <a:lstStyle/>
          <a:p>
            <a:pPr algn="ctr">
              <a:spcBef>
                <a:spcPct val="50000"/>
              </a:spcBef>
            </a:pPr>
            <a:r>
              <a:rPr lang="en-US" sz="1600" b="1">
                <a:solidFill>
                  <a:schemeClr val="hlink"/>
                </a:solidFill>
              </a:rPr>
              <a:t>Concluding Sentence</a:t>
            </a:r>
          </a:p>
        </p:txBody>
      </p:sp>
      <p:sp>
        <p:nvSpPr>
          <p:cNvPr id="16399" name="Rectangle 15"/>
          <p:cNvSpPr>
            <a:spLocks noChangeArrowheads="1"/>
          </p:cNvSpPr>
          <p:nvPr/>
        </p:nvSpPr>
        <p:spPr bwMode="auto">
          <a:xfrm>
            <a:off x="1066800" y="2514600"/>
            <a:ext cx="4648200" cy="304800"/>
          </a:xfrm>
          <a:prstGeom prst="rect">
            <a:avLst/>
          </a:prstGeom>
          <a:solidFill>
            <a:srgbClr val="99CCFF"/>
          </a:solidFill>
          <a:ln w="9525">
            <a:noFill/>
            <a:miter lim="800000"/>
            <a:headEnd/>
            <a:tailEnd/>
          </a:ln>
          <a:effectLst/>
        </p:spPr>
        <p:txBody>
          <a:bodyPr wrap="none" anchor="ctr"/>
          <a:lstStyle/>
          <a:p>
            <a:endParaRPr lang="ar-EG"/>
          </a:p>
        </p:txBody>
      </p:sp>
      <p:grpSp>
        <p:nvGrpSpPr>
          <p:cNvPr id="16415" name="Group 31"/>
          <p:cNvGrpSpPr>
            <a:grpSpLocks/>
          </p:cNvGrpSpPr>
          <p:nvPr/>
        </p:nvGrpSpPr>
        <p:grpSpPr bwMode="auto">
          <a:xfrm>
            <a:off x="685800" y="2514600"/>
            <a:ext cx="8153400" cy="2362200"/>
            <a:chOff x="432" y="1584"/>
            <a:chExt cx="5136" cy="1488"/>
          </a:xfrm>
        </p:grpSpPr>
        <p:sp>
          <p:nvSpPr>
            <p:cNvPr id="16403" name="Rectangle 19"/>
            <p:cNvSpPr>
              <a:spLocks noChangeArrowheads="1"/>
            </p:cNvSpPr>
            <p:nvPr/>
          </p:nvSpPr>
          <p:spPr bwMode="auto">
            <a:xfrm>
              <a:off x="3600" y="1584"/>
              <a:ext cx="1968" cy="192"/>
            </a:xfrm>
            <a:prstGeom prst="rect">
              <a:avLst/>
            </a:prstGeom>
            <a:solidFill>
              <a:srgbClr val="FFFF99"/>
            </a:solidFill>
            <a:ln w="9525">
              <a:noFill/>
              <a:miter lim="800000"/>
              <a:headEnd/>
              <a:tailEnd/>
            </a:ln>
            <a:effectLst/>
          </p:spPr>
          <p:txBody>
            <a:bodyPr wrap="none" anchor="ctr"/>
            <a:lstStyle/>
            <a:p>
              <a:endParaRPr lang="ar-EG"/>
            </a:p>
          </p:txBody>
        </p:sp>
        <p:sp>
          <p:nvSpPr>
            <p:cNvPr id="16404" name="Rectangle 20"/>
            <p:cNvSpPr>
              <a:spLocks noChangeArrowheads="1"/>
            </p:cNvSpPr>
            <p:nvPr/>
          </p:nvSpPr>
          <p:spPr bwMode="auto">
            <a:xfrm>
              <a:off x="432" y="1776"/>
              <a:ext cx="5136" cy="1104"/>
            </a:xfrm>
            <a:prstGeom prst="rect">
              <a:avLst/>
            </a:prstGeom>
            <a:solidFill>
              <a:srgbClr val="FFFF99"/>
            </a:solidFill>
            <a:ln w="9525">
              <a:noFill/>
              <a:miter lim="800000"/>
              <a:headEnd/>
              <a:tailEnd/>
            </a:ln>
            <a:effectLst/>
          </p:spPr>
          <p:txBody>
            <a:bodyPr wrap="none" anchor="ctr"/>
            <a:lstStyle/>
            <a:p>
              <a:endParaRPr lang="ar-EG"/>
            </a:p>
          </p:txBody>
        </p:sp>
        <p:sp>
          <p:nvSpPr>
            <p:cNvPr id="16405" name="Rectangle 21"/>
            <p:cNvSpPr>
              <a:spLocks noChangeArrowheads="1"/>
            </p:cNvSpPr>
            <p:nvPr/>
          </p:nvSpPr>
          <p:spPr bwMode="auto">
            <a:xfrm>
              <a:off x="432" y="2880"/>
              <a:ext cx="1200" cy="192"/>
            </a:xfrm>
            <a:prstGeom prst="rect">
              <a:avLst/>
            </a:prstGeom>
            <a:solidFill>
              <a:srgbClr val="FFFF99"/>
            </a:solidFill>
            <a:ln w="9525">
              <a:noFill/>
              <a:miter lim="800000"/>
              <a:headEnd/>
              <a:tailEnd/>
            </a:ln>
            <a:effectLst/>
          </p:spPr>
          <p:txBody>
            <a:bodyPr wrap="none" anchor="ctr"/>
            <a:lstStyle/>
            <a:p>
              <a:endParaRPr lang="ar-EG"/>
            </a:p>
          </p:txBody>
        </p:sp>
      </p:grpSp>
      <p:grpSp>
        <p:nvGrpSpPr>
          <p:cNvPr id="16416" name="Group 32"/>
          <p:cNvGrpSpPr>
            <a:grpSpLocks/>
          </p:cNvGrpSpPr>
          <p:nvPr/>
        </p:nvGrpSpPr>
        <p:grpSpPr bwMode="auto">
          <a:xfrm>
            <a:off x="685800" y="4572000"/>
            <a:ext cx="8153400" cy="685800"/>
            <a:chOff x="432" y="2880"/>
            <a:chExt cx="5136" cy="432"/>
          </a:xfrm>
        </p:grpSpPr>
        <p:sp>
          <p:nvSpPr>
            <p:cNvPr id="16407" name="Rectangle 23"/>
            <p:cNvSpPr>
              <a:spLocks noChangeArrowheads="1"/>
            </p:cNvSpPr>
            <p:nvPr/>
          </p:nvSpPr>
          <p:spPr bwMode="auto">
            <a:xfrm>
              <a:off x="1632" y="2880"/>
              <a:ext cx="3936" cy="192"/>
            </a:xfrm>
            <a:prstGeom prst="rect">
              <a:avLst/>
            </a:prstGeom>
            <a:solidFill>
              <a:schemeClr val="accent2"/>
            </a:solidFill>
            <a:ln w="9525">
              <a:noFill/>
              <a:miter lim="800000"/>
              <a:headEnd/>
              <a:tailEnd/>
            </a:ln>
            <a:effectLst/>
          </p:spPr>
          <p:txBody>
            <a:bodyPr wrap="none" anchor="ctr"/>
            <a:lstStyle/>
            <a:p>
              <a:endParaRPr lang="ar-EG"/>
            </a:p>
          </p:txBody>
        </p:sp>
        <p:sp>
          <p:nvSpPr>
            <p:cNvPr id="16408" name="Rectangle 24"/>
            <p:cNvSpPr>
              <a:spLocks noChangeArrowheads="1"/>
            </p:cNvSpPr>
            <p:nvPr/>
          </p:nvSpPr>
          <p:spPr bwMode="auto">
            <a:xfrm>
              <a:off x="432" y="3072"/>
              <a:ext cx="1824" cy="240"/>
            </a:xfrm>
            <a:prstGeom prst="rect">
              <a:avLst/>
            </a:prstGeom>
            <a:solidFill>
              <a:schemeClr val="accent2"/>
            </a:solidFill>
            <a:ln w="9525">
              <a:noFill/>
              <a:miter lim="800000"/>
              <a:headEnd/>
              <a:tailEnd/>
            </a:ln>
            <a:effectLst/>
          </p:spPr>
          <p:txBody>
            <a:bodyPr wrap="none" anchor="ctr"/>
            <a:lstStyle/>
            <a:p>
              <a:endParaRPr lang="ar-EG"/>
            </a:p>
          </p:txBody>
        </p:sp>
      </p:grpSp>
      <p:sp>
        <p:nvSpPr>
          <p:cNvPr id="16411" name="Freeform 27"/>
          <p:cNvSpPr>
            <a:spLocks/>
          </p:cNvSpPr>
          <p:nvPr/>
        </p:nvSpPr>
        <p:spPr bwMode="auto">
          <a:xfrm>
            <a:off x="8534400" y="3657600"/>
            <a:ext cx="584200" cy="1981200"/>
          </a:xfrm>
          <a:custGeom>
            <a:avLst/>
            <a:gdLst/>
            <a:ahLst/>
            <a:cxnLst>
              <a:cxn ang="0">
                <a:pos x="0" y="1344"/>
              </a:cxn>
              <a:cxn ang="0">
                <a:pos x="288" y="720"/>
              </a:cxn>
              <a:cxn ang="0">
                <a:pos x="192" y="96"/>
              </a:cxn>
              <a:cxn ang="0">
                <a:pos x="192" y="144"/>
              </a:cxn>
            </a:cxnLst>
            <a:rect l="0" t="0" r="r" b="b"/>
            <a:pathLst>
              <a:path w="320" h="1344">
                <a:moveTo>
                  <a:pt x="0" y="1344"/>
                </a:moveTo>
                <a:cubicBezTo>
                  <a:pt x="128" y="1136"/>
                  <a:pt x="256" y="928"/>
                  <a:pt x="288" y="720"/>
                </a:cubicBezTo>
                <a:cubicBezTo>
                  <a:pt x="320" y="512"/>
                  <a:pt x="208" y="192"/>
                  <a:pt x="192" y="96"/>
                </a:cubicBezTo>
                <a:cubicBezTo>
                  <a:pt x="176" y="0"/>
                  <a:pt x="184" y="72"/>
                  <a:pt x="192" y="144"/>
                </a:cubicBezTo>
              </a:path>
            </a:pathLst>
          </a:custGeom>
          <a:noFill/>
          <a:ln w="57150" cap="flat" cmpd="sng">
            <a:solidFill>
              <a:schemeClr val="folHlink"/>
            </a:solidFill>
            <a:prstDash val="solid"/>
            <a:miter lim="800000"/>
            <a:headEnd type="triangle" w="med" len="med"/>
            <a:tailEnd type="none" w="med" len="med"/>
          </a:ln>
          <a:effectLst/>
        </p:spPr>
        <p:txBody>
          <a:bodyPr wrap="none"/>
          <a:lstStyle/>
          <a:p>
            <a:endParaRPr lang="ar-EG"/>
          </a:p>
        </p:txBody>
      </p:sp>
      <p:sp>
        <p:nvSpPr>
          <p:cNvPr id="16412" name="Freeform 28"/>
          <p:cNvSpPr>
            <a:spLocks/>
          </p:cNvSpPr>
          <p:nvPr/>
        </p:nvSpPr>
        <p:spPr bwMode="auto">
          <a:xfrm>
            <a:off x="4191000" y="2057400"/>
            <a:ext cx="876300" cy="457200"/>
          </a:xfrm>
          <a:custGeom>
            <a:avLst/>
            <a:gdLst/>
            <a:ahLst/>
            <a:cxnLst>
              <a:cxn ang="0">
                <a:pos x="432" y="288"/>
              </a:cxn>
              <a:cxn ang="0">
                <a:pos x="480" y="48"/>
              </a:cxn>
              <a:cxn ang="0">
                <a:pos x="0" y="0"/>
              </a:cxn>
            </a:cxnLst>
            <a:rect l="0" t="0" r="r" b="b"/>
            <a:pathLst>
              <a:path w="552" h="288">
                <a:moveTo>
                  <a:pt x="432" y="288"/>
                </a:moveTo>
                <a:cubicBezTo>
                  <a:pt x="492" y="192"/>
                  <a:pt x="552" y="96"/>
                  <a:pt x="480" y="48"/>
                </a:cubicBezTo>
                <a:cubicBezTo>
                  <a:pt x="408" y="0"/>
                  <a:pt x="80" y="8"/>
                  <a:pt x="0" y="0"/>
                </a:cubicBezTo>
              </a:path>
            </a:pathLst>
          </a:custGeom>
          <a:noFill/>
          <a:ln w="57150" cap="flat" cmpd="sng">
            <a:solidFill>
              <a:schemeClr val="tx2"/>
            </a:solidFill>
            <a:prstDash val="solid"/>
            <a:miter lim="800000"/>
            <a:headEnd type="none" w="med" len="med"/>
            <a:tailEnd type="triangle" w="med" len="med"/>
          </a:ln>
          <a:effectLst/>
        </p:spPr>
        <p:txBody>
          <a:bodyPr wrap="none"/>
          <a:lstStyle/>
          <a:p>
            <a:endParaRPr lang="ar-EG"/>
          </a:p>
        </p:txBody>
      </p:sp>
      <p:sp>
        <p:nvSpPr>
          <p:cNvPr id="16413" name="Freeform 29"/>
          <p:cNvSpPr>
            <a:spLocks/>
          </p:cNvSpPr>
          <p:nvPr/>
        </p:nvSpPr>
        <p:spPr bwMode="auto">
          <a:xfrm>
            <a:off x="190500" y="5181600"/>
            <a:ext cx="1638300" cy="812800"/>
          </a:xfrm>
          <a:custGeom>
            <a:avLst/>
            <a:gdLst/>
            <a:ahLst/>
            <a:cxnLst>
              <a:cxn ang="0">
                <a:pos x="1032" y="480"/>
              </a:cxn>
              <a:cxn ang="0">
                <a:pos x="120" y="432"/>
              </a:cxn>
              <a:cxn ang="0">
                <a:pos x="312" y="0"/>
              </a:cxn>
            </a:cxnLst>
            <a:rect l="0" t="0" r="r" b="b"/>
            <a:pathLst>
              <a:path w="1032" h="512">
                <a:moveTo>
                  <a:pt x="1032" y="480"/>
                </a:moveTo>
                <a:cubicBezTo>
                  <a:pt x="636" y="496"/>
                  <a:pt x="240" y="512"/>
                  <a:pt x="120" y="432"/>
                </a:cubicBezTo>
                <a:cubicBezTo>
                  <a:pt x="0" y="352"/>
                  <a:pt x="280" y="72"/>
                  <a:pt x="312" y="0"/>
                </a:cubicBezTo>
              </a:path>
            </a:pathLst>
          </a:custGeom>
          <a:noFill/>
          <a:ln w="57150" cap="flat" cmpd="sng">
            <a:solidFill>
              <a:srgbClr val="666699"/>
            </a:solidFill>
            <a:prstDash val="solid"/>
            <a:miter lim="800000"/>
            <a:headEnd type="triangle" w="med" len="med"/>
            <a:tailEnd type="none" w="med" len="med"/>
          </a:ln>
          <a:effectLst/>
        </p:spPr>
        <p:txBody>
          <a:bodyPr wrap="none"/>
          <a:lstStyle/>
          <a:p>
            <a:endParaRPr lang="ar-EG"/>
          </a:p>
        </p:txBody>
      </p:sp>
      <p:pic>
        <p:nvPicPr>
          <p:cNvPr id="16414" name="Picture 30">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7162800" y="6172200"/>
            <a:ext cx="457200" cy="457200"/>
          </a:xfrm>
          <a:prstGeom prst="rect">
            <a:avLst/>
          </a:prstGeom>
          <a:noFill/>
        </p:spPr>
      </p:pic>
      <p:sp>
        <p:nvSpPr>
          <p:cNvPr id="16410" name="Rectangle 26"/>
          <p:cNvSpPr>
            <a:spLocks noChangeArrowheads="1"/>
          </p:cNvSpPr>
          <p:nvPr/>
        </p:nvSpPr>
        <p:spPr bwMode="auto">
          <a:xfrm>
            <a:off x="685800" y="2438400"/>
            <a:ext cx="8229600" cy="3200400"/>
          </a:xfrm>
          <a:prstGeom prst="rect">
            <a:avLst/>
          </a:prstGeom>
          <a:noFill/>
          <a:ln w="9525">
            <a:noFill/>
            <a:miter lim="800000"/>
            <a:headEnd/>
            <a:tailEnd/>
          </a:ln>
          <a:effectLst/>
        </p:spPr>
        <p:txBody>
          <a:bodyPr/>
          <a:lstStyle/>
          <a:p>
            <a:pPr marL="342900" indent="-342900">
              <a:spcBef>
                <a:spcPct val="20000"/>
              </a:spcBef>
              <a:buClr>
                <a:schemeClr val="folHlink"/>
              </a:buClr>
              <a:buSzPct val="75000"/>
              <a:buFont typeface="Wingdings" pitchFamily="2" charset="2"/>
              <a:buNone/>
            </a:pPr>
            <a:r>
              <a:rPr lang="en-US" sz="2000">
                <a:solidFill>
                  <a:schemeClr val="hlink"/>
                </a:solidFill>
              </a:rPr>
              <a:t>	</a:t>
            </a:r>
            <a:r>
              <a:rPr lang="en-US" sz="1600">
                <a:solidFill>
                  <a:schemeClr val="tx2"/>
                </a:solidFill>
              </a:rPr>
              <a:t>One of the first people I met was Joe Frieda.</a:t>
            </a:r>
            <a:r>
              <a:rPr lang="en-US" sz="1600">
                <a:solidFill>
                  <a:schemeClr val="hlink"/>
                </a:solidFill>
              </a:rPr>
              <a:t>  </a:t>
            </a:r>
            <a:r>
              <a:rPr lang="en-US" sz="1600">
                <a:solidFill>
                  <a:schemeClr val="folHlink"/>
                </a:solidFill>
              </a:rPr>
              <a:t>I first met Joe standing in a</a:t>
            </a:r>
          </a:p>
          <a:p>
            <a:pPr marL="342900" indent="-342900">
              <a:spcBef>
                <a:spcPct val="20000"/>
              </a:spcBef>
              <a:buClr>
                <a:schemeClr val="folHlink"/>
              </a:buClr>
              <a:buSzPct val="75000"/>
              <a:buFont typeface="Wingdings" pitchFamily="2" charset="2"/>
              <a:buNone/>
            </a:pPr>
            <a:r>
              <a:rPr lang="en-US" sz="1600">
                <a:solidFill>
                  <a:schemeClr val="folHlink"/>
                </a:solidFill>
              </a:rPr>
              <a:t>line at the bookstore.  I was having a difficult time finding the books for the</a:t>
            </a:r>
          </a:p>
          <a:p>
            <a:pPr marL="342900" indent="-342900">
              <a:spcBef>
                <a:spcPct val="20000"/>
              </a:spcBef>
              <a:buClr>
                <a:schemeClr val="folHlink"/>
              </a:buClr>
              <a:buSzPct val="75000"/>
              <a:buFont typeface="Wingdings" pitchFamily="2" charset="2"/>
              <a:buNone/>
            </a:pPr>
            <a:r>
              <a:rPr lang="en-US" sz="1600">
                <a:solidFill>
                  <a:schemeClr val="folHlink"/>
                </a:solidFill>
              </a:rPr>
              <a:t>English classes I was taking my first semester here.  He not only helped me</a:t>
            </a:r>
          </a:p>
          <a:p>
            <a:pPr marL="342900" indent="-342900">
              <a:spcBef>
                <a:spcPct val="20000"/>
              </a:spcBef>
              <a:buClr>
                <a:schemeClr val="folHlink"/>
              </a:buClr>
              <a:buSzPct val="75000"/>
              <a:buFont typeface="Wingdings" pitchFamily="2" charset="2"/>
              <a:buNone/>
            </a:pPr>
            <a:r>
              <a:rPr lang="en-US" sz="1600">
                <a:solidFill>
                  <a:schemeClr val="folHlink"/>
                </a:solidFill>
              </a:rPr>
              <a:t>find my books, but he also gave me some good advice on where to get</a:t>
            </a:r>
          </a:p>
          <a:p>
            <a:pPr marL="342900" indent="-342900">
              <a:spcBef>
                <a:spcPct val="20000"/>
              </a:spcBef>
              <a:buClr>
                <a:schemeClr val="folHlink"/>
              </a:buClr>
              <a:buSzPct val="75000"/>
              <a:buFont typeface="Wingdings" pitchFamily="2" charset="2"/>
              <a:buNone/>
            </a:pPr>
            <a:r>
              <a:rPr lang="en-US" sz="1600">
                <a:solidFill>
                  <a:schemeClr val="folHlink"/>
                </a:solidFill>
              </a:rPr>
              <a:t>tutorial help on campus and where I could find some good restaurants. </a:t>
            </a:r>
          </a:p>
          <a:p>
            <a:pPr marL="342900" indent="-342900">
              <a:spcBef>
                <a:spcPct val="20000"/>
              </a:spcBef>
              <a:buClr>
                <a:schemeClr val="folHlink"/>
              </a:buClr>
              <a:buSzPct val="75000"/>
              <a:buFont typeface="Wingdings" pitchFamily="2" charset="2"/>
              <a:buNone/>
            </a:pPr>
            <a:r>
              <a:rPr lang="en-US" sz="1600">
                <a:solidFill>
                  <a:schemeClr val="folHlink"/>
                </a:solidFill>
              </a:rPr>
              <a:t>We’ve become better friends since then and he has been so helpful in</a:t>
            </a:r>
          </a:p>
          <a:p>
            <a:pPr marL="342900" indent="-342900">
              <a:spcBef>
                <a:spcPct val="20000"/>
              </a:spcBef>
              <a:buClr>
                <a:schemeClr val="folHlink"/>
              </a:buClr>
              <a:buSzPct val="75000"/>
              <a:buFont typeface="Wingdings" pitchFamily="2" charset="2"/>
              <a:buNone/>
            </a:pPr>
            <a:r>
              <a:rPr lang="en-US" sz="1600">
                <a:solidFill>
                  <a:schemeClr val="folHlink"/>
                </a:solidFill>
              </a:rPr>
              <a:t>answering any questions I have about going to school in the U.S. and about</a:t>
            </a:r>
          </a:p>
          <a:p>
            <a:pPr marL="342900" indent="-342900">
              <a:spcBef>
                <a:spcPct val="20000"/>
              </a:spcBef>
              <a:buClr>
                <a:schemeClr val="folHlink"/>
              </a:buClr>
              <a:buSzPct val="75000"/>
              <a:buFont typeface="Wingdings" pitchFamily="2" charset="2"/>
              <a:buNone/>
            </a:pPr>
            <a:r>
              <a:rPr lang="en-US" sz="1600">
                <a:solidFill>
                  <a:schemeClr val="folHlink"/>
                </a:solidFill>
              </a:rPr>
              <a:t>American culture.</a:t>
            </a:r>
            <a:r>
              <a:rPr lang="en-US" sz="1600">
                <a:solidFill>
                  <a:schemeClr val="hlink"/>
                </a:solidFill>
              </a:rPr>
              <a:t>  If I hadn’t met Joe that day, I might still be looking for the</a:t>
            </a:r>
          </a:p>
          <a:p>
            <a:pPr marL="342900" indent="-342900">
              <a:spcBef>
                <a:spcPct val="20000"/>
              </a:spcBef>
              <a:buClr>
                <a:schemeClr val="folHlink"/>
              </a:buClr>
              <a:buSzPct val="75000"/>
              <a:buFont typeface="Wingdings" pitchFamily="2" charset="2"/>
              <a:buNone/>
            </a:pPr>
            <a:r>
              <a:rPr lang="en-US" sz="1600">
                <a:solidFill>
                  <a:schemeClr val="hlink"/>
                </a:solidFill>
              </a:rPr>
              <a:t>right books for my classes!</a:t>
            </a:r>
          </a:p>
        </p:txBody>
      </p:sp>
    </p:spTree>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64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bodex2"/>
                                        </p:tgtEl>
                                      </p:cMediaNode>
                                    </p:audio>
                                  </p:subTnLst>
                                </p:cTn>
                              </p:par>
                            </p:childTnLst>
                          </p:cTn>
                        </p:par>
                        <p:par>
                          <p:cTn id="7" fill="hold">
                            <p:stCondLst>
                              <p:cond delay="500"/>
                            </p:stCondLst>
                            <p:childTnLst>
                              <p:par>
                                <p:cTn id="8" presetID="1" presetClass="mediacall" presetSubtype="0" fill="hold" nodeType="afterEffect">
                                  <p:stCondLst>
                                    <p:cond delay="0"/>
                                  </p:stCondLst>
                                  <p:childTnLst>
                                    <p:cmd type="call" cmd="playFrom(0.0)">
                                      <p:cBhvr>
                                        <p:cTn id="9" dur="1" fill="hold"/>
                                        <p:tgtEl>
                                          <p:spTgt spid="16414"/>
                                        </p:tgtEl>
                                      </p:cBhvr>
                                    </p:cmd>
                                  </p:childTnLst>
                                </p:cTn>
                              </p:par>
                              <p:par>
                                <p:cTn id="10" presetID="2" presetClass="entr" presetSubtype="8" fill="hold" grpId="0" nodeType="withEffect">
                                  <p:stCondLst>
                                    <p:cond delay="0"/>
                                  </p:stCondLst>
                                  <p:childTnLst>
                                    <p:set>
                                      <p:cBhvr>
                                        <p:cTn id="11" dur="1" fill="hold">
                                          <p:stCondLst>
                                            <p:cond delay="0"/>
                                          </p:stCondLst>
                                        </p:cTn>
                                        <p:tgtEl>
                                          <p:spTgt spid="16394"/>
                                        </p:tgtEl>
                                        <p:attrNameLst>
                                          <p:attrName>style.visibility</p:attrName>
                                        </p:attrNameLst>
                                      </p:cBhvr>
                                      <p:to>
                                        <p:strVal val="visible"/>
                                      </p:to>
                                    </p:set>
                                    <p:anim calcmode="lin" valueType="num">
                                      <p:cBhvr additive="base">
                                        <p:cTn id="12" dur="500" fill="hold"/>
                                        <p:tgtEl>
                                          <p:spTgt spid="16394"/>
                                        </p:tgtEl>
                                        <p:attrNameLst>
                                          <p:attrName>ppt_x</p:attrName>
                                        </p:attrNameLst>
                                      </p:cBhvr>
                                      <p:tavLst>
                                        <p:tav tm="0">
                                          <p:val>
                                            <p:strVal val="0-#ppt_w/2"/>
                                          </p:val>
                                        </p:tav>
                                        <p:tav tm="100000">
                                          <p:val>
                                            <p:strVal val="#ppt_x"/>
                                          </p:val>
                                        </p:tav>
                                      </p:tavLst>
                                    </p:anim>
                                    <p:anim calcmode="lin" valueType="num">
                                      <p:cBhvr additive="base">
                                        <p:cTn id="13" dur="500" fill="hold"/>
                                        <p:tgtEl>
                                          <p:spTgt spid="163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6410"/>
                                        </p:tgtEl>
                                        <p:attrNameLst>
                                          <p:attrName>style.visibility</p:attrName>
                                        </p:attrNameLst>
                                      </p:cBhvr>
                                      <p:to>
                                        <p:strVal val="visible"/>
                                      </p:to>
                                    </p:set>
                                    <p:anim calcmode="lin" valueType="num">
                                      <p:cBhvr>
                                        <p:cTn id="17" dur="500" fill="hold"/>
                                        <p:tgtEl>
                                          <p:spTgt spid="16410"/>
                                        </p:tgtEl>
                                        <p:attrNameLst>
                                          <p:attrName>ppt_w</p:attrName>
                                        </p:attrNameLst>
                                      </p:cBhvr>
                                      <p:tavLst>
                                        <p:tav tm="0">
                                          <p:val>
                                            <p:fltVal val="0"/>
                                          </p:val>
                                        </p:tav>
                                        <p:tav tm="100000">
                                          <p:val>
                                            <p:strVal val="#ppt_w"/>
                                          </p:val>
                                        </p:tav>
                                      </p:tavLst>
                                    </p:anim>
                                    <p:anim calcmode="lin" valueType="num">
                                      <p:cBhvr>
                                        <p:cTn id="18" dur="500" fill="hold"/>
                                        <p:tgtEl>
                                          <p:spTgt spid="1641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9" presetClass="entr" presetSubtype="0" fill="hold" grpId="0" nodeType="afterEffect">
                                  <p:stCondLst>
                                    <p:cond delay="3000"/>
                                  </p:stCondLst>
                                  <p:childTnLst>
                                    <p:set>
                                      <p:cBhvr>
                                        <p:cTn id="21" dur="1" fill="hold">
                                          <p:stCondLst>
                                            <p:cond delay="0"/>
                                          </p:stCondLst>
                                        </p:cTn>
                                        <p:tgtEl>
                                          <p:spTgt spid="16399"/>
                                        </p:tgtEl>
                                        <p:attrNameLst>
                                          <p:attrName>style.visibility</p:attrName>
                                        </p:attrNameLst>
                                      </p:cBhvr>
                                      <p:to>
                                        <p:strVal val="visible"/>
                                      </p:to>
                                    </p:set>
                                    <p:animEffect transition="in" filter="dissolve">
                                      <p:cBhvr>
                                        <p:cTn id="22" dur="500"/>
                                        <p:tgtEl>
                                          <p:spTgt spid="16399"/>
                                        </p:tgtEl>
                                      </p:cBhvr>
                                    </p:animEffect>
                                  </p:childTnLst>
                                </p:cTn>
                              </p:par>
                            </p:childTnLst>
                          </p:cTn>
                        </p:par>
                        <p:par>
                          <p:cTn id="23" fill="hold">
                            <p:stCondLst>
                              <p:cond delay="5000"/>
                            </p:stCondLst>
                            <p:childTnLst>
                              <p:par>
                                <p:cTn id="24" presetID="17" presetClass="entr" presetSubtype="4" fill="hold" grpId="0" nodeType="afterEffect">
                                  <p:stCondLst>
                                    <p:cond delay="2000"/>
                                  </p:stCondLst>
                                  <p:childTnLst>
                                    <p:set>
                                      <p:cBhvr>
                                        <p:cTn id="25" dur="1" fill="hold">
                                          <p:stCondLst>
                                            <p:cond delay="0"/>
                                          </p:stCondLst>
                                        </p:cTn>
                                        <p:tgtEl>
                                          <p:spTgt spid="16412"/>
                                        </p:tgtEl>
                                        <p:attrNameLst>
                                          <p:attrName>style.visibility</p:attrName>
                                        </p:attrNameLst>
                                      </p:cBhvr>
                                      <p:to>
                                        <p:strVal val="visible"/>
                                      </p:to>
                                    </p:set>
                                    <p:anim calcmode="lin" valueType="num">
                                      <p:cBhvr>
                                        <p:cTn id="26" dur="500" fill="hold"/>
                                        <p:tgtEl>
                                          <p:spTgt spid="16412"/>
                                        </p:tgtEl>
                                        <p:attrNameLst>
                                          <p:attrName>ppt_x</p:attrName>
                                        </p:attrNameLst>
                                      </p:cBhvr>
                                      <p:tavLst>
                                        <p:tav tm="0">
                                          <p:val>
                                            <p:strVal val="#ppt_x"/>
                                          </p:val>
                                        </p:tav>
                                        <p:tav tm="100000">
                                          <p:val>
                                            <p:strVal val="#ppt_x"/>
                                          </p:val>
                                        </p:tav>
                                      </p:tavLst>
                                    </p:anim>
                                    <p:anim calcmode="lin" valueType="num">
                                      <p:cBhvr>
                                        <p:cTn id="27" dur="500" fill="hold"/>
                                        <p:tgtEl>
                                          <p:spTgt spid="16412"/>
                                        </p:tgtEl>
                                        <p:attrNameLst>
                                          <p:attrName>ppt_y</p:attrName>
                                        </p:attrNameLst>
                                      </p:cBhvr>
                                      <p:tavLst>
                                        <p:tav tm="0">
                                          <p:val>
                                            <p:strVal val="#ppt_y+#ppt_h/2"/>
                                          </p:val>
                                        </p:tav>
                                        <p:tav tm="100000">
                                          <p:val>
                                            <p:strVal val="#ppt_y"/>
                                          </p:val>
                                        </p:tav>
                                      </p:tavLst>
                                    </p:anim>
                                    <p:anim calcmode="lin" valueType="num">
                                      <p:cBhvr>
                                        <p:cTn id="28" dur="500" fill="hold"/>
                                        <p:tgtEl>
                                          <p:spTgt spid="16412"/>
                                        </p:tgtEl>
                                        <p:attrNameLst>
                                          <p:attrName>ppt_w</p:attrName>
                                        </p:attrNameLst>
                                      </p:cBhvr>
                                      <p:tavLst>
                                        <p:tav tm="0">
                                          <p:val>
                                            <p:strVal val="#ppt_w"/>
                                          </p:val>
                                        </p:tav>
                                        <p:tav tm="100000">
                                          <p:val>
                                            <p:strVal val="#ppt_w"/>
                                          </p:val>
                                        </p:tav>
                                      </p:tavLst>
                                    </p:anim>
                                    <p:anim calcmode="lin" valueType="num">
                                      <p:cBhvr>
                                        <p:cTn id="29" dur="500" fill="hold"/>
                                        <p:tgtEl>
                                          <p:spTgt spid="16412"/>
                                        </p:tgtEl>
                                        <p:attrNameLst>
                                          <p:attrName>ppt_h</p:attrName>
                                        </p:attrNameLst>
                                      </p:cBhvr>
                                      <p:tavLst>
                                        <p:tav tm="0">
                                          <p:val>
                                            <p:fltVal val="0"/>
                                          </p:val>
                                        </p:tav>
                                        <p:tav tm="100000">
                                          <p:val>
                                            <p:strVal val="#ppt_h"/>
                                          </p:val>
                                        </p:tav>
                                      </p:tavLst>
                                    </p:anim>
                                  </p:childTnLst>
                                </p:cTn>
                              </p:par>
                            </p:childTnLst>
                          </p:cTn>
                        </p:par>
                        <p:par>
                          <p:cTn id="30" fill="hold">
                            <p:stCondLst>
                              <p:cond delay="7500"/>
                            </p:stCondLst>
                            <p:childTnLst>
                              <p:par>
                                <p:cTn id="31" presetID="3" presetClass="entr" presetSubtype="10" fill="hold" grpId="0" nodeType="afterEffect">
                                  <p:stCondLst>
                                    <p:cond delay="0"/>
                                  </p:stCondLst>
                                  <p:childTnLst>
                                    <p:set>
                                      <p:cBhvr>
                                        <p:cTn id="32" dur="1" fill="hold">
                                          <p:stCondLst>
                                            <p:cond delay="0"/>
                                          </p:stCondLst>
                                        </p:cTn>
                                        <p:tgtEl>
                                          <p:spTgt spid="16395"/>
                                        </p:tgtEl>
                                        <p:attrNameLst>
                                          <p:attrName>style.visibility</p:attrName>
                                        </p:attrNameLst>
                                      </p:cBhvr>
                                      <p:to>
                                        <p:strVal val="visible"/>
                                      </p:to>
                                    </p:set>
                                    <p:animEffect transition="in" filter="blinds(horizontal)">
                                      <p:cBhvr>
                                        <p:cTn id="33" dur="500"/>
                                        <p:tgtEl>
                                          <p:spTgt spid="16395"/>
                                        </p:tgtEl>
                                      </p:cBhvr>
                                    </p:animEffect>
                                  </p:childTnLst>
                                </p:cTn>
                              </p:par>
                            </p:childTnLst>
                          </p:cTn>
                        </p:par>
                        <p:par>
                          <p:cTn id="34" fill="hold">
                            <p:stCondLst>
                              <p:cond delay="8000"/>
                            </p:stCondLst>
                            <p:childTnLst>
                              <p:par>
                                <p:cTn id="35" presetID="9" presetClass="entr" presetSubtype="0" fill="hold" nodeType="afterEffect">
                                  <p:stCondLst>
                                    <p:cond delay="4000"/>
                                  </p:stCondLst>
                                  <p:childTnLst>
                                    <p:set>
                                      <p:cBhvr>
                                        <p:cTn id="36" dur="1" fill="hold">
                                          <p:stCondLst>
                                            <p:cond delay="0"/>
                                          </p:stCondLst>
                                        </p:cTn>
                                        <p:tgtEl>
                                          <p:spTgt spid="16415"/>
                                        </p:tgtEl>
                                        <p:attrNameLst>
                                          <p:attrName>style.visibility</p:attrName>
                                        </p:attrNameLst>
                                      </p:cBhvr>
                                      <p:to>
                                        <p:strVal val="visible"/>
                                      </p:to>
                                    </p:set>
                                    <p:animEffect transition="in" filter="dissolve">
                                      <p:cBhvr>
                                        <p:cTn id="37" dur="500"/>
                                        <p:tgtEl>
                                          <p:spTgt spid="16415"/>
                                        </p:tgtEl>
                                      </p:cBhvr>
                                    </p:animEffect>
                                  </p:childTnLst>
                                </p:cTn>
                              </p:par>
                            </p:childTnLst>
                          </p:cTn>
                        </p:par>
                        <p:par>
                          <p:cTn id="38" fill="hold">
                            <p:stCondLst>
                              <p:cond delay="12500"/>
                            </p:stCondLst>
                            <p:childTnLst>
                              <p:par>
                                <p:cTn id="39" presetID="17" presetClass="entr" presetSubtype="1" fill="hold" grpId="0" nodeType="afterEffect">
                                  <p:stCondLst>
                                    <p:cond delay="2000"/>
                                  </p:stCondLst>
                                  <p:childTnLst>
                                    <p:set>
                                      <p:cBhvr>
                                        <p:cTn id="40" dur="1" fill="hold">
                                          <p:stCondLst>
                                            <p:cond delay="0"/>
                                          </p:stCondLst>
                                        </p:cTn>
                                        <p:tgtEl>
                                          <p:spTgt spid="16411"/>
                                        </p:tgtEl>
                                        <p:attrNameLst>
                                          <p:attrName>style.visibility</p:attrName>
                                        </p:attrNameLst>
                                      </p:cBhvr>
                                      <p:to>
                                        <p:strVal val="visible"/>
                                      </p:to>
                                    </p:set>
                                    <p:anim calcmode="lin" valueType="num">
                                      <p:cBhvr>
                                        <p:cTn id="41" dur="500" fill="hold"/>
                                        <p:tgtEl>
                                          <p:spTgt spid="16411"/>
                                        </p:tgtEl>
                                        <p:attrNameLst>
                                          <p:attrName>ppt_x</p:attrName>
                                        </p:attrNameLst>
                                      </p:cBhvr>
                                      <p:tavLst>
                                        <p:tav tm="0">
                                          <p:val>
                                            <p:strVal val="#ppt_x"/>
                                          </p:val>
                                        </p:tav>
                                        <p:tav tm="100000">
                                          <p:val>
                                            <p:strVal val="#ppt_x"/>
                                          </p:val>
                                        </p:tav>
                                      </p:tavLst>
                                    </p:anim>
                                    <p:anim calcmode="lin" valueType="num">
                                      <p:cBhvr>
                                        <p:cTn id="42" dur="500" fill="hold"/>
                                        <p:tgtEl>
                                          <p:spTgt spid="16411"/>
                                        </p:tgtEl>
                                        <p:attrNameLst>
                                          <p:attrName>ppt_y</p:attrName>
                                        </p:attrNameLst>
                                      </p:cBhvr>
                                      <p:tavLst>
                                        <p:tav tm="0">
                                          <p:val>
                                            <p:strVal val="#ppt_y-#ppt_h/2"/>
                                          </p:val>
                                        </p:tav>
                                        <p:tav tm="100000">
                                          <p:val>
                                            <p:strVal val="#ppt_y"/>
                                          </p:val>
                                        </p:tav>
                                      </p:tavLst>
                                    </p:anim>
                                    <p:anim calcmode="lin" valueType="num">
                                      <p:cBhvr>
                                        <p:cTn id="43" dur="500" fill="hold"/>
                                        <p:tgtEl>
                                          <p:spTgt spid="16411"/>
                                        </p:tgtEl>
                                        <p:attrNameLst>
                                          <p:attrName>ppt_w</p:attrName>
                                        </p:attrNameLst>
                                      </p:cBhvr>
                                      <p:tavLst>
                                        <p:tav tm="0">
                                          <p:val>
                                            <p:strVal val="#ppt_w"/>
                                          </p:val>
                                        </p:tav>
                                        <p:tav tm="100000">
                                          <p:val>
                                            <p:strVal val="#ppt_w"/>
                                          </p:val>
                                        </p:tav>
                                      </p:tavLst>
                                    </p:anim>
                                    <p:anim calcmode="lin" valueType="num">
                                      <p:cBhvr>
                                        <p:cTn id="44" dur="500" fill="hold"/>
                                        <p:tgtEl>
                                          <p:spTgt spid="16411"/>
                                        </p:tgtEl>
                                        <p:attrNameLst>
                                          <p:attrName>ppt_h</p:attrName>
                                        </p:attrNameLst>
                                      </p:cBhvr>
                                      <p:tavLst>
                                        <p:tav tm="0">
                                          <p:val>
                                            <p:fltVal val="0"/>
                                          </p:val>
                                        </p:tav>
                                        <p:tav tm="100000">
                                          <p:val>
                                            <p:strVal val="#ppt_h"/>
                                          </p:val>
                                        </p:tav>
                                      </p:tavLst>
                                    </p:anim>
                                  </p:childTnLst>
                                </p:cTn>
                              </p:par>
                            </p:childTnLst>
                          </p:cTn>
                        </p:par>
                        <p:par>
                          <p:cTn id="45" fill="hold">
                            <p:stCondLst>
                              <p:cond delay="15000"/>
                            </p:stCondLst>
                            <p:childTnLst>
                              <p:par>
                                <p:cTn id="46" presetID="3" presetClass="entr" presetSubtype="10" fill="hold" grpId="0" nodeType="afterEffect">
                                  <p:stCondLst>
                                    <p:cond delay="0"/>
                                  </p:stCondLst>
                                  <p:childTnLst>
                                    <p:set>
                                      <p:cBhvr>
                                        <p:cTn id="47" dur="1" fill="hold">
                                          <p:stCondLst>
                                            <p:cond delay="0"/>
                                          </p:stCondLst>
                                        </p:cTn>
                                        <p:tgtEl>
                                          <p:spTgt spid="16396"/>
                                        </p:tgtEl>
                                        <p:attrNameLst>
                                          <p:attrName>style.visibility</p:attrName>
                                        </p:attrNameLst>
                                      </p:cBhvr>
                                      <p:to>
                                        <p:strVal val="visible"/>
                                      </p:to>
                                    </p:set>
                                    <p:animEffect transition="in" filter="blinds(horizontal)">
                                      <p:cBhvr>
                                        <p:cTn id="48" dur="500"/>
                                        <p:tgtEl>
                                          <p:spTgt spid="16396"/>
                                        </p:tgtEl>
                                      </p:cBhvr>
                                    </p:animEffect>
                                  </p:childTnLst>
                                </p:cTn>
                              </p:par>
                            </p:childTnLst>
                          </p:cTn>
                        </p:par>
                        <p:par>
                          <p:cTn id="49" fill="hold">
                            <p:stCondLst>
                              <p:cond delay="15500"/>
                            </p:stCondLst>
                            <p:childTnLst>
                              <p:par>
                                <p:cTn id="50" presetID="9" presetClass="entr" presetSubtype="0" fill="hold" nodeType="afterEffect">
                                  <p:stCondLst>
                                    <p:cond delay="5000"/>
                                  </p:stCondLst>
                                  <p:childTnLst>
                                    <p:set>
                                      <p:cBhvr>
                                        <p:cTn id="51" dur="1" fill="hold">
                                          <p:stCondLst>
                                            <p:cond delay="0"/>
                                          </p:stCondLst>
                                        </p:cTn>
                                        <p:tgtEl>
                                          <p:spTgt spid="16416"/>
                                        </p:tgtEl>
                                        <p:attrNameLst>
                                          <p:attrName>style.visibility</p:attrName>
                                        </p:attrNameLst>
                                      </p:cBhvr>
                                      <p:to>
                                        <p:strVal val="visible"/>
                                      </p:to>
                                    </p:set>
                                    <p:animEffect transition="in" filter="dissolve">
                                      <p:cBhvr>
                                        <p:cTn id="52" dur="500"/>
                                        <p:tgtEl>
                                          <p:spTgt spid="16416"/>
                                        </p:tgtEl>
                                      </p:cBhvr>
                                    </p:animEffect>
                                  </p:childTnLst>
                                </p:cTn>
                              </p:par>
                            </p:childTnLst>
                          </p:cTn>
                        </p:par>
                        <p:par>
                          <p:cTn id="53" fill="hold">
                            <p:stCondLst>
                              <p:cond delay="21000"/>
                            </p:stCondLst>
                            <p:childTnLst>
                              <p:par>
                                <p:cTn id="54" presetID="17" presetClass="entr" presetSubtype="1" fill="hold" grpId="0" nodeType="afterEffect">
                                  <p:stCondLst>
                                    <p:cond delay="3000"/>
                                  </p:stCondLst>
                                  <p:childTnLst>
                                    <p:set>
                                      <p:cBhvr>
                                        <p:cTn id="55" dur="1" fill="hold">
                                          <p:stCondLst>
                                            <p:cond delay="0"/>
                                          </p:stCondLst>
                                        </p:cTn>
                                        <p:tgtEl>
                                          <p:spTgt spid="16413"/>
                                        </p:tgtEl>
                                        <p:attrNameLst>
                                          <p:attrName>style.visibility</p:attrName>
                                        </p:attrNameLst>
                                      </p:cBhvr>
                                      <p:to>
                                        <p:strVal val="visible"/>
                                      </p:to>
                                    </p:set>
                                    <p:anim calcmode="lin" valueType="num">
                                      <p:cBhvr>
                                        <p:cTn id="56" dur="500" fill="hold"/>
                                        <p:tgtEl>
                                          <p:spTgt spid="16413"/>
                                        </p:tgtEl>
                                        <p:attrNameLst>
                                          <p:attrName>ppt_x</p:attrName>
                                        </p:attrNameLst>
                                      </p:cBhvr>
                                      <p:tavLst>
                                        <p:tav tm="0">
                                          <p:val>
                                            <p:strVal val="#ppt_x"/>
                                          </p:val>
                                        </p:tav>
                                        <p:tav tm="100000">
                                          <p:val>
                                            <p:strVal val="#ppt_x"/>
                                          </p:val>
                                        </p:tav>
                                      </p:tavLst>
                                    </p:anim>
                                    <p:anim calcmode="lin" valueType="num">
                                      <p:cBhvr>
                                        <p:cTn id="57" dur="500" fill="hold"/>
                                        <p:tgtEl>
                                          <p:spTgt spid="16413"/>
                                        </p:tgtEl>
                                        <p:attrNameLst>
                                          <p:attrName>ppt_y</p:attrName>
                                        </p:attrNameLst>
                                      </p:cBhvr>
                                      <p:tavLst>
                                        <p:tav tm="0">
                                          <p:val>
                                            <p:strVal val="#ppt_y-#ppt_h/2"/>
                                          </p:val>
                                        </p:tav>
                                        <p:tav tm="100000">
                                          <p:val>
                                            <p:strVal val="#ppt_y"/>
                                          </p:val>
                                        </p:tav>
                                      </p:tavLst>
                                    </p:anim>
                                    <p:anim calcmode="lin" valueType="num">
                                      <p:cBhvr>
                                        <p:cTn id="58" dur="500" fill="hold"/>
                                        <p:tgtEl>
                                          <p:spTgt spid="16413"/>
                                        </p:tgtEl>
                                        <p:attrNameLst>
                                          <p:attrName>ppt_w</p:attrName>
                                        </p:attrNameLst>
                                      </p:cBhvr>
                                      <p:tavLst>
                                        <p:tav tm="0">
                                          <p:val>
                                            <p:strVal val="#ppt_w"/>
                                          </p:val>
                                        </p:tav>
                                        <p:tav tm="100000">
                                          <p:val>
                                            <p:strVal val="#ppt_w"/>
                                          </p:val>
                                        </p:tav>
                                      </p:tavLst>
                                    </p:anim>
                                    <p:anim calcmode="lin" valueType="num">
                                      <p:cBhvr>
                                        <p:cTn id="59" dur="500" fill="hold"/>
                                        <p:tgtEl>
                                          <p:spTgt spid="16413"/>
                                        </p:tgtEl>
                                        <p:attrNameLst>
                                          <p:attrName>ppt_h</p:attrName>
                                        </p:attrNameLst>
                                      </p:cBhvr>
                                      <p:tavLst>
                                        <p:tav tm="0">
                                          <p:val>
                                            <p:fltVal val="0"/>
                                          </p:val>
                                        </p:tav>
                                        <p:tav tm="100000">
                                          <p:val>
                                            <p:strVal val="#ppt_h"/>
                                          </p:val>
                                        </p:tav>
                                      </p:tavLst>
                                    </p:anim>
                                  </p:childTnLst>
                                </p:cTn>
                              </p:par>
                            </p:childTnLst>
                          </p:cTn>
                        </p:par>
                        <p:par>
                          <p:cTn id="60" fill="hold">
                            <p:stCondLst>
                              <p:cond delay="24500"/>
                            </p:stCondLst>
                            <p:childTnLst>
                              <p:par>
                                <p:cTn id="61" presetID="3" presetClass="entr" presetSubtype="10" fill="hold" grpId="0" nodeType="afterEffect">
                                  <p:stCondLst>
                                    <p:cond delay="0"/>
                                  </p:stCondLst>
                                  <p:childTnLst>
                                    <p:set>
                                      <p:cBhvr>
                                        <p:cTn id="62" dur="1" fill="hold">
                                          <p:stCondLst>
                                            <p:cond delay="0"/>
                                          </p:stCondLst>
                                        </p:cTn>
                                        <p:tgtEl>
                                          <p:spTgt spid="16397"/>
                                        </p:tgtEl>
                                        <p:attrNameLst>
                                          <p:attrName>style.visibility</p:attrName>
                                        </p:attrNameLst>
                                      </p:cBhvr>
                                      <p:to>
                                        <p:strVal val="visible"/>
                                      </p:to>
                                    </p:set>
                                    <p:animEffect transition="in" filter="blinds(horizontal)">
                                      <p:cBhvr>
                                        <p:cTn id="63" dur="500"/>
                                        <p:tgtEl>
                                          <p:spTgt spid="16397"/>
                                        </p:tgtEl>
                                      </p:cBhvr>
                                    </p:animEffect>
                                  </p:childTnLst>
                                </p:cTn>
                              </p:par>
                            </p:childTnLst>
                          </p:cTn>
                        </p:par>
                        <p:par>
                          <p:cTn id="64" fill="hold">
                            <p:stCondLst>
                              <p:cond delay="25000"/>
                            </p:stCondLst>
                            <p:childTnLst>
                              <p:par>
                                <p:cTn id="65" presetID="9" presetClass="entr" presetSubtype="0" fill="hold" grpId="0" nodeType="afterEffect">
                                  <p:stCondLst>
                                    <p:cond delay="0"/>
                                  </p:stCondLst>
                                  <p:childTnLst>
                                    <p:set>
                                      <p:cBhvr>
                                        <p:cTn id="66" dur="1" fill="hold">
                                          <p:stCondLst>
                                            <p:cond delay="0"/>
                                          </p:stCondLst>
                                        </p:cTn>
                                        <p:tgtEl>
                                          <p:spTgt spid="16391"/>
                                        </p:tgtEl>
                                        <p:attrNameLst>
                                          <p:attrName>style.visibility</p:attrName>
                                        </p:attrNameLst>
                                      </p:cBhvr>
                                      <p:to>
                                        <p:strVal val="visible"/>
                                      </p:to>
                                    </p:set>
                                    <p:animEffect transition="in" filter="dissolve">
                                      <p:cBhvr>
                                        <p:cTn id="6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8" fill="hold" display="0">
                  <p:stCondLst>
                    <p:cond delay="indefinite"/>
                  </p:stCondLst>
                  <p:endCondLst>
                    <p:cond evt="onPrev" delay="0">
                      <p:tgtEl>
                        <p:sldTgt/>
                      </p:tgtEl>
                    </p:cond>
                    <p:cond evt="onStopAudio" delay="0">
                      <p:tgtEl>
                        <p:sldTgt/>
                      </p:tgtEl>
                    </p:cond>
                  </p:endCondLst>
                </p:cTn>
                <p:tgtEl>
                  <p:spTgt spid="16414"/>
                </p:tgtEl>
              </p:cMediaNode>
            </p:audio>
          </p:childTnLst>
        </p:cTn>
      </p:par>
    </p:tnLst>
    <p:bldLst>
      <p:bldP spid="16391" grpId="0" animBg="1"/>
      <p:bldP spid="16394" grpId="0" autoUpdateAnimBg="0"/>
      <p:bldP spid="16395" grpId="0" animBg="1" autoUpdateAnimBg="0"/>
      <p:bldP spid="16396" grpId="0" animBg="1" autoUpdateAnimBg="0"/>
      <p:bldP spid="16397" grpId="0" animBg="1" autoUpdateAnimBg="0"/>
      <p:bldP spid="16399" grpId="0" animBg="1"/>
      <p:bldP spid="16411" grpId="0" animBg="1"/>
      <p:bldP spid="16412" grpId="0" animBg="1"/>
      <p:bldP spid="16413" grpId="0" animBg="1"/>
      <p:bldP spid="1641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32" name="Group 24"/>
          <p:cNvGrpSpPr>
            <a:grpSpLocks/>
          </p:cNvGrpSpPr>
          <p:nvPr/>
        </p:nvGrpSpPr>
        <p:grpSpPr bwMode="auto">
          <a:xfrm>
            <a:off x="685800" y="2895600"/>
            <a:ext cx="8153400" cy="914400"/>
            <a:chOff x="432" y="1776"/>
            <a:chExt cx="5136" cy="576"/>
          </a:xfrm>
        </p:grpSpPr>
        <p:sp>
          <p:nvSpPr>
            <p:cNvPr id="17422" name="Rectangle 14"/>
            <p:cNvSpPr>
              <a:spLocks noChangeArrowheads="1"/>
            </p:cNvSpPr>
            <p:nvPr/>
          </p:nvSpPr>
          <p:spPr bwMode="auto">
            <a:xfrm>
              <a:off x="432" y="1776"/>
              <a:ext cx="5136" cy="384"/>
            </a:xfrm>
            <a:prstGeom prst="rect">
              <a:avLst/>
            </a:prstGeom>
            <a:solidFill>
              <a:srgbClr val="99CCFF"/>
            </a:solidFill>
            <a:ln w="9525">
              <a:noFill/>
              <a:miter lim="800000"/>
              <a:headEnd/>
              <a:tailEnd/>
            </a:ln>
            <a:effectLst/>
          </p:spPr>
          <p:txBody>
            <a:bodyPr wrap="none" anchor="ctr"/>
            <a:lstStyle/>
            <a:p>
              <a:endParaRPr lang="ar-EG"/>
            </a:p>
          </p:txBody>
        </p:sp>
        <p:sp>
          <p:nvSpPr>
            <p:cNvPr id="17423" name="Rectangle 15"/>
            <p:cNvSpPr>
              <a:spLocks noChangeArrowheads="1"/>
            </p:cNvSpPr>
            <p:nvPr/>
          </p:nvSpPr>
          <p:spPr bwMode="auto">
            <a:xfrm>
              <a:off x="432" y="2160"/>
              <a:ext cx="4464" cy="192"/>
            </a:xfrm>
            <a:prstGeom prst="rect">
              <a:avLst/>
            </a:prstGeom>
            <a:solidFill>
              <a:srgbClr val="99CCFF"/>
            </a:solidFill>
            <a:ln w="9525">
              <a:noFill/>
              <a:miter lim="800000"/>
              <a:headEnd/>
              <a:tailEnd/>
            </a:ln>
            <a:effectLst/>
          </p:spPr>
          <p:txBody>
            <a:bodyPr wrap="none" anchor="ctr"/>
            <a:lstStyle/>
            <a:p>
              <a:endParaRPr lang="ar-EG"/>
            </a:p>
          </p:txBody>
        </p:sp>
      </p:grpSp>
      <p:grpSp>
        <p:nvGrpSpPr>
          <p:cNvPr id="17433" name="Group 25"/>
          <p:cNvGrpSpPr>
            <a:grpSpLocks/>
          </p:cNvGrpSpPr>
          <p:nvPr/>
        </p:nvGrpSpPr>
        <p:grpSpPr bwMode="auto">
          <a:xfrm>
            <a:off x="685800" y="3505200"/>
            <a:ext cx="8153400" cy="914400"/>
            <a:chOff x="432" y="2160"/>
            <a:chExt cx="5136" cy="576"/>
          </a:xfrm>
        </p:grpSpPr>
        <p:sp>
          <p:nvSpPr>
            <p:cNvPr id="17425" name="Rectangle 17"/>
            <p:cNvSpPr>
              <a:spLocks noChangeArrowheads="1"/>
            </p:cNvSpPr>
            <p:nvPr/>
          </p:nvSpPr>
          <p:spPr bwMode="auto">
            <a:xfrm>
              <a:off x="4896" y="2160"/>
              <a:ext cx="672" cy="192"/>
            </a:xfrm>
            <a:prstGeom prst="rect">
              <a:avLst/>
            </a:prstGeom>
            <a:solidFill>
              <a:srgbClr val="FFFF99"/>
            </a:solidFill>
            <a:ln w="9525">
              <a:noFill/>
              <a:miter lim="800000"/>
              <a:headEnd/>
              <a:tailEnd/>
            </a:ln>
            <a:effectLst/>
          </p:spPr>
          <p:txBody>
            <a:bodyPr wrap="none" anchor="ctr"/>
            <a:lstStyle/>
            <a:p>
              <a:endParaRPr lang="ar-EG"/>
            </a:p>
          </p:txBody>
        </p:sp>
        <p:sp>
          <p:nvSpPr>
            <p:cNvPr id="17426" name="Rectangle 18"/>
            <p:cNvSpPr>
              <a:spLocks noChangeArrowheads="1"/>
            </p:cNvSpPr>
            <p:nvPr/>
          </p:nvSpPr>
          <p:spPr bwMode="auto">
            <a:xfrm>
              <a:off x="432" y="2352"/>
              <a:ext cx="5136" cy="192"/>
            </a:xfrm>
            <a:prstGeom prst="rect">
              <a:avLst/>
            </a:prstGeom>
            <a:solidFill>
              <a:srgbClr val="FFFF99"/>
            </a:solidFill>
            <a:ln w="9525">
              <a:noFill/>
              <a:miter lim="800000"/>
              <a:headEnd/>
              <a:tailEnd/>
            </a:ln>
            <a:effectLst/>
          </p:spPr>
          <p:txBody>
            <a:bodyPr wrap="none" anchor="ctr"/>
            <a:lstStyle/>
            <a:p>
              <a:endParaRPr lang="ar-EG"/>
            </a:p>
          </p:txBody>
        </p:sp>
        <p:sp>
          <p:nvSpPr>
            <p:cNvPr id="17427" name="Rectangle 19"/>
            <p:cNvSpPr>
              <a:spLocks noChangeArrowheads="1"/>
            </p:cNvSpPr>
            <p:nvPr/>
          </p:nvSpPr>
          <p:spPr bwMode="auto">
            <a:xfrm>
              <a:off x="432" y="2544"/>
              <a:ext cx="4128" cy="192"/>
            </a:xfrm>
            <a:prstGeom prst="rect">
              <a:avLst/>
            </a:prstGeom>
            <a:solidFill>
              <a:srgbClr val="FFFF99"/>
            </a:solidFill>
            <a:ln w="9525">
              <a:noFill/>
              <a:miter lim="800000"/>
              <a:headEnd/>
              <a:tailEnd/>
            </a:ln>
            <a:effectLst/>
          </p:spPr>
          <p:txBody>
            <a:bodyPr wrap="none" anchor="ctr"/>
            <a:lstStyle/>
            <a:p>
              <a:endParaRPr lang="ar-EG"/>
            </a:p>
          </p:txBody>
        </p:sp>
      </p:grpSp>
      <p:sp>
        <p:nvSpPr>
          <p:cNvPr id="17428" name="Rectangle 20"/>
          <p:cNvSpPr>
            <a:spLocks noChangeArrowheads="1"/>
          </p:cNvSpPr>
          <p:nvPr/>
        </p:nvSpPr>
        <p:spPr bwMode="auto">
          <a:xfrm>
            <a:off x="685800" y="2833688"/>
            <a:ext cx="8229600" cy="1568450"/>
          </a:xfrm>
          <a:prstGeom prst="rect">
            <a:avLst/>
          </a:prstGeom>
          <a:noFill/>
          <a:ln w="9525">
            <a:noFill/>
            <a:miter lim="800000"/>
            <a:headEnd/>
            <a:tailEnd/>
          </a:ln>
          <a:effectLst/>
        </p:spPr>
        <p:txBody>
          <a:bodyPr/>
          <a:lstStyle/>
          <a:p>
            <a:pPr marL="342900" indent="-342900">
              <a:spcBef>
                <a:spcPct val="20000"/>
              </a:spcBef>
              <a:buClr>
                <a:schemeClr val="folHlink"/>
              </a:buClr>
              <a:buSzPct val="75000"/>
              <a:buFont typeface="Wingdings" pitchFamily="2" charset="2"/>
              <a:buNone/>
            </a:pPr>
            <a:r>
              <a:rPr lang="en-US" sz="2000" dirty="0">
                <a:solidFill>
                  <a:schemeClr val="hlink"/>
                </a:solidFill>
              </a:rPr>
              <a:t>	</a:t>
            </a:r>
            <a:r>
              <a:rPr lang="en-US" sz="1600" dirty="0">
                <a:solidFill>
                  <a:schemeClr val="tx2"/>
                </a:solidFill>
              </a:rPr>
              <a:t>“The significance of the kindness that these three people showed me and</a:t>
            </a:r>
          </a:p>
          <a:p>
            <a:pPr marL="342900" indent="-342900">
              <a:spcBef>
                <a:spcPct val="20000"/>
              </a:spcBef>
              <a:buClr>
                <a:schemeClr val="folHlink"/>
              </a:buClr>
              <a:buSzPct val="75000"/>
              <a:buFont typeface="Wingdings" pitchFamily="2" charset="2"/>
              <a:buNone/>
            </a:pPr>
            <a:r>
              <a:rPr lang="en-US" sz="1600" dirty="0">
                <a:solidFill>
                  <a:schemeClr val="tx2"/>
                </a:solidFill>
              </a:rPr>
              <a:t>the impact that it has made on my life during my experience as an</a:t>
            </a:r>
          </a:p>
          <a:p>
            <a:pPr marL="342900" indent="-342900">
              <a:spcBef>
                <a:spcPct val="20000"/>
              </a:spcBef>
              <a:buClr>
                <a:schemeClr val="folHlink"/>
              </a:buClr>
              <a:buSzPct val="75000"/>
              <a:buFont typeface="Wingdings" pitchFamily="2" charset="2"/>
              <a:buNone/>
            </a:pPr>
            <a:r>
              <a:rPr lang="en-US" sz="1600" dirty="0">
                <a:solidFill>
                  <a:schemeClr val="tx2"/>
                </a:solidFill>
              </a:rPr>
              <a:t>international student at State University cannot be underestimated.  </a:t>
            </a:r>
            <a:r>
              <a:rPr lang="en-US" sz="1600" dirty="0">
                <a:solidFill>
                  <a:schemeClr val="folHlink"/>
                </a:solidFill>
              </a:rPr>
              <a:t>I will</a:t>
            </a:r>
          </a:p>
          <a:p>
            <a:pPr marL="342900" indent="-342900">
              <a:spcBef>
                <a:spcPct val="20000"/>
              </a:spcBef>
              <a:buClr>
                <a:schemeClr val="folHlink"/>
              </a:buClr>
              <a:buSzPct val="75000"/>
              <a:buFont typeface="Wingdings" pitchFamily="2" charset="2"/>
              <a:buNone/>
            </a:pPr>
            <a:r>
              <a:rPr lang="en-US" sz="1600" dirty="0">
                <a:solidFill>
                  <a:schemeClr val="folHlink"/>
                </a:solidFill>
              </a:rPr>
              <a:t>never forget their friendship and will remember their examples of kindness to</a:t>
            </a:r>
          </a:p>
          <a:p>
            <a:pPr marL="342900" indent="-342900">
              <a:spcBef>
                <a:spcPct val="20000"/>
              </a:spcBef>
              <a:buClr>
                <a:schemeClr val="folHlink"/>
              </a:buClr>
              <a:buSzPct val="75000"/>
              <a:buFont typeface="Wingdings" pitchFamily="2" charset="2"/>
              <a:buNone/>
            </a:pPr>
            <a:r>
              <a:rPr lang="en-US" sz="1600" dirty="0">
                <a:solidFill>
                  <a:schemeClr val="folHlink"/>
                </a:solidFill>
              </a:rPr>
              <a:t>me whenever I encounter other foreigners in my own country.</a:t>
            </a:r>
          </a:p>
          <a:p>
            <a:pPr marL="342900" indent="-342900">
              <a:spcBef>
                <a:spcPct val="20000"/>
              </a:spcBef>
              <a:buClr>
                <a:schemeClr val="folHlink"/>
              </a:buClr>
              <a:buSzPct val="75000"/>
              <a:buFont typeface="Wingdings" pitchFamily="2" charset="2"/>
              <a:buNone/>
            </a:pPr>
            <a:endParaRPr lang="en-US" sz="1600" dirty="0">
              <a:solidFill>
                <a:schemeClr val="hlink"/>
              </a:solidFill>
            </a:endParaRPr>
          </a:p>
        </p:txBody>
      </p:sp>
      <p:sp>
        <p:nvSpPr>
          <p:cNvPr id="17410" name="AutoShape 2">
            <a:hlinkClick r:id="" action="ppaction://hlinkshowjump?jump=previousslide" highlightClick="1">
              <a:snd r:embed="rId5" name="type.wav"/>
            </a:hlinkClick>
          </p:cNvPr>
          <p:cNvSpPr>
            <a:spLocks noChangeArrowheads="1"/>
          </p:cNvSpPr>
          <p:nvPr/>
        </p:nvSpPr>
        <p:spPr bwMode="auto">
          <a:xfrm>
            <a:off x="304800" y="6172200"/>
            <a:ext cx="914400" cy="457200"/>
          </a:xfrm>
          <a:prstGeom prst="actionButtonBackPrevious">
            <a:avLst/>
          </a:prstGeom>
          <a:solidFill>
            <a:schemeClr val="hlink"/>
          </a:solidFill>
          <a:ln w="9525">
            <a:solidFill>
              <a:schemeClr val="tx1"/>
            </a:solidFill>
            <a:miter lim="800000"/>
            <a:headEnd/>
            <a:tailEnd/>
          </a:ln>
          <a:effectLst/>
        </p:spPr>
        <p:txBody>
          <a:bodyPr wrap="none" anchor="ctr"/>
          <a:lstStyle/>
          <a:p>
            <a:endParaRPr lang="ar-EG"/>
          </a:p>
        </p:txBody>
      </p:sp>
      <p:sp>
        <p:nvSpPr>
          <p:cNvPr id="17412" name="AutoShape 4">
            <a:hlinkClick r:id="" action="ppaction://hlinkshowjump?jump=nextslide" highlightClick="1">
              <a:snd r:embed="rId5"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sp>
        <p:nvSpPr>
          <p:cNvPr id="17413" name="AutoShape 5">
            <a:hlinkClick r:id="" action="ppaction://hlinkshowjump?jump=previousslide" highlightClick="1">
              <a:snd r:embed="rId5" name="type.wav"/>
            </a:hlinkClick>
          </p:cNvPr>
          <p:cNvSpPr>
            <a:spLocks noChangeArrowheads="1"/>
          </p:cNvSpPr>
          <p:nvPr/>
        </p:nvSpPr>
        <p:spPr bwMode="auto">
          <a:xfrm>
            <a:off x="304800" y="6172200"/>
            <a:ext cx="914400" cy="457200"/>
          </a:xfrm>
          <a:prstGeom prst="actionButtonBackPrevious">
            <a:avLst/>
          </a:prstGeom>
          <a:solidFill>
            <a:schemeClr val="hlink"/>
          </a:solidFill>
          <a:ln w="9525">
            <a:solidFill>
              <a:schemeClr val="tx1"/>
            </a:solidFill>
            <a:miter lim="800000"/>
            <a:headEnd/>
            <a:tailEnd/>
          </a:ln>
          <a:effectLst/>
        </p:spPr>
        <p:txBody>
          <a:bodyPr wrap="none" anchor="ctr"/>
          <a:lstStyle/>
          <a:p>
            <a:endParaRPr lang="ar-EG"/>
          </a:p>
        </p:txBody>
      </p:sp>
      <p:sp>
        <p:nvSpPr>
          <p:cNvPr id="17415" name="AutoShape 7">
            <a:hlinkClick r:id="" action="ppaction://hlinkshowjump?jump=nextslide" highlightClick="1">
              <a:snd r:embed="rId5" name="type.wav"/>
            </a:hlinkClick>
          </p:cNvPr>
          <p:cNvSpPr>
            <a:spLocks noChangeArrowheads="1"/>
          </p:cNvSpPr>
          <p:nvPr/>
        </p:nvSpPr>
        <p:spPr bwMode="auto">
          <a:xfrm>
            <a:off x="7848600" y="6172200"/>
            <a:ext cx="914400" cy="457200"/>
          </a:xfrm>
          <a:prstGeom prst="actionButtonForwardNext">
            <a:avLst/>
          </a:prstGeom>
          <a:solidFill>
            <a:schemeClr val="hlink"/>
          </a:solidFill>
          <a:ln w="9525">
            <a:solidFill>
              <a:schemeClr val="tx1"/>
            </a:solidFill>
            <a:miter lim="800000"/>
            <a:headEnd/>
            <a:tailEnd/>
          </a:ln>
          <a:effectLst/>
        </p:spPr>
        <p:txBody>
          <a:bodyPr wrap="none" anchor="ctr"/>
          <a:lstStyle/>
          <a:p>
            <a:endParaRPr lang="ar-EG"/>
          </a:p>
        </p:txBody>
      </p:sp>
      <p:sp>
        <p:nvSpPr>
          <p:cNvPr id="17416" name="Rectangle 8"/>
          <p:cNvSpPr>
            <a:spLocks noGrp="1" noChangeArrowheads="1"/>
          </p:cNvSpPr>
          <p:nvPr>
            <p:ph type="title"/>
          </p:nvPr>
        </p:nvSpPr>
        <p:spPr>
          <a:xfrm>
            <a:off x="533400" y="242888"/>
            <a:ext cx="7772400" cy="823912"/>
          </a:xfrm>
          <a:noFill/>
          <a:ln/>
        </p:spPr>
        <p:txBody>
          <a:bodyPr/>
          <a:lstStyle/>
          <a:p>
            <a:pPr algn="ctr"/>
            <a:r>
              <a:rPr lang="en-US" sz="4800" b="1" u="sng">
                <a:effectLst>
                  <a:outerShdw blurRad="38100" dist="38100" dir="2700000" algn="tl">
                    <a:srgbClr val="C0C0C0"/>
                  </a:outerShdw>
                </a:effectLst>
              </a:rPr>
              <a:t>Example</a:t>
            </a:r>
          </a:p>
        </p:txBody>
      </p:sp>
      <p:pic>
        <p:nvPicPr>
          <p:cNvPr id="17417" name="Picture 9" descr="j0234083"/>
          <p:cNvPicPr>
            <a:picLocks noChangeAspect="1" noChangeArrowheads="1"/>
          </p:cNvPicPr>
          <p:nvPr/>
        </p:nvPicPr>
        <p:blipFill>
          <a:blip r:embed="rId6"/>
          <a:srcRect/>
          <a:stretch>
            <a:fillRect/>
          </a:stretch>
        </p:blipFill>
        <p:spPr bwMode="auto">
          <a:xfrm>
            <a:off x="6629400" y="228600"/>
            <a:ext cx="2195513" cy="1093788"/>
          </a:xfrm>
          <a:prstGeom prst="rect">
            <a:avLst/>
          </a:prstGeom>
          <a:noFill/>
        </p:spPr>
      </p:pic>
      <p:sp>
        <p:nvSpPr>
          <p:cNvPr id="17418" name="Text Box 10"/>
          <p:cNvSpPr txBox="1">
            <a:spLocks noChangeArrowheads="1"/>
          </p:cNvSpPr>
          <p:nvPr/>
        </p:nvSpPr>
        <p:spPr bwMode="auto">
          <a:xfrm>
            <a:off x="304800" y="1066800"/>
            <a:ext cx="8382000" cy="579438"/>
          </a:xfrm>
          <a:prstGeom prst="rect">
            <a:avLst/>
          </a:prstGeom>
          <a:noFill/>
          <a:ln w="9525">
            <a:noFill/>
            <a:miter lim="800000"/>
            <a:headEnd/>
            <a:tailEnd/>
          </a:ln>
          <a:effectLst/>
        </p:spPr>
        <p:txBody>
          <a:bodyPr>
            <a:spAutoFit/>
          </a:bodyPr>
          <a:lstStyle/>
          <a:p>
            <a:pPr algn="ctr">
              <a:spcBef>
                <a:spcPct val="50000"/>
              </a:spcBef>
            </a:pPr>
            <a:r>
              <a:rPr lang="en-US" sz="3200" b="1"/>
              <a:t>Conclusion</a:t>
            </a:r>
            <a:endParaRPr lang="en-US" sz="3200"/>
          </a:p>
        </p:txBody>
      </p:sp>
      <p:sp>
        <p:nvSpPr>
          <p:cNvPr id="17419" name="Text Box 11"/>
          <p:cNvSpPr txBox="1">
            <a:spLocks noChangeArrowheads="1"/>
          </p:cNvSpPr>
          <p:nvPr/>
        </p:nvSpPr>
        <p:spPr bwMode="auto">
          <a:xfrm>
            <a:off x="3124200" y="2209800"/>
            <a:ext cx="3505200" cy="365125"/>
          </a:xfrm>
          <a:prstGeom prst="rect">
            <a:avLst/>
          </a:prstGeom>
          <a:solidFill>
            <a:schemeClr val="accent1"/>
          </a:solidFill>
          <a:ln w="28575">
            <a:solidFill>
              <a:schemeClr val="tx2"/>
            </a:solidFill>
            <a:miter lim="800000"/>
            <a:headEnd/>
            <a:tailEnd/>
          </a:ln>
          <a:effectLst/>
        </p:spPr>
        <p:txBody>
          <a:bodyPr>
            <a:spAutoFit/>
          </a:bodyPr>
          <a:lstStyle/>
          <a:p>
            <a:pPr algn="ctr">
              <a:spcBef>
                <a:spcPct val="50000"/>
              </a:spcBef>
            </a:pPr>
            <a:r>
              <a:rPr lang="en-US" sz="1600" b="1">
                <a:solidFill>
                  <a:schemeClr val="tx2"/>
                </a:solidFill>
              </a:rPr>
              <a:t>Summary of Main Ideas</a:t>
            </a:r>
          </a:p>
        </p:txBody>
      </p:sp>
      <p:sp>
        <p:nvSpPr>
          <p:cNvPr id="17420" name="Text Box 12"/>
          <p:cNvSpPr txBox="1">
            <a:spLocks noChangeArrowheads="1"/>
          </p:cNvSpPr>
          <p:nvPr/>
        </p:nvSpPr>
        <p:spPr bwMode="auto">
          <a:xfrm>
            <a:off x="3429000" y="4892675"/>
            <a:ext cx="2819400" cy="365125"/>
          </a:xfrm>
          <a:prstGeom prst="rect">
            <a:avLst/>
          </a:prstGeom>
          <a:solidFill>
            <a:schemeClr val="accent1"/>
          </a:solidFill>
          <a:ln w="28575">
            <a:solidFill>
              <a:schemeClr val="tx2"/>
            </a:solidFill>
            <a:miter lim="800000"/>
            <a:headEnd/>
            <a:tailEnd/>
          </a:ln>
          <a:effectLst/>
        </p:spPr>
        <p:txBody>
          <a:bodyPr>
            <a:spAutoFit/>
          </a:bodyPr>
          <a:lstStyle/>
          <a:p>
            <a:pPr algn="ctr">
              <a:spcBef>
                <a:spcPct val="50000"/>
              </a:spcBef>
            </a:pPr>
            <a:r>
              <a:rPr lang="en-US" sz="1600" b="1">
                <a:solidFill>
                  <a:schemeClr val="folHlink"/>
                </a:solidFill>
              </a:rPr>
              <a:t>Promise or Resolution</a:t>
            </a:r>
          </a:p>
        </p:txBody>
      </p:sp>
      <p:sp>
        <p:nvSpPr>
          <p:cNvPr id="17429" name="Freeform 21"/>
          <p:cNvSpPr>
            <a:spLocks/>
          </p:cNvSpPr>
          <p:nvPr/>
        </p:nvSpPr>
        <p:spPr bwMode="auto">
          <a:xfrm>
            <a:off x="6629400" y="2362200"/>
            <a:ext cx="609600" cy="533400"/>
          </a:xfrm>
          <a:custGeom>
            <a:avLst/>
            <a:gdLst/>
            <a:ahLst/>
            <a:cxnLst>
              <a:cxn ang="0">
                <a:pos x="432" y="288"/>
              </a:cxn>
              <a:cxn ang="0">
                <a:pos x="480" y="48"/>
              </a:cxn>
              <a:cxn ang="0">
                <a:pos x="0" y="0"/>
              </a:cxn>
            </a:cxnLst>
            <a:rect l="0" t="0" r="r" b="b"/>
            <a:pathLst>
              <a:path w="552" h="288">
                <a:moveTo>
                  <a:pt x="432" y="288"/>
                </a:moveTo>
                <a:cubicBezTo>
                  <a:pt x="492" y="192"/>
                  <a:pt x="552" y="96"/>
                  <a:pt x="480" y="48"/>
                </a:cubicBezTo>
                <a:cubicBezTo>
                  <a:pt x="408" y="0"/>
                  <a:pt x="80" y="8"/>
                  <a:pt x="0" y="0"/>
                </a:cubicBezTo>
              </a:path>
            </a:pathLst>
          </a:custGeom>
          <a:noFill/>
          <a:ln w="57150" cap="flat" cmpd="sng">
            <a:solidFill>
              <a:schemeClr val="tx2"/>
            </a:solidFill>
            <a:prstDash val="solid"/>
            <a:miter lim="800000"/>
            <a:headEnd type="none" w="med" len="med"/>
            <a:tailEnd type="triangle" w="med" len="med"/>
          </a:ln>
          <a:effectLst/>
        </p:spPr>
        <p:txBody>
          <a:bodyPr wrap="none"/>
          <a:lstStyle/>
          <a:p>
            <a:endParaRPr lang="ar-EG"/>
          </a:p>
        </p:txBody>
      </p:sp>
      <p:sp>
        <p:nvSpPr>
          <p:cNvPr id="17430" name="Freeform 22"/>
          <p:cNvSpPr>
            <a:spLocks/>
          </p:cNvSpPr>
          <p:nvPr/>
        </p:nvSpPr>
        <p:spPr bwMode="auto">
          <a:xfrm>
            <a:off x="6248400" y="4114800"/>
            <a:ext cx="2540000" cy="838200"/>
          </a:xfrm>
          <a:custGeom>
            <a:avLst/>
            <a:gdLst/>
            <a:ahLst/>
            <a:cxnLst>
              <a:cxn ang="0">
                <a:pos x="1536" y="0"/>
              </a:cxn>
              <a:cxn ang="0">
                <a:pos x="1344" y="480"/>
              </a:cxn>
              <a:cxn ang="0">
                <a:pos x="0" y="672"/>
              </a:cxn>
            </a:cxnLst>
            <a:rect l="0" t="0" r="r" b="b"/>
            <a:pathLst>
              <a:path w="1600" h="672">
                <a:moveTo>
                  <a:pt x="1536" y="0"/>
                </a:moveTo>
                <a:cubicBezTo>
                  <a:pt x="1568" y="184"/>
                  <a:pt x="1600" y="368"/>
                  <a:pt x="1344" y="480"/>
                </a:cubicBezTo>
                <a:cubicBezTo>
                  <a:pt x="1088" y="592"/>
                  <a:pt x="224" y="640"/>
                  <a:pt x="0" y="672"/>
                </a:cubicBezTo>
              </a:path>
            </a:pathLst>
          </a:custGeom>
          <a:noFill/>
          <a:ln w="57150" cap="flat" cmpd="sng">
            <a:solidFill>
              <a:schemeClr val="folHlink"/>
            </a:solidFill>
            <a:prstDash val="solid"/>
            <a:miter lim="800000"/>
            <a:headEnd type="none" w="med" len="med"/>
            <a:tailEnd type="triangle" w="med" len="med"/>
          </a:ln>
          <a:effectLst/>
        </p:spPr>
        <p:txBody>
          <a:bodyPr wrap="none"/>
          <a:lstStyle/>
          <a:p>
            <a:endParaRPr lang="ar-EG"/>
          </a:p>
        </p:txBody>
      </p:sp>
      <p:pic>
        <p:nvPicPr>
          <p:cNvPr id="17431" name="Picture 23">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7162800" y="6172200"/>
            <a:ext cx="457200" cy="457200"/>
          </a:xfrm>
          <a:prstGeom prst="rect">
            <a:avLst/>
          </a:prstGeom>
          <a:noFill/>
        </p:spPr>
      </p:pic>
    </p:spTree>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743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bodex2"/>
                                        </p:tgtEl>
                                      </p:cMediaNode>
                                    </p:audio>
                                  </p:subTnLst>
                                </p:cTn>
                              </p:par>
                            </p:childTnLst>
                          </p:cTn>
                        </p:par>
                        <p:par>
                          <p:cTn id="7" fill="hold">
                            <p:stCondLst>
                              <p:cond delay="500"/>
                            </p:stCondLst>
                            <p:childTnLst>
                              <p:par>
                                <p:cTn id="8" presetID="1" presetClass="mediacall" presetSubtype="0" fill="hold" nodeType="afterEffect">
                                  <p:stCondLst>
                                    <p:cond delay="0"/>
                                  </p:stCondLst>
                                  <p:childTnLst>
                                    <p:cmd type="call" cmd="playFrom(0.0)">
                                      <p:cBhvr>
                                        <p:cTn id="9" dur="1" fill="hold"/>
                                        <p:tgtEl>
                                          <p:spTgt spid="17431"/>
                                        </p:tgtEl>
                                      </p:cBhvr>
                                    </p:cmd>
                                  </p:childTnLst>
                                </p:cTn>
                              </p:par>
                              <p:par>
                                <p:cTn id="10" presetID="2" presetClass="entr" presetSubtype="8" fill="hold" grpId="0" nodeType="with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additive="base">
                                        <p:cTn id="12" dur="500" fill="hold"/>
                                        <p:tgtEl>
                                          <p:spTgt spid="17418"/>
                                        </p:tgtEl>
                                        <p:attrNameLst>
                                          <p:attrName>ppt_x</p:attrName>
                                        </p:attrNameLst>
                                      </p:cBhvr>
                                      <p:tavLst>
                                        <p:tav tm="0">
                                          <p:val>
                                            <p:strVal val="0-#ppt_w/2"/>
                                          </p:val>
                                        </p:tav>
                                        <p:tav tm="100000">
                                          <p:val>
                                            <p:strVal val="#ppt_x"/>
                                          </p:val>
                                        </p:tav>
                                      </p:tavLst>
                                    </p:anim>
                                    <p:anim calcmode="lin" valueType="num">
                                      <p:cBhvr additive="base">
                                        <p:cTn id="13" dur="500" fill="hold"/>
                                        <p:tgtEl>
                                          <p:spTgt spid="174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2000"/>
                                  </p:stCondLst>
                                  <p:childTnLst>
                                    <p:set>
                                      <p:cBhvr>
                                        <p:cTn id="16" dur="1" fill="hold">
                                          <p:stCondLst>
                                            <p:cond delay="0"/>
                                          </p:stCondLst>
                                        </p:cTn>
                                        <p:tgtEl>
                                          <p:spTgt spid="17428"/>
                                        </p:tgtEl>
                                        <p:attrNameLst>
                                          <p:attrName>style.visibility</p:attrName>
                                        </p:attrNameLst>
                                      </p:cBhvr>
                                      <p:to>
                                        <p:strVal val="visible"/>
                                      </p:to>
                                    </p:set>
                                    <p:anim calcmode="lin" valueType="num">
                                      <p:cBhvr>
                                        <p:cTn id="17" dur="500" fill="hold"/>
                                        <p:tgtEl>
                                          <p:spTgt spid="17428"/>
                                        </p:tgtEl>
                                        <p:attrNameLst>
                                          <p:attrName>ppt_w</p:attrName>
                                        </p:attrNameLst>
                                      </p:cBhvr>
                                      <p:tavLst>
                                        <p:tav tm="0">
                                          <p:val>
                                            <p:fltVal val="0"/>
                                          </p:val>
                                        </p:tav>
                                        <p:tav tm="100000">
                                          <p:val>
                                            <p:strVal val="#ppt_w"/>
                                          </p:val>
                                        </p:tav>
                                      </p:tavLst>
                                    </p:anim>
                                    <p:anim calcmode="lin" valueType="num">
                                      <p:cBhvr>
                                        <p:cTn id="18" dur="500" fill="hold"/>
                                        <p:tgtEl>
                                          <p:spTgt spid="17428"/>
                                        </p:tgtEl>
                                        <p:attrNameLst>
                                          <p:attrName>ppt_h</p:attrName>
                                        </p:attrNameLst>
                                      </p:cBhvr>
                                      <p:tavLst>
                                        <p:tav tm="0">
                                          <p:val>
                                            <p:fltVal val="0"/>
                                          </p:val>
                                        </p:tav>
                                        <p:tav tm="100000">
                                          <p:val>
                                            <p:strVal val="#ppt_h"/>
                                          </p:val>
                                        </p:tav>
                                      </p:tavLst>
                                    </p:anim>
                                  </p:childTnLst>
                                </p:cTn>
                              </p:par>
                            </p:childTnLst>
                          </p:cTn>
                        </p:par>
                        <p:par>
                          <p:cTn id="19" fill="hold">
                            <p:stCondLst>
                              <p:cond delay="3500"/>
                            </p:stCondLst>
                            <p:childTnLst>
                              <p:par>
                                <p:cTn id="20" presetID="9" presetClass="entr" presetSubtype="0" fill="hold" nodeType="afterEffect">
                                  <p:stCondLst>
                                    <p:cond delay="3000"/>
                                  </p:stCondLst>
                                  <p:childTnLst>
                                    <p:set>
                                      <p:cBhvr>
                                        <p:cTn id="21" dur="1" fill="hold">
                                          <p:stCondLst>
                                            <p:cond delay="0"/>
                                          </p:stCondLst>
                                        </p:cTn>
                                        <p:tgtEl>
                                          <p:spTgt spid="17432"/>
                                        </p:tgtEl>
                                        <p:attrNameLst>
                                          <p:attrName>style.visibility</p:attrName>
                                        </p:attrNameLst>
                                      </p:cBhvr>
                                      <p:to>
                                        <p:strVal val="visible"/>
                                      </p:to>
                                    </p:set>
                                    <p:animEffect transition="in" filter="dissolve">
                                      <p:cBhvr>
                                        <p:cTn id="22" dur="500"/>
                                        <p:tgtEl>
                                          <p:spTgt spid="17432"/>
                                        </p:tgtEl>
                                      </p:cBhvr>
                                    </p:animEffect>
                                  </p:childTnLst>
                                </p:cTn>
                              </p:par>
                            </p:childTnLst>
                          </p:cTn>
                        </p:par>
                        <p:par>
                          <p:cTn id="23" fill="hold">
                            <p:stCondLst>
                              <p:cond delay="7000"/>
                            </p:stCondLst>
                            <p:childTnLst>
                              <p:par>
                                <p:cTn id="24" presetID="17" presetClass="entr" presetSubtype="4" fill="hold" grpId="0" nodeType="afterEffect">
                                  <p:stCondLst>
                                    <p:cond delay="3000"/>
                                  </p:stCondLst>
                                  <p:childTnLst>
                                    <p:set>
                                      <p:cBhvr>
                                        <p:cTn id="25" dur="1" fill="hold">
                                          <p:stCondLst>
                                            <p:cond delay="0"/>
                                          </p:stCondLst>
                                        </p:cTn>
                                        <p:tgtEl>
                                          <p:spTgt spid="17429"/>
                                        </p:tgtEl>
                                        <p:attrNameLst>
                                          <p:attrName>style.visibility</p:attrName>
                                        </p:attrNameLst>
                                      </p:cBhvr>
                                      <p:to>
                                        <p:strVal val="visible"/>
                                      </p:to>
                                    </p:set>
                                    <p:anim calcmode="lin" valueType="num">
                                      <p:cBhvr>
                                        <p:cTn id="26" dur="500" fill="hold"/>
                                        <p:tgtEl>
                                          <p:spTgt spid="17429"/>
                                        </p:tgtEl>
                                        <p:attrNameLst>
                                          <p:attrName>ppt_x</p:attrName>
                                        </p:attrNameLst>
                                      </p:cBhvr>
                                      <p:tavLst>
                                        <p:tav tm="0">
                                          <p:val>
                                            <p:strVal val="#ppt_x"/>
                                          </p:val>
                                        </p:tav>
                                        <p:tav tm="100000">
                                          <p:val>
                                            <p:strVal val="#ppt_x"/>
                                          </p:val>
                                        </p:tav>
                                      </p:tavLst>
                                    </p:anim>
                                    <p:anim calcmode="lin" valueType="num">
                                      <p:cBhvr>
                                        <p:cTn id="27" dur="500" fill="hold"/>
                                        <p:tgtEl>
                                          <p:spTgt spid="17429"/>
                                        </p:tgtEl>
                                        <p:attrNameLst>
                                          <p:attrName>ppt_y</p:attrName>
                                        </p:attrNameLst>
                                      </p:cBhvr>
                                      <p:tavLst>
                                        <p:tav tm="0">
                                          <p:val>
                                            <p:strVal val="#ppt_y+#ppt_h/2"/>
                                          </p:val>
                                        </p:tav>
                                        <p:tav tm="100000">
                                          <p:val>
                                            <p:strVal val="#ppt_y"/>
                                          </p:val>
                                        </p:tav>
                                      </p:tavLst>
                                    </p:anim>
                                    <p:anim calcmode="lin" valueType="num">
                                      <p:cBhvr>
                                        <p:cTn id="28" dur="500" fill="hold"/>
                                        <p:tgtEl>
                                          <p:spTgt spid="17429"/>
                                        </p:tgtEl>
                                        <p:attrNameLst>
                                          <p:attrName>ppt_w</p:attrName>
                                        </p:attrNameLst>
                                      </p:cBhvr>
                                      <p:tavLst>
                                        <p:tav tm="0">
                                          <p:val>
                                            <p:strVal val="#ppt_w"/>
                                          </p:val>
                                        </p:tav>
                                        <p:tav tm="100000">
                                          <p:val>
                                            <p:strVal val="#ppt_w"/>
                                          </p:val>
                                        </p:tav>
                                      </p:tavLst>
                                    </p:anim>
                                    <p:anim calcmode="lin" valueType="num">
                                      <p:cBhvr>
                                        <p:cTn id="29" dur="500" fill="hold"/>
                                        <p:tgtEl>
                                          <p:spTgt spid="17429"/>
                                        </p:tgtEl>
                                        <p:attrNameLst>
                                          <p:attrName>ppt_h</p:attrName>
                                        </p:attrNameLst>
                                      </p:cBhvr>
                                      <p:tavLst>
                                        <p:tav tm="0">
                                          <p:val>
                                            <p:fltVal val="0"/>
                                          </p:val>
                                        </p:tav>
                                        <p:tav tm="100000">
                                          <p:val>
                                            <p:strVal val="#ppt_h"/>
                                          </p:val>
                                        </p:tav>
                                      </p:tavLst>
                                    </p:anim>
                                  </p:childTnLst>
                                </p:cTn>
                              </p:par>
                            </p:childTnLst>
                          </p:cTn>
                        </p:par>
                        <p:par>
                          <p:cTn id="30" fill="hold">
                            <p:stCondLst>
                              <p:cond delay="10500"/>
                            </p:stCondLst>
                            <p:childTnLst>
                              <p:par>
                                <p:cTn id="31" presetID="4" presetClass="entr" presetSubtype="16" fill="hold" grpId="0" nodeType="afterEffect">
                                  <p:stCondLst>
                                    <p:cond delay="2000"/>
                                  </p:stCondLst>
                                  <p:childTnLst>
                                    <p:set>
                                      <p:cBhvr>
                                        <p:cTn id="32" dur="1" fill="hold">
                                          <p:stCondLst>
                                            <p:cond delay="0"/>
                                          </p:stCondLst>
                                        </p:cTn>
                                        <p:tgtEl>
                                          <p:spTgt spid="17419"/>
                                        </p:tgtEl>
                                        <p:attrNameLst>
                                          <p:attrName>style.visibility</p:attrName>
                                        </p:attrNameLst>
                                      </p:cBhvr>
                                      <p:to>
                                        <p:strVal val="visible"/>
                                      </p:to>
                                    </p:set>
                                    <p:animEffect transition="in" filter="box(in)">
                                      <p:cBhvr>
                                        <p:cTn id="33" dur="500"/>
                                        <p:tgtEl>
                                          <p:spTgt spid="17419"/>
                                        </p:tgtEl>
                                      </p:cBhvr>
                                    </p:animEffect>
                                  </p:childTnLst>
                                </p:cTn>
                              </p:par>
                            </p:childTnLst>
                          </p:cTn>
                        </p:par>
                        <p:par>
                          <p:cTn id="34" fill="hold">
                            <p:stCondLst>
                              <p:cond delay="13000"/>
                            </p:stCondLst>
                            <p:childTnLst>
                              <p:par>
                                <p:cTn id="35" presetID="9" presetClass="entr" presetSubtype="0" fill="hold" nodeType="afterEffect">
                                  <p:stCondLst>
                                    <p:cond delay="5000"/>
                                  </p:stCondLst>
                                  <p:childTnLst>
                                    <p:set>
                                      <p:cBhvr>
                                        <p:cTn id="36" dur="1" fill="hold">
                                          <p:stCondLst>
                                            <p:cond delay="0"/>
                                          </p:stCondLst>
                                        </p:cTn>
                                        <p:tgtEl>
                                          <p:spTgt spid="17433"/>
                                        </p:tgtEl>
                                        <p:attrNameLst>
                                          <p:attrName>style.visibility</p:attrName>
                                        </p:attrNameLst>
                                      </p:cBhvr>
                                      <p:to>
                                        <p:strVal val="visible"/>
                                      </p:to>
                                    </p:set>
                                    <p:animEffect transition="in" filter="dissolve">
                                      <p:cBhvr>
                                        <p:cTn id="37" dur="500"/>
                                        <p:tgtEl>
                                          <p:spTgt spid="17433"/>
                                        </p:tgtEl>
                                      </p:cBhvr>
                                    </p:animEffect>
                                  </p:childTnLst>
                                </p:cTn>
                              </p:par>
                            </p:childTnLst>
                          </p:cTn>
                        </p:par>
                        <p:par>
                          <p:cTn id="38" fill="hold">
                            <p:stCondLst>
                              <p:cond delay="18500"/>
                            </p:stCondLst>
                            <p:childTnLst>
                              <p:par>
                                <p:cTn id="39" presetID="17" presetClass="entr" presetSubtype="1" fill="hold" grpId="0" nodeType="afterEffect">
                                  <p:stCondLst>
                                    <p:cond delay="3000"/>
                                  </p:stCondLst>
                                  <p:childTnLst>
                                    <p:set>
                                      <p:cBhvr>
                                        <p:cTn id="40" dur="1" fill="hold">
                                          <p:stCondLst>
                                            <p:cond delay="0"/>
                                          </p:stCondLst>
                                        </p:cTn>
                                        <p:tgtEl>
                                          <p:spTgt spid="17430"/>
                                        </p:tgtEl>
                                        <p:attrNameLst>
                                          <p:attrName>style.visibility</p:attrName>
                                        </p:attrNameLst>
                                      </p:cBhvr>
                                      <p:to>
                                        <p:strVal val="visible"/>
                                      </p:to>
                                    </p:set>
                                    <p:anim calcmode="lin" valueType="num">
                                      <p:cBhvr>
                                        <p:cTn id="41" dur="500" fill="hold"/>
                                        <p:tgtEl>
                                          <p:spTgt spid="17430"/>
                                        </p:tgtEl>
                                        <p:attrNameLst>
                                          <p:attrName>ppt_x</p:attrName>
                                        </p:attrNameLst>
                                      </p:cBhvr>
                                      <p:tavLst>
                                        <p:tav tm="0">
                                          <p:val>
                                            <p:strVal val="#ppt_x"/>
                                          </p:val>
                                        </p:tav>
                                        <p:tav tm="100000">
                                          <p:val>
                                            <p:strVal val="#ppt_x"/>
                                          </p:val>
                                        </p:tav>
                                      </p:tavLst>
                                    </p:anim>
                                    <p:anim calcmode="lin" valueType="num">
                                      <p:cBhvr>
                                        <p:cTn id="42" dur="500" fill="hold"/>
                                        <p:tgtEl>
                                          <p:spTgt spid="17430"/>
                                        </p:tgtEl>
                                        <p:attrNameLst>
                                          <p:attrName>ppt_y</p:attrName>
                                        </p:attrNameLst>
                                      </p:cBhvr>
                                      <p:tavLst>
                                        <p:tav tm="0">
                                          <p:val>
                                            <p:strVal val="#ppt_y-#ppt_h/2"/>
                                          </p:val>
                                        </p:tav>
                                        <p:tav tm="100000">
                                          <p:val>
                                            <p:strVal val="#ppt_y"/>
                                          </p:val>
                                        </p:tav>
                                      </p:tavLst>
                                    </p:anim>
                                    <p:anim calcmode="lin" valueType="num">
                                      <p:cBhvr>
                                        <p:cTn id="43" dur="500" fill="hold"/>
                                        <p:tgtEl>
                                          <p:spTgt spid="17430"/>
                                        </p:tgtEl>
                                        <p:attrNameLst>
                                          <p:attrName>ppt_w</p:attrName>
                                        </p:attrNameLst>
                                      </p:cBhvr>
                                      <p:tavLst>
                                        <p:tav tm="0">
                                          <p:val>
                                            <p:strVal val="#ppt_w"/>
                                          </p:val>
                                        </p:tav>
                                        <p:tav tm="100000">
                                          <p:val>
                                            <p:strVal val="#ppt_w"/>
                                          </p:val>
                                        </p:tav>
                                      </p:tavLst>
                                    </p:anim>
                                    <p:anim calcmode="lin" valueType="num">
                                      <p:cBhvr>
                                        <p:cTn id="44" dur="500" fill="hold"/>
                                        <p:tgtEl>
                                          <p:spTgt spid="17430"/>
                                        </p:tgtEl>
                                        <p:attrNameLst>
                                          <p:attrName>ppt_h</p:attrName>
                                        </p:attrNameLst>
                                      </p:cBhvr>
                                      <p:tavLst>
                                        <p:tav tm="0">
                                          <p:val>
                                            <p:fltVal val="0"/>
                                          </p:val>
                                        </p:tav>
                                        <p:tav tm="100000">
                                          <p:val>
                                            <p:strVal val="#ppt_h"/>
                                          </p:val>
                                        </p:tav>
                                      </p:tavLst>
                                    </p:anim>
                                  </p:childTnLst>
                                </p:cTn>
                              </p:par>
                            </p:childTnLst>
                          </p:cTn>
                        </p:par>
                        <p:par>
                          <p:cTn id="45" fill="hold">
                            <p:stCondLst>
                              <p:cond delay="22000"/>
                            </p:stCondLst>
                            <p:childTnLst>
                              <p:par>
                                <p:cTn id="46" presetID="4" presetClass="entr" presetSubtype="16" fill="hold" grpId="0" nodeType="afterEffect">
                                  <p:stCondLst>
                                    <p:cond delay="2000"/>
                                  </p:stCondLst>
                                  <p:childTnLst>
                                    <p:set>
                                      <p:cBhvr>
                                        <p:cTn id="47" dur="1" fill="hold">
                                          <p:stCondLst>
                                            <p:cond delay="0"/>
                                          </p:stCondLst>
                                        </p:cTn>
                                        <p:tgtEl>
                                          <p:spTgt spid="17420"/>
                                        </p:tgtEl>
                                        <p:attrNameLst>
                                          <p:attrName>style.visibility</p:attrName>
                                        </p:attrNameLst>
                                      </p:cBhvr>
                                      <p:to>
                                        <p:strVal val="visible"/>
                                      </p:to>
                                    </p:set>
                                    <p:animEffect transition="in" filter="box(in)">
                                      <p:cBhvr>
                                        <p:cTn id="48" dur="500"/>
                                        <p:tgtEl>
                                          <p:spTgt spid="17420"/>
                                        </p:tgtEl>
                                      </p:cBhvr>
                                    </p:animEffect>
                                  </p:childTnLst>
                                </p:cTn>
                              </p:par>
                            </p:childTnLst>
                          </p:cTn>
                        </p:par>
                        <p:par>
                          <p:cTn id="49" fill="hold">
                            <p:stCondLst>
                              <p:cond delay="24500"/>
                            </p:stCondLst>
                            <p:childTnLst>
                              <p:par>
                                <p:cTn id="50" presetID="9" presetClass="entr" presetSubtype="0" fill="hold" grpId="0" nodeType="afterEffect">
                                  <p:stCondLst>
                                    <p:cond delay="0"/>
                                  </p:stCondLst>
                                  <p:childTnLst>
                                    <p:set>
                                      <p:cBhvr>
                                        <p:cTn id="51" dur="1" fill="hold">
                                          <p:stCondLst>
                                            <p:cond delay="0"/>
                                          </p:stCondLst>
                                        </p:cTn>
                                        <p:tgtEl>
                                          <p:spTgt spid="17415"/>
                                        </p:tgtEl>
                                        <p:attrNameLst>
                                          <p:attrName>style.visibility</p:attrName>
                                        </p:attrNameLst>
                                      </p:cBhvr>
                                      <p:to>
                                        <p:strVal val="visible"/>
                                      </p:to>
                                    </p:set>
                                    <p:animEffect transition="in" filter="dissolve">
                                      <p:cBhvr>
                                        <p:cTn id="52"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3" fill="hold" display="0">
                  <p:stCondLst>
                    <p:cond delay="indefinite"/>
                  </p:stCondLst>
                  <p:endCondLst>
                    <p:cond evt="onPrev" delay="0">
                      <p:tgtEl>
                        <p:sldTgt/>
                      </p:tgtEl>
                    </p:cond>
                    <p:cond evt="onStopAudio" delay="0">
                      <p:tgtEl>
                        <p:sldTgt/>
                      </p:tgtEl>
                    </p:cond>
                  </p:endCondLst>
                </p:cTn>
                <p:tgtEl>
                  <p:spTgt spid="17431"/>
                </p:tgtEl>
              </p:cMediaNode>
            </p:audio>
          </p:childTnLst>
        </p:cTn>
      </p:par>
    </p:tnLst>
    <p:bldLst>
      <p:bldP spid="17428" grpId="0" autoUpdateAnimBg="0"/>
      <p:bldP spid="17415" grpId="0" animBg="1"/>
      <p:bldP spid="17418" grpId="0" autoUpdateAnimBg="0"/>
      <p:bldP spid="17419" grpId="0" animBg="1" autoUpdateAnimBg="0"/>
      <p:bldP spid="17420" grpId="0" animBg="1" autoUpdateAnimBg="0"/>
      <p:bldP spid="17429" grpId="0" animBg="1"/>
      <p:bldP spid="174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writing assignment</a:t>
            </a:r>
            <a:endParaRPr lang="en-US" dirty="0"/>
          </a:p>
        </p:txBody>
      </p:sp>
      <p:sp>
        <p:nvSpPr>
          <p:cNvPr id="3" name="Content Placeholder 2"/>
          <p:cNvSpPr>
            <a:spLocks noGrp="1"/>
          </p:cNvSpPr>
          <p:nvPr>
            <p:ph idx="1"/>
          </p:nvPr>
        </p:nvSpPr>
        <p:spPr>
          <a:xfrm>
            <a:off x="323528" y="1484784"/>
            <a:ext cx="8280920" cy="5184576"/>
          </a:xfrm>
        </p:spPr>
        <p:txBody>
          <a:bodyPr>
            <a:normAutofit fontScale="92500" lnSpcReduction="20000"/>
          </a:bodyPr>
          <a:lstStyle/>
          <a:p>
            <a:r>
              <a:rPr lang="en-US" sz="3200" dirty="0" smtClean="0"/>
              <a:t>read description in handout</a:t>
            </a:r>
          </a:p>
          <a:p>
            <a:r>
              <a:rPr lang="en-US" sz="3200" dirty="0" smtClean="0"/>
              <a:t>get into groups</a:t>
            </a:r>
          </a:p>
          <a:p>
            <a:r>
              <a:rPr lang="en-US" sz="3200" dirty="0" smtClean="0"/>
              <a:t>YOU MUST ACCESS SOURCE MATERIAL ON </a:t>
            </a:r>
            <a:r>
              <a:rPr lang="en-US" sz="3200" dirty="0" err="1" smtClean="0"/>
              <a:t>elearning.shishu.edu</a:t>
            </a:r>
            <a:r>
              <a:rPr lang="en-US" sz="3200" dirty="0" smtClean="0"/>
              <a:t> !!!!</a:t>
            </a:r>
          </a:p>
          <a:p>
            <a:r>
              <a:rPr lang="en-US" sz="3200" dirty="0" smtClean="0"/>
              <a:t>If you have not yet accessed </a:t>
            </a:r>
            <a:r>
              <a:rPr lang="en-US" sz="3200" dirty="0" err="1" smtClean="0"/>
              <a:t>elearning</a:t>
            </a:r>
            <a:r>
              <a:rPr lang="en-US" sz="3200" dirty="0" smtClean="0"/>
              <a:t>, see me or your tutor!!! </a:t>
            </a:r>
          </a:p>
          <a:p>
            <a:r>
              <a:rPr lang="en-US" sz="3200" dirty="0" smtClean="0"/>
              <a:t>Access and download the reader for your topic (saving paper). Divide the reading among your group member!!!!</a:t>
            </a:r>
          </a:p>
          <a:p>
            <a:r>
              <a:rPr lang="en-US" sz="3200" dirty="0" smtClean="0"/>
              <a:t>First segment due before class next week!!!</a:t>
            </a:r>
            <a:endParaRPr lang="en-US" sz="3200" dirty="0"/>
          </a:p>
        </p:txBody>
      </p:sp>
    </p:spTree>
    <p:extLst>
      <p:ext uri="{BB962C8B-B14F-4D97-AF65-F5344CB8AC3E}">
        <p14:creationId xmlns:p14="http://schemas.microsoft.com/office/powerpoint/2010/main" val="1983077841"/>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071678"/>
            <a:ext cx="8162925" cy="2123658"/>
          </a:xfrm>
        </p:spPr>
        <p:txBody>
          <a:bodyPr/>
          <a:lstStyle/>
          <a:p>
            <a:pPr algn="ctr"/>
            <a:r>
              <a:rPr lang="en-US" b="1" dirty="0" smtClean="0">
                <a:solidFill>
                  <a:srgbClr val="002060"/>
                </a:solidFill>
              </a:rPr>
              <a:t>Stages of the Writing Process</a:t>
            </a:r>
            <a:r>
              <a:rPr lang="en-US" dirty="0" smtClean="0"/>
              <a:t/>
            </a:r>
            <a:br>
              <a:rPr lang="en-US" dirty="0" smtClean="0"/>
            </a:br>
            <a:endParaRPr lang="ar-EG" dirty="0"/>
          </a:p>
        </p:txBody>
      </p:sp>
      <p:sp>
        <p:nvSpPr>
          <p:cNvPr id="3" name="Content Placeholder 2"/>
          <p:cNvSpPr>
            <a:spLocks noGrp="1"/>
          </p:cNvSpPr>
          <p:nvPr>
            <p:ph idx="1"/>
          </p:nvPr>
        </p:nvSpPr>
        <p:spPr>
          <a:xfrm>
            <a:off x="714348" y="1357298"/>
            <a:ext cx="8110537" cy="4191000"/>
          </a:xfrm>
        </p:spPr>
        <p:txBody>
          <a:bodyPr/>
          <a:lstStyle/>
          <a:p>
            <a:endParaRPr lang="ar-EG" dirty="0"/>
          </a:p>
        </p:txBody>
      </p:sp>
    </p:spTree>
  </p:cSld>
  <p:clrMapOvr>
    <a:masterClrMapping/>
  </p:clrMapOvr>
  <p:transition xmlns:p14="http://schemas.microsoft.com/office/powerpoint/2010/main">
    <p:cover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8162925" cy="769441"/>
          </a:xfrm>
        </p:spPr>
        <p:txBody>
          <a:bodyPr/>
          <a:lstStyle/>
          <a:p>
            <a:pPr eaLnBrk="1" hangingPunct="1">
              <a:defRPr/>
            </a:pPr>
            <a:r>
              <a:rPr lang="en-US" b="1" dirty="0" smtClean="0">
                <a:solidFill>
                  <a:srgbClr val="002060"/>
                </a:solidFill>
              </a:rPr>
              <a:t>1)Prewriting</a:t>
            </a:r>
          </a:p>
        </p:txBody>
      </p:sp>
      <p:sp>
        <p:nvSpPr>
          <p:cNvPr id="3" name="Content Placeholder 2"/>
          <p:cNvSpPr>
            <a:spLocks noGrp="1"/>
          </p:cNvSpPr>
          <p:nvPr>
            <p:ph idx="1"/>
          </p:nvPr>
        </p:nvSpPr>
        <p:spPr>
          <a:xfrm>
            <a:off x="500034" y="785794"/>
            <a:ext cx="8110537" cy="4191000"/>
          </a:xfrm>
        </p:spPr>
        <p:txBody>
          <a:bodyPr>
            <a:normAutofit lnSpcReduction="10000"/>
          </a:bodyPr>
          <a:lstStyle/>
          <a:p>
            <a:pPr>
              <a:buNone/>
            </a:pPr>
            <a:r>
              <a:rPr lang="en-US" dirty="0" smtClean="0"/>
              <a:t>   </a:t>
            </a:r>
          </a:p>
          <a:p>
            <a:pPr algn="just" eaLnBrk="1" hangingPunct="1">
              <a:defRPr/>
            </a:pPr>
            <a:r>
              <a:rPr lang="en-US" sz="2400" b="1" dirty="0" smtClean="0">
                <a:solidFill>
                  <a:schemeClr val="tx2"/>
                </a:solidFill>
              </a:rPr>
              <a:t>Prewriting is the first stage of the writing process. Prewriting, as its name suggests, is something you do </a:t>
            </a:r>
            <a:r>
              <a:rPr lang="en-US" sz="2400" b="1" i="1" dirty="0" smtClean="0">
                <a:solidFill>
                  <a:schemeClr val="tx2"/>
                </a:solidFill>
              </a:rPr>
              <a:t>before</a:t>
            </a:r>
            <a:r>
              <a:rPr lang="en-US" sz="2400" b="1" dirty="0" smtClean="0">
                <a:solidFill>
                  <a:schemeClr val="tx2"/>
                </a:solidFill>
              </a:rPr>
              <a:t> you write a paragraph or essay or other written work. The purpose of the prewriting stage is to find a topic for writing, to collect ideas and information, and to do research if necessary. There are many different </a:t>
            </a:r>
            <a:r>
              <a:rPr lang="en-US" sz="2400" b="1" dirty="0" smtClean="0">
                <a:solidFill>
                  <a:schemeClr val="tx2"/>
                </a:solidFill>
                <a:hlinkClick r:id="rId2"/>
              </a:rPr>
              <a:t>types of prewriting</a:t>
            </a:r>
            <a:r>
              <a:rPr lang="en-US" sz="2400" b="1" dirty="0" smtClean="0">
                <a:solidFill>
                  <a:schemeClr val="tx2"/>
                </a:solidFill>
              </a:rPr>
              <a:t> that help writers generate ideas. The different types of prewriting that we will explore here are: </a:t>
            </a:r>
            <a:r>
              <a:rPr lang="en-US" sz="2400" b="1" dirty="0" err="1" smtClean="0">
                <a:solidFill>
                  <a:srgbClr val="C00000"/>
                </a:solidFill>
              </a:rPr>
              <a:t>freewriting</a:t>
            </a:r>
            <a:r>
              <a:rPr lang="en-US" sz="2400" b="1" dirty="0" smtClean="0"/>
              <a:t>, </a:t>
            </a:r>
            <a:r>
              <a:rPr lang="en-US" sz="2400" b="1" dirty="0" smtClean="0">
                <a:solidFill>
                  <a:srgbClr val="C00000"/>
                </a:solidFill>
              </a:rPr>
              <a:t>brainstorming</a:t>
            </a:r>
            <a:r>
              <a:rPr lang="en-US" sz="2400" b="1" dirty="0" smtClean="0"/>
              <a:t>, </a:t>
            </a:r>
            <a:r>
              <a:rPr lang="en-US" sz="2400" b="1" dirty="0" smtClean="0">
                <a:solidFill>
                  <a:srgbClr val="C00000"/>
                </a:solidFill>
              </a:rPr>
              <a:t>clustering</a:t>
            </a:r>
            <a:r>
              <a:rPr lang="en-US" sz="2400" b="1" dirty="0" smtClean="0"/>
              <a:t>, </a:t>
            </a:r>
            <a:r>
              <a:rPr lang="en-US" sz="2400" b="1" dirty="0" smtClean="0">
                <a:solidFill>
                  <a:srgbClr val="C00000"/>
                </a:solidFill>
              </a:rPr>
              <a:t>questioning</a:t>
            </a:r>
            <a:r>
              <a:rPr lang="en-US" sz="2400" b="1" dirty="0" smtClean="0"/>
              <a:t>, </a:t>
            </a:r>
            <a:r>
              <a:rPr lang="en-US" sz="2400" b="1" dirty="0" smtClean="0">
                <a:solidFill>
                  <a:schemeClr val="tx2"/>
                </a:solidFill>
              </a:rPr>
              <a:t>and </a:t>
            </a:r>
            <a:r>
              <a:rPr lang="en-US" sz="2400" b="1" dirty="0" smtClean="0">
                <a:solidFill>
                  <a:srgbClr val="C00000"/>
                </a:solidFill>
              </a:rPr>
              <a:t>Venn diagram</a:t>
            </a:r>
            <a:r>
              <a:rPr lang="en-US" sz="2400" b="1" dirty="0" smtClean="0"/>
              <a:t>.</a:t>
            </a:r>
          </a:p>
          <a:p>
            <a:endParaRPr lang="ar-EG" dirty="0"/>
          </a:p>
        </p:txBody>
      </p:sp>
    </p:spTree>
  </p:cSld>
  <p:clrMapOvr>
    <a:masterClrMapping/>
  </p:clrMapOvr>
  <p:transition xmlns:p14="http://schemas.microsoft.com/office/powerpoint/2010/main">
    <p:cover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8162925" cy="1323439"/>
          </a:xfrm>
        </p:spPr>
        <p:txBody>
          <a:bodyPr/>
          <a:lstStyle/>
          <a:p>
            <a:r>
              <a:rPr lang="en-US" sz="3600" b="1" dirty="0" smtClean="0"/>
              <a:t>A)</a:t>
            </a:r>
            <a:r>
              <a:rPr lang="en-US" sz="3600" dirty="0" smtClean="0"/>
              <a:t> </a:t>
            </a:r>
            <a:r>
              <a:rPr lang="en-US" sz="3600" b="1" dirty="0" err="1" smtClean="0"/>
              <a:t>Freewriting</a:t>
            </a:r>
            <a:r>
              <a:rPr lang="en-US" dirty="0" smtClean="0"/>
              <a:t/>
            </a:r>
            <a:br>
              <a:rPr lang="en-US" dirty="0" smtClean="0"/>
            </a:br>
            <a:endParaRPr lang="ar-EG" dirty="0"/>
          </a:p>
        </p:txBody>
      </p:sp>
      <p:sp>
        <p:nvSpPr>
          <p:cNvPr id="3" name="Content Placeholder 2"/>
          <p:cNvSpPr>
            <a:spLocks noGrp="1"/>
          </p:cNvSpPr>
          <p:nvPr>
            <p:ph idx="1"/>
          </p:nvPr>
        </p:nvSpPr>
        <p:spPr>
          <a:xfrm>
            <a:off x="285720" y="1571612"/>
            <a:ext cx="8110537" cy="4191000"/>
          </a:xfrm>
        </p:spPr>
        <p:txBody>
          <a:bodyPr/>
          <a:lstStyle/>
          <a:p>
            <a:pPr algn="just"/>
            <a:r>
              <a:rPr lang="en-US" dirty="0" smtClean="0"/>
              <a:t> </a:t>
            </a:r>
            <a:r>
              <a:rPr lang="en-US" sz="2000" dirty="0" smtClean="0"/>
              <a:t>	</a:t>
            </a:r>
            <a:r>
              <a:rPr lang="en-US" sz="2000" b="1" dirty="0" err="1" smtClean="0"/>
              <a:t>Freewriting</a:t>
            </a:r>
            <a:r>
              <a:rPr lang="en-US" sz="2000" b="1" dirty="0" smtClean="0"/>
              <a:t> is when someone writes freely what comes to mind in sentences or phrases, without worrying about grammar, punctuation or making sense.  ANY EMOTION, OPINION, FACT, HISTORICAL DATA, FAMOUS INDIVIDUAL, NOTABLE AUTHOR OR BOOK </a:t>
            </a:r>
            <a:endParaRPr lang="ar-EG" sz="2000" b="1" dirty="0"/>
          </a:p>
        </p:txBody>
      </p:sp>
      <p:pic>
        <p:nvPicPr>
          <p:cNvPr id="4" name="Content Placeholder 3" descr="Picture3.png"/>
          <p:cNvPicPr>
            <a:picLocks noChangeAspect="1"/>
          </p:cNvPicPr>
          <p:nvPr/>
        </p:nvPicPr>
        <p:blipFill>
          <a:blip r:embed="rId2"/>
          <a:stretch>
            <a:fillRect/>
          </a:stretch>
        </p:blipFill>
        <p:spPr bwMode="auto">
          <a:xfrm>
            <a:off x="1357290" y="3714752"/>
            <a:ext cx="6357982" cy="3333311"/>
          </a:xfrm>
          <a:prstGeom prst="rect">
            <a:avLst/>
          </a:prstGeom>
          <a:noFill/>
          <a:ln w="9525">
            <a:noFill/>
            <a:miter lim="800000"/>
            <a:headEnd/>
            <a:tailEnd/>
          </a:ln>
          <a:effectLst/>
        </p:spPr>
      </p:pic>
    </p:spTree>
  </p:cSld>
  <p:clrMapOvr>
    <a:masterClrMapping/>
  </p:clrMapOvr>
  <p:transition xmlns:p14="http://schemas.microsoft.com/office/powerpoint/2010/main">
    <p:cover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Mistakes</a:t>
            </a:r>
            <a:endParaRPr lang="zh-CN" altLang="en-US" dirty="0"/>
          </a:p>
        </p:txBody>
      </p:sp>
      <p:sp>
        <p:nvSpPr>
          <p:cNvPr id="3" name="内容占位符 2"/>
          <p:cNvSpPr>
            <a:spLocks noGrp="1"/>
          </p:cNvSpPr>
          <p:nvPr>
            <p:ph idx="1"/>
          </p:nvPr>
        </p:nvSpPr>
        <p:spPr/>
        <p:txBody>
          <a:bodyPr>
            <a:normAutofit lnSpcReduction="10000"/>
          </a:bodyPr>
          <a:lstStyle/>
          <a:p>
            <a:pPr marL="742950" indent="-742950">
              <a:buNone/>
            </a:pPr>
            <a:r>
              <a:rPr lang="en-US" altLang="zh-CN" sz="3600" dirty="0" smtClean="0"/>
              <a:t>Formatting, fonts, bold, underline, italics, font size, spacing, </a:t>
            </a:r>
            <a:r>
              <a:rPr lang="en-US" altLang="zh-CN" sz="3600" dirty="0" err="1" smtClean="0"/>
              <a:t>numberin</a:t>
            </a:r>
            <a:endParaRPr lang="en-US" altLang="zh-CN" sz="3600" dirty="0" smtClean="0"/>
          </a:p>
          <a:p>
            <a:pPr marL="742950" indent="-742950">
              <a:buFont typeface="+mj-lt"/>
              <a:buAutoNum type="arabicPeriod"/>
            </a:pPr>
            <a:r>
              <a:rPr lang="en-US" altLang="zh-CN" sz="3600" dirty="0" smtClean="0"/>
              <a:t>DO NOT WRITE THE MONTH ONLY 2007</a:t>
            </a:r>
          </a:p>
          <a:p>
            <a:pPr marL="742950" indent="-742950">
              <a:buFont typeface="+mj-lt"/>
              <a:buAutoNum type="arabicPeriod"/>
            </a:pPr>
            <a:r>
              <a:rPr lang="en-US" altLang="zh-CN" sz="3600" dirty="0" smtClean="0"/>
              <a:t>USE STANDARD FONT TIMES NEW ROMAN </a:t>
            </a:r>
          </a:p>
          <a:p>
            <a:pPr marL="742950" indent="-742950">
              <a:buFont typeface="+mj-lt"/>
              <a:buAutoNum type="arabicPeriod"/>
            </a:pPr>
            <a:endParaRPr lang="en-US" altLang="zh-CN" sz="3600" dirty="0" smtClean="0"/>
          </a:p>
          <a:p>
            <a:pPr marL="742950" indent="-742950">
              <a:buFont typeface="+mj-lt"/>
              <a:buAutoNum type="arabicPeriod"/>
            </a:pPr>
            <a:endParaRPr lang="en-US" altLang="zh-CN" sz="3600" dirty="0" smtClean="0"/>
          </a:p>
        </p:txBody>
      </p:sp>
    </p:spTree>
  </p:cSld>
  <p:clrMapOvr>
    <a:masterClrMapping/>
  </p:clrMapOvr>
  <p:transition xmlns:p14="http://schemas.microsoft.com/office/powerpoint/2010/main">
    <p:cover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428604"/>
            <a:ext cx="8162925" cy="1200329"/>
          </a:xfrm>
        </p:spPr>
        <p:txBody>
          <a:bodyPr/>
          <a:lstStyle/>
          <a:p>
            <a:r>
              <a:rPr lang="en-US" sz="3600" b="1" dirty="0" smtClean="0"/>
              <a:t>B)Brainstorming </a:t>
            </a:r>
            <a:r>
              <a:rPr lang="en-US" sz="3600" dirty="0" smtClean="0"/>
              <a:t/>
            </a:r>
            <a:br>
              <a:rPr lang="en-US" sz="3600" dirty="0" smtClean="0"/>
            </a:br>
            <a:endParaRPr lang="ar-EG" sz="3600" dirty="0"/>
          </a:p>
        </p:txBody>
      </p:sp>
      <p:sp>
        <p:nvSpPr>
          <p:cNvPr id="3" name="Content Placeholder 2"/>
          <p:cNvSpPr>
            <a:spLocks noGrp="1"/>
          </p:cNvSpPr>
          <p:nvPr>
            <p:ph idx="1"/>
          </p:nvPr>
        </p:nvSpPr>
        <p:spPr>
          <a:xfrm>
            <a:off x="642910" y="1500174"/>
            <a:ext cx="8110537" cy="4191000"/>
          </a:xfrm>
        </p:spPr>
        <p:txBody>
          <a:bodyPr/>
          <a:lstStyle/>
          <a:p>
            <a:pPr algn="just"/>
            <a:r>
              <a:rPr lang="en-US" sz="2400" b="1" dirty="0" smtClean="0"/>
              <a:t>Brainstorming or listing is when you freely write down all ideas in the order which they occur to you.                 </a:t>
            </a:r>
            <a:r>
              <a:rPr lang="en-US" dirty="0" smtClean="0"/>
              <a:t/>
            </a:r>
            <a:br>
              <a:rPr lang="en-US" dirty="0" smtClean="0"/>
            </a:br>
            <a:endParaRPr lang="en-US" dirty="0" smtClean="0"/>
          </a:p>
          <a:p>
            <a:endParaRPr lang="ar-EG" dirty="0"/>
          </a:p>
        </p:txBody>
      </p:sp>
      <p:pic>
        <p:nvPicPr>
          <p:cNvPr id="4" name="Content Placeholder 3" descr="Picture5.jpg"/>
          <p:cNvPicPr>
            <a:picLocks noChangeAspect="1"/>
          </p:cNvPicPr>
          <p:nvPr/>
        </p:nvPicPr>
        <p:blipFill>
          <a:blip r:embed="rId2"/>
          <a:stretch>
            <a:fillRect/>
          </a:stretch>
        </p:blipFill>
        <p:spPr bwMode="auto">
          <a:xfrm>
            <a:off x="2643174" y="2428868"/>
            <a:ext cx="4071966" cy="3857652"/>
          </a:xfrm>
          <a:prstGeom prst="rect">
            <a:avLst/>
          </a:prstGeom>
          <a:noFill/>
          <a:ln w="9525">
            <a:noFill/>
            <a:miter lim="800000"/>
            <a:headEnd/>
            <a:tailEnd/>
          </a:ln>
          <a:effectLst/>
        </p:spPr>
      </p:pic>
    </p:spTree>
  </p:cSld>
  <p:clrMapOvr>
    <a:masterClrMapping/>
  </p:clrMapOvr>
  <p:transition xmlns:p14="http://schemas.microsoft.com/office/powerpoint/2010/main">
    <p:cover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285860"/>
            <a:ext cx="8162925" cy="1446550"/>
          </a:xfrm>
        </p:spPr>
        <p:txBody>
          <a:bodyPr/>
          <a:lstStyle/>
          <a:p>
            <a:r>
              <a:rPr lang="en-US" b="1" dirty="0" smtClean="0"/>
              <a:t>C)</a:t>
            </a:r>
            <a:r>
              <a:rPr lang="en-US" dirty="0" smtClean="0"/>
              <a:t> </a:t>
            </a:r>
            <a:r>
              <a:rPr lang="en-US" b="1" dirty="0" smtClean="0"/>
              <a:t>Questioning</a:t>
            </a:r>
            <a:r>
              <a:rPr lang="en-US" dirty="0" smtClean="0"/>
              <a:t/>
            </a:r>
            <a:br>
              <a:rPr lang="en-US" dirty="0" smtClean="0"/>
            </a:br>
            <a:endParaRPr lang="ar-EG" dirty="0"/>
          </a:p>
        </p:txBody>
      </p:sp>
      <p:sp>
        <p:nvSpPr>
          <p:cNvPr id="3" name="Content Placeholder 2"/>
          <p:cNvSpPr>
            <a:spLocks noGrp="1"/>
          </p:cNvSpPr>
          <p:nvPr>
            <p:ph idx="1"/>
          </p:nvPr>
        </p:nvSpPr>
        <p:spPr>
          <a:xfrm>
            <a:off x="642910" y="928670"/>
            <a:ext cx="8110537" cy="2690802"/>
          </a:xfrm>
        </p:spPr>
        <p:txBody>
          <a:bodyPr>
            <a:normAutofit fontScale="70000" lnSpcReduction="20000"/>
          </a:bodyPr>
          <a:lstStyle/>
          <a:p>
            <a:pPr>
              <a:buNone/>
            </a:pPr>
            <a:r>
              <a:rPr lang="en-US" b="1" dirty="0" smtClean="0"/>
              <a:t/>
            </a:r>
            <a:br>
              <a:rPr lang="en-US" b="1" dirty="0" smtClean="0"/>
            </a:br>
            <a:endParaRPr lang="en-US" dirty="0" smtClean="0"/>
          </a:p>
          <a:p>
            <a:pPr algn="just"/>
            <a:endParaRPr lang="en-US" sz="2800" dirty="0" smtClean="0"/>
          </a:p>
          <a:p>
            <a:pPr algn="just"/>
            <a:r>
              <a:rPr lang="en-US" sz="2400" b="1" dirty="0" smtClean="0"/>
              <a:t>When you </a:t>
            </a:r>
            <a:r>
              <a:rPr lang="en-US" sz="2400" b="1" dirty="0" err="1" smtClean="0"/>
              <a:t>prewrite</a:t>
            </a:r>
            <a:r>
              <a:rPr lang="en-US" sz="2400" b="1" dirty="0" smtClean="0"/>
              <a:t> with the questioning technique, you are trying to find out the </a:t>
            </a:r>
            <a:r>
              <a:rPr lang="en-US" sz="2400" b="1" i="1" dirty="0" smtClean="0"/>
              <a:t>How? Who? What? Where? When?</a:t>
            </a:r>
            <a:r>
              <a:rPr lang="en-US" sz="2400" b="1" dirty="0" smtClean="0"/>
              <a:t> and </a:t>
            </a:r>
            <a:r>
              <a:rPr lang="en-US" sz="2400" b="1" i="1" dirty="0" smtClean="0"/>
              <a:t>Why?</a:t>
            </a:r>
            <a:r>
              <a:rPr lang="en-US" sz="2400" b="1" dirty="0" smtClean="0"/>
              <a:t> about your topic.</a:t>
            </a:r>
            <a:r>
              <a:rPr lang="en-US" sz="2400" b="1" i="1" dirty="0" smtClean="0"/>
              <a:t> </a:t>
            </a:r>
            <a:endParaRPr lang="en-US" sz="2400" b="1" dirty="0" smtClean="0"/>
          </a:p>
          <a:p>
            <a:pPr>
              <a:buNone/>
            </a:pPr>
            <a:r>
              <a:rPr lang="en-US" dirty="0" smtClean="0"/>
              <a:t/>
            </a:r>
            <a:br>
              <a:rPr lang="en-US" dirty="0" smtClean="0"/>
            </a:br>
            <a:endParaRPr lang="ar-EG" dirty="0"/>
          </a:p>
        </p:txBody>
      </p:sp>
    </p:spTree>
  </p:cSld>
  <p:clrMapOvr>
    <a:masterClrMapping/>
  </p:clrMapOvr>
  <p:transition xmlns:p14="http://schemas.microsoft.com/office/powerpoint/2010/main">
    <p:cover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642918"/>
            <a:ext cx="8162925" cy="769441"/>
          </a:xfrm>
        </p:spPr>
        <p:txBody>
          <a:bodyPr/>
          <a:lstStyle/>
          <a:p>
            <a:r>
              <a:rPr lang="en-US" b="1" dirty="0" smtClean="0"/>
              <a:t>D)</a:t>
            </a:r>
            <a:r>
              <a:rPr lang="en-US" dirty="0" smtClean="0"/>
              <a:t> </a:t>
            </a:r>
            <a:r>
              <a:rPr lang="en-US" b="1" dirty="0" smtClean="0"/>
              <a:t>Clustering</a:t>
            </a:r>
            <a:endParaRPr lang="ar-EG" dirty="0"/>
          </a:p>
        </p:txBody>
      </p:sp>
      <p:sp>
        <p:nvSpPr>
          <p:cNvPr id="3" name="Content Placeholder 2"/>
          <p:cNvSpPr>
            <a:spLocks noGrp="1"/>
          </p:cNvSpPr>
          <p:nvPr>
            <p:ph idx="1"/>
          </p:nvPr>
        </p:nvSpPr>
        <p:spPr>
          <a:xfrm>
            <a:off x="571472" y="1785926"/>
            <a:ext cx="8110537" cy="4191000"/>
          </a:xfrm>
        </p:spPr>
        <p:txBody>
          <a:bodyPr/>
          <a:lstStyle/>
          <a:p>
            <a:pPr algn="just"/>
            <a:r>
              <a:rPr lang="en-US" sz="2400" b="1" dirty="0" smtClean="0"/>
              <a:t>Clustering, or mind mapping is a "visual of outlining", putting the main topic in the center of paper and lining it with any new ideas associated. You can also group sub-ideas around this new idea. This strategy allows you to collect ideas effectively and, particularly, understand the logic contained between ideas.</a:t>
            </a:r>
            <a:endParaRPr lang="ar-EG" sz="2400" b="1" dirty="0"/>
          </a:p>
        </p:txBody>
      </p:sp>
    </p:spTree>
  </p:cSld>
  <p:clrMapOvr>
    <a:masterClrMapping/>
  </p:clrMapOvr>
  <p:transition xmlns:p14="http://schemas.microsoft.com/office/powerpoint/2010/main">
    <p:cover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pic>
        <p:nvPicPr>
          <p:cNvPr id="4" name="Content Placeholder 3" descr="Picture6.jpg"/>
          <p:cNvPicPr>
            <a:picLocks noGrp="1" noChangeAspect="1"/>
          </p:cNvPicPr>
          <p:nvPr>
            <p:ph idx="1"/>
          </p:nvPr>
        </p:nvPicPr>
        <p:blipFill>
          <a:blip r:embed="rId2"/>
          <a:stretch>
            <a:fillRect/>
          </a:stretch>
        </p:blipFill>
        <p:spPr>
          <a:xfrm>
            <a:off x="571472" y="785794"/>
            <a:ext cx="8078891" cy="6014286"/>
          </a:xfrm>
        </p:spPr>
      </p:pic>
    </p:spTree>
  </p:cSld>
  <p:clrMapOvr>
    <a:masterClrMapping/>
  </p:clrMapOvr>
  <p:transition xmlns:p14="http://schemas.microsoft.com/office/powerpoint/2010/main">
    <p:cover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00042"/>
            <a:ext cx="8162925" cy="707886"/>
          </a:xfrm>
        </p:spPr>
        <p:txBody>
          <a:bodyPr/>
          <a:lstStyle/>
          <a:p>
            <a:r>
              <a:rPr lang="en-US" sz="4000" b="1" dirty="0" smtClean="0"/>
              <a:t>E)</a:t>
            </a:r>
            <a:r>
              <a:rPr lang="en-US" sz="4000" dirty="0" smtClean="0"/>
              <a:t> </a:t>
            </a:r>
            <a:r>
              <a:rPr lang="en-US" sz="4000" b="1" dirty="0" smtClean="0"/>
              <a:t>Venn diagram</a:t>
            </a:r>
            <a:endParaRPr lang="ar-EG" sz="4000" dirty="0"/>
          </a:p>
        </p:txBody>
      </p:sp>
      <p:sp>
        <p:nvSpPr>
          <p:cNvPr id="3" name="Content Placeholder 2"/>
          <p:cNvSpPr>
            <a:spLocks noGrp="1"/>
          </p:cNvSpPr>
          <p:nvPr>
            <p:ph idx="1"/>
          </p:nvPr>
        </p:nvSpPr>
        <p:spPr>
          <a:xfrm>
            <a:off x="642910" y="1357298"/>
            <a:ext cx="8110537" cy="4191000"/>
          </a:xfrm>
        </p:spPr>
        <p:txBody>
          <a:bodyPr/>
          <a:lstStyle/>
          <a:p>
            <a:pPr algn="just"/>
            <a:r>
              <a:rPr lang="en-US" sz="2000" b="1" dirty="0" smtClean="0"/>
              <a:t>A Venn diagram is used to help visualize the similarities and differences between two subjects. Venn diagrams are very useful when brainstorming a compare and contrast essay.</a:t>
            </a:r>
            <a:endParaRPr lang="ar-EG" sz="2000" b="1" dirty="0"/>
          </a:p>
        </p:txBody>
      </p:sp>
      <p:pic>
        <p:nvPicPr>
          <p:cNvPr id="4" name="Content Placeholder 3" descr="Picture7.png"/>
          <p:cNvPicPr>
            <a:picLocks noChangeAspect="1"/>
          </p:cNvPicPr>
          <p:nvPr/>
        </p:nvPicPr>
        <p:blipFill>
          <a:blip r:embed="rId2"/>
          <a:stretch>
            <a:fillRect/>
          </a:stretch>
        </p:blipFill>
        <p:spPr bwMode="auto">
          <a:xfrm>
            <a:off x="1285852" y="2643182"/>
            <a:ext cx="6429420" cy="3286148"/>
          </a:xfrm>
          <a:prstGeom prst="rect">
            <a:avLst/>
          </a:prstGeom>
          <a:noFill/>
          <a:ln w="9525">
            <a:noFill/>
            <a:miter lim="800000"/>
            <a:headEnd/>
            <a:tailEnd/>
          </a:ln>
          <a:effectLst/>
        </p:spPr>
      </p:pic>
    </p:spTree>
  </p:cSld>
  <p:clrMapOvr>
    <a:masterClrMapping/>
  </p:clrMapOvr>
  <p:transition xmlns:p14="http://schemas.microsoft.com/office/powerpoint/2010/main">
    <p:cover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14356"/>
            <a:ext cx="8162925" cy="769441"/>
          </a:xfrm>
        </p:spPr>
        <p:txBody>
          <a:bodyPr/>
          <a:lstStyle/>
          <a:p>
            <a:r>
              <a:rPr lang="en-US" b="1" dirty="0" smtClean="0"/>
              <a:t>2)Drafting</a:t>
            </a:r>
            <a:endParaRPr lang="ar-EG" dirty="0"/>
          </a:p>
        </p:txBody>
      </p:sp>
      <p:sp>
        <p:nvSpPr>
          <p:cNvPr id="3" name="Content Placeholder 2"/>
          <p:cNvSpPr>
            <a:spLocks noGrp="1"/>
          </p:cNvSpPr>
          <p:nvPr>
            <p:ph idx="1"/>
          </p:nvPr>
        </p:nvSpPr>
        <p:spPr>
          <a:xfrm>
            <a:off x="714348" y="1785926"/>
            <a:ext cx="8110537" cy="4191000"/>
          </a:xfrm>
        </p:spPr>
        <p:txBody>
          <a:bodyPr/>
          <a:lstStyle/>
          <a:p>
            <a:pPr algn="just"/>
            <a:r>
              <a:rPr lang="en-US" sz="2400" b="1" dirty="0" smtClean="0"/>
              <a:t>Drafting is the </a:t>
            </a:r>
            <a:r>
              <a:rPr lang="en-US" sz="2400" b="1" dirty="0" smtClean="0">
                <a:solidFill>
                  <a:srgbClr val="C00000"/>
                </a:solidFill>
              </a:rPr>
              <a:t>second </a:t>
            </a:r>
            <a:r>
              <a:rPr lang="en-US" sz="2400" b="1" dirty="0" smtClean="0"/>
              <a:t>stage of the writing process. At this stage, the writer should write a complete first draft using his or her notes from prewriting as a guide. The purpose in drafting is to have a complete draft, not a perfect one, so writers are encouraged to ignore spelling or grammar mistakes and write quickly</a:t>
            </a:r>
            <a:endParaRPr lang="ar-EG" sz="2400" b="1" dirty="0"/>
          </a:p>
        </p:txBody>
      </p:sp>
    </p:spTree>
  </p:cSld>
  <p:clrMapOvr>
    <a:masterClrMapping/>
  </p:clrMapOvr>
  <p:transition xmlns:p14="http://schemas.microsoft.com/office/powerpoint/2010/mai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583488" cy="1283167"/>
          </a:xfrm>
        </p:spPr>
        <p:txBody>
          <a:bodyPr/>
          <a:lstStyle/>
          <a:p>
            <a:r>
              <a:rPr lang="en-US" dirty="0" smtClean="0"/>
              <a:t>characteristics of good quality writing</a:t>
            </a:r>
            <a:endParaRPr lang="en-US" dirty="0"/>
          </a:p>
        </p:txBody>
      </p:sp>
      <p:sp>
        <p:nvSpPr>
          <p:cNvPr id="3" name="Content Placeholder 2"/>
          <p:cNvSpPr>
            <a:spLocks noGrp="1"/>
          </p:cNvSpPr>
          <p:nvPr>
            <p:ph idx="1"/>
          </p:nvPr>
        </p:nvSpPr>
        <p:spPr>
          <a:xfrm>
            <a:off x="539552" y="2560637"/>
            <a:ext cx="7583488" cy="4297363"/>
          </a:xfrm>
        </p:spPr>
        <p:txBody>
          <a:bodyPr>
            <a:normAutofit/>
          </a:bodyPr>
          <a:lstStyle/>
          <a:p>
            <a:pPr marL="0" indent="0">
              <a:buNone/>
            </a:pPr>
            <a:r>
              <a:rPr lang="en-US" sz="6000" dirty="0" smtClean="0"/>
              <a:t>First: THESIS CLARITY AND CONSICENESS </a:t>
            </a:r>
            <a:endParaRPr lang="en-US" sz="6000" dirty="0"/>
          </a:p>
        </p:txBody>
      </p:sp>
    </p:spTree>
    <p:extLst>
      <p:ext uri="{BB962C8B-B14F-4D97-AF65-F5344CB8AC3E}">
        <p14:creationId xmlns:p14="http://schemas.microsoft.com/office/powerpoint/2010/main" val="3813113245"/>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428604"/>
            <a:ext cx="8162925" cy="769441"/>
          </a:xfrm>
        </p:spPr>
        <p:txBody>
          <a:bodyPr/>
          <a:lstStyle/>
          <a:p>
            <a:r>
              <a:rPr lang="en-US" b="1" dirty="0" smtClean="0"/>
              <a:t>3)Revising</a:t>
            </a:r>
            <a:r>
              <a:rPr lang="en-US" dirty="0" smtClean="0"/>
              <a:t> </a:t>
            </a:r>
            <a:endParaRPr lang="ar-EG" dirty="0"/>
          </a:p>
        </p:txBody>
      </p:sp>
      <p:sp>
        <p:nvSpPr>
          <p:cNvPr id="3" name="Content Placeholder 2"/>
          <p:cNvSpPr>
            <a:spLocks noGrp="1"/>
          </p:cNvSpPr>
          <p:nvPr>
            <p:ph idx="1"/>
          </p:nvPr>
        </p:nvSpPr>
        <p:spPr>
          <a:xfrm>
            <a:off x="428596" y="1214422"/>
            <a:ext cx="8110537" cy="4191000"/>
          </a:xfrm>
        </p:spPr>
        <p:txBody>
          <a:bodyPr/>
          <a:lstStyle/>
          <a:p>
            <a:pPr algn="just"/>
            <a:r>
              <a:rPr lang="en-US" sz="2400" b="1" dirty="0" smtClean="0"/>
              <a:t>Revising is the </a:t>
            </a:r>
            <a:r>
              <a:rPr lang="en-US" sz="2400" b="1" dirty="0" smtClean="0">
                <a:solidFill>
                  <a:srgbClr val="C00000"/>
                </a:solidFill>
              </a:rPr>
              <a:t>third</a:t>
            </a:r>
            <a:r>
              <a:rPr lang="en-US" sz="2400" b="1" dirty="0" smtClean="0"/>
              <a:t> stage of the writing process In fact, to revise means literally to “re-see” or “re-look” at your writing. When you revise, you look at the parts of your essay and make sure that each part works together to make a coherent whole. Similarly, feedback from others can help you identify those parts of the essay that work well--and those that do not. Revising often includes </a:t>
            </a:r>
            <a:r>
              <a:rPr lang="en-US" sz="2400" b="1" dirty="0" smtClean="0">
                <a:solidFill>
                  <a:srgbClr val="0070C0"/>
                </a:solidFill>
              </a:rPr>
              <a:t>adding</a:t>
            </a:r>
            <a:r>
              <a:rPr lang="en-US" sz="2400" b="1" dirty="0" smtClean="0"/>
              <a:t>, </a:t>
            </a:r>
            <a:r>
              <a:rPr lang="en-US" sz="2400" b="1" dirty="0" smtClean="0">
                <a:solidFill>
                  <a:srgbClr val="0070C0"/>
                </a:solidFill>
              </a:rPr>
              <a:t>cutting</a:t>
            </a:r>
            <a:r>
              <a:rPr lang="en-US" sz="2400" b="1" dirty="0" smtClean="0"/>
              <a:t>, </a:t>
            </a:r>
            <a:r>
              <a:rPr lang="en-US" sz="2400" b="1" dirty="0" smtClean="0">
                <a:solidFill>
                  <a:srgbClr val="0070C0"/>
                </a:solidFill>
              </a:rPr>
              <a:t>moving</a:t>
            </a:r>
            <a:r>
              <a:rPr lang="en-US" sz="2400" b="1" dirty="0" smtClean="0"/>
              <a:t>, or </a:t>
            </a:r>
            <a:r>
              <a:rPr lang="en-US" sz="2400" b="1" dirty="0" smtClean="0">
                <a:solidFill>
                  <a:srgbClr val="0070C0"/>
                </a:solidFill>
              </a:rPr>
              <a:t>changing</a:t>
            </a:r>
            <a:r>
              <a:rPr lang="en-US" sz="2400" b="1" dirty="0" smtClean="0"/>
              <a:t> information in order to make the ideas clearer, more accurate, more interesting, or more convincing.</a:t>
            </a:r>
            <a:endParaRPr lang="ar-EG" sz="2400" b="1" dirty="0"/>
          </a:p>
        </p:txBody>
      </p:sp>
    </p:spTree>
  </p:cSld>
  <p:clrMapOvr>
    <a:masterClrMapping/>
  </p:clrMapOvr>
  <p:transition xmlns:p14="http://schemas.microsoft.com/office/powerpoint/2010/main">
    <p:cover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785794"/>
            <a:ext cx="8162925" cy="769441"/>
          </a:xfrm>
        </p:spPr>
        <p:txBody>
          <a:bodyPr/>
          <a:lstStyle/>
          <a:p>
            <a:r>
              <a:rPr lang="en-US" b="1" dirty="0" smtClean="0"/>
              <a:t>4)Editing</a:t>
            </a:r>
            <a:endParaRPr lang="ar-EG" dirty="0"/>
          </a:p>
        </p:txBody>
      </p:sp>
      <p:sp>
        <p:nvSpPr>
          <p:cNvPr id="3" name="Content Placeholder 2"/>
          <p:cNvSpPr>
            <a:spLocks noGrp="1"/>
          </p:cNvSpPr>
          <p:nvPr>
            <p:ph idx="1"/>
          </p:nvPr>
        </p:nvSpPr>
        <p:spPr>
          <a:xfrm>
            <a:off x="912813" y="1905000"/>
            <a:ext cx="7373963" cy="4191000"/>
          </a:xfrm>
        </p:spPr>
        <p:txBody>
          <a:bodyPr/>
          <a:lstStyle/>
          <a:p>
            <a:pPr algn="just"/>
            <a:r>
              <a:rPr lang="en-US" sz="2400" b="1" dirty="0" smtClean="0"/>
              <a:t>Editing is the </a:t>
            </a:r>
            <a:r>
              <a:rPr lang="en-US" sz="2400" b="1" dirty="0" smtClean="0">
                <a:solidFill>
                  <a:srgbClr val="C00000"/>
                </a:solidFill>
              </a:rPr>
              <a:t>fourth</a:t>
            </a:r>
            <a:r>
              <a:rPr lang="en-US" sz="2400" b="1" dirty="0" smtClean="0"/>
              <a:t> stage of the writing process. In this stage, you check your text to make sure that there are no errors in grammar, punctuation, and spelling</a:t>
            </a:r>
            <a:r>
              <a:rPr lang="en-US" b="1" dirty="0" smtClean="0"/>
              <a:t>.</a:t>
            </a:r>
            <a:endParaRPr lang="ar-EG" b="1" dirty="0"/>
          </a:p>
        </p:txBody>
      </p:sp>
    </p:spTree>
  </p:cSld>
  <p:clrMapOvr>
    <a:masterClrMapping/>
  </p:clrMapOvr>
  <p:transition xmlns:p14="http://schemas.microsoft.com/office/powerpoint/2010/main">
    <p:cover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928670"/>
            <a:ext cx="8162925" cy="769441"/>
          </a:xfrm>
        </p:spPr>
        <p:txBody>
          <a:bodyPr/>
          <a:lstStyle/>
          <a:p>
            <a:r>
              <a:rPr lang="en-US" b="1" dirty="0" smtClean="0"/>
              <a:t>5) Publishing</a:t>
            </a:r>
            <a:endParaRPr lang="ar-EG" dirty="0"/>
          </a:p>
        </p:txBody>
      </p:sp>
      <p:sp>
        <p:nvSpPr>
          <p:cNvPr id="3" name="Content Placeholder 2"/>
          <p:cNvSpPr>
            <a:spLocks noGrp="1"/>
          </p:cNvSpPr>
          <p:nvPr>
            <p:ph idx="1"/>
          </p:nvPr>
        </p:nvSpPr>
        <p:spPr>
          <a:xfrm>
            <a:off x="785786" y="1928802"/>
            <a:ext cx="8110537" cy="4191000"/>
          </a:xfrm>
        </p:spPr>
        <p:txBody>
          <a:bodyPr/>
          <a:lstStyle/>
          <a:p>
            <a:pPr algn="just"/>
            <a:r>
              <a:rPr lang="en-US" sz="2400" b="1" dirty="0" smtClean="0"/>
              <a:t>This is the </a:t>
            </a:r>
            <a:r>
              <a:rPr lang="en-US" sz="2400" b="1" dirty="0" smtClean="0">
                <a:solidFill>
                  <a:srgbClr val="C00000"/>
                </a:solidFill>
              </a:rPr>
              <a:t>last</a:t>
            </a:r>
            <a:r>
              <a:rPr lang="en-US" sz="2400" b="1" dirty="0" smtClean="0"/>
              <a:t> stage of the writing process. In this stage, you share the essay you have written with the readers you determined in the prewriting </a:t>
            </a:r>
            <a:r>
              <a:rPr lang="en-US" sz="2400" b="1" dirty="0" err="1" smtClean="0"/>
              <a:t>stage.The</a:t>
            </a:r>
            <a:r>
              <a:rPr lang="en-US" sz="2400" b="1" dirty="0" smtClean="0"/>
              <a:t> purpose of publishing is to share and celebrate your finished products. When writers publish their writing, they produce a clean, neat final draft </a:t>
            </a:r>
            <a:r>
              <a:rPr lang="en-US" sz="2400" b="1" dirty="0" err="1" smtClean="0"/>
              <a:t>thatis</a:t>
            </a:r>
            <a:r>
              <a:rPr lang="en-US" sz="2400" b="1" dirty="0" smtClean="0"/>
              <a:t> free of errors.</a:t>
            </a:r>
            <a:endParaRPr lang="ar-EG" sz="2400" b="1" dirty="0"/>
          </a:p>
        </p:txBody>
      </p:sp>
    </p:spTree>
  </p:cSld>
  <p:clrMapOvr>
    <a:masterClrMapping/>
  </p:clrMapOvr>
  <p:transition xmlns:p14="http://schemas.microsoft.com/office/powerpoint/2010/main">
    <p:cover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topics</a:t>
            </a:r>
            <a:endParaRPr lang="en-US" dirty="0"/>
          </a:p>
        </p:txBody>
      </p:sp>
      <p:sp>
        <p:nvSpPr>
          <p:cNvPr id="3" name="Content Placeholder 2"/>
          <p:cNvSpPr>
            <a:spLocks noGrp="1"/>
          </p:cNvSpPr>
          <p:nvPr>
            <p:ph idx="1"/>
          </p:nvPr>
        </p:nvSpPr>
        <p:spPr/>
        <p:txBody>
          <a:bodyPr/>
          <a:lstStyle/>
          <a:p>
            <a:r>
              <a:rPr lang="en-US" dirty="0" smtClean="0"/>
              <a:t>work with your group to try to brainstorm possibilities. </a:t>
            </a:r>
          </a:p>
          <a:p>
            <a:endParaRPr lang="en-US" dirty="0"/>
          </a:p>
          <a:p>
            <a:r>
              <a:rPr lang="en-US" dirty="0" smtClean="0"/>
              <a:t>Write example thesis sentences. </a:t>
            </a:r>
            <a:endParaRPr lang="en-US" dirty="0"/>
          </a:p>
        </p:txBody>
      </p:sp>
    </p:spTree>
    <p:extLst>
      <p:ext uri="{BB962C8B-B14F-4D97-AF65-F5344CB8AC3E}">
        <p14:creationId xmlns:p14="http://schemas.microsoft.com/office/powerpoint/2010/main" val="2178606374"/>
      </p:ext>
    </p:extLst>
  </p:cSld>
  <p:clrMapOvr>
    <a:masterClrMapping/>
  </p:clrMapOvr>
  <p:transition xmlns:p14="http://schemas.microsoft.com/office/powerpoint/2010/main">
    <p:cover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71472" y="1714488"/>
            <a:ext cx="8220107" cy="4743472"/>
          </a:xfrm>
        </p:spPr>
        <p:txBody>
          <a:bodyPr>
            <a:normAutofit fontScale="85000" lnSpcReduction="20000"/>
          </a:bodyPr>
          <a:lstStyle/>
          <a:p>
            <a:r>
              <a:rPr lang="en-US" b="1" dirty="0">
                <a:effectLst/>
              </a:rPr>
              <a:t>TOPIC (1) Animal Rights and experimentation: </a:t>
            </a:r>
            <a:endParaRPr lang="en-US" dirty="0">
              <a:effectLst/>
            </a:endParaRPr>
          </a:p>
          <a:p>
            <a:r>
              <a:rPr lang="en-US" dirty="0">
                <a:effectLst/>
              </a:rPr>
              <a:t>	Position A: animals are treated in cruel and unusual ways in the laboratory setting for the purpose of testing unnecessary cosmetics products used for human beatification. Such experiments are immoral and should be outlawed by international law. </a:t>
            </a:r>
          </a:p>
          <a:p>
            <a:r>
              <a:rPr lang="en-US" dirty="0">
                <a:effectLst/>
              </a:rPr>
              <a:t>	Position B: Animal experiments may cause suffering but the improvement of human quality of life and development of pharmaceutical takes a much higher priority. </a:t>
            </a:r>
            <a:endParaRPr lang="en-US" dirty="0" smtClean="0">
              <a:effectLst/>
            </a:endParaRPr>
          </a:p>
          <a:p>
            <a:pPr marL="0" indent="0">
              <a:buNone/>
            </a:pPr>
            <a:r>
              <a:rPr lang="en-US" dirty="0" smtClean="0">
                <a:solidFill>
                  <a:srgbClr val="FF0000"/>
                </a:solidFill>
                <a:effectLst/>
              </a:rPr>
              <a:t>RELATED CONCEPTS: </a:t>
            </a:r>
            <a:r>
              <a:rPr lang="en-US" dirty="0" smtClean="0">
                <a:effectLst/>
              </a:rPr>
              <a:t>ANIMAL EXPERIMENTATION, CRUELTY, BRUTALITY, LABORATORY EXPERIMENTS, HUMANE TREATMENT</a:t>
            </a:r>
          </a:p>
          <a:p>
            <a:pPr marL="0" indent="0">
              <a:buNone/>
            </a:pPr>
            <a:r>
              <a:rPr lang="en-US" dirty="0" smtClean="0">
                <a:effectLst/>
              </a:rPr>
              <a:t>What strong opinions do you have about this topic? </a:t>
            </a:r>
          </a:p>
          <a:p>
            <a:pPr marL="0" indent="0">
              <a:buNone/>
            </a:pPr>
            <a:r>
              <a:rPr lang="en-US" dirty="0" smtClean="0">
                <a:effectLst/>
              </a:rPr>
              <a:t>What do you want to prove? </a:t>
            </a:r>
            <a:endParaRPr lang="en-US" dirty="0"/>
          </a:p>
        </p:txBody>
      </p:sp>
    </p:spTree>
    <p:extLst>
      <p:ext uri="{BB962C8B-B14F-4D97-AF65-F5344CB8AC3E}">
        <p14:creationId xmlns:p14="http://schemas.microsoft.com/office/powerpoint/2010/main" val="3956026880"/>
      </p:ext>
    </p:extLst>
  </p:cSld>
  <p:clrMapOvr>
    <a:masterClrMapping/>
  </p:clrMapOvr>
  <p:transition xmlns:p14="http://schemas.microsoft.com/office/powerpoint/2010/main">
    <p:cover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rPr>
              <a:t>TOPIC (2) Feminism </a:t>
            </a:r>
            <a:endParaRPr lang="en-US" dirty="0">
              <a:effectLst/>
            </a:endParaRPr>
          </a:p>
          <a:p>
            <a:r>
              <a:rPr lang="en-US" dirty="0">
                <a:effectLst/>
              </a:rPr>
              <a:t>Position A: Men have more power and opportunity than women in society</a:t>
            </a:r>
          </a:p>
          <a:p>
            <a:r>
              <a:rPr lang="en-US" dirty="0">
                <a:effectLst/>
              </a:rPr>
              <a:t>Position B: Society is increasingly equal.</a:t>
            </a:r>
          </a:p>
          <a:p>
            <a:pPr marL="0" indent="0">
              <a:buNone/>
            </a:pPr>
            <a:endParaRPr lang="en-US" dirty="0"/>
          </a:p>
        </p:txBody>
      </p:sp>
    </p:spTree>
    <p:extLst>
      <p:ext uri="{BB962C8B-B14F-4D97-AF65-F5344CB8AC3E}">
        <p14:creationId xmlns:p14="http://schemas.microsoft.com/office/powerpoint/2010/main" val="2463046573"/>
      </p:ext>
    </p:extLst>
  </p:cSld>
  <p:clrMapOvr>
    <a:masterClrMapping/>
  </p:clrMapOvr>
  <p:transition xmlns:p14="http://schemas.microsoft.com/office/powerpoint/2010/main">
    <p:cover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rPr>
              <a:t>TOPIC (3) Possession of fire arms (gun control) </a:t>
            </a:r>
            <a:endParaRPr lang="en-US" dirty="0">
              <a:effectLst/>
            </a:endParaRPr>
          </a:p>
          <a:p>
            <a:r>
              <a:rPr lang="en-US" dirty="0">
                <a:effectLst/>
              </a:rPr>
              <a:t>Position A: China’s government should have strict laws and only allow military or police to possess firearms.  </a:t>
            </a:r>
          </a:p>
          <a:p>
            <a:r>
              <a:rPr lang="en-US" dirty="0">
                <a:effectLst/>
              </a:rPr>
              <a:t>	Position B: A well armed populace is necessary to defeat tyranny. </a:t>
            </a:r>
          </a:p>
          <a:p>
            <a:pPr marL="0" indent="0">
              <a:buNone/>
            </a:pPr>
            <a:endParaRPr lang="en-US" dirty="0"/>
          </a:p>
        </p:txBody>
      </p:sp>
    </p:spTree>
    <p:extLst>
      <p:ext uri="{BB962C8B-B14F-4D97-AF65-F5344CB8AC3E}">
        <p14:creationId xmlns:p14="http://schemas.microsoft.com/office/powerpoint/2010/main" val="776805160"/>
      </p:ext>
    </p:extLst>
  </p:cSld>
  <p:clrMapOvr>
    <a:masterClrMapping/>
  </p:clrMapOvr>
  <p:transition xmlns:p14="http://schemas.microsoft.com/office/powerpoint/2010/main">
    <p:cover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rPr>
              <a:t>TOPIC (4) LGBT rights </a:t>
            </a:r>
            <a:endParaRPr lang="en-US" dirty="0">
              <a:effectLst/>
            </a:endParaRPr>
          </a:p>
          <a:p>
            <a:r>
              <a:rPr lang="en-US" dirty="0">
                <a:effectLst/>
              </a:rPr>
              <a:t>Position A: Traditional Chinese beliefs about family are of integral importance and take precedence over LGBT</a:t>
            </a:r>
          </a:p>
          <a:p>
            <a:r>
              <a:rPr lang="en-US" dirty="0">
                <a:effectLst/>
              </a:rPr>
              <a:t>	Position B: LGBT are humans and must be granted basic rights to marry, be free from discrimination when finding a job and can contribute to society, raise children, etc. </a:t>
            </a:r>
          </a:p>
          <a:p>
            <a:pPr marL="0" indent="0">
              <a:buNone/>
            </a:pPr>
            <a:endParaRPr lang="en-US" dirty="0"/>
          </a:p>
        </p:txBody>
      </p:sp>
    </p:spTree>
    <p:extLst>
      <p:ext uri="{BB962C8B-B14F-4D97-AF65-F5344CB8AC3E}">
        <p14:creationId xmlns:p14="http://schemas.microsoft.com/office/powerpoint/2010/main" val="2684267116"/>
      </p:ext>
    </p:extLst>
  </p:cSld>
  <p:clrMapOvr>
    <a:masterClrMapping/>
  </p:clrMapOvr>
  <p:transition xmlns:p14="http://schemas.microsoft.com/office/powerpoint/2010/main">
    <p:cover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rPr>
              <a:t>TOPIC (5) Herbal remedies </a:t>
            </a:r>
            <a:endParaRPr lang="en-US" dirty="0">
              <a:effectLst/>
            </a:endParaRPr>
          </a:p>
          <a:p>
            <a:r>
              <a:rPr lang="en-US" dirty="0">
                <a:effectLst/>
              </a:rPr>
              <a:t>Position A: Natural medical treatments are more safe and effective and should be favored over western medical practice. </a:t>
            </a:r>
          </a:p>
          <a:p>
            <a:r>
              <a:rPr lang="en-US" dirty="0">
                <a:effectLst/>
              </a:rPr>
              <a:t>	Position B: Western bio-medical models are empirically validated and always preferred over nontraditional methods of treating disease. </a:t>
            </a:r>
          </a:p>
          <a:p>
            <a:pPr marL="0" indent="0">
              <a:buNone/>
            </a:pPr>
            <a:endParaRPr lang="en-US" dirty="0"/>
          </a:p>
        </p:txBody>
      </p:sp>
    </p:spTree>
    <p:extLst>
      <p:ext uri="{BB962C8B-B14F-4D97-AF65-F5344CB8AC3E}">
        <p14:creationId xmlns:p14="http://schemas.microsoft.com/office/powerpoint/2010/main" val="750991364"/>
      </p:ext>
    </p:extLst>
  </p:cSld>
  <p:clrMapOvr>
    <a:masterClrMapping/>
  </p:clrMapOvr>
  <p:transition xmlns:p14="http://schemas.microsoft.com/office/powerpoint/2010/main">
    <p:cover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effectLst/>
              </a:rPr>
              <a:t>TOPIC (6) Diet and Nutrition</a:t>
            </a:r>
            <a:endParaRPr lang="en-US" dirty="0" smtClean="0">
              <a:effectLst/>
            </a:endParaRPr>
          </a:p>
          <a:p>
            <a:r>
              <a:rPr lang="en-US" dirty="0" smtClean="0">
                <a:effectLst/>
              </a:rPr>
              <a:t>Position A: Food companies have a moral obligation to keep carcinogens and dangerous chemicals out of the food supply</a:t>
            </a:r>
          </a:p>
          <a:p>
            <a:r>
              <a:rPr lang="en-US" dirty="0" smtClean="0">
                <a:effectLst/>
              </a:rPr>
              <a:t>Position </a:t>
            </a:r>
            <a:r>
              <a:rPr lang="en-US" dirty="0">
                <a:effectLst/>
              </a:rPr>
              <a:t>B: The consumer is responsible for his or her own nutritional choices. </a:t>
            </a:r>
          </a:p>
          <a:p>
            <a:pPr marL="0" indent="0">
              <a:buNone/>
            </a:pPr>
            <a:endParaRPr lang="en-US" dirty="0"/>
          </a:p>
        </p:txBody>
      </p:sp>
    </p:spTree>
    <p:extLst>
      <p:ext uri="{BB962C8B-B14F-4D97-AF65-F5344CB8AC3E}">
        <p14:creationId xmlns:p14="http://schemas.microsoft.com/office/powerpoint/2010/main" val="2112209485"/>
      </p:ext>
    </p:extLst>
  </p:cSld>
  <p:clrMapOvr>
    <a:masterClrMapping/>
  </p:clrMapOvr>
  <p:transition xmlns:p14="http://schemas.microsoft.com/office/powerpoint/2010/main">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583488" cy="1283167"/>
          </a:xfrm>
        </p:spPr>
        <p:txBody>
          <a:bodyPr/>
          <a:lstStyle/>
          <a:p>
            <a:r>
              <a:rPr lang="en-US" dirty="0" smtClean="0"/>
              <a:t>OVERLY WORDY and vague</a:t>
            </a:r>
            <a:endParaRPr lang="en-US" dirty="0"/>
          </a:p>
        </p:txBody>
      </p:sp>
      <p:sp>
        <p:nvSpPr>
          <p:cNvPr id="3" name="Content Placeholder 2"/>
          <p:cNvSpPr>
            <a:spLocks noGrp="1"/>
          </p:cNvSpPr>
          <p:nvPr>
            <p:ph idx="1"/>
          </p:nvPr>
        </p:nvSpPr>
        <p:spPr>
          <a:xfrm>
            <a:off x="251520" y="1484784"/>
            <a:ext cx="8496944" cy="5157192"/>
          </a:xfrm>
        </p:spPr>
        <p:txBody>
          <a:bodyPr>
            <a:normAutofit fontScale="92500" lnSpcReduction="20000"/>
          </a:bodyPr>
          <a:lstStyle/>
          <a:p>
            <a:pPr marL="0" indent="0">
              <a:buNone/>
            </a:pPr>
            <a:r>
              <a:rPr lang="en-US" sz="6000" dirty="0" smtClean="0"/>
              <a:t>In this paper I will focus are various aspects I am interested in. These aspects are really worth knowing about! They have some relationship to herbal remedies! </a:t>
            </a:r>
            <a:endParaRPr lang="en-US" sz="6000" dirty="0"/>
          </a:p>
        </p:txBody>
      </p:sp>
    </p:spTree>
    <p:extLst>
      <p:ext uri="{BB962C8B-B14F-4D97-AF65-F5344CB8AC3E}">
        <p14:creationId xmlns:p14="http://schemas.microsoft.com/office/powerpoint/2010/main" val="1573807889"/>
      </p:ext>
    </p:extLst>
  </p:cSld>
  <p:clrMapOvr>
    <a:masterClrMapping/>
  </p:clrMapOvr>
  <p:transition xmlns:p14="http://schemas.microsoft.com/office/powerpoint/2010/mai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583488" cy="1283167"/>
          </a:xfrm>
        </p:spPr>
        <p:txBody>
          <a:bodyPr/>
          <a:lstStyle/>
          <a:p>
            <a:r>
              <a:rPr lang="en-US" dirty="0" smtClean="0"/>
              <a:t>better</a:t>
            </a:r>
            <a:endParaRPr lang="en-US" dirty="0"/>
          </a:p>
        </p:txBody>
      </p:sp>
      <p:sp>
        <p:nvSpPr>
          <p:cNvPr id="3" name="Content Placeholder 2"/>
          <p:cNvSpPr>
            <a:spLocks noGrp="1"/>
          </p:cNvSpPr>
          <p:nvPr>
            <p:ph idx="1"/>
          </p:nvPr>
        </p:nvSpPr>
        <p:spPr>
          <a:xfrm>
            <a:off x="251520" y="1484784"/>
            <a:ext cx="8496944" cy="5157192"/>
          </a:xfrm>
        </p:spPr>
        <p:txBody>
          <a:bodyPr>
            <a:normAutofit lnSpcReduction="10000"/>
          </a:bodyPr>
          <a:lstStyle/>
          <a:p>
            <a:pPr marL="0" indent="0">
              <a:buNone/>
            </a:pPr>
            <a:r>
              <a:rPr lang="en-US" sz="6000" dirty="0" smtClean="0"/>
              <a:t>The primary purpose of this writing is to outline the various physiological benefits of the herbal remedy cannabis in pain reduction. </a:t>
            </a:r>
            <a:endParaRPr lang="en-US" sz="6000" dirty="0"/>
          </a:p>
        </p:txBody>
      </p:sp>
    </p:spTree>
    <p:extLst>
      <p:ext uri="{BB962C8B-B14F-4D97-AF65-F5344CB8AC3E}">
        <p14:creationId xmlns:p14="http://schemas.microsoft.com/office/powerpoint/2010/main" val="3695777189"/>
      </p:ext>
    </p:extLst>
  </p:cSld>
  <p:clrMapOvr>
    <a:masterClrMapping/>
  </p:clrMapOvr>
  <p:transition xmlns:p14="http://schemas.microsoft.com/office/powerpoint/2010/main">
    <p:cover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6611</TotalTime>
  <Words>2679</Words>
  <Application>Microsoft Macintosh PowerPoint</Application>
  <PresentationFormat>On-screen Show (4:3)</PresentationFormat>
  <Paragraphs>378</Paragraphs>
  <Slides>79</Slides>
  <Notes>9</Notes>
  <HiddenSlides>0</HiddenSlides>
  <MMClips>8</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Precedent</vt:lpstr>
      <vt:lpstr>The Essay Writing Process academic skills units 8 and 9  Damon Hansen, ma; academic english sp 2017</vt:lpstr>
      <vt:lpstr>PowerPoint Presentation</vt:lpstr>
      <vt:lpstr>PowerPoint Presentation</vt:lpstr>
      <vt:lpstr>PowerPoint Presentation</vt:lpstr>
      <vt:lpstr>CLASS INTENTIONS</vt:lpstr>
      <vt:lpstr>group writing assignment</vt:lpstr>
      <vt:lpstr>characteristics of good quality writing</vt:lpstr>
      <vt:lpstr>OVERLY WORDY and vague</vt:lpstr>
      <vt:lpstr>better</vt:lpstr>
      <vt:lpstr>second: cohesion and correlation</vt:lpstr>
      <vt:lpstr>ThiRD: INTEGRATION OF SOURCE MATERIAL</vt:lpstr>
      <vt:lpstr>PowerPoint Presentation</vt:lpstr>
      <vt:lpstr>PowerPoint Presentation</vt:lpstr>
      <vt:lpstr>Thesis sentences</vt:lpstr>
      <vt:lpstr> related issue list</vt:lpstr>
      <vt:lpstr>ISSUE BRAINSTORMING AND DEBATE </vt:lpstr>
      <vt:lpstr>ISSUE BRAINSTORMING AND DEBATE </vt:lpstr>
      <vt:lpstr>ISSUE BRAINSTORMING AND DEBATE </vt:lpstr>
      <vt:lpstr>more concise</vt:lpstr>
      <vt:lpstr>outline</vt:lpstr>
      <vt:lpstr>PowerPoint Presentation</vt:lpstr>
      <vt:lpstr>LGBT</vt:lpstr>
      <vt:lpstr>FEMINISM</vt:lpstr>
      <vt:lpstr>Cause and effect</vt:lpstr>
      <vt:lpstr>Cause effect essay </vt:lpstr>
      <vt:lpstr>Cause effect essay </vt:lpstr>
      <vt:lpstr>Cause effect essay </vt:lpstr>
      <vt:lpstr>THESIS </vt:lpstr>
      <vt:lpstr>THESIS </vt:lpstr>
      <vt:lpstr>THESIS </vt:lpstr>
      <vt:lpstr>Essay thesis types </vt:lpstr>
      <vt:lpstr>ELEARNING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diagram illustrates the recursive nature of the writing process.</vt:lpstr>
      <vt:lpstr>QUALITY essay analysis task</vt:lpstr>
      <vt:lpstr>Blogging the Writing Process: An Introduction: </vt:lpstr>
      <vt:lpstr>   As shown in the diagram below, blogging will be integrated into the five stages of the writing process approach which; in turn, will be broken down to a number of key stages:</vt:lpstr>
      <vt:lpstr>Parts of an Essay</vt:lpstr>
      <vt:lpstr>PowerPoint Presentation</vt:lpstr>
      <vt:lpstr>PowerPoint Presentation</vt:lpstr>
      <vt:lpstr>The Hamburger Method</vt:lpstr>
      <vt:lpstr>PowerPoint Presentation</vt:lpstr>
      <vt:lpstr>PowerPoint Presentation</vt:lpstr>
      <vt:lpstr>PowerPoint Presentation</vt:lpstr>
      <vt:lpstr>Example</vt:lpstr>
      <vt:lpstr>Example</vt:lpstr>
      <vt:lpstr>Example</vt:lpstr>
      <vt:lpstr>Stages of the Writing Process </vt:lpstr>
      <vt:lpstr>1)Prewriting</vt:lpstr>
      <vt:lpstr>A) Freewriting </vt:lpstr>
      <vt:lpstr>Mistakes</vt:lpstr>
      <vt:lpstr>B)Brainstorming  </vt:lpstr>
      <vt:lpstr>C) Questioning </vt:lpstr>
      <vt:lpstr>D) Clustering</vt:lpstr>
      <vt:lpstr>PowerPoint Presentation</vt:lpstr>
      <vt:lpstr>E) Venn diagram</vt:lpstr>
      <vt:lpstr>2)Drafting</vt:lpstr>
      <vt:lpstr>3)Revising </vt:lpstr>
      <vt:lpstr>4)Editing</vt:lpstr>
      <vt:lpstr>5) Publishing</vt:lpstr>
      <vt:lpstr>example topics</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Organizing an  Academic Essay</dc:title>
  <dc:creator/>
  <cp:lastModifiedBy>Damon Hansen</cp:lastModifiedBy>
  <cp:revision>198</cp:revision>
  <dcterms:created xsi:type="dcterms:W3CDTF">2001-01-24T07:07:08Z</dcterms:created>
  <dcterms:modified xsi:type="dcterms:W3CDTF">2017-04-10T05:23:06Z</dcterms:modified>
</cp:coreProperties>
</file>