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63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9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844823"/>
            <a:ext cx="8352928" cy="1274895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Behavioral Economics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05064"/>
            <a:ext cx="4744616" cy="86409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Lecture </a:t>
            </a:r>
            <a:r>
              <a:rPr lang="en-US" altLang="zh-CN" sz="4000" dirty="0" smtClean="0"/>
              <a:t>3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1319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3" y="2248347"/>
            <a:ext cx="8208912" cy="3877815"/>
          </a:xfrm>
        </p:spPr>
        <p:txBody>
          <a:bodyPr/>
          <a:lstStyle/>
          <a:p>
            <a:r>
              <a:rPr lang="en-US" altLang="zh-CN" dirty="0"/>
              <a:t>The use of budgeting categories creates isolated choice problems. The standard </a:t>
            </a:r>
            <a:r>
              <a:rPr lang="en-US" altLang="zh-CN" dirty="0" smtClean="0"/>
              <a:t>rational model </a:t>
            </a:r>
            <a:r>
              <a:rPr lang="en-US" altLang="zh-CN" dirty="0"/>
              <a:t>supposes that all goods are considered together, implying that an overall </a:t>
            </a:r>
            <a:r>
              <a:rPr lang="en-US" altLang="zh-CN" dirty="0" smtClean="0"/>
              <a:t>optimum can </a:t>
            </a:r>
            <a:r>
              <a:rPr lang="en-US" altLang="zh-CN" dirty="0"/>
              <a:t>be achieved</a:t>
            </a:r>
            <a:r>
              <a:rPr lang="en-US" altLang="zh-CN" dirty="0" smtClean="0"/>
              <a:t>.</a:t>
            </a:r>
          </a:p>
          <a:p>
            <a:r>
              <a:rPr lang="en-US" altLang="zh-CN" dirty="0"/>
              <a:t>The consumer decision problem could now </a:t>
            </a:r>
            <a:r>
              <a:rPr lang="en-US" altLang="zh-CN" dirty="0" smtClean="0"/>
              <a:t>be written </a:t>
            </a:r>
            <a:r>
              <a:rPr lang="en-US" altLang="zh-CN" dirty="0"/>
              <a:t>as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570156"/>
            <a:ext cx="8136904" cy="1054250"/>
          </a:xfrm>
        </p:spPr>
        <p:txBody>
          <a:bodyPr/>
          <a:lstStyle/>
          <a:p>
            <a:r>
              <a:rPr lang="en-US" altLang="zh-CN" sz="3600" dirty="0"/>
              <a:t>Budgeting and Consumption Bundles</a:t>
            </a:r>
            <a:endParaRPr lang="zh-CN" altLang="en-US" sz="3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267418"/>
            <a:ext cx="688231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021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The Consumption Problem within a Single Budget Category</a:t>
            </a:r>
            <a:endParaRPr lang="zh-CN" altLang="en-US" sz="4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64066"/>
            <a:ext cx="8208912" cy="429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85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err="1" smtClean="0"/>
              <a:t>Nonoptimality</a:t>
            </a:r>
            <a:r>
              <a:rPr lang="en-US" altLang="zh-CN" sz="4000" dirty="0" smtClean="0"/>
              <a:t> between Budgets</a:t>
            </a:r>
            <a:endParaRPr lang="zh-CN" altLang="en-US" sz="4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8731"/>
            <a:ext cx="7488832" cy="454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858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 shape of the value function suggests that people who are experiencing </a:t>
            </a:r>
            <a:r>
              <a:rPr lang="en-US" altLang="zh-CN" dirty="0" smtClean="0"/>
              <a:t>multiple events </a:t>
            </a:r>
            <a:r>
              <a:rPr lang="en-US" altLang="zh-CN" dirty="0"/>
              <a:t>will be better off when their gains are segregated and their losses are </a:t>
            </a:r>
            <a:r>
              <a:rPr lang="en-US" altLang="zh-CN" dirty="0" smtClean="0"/>
              <a:t>integrated.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570156"/>
            <a:ext cx="8121225" cy="1054250"/>
          </a:xfrm>
        </p:spPr>
        <p:txBody>
          <a:bodyPr/>
          <a:lstStyle/>
          <a:p>
            <a:r>
              <a:rPr lang="en-US" altLang="zh-CN" sz="3600" dirty="0"/>
              <a:t>Accounts, Integrating, or Segregating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18574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800" dirty="0" smtClean="0"/>
              <a:t>Integrating an Overall Gain</a:t>
            </a:r>
            <a:endParaRPr lang="zh-CN" altLang="en-US" sz="4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7272808" cy="401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558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95536" y="570156"/>
            <a:ext cx="8496944" cy="1054250"/>
          </a:xfrm>
        </p:spPr>
        <p:txBody>
          <a:bodyPr/>
          <a:lstStyle/>
          <a:p>
            <a:r>
              <a:rPr lang="en-US" altLang="zh-CN" sz="4400" dirty="0" smtClean="0"/>
              <a:t>Integrating an Overall Gain without Strong Loss Aversion</a:t>
            </a:r>
            <a:endParaRPr lang="zh-CN" altLang="en-US" sz="4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827054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791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2060848"/>
            <a:ext cx="8640960" cy="3877815"/>
          </a:xfrm>
        </p:spPr>
        <p:txBody>
          <a:bodyPr>
            <a:noAutofit/>
          </a:bodyPr>
          <a:lstStyle/>
          <a:p>
            <a:r>
              <a:rPr lang="en-US" altLang="zh-CN" dirty="0"/>
              <a:t>According to the theory of mental accounting, when an item is purchased, a </a:t>
            </a:r>
            <a:r>
              <a:rPr lang="en-US" altLang="zh-CN" dirty="0" smtClean="0"/>
              <a:t>person figuratively </a:t>
            </a:r>
            <a:r>
              <a:rPr lang="en-US" altLang="zh-CN" dirty="0"/>
              <a:t>opens a mental account that may be closed when the good is consumed. </a:t>
            </a:r>
            <a:r>
              <a:rPr lang="en-US" altLang="zh-CN" dirty="0" smtClean="0"/>
              <a:t>This account </a:t>
            </a:r>
            <a:r>
              <a:rPr lang="en-US" altLang="zh-CN" dirty="0"/>
              <a:t>is evaluated through the value functions to determine if the account has </a:t>
            </a:r>
            <a:r>
              <a:rPr lang="en-US" altLang="zh-CN" dirty="0" smtClean="0"/>
              <a:t>a positive </a:t>
            </a:r>
            <a:r>
              <a:rPr lang="en-US" altLang="zh-CN" dirty="0"/>
              <a:t>or negative balance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They propose </a:t>
            </a:r>
            <a:r>
              <a:rPr lang="en-US" altLang="zh-CN" dirty="0"/>
              <a:t>that people prorate future payments over future expected </a:t>
            </a:r>
            <a:r>
              <a:rPr lang="en-US" altLang="zh-CN" dirty="0" smtClean="0"/>
              <a:t>consumption experiences</a:t>
            </a:r>
            <a:r>
              <a:rPr lang="en-US" altLang="zh-CN" dirty="0"/>
              <a:t>. In other words, consumers consider the number and quality of the </a:t>
            </a:r>
            <a:r>
              <a:rPr lang="en-US" altLang="zh-CN" dirty="0" smtClean="0"/>
              <a:t>anticipated future </a:t>
            </a:r>
            <a:r>
              <a:rPr lang="en-US" altLang="zh-CN" dirty="0"/>
              <a:t>consumption episodes when considering the number and size of the </a:t>
            </a:r>
            <a:r>
              <a:rPr lang="en-US" altLang="zh-CN" dirty="0" smtClean="0"/>
              <a:t>future payments</a:t>
            </a:r>
            <a:r>
              <a:rPr lang="en-US" altLang="zh-CN" dirty="0"/>
              <a:t>. 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1368152"/>
          </a:xfrm>
        </p:spPr>
        <p:txBody>
          <a:bodyPr/>
          <a:lstStyle/>
          <a:p>
            <a:r>
              <a:rPr lang="en-US" altLang="zh-CN" sz="3200" dirty="0"/>
              <a:t>Payment Decoupling, </a:t>
            </a:r>
            <a:r>
              <a:rPr lang="en-US" altLang="zh-CN" sz="3200" dirty="0" err="1"/>
              <a:t>Prepurchase</a:t>
            </a:r>
            <a:r>
              <a:rPr lang="en-US" altLang="zh-CN" sz="3200" dirty="0"/>
              <a:t>, and</a:t>
            </a:r>
            <a:br>
              <a:rPr lang="en-US" altLang="zh-CN" sz="3200" dirty="0"/>
            </a:br>
            <a:r>
              <a:rPr lang="en-US" altLang="zh-CN" sz="3200" dirty="0"/>
              <a:t>Credit Card Purchases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86829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204989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Thus, a consumer facing future payments on a durable good might consider the value of the </a:t>
            </a:r>
            <a:r>
              <a:rPr lang="en-US" altLang="zh-CN" dirty="0" smtClean="0"/>
              <a:t>account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en-US" altLang="zh-CN" dirty="0"/>
              <a:t>If the consumer anticipates this future dread of payment when consumption no </a:t>
            </a:r>
            <a:r>
              <a:rPr lang="en-US" altLang="zh-CN" dirty="0" smtClean="0"/>
              <a:t>longer occurs</a:t>
            </a:r>
            <a:r>
              <a:rPr lang="en-US" altLang="zh-CN" dirty="0"/>
              <a:t>, then prorating payment can lead consumers to prefer to prepay for goods that </a:t>
            </a:r>
            <a:r>
              <a:rPr lang="en-US" altLang="zh-CN" dirty="0" smtClean="0"/>
              <a:t>can be </a:t>
            </a:r>
            <a:r>
              <a:rPr lang="en-US" altLang="zh-CN" dirty="0"/>
              <a:t>consumed only once but potentially prefer to buy durable goods on credit.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12976"/>
            <a:ext cx="2592288" cy="1005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52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One of the primary suppositions of the mental accounting model is that consumers </a:t>
            </a:r>
            <a:r>
              <a:rPr lang="en-US" altLang="zh-CN" dirty="0" smtClean="0"/>
              <a:t>have a </a:t>
            </a:r>
            <a:r>
              <a:rPr lang="en-US" altLang="zh-CN" dirty="0"/>
              <a:t>desire to close accounts only when they have a positive or zero balance</a:t>
            </a:r>
            <a:r>
              <a:rPr lang="en-US" altLang="zh-CN" dirty="0" smtClean="0"/>
              <a:t>.</a:t>
            </a:r>
          </a:p>
          <a:p>
            <a:r>
              <a:rPr lang="en-US" altLang="zh-CN" dirty="0"/>
              <a:t>This effect is potentially one of the causes of the sunk-cost fallacy, causing people </a:t>
            </a:r>
            <a:r>
              <a:rPr lang="en-US" altLang="zh-CN" dirty="0" smtClean="0"/>
              <a:t>to continue </a:t>
            </a:r>
            <a:r>
              <a:rPr lang="en-US" altLang="zh-CN" dirty="0"/>
              <a:t>with investments or activities that are losers in hopes of obtaining a </a:t>
            </a:r>
            <a:r>
              <a:rPr lang="en-US" altLang="zh-CN" dirty="0" smtClean="0"/>
              <a:t>balanced mental </a:t>
            </a:r>
            <a:r>
              <a:rPr lang="en-US" altLang="zh-CN" dirty="0"/>
              <a:t>account.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800" dirty="0"/>
              <a:t>Investments and Opening and Closing Accounts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27646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3528" y="2248347"/>
            <a:ext cx="8424935" cy="3877815"/>
          </a:xfrm>
        </p:spPr>
        <p:txBody>
          <a:bodyPr>
            <a:noAutofit/>
          </a:bodyPr>
          <a:lstStyle/>
          <a:p>
            <a:r>
              <a:rPr lang="en-US" altLang="zh-CN" dirty="0"/>
              <a:t>Up until now, we have represented all indifference curves using the familiar </a:t>
            </a:r>
            <a:r>
              <a:rPr lang="en-US" altLang="zh-CN" dirty="0" smtClean="0"/>
              <a:t>concave shapes </a:t>
            </a:r>
            <a:r>
              <a:rPr lang="en-US" altLang="zh-CN" dirty="0"/>
              <a:t>found commonly in the economics literature </a:t>
            </a:r>
            <a:r>
              <a:rPr lang="en-US" altLang="zh-CN" dirty="0" smtClean="0"/>
              <a:t>. However</a:t>
            </a:r>
            <a:r>
              <a:rPr lang="en-US" altLang="zh-CN" dirty="0"/>
              <a:t>, prospect theory suggests that this shape does not hold universally</a:t>
            </a:r>
            <a:r>
              <a:rPr lang="en-US" altLang="zh-CN" dirty="0" smtClean="0"/>
              <a:t>.</a:t>
            </a:r>
          </a:p>
          <a:p>
            <a:r>
              <a:rPr lang="en-US" altLang="zh-CN" dirty="0"/>
              <a:t>We have commonly written the prospect theory value function in terms of </a:t>
            </a:r>
            <a:r>
              <a:rPr lang="en-US" altLang="zh-CN" dirty="0" smtClean="0"/>
              <a:t>monetary outcomes </a:t>
            </a:r>
            <a:r>
              <a:rPr lang="en-US" altLang="zh-CN" dirty="0"/>
              <a:t>and a reference point as a monetary amount. This type of analysis </a:t>
            </a:r>
            <a:r>
              <a:rPr lang="en-US" altLang="zh-CN" dirty="0" smtClean="0"/>
              <a:t>suffices when </a:t>
            </a:r>
            <a:r>
              <a:rPr lang="en-US" altLang="zh-CN" dirty="0"/>
              <a:t>considering a single consumption activity or good. However, if we are </a:t>
            </a:r>
            <a:r>
              <a:rPr lang="en-US" altLang="zh-CN" dirty="0" smtClean="0"/>
              <a:t>considering multiple </a:t>
            </a:r>
            <a:r>
              <a:rPr lang="en-US" altLang="zh-CN" dirty="0"/>
              <a:t>consumption activities, it may be that the consumer faces a reference point </a:t>
            </a:r>
            <a:r>
              <a:rPr lang="en-US" altLang="zh-CN" dirty="0" smtClean="0"/>
              <a:t>that includes </a:t>
            </a:r>
            <a:r>
              <a:rPr lang="en-US" altLang="zh-CN" dirty="0"/>
              <a:t>a consumption level of each activity</a:t>
            </a:r>
            <a:r>
              <a:rPr lang="en-US" altLang="zh-CN" dirty="0" smtClean="0"/>
              <a:t>.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95536" y="570156"/>
            <a:ext cx="8424936" cy="1054250"/>
          </a:xfrm>
        </p:spPr>
        <p:txBody>
          <a:bodyPr/>
          <a:lstStyle/>
          <a:p>
            <a:r>
              <a:rPr lang="en-US" altLang="zh-CN" sz="3600" dirty="0"/>
              <a:t>Reference Points and Indifference Curves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6135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99247" y="2248347"/>
            <a:ext cx="8049217" cy="4204989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This chapter discusses the full theory of mental accounting and describes several types </a:t>
            </a:r>
            <a:r>
              <a:rPr lang="en-US" altLang="zh-CN" dirty="0" smtClean="0"/>
              <a:t>of behavior </a:t>
            </a:r>
            <a:r>
              <a:rPr lang="en-US" altLang="zh-CN" dirty="0"/>
              <a:t>that apparently result from this decision heuristic. In particular, we discuss </a:t>
            </a:r>
            <a:r>
              <a:rPr lang="en-US" altLang="zh-CN" dirty="0" smtClean="0"/>
              <a:t>how income </a:t>
            </a:r>
            <a:r>
              <a:rPr lang="en-US" altLang="zh-CN" dirty="0"/>
              <a:t>source can determine the types of spending, how individual consumers can </a:t>
            </a:r>
            <a:r>
              <a:rPr lang="en-US" altLang="zh-CN" dirty="0" smtClean="0"/>
              <a:t>rationalize bad </a:t>
            </a:r>
            <a:r>
              <a:rPr lang="en-US" altLang="zh-CN" dirty="0"/>
              <a:t>investments, and how consumers can group events in their mind to obtain a </a:t>
            </a:r>
            <a:r>
              <a:rPr lang="en-US" altLang="zh-CN" dirty="0" smtClean="0"/>
              <a:t>balanced account</a:t>
            </a:r>
            <a:r>
              <a:rPr lang="en-US" altLang="zh-CN" dirty="0"/>
              <a:t>. Mental accounting is a procedural rational model of consumer choice in that it </a:t>
            </a:r>
            <a:r>
              <a:rPr lang="en-US" altLang="zh-CN" dirty="0" smtClean="0"/>
              <a:t>tells us </a:t>
            </a:r>
            <a:r>
              <a:rPr lang="en-US" altLang="zh-CN" dirty="0"/>
              <a:t>what is motivating the consumer to make these choices. Although mental accounting </a:t>
            </a:r>
            <a:r>
              <a:rPr lang="en-US" altLang="zh-CN" dirty="0" smtClean="0"/>
              <a:t>can lead </a:t>
            </a:r>
            <a:r>
              <a:rPr lang="en-US" altLang="zh-CN" dirty="0"/>
              <a:t>to many and varied anomalous decisions, the model itself is surprisingly similar to </a:t>
            </a:r>
            <a:r>
              <a:rPr lang="en-US" altLang="zh-CN" dirty="0" smtClean="0"/>
              <a:t>the accounting </a:t>
            </a:r>
            <a:r>
              <a:rPr lang="en-US" altLang="zh-CN" dirty="0"/>
              <a:t>methods used by large firms for exactly the same purposes.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800" dirty="0" smtClean="0"/>
              <a:t>MENTAL ACCOUNTING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23352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800" dirty="0" smtClean="0"/>
              <a:t>Indifference Curves </a:t>
            </a:r>
            <a:br>
              <a:rPr lang="en-US" altLang="zh-CN" sz="4800" dirty="0" smtClean="0"/>
            </a:br>
            <a:r>
              <a:rPr lang="en-US" altLang="zh-CN" sz="4800" dirty="0" smtClean="0"/>
              <a:t>with a Reference Point</a:t>
            </a:r>
            <a:endParaRPr lang="zh-CN" altLang="en-US" sz="48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8508362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8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99247" y="2248347"/>
            <a:ext cx="8049217" cy="4132981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The </a:t>
            </a:r>
            <a:r>
              <a:rPr lang="en-US" altLang="zh-CN" dirty="0"/>
              <a:t>consumer problem could be written </a:t>
            </a:r>
            <a:r>
              <a:rPr lang="en-US" altLang="zh-CN" dirty="0" smtClean="0"/>
              <a:t>as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/>
              <a:t>The traditional model has the consumer selecting an amount x* that </a:t>
            </a:r>
            <a:r>
              <a:rPr lang="en-US" altLang="zh-CN" dirty="0" smtClean="0"/>
              <a:t>maximizes intertemporal </a:t>
            </a:r>
            <a:r>
              <a:rPr lang="en-US" altLang="zh-CN" dirty="0"/>
              <a:t>utility, balancing current utility against future utility. This clearly </a:t>
            </a:r>
            <a:r>
              <a:rPr lang="en-US" altLang="zh-CN" dirty="0" smtClean="0"/>
              <a:t>represents the </a:t>
            </a:r>
            <a:r>
              <a:rPr lang="en-US" altLang="zh-CN" dirty="0"/>
              <a:t>notion that the diner desires the cake now but must also dread the impact it could </a:t>
            </a:r>
            <a:r>
              <a:rPr lang="en-US" altLang="zh-CN" dirty="0" smtClean="0"/>
              <a:t>have on </a:t>
            </a:r>
            <a:r>
              <a:rPr lang="en-US" altLang="zh-CN" dirty="0"/>
              <a:t>his future utility. However, problems of temptation also often involve regret.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570156"/>
            <a:ext cx="8208912" cy="1054250"/>
          </a:xfrm>
        </p:spPr>
        <p:txBody>
          <a:bodyPr/>
          <a:lstStyle/>
          <a:p>
            <a:r>
              <a:rPr lang="en-US" altLang="zh-CN" sz="4400" dirty="0"/>
              <a:t>Rational Choice, Temptation and Gifts versus Cash</a:t>
            </a:r>
            <a:endParaRPr lang="zh-CN" altLang="en-US" sz="4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24944"/>
            <a:ext cx="3990768" cy="728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06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2132856"/>
            <a:ext cx="8712967" cy="3877815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Because budgets are treated as </a:t>
            </a:r>
            <a:r>
              <a:rPr lang="en-US" altLang="zh-CN" sz="2000" dirty="0" err="1"/>
              <a:t>nonfungible</a:t>
            </a:r>
            <a:r>
              <a:rPr lang="en-US" altLang="zh-CN" sz="2000" dirty="0"/>
              <a:t>, consumers can use accounts as a means </a:t>
            </a:r>
            <a:r>
              <a:rPr lang="en-US" altLang="zh-CN" sz="2000" dirty="0" smtClean="0"/>
              <a:t>of limiting </a:t>
            </a:r>
            <a:r>
              <a:rPr lang="en-US" altLang="zh-CN" sz="2000" dirty="0"/>
              <a:t>temptation. Consumers often view their checking account as being much </a:t>
            </a:r>
            <a:r>
              <a:rPr lang="en-US" altLang="zh-CN" sz="2000" dirty="0" smtClean="0"/>
              <a:t>more easily </a:t>
            </a:r>
            <a:r>
              <a:rPr lang="en-US" altLang="zh-CN" sz="2000" dirty="0"/>
              <a:t>accessed than their savings account. In essence, they place in this account </a:t>
            </a:r>
            <a:r>
              <a:rPr lang="en-US" altLang="zh-CN" sz="2000" dirty="0" smtClean="0"/>
              <a:t>money that </a:t>
            </a:r>
            <a:r>
              <a:rPr lang="en-US" altLang="zh-CN" sz="2000" dirty="0"/>
              <a:t>they are comfortable spending. Alternatively, they place money in their </a:t>
            </a:r>
            <a:r>
              <a:rPr lang="en-US" altLang="zh-CN" sz="2000" dirty="0" smtClean="0"/>
              <a:t>savings account </a:t>
            </a:r>
            <a:r>
              <a:rPr lang="en-US" altLang="zh-CN" sz="2000" dirty="0"/>
              <a:t>partially to limit the temptation to use it. </a:t>
            </a:r>
            <a:r>
              <a:rPr lang="en-US" altLang="zh-CN" sz="2000" dirty="0" err="1"/>
              <a:t>Hersh</a:t>
            </a:r>
            <a:r>
              <a:rPr lang="en-US" altLang="zh-CN" sz="2000" dirty="0"/>
              <a:t> </a:t>
            </a:r>
            <a:r>
              <a:rPr lang="en-US" altLang="zh-CN" sz="2000" dirty="0" err="1"/>
              <a:t>Shefrin</a:t>
            </a:r>
            <a:r>
              <a:rPr lang="en-US" altLang="zh-CN" sz="2000" dirty="0"/>
              <a:t> and Richard </a:t>
            </a:r>
            <a:r>
              <a:rPr lang="en-US" altLang="zh-CN" sz="2000" dirty="0" err="1" smtClean="0"/>
              <a:t>Thaler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propose </a:t>
            </a:r>
            <a:r>
              <a:rPr lang="en-US" altLang="zh-CN" sz="2000" dirty="0"/>
              <a:t>that consumers classify each physical monetary account into one of three </a:t>
            </a:r>
            <a:r>
              <a:rPr lang="en-US" altLang="zh-CN" sz="2000" dirty="0" smtClean="0"/>
              <a:t>categories: current </a:t>
            </a:r>
            <a:r>
              <a:rPr lang="en-US" altLang="zh-CN" sz="2000" dirty="0"/>
              <a:t>income, current wealth, and future wealth. Current income consists </a:t>
            </a:r>
            <a:r>
              <a:rPr lang="en-US" altLang="zh-CN" sz="2000" dirty="0" smtClean="0"/>
              <a:t>of accounts </a:t>
            </a:r>
            <a:r>
              <a:rPr lang="en-US" altLang="zh-CN" sz="2000" dirty="0"/>
              <a:t>intended to be spent in the immediate term. Current wealth consists of </a:t>
            </a:r>
            <a:r>
              <a:rPr lang="en-US" altLang="zh-CN" sz="2000" dirty="0" smtClean="0"/>
              <a:t>money accumulated </a:t>
            </a:r>
            <a:r>
              <a:rPr lang="en-US" altLang="zh-CN" sz="2000" dirty="0"/>
              <a:t>to purchase items too expensive for paycheck-to-paycheck </a:t>
            </a:r>
            <a:r>
              <a:rPr lang="en-US" altLang="zh-CN" sz="2000" dirty="0" smtClean="0"/>
              <a:t>purchases. Finally</a:t>
            </a:r>
            <a:r>
              <a:rPr lang="en-US" altLang="zh-CN" sz="2000" dirty="0"/>
              <a:t>, future wealth is money that is intended for future consumption, such as </a:t>
            </a:r>
            <a:r>
              <a:rPr lang="en-US" altLang="zh-CN" sz="2000" dirty="0" smtClean="0"/>
              <a:t>retirement savings.</a:t>
            </a:r>
            <a:endParaRPr lang="zh-CN" altLang="en-US" sz="2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Budgets, Accounts, Temptation, and Gifts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96851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Rational models of consumption over time assume that people are forward looking </a:t>
            </a:r>
            <a:r>
              <a:rPr lang="en-US" altLang="zh-CN" dirty="0" smtClean="0"/>
              <a:t>and try </a:t>
            </a:r>
            <a:r>
              <a:rPr lang="en-US" altLang="zh-CN" dirty="0"/>
              <a:t>to smooth consumption over time. For example, a typical model of consumer </a:t>
            </a:r>
            <a:r>
              <a:rPr lang="en-US" altLang="zh-CN" dirty="0" smtClean="0"/>
              <a:t>choice over </a:t>
            </a:r>
            <a:r>
              <a:rPr lang="en-US" altLang="zh-CN" dirty="0"/>
              <a:t>time may be written as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800" dirty="0"/>
              <a:t>Rational Choice over Time</a:t>
            </a:r>
            <a:endParaRPr lang="zh-CN" altLang="en-US" sz="48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05064"/>
            <a:ext cx="5256584" cy="238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478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800" dirty="0" smtClean="0"/>
              <a:t>Two-Period Consumption Model without Discounting </a:t>
            </a:r>
            <a:endParaRPr lang="zh-CN" altLang="en-US" sz="4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8640960" cy="3483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39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99247" y="2248347"/>
            <a:ext cx="8049217" cy="4132981"/>
          </a:xfrm>
        </p:spPr>
        <p:txBody>
          <a:bodyPr>
            <a:normAutofit/>
          </a:bodyPr>
          <a:lstStyle/>
          <a:p>
            <a:r>
              <a:rPr lang="en-US" altLang="zh-CN" dirty="0"/>
              <a:t>Behavioral economics is eclectic and somewhat piecemeal. Loss aversion is </a:t>
            </a:r>
            <a:r>
              <a:rPr lang="en-US" altLang="zh-CN" dirty="0" smtClean="0"/>
              <a:t>the closest </a:t>
            </a:r>
            <a:r>
              <a:rPr lang="en-US" altLang="zh-CN" dirty="0"/>
              <a:t>thing to a unifying theory proposed by behavioral economics. The notion </a:t>
            </a:r>
            <a:r>
              <a:rPr lang="en-US" altLang="zh-CN" dirty="0" smtClean="0"/>
              <a:t>that people </a:t>
            </a:r>
            <a:r>
              <a:rPr lang="en-US" altLang="zh-CN" dirty="0"/>
              <a:t>experience diminishing marginal utility of gains and diminishing marginal </a:t>
            </a:r>
            <a:r>
              <a:rPr lang="en-US" altLang="zh-CN" dirty="0" smtClean="0"/>
              <a:t>pain from </a:t>
            </a:r>
            <a:r>
              <a:rPr lang="en-US" altLang="zh-CN" dirty="0"/>
              <a:t>losses, as well as greater marginal pain from loss than marginal pleasure from </a:t>
            </a:r>
            <a:r>
              <a:rPr lang="en-US" altLang="zh-CN" dirty="0" smtClean="0"/>
              <a:t>gain, can </a:t>
            </a:r>
            <a:r>
              <a:rPr lang="en-US" altLang="zh-CN" dirty="0"/>
              <a:t>be used to explain a wide variety of behaviors. In the framework of </a:t>
            </a:r>
            <a:r>
              <a:rPr lang="en-US" altLang="zh-CN" dirty="0" smtClean="0"/>
              <a:t>mental accounting</a:t>
            </a:r>
            <a:r>
              <a:rPr lang="en-US" altLang="zh-CN" dirty="0"/>
              <a:t>, loss aversion provides much of the punch. Loss aversion is discussed </a:t>
            </a:r>
            <a:r>
              <a:rPr lang="en-US" altLang="zh-CN" dirty="0" smtClean="0"/>
              <a:t>further in </a:t>
            </a:r>
            <a:r>
              <a:rPr lang="en-US" altLang="zh-CN" dirty="0"/>
              <a:t>many subsequent chapters.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Rational Explanations for Source-Based</a:t>
            </a:r>
            <a:br>
              <a:rPr lang="en-US" altLang="zh-CN" sz="3200" dirty="0"/>
            </a:br>
            <a:r>
              <a:rPr lang="en-US" altLang="zh-CN" sz="3200" dirty="0"/>
              <a:t>Consumption and Application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43079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 for Listening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41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95536" y="2060848"/>
            <a:ext cx="8280919" cy="3877815"/>
          </a:xfrm>
        </p:spPr>
        <p:txBody>
          <a:bodyPr/>
          <a:lstStyle/>
          <a:p>
            <a:r>
              <a:rPr lang="en-US" altLang="zh-CN" dirty="0"/>
              <a:t>Many people take income from a wide variety of sources. Some work several jobs; </a:t>
            </a:r>
            <a:r>
              <a:rPr lang="en-US" altLang="zh-CN" dirty="0" smtClean="0"/>
              <a:t>others operate </a:t>
            </a:r>
            <a:r>
              <a:rPr lang="en-US" altLang="zh-CN" dirty="0"/>
              <a:t>a business in addition to their regular job. Even if only working one job, </a:t>
            </a:r>
            <a:r>
              <a:rPr lang="en-US" altLang="zh-CN" dirty="0" smtClean="0"/>
              <a:t>people can </a:t>
            </a:r>
            <a:r>
              <a:rPr lang="en-US" altLang="zh-CN" dirty="0"/>
              <a:t>receive money in the form of gifts or refunds that may be considered a </a:t>
            </a:r>
            <a:r>
              <a:rPr lang="en-US" altLang="zh-CN" dirty="0" smtClean="0"/>
              <a:t>separate source </a:t>
            </a:r>
            <a:r>
              <a:rPr lang="en-US" altLang="zh-CN" dirty="0"/>
              <a:t>of income. Consider the consumer who faces the consumption </a:t>
            </a:r>
            <a:r>
              <a:rPr lang="en-US" altLang="zh-CN" dirty="0" smtClean="0"/>
              <a:t>problem: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Rational Choice with Income from Varying Sources</a:t>
            </a:r>
            <a:endParaRPr lang="zh-CN" altLang="en-US" sz="4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4" y="4869160"/>
            <a:ext cx="4806781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807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Income Effects on Consumption</a:t>
            </a:r>
            <a:endParaRPr lang="zh-CN" altLang="en-US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855850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2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2132856"/>
            <a:ext cx="8208912" cy="4320480"/>
          </a:xfrm>
        </p:spPr>
        <p:txBody>
          <a:bodyPr>
            <a:normAutofit/>
          </a:bodyPr>
          <a:lstStyle/>
          <a:p>
            <a:r>
              <a:rPr lang="en-US" altLang="zh-CN" dirty="0"/>
              <a:t>At a gross level, mental accounting is a theory of grouping and categorizing money </a:t>
            </a:r>
            <a:r>
              <a:rPr lang="en-US" altLang="zh-CN" dirty="0" smtClean="0"/>
              <a:t>and transactions </a:t>
            </a:r>
            <a:r>
              <a:rPr lang="en-US" altLang="zh-CN" dirty="0"/>
              <a:t>so that the consumer can systematically evaluate the potential tradeoffs.</a:t>
            </a:r>
          </a:p>
          <a:p>
            <a:r>
              <a:rPr lang="en-US" altLang="zh-CN" dirty="0"/>
              <a:t>Spending is categorized into separate budgets for various types of items, such as food </a:t>
            </a:r>
            <a:r>
              <a:rPr lang="en-US" altLang="zh-CN" dirty="0" smtClean="0"/>
              <a:t>in the </a:t>
            </a:r>
            <a:r>
              <a:rPr lang="en-US" altLang="zh-CN" dirty="0"/>
              <a:t>food stamp example</a:t>
            </a:r>
            <a:r>
              <a:rPr lang="en-US" altLang="zh-CN" dirty="0" smtClean="0"/>
              <a:t>.</a:t>
            </a:r>
          </a:p>
          <a:p>
            <a:r>
              <a:rPr lang="en-US" altLang="zh-CN" dirty="0"/>
              <a:t>Income is classified by type (e.g., regular income, bonus, gift). The real </a:t>
            </a:r>
            <a:r>
              <a:rPr lang="en-US" altLang="zh-CN" dirty="0" smtClean="0"/>
              <a:t>workhorse of </a:t>
            </a:r>
            <a:r>
              <a:rPr lang="en-US" altLang="zh-CN" dirty="0"/>
              <a:t>the theory of mental accounting is that people classify items to allow them </a:t>
            </a:r>
            <a:r>
              <a:rPr lang="en-US" altLang="zh-CN" dirty="0" smtClean="0"/>
              <a:t>to segment </a:t>
            </a:r>
            <a:r>
              <a:rPr lang="en-US" altLang="zh-CN" dirty="0"/>
              <a:t>decisions.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11560" y="692696"/>
            <a:ext cx="8049217" cy="1054250"/>
          </a:xfrm>
        </p:spPr>
        <p:txBody>
          <a:bodyPr/>
          <a:lstStyle/>
          <a:p>
            <a:r>
              <a:rPr lang="en-US" altLang="zh-CN" sz="3600" dirty="0"/>
              <a:t>The Theory of Mental Accounting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74514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 </a:t>
            </a:r>
            <a:r>
              <a:rPr lang="en-US" altLang="zh-CN" dirty="0" smtClean="0"/>
              <a:t>double-entry accounting </a:t>
            </a:r>
            <a:r>
              <a:rPr lang="en-US" altLang="zh-CN" dirty="0"/>
              <a:t>system requires that each transaction be recorded twice: once as a debit </a:t>
            </a:r>
            <a:r>
              <a:rPr lang="en-US" altLang="zh-CN" dirty="0" smtClean="0"/>
              <a:t>and once </a:t>
            </a:r>
            <a:r>
              <a:rPr lang="en-US" altLang="zh-CN" dirty="0"/>
              <a:t>as a </a:t>
            </a:r>
            <a:r>
              <a:rPr lang="en-US" altLang="zh-CN" dirty="0" smtClean="0"/>
              <a:t>credit.</a:t>
            </a:r>
          </a:p>
          <a:p>
            <a:r>
              <a:rPr lang="en-US" altLang="zh-CN" dirty="0"/>
              <a:t>Mental accounting supposes that people open a ledger for each transaction </a:t>
            </a:r>
            <a:r>
              <a:rPr lang="en-US" altLang="zh-CN" dirty="0" smtClean="0"/>
              <a:t>or transaction </a:t>
            </a:r>
            <a:r>
              <a:rPr lang="en-US" altLang="zh-CN" dirty="0"/>
              <a:t>category, classify each event associated with the transaction as a </a:t>
            </a:r>
            <a:r>
              <a:rPr lang="en-US" altLang="zh-CN" dirty="0" smtClean="0"/>
              <a:t>gain or </a:t>
            </a:r>
            <a:r>
              <a:rPr lang="en-US" altLang="zh-CN" dirty="0"/>
              <a:t>loss, and seek to have a positive or zero balance by the close of the transaction.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79512" y="404664"/>
            <a:ext cx="8568952" cy="1368152"/>
          </a:xfrm>
        </p:spPr>
        <p:txBody>
          <a:bodyPr/>
          <a:lstStyle/>
          <a:p>
            <a:r>
              <a:rPr lang="en-US" altLang="zh-CN" sz="3600" dirty="0"/>
              <a:t>The Theory of Mental </a:t>
            </a:r>
            <a:r>
              <a:rPr lang="en-US" altLang="zh-CN" sz="3600" dirty="0" smtClean="0"/>
              <a:t>Accounting(Cont.)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09907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51520" y="570156"/>
            <a:ext cx="8448363" cy="1054250"/>
          </a:xfrm>
        </p:spPr>
        <p:txBody>
          <a:bodyPr/>
          <a:lstStyle/>
          <a:p>
            <a:r>
              <a:rPr lang="en-US" altLang="zh-CN" sz="4000" dirty="0" smtClean="0"/>
              <a:t>The Prospect Theory Value Function</a:t>
            </a:r>
            <a:endParaRPr lang="zh-CN" altLang="en-US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8304347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52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If we define our reference point as k, we can define the value function </a:t>
            </a:r>
            <a:r>
              <a:rPr lang="en-US" altLang="zh-CN" dirty="0" smtClean="0"/>
              <a:t>as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/>
              <a:t>We often suppress the reference point in our notation by using the form </a:t>
            </a:r>
            <a:r>
              <a:rPr lang="en-US" altLang="zh-CN" dirty="0" smtClean="0"/>
              <a:t>v(z) </a:t>
            </a:r>
            <a:r>
              <a:rPr lang="en-US" altLang="zh-CN" dirty="0"/>
              <a:t>=</a:t>
            </a:r>
            <a:r>
              <a:rPr lang="en-US" altLang="zh-CN" dirty="0" smtClean="0"/>
              <a:t>v(x)− k l 0 , in </a:t>
            </a:r>
            <a:r>
              <a:rPr lang="en-US" altLang="zh-CN" dirty="0"/>
              <a:t>which case any negative value is a loss and any positive value is a gain.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05150"/>
            <a:ext cx="5520455" cy="118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68952" cy="1368152"/>
          </a:xfrm>
        </p:spPr>
        <p:txBody>
          <a:bodyPr/>
          <a:lstStyle/>
          <a:p>
            <a:r>
              <a:rPr lang="en-US" altLang="zh-CN" sz="3600" dirty="0"/>
              <a:t>The Theory of Mental </a:t>
            </a:r>
            <a:r>
              <a:rPr lang="en-US" altLang="zh-CN" sz="3600" dirty="0" smtClean="0"/>
              <a:t>Accounting(Cont.)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5209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-108520" y="570156"/>
            <a:ext cx="9346638" cy="1054250"/>
          </a:xfrm>
        </p:spPr>
        <p:txBody>
          <a:bodyPr/>
          <a:lstStyle/>
          <a:p>
            <a:r>
              <a:rPr lang="en-US" altLang="zh-CN" sz="4400" dirty="0" smtClean="0"/>
              <a:t>Integrating or Segregating Events</a:t>
            </a:r>
            <a:endParaRPr lang="zh-CN" altLang="en-US" sz="4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62965"/>
            <a:ext cx="7416824" cy="43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713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104</TotalTime>
  <Words>1233</Words>
  <Application>Microsoft Office PowerPoint</Application>
  <PresentationFormat>全屏显示(4:3)</PresentationFormat>
  <Paragraphs>60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精装书</vt:lpstr>
      <vt:lpstr> Behavioral Economics</vt:lpstr>
      <vt:lpstr>MENTAL ACCOUNTING</vt:lpstr>
      <vt:lpstr>Rational Choice with Income from Varying Sources</vt:lpstr>
      <vt:lpstr>Income Effects on Consumption</vt:lpstr>
      <vt:lpstr>The Theory of Mental Accounting</vt:lpstr>
      <vt:lpstr>The Theory of Mental Accounting(Cont.)</vt:lpstr>
      <vt:lpstr>The Prospect Theory Value Function</vt:lpstr>
      <vt:lpstr>The Theory of Mental Accounting(Cont.)</vt:lpstr>
      <vt:lpstr>Integrating or Segregating Events</vt:lpstr>
      <vt:lpstr>Budgeting and Consumption Bundles</vt:lpstr>
      <vt:lpstr>The Consumption Problem within a Single Budget Category</vt:lpstr>
      <vt:lpstr>Nonoptimality between Budgets</vt:lpstr>
      <vt:lpstr>Accounts, Integrating, or Segregating</vt:lpstr>
      <vt:lpstr>Integrating an Overall Gain</vt:lpstr>
      <vt:lpstr>Integrating an Overall Gain without Strong Loss Aversion</vt:lpstr>
      <vt:lpstr>Payment Decoupling, Prepurchase, and Credit Card Purchases</vt:lpstr>
      <vt:lpstr>PowerPoint 演示文稿</vt:lpstr>
      <vt:lpstr>Investments and Opening and Closing Accounts</vt:lpstr>
      <vt:lpstr>Reference Points and Indifference Curves</vt:lpstr>
      <vt:lpstr>Indifference Curves  with a Reference Point</vt:lpstr>
      <vt:lpstr>Rational Choice, Temptation and Gifts versus Cash</vt:lpstr>
      <vt:lpstr>Budgets, Accounts, Temptation, and Gifts</vt:lpstr>
      <vt:lpstr>Rational Choice over Time</vt:lpstr>
      <vt:lpstr>Two-Period Consumption Model without Discounting </vt:lpstr>
      <vt:lpstr>Rational Explanations for Source-Based Consumption and Application</vt:lpstr>
      <vt:lpstr>Thanks for Listening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Behavioral Economics</dc:title>
  <dc:creator>myuser</dc:creator>
  <cp:lastModifiedBy>myuser</cp:lastModifiedBy>
  <cp:revision>17</cp:revision>
  <dcterms:created xsi:type="dcterms:W3CDTF">2016-06-01T08:49:25Z</dcterms:created>
  <dcterms:modified xsi:type="dcterms:W3CDTF">2016-06-05T15:58:49Z</dcterms:modified>
</cp:coreProperties>
</file>