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8" r:id="rId4"/>
    <p:sldId id="268" r:id="rId5"/>
    <p:sldId id="267" r:id="rId6"/>
    <p:sldId id="260" r:id="rId7"/>
    <p:sldId id="257" r:id="rId8"/>
    <p:sldId id="269" r:id="rId9"/>
    <p:sldId id="261" r:id="rId10"/>
    <p:sldId id="262" r:id="rId11"/>
    <p:sldId id="263" r:id="rId12"/>
    <p:sldId id="264" r:id="rId13"/>
    <p:sldId id="25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4237-ADF6-41B6-A7B0-62170FEDA534}" type="datetimeFigureOut">
              <a:rPr lang="zh-CN" altLang="en-US" smtClean="0"/>
              <a:t>2016/11/23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FC9C9-A6A8-4D4A-8110-C4BDD0870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36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D4156-ED96-4A1C-9895-F0EA1E21F0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BADCF6-32AD-45BF-87CF-F8765E7368D3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00A1F9-996F-49CC-8F7C-975FE4C371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45224"/>
            <a:ext cx="8910803" cy="1224136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u="sng" dirty="0" smtClean="0">
                <a:solidFill>
                  <a:schemeClr val="bg1"/>
                </a:solidFill>
              </a:rPr>
              <a:t>Crime and punishment</a:t>
            </a:r>
            <a:endParaRPr lang="zh-CN" altLang="en-US" sz="6000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41" y="188640"/>
            <a:ext cx="6300327" cy="4725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229" y="1643050"/>
            <a:ext cx="8229600" cy="169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 dirty="0" smtClean="0"/>
              <a:t>What is your verdict?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8420128" cy="14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6229" y="1643050"/>
            <a:ext cx="631047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57200" y="4071942"/>
            <a:ext cx="631047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49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3214686"/>
            <a:ext cx="8943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5720" y="714356"/>
            <a:ext cx="667058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225767" y="3211266"/>
            <a:ext cx="677148" cy="71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225767" y="4624095"/>
            <a:ext cx="672103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75000"/>
          </a:blip>
          <a:stretch>
            <a:fillRect/>
          </a:stretch>
        </p:blipFill>
        <p:spPr bwMode="auto">
          <a:xfrm>
            <a:off x="2240565" y="1268760"/>
            <a:ext cx="4662870" cy="50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zh-CN" dirty="0" smtClean="0"/>
              <a:t>Do you agree or disagree? Why?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11" y="188640"/>
            <a:ext cx="8710177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 smtClean="0"/>
              <a:t>Roleplay:</a:t>
            </a:r>
            <a:r>
              <a:rPr lang="en-US" altLang="zh-CN" dirty="0" smtClean="0"/>
              <a:t> </a:t>
            </a:r>
            <a:r>
              <a:rPr lang="en-GB" altLang="zh-CN" sz="4900" dirty="0" smtClean="0"/>
              <a:t>Neighbourhood</a:t>
            </a:r>
            <a:r>
              <a:rPr lang="en-US" altLang="zh-CN" sz="4900" dirty="0" smtClean="0"/>
              <a:t> Watch</a:t>
            </a:r>
            <a:endParaRPr lang="zh-CN" altLang="en-US" sz="4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" y="1268760"/>
            <a:ext cx="9011086" cy="4568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10" y="1212577"/>
            <a:ext cx="8219390" cy="2980789"/>
          </a:xfrm>
        </p:spPr>
        <p:txBody>
          <a:bodyPr/>
          <a:lstStyle/>
          <a:p>
            <a:r>
              <a:rPr lang="cs-CZ" dirty="0" smtClean="0"/>
              <a:t>What kinds of crime are most common in your country?</a:t>
            </a:r>
          </a:p>
          <a:p>
            <a:r>
              <a:rPr lang="cs-CZ" dirty="0" smtClean="0"/>
              <a:t>What kinds of punishment are there?</a:t>
            </a:r>
          </a:p>
          <a:p>
            <a:r>
              <a:rPr lang="cs-CZ" dirty="0" smtClean="0"/>
              <a:t>Are there different punishments for children and for adults?</a:t>
            </a:r>
          </a:p>
          <a:p>
            <a:r>
              <a:rPr lang="cs-CZ" dirty="0" smtClean="0"/>
              <a:t>Is </a:t>
            </a:r>
            <a:r>
              <a:rPr lang="cs-CZ" u="sng" dirty="0" smtClean="0"/>
              <a:t>capital punishment</a:t>
            </a:r>
            <a:r>
              <a:rPr lang="cs-CZ" dirty="0" smtClean="0"/>
              <a:t> used in your country?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Crime</a:t>
            </a:r>
            <a:endParaRPr lang="cs-CZ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3366"/>
            <a:ext cx="821939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356" r="23600"/>
          <a:stretch/>
        </p:blipFill>
        <p:spPr bwMode="auto">
          <a:xfrm>
            <a:off x="1435924" y="789030"/>
            <a:ext cx="6272150" cy="25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260648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Fill in the table</a:t>
            </a:r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592" y="3356992"/>
            <a:ext cx="7776864" cy="29523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CHOOSE FROM THESE DEFINITIONS</a:t>
            </a:r>
          </a:p>
          <a:p>
            <a:pPr marL="457200" indent="-457200">
              <a:buFont typeface="Wingdings 3"/>
              <a:buAutoNum type="arabicPeriod"/>
            </a:pPr>
            <a:r>
              <a:rPr lang="en-GB" sz="2400" dirty="0" smtClean="0"/>
              <a:t>act of attacking someone and stealing their money</a:t>
            </a:r>
          </a:p>
          <a:p>
            <a:pPr marL="457200" indent="-457200">
              <a:buFont typeface="Wingdings 3"/>
              <a:buAutoNum type="arabicPeriod"/>
            </a:pPr>
            <a:r>
              <a:rPr lang="cs-CZ" sz="2400" dirty="0" smtClean="0"/>
              <a:t>buying and selling goods illlegally</a:t>
            </a:r>
          </a:p>
          <a:p>
            <a:pPr marL="457200" indent="-457200">
              <a:buFont typeface="Wingdings 3"/>
              <a:buAutoNum type="arabicPeriod"/>
            </a:pPr>
            <a:r>
              <a:rPr lang="cs-CZ" sz="2400" dirty="0" smtClean="0"/>
              <a:t>demanding money from people by threatening them</a:t>
            </a:r>
          </a:p>
          <a:p>
            <a:pPr marL="457200" indent="-457200">
              <a:buFont typeface="Wingdings 3"/>
              <a:buAutoNum type="arabicPeriod"/>
            </a:pPr>
            <a:r>
              <a:rPr lang="cs-CZ" sz="2400" dirty="0" smtClean="0"/>
              <a:t>illegal copying of documents or paintings</a:t>
            </a:r>
          </a:p>
          <a:p>
            <a:pPr marL="457200" indent="-457200">
              <a:buFont typeface="Wingdings 3"/>
              <a:buAutoNum type="arabicPeriod"/>
            </a:pPr>
            <a:r>
              <a:rPr lang="cs-CZ" sz="2400" dirty="0" smtClean="0"/>
              <a:t>stealing things from people</a:t>
            </a:r>
            <a:r>
              <a:rPr lang="en-GB" sz="2400" dirty="0" smtClean="0"/>
              <a:t>’s pockets or bags</a:t>
            </a:r>
            <a:endParaRPr lang="cs-CZ" sz="2400" dirty="0" smtClean="0"/>
          </a:p>
          <a:p>
            <a:pPr marL="457200" indent="-457200">
              <a:buFont typeface="Wingdings 3"/>
              <a:buAutoNum type="arabicPeriod"/>
            </a:pPr>
            <a:r>
              <a:rPr lang="cs-CZ" sz="2400" dirty="0"/>
              <a:t>violent action for political purposes</a:t>
            </a:r>
          </a:p>
          <a:p>
            <a:pPr marL="457200" indent="-457200">
              <a:buFont typeface="Wingdings 3"/>
              <a:buAutoNum type="arabicPeriod"/>
            </a:pPr>
            <a:r>
              <a:rPr lang="cs-CZ" sz="2400" dirty="0" smtClean="0"/>
              <a:t>violent attack</a:t>
            </a:r>
            <a:endParaRPr lang="en-C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5151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 smtClean="0">
                <a:solidFill>
                  <a:schemeClr val="tx1"/>
                </a:solidFill>
              </a:rPr>
              <a:t>Legal Expressions</a:t>
            </a:r>
            <a:r>
              <a:rPr lang="cs-CZ" sz="4400" dirty="0" smtClean="0">
                <a:solidFill>
                  <a:schemeClr val="tx1"/>
                </a:solidFill>
              </a:rPr>
              <a:t/>
            </a:r>
            <a:br>
              <a:rPr lang="cs-CZ" sz="4400" dirty="0" smtClean="0">
                <a:solidFill>
                  <a:schemeClr val="tx1"/>
                </a:solidFill>
              </a:rPr>
            </a:br>
            <a:r>
              <a:rPr lang="en-CA" sz="2700" dirty="0" smtClean="0">
                <a:solidFill>
                  <a:schemeClr val="tx1"/>
                </a:solidFill>
              </a:rPr>
              <a:t/>
            </a:r>
            <a:br>
              <a:rPr lang="en-CA" sz="2700" dirty="0" smtClean="0">
                <a:solidFill>
                  <a:schemeClr val="tx1"/>
                </a:solidFill>
              </a:rPr>
            </a:br>
            <a:r>
              <a:rPr lang="en-CA" sz="2700" dirty="0" smtClean="0">
                <a:solidFill>
                  <a:schemeClr val="tx1"/>
                </a:solidFill>
              </a:rPr>
              <a:t>Give an example of a situation involving each expression</a:t>
            </a:r>
            <a:r>
              <a:rPr lang="cs-CZ" sz="2700" dirty="0" smtClean="0">
                <a:solidFill>
                  <a:schemeClr val="tx1"/>
                </a:solidFill>
              </a:rPr>
              <a:t>.</a:t>
            </a:r>
            <a:endParaRPr lang="en-CA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84" y="2842084"/>
            <a:ext cx="7416824" cy="3522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100" dirty="0" smtClean="0"/>
              <a:t>_______a lawsuit against someone</a:t>
            </a:r>
            <a:r>
              <a:rPr lang="cs-CZ" sz="2100" dirty="0" smtClean="0"/>
              <a:t> (= to sue someone)</a:t>
            </a:r>
            <a:r>
              <a:rPr lang="en-CA" sz="2100" dirty="0" smtClean="0"/>
              <a:t>.</a:t>
            </a:r>
          </a:p>
          <a:p>
            <a:pPr>
              <a:buNone/>
            </a:pPr>
            <a:r>
              <a:rPr lang="en-CA" sz="2100" dirty="0" smtClean="0"/>
              <a:t>_______someone publicly </a:t>
            </a:r>
            <a:r>
              <a:rPr lang="cs-CZ" sz="2100" dirty="0" smtClean="0"/>
              <a:t>of </a:t>
            </a:r>
            <a:r>
              <a:rPr lang="en-CA" sz="2100" dirty="0" smtClean="0"/>
              <a:t>committing a crime.</a:t>
            </a:r>
          </a:p>
          <a:p>
            <a:pPr>
              <a:buNone/>
            </a:pPr>
            <a:r>
              <a:rPr lang="en-CA" sz="2100" dirty="0" smtClean="0"/>
              <a:t>_______the law.</a:t>
            </a:r>
          </a:p>
          <a:p>
            <a:pPr>
              <a:buNone/>
            </a:pPr>
            <a:r>
              <a:rPr lang="en-CA" sz="2100" dirty="0" smtClean="0"/>
              <a:t>_______a sneaky person </a:t>
            </a:r>
            <a:r>
              <a:rPr lang="cs-CZ" sz="2100" dirty="0" smtClean="0"/>
              <a:t>of </a:t>
            </a:r>
            <a:r>
              <a:rPr lang="en-CA" sz="2100" dirty="0" smtClean="0"/>
              <a:t>committing a crime.</a:t>
            </a:r>
          </a:p>
          <a:p>
            <a:pPr>
              <a:buNone/>
            </a:pPr>
            <a:r>
              <a:rPr lang="en-CA" sz="2100" dirty="0" smtClean="0"/>
              <a:t>_______compensation to the victim.</a:t>
            </a:r>
          </a:p>
          <a:p>
            <a:pPr>
              <a:buNone/>
            </a:pPr>
            <a:r>
              <a:rPr lang="en-CA" sz="2100" dirty="0" smtClean="0"/>
              <a:t>_______</a:t>
            </a:r>
            <a:r>
              <a:rPr lang="cs-CZ" sz="2100" dirty="0" smtClean="0"/>
              <a:t>that the criminal is guilty</a:t>
            </a:r>
            <a:r>
              <a:rPr lang="en-CA" sz="2100" dirty="0" smtClean="0"/>
              <a:t>.</a:t>
            </a:r>
          </a:p>
          <a:p>
            <a:pPr>
              <a:buNone/>
            </a:pPr>
            <a:r>
              <a:rPr lang="en-CA" sz="2100" dirty="0" smtClean="0"/>
              <a:t>_______a horrible crime.</a:t>
            </a:r>
          </a:p>
          <a:p>
            <a:pPr>
              <a:buNone/>
            </a:pPr>
            <a:r>
              <a:rPr lang="en-CA" sz="2100" dirty="0" smtClean="0"/>
              <a:t>_______a convicted criminal to punishment.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861845"/>
            <a:ext cx="8686800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CA" sz="2000" b="1" dirty="0" smtClean="0"/>
              <a:t>to prove	to suspect	to break 		to file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CA" sz="2000" b="1" dirty="0" smtClean="0"/>
              <a:t>to commit	to pay</a:t>
            </a:r>
            <a:r>
              <a:rPr lang="en-CA" sz="2000" b="1" dirty="0"/>
              <a:t>	</a:t>
            </a:r>
            <a:r>
              <a:rPr lang="en-CA" sz="2000" b="1" dirty="0" smtClean="0"/>
              <a:t>	t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 sentence		to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accuse	</a:t>
            </a:r>
            <a:endParaRPr kumimoji="0" lang="en-CA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s://lh3.googleusercontent.com/je9iVxLdg9xTnYFJQrHfmt0bFRRn3-PYwfu4IJCBupJczuJ_iqfC7O67deBR4tRriEw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968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Discussion Questions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3600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sz="2400" dirty="0" smtClean="0"/>
              <a:t>What is your view of </a:t>
            </a:r>
            <a:r>
              <a:rPr lang="en-CA" sz="2400" i="1" u="sng" dirty="0" smtClean="0"/>
              <a:t>capital punishment</a:t>
            </a:r>
            <a:r>
              <a:rPr lang="en-CA" sz="2400" dirty="0" smtClean="0"/>
              <a:t>?  When should someone be </a:t>
            </a:r>
            <a:r>
              <a:rPr lang="en-CA" sz="2400" i="1" u="sng" dirty="0" smtClean="0"/>
              <a:t>sentenced</a:t>
            </a:r>
            <a:r>
              <a:rPr lang="en-CA" sz="2400" dirty="0" smtClean="0"/>
              <a:t> to the death penalty?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Some people think that criminals are not born, they are created by society.  Do you agree?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Do you think crime is a big problem in China?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What kind of </a:t>
            </a:r>
            <a:r>
              <a:rPr lang="en-CA" sz="2400" i="1" u="sng" dirty="0" smtClean="0"/>
              <a:t>law enforcement</a:t>
            </a:r>
            <a:r>
              <a:rPr lang="en-CA" sz="2400" i="1" dirty="0" smtClean="0"/>
              <a:t> </a:t>
            </a:r>
            <a:r>
              <a:rPr lang="en-CA" sz="2400" dirty="0" smtClean="0"/>
              <a:t>should the government use to control </a:t>
            </a:r>
            <a:r>
              <a:rPr lang="en-CA" sz="2400" i="1" u="sng" dirty="0" smtClean="0"/>
              <a:t>crime rates</a:t>
            </a:r>
            <a:r>
              <a:rPr lang="en-CA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Generally speaking, Chinese cities are safer than cities in the west.  Why is this?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83"/>
          <a:stretch/>
        </p:blipFill>
        <p:spPr>
          <a:xfrm>
            <a:off x="611560" y="4725144"/>
            <a:ext cx="792088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80975"/>
            <a:ext cx="9134475" cy="649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980728"/>
            <a:ext cx="8784976" cy="148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64096"/>
          </a:xfrm>
        </p:spPr>
        <p:txBody>
          <a:bodyPr/>
          <a:lstStyle/>
          <a:p>
            <a:r>
              <a:rPr lang="cs-CZ" altLang="zh-CN" dirty="0" smtClean="0"/>
              <a:t>Penalties</a:t>
            </a:r>
            <a:endParaRPr lang="zh-CN" altLang="en-US" dirty="0"/>
          </a:p>
        </p:txBody>
      </p:sp>
      <p:pic>
        <p:nvPicPr>
          <p:cNvPr id="3" name="Picture 2" descr="https://d2m2lkhawsaq1u.cloudfront.net/uploads/trial/vandalism1_1454395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4320"/>
            <a:ext cx="2890767" cy="21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736x/cd/0c/af/cd0caf8655f15aa056a11136a96cda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7" y="4764248"/>
            <a:ext cx="3018903" cy="19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rescentcitylawfirm.com/content/images/shoplif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35383"/>
            <a:ext cx="3048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toringlawyerswales.co.uk/images/DrinkDriv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4248"/>
            <a:ext cx="3061784" cy="19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Rank the severity of each crime and discuss what sentence would be appropriate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312843"/>
            <a:ext cx="7560840" cy="552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82"/>
          <a:stretch/>
        </p:blipFill>
        <p:spPr bwMode="auto">
          <a:xfrm>
            <a:off x="0" y="179199"/>
            <a:ext cx="91085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263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黑体</vt:lpstr>
      <vt:lpstr>宋体</vt:lpstr>
      <vt:lpstr>Calibri</vt:lpstr>
      <vt:lpstr>Lucida Sans Unicode</vt:lpstr>
      <vt:lpstr>Verdana</vt:lpstr>
      <vt:lpstr>Wingdings 2</vt:lpstr>
      <vt:lpstr>Wingdings 3</vt:lpstr>
      <vt:lpstr>Concourse</vt:lpstr>
      <vt:lpstr>Crime and punishment</vt:lpstr>
      <vt:lpstr>Crime</vt:lpstr>
      <vt:lpstr>Fill in the table</vt:lpstr>
      <vt:lpstr>Legal Expressions  Give an example of a situation involving each expression.</vt:lpstr>
      <vt:lpstr>Discussion Questions</vt:lpstr>
      <vt:lpstr>PowerPoint Presentation</vt:lpstr>
      <vt:lpstr>Penalties</vt:lpstr>
      <vt:lpstr>Rank the severity of each crime and discuss what sentence would be appropriate</vt:lpstr>
      <vt:lpstr>PowerPoint Presentation</vt:lpstr>
      <vt:lpstr>What is your verdict?</vt:lpstr>
      <vt:lpstr>PowerPoint Presentation</vt:lpstr>
      <vt:lpstr>Do you agree or disagree? Why?</vt:lpstr>
      <vt:lpstr>Roleplay: Neighbourhood Watch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SUFE</dc:creator>
  <cp:lastModifiedBy>Olga</cp:lastModifiedBy>
  <cp:revision>41</cp:revision>
  <dcterms:created xsi:type="dcterms:W3CDTF">2015-10-13T22:56:24Z</dcterms:created>
  <dcterms:modified xsi:type="dcterms:W3CDTF">2016-11-23T13:49:09Z</dcterms:modified>
</cp:coreProperties>
</file>