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2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5747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2018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123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093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2998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11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6382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261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657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1184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908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DC7D0-E742-4D6A-9B57-CF75C3E770C4}" type="datetimeFigureOut">
              <a:rPr lang="ro-RO" smtClean="0"/>
              <a:t>07.10.2016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761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7648" y="1746906"/>
            <a:ext cx="9144000" cy="998775"/>
          </a:xfrm>
        </p:spPr>
        <p:txBody>
          <a:bodyPr/>
          <a:lstStyle/>
          <a:p>
            <a:r>
              <a:rPr lang="en-NZ" dirty="0" smtClean="0">
                <a:latin typeface="Arial Black" panose="020B0A04020102020204" pitchFamily="34" charset="0"/>
              </a:rPr>
              <a:t>ESSAY WRITING</a:t>
            </a:r>
            <a:endParaRPr lang="ro-RO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7648" y="2824097"/>
            <a:ext cx="9144000" cy="3071739"/>
          </a:xfrm>
        </p:spPr>
        <p:txBody>
          <a:bodyPr>
            <a:normAutofit/>
          </a:bodyPr>
          <a:lstStyle/>
          <a:p>
            <a:r>
              <a:rPr lang="en-NZ" dirty="0" smtClean="0">
                <a:latin typeface="Arial Black" panose="020B0A04020102020204" pitchFamily="34" charset="0"/>
              </a:rPr>
              <a:t>PRESENTATION 5</a:t>
            </a:r>
          </a:p>
          <a:p>
            <a:r>
              <a:rPr lang="en-NZ" sz="5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WRITING AN INTRODUCTION</a:t>
            </a:r>
            <a:endParaRPr lang="ro-RO" dirty="0">
              <a:ln w="3175"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68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THE 4 SENTENCE INTRODUCTION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7"/>
            <a:ext cx="10515600" cy="3401476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An essay introduction has two functions:</a:t>
            </a:r>
          </a:p>
          <a:p>
            <a:pPr marL="0" indent="0">
              <a:buNone/>
            </a:pPr>
            <a:endParaRPr lang="en-NZ" b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dirty="0" smtClean="0">
                <a:latin typeface="Baskerville Old Face" panose="02020602080505020303" pitchFamily="18" charset="0"/>
              </a:rPr>
              <a:t>1) To introduce the topic</a:t>
            </a:r>
          </a:p>
          <a:p>
            <a:pPr marL="457200" lvl="1" indent="0">
              <a:buNone/>
            </a:pPr>
            <a:r>
              <a:rPr lang="en-NZ" b="1" dirty="0" smtClean="0">
                <a:latin typeface="Baskerville Old Face" panose="02020602080505020303" pitchFamily="18" charset="0"/>
              </a:rPr>
              <a:t>2) To tell the person reading the essay what the essay is about</a:t>
            </a:r>
          </a:p>
          <a:p>
            <a:pPr marL="457200" lvl="1" indent="0">
              <a:buNone/>
            </a:pPr>
            <a:endParaRPr lang="en-NZ" b="1" dirty="0">
              <a:latin typeface="Baskerville Old Face" panose="02020602080505020303" pitchFamily="18" charset="0"/>
            </a:endParaRPr>
          </a:p>
          <a:p>
            <a:r>
              <a:rPr lang="en-NZ" b="1" dirty="0" smtClean="0">
                <a:latin typeface="Baskerville Old Face" panose="02020602080505020303" pitchFamily="18" charset="0"/>
              </a:rPr>
              <a:t>You do not need to write a long introduction, it should be maximum 4 sentences. 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1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SENTENCE 1: NEUTRAL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11466"/>
            <a:ext cx="10789693" cy="5462289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The first sentence you can write in your introduction is a neutral one. </a:t>
            </a:r>
            <a:r>
              <a:rPr lang="en-NZ" b="1" dirty="0" smtClean="0">
                <a:latin typeface="Baskerville Old Face" panose="02020602080505020303" pitchFamily="18" charset="0"/>
              </a:rPr>
              <a:t>A neutral sentence is a sentence of which the facts are generally agreed.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It is a sentence that is not open to dispute. </a:t>
            </a:r>
            <a:r>
              <a:rPr lang="en-NZ" b="1" dirty="0" smtClean="0">
                <a:latin typeface="Baskerville Old Face" panose="02020602080505020303" pitchFamily="18" charset="0"/>
              </a:rPr>
              <a:t>It should be easy to write, an easy way to start your essay. </a:t>
            </a:r>
            <a:r>
              <a:rPr lang="en-NZ" b="1" dirty="0" smtClean="0">
                <a:latin typeface="Baskerville Old Face" panose="02020602080505020303" pitchFamily="18" charset="0"/>
              </a:rPr>
              <a:t>Here are some examples: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Many 19 century poets had romantic imagery at the core of their poems.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Shakespeare was one of England’s greatest playwrights.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The American Civil War ruptured the country into two clear sides.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Social conflict is a central theme in many modern novels.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Expanding foreign trade is an important element in any country’s economic growth.</a:t>
            </a:r>
            <a:endParaRPr lang="en-NZ" b="1" i="1" dirty="0" smtClean="0">
              <a:latin typeface="Baskerville Old Face" panose="02020602080505020303" pitchFamily="18" charset="0"/>
            </a:endParaRP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The aim of the sentence is not to convince the reader of anything, just to commence the essay in an informative way. Here is the first part: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The English Industrial Revolution (1750-1850) transformed the economic and cultural fabric of English society.</a:t>
            </a:r>
            <a:endParaRPr lang="ro-RO" b="1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331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SENTENCE 2: </a:t>
            </a:r>
            <a:r>
              <a:rPr lang="en-NZ" b="1" dirty="0" smtClean="0">
                <a:latin typeface="Baskerville Old Face" panose="02020602080505020303" pitchFamily="18" charset="0"/>
              </a:rPr>
              <a:t>CONTEXT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7"/>
            <a:ext cx="10515600" cy="3159365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In the second sentence you place your essay topic in a broader context.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Show the person reading your essay that you understand this topic and know something about it.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For the English Industrial Revolution example, you may write:</a:t>
            </a:r>
            <a:endParaRPr lang="en-NZ" b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Innovation in textile production and advances in iron and steel production saw manufacturing rapidly </a:t>
            </a:r>
            <a:r>
              <a:rPr lang="en-NZ" b="1" i="1" dirty="0">
                <a:latin typeface="Baskerville Old Face" panose="02020602080505020303" pitchFamily="18" charset="0"/>
              </a:rPr>
              <a:t>o</a:t>
            </a:r>
            <a:r>
              <a:rPr lang="en-NZ" b="1" i="1" dirty="0" smtClean="0">
                <a:latin typeface="Baskerville Old Face" panose="02020602080505020303" pitchFamily="18" charset="0"/>
              </a:rPr>
              <a:t>vertake agricultural output.</a:t>
            </a:r>
            <a:endParaRPr lang="en-NZ" b="1" i="1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44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SENTENCE 3: </a:t>
            </a:r>
            <a:r>
              <a:rPr lang="en-NZ" b="1" dirty="0" smtClean="0">
                <a:latin typeface="Baskerville Old Face" panose="02020602080505020303" pitchFamily="18" charset="0"/>
              </a:rPr>
              <a:t>THE ARGUMENT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8"/>
            <a:ext cx="10515600" cy="538040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The third sentence of the introduction states the argument of your essay</a:t>
            </a:r>
            <a:r>
              <a:rPr lang="en-NZ" b="1" dirty="0" smtClean="0">
                <a:latin typeface="Baskerville Old Face" panose="02020602080505020303" pitchFamily="18" charset="0"/>
              </a:rPr>
              <a:t>. Being absolutely clear, tell the person reading what viewpoint you are adopting in the essay.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Here is the Industrial Revolution example:</a:t>
            </a:r>
            <a:endParaRPr lang="en-NZ" b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This essay will argue that despite important gains in industrialisation serious social problems such as overcrowding and pollution lowered English living standards.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From this sentence you know exactly what I am going to talk about in my essay, and the side of the argument I am taking.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For sentence 3 of your introduction you can use phrases like: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This essay will argue… T</a:t>
            </a:r>
            <a:r>
              <a:rPr lang="en-NZ" b="1" i="1" dirty="0" smtClean="0">
                <a:latin typeface="Baskerville Old Face" panose="02020602080505020303" pitchFamily="18" charset="0"/>
              </a:rPr>
              <a:t>his essay will show…</a:t>
            </a:r>
            <a:r>
              <a:rPr lang="en-NZ" b="1" i="1" dirty="0" smtClean="0">
                <a:latin typeface="Baskerville Old Face" panose="02020602080505020303" pitchFamily="18" charset="0"/>
              </a:rPr>
              <a:t> 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They are common practice among good writers, and they help you think about precisely what it is that you intend to say.</a:t>
            </a:r>
            <a:endParaRPr lang="en-NZ" b="1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07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SENTENCE 4: SUMMING UP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8"/>
            <a:ext cx="10515600" cy="4349577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The </a:t>
            </a:r>
            <a:r>
              <a:rPr lang="en-NZ" b="1" dirty="0" smtClean="0">
                <a:latin typeface="Baskerville Old Face" panose="02020602080505020303" pitchFamily="18" charset="0"/>
              </a:rPr>
              <a:t>last</a:t>
            </a:r>
            <a:r>
              <a:rPr lang="en-NZ" b="1" dirty="0" smtClean="0">
                <a:latin typeface="Baskerville Old Face" panose="02020602080505020303" pitchFamily="18" charset="0"/>
              </a:rPr>
              <a:t> sentence of the introduction sums up the essay. It is your chance to drive home the point that you intend to argue in your essay. 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You can make a strong statement, or, if you like, use words like “Overall…” or “In sum…” to introduce your final sentence.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This tells the reader that you are concluding the introductory paragraph.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In the Industrial Revolution example, my last sentence reads:</a:t>
            </a:r>
            <a:endParaRPr lang="en-NZ" b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Overall, gains in wealth came at the expense of the health and welfare of the lower classes.</a:t>
            </a:r>
          </a:p>
          <a:p>
            <a:pPr marL="457200" lvl="1" indent="0">
              <a:buNone/>
            </a:pPr>
            <a:endParaRPr lang="en-NZ" b="1" i="1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534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PUTTING IT ALL TOGETHER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1468"/>
            <a:ext cx="10515600" cy="5077365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Here is the introduction all pieced together.</a:t>
            </a:r>
          </a:p>
          <a:p>
            <a:r>
              <a:rPr lang="en-NZ" b="1" u="sng" dirty="0" smtClean="0">
                <a:latin typeface="Baskerville Old Face" panose="02020602080505020303" pitchFamily="18" charset="0"/>
              </a:rPr>
              <a:t>Essay question: </a:t>
            </a:r>
            <a:r>
              <a:rPr lang="en-NZ" b="1" i="1" dirty="0" smtClean="0">
                <a:latin typeface="Baskerville Old Face" panose="02020602080505020303" pitchFamily="18" charset="0"/>
              </a:rPr>
              <a:t>Discuss the economic and social gains of the English Industrial Revolution.</a:t>
            </a:r>
          </a:p>
          <a:p>
            <a:r>
              <a:rPr lang="en-NZ" b="1" u="sng" dirty="0" smtClean="0">
                <a:latin typeface="Baskerville Old Face" panose="02020602080505020303" pitchFamily="18" charset="0"/>
              </a:rPr>
              <a:t>Your introduction: </a:t>
            </a:r>
            <a:r>
              <a:rPr lang="en-NZ" b="1" i="1" dirty="0">
                <a:latin typeface="Baskerville Old Face" panose="02020602080505020303" pitchFamily="18" charset="0"/>
              </a:rPr>
              <a:t>The English Industrial Revolution (1750-1850) transformed the economic and cultural fabric of English society</a:t>
            </a:r>
            <a:r>
              <a:rPr lang="en-NZ" b="1" i="1" dirty="0" smtClean="0">
                <a:latin typeface="Baskerville Old Face" panose="02020602080505020303" pitchFamily="18" charset="0"/>
              </a:rPr>
              <a:t>. </a:t>
            </a:r>
            <a:r>
              <a:rPr lang="en-NZ" b="1" i="1" dirty="0">
                <a:latin typeface="Baskerville Old Face" panose="02020602080505020303" pitchFamily="18" charset="0"/>
              </a:rPr>
              <a:t>Innovation in textile production and advances in iron and steel production saw manufacturing rapidly overtake agricultural output</a:t>
            </a:r>
            <a:r>
              <a:rPr lang="en-NZ" b="1" i="1" dirty="0" smtClean="0">
                <a:latin typeface="Baskerville Old Face" panose="02020602080505020303" pitchFamily="18" charset="0"/>
              </a:rPr>
              <a:t>. </a:t>
            </a:r>
            <a:r>
              <a:rPr lang="en-NZ" b="1" i="1" dirty="0">
                <a:latin typeface="Baskerville Old Face" panose="02020602080505020303" pitchFamily="18" charset="0"/>
              </a:rPr>
              <a:t>This essay will argue that despite important gains in industrialisation serious social problems such as overcrowding and pollution lowered English living </a:t>
            </a:r>
            <a:r>
              <a:rPr lang="en-NZ" b="1" i="1" dirty="0" smtClean="0">
                <a:latin typeface="Baskerville Old Face" panose="02020602080505020303" pitchFamily="18" charset="0"/>
              </a:rPr>
              <a:t>standards. Overall</a:t>
            </a:r>
            <a:r>
              <a:rPr lang="en-NZ" b="1" i="1" dirty="0">
                <a:latin typeface="Baskerville Old Face" panose="02020602080505020303" pitchFamily="18" charset="0"/>
              </a:rPr>
              <a:t>, gains in wealth came at the expense of the health and welfare of the lower classes.</a:t>
            </a:r>
          </a:p>
          <a:p>
            <a:endParaRPr lang="en-NZ" b="1" i="1" dirty="0">
              <a:latin typeface="Baskerville Old Face" panose="02020602080505020303" pitchFamily="18" charset="0"/>
            </a:endParaRPr>
          </a:p>
          <a:p>
            <a:endParaRPr lang="en-NZ" b="1" i="1" dirty="0">
              <a:latin typeface="Baskerville Old Face" panose="02020602080505020303" pitchFamily="18" charset="0"/>
            </a:endParaRPr>
          </a:p>
          <a:p>
            <a:endParaRPr lang="ro-RO" b="1" i="1" dirty="0">
              <a:latin typeface="Baskerville Old Face" panose="02020602080505020303" pitchFamily="18" charset="0"/>
            </a:endParaRPr>
          </a:p>
          <a:p>
            <a:endParaRPr lang="en-NZ" b="1" i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endParaRPr lang="en-NZ" b="1" i="1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459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638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Baskerville Old Face</vt:lpstr>
      <vt:lpstr>Calibri</vt:lpstr>
      <vt:lpstr>Calibri Light</vt:lpstr>
      <vt:lpstr>Office Theme</vt:lpstr>
      <vt:lpstr>ESSAY WRITING</vt:lpstr>
      <vt:lpstr>THE 4 SENTENCE INTRODUCTION</vt:lpstr>
      <vt:lpstr>SENTENCE 1: NEUTRAL</vt:lpstr>
      <vt:lpstr>SENTENCE 2: CONTEXT</vt:lpstr>
      <vt:lpstr>SENTENCE 3: THE ARGUMENT</vt:lpstr>
      <vt:lpstr>SENTENCE 4: SUMMING UP</vt:lpstr>
      <vt:lpstr>PUTTING IT ALL TOGETHER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Dumitrache</dc:creator>
  <cp:lastModifiedBy>George Dumitrache</cp:lastModifiedBy>
  <cp:revision>69</cp:revision>
  <dcterms:created xsi:type="dcterms:W3CDTF">2016-10-02T22:05:53Z</dcterms:created>
  <dcterms:modified xsi:type="dcterms:W3CDTF">2016-10-07T00:33:28Z</dcterms:modified>
</cp:coreProperties>
</file>