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13" r:id="rId2"/>
  </p:sldMasterIdLst>
  <p:notesMasterIdLst>
    <p:notesMasterId r:id="rId71"/>
  </p:notesMasterIdLst>
  <p:handoutMasterIdLst>
    <p:handoutMasterId r:id="rId72"/>
  </p:handoutMasterIdLst>
  <p:sldIdLst>
    <p:sldId id="317" r:id="rId3"/>
    <p:sldId id="271" r:id="rId4"/>
    <p:sldId id="300" r:id="rId5"/>
    <p:sldId id="264" r:id="rId6"/>
    <p:sldId id="276" r:id="rId7"/>
    <p:sldId id="273" r:id="rId8"/>
    <p:sldId id="274" r:id="rId9"/>
    <p:sldId id="360" r:id="rId10"/>
    <p:sldId id="275" r:id="rId11"/>
    <p:sldId id="326" r:id="rId12"/>
    <p:sldId id="327" r:id="rId13"/>
    <p:sldId id="336" r:id="rId14"/>
    <p:sldId id="325" r:id="rId15"/>
    <p:sldId id="337" r:id="rId16"/>
    <p:sldId id="338" r:id="rId17"/>
    <p:sldId id="339" r:id="rId18"/>
    <p:sldId id="330" r:id="rId19"/>
    <p:sldId id="362" r:id="rId20"/>
    <p:sldId id="363" r:id="rId21"/>
    <p:sldId id="364" r:id="rId22"/>
    <p:sldId id="365" r:id="rId23"/>
    <p:sldId id="367" r:id="rId24"/>
    <p:sldId id="368" r:id="rId25"/>
    <p:sldId id="369" r:id="rId26"/>
    <p:sldId id="378" r:id="rId27"/>
    <p:sldId id="370" r:id="rId28"/>
    <p:sldId id="379" r:id="rId29"/>
    <p:sldId id="371" r:id="rId30"/>
    <p:sldId id="372" r:id="rId31"/>
    <p:sldId id="373" r:id="rId32"/>
    <p:sldId id="374" r:id="rId33"/>
    <p:sldId id="375" r:id="rId34"/>
    <p:sldId id="380" r:id="rId35"/>
    <p:sldId id="381" r:id="rId36"/>
    <p:sldId id="382" r:id="rId37"/>
    <p:sldId id="376" r:id="rId38"/>
    <p:sldId id="377" r:id="rId39"/>
    <p:sldId id="333" r:id="rId40"/>
    <p:sldId id="334" r:id="rId41"/>
    <p:sldId id="343" r:id="rId42"/>
    <p:sldId id="344" r:id="rId43"/>
    <p:sldId id="335" r:id="rId44"/>
    <p:sldId id="346" r:id="rId45"/>
    <p:sldId id="277" r:id="rId46"/>
    <p:sldId id="301" r:id="rId47"/>
    <p:sldId id="345" r:id="rId48"/>
    <p:sldId id="347" r:id="rId49"/>
    <p:sldId id="261" r:id="rId50"/>
    <p:sldId id="349" r:id="rId51"/>
    <p:sldId id="348" r:id="rId52"/>
    <p:sldId id="299" r:id="rId53"/>
    <p:sldId id="298" r:id="rId54"/>
    <p:sldId id="315" r:id="rId55"/>
    <p:sldId id="270" r:id="rId56"/>
    <p:sldId id="318" r:id="rId57"/>
    <p:sldId id="350" r:id="rId58"/>
    <p:sldId id="297" r:id="rId59"/>
    <p:sldId id="351" r:id="rId60"/>
    <p:sldId id="352" r:id="rId61"/>
    <p:sldId id="353" r:id="rId62"/>
    <p:sldId id="356" r:id="rId63"/>
    <p:sldId id="320" r:id="rId64"/>
    <p:sldId id="354" r:id="rId65"/>
    <p:sldId id="260" r:id="rId66"/>
    <p:sldId id="357" r:id="rId67"/>
    <p:sldId id="358" r:id="rId68"/>
    <p:sldId id="359" r:id="rId69"/>
    <p:sldId id="355" r:id="rId70"/>
  </p:sldIdLst>
  <p:sldSz cx="9144000" cy="6858000" type="screen4x3"/>
  <p:notesSz cx="6858000" cy="9144000"/>
  <p:defaultTextStyle>
    <a:defPPr>
      <a:defRPr lang="en-US"/>
    </a:defPPr>
    <a:lvl1pPr algn="l" rtl="0" fontAlgn="base">
      <a:spcBef>
        <a:spcPct val="0"/>
      </a:spcBef>
      <a:spcAft>
        <a:spcPct val="0"/>
      </a:spcAft>
      <a:defRPr sz="3200" kern="1200">
        <a:solidFill>
          <a:schemeClr val="bg2"/>
        </a:solidFill>
        <a:latin typeface="Arial" charset="0"/>
        <a:ea typeface="+mn-ea"/>
        <a:cs typeface="Arial" charset="0"/>
      </a:defRPr>
    </a:lvl1pPr>
    <a:lvl2pPr marL="457200" algn="l" rtl="0" fontAlgn="base">
      <a:spcBef>
        <a:spcPct val="0"/>
      </a:spcBef>
      <a:spcAft>
        <a:spcPct val="0"/>
      </a:spcAft>
      <a:defRPr sz="3200" kern="1200">
        <a:solidFill>
          <a:schemeClr val="bg2"/>
        </a:solidFill>
        <a:latin typeface="Arial" charset="0"/>
        <a:ea typeface="+mn-ea"/>
        <a:cs typeface="Arial" charset="0"/>
      </a:defRPr>
    </a:lvl2pPr>
    <a:lvl3pPr marL="914400" algn="l" rtl="0" fontAlgn="base">
      <a:spcBef>
        <a:spcPct val="0"/>
      </a:spcBef>
      <a:spcAft>
        <a:spcPct val="0"/>
      </a:spcAft>
      <a:defRPr sz="3200" kern="1200">
        <a:solidFill>
          <a:schemeClr val="bg2"/>
        </a:solidFill>
        <a:latin typeface="Arial" charset="0"/>
        <a:ea typeface="+mn-ea"/>
        <a:cs typeface="Arial" charset="0"/>
      </a:defRPr>
    </a:lvl3pPr>
    <a:lvl4pPr marL="1371600" algn="l" rtl="0" fontAlgn="base">
      <a:spcBef>
        <a:spcPct val="0"/>
      </a:spcBef>
      <a:spcAft>
        <a:spcPct val="0"/>
      </a:spcAft>
      <a:defRPr sz="3200" kern="1200">
        <a:solidFill>
          <a:schemeClr val="bg2"/>
        </a:solidFill>
        <a:latin typeface="Arial" charset="0"/>
        <a:ea typeface="+mn-ea"/>
        <a:cs typeface="Arial" charset="0"/>
      </a:defRPr>
    </a:lvl4pPr>
    <a:lvl5pPr marL="1828800" algn="l" rtl="0" fontAlgn="base">
      <a:spcBef>
        <a:spcPct val="0"/>
      </a:spcBef>
      <a:spcAft>
        <a:spcPct val="0"/>
      </a:spcAft>
      <a:defRPr sz="3200" kern="1200">
        <a:solidFill>
          <a:schemeClr val="bg2"/>
        </a:solidFill>
        <a:latin typeface="Arial" charset="0"/>
        <a:ea typeface="+mn-ea"/>
        <a:cs typeface="Arial" charset="0"/>
      </a:defRPr>
    </a:lvl5pPr>
    <a:lvl6pPr marL="2286000" algn="l" defTabSz="914400" rtl="0" eaLnBrk="1" latinLnBrk="0" hangingPunct="1">
      <a:defRPr sz="3200" kern="1200">
        <a:solidFill>
          <a:schemeClr val="bg2"/>
        </a:solidFill>
        <a:latin typeface="Arial" charset="0"/>
        <a:ea typeface="+mn-ea"/>
        <a:cs typeface="Arial" charset="0"/>
      </a:defRPr>
    </a:lvl6pPr>
    <a:lvl7pPr marL="2743200" algn="l" defTabSz="914400" rtl="0" eaLnBrk="1" latinLnBrk="0" hangingPunct="1">
      <a:defRPr sz="3200" kern="1200">
        <a:solidFill>
          <a:schemeClr val="bg2"/>
        </a:solidFill>
        <a:latin typeface="Arial" charset="0"/>
        <a:ea typeface="+mn-ea"/>
        <a:cs typeface="Arial" charset="0"/>
      </a:defRPr>
    </a:lvl7pPr>
    <a:lvl8pPr marL="3200400" algn="l" defTabSz="914400" rtl="0" eaLnBrk="1" latinLnBrk="0" hangingPunct="1">
      <a:defRPr sz="3200" kern="1200">
        <a:solidFill>
          <a:schemeClr val="bg2"/>
        </a:solidFill>
        <a:latin typeface="Arial" charset="0"/>
        <a:ea typeface="+mn-ea"/>
        <a:cs typeface="Arial" charset="0"/>
      </a:defRPr>
    </a:lvl8pPr>
    <a:lvl9pPr marL="3657600" algn="l" defTabSz="914400" rtl="0" eaLnBrk="1" latinLnBrk="0" hangingPunct="1">
      <a:defRPr sz="3200" kern="1200">
        <a:solidFill>
          <a:schemeClr val="bg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99FF66"/>
    <a:srgbClr val="0000FF"/>
    <a:srgbClr val="99CCFF"/>
    <a:srgbClr val="FFCC99"/>
    <a:srgbClr val="000000"/>
    <a:srgbClr val="F9FDD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96" autoAdjust="0"/>
  </p:normalViewPr>
  <p:slideViewPr>
    <p:cSldViewPr>
      <p:cViewPr varScale="1">
        <p:scale>
          <a:sx n="57" d="100"/>
          <a:sy n="57" d="100"/>
        </p:scale>
        <p:origin x="1548" y="2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3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60.xml"/><Relationship Id="rId3" Type="http://schemas.openxmlformats.org/officeDocument/2006/relationships/slide" Target="slides/slide44.xml"/><Relationship Id="rId7" Type="http://schemas.openxmlformats.org/officeDocument/2006/relationships/slide" Target="slides/slide59.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58.xml"/><Relationship Id="rId5" Type="http://schemas.openxmlformats.org/officeDocument/2006/relationships/slide" Target="slides/slide56.xml"/><Relationship Id="rId4" Type="http://schemas.openxmlformats.org/officeDocument/2006/relationships/slide" Target="slides/slide47.xml"/><Relationship Id="rId9" Type="http://schemas.openxmlformats.org/officeDocument/2006/relationships/slide" Target="slides/slide6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en\Documents\Textbooks\IMC%20Text%205e\Artwork\IMC%205e%20Chapter%204%20Graphic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en\Documents\Textbooks\IMC%20Text%206e\New%20Figures\Data%20for%20Figures%20-%20Chapters%201-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4.8997772828507882E-2"/>
                  <c:y val="-1.068376068376078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79AF-45E3-8712-666145D9628D}"/>
                </c:ext>
              </c:extLst>
            </c:dLbl>
            <c:dLbl>
              <c:idx val="1"/>
              <c:layout>
                <c:manualLayout>
                  <c:x val="-3.711952487008166E-2"/>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9AF-45E3-8712-666145D9628D}"/>
                </c:ext>
              </c:extLst>
            </c:dLbl>
            <c:dLbl>
              <c:idx val="2"/>
              <c:layout>
                <c:manualLayout>
                  <c:x val="-2.6726057906458798E-2"/>
                  <c:y val="-1.495726495726487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79AF-45E3-8712-666145D9628D}"/>
                </c:ext>
              </c:extLst>
            </c:dLbl>
            <c:dLbl>
              <c:idx val="3"/>
              <c:layout>
                <c:manualLayout>
                  <c:x val="-0.129715297215755"/>
                  <c:y val="5.881191456572558E-4"/>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9AF-45E3-8712-666145D9628D}"/>
                </c:ext>
              </c:extLst>
            </c:dLbl>
            <c:dLbl>
              <c:idx val="4"/>
              <c:layout>
                <c:manualLayout>
                  <c:x val="6.2015503875969012E-2"/>
                  <c:y val="8.807339449541333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79AF-45E3-8712-666145D9628D}"/>
                </c:ext>
              </c:extLst>
            </c:dLbl>
            <c:spPr>
              <a:noFill/>
              <a:ln>
                <a:noFill/>
              </a:ln>
              <a:effectLst/>
            </c:spPr>
            <c:txPr>
              <a:bodyPr rot="0"/>
              <a:lstStyle/>
              <a:p>
                <a:pPr>
                  <a:defRPr sz="1400" b="1"/>
                </a:pPr>
                <a:endParaRPr lang="zh-CN"/>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Sheet1!$A$82:$A$86</c:f>
              <c:strCache>
                <c:ptCount val="5"/>
                <c:pt idx="0">
                  <c:v>Online/Mobile</c:v>
                </c:pt>
                <c:pt idx="1">
                  <c:v>Entertainment/Digital out-of-home</c:v>
                </c:pt>
                <c:pt idx="2">
                  <c:v>Brand Entertainment</c:v>
                </c:pt>
                <c:pt idx="3">
                  <c:v>Social Media</c:v>
                </c:pt>
                <c:pt idx="4">
                  <c:v>Interactive Marketing</c:v>
                </c:pt>
              </c:strCache>
            </c:strRef>
          </c:cat>
          <c:val>
            <c:numRef>
              <c:f>Sheet1!$B$82:$B$86</c:f>
              <c:numCache>
                <c:formatCode>"$"#,##0.00_);[Red]\("$"#,##0.00\)</c:formatCode>
                <c:ptCount val="5"/>
                <c:pt idx="0">
                  <c:v>29.939999999999987</c:v>
                </c:pt>
                <c:pt idx="1">
                  <c:v>9.2800000000000011</c:v>
                </c:pt>
                <c:pt idx="2">
                  <c:v>22.3</c:v>
                </c:pt>
                <c:pt idx="3">
                  <c:v>1.43</c:v>
                </c:pt>
                <c:pt idx="4">
                  <c:v>11.91</c:v>
                </c:pt>
              </c:numCache>
            </c:numRef>
          </c:val>
          <c:extLst>
            <c:ext xmlns:c16="http://schemas.microsoft.com/office/drawing/2014/chart" uri="{C3380CC4-5D6E-409C-BE32-E72D297353CC}">
              <c16:uniqueId val="{00000005-79AF-45E3-8712-666145D9628D}"/>
            </c:ext>
          </c:extLst>
        </c:ser>
        <c:dLbls>
          <c:showLegendKey val="0"/>
          <c:showVal val="1"/>
          <c:showCatName val="0"/>
          <c:showSerName val="0"/>
          <c:showPercent val="0"/>
          <c:showBubbleSize val="0"/>
          <c:showLeaderLines val="1"/>
        </c:dLbls>
        <c:firstSliceAng val="63"/>
      </c:pieChart>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4.9493813273340924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40-4DB5-BEAF-0AD691DFC88F}"/>
                </c:ext>
              </c:extLst>
            </c:dLbl>
            <c:dLbl>
              <c:idx val="1"/>
              <c:layout>
                <c:manualLayout>
                  <c:x val="2.2497187851518607E-2"/>
                  <c:y val="-1.225114854517611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40-4DB5-BEAF-0AD691DFC88F}"/>
                </c:ext>
              </c:extLst>
            </c:dLbl>
            <c:dLbl>
              <c:idx val="2"/>
              <c:layout>
                <c:manualLayout>
                  <c:x val="-2.9996250468691415E-3"/>
                  <c:y val="-6.738131699846862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40-4DB5-BEAF-0AD691DFC88F}"/>
                </c:ext>
              </c:extLst>
            </c:dLbl>
            <c:dLbl>
              <c:idx val="3"/>
              <c:layout>
                <c:manualLayout>
                  <c:x val="2.6996625421822282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40-4DB5-BEAF-0AD691DFC88F}"/>
                </c:ext>
              </c:extLst>
            </c:dLbl>
            <c:dLbl>
              <c:idx val="4"/>
              <c:layout>
                <c:manualLayout>
                  <c:x val="4.9493813273340924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40-4DB5-BEAF-0AD691DFC88F}"/>
                </c:ext>
              </c:extLst>
            </c:dLbl>
            <c:dLbl>
              <c:idx val="5"/>
              <c:layout>
                <c:manualLayout>
                  <c:x val="2.8496437945256838E-2"/>
                  <c:y val="-2.0418580908626847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40-4DB5-BEAF-0AD691DFC88F}"/>
                </c:ext>
              </c:extLst>
            </c:dLbl>
            <c:dLbl>
              <c:idx val="6"/>
              <c:layout>
                <c:manualLayout>
                  <c:x val="-5.3993250843644675E-2"/>
                  <c:y val="1.02092904543134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40-4DB5-BEAF-0AD691DFC88F}"/>
                </c:ext>
              </c:extLst>
            </c:dLbl>
            <c:dLbl>
              <c:idx val="7"/>
              <c:layout>
                <c:manualLayout>
                  <c:x val="-3.2995875515560658E-2"/>
                  <c:y val="4.083716181725378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40-4DB5-BEAF-0AD691DFC88F}"/>
                </c:ext>
              </c:extLst>
            </c:dLbl>
            <c:dLbl>
              <c:idx val="8"/>
              <c:layout>
                <c:manualLayout>
                  <c:x val="-2.3997000374953142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40-4DB5-BEAF-0AD691DFC88F}"/>
                </c:ext>
              </c:extLst>
            </c:dLbl>
            <c:dLbl>
              <c:idx val="9"/>
              <c:layout>
                <c:manualLayout>
                  <c:x val="-2.3997000374953142E-2"/>
                  <c:y val="6.125574272588043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40-4DB5-BEAF-0AD691DFC88F}"/>
                </c:ext>
              </c:extLst>
            </c:dLbl>
            <c:dLbl>
              <c:idx val="10"/>
              <c:layout>
                <c:manualLayout>
                  <c:x val="-4.4994375703037118E-2"/>
                  <c:y val="-6.125574272588043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40-4DB5-BEAF-0AD691DFC88F}"/>
                </c:ext>
              </c:extLst>
            </c:dLbl>
            <c:spPr>
              <a:noFill/>
              <a:ln>
                <a:noFill/>
              </a:ln>
              <a:effectLst/>
            </c:spPr>
            <c:txPr>
              <a:bodyPr/>
              <a:lstStyle/>
              <a:p>
                <a:pPr>
                  <a:defRPr sz="1100"/>
                </a:pPr>
                <a:endParaRPr lang="zh-CN"/>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Sheet1!$A$75:$A$85</c:f>
              <c:strCache>
                <c:ptCount val="11"/>
                <c:pt idx="0">
                  <c:v>Direct mail</c:v>
                </c:pt>
                <c:pt idx="1">
                  <c:v>Email</c:v>
                </c:pt>
                <c:pt idx="2">
                  <c:v>Inside sales/Telemarketing</c:v>
                </c:pt>
                <c:pt idx="3">
                  <c:v>Online Display ads</c:v>
                </c:pt>
                <c:pt idx="4">
                  <c:v>Outdoor</c:v>
                </c:pt>
                <c:pt idx="5">
                  <c:v>Print advertising</c:v>
                </c:pt>
                <c:pt idx="6">
                  <c:v>Public relations</c:v>
                </c:pt>
                <c:pt idx="7">
                  <c:v>Radio</c:v>
                </c:pt>
                <c:pt idx="8">
                  <c:v>Search marketing</c:v>
                </c:pt>
                <c:pt idx="9">
                  <c:v>Trade shows</c:v>
                </c:pt>
                <c:pt idx="10">
                  <c:v>TV advertising</c:v>
                </c:pt>
              </c:strCache>
            </c:strRef>
          </c:cat>
          <c:val>
            <c:numRef>
              <c:f>Sheet1!$B$75:$B$85</c:f>
              <c:numCache>
                <c:formatCode>0%</c:formatCode>
                <c:ptCount val="11"/>
                <c:pt idx="0">
                  <c:v>0.14000000000000001</c:v>
                </c:pt>
                <c:pt idx="1">
                  <c:v>0.1</c:v>
                </c:pt>
                <c:pt idx="2">
                  <c:v>0.16</c:v>
                </c:pt>
                <c:pt idx="3">
                  <c:v>7.0000000000000021E-2</c:v>
                </c:pt>
                <c:pt idx="4">
                  <c:v>9.0000000000000024E-2</c:v>
                </c:pt>
                <c:pt idx="5">
                  <c:v>0.13</c:v>
                </c:pt>
                <c:pt idx="6">
                  <c:v>0.11</c:v>
                </c:pt>
                <c:pt idx="7">
                  <c:v>8.0000000000000043E-2</c:v>
                </c:pt>
                <c:pt idx="8">
                  <c:v>0.12000000000000002</c:v>
                </c:pt>
                <c:pt idx="9">
                  <c:v>0.2</c:v>
                </c:pt>
                <c:pt idx="10">
                  <c:v>0.18000000000000019</c:v>
                </c:pt>
              </c:numCache>
            </c:numRef>
          </c:val>
          <c:extLst>
            <c:ext xmlns:c16="http://schemas.microsoft.com/office/drawing/2014/chart" uri="{C3380CC4-5D6E-409C-BE32-E72D297353CC}">
              <c16:uniqueId val="{0000000B-DD40-4DB5-BEAF-0AD691DFC88F}"/>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ffectLst/>
                <a:latin typeface="Arial" pitchFamily="34" charset="0"/>
                <a:cs typeface="+mn-cs"/>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ffectLst/>
                <a:latin typeface="Arial" pitchFamily="34" charset="0"/>
                <a:cs typeface="+mn-cs"/>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ffectLst/>
                <a:latin typeface="Arial" pitchFamily="34" charset="0"/>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effectLst/>
                <a:latin typeface="Arial" pitchFamily="34" charset="0"/>
                <a:cs typeface="+mn-cs"/>
              </a:defRPr>
            </a:lvl1pPr>
          </a:lstStyle>
          <a:p>
            <a:pPr>
              <a:defRPr/>
            </a:pPr>
            <a:fld id="{3A8EA469-A508-4928-9674-65DF84A188F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2969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Planning must occur before developing advertising and other marketing messages. This chapter presents the IMC planning process.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Consumer markets can be segmented, or divided, along a number of dimensions. The most common is demographics because it is the easiest. Other methods used include psychographics, generations, geographic, </a:t>
            </a:r>
            <a:r>
              <a:rPr lang="en-US" dirty="0" err="1">
                <a:latin typeface="Arial" charset="0"/>
              </a:rPr>
              <a:t>geodemographics</a:t>
            </a:r>
            <a:r>
              <a:rPr lang="en-US" dirty="0">
                <a:latin typeface="Arial" charset="0"/>
              </a:rPr>
              <a:t>, benefits, and usage.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427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Gender is a common demographic segmentation variable because there are significant differences between males and females and because it is easy to identify each market segment. Men and women purchase different products. They also use the same products, but in different ways. The way marketers communicate to the genders can vary. For instance, females now control about $12 trillion in spending, or 66%. The are involved in product purchases that in the past were dominated by males. For example, 90% of women are involved in purchasing high-priced electronics, 90% deal with financial advisors, 80% buy and sell stocks, and 70% are their household’s primary accountant.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32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1) The focus should be on how the brand can improve the woman’s life, not on what the brand can do. 2) It is important to engage the female with the brand, make them feel a part of the brand. 3) Focus on the practical, not on trivial. Women want to know the facts and how it can benefit them, not on bizarre, unique features to impress. 4) Tell a story that resonates. Women like stories, they like brands that create feelings and emotions among people. 5) Provide details. While it may seen unimportant, it is. Women want all of the information so they can make a good decision. 6) Be positive, negative selling doesn’t work.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041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Through in-depth interviews and focus group research, BMW Motorcycles learned a great deal about differences between men and women when it came to motorcycles. Men were seen as the primary purchaser. They finalized the deal, often appeared to make the final decision. But women were a very important influence on the decision. If the female did not like a particular brand, it was not likely to be purchased. Women were more concerned about comfort, feel, and looks while men were more concerned about the mechanical aspect of the cycle.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Age is another demographic variable that is easy to use for segmentation. Obviously, there is a huge difference in the products children use versus the products adults use. Differences are also present between someone 20 and someone 70. Few marketing messages resonate with all age groups. Therefore, focus on a specific age group. Age segmentation often works well when combined with another demographic variable, such as males ages 20 to 35, or females 18 to 40. One age group that is attractive to marketers is children. </a:t>
            </a:r>
          </a:p>
          <a:p>
            <a:r>
              <a:rPr lang="en-US" dirty="0">
                <a:latin typeface="Arial" charset="0"/>
              </a:rPr>
              <a:t>They spend $30 billion a year themselves and influence another $500 billion. It is not just toys they influence. Children influence parents on the purchase of everything from food to cameras to furniture to vehicles.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51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zh-CN" altLang="en-US" dirty="0">
                <a:latin typeface="Arial" charset="0"/>
              </a:rPr>
              <a:t>教育收入族群，</a:t>
            </a:r>
            <a:r>
              <a:rPr lang="en-US" dirty="0">
                <a:latin typeface="Arial" charset="0"/>
              </a:rPr>
              <a:t>Each can be used alone, or combined with other demographic variables to create smaller, more homogeneous segments. This ad for Thomasville furniture is directed to a segment called the “</a:t>
            </a:r>
            <a:r>
              <a:rPr lang="zh-CN" altLang="en-US" dirty="0">
                <a:latin typeface="Arial" charset="0"/>
              </a:rPr>
              <a:t>筋疲力尽的富足</a:t>
            </a:r>
            <a:r>
              <a:rPr lang="en-US" dirty="0">
                <a:latin typeface="Arial" charset="0"/>
              </a:rPr>
              <a:t>.” The exhausted affluent bridge the gap between the haves and the have nots. They desire style and quality, but not something overly fancy.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656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dirty="0">
                <a:latin typeface="Arial" charset="0"/>
              </a:rPr>
              <a:t>Demographics are relatively easy to identify, but they do not fully explain consumer purchase behavior. Psychographics are an individual’s activities, interests, and opinions. They help marketers to understand why consumers buy what they buy. Psychographics are often combined with demographic profiles to provide a much richer description of a target segment.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AA634D2-1831-400A-991D-37A31A0C5F53}" type="slidenum">
              <a:rPr lang="en-US" altLang="zh-CN"/>
              <a:pPr eaLnBrk="1" hangingPunct="1"/>
              <a:t>18</a:t>
            </a:fld>
            <a:endParaRPr lang="en-US" altLang="zh-CN"/>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84202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7BDEF77-C67F-4C56-803F-4A3FF8709975}" type="slidenum">
              <a:rPr lang="en-US" altLang="zh-CN"/>
              <a:pPr eaLnBrk="1" hangingPunct="1"/>
              <a:t>19</a:t>
            </a:fld>
            <a:endParaRPr lang="en-US" altLang="zh-CN"/>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219290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9D53743-1697-451B-8E5A-6CCA5DE3EE3C}" type="slidenum">
              <a:rPr lang="en-US" altLang="zh-CN"/>
              <a:pPr eaLnBrk="1" hangingPunct="1"/>
              <a:t>20</a:t>
            </a:fld>
            <a:endParaRPr lang="en-US" altLang="zh-CN"/>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24705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74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Pets have become a very important part of many people’s lives. For many, they are part of the family. Attitudes and the way pets are treated have changed. New animal care products have arisen. There are new services for pet care. For many, price is not important. Caring for and providing for their pet is paramount. The pet industry is now $41 billion. PetSmart has been a part of this evolution since its founding in 1986 by Jim and Janice Dougherty. In 1988 PetSmart sold its first pet sweater and emphasized cutting down on the pet population. In 2000, it changed its corporate vision “to provide total life-time care for every pet.” Then in 2005, PetSmart opened a series of pet hotels.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861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A well-known measurement of psychographics is the VALS2 typology.  Consumers are divided into 8 different segments based on their AIO measures (activities, interests, and opinions). This type of information helps marketers design more effective communication. For instance, reaching achievers requires ads that stress careers, families, goals, and a conservative lifestyle. On the other hand, reaching experiencers requires ads to convey youthfulness, enthusiasm, impulsiveness, fashion and social acceptance.</a:t>
            </a:r>
          </a:p>
        </p:txBody>
      </p:sp>
    </p:spTree>
    <p:extLst>
      <p:ext uri="{BB962C8B-B14F-4D97-AF65-F5344CB8AC3E}">
        <p14:creationId xmlns:p14="http://schemas.microsoft.com/office/powerpoint/2010/main" val="2385630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77329A2-1794-4403-AE0C-2AF70C433A68}" type="slidenum">
              <a:rPr lang="en-US" altLang="zh-CN" sz="1200"/>
              <a:pPr algn="r" eaLnBrk="1" hangingPunct="1"/>
              <a:t>26</a:t>
            </a:fld>
            <a:endParaRPr lang="en-US" altLang="zh-CN"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187877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065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Markets can be segmented based on generations. This table shows the five major generation groups, when they were born, and primary characteristics of each group. The idea behind generation segmentation is that people who grow up experiencing common events will become similar in their AIO measures. These groups often enjoy the same music, foods, and products.</a:t>
            </a:r>
          </a:p>
        </p:txBody>
      </p:sp>
    </p:spTree>
    <p:extLst>
      <p:ext uri="{BB962C8B-B14F-4D97-AF65-F5344CB8AC3E}">
        <p14:creationId xmlns:p14="http://schemas.microsoft.com/office/powerpoint/2010/main" val="583058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719E49E-27B3-47A0-B410-DA2526231C06}" type="slidenum">
              <a:rPr lang="en-US" altLang="zh-CN"/>
              <a:pPr eaLnBrk="1" hangingPunct="1"/>
              <a:t>36</a:t>
            </a:fld>
            <a:endParaRPr lang="en-US" altLang="zh-CN"/>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19476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55D5A71-F29B-43C4-A3EB-1D537DD454C3}" type="slidenum">
              <a:rPr lang="en-US" altLang="zh-CN"/>
              <a:pPr eaLnBrk="1" hangingPunct="1"/>
              <a:t>37</a:t>
            </a:fld>
            <a:endParaRPr lang="en-US" altLang="zh-CN"/>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474062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270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According to generation segmentation, seniors have a fixed income and spend heavily on health care and related medical items. This ad by St. Francis Medical Center is targeted to seniors informing them they are first in orthopedics and foremost in hip replacement.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475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Geodemographic segmentation combines demographic information, geographic information, and psychographic information. Geodemographic segmentation is beneficial for national firms conducting direct mail campaigns and for retailers in targeting customers in a geographic area around the store. The most well known geodemographic segmentation system is PRIZM. It consists of 62 different market segments. For every zip code in the United States, PRIZM identifies the market segments that reside there. For instance, in downtown Jackson, MS the two primary clusters are southside city and towns and gowns. The southside city cluster contains primarily young and elderly African-Americans, employed in low-paying blue collar jobs, with a lower level of education, who rent apartments, and read sports and fashion magazines.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680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Benefit segmentation focuses on the advantages consumers receive from a product rather than the characteristics of the consumer. An excellent example of benefit segmentation is the fitness industry. People exercise for different reasons. The three most common benefit segments are winners, dieters, and self-improvers. The winners exercise because they like to exercise. It is a way of life for them. The dieters join a fitness center to lose weight, or maintain their weight. Self-improvers are there primarily because a physician told them to be there. They have experienced a medical problem and realize they must exercise to regain body functions or maintain their health.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885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Usage segmentation focuses on how consumers use a product or on their purchase history.  Marketers can create clusters of heavy users, light users, or any other category of users. By dividing the market in terms of usage, companies can target a specific cluster creating a unique marketing approach. The message to a light user of a product will certainly be different than a heavy user of a product. One of the goals of targeting light or average users is to move them up into a higher group in terms of usage.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89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Segmentation in business-to-business markets can be based on industries, size of businesses, geographic location, product usage, or customer value. Because most businesses have records of their business customers, segmentation is often easier than with consumers, at least in identifying customers. NAICS codes are one of the most popular methods of segmentation because the federal government has developed the code and there are lists of businesses within each code. Segmentation based on size is necessary when a firm wants to focus on small firms, medium size, or even large firms. Industries often locate together, e.g. computers in the Silicon Valley in California.  How firms use a product can be a method of segmentation and the value of customers. Many packaged goods manufacturers have a Wal-Mart team to service that account since it is so large and has such value.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37890"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a:latin typeface="Arial" charset="0"/>
              </a:rPr>
              <a:t>The IMC planning process involves a number of steps and decisions. Planning begins with research, decisions about target markets, market segmentation, and positioning. Once these factors are investigated and decisions made, then communication objectives can be created. A budget is then appropriated. The last part of the planning process is to think about the IMC components and how they will work together to create synergy.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8294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Resorts often segment businesses based on product usage. This ad for Edgewater targets large businesses for conventions and conferences.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499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Product positioning is the perception in consumers’ minds of the nature of a company and its products relative to competitors.  It is important to recognize the two major points – in consumers’ minds and relative to the competition. Positioning is created by factors such as product quality, prices, distribution, image, and marketing communications. Companies need to carefully consider where they are positioned in the market place then develop ads to reinforce that image or to move consumers to the image that is desired.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87042"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a:latin typeface="Arial" charset="0"/>
              </a:rPr>
              <a:t>Effective positioning can be accomplished in seven different ways. Positioning by </a:t>
            </a:r>
            <a:r>
              <a:rPr lang="en-US" b="1">
                <a:latin typeface="Arial" charset="0"/>
              </a:rPr>
              <a:t>product attributes</a:t>
            </a:r>
            <a:r>
              <a:rPr lang="en-US">
                <a:latin typeface="Arial" charset="0"/>
              </a:rPr>
              <a:t> involves promoting a unique attribute that is superior or different from the competition. Using </a:t>
            </a:r>
            <a:r>
              <a:rPr lang="en-US" b="1">
                <a:latin typeface="Arial" charset="0"/>
              </a:rPr>
              <a:t>competitors</a:t>
            </a:r>
            <a:r>
              <a:rPr lang="en-US">
                <a:latin typeface="Arial" charset="0"/>
              </a:rPr>
              <a:t> to establish a position can be accomplished by contrasting the company’s brand  against competing brands. </a:t>
            </a:r>
            <a:r>
              <a:rPr lang="en-US" b="1">
                <a:latin typeface="Arial" charset="0"/>
              </a:rPr>
              <a:t>Use or application </a:t>
            </a:r>
            <a:r>
              <a:rPr lang="en-US">
                <a:latin typeface="Arial" charset="0"/>
              </a:rPr>
              <a:t>involves creating a memorable set of uses for a product, or applications that allow it to stand out. </a:t>
            </a:r>
            <a:r>
              <a:rPr lang="en-US" b="1">
                <a:latin typeface="Arial" charset="0"/>
              </a:rPr>
              <a:t>Price/quality </a:t>
            </a:r>
            <a:r>
              <a:rPr lang="en-US">
                <a:latin typeface="Arial" charset="0"/>
              </a:rPr>
              <a:t>positioning can occur in two ways – by emphasizing value (low price) or by emphasizing high quality, with little mention of the higher price. The </a:t>
            </a:r>
            <a:r>
              <a:rPr lang="en-US" b="1">
                <a:latin typeface="Arial" charset="0"/>
              </a:rPr>
              <a:t>product user </a:t>
            </a:r>
            <a:r>
              <a:rPr lang="en-US">
                <a:latin typeface="Arial" charset="0"/>
              </a:rPr>
              <a:t>approach emphasizes who uses the product, such as educators for Apple computers. Positioning can be based on the </a:t>
            </a:r>
            <a:r>
              <a:rPr lang="en-US" b="1">
                <a:latin typeface="Arial" charset="0"/>
              </a:rPr>
              <a:t>product class</a:t>
            </a:r>
            <a:r>
              <a:rPr lang="en-US">
                <a:latin typeface="Arial" charset="0"/>
              </a:rPr>
              <a:t>, such as beverages, breakfast foods, or sports cars. The last approach is </a:t>
            </a:r>
            <a:r>
              <a:rPr lang="en-US" b="1">
                <a:latin typeface="Arial" charset="0"/>
              </a:rPr>
              <a:t>cultural symbol</a:t>
            </a:r>
            <a:r>
              <a:rPr lang="en-US">
                <a:latin typeface="Arial" charset="0"/>
              </a:rPr>
              <a:t>, which strives to connect the brand to some cultural symbol that is recognized and known by consumers.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8909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The ad by Sony seeks to position the product based on an attribute – the brightness of the projector light. The advertisement by Stetson is using the American cultural symbol of the cowboy to position its product.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113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Product positioning is never fixed, because consumers and society change. The same holds true for business products. In the international arena, product positioning is very challenging, but important. The position that is used in one country, however, may not be appropriate for another country. Product positioning is a critical component of image and brand management because it is how consumers (or businesses) view the brand compared to competing brands.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318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An effective IMC planning process requires quality communications objectives. These objectives tie the organization’s context, target markets, and positioning approaches to the selection of budget figures and IMC components. Communication objectives also guide account executives and advertising creatives in designing the actual advertising campaign.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95234"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a:latin typeface="Arial" charset="0"/>
              </a:rPr>
              <a:t>This is a list of common communication objectives. Most IMC campaigns will emphasize one communication objective, but may accomplish other objectives in the process. There are some logical combinations, such as developing brand awareness and building customer traffic. Increase market share would fit with increase sales and encourage repeat purchase actions. The key is to match the objective to the medium and the message.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728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The final two steps in the IMC planning process is establishing the communications budget and selecting the IMC components. Both decisions are usually made simultaneously. The marketing communications budget is based on the communication objectives and the marketing objectives. Budgets vary considerably from consumer markets to business-to-business markets. It is unrealistic to expect a direct relationship between budgets and sales. For example, increasing an advertising budget by 25% will not automatically increase sales by 25%.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9933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A number of factors influence the relationship between promotions and sales. The goal of the promotion may be to increase brand awareness or build brand image. If so, there will be less impact on sales than with some of the other objectives. </a:t>
            </a:r>
            <a:r>
              <a:rPr lang="en-US" b="1">
                <a:latin typeface="Arial" charset="0"/>
              </a:rPr>
              <a:t>Threshold effects</a:t>
            </a:r>
            <a:r>
              <a:rPr lang="en-US">
                <a:latin typeface="Arial" charset="0"/>
              </a:rPr>
              <a:t> are present at the point where the advertising or communications begins to affect consumer responses in a positive direction. </a:t>
            </a:r>
            <a:r>
              <a:rPr lang="en-US" b="1">
                <a:latin typeface="Arial" charset="0"/>
              </a:rPr>
              <a:t>Carryover effects</a:t>
            </a:r>
            <a:r>
              <a:rPr lang="en-US">
                <a:latin typeface="Arial" charset="0"/>
              </a:rPr>
              <a:t> refer to an ads message being remembered or carried over to the time when the product is needed and the consumer is thinking about the purchase. </a:t>
            </a:r>
            <a:r>
              <a:rPr lang="en-US" b="1">
                <a:latin typeface="Arial" charset="0"/>
              </a:rPr>
              <a:t>Wear-out effects</a:t>
            </a:r>
            <a:r>
              <a:rPr lang="en-US">
                <a:latin typeface="Arial" charset="0"/>
              </a:rPr>
              <a:t> happen when an ad or message becomes old and stale and the consumer no longer pays attention to it. </a:t>
            </a:r>
            <a:r>
              <a:rPr lang="en-US" b="1">
                <a:latin typeface="Arial" charset="0"/>
              </a:rPr>
              <a:t>Decay effects</a:t>
            </a:r>
            <a:r>
              <a:rPr lang="en-US">
                <a:latin typeface="Arial" charset="0"/>
              </a:rPr>
              <a:t> occur when a company quits advertising and the brand name begins to fade in people’s memories. Sales can also be impacted by just random events, such as a major snow storm.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0137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The straight line is an unrealistic assumption about the relationship between expenditures and sales. The bottom curve is more indicative of what happens. Advertising dollars are spent and for awhile nothing happens. Then consumers begin to pay attention and start purchasing the product, the threshold effect. As more advertising dollars are spent, diminishing returns occur. With each additional dollar in advertising, the impact is less and less. This is the concave downward response curve.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zh-CN" altLang="en-US" dirty="0">
                <a:latin typeface="Arial" charset="0"/>
              </a:rPr>
              <a:t>上下文</a:t>
            </a:r>
            <a:r>
              <a:rPr lang="en-US" altLang="zh-CN" dirty="0">
                <a:latin typeface="Arial" charset="0"/>
              </a:rPr>
              <a:t>/</a:t>
            </a:r>
            <a:r>
              <a:rPr lang="zh-CN" altLang="en-US" dirty="0">
                <a:latin typeface="Arial" charset="0"/>
              </a:rPr>
              <a:t>语境</a:t>
            </a:r>
            <a:r>
              <a:rPr lang="en-US" altLang="zh-CN" dirty="0">
                <a:latin typeface="Arial" charset="0"/>
              </a:rPr>
              <a:t>/</a:t>
            </a:r>
            <a:r>
              <a:rPr lang="zh-CN" altLang="en-US" dirty="0">
                <a:latin typeface="Arial" charset="0"/>
              </a:rPr>
              <a:t>情境</a:t>
            </a:r>
            <a:r>
              <a:rPr lang="en-US" dirty="0">
                <a:latin typeface="Arial" charset="0"/>
              </a:rPr>
              <a:t>, which involves the 3 C’s – customers, competitors, and communication. From the analysis of the 3 C’s, decisions about the target market and product positioning can be made. It is a joint decision because one affects the other. Next communication objectives are formulated. From the objectives come the budget and a selection of the appropriate IMC components. Again, it is a mutual decision because the budge impacts which IMC components can be used and the selection of the IMC components affects the budget.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0342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This ad by Yamaha relies on carryover effects of advertising. Boats are not purchased everyday so the hope of Yamaha is that when a consumer starts thinking about boats, he/she will remember the Yamaha brand and this ad.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547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This curve illustrates decay effect. During the advertising campaign, sales often continues to climb. Then the campaign ends and consumers begin to forget the brand name, it starts decaying.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752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Companies have a number of ways of determining a communications budget. Setting budgets for large companies with multiple brands and products is often more challenging than with a small company that may sell only one brand of a few products.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957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The </a:t>
            </a:r>
            <a:r>
              <a:rPr lang="en-US" b="1">
                <a:latin typeface="Arial" charset="0"/>
              </a:rPr>
              <a:t>percentage of sales</a:t>
            </a:r>
            <a:r>
              <a:rPr lang="en-US">
                <a:latin typeface="Arial" charset="0"/>
              </a:rPr>
              <a:t> sets the communication budget as a certain percent of this year’s sales or next year’s sales forecast. It is simple to use and as a result popular. The problem is that it works in the opposite direction of what may be needed. When sales increase, so does the budget. When sale decline, the budget is reduced. It should be just the reverse. It also does not allow for special needs that may rise. </a:t>
            </a:r>
            <a:r>
              <a:rPr lang="en-US" b="1">
                <a:latin typeface="Arial" charset="0"/>
              </a:rPr>
              <a:t>Meet-the-competition</a:t>
            </a:r>
            <a:r>
              <a:rPr lang="en-US">
                <a:latin typeface="Arial" charset="0"/>
              </a:rPr>
              <a:t> sets a budget approximately equal to competitors. This approach is used in highly competitive markets where you have to spend what the competition does to keep your brand in front of consumers. Spending the same as competitors does not guarantee success.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1161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In terms of total marketing expenditures, approximately 41.1% is spent on some form of advertising. Consumer promotions account for 27.9% and trade promotions for 27.5%. These percentages will vary from industry to industry. It will also be different for products and services, and for consumer companies and B-to-B firms.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366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b="1">
                <a:latin typeface="Arial" charset="0"/>
              </a:rPr>
              <a:t>“What we can afford”</a:t>
            </a:r>
            <a:r>
              <a:rPr lang="en-US">
                <a:latin typeface="Arial" charset="0"/>
              </a:rPr>
              <a:t> approach sets the communications budget after all of the other budges are set. Normally, with this approach, management does not see the importance of communications. </a:t>
            </a:r>
            <a:r>
              <a:rPr lang="en-US" b="1">
                <a:latin typeface="Arial" charset="0"/>
              </a:rPr>
              <a:t>Objective and task</a:t>
            </a:r>
            <a:r>
              <a:rPr lang="en-US">
                <a:latin typeface="Arial" charset="0"/>
              </a:rPr>
              <a:t> sets the budge based on what it will cost to accomplish communication and the marketing objective that has been established. Most marketers see this as the best method of budgeting. It is now being used by about half of all firms.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571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b="1">
                <a:latin typeface="Arial" charset="0"/>
              </a:rPr>
              <a:t>Payout planning </a:t>
            </a:r>
            <a:r>
              <a:rPr lang="en-US">
                <a:latin typeface="Arial" charset="0"/>
              </a:rPr>
              <a:t> involves setting a budget based on a ratio to sales or market share. This method usually results in more money being spent early in the process and then reducing the budget after the brand is established. </a:t>
            </a:r>
            <a:r>
              <a:rPr lang="en-US" b="1">
                <a:latin typeface="Arial" charset="0"/>
              </a:rPr>
              <a:t>Quantitative models</a:t>
            </a:r>
            <a:r>
              <a:rPr lang="en-US">
                <a:latin typeface="Arial" charset="0"/>
              </a:rPr>
              <a:t> use historical data to determine the relationship between sales and marketing, then sets the budget accordingly.</a:t>
            </a:r>
          </a:p>
          <a:p>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776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The last decision (in conjunction with the budget) is the selection of IMC components. Traditional advertising cannot be ignored in favor of newer, nontraditional methods. Companies have to think about how much is needed for trade promotions and consumer promotions. Then there is the actual spending on media. Some companies will also have to consider business-to-business spending. It is not an easy task to decide on which components will be the most effective. Not only is the budget a factor, but also the objectives.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083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In terms of total marketing expenditures, approximately 41.1% is spent on some form of advertising. Consumer promotions account for 27.9% and trade promotions for 27.5%. These percentages will vary from industry to industry. It will also be different for products and services, and for consumer companies and B-to-B firms.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288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When looking at alternative media spending, the largest category is for online and mobile, 40%. The second largest expenditure is for branded entertainment, 30%.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The customer analysis involves looking at 4 different types of customer groups. The most obvious group is current customers. They will be the easiest to study. But, former customers are important, especially learning why they are former customers and why they switched to another brand. </a:t>
            </a:r>
            <a:r>
              <a:rPr lang="zh-CN" altLang="en-US" dirty="0">
                <a:latin typeface="Arial" charset="0"/>
              </a:rPr>
              <a:t>最有可能购买公司产品的消费者是哪些人？</a:t>
            </a:r>
            <a:r>
              <a:rPr lang="en-US" dirty="0">
                <a:latin typeface="Arial" charset="0"/>
              </a:rPr>
              <a:t>The last group is the competitors’ customers. Why do they purchase from the competition and what would it take to get them to switch? In designing ads, it is important to know which group is being targeted. This MTA ad is targeted to individuals who have not yet purchased Mud </a:t>
            </a:r>
            <a:r>
              <a:rPr lang="en-US" dirty="0" err="1">
                <a:latin typeface="Arial" charset="0"/>
              </a:rPr>
              <a:t>Trax</a:t>
            </a:r>
            <a:r>
              <a:rPr lang="en-US" dirty="0">
                <a:latin typeface="Arial" charset="0"/>
              </a:rPr>
              <a:t> tires.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493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The business-to-business market, telephone marketing is first with 32.2%. Direct mail is second at 15.8% and Internet marketing is third with 14.5%.</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697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a:latin typeface="Arial" charset="0"/>
              </a:rPr>
              <a:t>Successful global integrated marketing communications require paying attention to a number of factors. The company must understand the international market and cultures where it will be selling products. A borderless marketing plan works best, but in developing this type of plan, firms must allow individual countries to modify the marketing plan. The idea is to think globally, but act locally. Seeking local partnerships can be very advantageous, especially in developing communication segmentation strategies and conducting a market communication analysis. With this information, solid communication objectives can be established.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902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The segmentation approach used for Ouachita Independent Bank was to focus on the VALS2 groups – thinkers, achievers, and believers. These individuals are conservative and tend to value the importance of supporting the local community. They are also tend to value personal relationships with people and feel secure in knowing the people at the bank.</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3107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The campaign theme is local people, local trust. This demonstrates a positioning approach by product class, local banks. It does not want to be in the class of large, national banks.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3312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latin typeface="Arial" charset="0"/>
              </a:rPr>
              <a:t>The communication objective for the campaign is to build brand preference where Ouachita Independent Bank is preferred over other banks, especially larger, national and regional banks.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135170"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a:latin typeface="Arial" charset="0"/>
              </a:rPr>
              <a:t>Skyjacker was developed in 1974 in West Monroe, Louisiana and is one of the largest manufacturers of suspension lift kits and shocks for four-wheel vehicles, SUVs, and trucks. Skyjacker utilizes an in-house marketing department headed by Lee McGuire. The company produces all of its own advertising and marketing materials. This PowerPoint presentation presents an overall of the Skyjacker’s marketing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The second phase of the company context analysis is examining competitors. The process should start by identifying major competitors, a firm’s most direct competitors. Then examine each competitor’s communication strategies and tactics. What are they telling their customers?  How are they communicating with customers? While the goal is not to copy what the competition does, it is important to know what they are doing. Sources of information include primary sources, secondary data, and what others say. Often primary research can be conducted by visiting competing businesses or buying their products. Searching the library for information can provide a wealth of information. Learn what is being written about the company by others.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608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It is important to know what the company is communicating to </a:t>
            </a:r>
            <a:r>
              <a:rPr lang="zh-CN" altLang="en-US" dirty="0">
                <a:latin typeface="Arial" charset="0"/>
              </a:rPr>
              <a:t>客户</a:t>
            </a:r>
            <a:r>
              <a:rPr lang="en-US" dirty="0">
                <a:latin typeface="Arial" charset="0"/>
              </a:rPr>
              <a:t>, </a:t>
            </a:r>
            <a:r>
              <a:rPr lang="zh-CN" altLang="en-US" dirty="0">
                <a:latin typeface="Arial" charset="0"/>
              </a:rPr>
              <a:t>渠道商</a:t>
            </a:r>
            <a:r>
              <a:rPr lang="en-US" dirty="0">
                <a:latin typeface="Arial" charset="0"/>
              </a:rPr>
              <a:t>, </a:t>
            </a:r>
            <a:r>
              <a:rPr lang="zh-CN" altLang="en-US" dirty="0">
                <a:latin typeface="Arial" charset="0"/>
              </a:rPr>
              <a:t>雇员</a:t>
            </a:r>
            <a:r>
              <a:rPr lang="en-US" dirty="0">
                <a:latin typeface="Arial" charset="0"/>
              </a:rPr>
              <a:t> and other </a:t>
            </a:r>
            <a:r>
              <a:rPr lang="zh-CN" altLang="en-US" dirty="0">
                <a:latin typeface="Arial" charset="0"/>
              </a:rPr>
              <a:t>干系人</a:t>
            </a:r>
            <a:r>
              <a:rPr lang="en-US" dirty="0">
                <a:latin typeface="Arial" charset="0"/>
              </a:rPr>
              <a:t>. </a:t>
            </a:r>
          </a:p>
          <a:p>
            <a:r>
              <a:rPr lang="en-US" dirty="0">
                <a:latin typeface="Arial" charset="0"/>
              </a:rPr>
              <a:t>A further focus should be on the communications used in the industry and by competitors. All of this information provides guidance to marketers in developing an integrated marketing campaign.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Once the context analysis is complete, the marketing group can focus on the target market or markets. There may be target segments that no one is reaching or communicating to. There may be target markets that are being served by competitors, but not very well. Other target markets may be saturated with options.</a:t>
            </a:r>
            <a:r>
              <a:rPr lang="zh-CN" altLang="en-US" baseline="0" dirty="0">
                <a:latin typeface="Arial" charset="0"/>
              </a:rPr>
              <a:t> </a:t>
            </a:r>
            <a:r>
              <a:rPr lang="en-US" dirty="0">
                <a:latin typeface="Arial" charset="0"/>
              </a:rPr>
              <a:t>Part of the decision on target markets is the segmentation approach that will be used and the product positioning strategy. While there may be some flexibility with some target markets, others will require a specific positioning strategy because of competitors. Ouachita Independent </a:t>
            </a:r>
            <a:r>
              <a:rPr lang="zh-CN" altLang="en-US" dirty="0">
                <a:latin typeface="Arial" charset="0"/>
              </a:rPr>
              <a:t>需要一家可以信任的银行</a:t>
            </a:r>
            <a:r>
              <a:rPr lang="en-US" dirty="0">
                <a:latin typeface="Arial" charset="0"/>
              </a:rPr>
              <a:t>, </a:t>
            </a:r>
            <a:r>
              <a:rPr lang="zh-CN" altLang="en-US" dirty="0">
                <a:latin typeface="Arial" charset="0"/>
              </a:rPr>
              <a:t>暗指本地银行比全国银行或国际银行更值得信任。</a:t>
            </a:r>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a:latin typeface="Arial" charset="0"/>
              </a:rPr>
              <a:t>To be a viable market segment, it must meet four criteria. First, the individuals or businesses within the segment should be homogeneous, that is they should be alike. Second, the market segment must differ from the general population and also be different than other market segments. Third, the market segment has to be large enough to be financially viable to support a separate marketing campaign. While some market segments meet the first two criteria, they are too small to support a different campaign. The last criteria, the market segment must be reachable through some type of media or marketing communications method. There are some market segments in Africa and other parts of the world that meet the first three criteria, but not the fourth. There is no feasible way to reach them with a marketing message.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847883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371600" y="28194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r>
              <a:rPr lang="en-US"/>
              <a:t>Copyright ©2014 by Pearson Education</a:t>
            </a:r>
          </a:p>
        </p:txBody>
      </p:sp>
      <p:sp>
        <p:nvSpPr>
          <p:cNvPr id="11" name="Rectangle 11"/>
          <p:cNvSpPr>
            <a:spLocks noGrp="1" noChangeArrowheads="1"/>
          </p:cNvSpPr>
          <p:nvPr>
            <p:ph type="sldNum" sz="quarter" idx="12"/>
          </p:nvPr>
        </p:nvSpPr>
        <p:spPr>
          <a:xfrm>
            <a:off x="6553200" y="6248400"/>
            <a:ext cx="1905000" cy="457200"/>
          </a:xfrm>
        </p:spPr>
        <p:txBody>
          <a:bodyPr/>
          <a:lstStyle>
            <a:lvl1pPr>
              <a:defRPr>
                <a:solidFill>
                  <a:schemeClr val="tx1"/>
                </a:solidFill>
              </a:defRPr>
            </a:lvl1pPr>
          </a:lstStyle>
          <a:p>
            <a:pPr>
              <a:defRPr/>
            </a:pPr>
            <a:fld id="{88FFD53D-A6EA-4B48-B278-18575BAAA7D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4CB12FBA-5387-41E6-803E-6D9D112B55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7340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733F9F6A-5515-49F4-B6A7-02C59EC648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848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5" name="Rectangle 11"/>
          <p:cNvSpPr>
            <a:spLocks noGrp="1" noChangeArrowheads="1"/>
          </p:cNvSpPr>
          <p:nvPr>
            <p:ph type="sldNum" sz="quarter" idx="12"/>
          </p:nvPr>
        </p:nvSpPr>
        <p:spPr>
          <a:ln/>
        </p:spPr>
        <p:txBody>
          <a:bodyPr/>
          <a:lstStyle>
            <a:lvl1pPr>
              <a:defRPr/>
            </a:lvl1pPr>
          </a:lstStyle>
          <a:p>
            <a:pPr>
              <a:defRPr/>
            </a:pPr>
            <a:r>
              <a:rPr lang="en-US"/>
              <a:t>4-</a:t>
            </a:r>
            <a:fld id="{C7EA8FB4-0412-453D-8942-4FFFF261E9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865187"/>
          </a:xfrm>
        </p:spPr>
        <p:txBody>
          <a:bodyPr/>
          <a:lstStyle/>
          <a:p>
            <a:r>
              <a:rPr lang="zh-CN" altLang="en-US"/>
              <a:t>单击此处编辑母版标题样式</a:t>
            </a:r>
          </a:p>
        </p:txBody>
      </p:sp>
      <p:sp>
        <p:nvSpPr>
          <p:cNvPr id="3" name="表格占位符 2"/>
          <p:cNvSpPr>
            <a:spLocks noGrp="1"/>
          </p:cNvSpPr>
          <p:nvPr>
            <p:ph type="tbl" idx="1"/>
          </p:nvPr>
        </p:nvSpPr>
        <p:spPr>
          <a:xfrm>
            <a:off x="457200" y="1371600"/>
            <a:ext cx="8229600" cy="4759325"/>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Prentice-Hall, cr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r>
              <a:rPr lang="en-US" altLang="zh-CN"/>
              <a:t>6-</a:t>
            </a:r>
            <a:fld id="{24F5020C-ED55-4BEC-B268-0D7C18D7217F}" type="slidenum">
              <a:rPr lang="en-US" altLang="zh-CN"/>
              <a:pPr/>
              <a:t>‹#›</a:t>
            </a:fld>
            <a:endParaRPr lang="en-US" altLang="zh-CN"/>
          </a:p>
        </p:txBody>
      </p:sp>
    </p:spTree>
    <p:extLst>
      <p:ext uri="{BB962C8B-B14F-4D97-AF65-F5344CB8AC3E}">
        <p14:creationId xmlns:p14="http://schemas.microsoft.com/office/powerpoint/2010/main" val="33455598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152400" y="2286000"/>
            <a:ext cx="1463675" cy="2182813"/>
            <a:chOff x="96" y="1440"/>
            <a:chExt cx="922" cy="1375"/>
          </a:xfrm>
        </p:grpSpPr>
        <p:grpSp>
          <p:nvGrpSpPr>
            <p:cNvPr id="5" name="Group 9"/>
            <p:cNvGrpSpPr>
              <a:grpSpLocks/>
            </p:cNvGrpSpPr>
            <p:nvPr/>
          </p:nvGrpSpPr>
          <p:grpSpPr bwMode="auto">
            <a:xfrm>
              <a:off x="96" y="1440"/>
              <a:ext cx="913" cy="1375"/>
              <a:chOff x="96" y="1440"/>
              <a:chExt cx="913" cy="1375"/>
            </a:xfrm>
          </p:grpSpPr>
          <p:sp>
            <p:nvSpPr>
              <p:cNvPr id="11" name="Freeform 2"/>
              <p:cNvSpPr>
                <a:spLocks/>
              </p:cNvSpPr>
              <p:nvPr/>
            </p:nvSpPr>
            <p:spPr bwMode="ltGray">
              <a:xfrm>
                <a:off x="181" y="1574"/>
                <a:ext cx="742" cy="1110"/>
              </a:xfrm>
              <a:custGeom>
                <a:avLst/>
                <a:gdLst/>
                <a:ahLst/>
                <a:cxnLst>
                  <a:cxn ang="0">
                    <a:pos x="370" y="0"/>
                  </a:cxn>
                  <a:cxn ang="0">
                    <a:pos x="0" y="554"/>
                  </a:cxn>
                  <a:cxn ang="0">
                    <a:pos x="370" y="1109"/>
                  </a:cxn>
                  <a:cxn ang="0">
                    <a:pos x="741" y="554"/>
                  </a:cxn>
                  <a:cxn ang="0">
                    <a:pos x="370" y="0"/>
                  </a:cxn>
                </a:cxnLst>
                <a:rect l="0" t="0" r="r" b="b"/>
                <a:pathLst>
                  <a:path w="742" h="1110">
                    <a:moveTo>
                      <a:pt x="370" y="0"/>
                    </a:moveTo>
                    <a:lnTo>
                      <a:pt x="0" y="554"/>
                    </a:lnTo>
                    <a:lnTo>
                      <a:pt x="370" y="1109"/>
                    </a:lnTo>
                    <a:lnTo>
                      <a:pt x="741" y="554"/>
                    </a:lnTo>
                    <a:lnTo>
                      <a:pt x="370" y="0"/>
                    </a:lnTo>
                  </a:path>
                </a:pathLst>
              </a:custGeom>
              <a:gradFill rotWithShape="0">
                <a:gsLst>
                  <a:gs pos="0">
                    <a:schemeClr val="bg2"/>
                  </a:gs>
                  <a:gs pos="100000">
                    <a:schemeClr val="bg1"/>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nvGrpSpPr>
              <p:cNvPr id="12" name="Group 5"/>
              <p:cNvGrpSpPr>
                <a:grpSpLocks/>
              </p:cNvGrpSpPr>
              <p:nvPr/>
            </p:nvGrpSpPr>
            <p:grpSpPr bwMode="auto">
              <a:xfrm>
                <a:off x="96" y="1440"/>
                <a:ext cx="913" cy="688"/>
                <a:chOff x="96" y="1440"/>
                <a:chExt cx="913" cy="688"/>
              </a:xfrm>
            </p:grpSpPr>
            <p:sp>
              <p:nvSpPr>
                <p:cNvPr id="16" name="Freeform 3"/>
                <p:cNvSpPr>
                  <a:spLocks/>
                </p:cNvSpPr>
                <p:nvPr/>
              </p:nvSpPr>
              <p:spPr bwMode="ltGray">
                <a:xfrm>
                  <a:off x="552" y="1440"/>
                  <a:ext cx="457" cy="688"/>
                </a:xfrm>
                <a:custGeom>
                  <a:avLst/>
                  <a:gdLst/>
                  <a:ahLst/>
                  <a:cxnLst>
                    <a:cxn ang="0">
                      <a:pos x="0" y="136"/>
                    </a:cxn>
                    <a:cxn ang="0">
                      <a:pos x="0" y="0"/>
                    </a:cxn>
                    <a:cxn ang="0">
                      <a:pos x="456" y="687"/>
                    </a:cxn>
                    <a:cxn ang="0">
                      <a:pos x="365" y="687"/>
                    </a:cxn>
                    <a:cxn ang="0">
                      <a:pos x="0" y="136"/>
                    </a:cxn>
                  </a:cxnLst>
                  <a:rect l="0" t="0" r="r" b="b"/>
                  <a:pathLst>
                    <a:path w="457" h="688">
                      <a:moveTo>
                        <a:pt x="0" y="136"/>
                      </a:moveTo>
                      <a:lnTo>
                        <a:pt x="0" y="0"/>
                      </a:lnTo>
                      <a:lnTo>
                        <a:pt x="456" y="687"/>
                      </a:lnTo>
                      <a:lnTo>
                        <a:pt x="365" y="687"/>
                      </a:lnTo>
                      <a:lnTo>
                        <a:pt x="0" y="136"/>
                      </a:lnTo>
                    </a:path>
                  </a:pathLst>
                </a:custGeom>
                <a:solidFill>
                  <a:schemeClr val="folHlink"/>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17" name="Freeform 4"/>
                <p:cNvSpPr>
                  <a:spLocks/>
                </p:cNvSpPr>
                <p:nvPr/>
              </p:nvSpPr>
              <p:spPr bwMode="ltGray">
                <a:xfrm>
                  <a:off x="96" y="1440"/>
                  <a:ext cx="457" cy="688"/>
                </a:xfrm>
                <a:custGeom>
                  <a:avLst/>
                  <a:gdLst/>
                  <a:ahLst/>
                  <a:cxnLst>
                    <a:cxn ang="0">
                      <a:pos x="456" y="0"/>
                    </a:cxn>
                    <a:cxn ang="0">
                      <a:pos x="456" y="136"/>
                    </a:cxn>
                    <a:cxn ang="0">
                      <a:pos x="90" y="687"/>
                    </a:cxn>
                    <a:cxn ang="0">
                      <a:pos x="0" y="687"/>
                    </a:cxn>
                    <a:cxn ang="0">
                      <a:pos x="456" y="0"/>
                    </a:cxn>
                  </a:cxnLst>
                  <a:rect l="0" t="0" r="r" b="b"/>
                  <a:pathLst>
                    <a:path w="457" h="688">
                      <a:moveTo>
                        <a:pt x="456" y="0"/>
                      </a:moveTo>
                      <a:lnTo>
                        <a:pt x="456" y="136"/>
                      </a:lnTo>
                      <a:lnTo>
                        <a:pt x="90" y="687"/>
                      </a:lnTo>
                      <a:lnTo>
                        <a:pt x="0" y="687"/>
                      </a:lnTo>
                      <a:lnTo>
                        <a:pt x="456" y="0"/>
                      </a:lnTo>
                    </a:path>
                  </a:pathLst>
                </a:custGeom>
                <a:solidFill>
                  <a:schemeClr val="folHlink"/>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grpSp>
            <p:nvGrpSpPr>
              <p:cNvPr id="13" name="Group 8"/>
              <p:cNvGrpSpPr>
                <a:grpSpLocks/>
              </p:cNvGrpSpPr>
              <p:nvPr/>
            </p:nvGrpSpPr>
            <p:grpSpPr bwMode="auto">
              <a:xfrm>
                <a:off x="96" y="2127"/>
                <a:ext cx="913" cy="688"/>
                <a:chOff x="96" y="2127"/>
                <a:chExt cx="913" cy="688"/>
              </a:xfrm>
            </p:grpSpPr>
            <p:sp>
              <p:nvSpPr>
                <p:cNvPr id="14" name="Freeform 6"/>
                <p:cNvSpPr>
                  <a:spLocks/>
                </p:cNvSpPr>
                <p:nvPr/>
              </p:nvSpPr>
              <p:spPr bwMode="ltGray">
                <a:xfrm>
                  <a:off x="552" y="2127"/>
                  <a:ext cx="457" cy="688"/>
                </a:xfrm>
                <a:custGeom>
                  <a:avLst/>
                  <a:gdLst/>
                  <a:ahLst/>
                  <a:cxnLst>
                    <a:cxn ang="0">
                      <a:pos x="365" y="0"/>
                    </a:cxn>
                    <a:cxn ang="0">
                      <a:pos x="456" y="0"/>
                    </a:cxn>
                    <a:cxn ang="0">
                      <a:pos x="0" y="687"/>
                    </a:cxn>
                    <a:cxn ang="0">
                      <a:pos x="0" y="550"/>
                    </a:cxn>
                    <a:cxn ang="0">
                      <a:pos x="365" y="0"/>
                    </a:cxn>
                  </a:cxnLst>
                  <a:rect l="0" t="0" r="r" b="b"/>
                  <a:pathLst>
                    <a:path w="457" h="688">
                      <a:moveTo>
                        <a:pt x="365" y="0"/>
                      </a:moveTo>
                      <a:lnTo>
                        <a:pt x="456" y="0"/>
                      </a:lnTo>
                      <a:lnTo>
                        <a:pt x="0" y="687"/>
                      </a:lnTo>
                      <a:lnTo>
                        <a:pt x="0" y="550"/>
                      </a:lnTo>
                      <a:lnTo>
                        <a:pt x="365" y="0"/>
                      </a:lnTo>
                    </a:path>
                  </a:pathLst>
                </a:custGeom>
                <a:solidFill>
                  <a:schemeClr val="bg2"/>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15" name="Freeform 7"/>
                <p:cNvSpPr>
                  <a:spLocks/>
                </p:cNvSpPr>
                <p:nvPr/>
              </p:nvSpPr>
              <p:spPr bwMode="ltGray">
                <a:xfrm>
                  <a:off x="96" y="2127"/>
                  <a:ext cx="457" cy="688"/>
                </a:xfrm>
                <a:custGeom>
                  <a:avLst/>
                  <a:gdLst/>
                  <a:ahLst/>
                  <a:cxnLst>
                    <a:cxn ang="0">
                      <a:pos x="90" y="0"/>
                    </a:cxn>
                    <a:cxn ang="0">
                      <a:pos x="456" y="550"/>
                    </a:cxn>
                    <a:cxn ang="0">
                      <a:pos x="456" y="687"/>
                    </a:cxn>
                    <a:cxn ang="0">
                      <a:pos x="0" y="0"/>
                    </a:cxn>
                    <a:cxn ang="0">
                      <a:pos x="90" y="0"/>
                    </a:cxn>
                  </a:cxnLst>
                  <a:rect l="0" t="0" r="r" b="b"/>
                  <a:pathLst>
                    <a:path w="457" h="688">
                      <a:moveTo>
                        <a:pt x="90" y="0"/>
                      </a:moveTo>
                      <a:lnTo>
                        <a:pt x="456" y="550"/>
                      </a:lnTo>
                      <a:lnTo>
                        <a:pt x="456" y="687"/>
                      </a:lnTo>
                      <a:lnTo>
                        <a:pt x="0" y="0"/>
                      </a:lnTo>
                      <a:lnTo>
                        <a:pt x="90" y="0"/>
                      </a:lnTo>
                    </a:path>
                  </a:pathLst>
                </a:custGeom>
                <a:solidFill>
                  <a:schemeClr val="bg2"/>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grpSp>
        <p:grpSp>
          <p:nvGrpSpPr>
            <p:cNvPr id="6" name="Group 14"/>
            <p:cNvGrpSpPr>
              <a:grpSpLocks/>
            </p:cNvGrpSpPr>
            <p:nvPr/>
          </p:nvGrpSpPr>
          <p:grpSpPr bwMode="auto">
            <a:xfrm>
              <a:off x="493" y="1555"/>
              <a:ext cx="525" cy="480"/>
              <a:chOff x="493" y="1555"/>
              <a:chExt cx="525" cy="480"/>
            </a:xfrm>
          </p:grpSpPr>
          <p:sp>
            <p:nvSpPr>
              <p:cNvPr id="7" name="Freeform 10"/>
              <p:cNvSpPr>
                <a:spLocks/>
              </p:cNvSpPr>
              <p:nvPr/>
            </p:nvSpPr>
            <p:spPr bwMode="gray">
              <a:xfrm>
                <a:off x="493" y="1555"/>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8" name="Freeform 11"/>
              <p:cNvSpPr>
                <a:spLocks/>
              </p:cNvSpPr>
              <p:nvPr/>
            </p:nvSpPr>
            <p:spPr bwMode="gray">
              <a:xfrm>
                <a:off x="565" y="1620"/>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9" name="Freeform 12"/>
              <p:cNvSpPr>
                <a:spLocks/>
              </p:cNvSpPr>
              <p:nvPr/>
            </p:nvSpPr>
            <p:spPr bwMode="gray">
              <a:xfrm>
                <a:off x="621" y="1629"/>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10" name="Freeform 13"/>
              <p:cNvSpPr>
                <a:spLocks/>
              </p:cNvSpPr>
              <p:nvPr/>
            </p:nvSpPr>
            <p:spPr bwMode="gray">
              <a:xfrm>
                <a:off x="722" y="1752"/>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grpSp>
      <p:sp>
        <p:nvSpPr>
          <p:cNvPr id="3088" name="Rectangle 16"/>
          <p:cNvSpPr>
            <a:spLocks noGrp="1" noChangeArrowheads="1"/>
          </p:cNvSpPr>
          <p:nvPr>
            <p:ph type="ctrTitle" sz="quarter"/>
          </p:nvPr>
        </p:nvSpPr>
        <p:spPr>
          <a:xfrm>
            <a:off x="1370013" y="2133600"/>
            <a:ext cx="7772400" cy="1143000"/>
          </a:xfrm>
        </p:spPr>
        <p:txBody>
          <a:bodyPr/>
          <a:lstStyle>
            <a:lvl1pPr>
              <a:defRPr/>
            </a:lvl1pPr>
          </a:lstStyle>
          <a:p>
            <a:r>
              <a:rPr lang="en-US"/>
              <a:t>Click to edit Master title style</a:t>
            </a:r>
          </a:p>
        </p:txBody>
      </p:sp>
      <p:sp>
        <p:nvSpPr>
          <p:cNvPr id="3089" name="Rectangle 17"/>
          <p:cNvSpPr>
            <a:spLocks noGrp="1" noChangeArrowheads="1"/>
          </p:cNvSpPr>
          <p:nvPr>
            <p:ph type="subTitle" sz="quarter"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18" name="Rectangle 18"/>
          <p:cNvSpPr>
            <a:spLocks noGrp="1" noChangeArrowheads="1"/>
          </p:cNvSpPr>
          <p:nvPr>
            <p:ph type="dt" sz="quarter" idx="10"/>
          </p:nvPr>
        </p:nvSpPr>
        <p:spPr>
          <a:xfrm>
            <a:off x="1370013" y="6248400"/>
            <a:ext cx="1905000" cy="457200"/>
          </a:xfrm>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19" name="Rectangle 19"/>
          <p:cNvSpPr>
            <a:spLocks noGrp="1" noChangeArrowheads="1"/>
          </p:cNvSpPr>
          <p:nvPr>
            <p:ph type="ftr" sz="quarter" idx="11"/>
          </p:nvPr>
        </p:nvSpPr>
        <p:spPr>
          <a:xfrm>
            <a:off x="3808413" y="6248400"/>
            <a:ext cx="2895600" cy="457200"/>
          </a:xfrm>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20" name="Rectangle 20"/>
          <p:cNvSpPr>
            <a:spLocks noGrp="1" noChangeArrowheads="1"/>
          </p:cNvSpPr>
          <p:nvPr>
            <p:ph type="sldNum" sz="quarter" idx="12"/>
          </p:nvPr>
        </p:nvSpPr>
        <p:spPr>
          <a:xfrm>
            <a:off x="7237413" y="6248400"/>
            <a:ext cx="1905000" cy="457200"/>
          </a:xfrm>
        </p:spPr>
        <p:txBody>
          <a:bodyPr/>
          <a:lstStyle>
            <a:lvl1pPr>
              <a:defRPr>
                <a:effectLst>
                  <a:outerShdw blurRad="38100" dist="38100" dir="2700000" algn="tl">
                    <a:srgbClr val="000000">
                      <a:alpha val="43137"/>
                    </a:srgbClr>
                  </a:outerShdw>
                </a:effectLst>
              </a:defRPr>
            </a:lvl1pPr>
          </a:lstStyle>
          <a:p>
            <a:pPr>
              <a:defRPr/>
            </a:pPr>
            <a:fld id="{B113B268-3732-449D-BC6A-4104CEACDF6E}"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6"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FCF12A4E-2C13-4C91-B1A8-7CF09DBC18E4}"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6"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098D8A92-9355-45E4-A826-4F7DED59894E}"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7"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5C278C99-7F1A-4A8C-8FBD-70E17B0B8942}"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8"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9"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03516BAE-A39E-45C9-BDC0-264067E44ACE}"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4"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5" name="Rectangle 20"/>
          <p:cNvSpPr>
            <a:spLocks noGrp="1" noChangeArrowheads="1"/>
          </p:cNvSpPr>
          <p:nvPr>
            <p:ph type="sldNum" sz="quarter" idx="12"/>
          </p:nvPr>
        </p:nvSpPr>
        <p:spPr>
          <a:xfrm>
            <a:off x="7162800" y="6553200"/>
            <a:ext cx="1905000" cy="457200"/>
          </a:xfrm>
        </p:spPr>
        <p:txBody>
          <a:bodyPr/>
          <a:lstStyle>
            <a:lvl1pPr>
              <a:defRPr>
                <a:effectLst>
                  <a:outerShdw blurRad="38100" dist="38100" dir="2700000" algn="tl">
                    <a:srgbClr val="000000">
                      <a:alpha val="43137"/>
                    </a:srgbClr>
                  </a:outerShdw>
                </a:effectLst>
              </a:defRPr>
            </a:lvl1pPr>
          </a:lstStyle>
          <a:p>
            <a:pPr>
              <a:defRPr/>
            </a:pPr>
            <a:r>
              <a:rPr lang="en-US"/>
              <a:t>3-</a:t>
            </a:r>
            <a:fld id="{418BC8D1-00C1-4A6D-93EF-4C67567602B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E9D05F69-CCB3-446C-9966-47CECC4E5AC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3"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4"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F94428A1-5C93-4A37-B648-34448D6EDCC2}"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7"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90D35BE3-0009-4F1E-97D6-AE1368BC4BE7}"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7"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48188C0C-DB32-4FD1-ADE0-6E00D6578388}"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6"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F9479288-06DF-46C0-BCD7-9EB67AB91378}"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a:effectLst>
                  <a:outerShdw blurRad="38100" dist="38100" dir="2700000" algn="tl">
                    <a:srgbClr val="FFFFFF"/>
                  </a:outerShdw>
                </a:effectLst>
              </a:defRPr>
            </a:lvl1pPr>
          </a:lstStyle>
          <a:p>
            <a:r>
              <a:rPr lang="en-US"/>
              <a:t>Copyright ©2014 by Pearson Education </a:t>
            </a:r>
          </a:p>
        </p:txBody>
      </p:sp>
      <p:sp>
        <p:nvSpPr>
          <p:cNvPr id="6" name="Rectangle 20"/>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r>
              <a:rPr lang="en-US"/>
              <a:t>3-</a:t>
            </a:r>
            <a:fld id="{E2C5E722-5544-4A6A-BD00-E995F66E55F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8299B5E0-D325-45CF-976D-C1020C9104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8288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8288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4-</a:t>
            </a:r>
            <a:fld id="{85EF847E-4AE4-4240-A352-BB0CB32467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9" name="Rectangle 11"/>
          <p:cNvSpPr>
            <a:spLocks noGrp="1" noChangeArrowheads="1"/>
          </p:cNvSpPr>
          <p:nvPr>
            <p:ph type="sldNum" sz="quarter" idx="12"/>
          </p:nvPr>
        </p:nvSpPr>
        <p:spPr>
          <a:ln/>
        </p:spPr>
        <p:txBody>
          <a:bodyPr/>
          <a:lstStyle>
            <a:lvl1pPr>
              <a:defRPr/>
            </a:lvl1pPr>
          </a:lstStyle>
          <a:p>
            <a:pPr>
              <a:defRPr/>
            </a:pPr>
            <a:r>
              <a:rPr lang="en-US"/>
              <a:t>4-</a:t>
            </a:r>
            <a:fld id="{4F9F0DA4-673F-4201-8F51-2FF17F55DC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5" name="Rectangle 11"/>
          <p:cNvSpPr>
            <a:spLocks noGrp="1" noChangeArrowheads="1"/>
          </p:cNvSpPr>
          <p:nvPr>
            <p:ph type="sldNum" sz="quarter" idx="12"/>
          </p:nvPr>
        </p:nvSpPr>
        <p:spPr>
          <a:ln/>
        </p:spPr>
        <p:txBody>
          <a:bodyPr/>
          <a:lstStyle>
            <a:lvl1pPr>
              <a:defRPr/>
            </a:lvl1pPr>
          </a:lstStyle>
          <a:p>
            <a:pPr>
              <a:defRPr/>
            </a:pPr>
            <a:r>
              <a:rPr lang="en-US"/>
              <a:t>4-</a:t>
            </a:r>
            <a:fld id="{EA6B9F65-0FCF-4DAF-9453-629C97608A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4" name="Rectangle 11"/>
          <p:cNvSpPr>
            <a:spLocks noGrp="1" noChangeArrowheads="1"/>
          </p:cNvSpPr>
          <p:nvPr>
            <p:ph type="sldNum" sz="quarter" idx="12"/>
          </p:nvPr>
        </p:nvSpPr>
        <p:spPr>
          <a:ln/>
        </p:spPr>
        <p:txBody>
          <a:bodyPr/>
          <a:lstStyle>
            <a:lvl1pPr>
              <a:defRPr/>
            </a:lvl1pPr>
          </a:lstStyle>
          <a:p>
            <a:pPr>
              <a:defRPr/>
            </a:pPr>
            <a:r>
              <a:rPr lang="en-US"/>
              <a:t>4-</a:t>
            </a:r>
            <a:fld id="{F65CEE3D-2218-4AA8-8539-ADF4C11487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4-</a:t>
            </a:r>
            <a:fld id="{EE6991D4-2CA5-4E13-973E-CCB333354C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r>
              <a:rPr lang="en-US"/>
              <a:t>Copyright ©2014 by Pearson Education</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4-</a:t>
            </a:r>
            <a:fld id="{C51C2868-48DE-4DCE-9128-34AD289A50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1295400" y="1828800"/>
            <a:ext cx="7239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solidFill>
                  <a:schemeClr val="tx1"/>
                </a:solidFill>
                <a:effectLst/>
                <a:latin typeface="Arial" pitchFamily="34" charset="0"/>
                <a:cs typeface="+mn-cs"/>
              </a:defRPr>
            </a:lvl1pPr>
          </a:lstStyle>
          <a:p>
            <a:pPr>
              <a:defRPr/>
            </a:pPr>
            <a:endParaRPr lang="en-US"/>
          </a:p>
        </p:txBody>
      </p:sp>
      <p:sp>
        <p:nvSpPr>
          <p:cNvPr id="1034" name="Rectangle 10"/>
          <p:cNvSpPr>
            <a:spLocks noGrp="1" noChangeArrowheads="1"/>
          </p:cNvSpPr>
          <p:nvPr>
            <p:ph type="ftr" sz="quarter" idx="3"/>
          </p:nvPr>
        </p:nvSpPr>
        <p:spPr bwMode="auto">
          <a:xfrm>
            <a:off x="2286000" y="6400800"/>
            <a:ext cx="5791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r>
              <a:rPr lang="en-US"/>
              <a:t>Copyright ©2014 by Pearson Education</a:t>
            </a:r>
          </a:p>
        </p:txBody>
      </p:sp>
      <p:sp>
        <p:nvSpPr>
          <p:cNvPr id="1035" name="Rectangle 11"/>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effectLst/>
                <a:latin typeface="Arial" pitchFamily="34" charset="0"/>
                <a:cs typeface="+mn-cs"/>
              </a:defRPr>
            </a:lvl1pPr>
          </a:lstStyle>
          <a:p>
            <a:pPr>
              <a:defRPr/>
            </a:pPr>
            <a:r>
              <a:rPr lang="en-US"/>
              <a:t>4-</a:t>
            </a:r>
            <a:fld id="{57FEBEC7-3B99-426A-8329-F155C63E77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7" r:id="rId1"/>
    <p:sldLayoutId id="2147483736" r:id="rId2"/>
    <p:sldLayoutId id="2147483735" r:id="rId3"/>
    <p:sldLayoutId id="2147483734" r:id="rId4"/>
    <p:sldLayoutId id="2147483733" r:id="rId5"/>
    <p:sldLayoutId id="2147483732" r:id="rId6"/>
    <p:sldLayoutId id="2147483731" r:id="rId7"/>
    <p:sldLayoutId id="2147483730" r:id="rId8"/>
    <p:sldLayoutId id="2147483729" r:id="rId9"/>
    <p:sldLayoutId id="2147483728" r:id="rId10"/>
    <p:sldLayoutId id="2147483727" r:id="rId11"/>
    <p:sldLayoutId id="2147483726" r:id="rId12"/>
    <p:sldLayoutId id="2147483749" r:id="rId13"/>
  </p:sldLayoutIdLst>
  <p:hf hdr="0" dt="0"/>
  <p:txStyles>
    <p:title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pitchFamily="34" charset="0"/>
        </a:defRPr>
      </a:lvl2pPr>
      <a:lvl3pPr algn="ctr" rtl="0" eaLnBrk="0" fontAlgn="base" hangingPunct="0">
        <a:spcBef>
          <a:spcPct val="0"/>
        </a:spcBef>
        <a:spcAft>
          <a:spcPct val="0"/>
        </a:spcAft>
        <a:defRPr sz="3200">
          <a:solidFill>
            <a:schemeClr val="bg2"/>
          </a:solidFill>
          <a:latin typeface="Arial" pitchFamily="34" charset="0"/>
        </a:defRPr>
      </a:lvl3pPr>
      <a:lvl4pPr algn="ctr" rtl="0" eaLnBrk="0" fontAlgn="base" hangingPunct="0">
        <a:spcBef>
          <a:spcPct val="0"/>
        </a:spcBef>
        <a:spcAft>
          <a:spcPct val="0"/>
        </a:spcAft>
        <a:defRPr sz="3200">
          <a:solidFill>
            <a:schemeClr val="bg2"/>
          </a:solidFill>
          <a:latin typeface="Arial" pitchFamily="34" charset="0"/>
        </a:defRPr>
      </a:lvl4pPr>
      <a:lvl5pPr algn="ctr" rtl="0" eaLnBrk="0" fontAlgn="base" hangingPunct="0">
        <a:spcBef>
          <a:spcPct val="0"/>
        </a:spcBef>
        <a:spcAft>
          <a:spcPct val="0"/>
        </a:spcAft>
        <a:defRPr sz="3200">
          <a:solidFill>
            <a:schemeClr val="bg2"/>
          </a:solidFill>
          <a:latin typeface="Arial" pitchFamily="34" charset="0"/>
        </a:defRPr>
      </a:lvl5pPr>
      <a:lvl6pPr marL="457200" algn="ctr" rtl="0" eaLnBrk="0" fontAlgn="base" hangingPunct="0">
        <a:spcBef>
          <a:spcPct val="0"/>
        </a:spcBef>
        <a:spcAft>
          <a:spcPct val="0"/>
        </a:spcAft>
        <a:defRPr sz="3200">
          <a:solidFill>
            <a:schemeClr val="bg2"/>
          </a:solidFill>
          <a:latin typeface="Arial" pitchFamily="34" charset="0"/>
        </a:defRPr>
      </a:lvl6pPr>
      <a:lvl7pPr marL="914400" algn="ctr" rtl="0" eaLnBrk="0" fontAlgn="base" hangingPunct="0">
        <a:spcBef>
          <a:spcPct val="0"/>
        </a:spcBef>
        <a:spcAft>
          <a:spcPct val="0"/>
        </a:spcAft>
        <a:defRPr sz="3200">
          <a:solidFill>
            <a:schemeClr val="bg2"/>
          </a:solidFill>
          <a:latin typeface="Arial" pitchFamily="34" charset="0"/>
        </a:defRPr>
      </a:lvl7pPr>
      <a:lvl8pPr marL="1371600" algn="ctr" rtl="0" eaLnBrk="0" fontAlgn="base" hangingPunct="0">
        <a:spcBef>
          <a:spcPct val="0"/>
        </a:spcBef>
        <a:spcAft>
          <a:spcPct val="0"/>
        </a:spcAft>
        <a:defRPr sz="3200">
          <a:solidFill>
            <a:schemeClr val="bg2"/>
          </a:solidFill>
          <a:latin typeface="Arial" pitchFamily="34" charset="0"/>
        </a:defRPr>
      </a:lvl8pPr>
      <a:lvl9pPr marL="1828800" algn="ctr" rtl="0" eaLnBrk="0" fontAlgn="base" hangingPunct="0">
        <a:spcBef>
          <a:spcPct val="0"/>
        </a:spcBef>
        <a:spcAft>
          <a:spcPct val="0"/>
        </a:spcAft>
        <a:defRPr sz="32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Char char="•"/>
        <a:defRPr sz="3200">
          <a:solidFill>
            <a:schemeClr val="bg2"/>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bg2"/>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bg2"/>
        </a:buClr>
        <a:buChar char="•"/>
        <a:defRPr sz="2400">
          <a:solidFill>
            <a:schemeClr val="bg2"/>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5pPr>
      <a:lvl6pPr marL="25146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6pPr>
      <a:lvl7pPr marL="29718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7pPr>
      <a:lvl8pPr marL="34290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8pPr>
      <a:lvl9pPr marL="38862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16"/>
          <p:cNvSpPr>
            <a:spLocks noGrp="1" noChangeArrowheads="1"/>
          </p:cNvSpPr>
          <p:nvPr>
            <p:ph type="title"/>
          </p:nvPr>
        </p:nvSpPr>
        <p:spPr bwMode="auto">
          <a:xfrm>
            <a:off x="1371600" y="476250"/>
            <a:ext cx="7086600" cy="1276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4339" name="Rectangle 1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2" name="Rectangle 1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solidFill>
                  <a:srgbClr val="000000"/>
                </a:solidFill>
                <a:latin typeface="Arial" pitchFamily="34" charset="0"/>
                <a:cs typeface="+mn-cs"/>
              </a:defRPr>
            </a:lvl1pPr>
          </a:lstStyle>
          <a:p>
            <a:pPr>
              <a:defRPr/>
            </a:pPr>
            <a:endParaRPr lang="en-US"/>
          </a:p>
        </p:txBody>
      </p:sp>
      <p:sp>
        <p:nvSpPr>
          <p:cNvPr id="1043" name="Rectangle 19"/>
          <p:cNvSpPr>
            <a:spLocks noGrp="1" noChangeArrowheads="1"/>
          </p:cNvSpPr>
          <p:nvPr>
            <p:ph type="ftr" sz="quarter" idx="3"/>
          </p:nvPr>
        </p:nvSpPr>
        <p:spPr bwMode="auto">
          <a:xfrm>
            <a:off x="2590800" y="6400800"/>
            <a:ext cx="51054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000000"/>
                </a:solidFill>
              </a:defRPr>
            </a:lvl1pPr>
          </a:lstStyle>
          <a:p>
            <a:r>
              <a:rPr lang="en-US"/>
              <a:t>Copyright ©2014 by Pearson Education </a:t>
            </a:r>
          </a:p>
        </p:txBody>
      </p:sp>
      <p:sp>
        <p:nvSpPr>
          <p:cNvPr id="1044" name="Rectangle 20"/>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000000"/>
                </a:solidFill>
                <a:latin typeface="Arial" pitchFamily="34" charset="0"/>
                <a:cs typeface="+mn-cs"/>
              </a:defRPr>
            </a:lvl1pPr>
          </a:lstStyle>
          <a:p>
            <a:pPr>
              <a:defRPr/>
            </a:pPr>
            <a:r>
              <a:rPr lang="en-US"/>
              <a:t>3-</a:t>
            </a:r>
            <a:fld id="{98602566-D0FA-4529-B196-518DAA0774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hf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eaLnBrk="0" fontAlgn="base" hangingPunct="0">
        <a:spcBef>
          <a:spcPct val="0"/>
        </a:spcBef>
        <a:spcAft>
          <a:spcPct val="0"/>
        </a:spcAft>
        <a:defRPr sz="3200" b="1">
          <a:solidFill>
            <a:schemeClr val="tx1"/>
          </a:solidFill>
          <a:latin typeface="Arial" pitchFamily="34" charset="0"/>
        </a:defRPr>
      </a:lvl6pPr>
      <a:lvl7pPr marL="914400" algn="l" rtl="0" eaLnBrk="0" fontAlgn="base" hangingPunct="0">
        <a:spcBef>
          <a:spcPct val="0"/>
        </a:spcBef>
        <a:spcAft>
          <a:spcPct val="0"/>
        </a:spcAft>
        <a:defRPr sz="3200" b="1">
          <a:solidFill>
            <a:schemeClr val="tx1"/>
          </a:solidFill>
          <a:latin typeface="Arial" pitchFamily="34" charset="0"/>
        </a:defRPr>
      </a:lvl7pPr>
      <a:lvl8pPr marL="1371600" algn="l" rtl="0" eaLnBrk="0" fontAlgn="base" hangingPunct="0">
        <a:spcBef>
          <a:spcPct val="0"/>
        </a:spcBef>
        <a:spcAft>
          <a:spcPct val="0"/>
        </a:spcAft>
        <a:defRPr sz="3200" b="1">
          <a:solidFill>
            <a:schemeClr val="tx1"/>
          </a:solidFill>
          <a:latin typeface="Arial" pitchFamily="34" charset="0"/>
        </a:defRPr>
      </a:lvl8pPr>
      <a:lvl9pPr marL="1828800" algn="l" rtl="0" eaLnBrk="0" fontAlgn="base" hangingPunct="0">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nypost.com/f/print/news/business/it_ad_infinitum_3ThF9rxodhlKnSkcIjdTPK"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C22764DA-050F-4AB6-BD70-97DD4153C2FA}" type="slidenum">
              <a:rPr lang="en-US" smtClean="0">
                <a:latin typeface="Arial" charset="0"/>
                <a:cs typeface="Arial" charset="0"/>
              </a:rPr>
              <a:pPr/>
              <a:t>1</a:t>
            </a:fld>
            <a:endParaRPr lang="en-US">
              <a:latin typeface="Arial" charset="0"/>
              <a:cs typeface="Arial" charset="0"/>
            </a:endParaRPr>
          </a:p>
        </p:txBody>
      </p:sp>
      <p:sp>
        <p:nvSpPr>
          <p:cNvPr id="106498"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6499"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8677"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4</a:t>
            </a:r>
          </a:p>
        </p:txBody>
      </p:sp>
      <p:sp>
        <p:nvSpPr>
          <p:cNvPr id="28678" name="Text Box 5"/>
          <p:cNvSpPr txBox="1">
            <a:spLocks noChangeArrowheads="1"/>
          </p:cNvSpPr>
          <p:nvPr/>
        </p:nvSpPr>
        <p:spPr bwMode="auto">
          <a:xfrm>
            <a:off x="304800" y="1066800"/>
            <a:ext cx="8839200" cy="3508653"/>
          </a:xfrm>
          <a:prstGeom prst="rect">
            <a:avLst/>
          </a:prstGeom>
          <a:noFill/>
          <a:ln w="12700">
            <a:noFill/>
            <a:miter lim="800000"/>
            <a:headEnd type="none" w="sm" len="sm"/>
            <a:tailEnd type="none" w="sm" len="sm"/>
          </a:ln>
        </p:spPr>
        <p:txBody>
          <a:bodyPr>
            <a:spAutoFit/>
          </a:bodyPr>
          <a:lstStyle/>
          <a:p>
            <a:pPr algn="ctr"/>
            <a:r>
              <a:rPr lang="en-US" sz="3600" b="1" dirty="0">
                <a:solidFill>
                  <a:srgbClr val="FF3300"/>
                </a:solidFill>
              </a:rPr>
              <a:t>		</a:t>
            </a:r>
            <a:r>
              <a:rPr lang="en-US" sz="6000" b="1" dirty="0">
                <a:solidFill>
                  <a:srgbClr val="CC3300"/>
                </a:solidFill>
              </a:rPr>
              <a:t>Chapter Four</a:t>
            </a:r>
          </a:p>
          <a:p>
            <a:pPr algn="ctr"/>
            <a:endParaRPr lang="en-US" sz="5400" b="1" dirty="0">
              <a:solidFill>
                <a:srgbClr val="FF3300"/>
              </a:solidFill>
            </a:endParaRPr>
          </a:p>
          <a:p>
            <a:pPr algn="ctr"/>
            <a:endParaRPr lang="en-US" sz="5400" b="1" dirty="0">
              <a:solidFill>
                <a:srgbClr val="FF3300"/>
              </a:solidFill>
            </a:endParaRPr>
          </a:p>
          <a:p>
            <a:pPr algn="ctr"/>
            <a:r>
              <a:rPr lang="en-US" sz="5400" b="1" dirty="0">
                <a:solidFill>
                  <a:srgbClr val="CC3300"/>
                </a:solidFill>
              </a:rPr>
              <a:t>The IMC </a:t>
            </a:r>
            <a:r>
              <a:rPr lang="zh-CN" altLang="en-US" sz="5400" b="1" dirty="0">
                <a:solidFill>
                  <a:srgbClr val="CC3300"/>
                </a:solidFill>
              </a:rPr>
              <a:t>策划过程</a:t>
            </a:r>
            <a:endParaRPr lang="en-US" sz="5400" b="1" dirty="0">
              <a:solidFill>
                <a:srgbClr val="CC33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FE62C0AA-16BF-4E7B-9B80-DF2BC31EF659}" type="slidenum">
              <a:rPr lang="en-US" smtClean="0">
                <a:latin typeface="Arial" charset="0"/>
                <a:cs typeface="Arial" charset="0"/>
              </a:rPr>
              <a:pPr/>
              <a:t>10</a:t>
            </a:fld>
            <a:endParaRPr lang="en-US">
              <a:latin typeface="Arial" charset="0"/>
              <a:cs typeface="Arial" charset="0"/>
            </a:endParaRPr>
          </a:p>
        </p:txBody>
      </p:sp>
      <p:sp>
        <p:nvSpPr>
          <p:cNvPr id="49155" name="Rectangle 2"/>
          <p:cNvSpPr>
            <a:spLocks noGrp="1" noChangeArrowheads="1"/>
          </p:cNvSpPr>
          <p:nvPr>
            <p:ph type="title"/>
          </p:nvPr>
        </p:nvSpPr>
        <p:spPr>
          <a:xfrm>
            <a:off x="838200" y="381000"/>
            <a:ext cx="8001000" cy="1219200"/>
          </a:xfrm>
        </p:spPr>
        <p:txBody>
          <a:bodyPr/>
          <a:lstStyle/>
          <a:p>
            <a:r>
              <a:rPr lang="en-US" sz="3600" b="1">
                <a:solidFill>
                  <a:srgbClr val="00B050"/>
                </a:solidFill>
              </a:rPr>
              <a:t>Tests to Determine if a Particular</a:t>
            </a:r>
            <a:br>
              <a:rPr lang="en-US" sz="3600" b="1">
                <a:solidFill>
                  <a:srgbClr val="00B050"/>
                </a:solidFill>
              </a:rPr>
            </a:br>
            <a:r>
              <a:rPr lang="en-US" sz="3600" b="1">
                <a:solidFill>
                  <a:srgbClr val="00B050"/>
                </a:solidFill>
              </a:rPr>
              <a:t>Market Segment Is Viable</a:t>
            </a:r>
          </a:p>
        </p:txBody>
      </p:sp>
      <p:sp>
        <p:nvSpPr>
          <p:cNvPr id="49156" name="Rectangle 3"/>
          <p:cNvSpPr>
            <a:spLocks noChangeArrowheads="1"/>
          </p:cNvSpPr>
          <p:nvPr/>
        </p:nvSpPr>
        <p:spPr bwMode="auto">
          <a:xfrm>
            <a:off x="1066800" y="1981200"/>
            <a:ext cx="7391400" cy="2767554"/>
          </a:xfrm>
          <a:prstGeom prst="rect">
            <a:avLst/>
          </a:prstGeom>
          <a:noFill/>
          <a:ln w="9525">
            <a:noFill/>
            <a:miter lim="800000"/>
            <a:headEnd/>
            <a:tailEnd/>
          </a:ln>
        </p:spPr>
        <p:txBody>
          <a:bodyPr lIns="92075" tIns="46038" rIns="92075" bIns="46038">
            <a:spAutoFit/>
          </a:bodyPr>
          <a:lstStyle/>
          <a:p>
            <a:pPr eaLnBrk="0" hangingPunct="0">
              <a:spcBef>
                <a:spcPct val="30000"/>
              </a:spcBef>
              <a:buFont typeface="Arial" charset="0"/>
              <a:buChar char="•"/>
            </a:pPr>
            <a:r>
              <a:rPr lang="zh-CN" altLang="en-US" sz="2200" dirty="0"/>
              <a:t> 细分市场内的消费者或客户是同质性的。</a:t>
            </a:r>
            <a:endParaRPr lang="en-US" altLang="zh-CN" sz="2200" dirty="0"/>
          </a:p>
          <a:p>
            <a:pPr eaLnBrk="0" hangingPunct="0">
              <a:spcBef>
                <a:spcPct val="30000"/>
              </a:spcBef>
              <a:buFont typeface="Arial" charset="0"/>
              <a:buChar char="•"/>
            </a:pPr>
            <a:r>
              <a:rPr lang="en-US" sz="2200" dirty="0"/>
              <a:t> </a:t>
            </a:r>
            <a:r>
              <a:rPr lang="zh-CN" altLang="en-US" sz="2200" dirty="0"/>
              <a:t>细分市场不同于总体人群，与其他细分市场和一般人群不同。</a:t>
            </a:r>
            <a:endParaRPr lang="en-US" sz="2200" dirty="0"/>
          </a:p>
          <a:p>
            <a:pPr eaLnBrk="0" hangingPunct="0">
              <a:spcBef>
                <a:spcPct val="30000"/>
              </a:spcBef>
              <a:buFont typeface="Arial" charset="0"/>
              <a:buChar char="•"/>
            </a:pPr>
            <a:r>
              <a:rPr lang="en-US" sz="2200" dirty="0"/>
              <a:t> The market segment is large enough to be financially viable to target with a separate marketing campaign.</a:t>
            </a:r>
          </a:p>
          <a:p>
            <a:pPr eaLnBrk="0" hangingPunct="0">
              <a:spcBef>
                <a:spcPct val="30000"/>
              </a:spcBef>
              <a:buFont typeface="Arial" charset="0"/>
              <a:buChar char="•"/>
            </a:pPr>
            <a:r>
              <a:rPr lang="en-US" sz="2200" dirty="0"/>
              <a:t> The market segment must be reachable through some type of media or marketing communications method.</a:t>
            </a:r>
          </a:p>
        </p:txBody>
      </p:sp>
      <p:sp>
        <p:nvSpPr>
          <p:cNvPr id="522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22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22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FCD67DAC-D06B-4258-8175-F9C34AB8B537}" type="slidenum">
              <a:rPr lang="en-US" smtClean="0">
                <a:latin typeface="Arial" charset="0"/>
                <a:cs typeface="Arial" charset="0"/>
              </a:rPr>
              <a:pPr/>
              <a:t>11</a:t>
            </a:fld>
            <a:endParaRPr lang="en-US">
              <a:latin typeface="Arial" charset="0"/>
              <a:cs typeface="Arial" charset="0"/>
            </a:endParaRPr>
          </a:p>
        </p:txBody>
      </p:sp>
      <p:sp>
        <p:nvSpPr>
          <p:cNvPr id="51203" name="Rectangle 3"/>
          <p:cNvSpPr>
            <a:spLocks noChangeArrowheads="1"/>
          </p:cNvSpPr>
          <p:nvPr/>
        </p:nvSpPr>
        <p:spPr bwMode="auto">
          <a:xfrm>
            <a:off x="3962400" y="1905000"/>
            <a:ext cx="4572000" cy="3937000"/>
          </a:xfrm>
          <a:prstGeom prst="rect">
            <a:avLst/>
          </a:prstGeom>
          <a:noFill/>
          <a:ln w="9525">
            <a:noFill/>
            <a:miter lim="800000"/>
            <a:headEnd/>
            <a:tailEnd/>
          </a:ln>
        </p:spPr>
        <p:txBody>
          <a:bodyPr lIns="92075" tIns="46038" rIns="92075" bIns="46038">
            <a:spAutoFit/>
          </a:bodyPr>
          <a:lstStyle/>
          <a:p>
            <a:pPr eaLnBrk="0" hangingPunct="0">
              <a:buClr>
                <a:schemeClr val="bg2"/>
              </a:buClr>
              <a:buFontTx/>
              <a:buChar char="•"/>
            </a:pPr>
            <a:r>
              <a:rPr lang="en-US" sz="3600" dirty="0"/>
              <a:t> Demographics</a:t>
            </a:r>
          </a:p>
          <a:p>
            <a:pPr eaLnBrk="0" hangingPunct="0">
              <a:buClr>
                <a:schemeClr val="bg2"/>
              </a:buClr>
              <a:buFontTx/>
              <a:buChar char="•"/>
            </a:pPr>
            <a:r>
              <a:rPr lang="en-US" sz="3600" dirty="0"/>
              <a:t> Psychographics</a:t>
            </a:r>
          </a:p>
          <a:p>
            <a:pPr eaLnBrk="0" hangingPunct="0">
              <a:buClr>
                <a:schemeClr val="bg2"/>
              </a:buClr>
              <a:buFontTx/>
              <a:buChar char="•"/>
            </a:pPr>
            <a:r>
              <a:rPr lang="en-US" sz="3600" dirty="0"/>
              <a:t> Generations</a:t>
            </a:r>
          </a:p>
          <a:p>
            <a:pPr eaLnBrk="0" hangingPunct="0">
              <a:buClr>
                <a:schemeClr val="bg2"/>
              </a:buClr>
              <a:buFontTx/>
              <a:buChar char="•"/>
            </a:pPr>
            <a:r>
              <a:rPr lang="en-US" sz="3600" dirty="0"/>
              <a:t> Geographic</a:t>
            </a:r>
          </a:p>
          <a:p>
            <a:pPr eaLnBrk="0" hangingPunct="0">
              <a:buClr>
                <a:schemeClr val="bg2"/>
              </a:buClr>
              <a:buFontTx/>
              <a:buChar char="•"/>
            </a:pPr>
            <a:r>
              <a:rPr lang="en-US" sz="3600" dirty="0"/>
              <a:t> Geo</a:t>
            </a:r>
            <a:r>
              <a:rPr lang="en-US" altLang="zh-CN" sz="3600" dirty="0"/>
              <a:t>-</a:t>
            </a:r>
            <a:r>
              <a:rPr lang="en-US" sz="3600" dirty="0"/>
              <a:t>demographics</a:t>
            </a:r>
          </a:p>
          <a:p>
            <a:pPr eaLnBrk="0" hangingPunct="0">
              <a:buClr>
                <a:schemeClr val="bg2"/>
              </a:buClr>
              <a:buFontTx/>
              <a:buChar char="•"/>
            </a:pPr>
            <a:r>
              <a:rPr lang="en-US" sz="3600" dirty="0"/>
              <a:t> Benefits</a:t>
            </a:r>
          </a:p>
          <a:p>
            <a:pPr eaLnBrk="0" hangingPunct="0">
              <a:buClr>
                <a:schemeClr val="bg2"/>
              </a:buClr>
              <a:buFontTx/>
              <a:buChar char="•"/>
            </a:pPr>
            <a:r>
              <a:rPr lang="en-US" sz="3600" dirty="0"/>
              <a:t> Usage  </a:t>
            </a:r>
          </a:p>
        </p:txBody>
      </p:sp>
      <p:sp>
        <p:nvSpPr>
          <p:cNvPr id="5018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018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0183" name="Rectangle 7"/>
          <p:cNvSpPr>
            <a:spLocks noChangeArrowheads="1"/>
          </p:cNvSpPr>
          <p:nvPr/>
        </p:nvSpPr>
        <p:spPr bwMode="auto">
          <a:xfrm>
            <a:off x="533400" y="228600"/>
            <a:ext cx="70104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0184" name="Rectangle 8"/>
          <p:cNvSpPr>
            <a:spLocks noChangeArrowheads="1"/>
          </p:cNvSpPr>
          <p:nvPr/>
        </p:nvSpPr>
        <p:spPr bwMode="auto">
          <a:xfrm>
            <a:off x="533400" y="838200"/>
            <a:ext cx="7010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208"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2</a:t>
            </a:r>
          </a:p>
        </p:txBody>
      </p:sp>
      <p:sp>
        <p:nvSpPr>
          <p:cNvPr id="51209" name="Rectangle 10"/>
          <p:cNvSpPr>
            <a:spLocks noChangeArrowheads="1"/>
          </p:cNvSpPr>
          <p:nvPr/>
        </p:nvSpPr>
        <p:spPr bwMode="auto">
          <a:xfrm>
            <a:off x="685800" y="914400"/>
            <a:ext cx="6553200" cy="457200"/>
          </a:xfrm>
          <a:prstGeom prst="rect">
            <a:avLst/>
          </a:prstGeom>
          <a:noFill/>
          <a:ln w="9525">
            <a:noFill/>
            <a:miter lim="800000"/>
            <a:headEnd/>
            <a:tailEnd/>
          </a:ln>
        </p:spPr>
        <p:txBody>
          <a:bodyPr lIns="92075" tIns="46038" rIns="92075" bIns="46038" anchor="ctr"/>
          <a:lstStyle/>
          <a:p>
            <a:pPr eaLnBrk="0" hangingPunct="0"/>
            <a:r>
              <a:rPr lang="en-US" sz="2400" b="1"/>
              <a:t>Methods of Segmenting Consumer Markets</a:t>
            </a:r>
          </a:p>
        </p:txBody>
      </p:sp>
      <p:pic>
        <p:nvPicPr>
          <p:cNvPr id="51210" name="Picture 1"/>
          <p:cNvPicPr>
            <a:picLocks noChangeAspect="1"/>
          </p:cNvPicPr>
          <p:nvPr/>
        </p:nvPicPr>
        <p:blipFill>
          <a:blip r:embed="rId3"/>
          <a:srcRect/>
          <a:stretch>
            <a:fillRect/>
          </a:stretch>
        </p:blipFill>
        <p:spPr bwMode="auto">
          <a:xfrm>
            <a:off x="381000" y="1695450"/>
            <a:ext cx="3411538" cy="43481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6075516C-4BFD-4CF9-9518-E1739230AEB9}" type="slidenum">
              <a:rPr lang="en-US" smtClean="0">
                <a:latin typeface="Arial" charset="0"/>
                <a:cs typeface="Arial" charset="0"/>
              </a:rPr>
              <a:pPr/>
              <a:t>12</a:t>
            </a:fld>
            <a:endParaRPr lang="en-US">
              <a:latin typeface="Arial" charset="0"/>
              <a:cs typeface="Arial" charset="0"/>
            </a:endParaRPr>
          </a:p>
        </p:txBody>
      </p:sp>
      <p:sp>
        <p:nvSpPr>
          <p:cNvPr id="31747" name="Rectangle 3"/>
          <p:cNvSpPr>
            <a:spLocks noGrp="1" noChangeArrowheads="1"/>
          </p:cNvSpPr>
          <p:nvPr>
            <p:ph type="body" idx="1"/>
          </p:nvPr>
        </p:nvSpPr>
        <p:spPr>
          <a:xfrm>
            <a:off x="990600" y="1981200"/>
            <a:ext cx="7924800" cy="4038600"/>
          </a:xfrm>
        </p:spPr>
        <p:txBody>
          <a:bodyPr/>
          <a:lstStyle/>
          <a:p>
            <a:pPr>
              <a:defRPr/>
            </a:pPr>
            <a:r>
              <a:rPr lang="en-US" sz="2800" dirty="0"/>
              <a:t>Gender based products</a:t>
            </a:r>
          </a:p>
          <a:p>
            <a:pPr>
              <a:defRPr/>
            </a:pPr>
            <a:r>
              <a:rPr lang="en-US" sz="2800" dirty="0"/>
              <a:t>Gender difference in communications</a:t>
            </a:r>
          </a:p>
          <a:p>
            <a:pPr>
              <a:defRPr/>
            </a:pPr>
            <a:r>
              <a:rPr lang="en-US" sz="2800" dirty="0"/>
              <a:t>Female consumers</a:t>
            </a:r>
          </a:p>
          <a:p>
            <a:pPr lvl="1">
              <a:defRPr/>
            </a:pPr>
            <a:r>
              <a:rPr lang="en-US" sz="2400" dirty="0"/>
              <a:t>Control 66% of spending </a:t>
            </a:r>
            <a:r>
              <a:rPr lang="en-US" sz="2000" dirty="0"/>
              <a:t>($12 trillion)</a:t>
            </a:r>
            <a:endParaRPr lang="en-US" sz="2400" dirty="0"/>
          </a:p>
          <a:p>
            <a:pPr lvl="1">
              <a:defRPr/>
            </a:pPr>
            <a:r>
              <a:rPr lang="en-US" sz="2400" dirty="0"/>
              <a:t>Involved in purchasing high-priced electronics </a:t>
            </a:r>
            <a:r>
              <a:rPr lang="en-US" sz="2000" dirty="0"/>
              <a:t>(96%)</a:t>
            </a:r>
            <a:endParaRPr lang="en-US" sz="2400" dirty="0"/>
          </a:p>
          <a:p>
            <a:pPr lvl="1">
              <a:defRPr/>
            </a:pPr>
            <a:r>
              <a:rPr lang="en-US" sz="2400" dirty="0"/>
              <a:t>Deal with financial advisors </a:t>
            </a:r>
            <a:r>
              <a:rPr lang="en-US" sz="2000" dirty="0"/>
              <a:t>(90%)</a:t>
            </a:r>
          </a:p>
          <a:p>
            <a:pPr lvl="1">
              <a:defRPr/>
            </a:pPr>
            <a:r>
              <a:rPr lang="en-US" sz="2400" dirty="0"/>
              <a:t>Buy and sell stocks </a:t>
            </a:r>
            <a:r>
              <a:rPr lang="en-US" sz="2000" dirty="0"/>
              <a:t>(80%)</a:t>
            </a:r>
            <a:endParaRPr lang="en-US" sz="2400" dirty="0"/>
          </a:p>
          <a:p>
            <a:pPr lvl="1">
              <a:defRPr/>
            </a:pPr>
            <a:r>
              <a:rPr lang="en-US" sz="2400" dirty="0"/>
              <a:t>Household’s primary accountant </a:t>
            </a:r>
            <a:r>
              <a:rPr lang="en-US" sz="2000" dirty="0"/>
              <a:t>(70%)</a:t>
            </a:r>
            <a:endParaRPr lang="en-US" sz="2400" dirty="0"/>
          </a:p>
          <a:p>
            <a:pPr>
              <a:defRPr/>
            </a:pPr>
            <a:endParaRPr lang="en-US" sz="2800" dirty="0"/>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3255" name="Rectangle 2"/>
          <p:cNvSpPr>
            <a:spLocks noGrp="1" noChangeArrowheads="1"/>
          </p:cNvSpPr>
          <p:nvPr>
            <p:ph type="title"/>
          </p:nvPr>
        </p:nvSpPr>
        <p:spPr>
          <a:xfrm>
            <a:off x="838200" y="228600"/>
            <a:ext cx="7772400" cy="1447800"/>
          </a:xfrm>
        </p:spPr>
        <p:txBody>
          <a:bodyPr/>
          <a:lstStyle/>
          <a:p>
            <a:r>
              <a:rPr lang="en-US" sz="5400" b="1" dirty="0">
                <a:solidFill>
                  <a:srgbClr val="00B050"/>
                </a:solidFill>
              </a:rPr>
              <a:t>Gender</a:t>
            </a:r>
            <a:br>
              <a:rPr lang="en-US" sz="4800" b="1" dirty="0">
                <a:solidFill>
                  <a:srgbClr val="FF0033"/>
                </a:solidFill>
              </a:rPr>
            </a:br>
            <a:r>
              <a:rPr lang="en-US" b="1" dirty="0">
                <a:solidFill>
                  <a:srgbClr val="0000FF"/>
                </a:solidFill>
              </a:rPr>
              <a:t>Segments Based on Demographics</a:t>
            </a:r>
            <a:endParaRPr lang="en-US" sz="4800"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0635D7B4-08B5-49EB-8288-92EB6E4664B3}" type="slidenum">
              <a:rPr lang="en-US" smtClean="0">
                <a:latin typeface="Arial" charset="0"/>
                <a:cs typeface="Arial" charset="0"/>
              </a:rPr>
              <a:pPr/>
              <a:t>13</a:t>
            </a:fld>
            <a:endParaRPr lang="en-US">
              <a:latin typeface="Arial" charset="0"/>
              <a:cs typeface="Arial" charset="0"/>
            </a:endParaRPr>
          </a:p>
        </p:txBody>
      </p:sp>
      <p:sp>
        <p:nvSpPr>
          <p:cNvPr id="55299" name="Rectangle 3"/>
          <p:cNvSpPr>
            <a:spLocks noChangeArrowheads="1"/>
          </p:cNvSpPr>
          <p:nvPr/>
        </p:nvSpPr>
        <p:spPr bwMode="auto">
          <a:xfrm>
            <a:off x="990600" y="1676400"/>
            <a:ext cx="7391400" cy="2678113"/>
          </a:xfrm>
          <a:prstGeom prst="rect">
            <a:avLst/>
          </a:prstGeom>
          <a:noFill/>
          <a:ln w="9525">
            <a:noFill/>
            <a:miter lim="800000"/>
            <a:headEnd/>
            <a:tailEnd/>
          </a:ln>
        </p:spPr>
        <p:txBody>
          <a:bodyPr lIns="92075" tIns="46038" rIns="92075" bIns="46038">
            <a:spAutoFit/>
          </a:bodyPr>
          <a:lstStyle/>
          <a:p>
            <a:pPr eaLnBrk="0" hangingPunct="0">
              <a:spcBef>
                <a:spcPct val="20000"/>
              </a:spcBef>
              <a:buFont typeface="Arial" charset="0"/>
              <a:buChar char="•"/>
            </a:pPr>
            <a:r>
              <a:rPr lang="en-US" sz="2400" dirty="0"/>
              <a:t> Focus on how brand can improve life</a:t>
            </a:r>
          </a:p>
          <a:p>
            <a:pPr eaLnBrk="0" hangingPunct="0">
              <a:spcBef>
                <a:spcPct val="20000"/>
              </a:spcBef>
              <a:buFont typeface="Arial" charset="0"/>
              <a:buChar char="•"/>
            </a:pPr>
            <a:r>
              <a:rPr lang="en-US" sz="2400" dirty="0"/>
              <a:t> Engage them with the brand</a:t>
            </a:r>
          </a:p>
          <a:p>
            <a:pPr eaLnBrk="0" hangingPunct="0">
              <a:spcBef>
                <a:spcPct val="20000"/>
              </a:spcBef>
              <a:buFont typeface="Arial" charset="0"/>
              <a:buChar char="•"/>
            </a:pPr>
            <a:r>
              <a:rPr lang="en-US" sz="2400" dirty="0"/>
              <a:t> Focus on practical, not trivial</a:t>
            </a:r>
          </a:p>
          <a:p>
            <a:pPr eaLnBrk="0" hangingPunct="0">
              <a:spcBef>
                <a:spcPct val="20000"/>
              </a:spcBef>
              <a:buFont typeface="Arial" charset="0"/>
              <a:buChar char="•"/>
            </a:pPr>
            <a:r>
              <a:rPr lang="en-US" sz="2400" dirty="0"/>
              <a:t> Tell a story that resonates</a:t>
            </a:r>
          </a:p>
          <a:p>
            <a:pPr eaLnBrk="0" hangingPunct="0">
              <a:spcBef>
                <a:spcPct val="20000"/>
              </a:spcBef>
              <a:buFont typeface="Arial" charset="0"/>
              <a:buChar char="•"/>
            </a:pPr>
            <a:r>
              <a:rPr lang="en-US" sz="2400" dirty="0"/>
              <a:t> Provide details</a:t>
            </a:r>
          </a:p>
          <a:p>
            <a:pPr eaLnBrk="0" hangingPunct="0">
              <a:spcBef>
                <a:spcPct val="20000"/>
              </a:spcBef>
              <a:buFont typeface="Arial" charset="0"/>
              <a:buChar char="•"/>
            </a:pPr>
            <a:r>
              <a:rPr lang="en-US" sz="2400" dirty="0"/>
              <a:t> Be positive</a:t>
            </a:r>
          </a:p>
        </p:txBody>
      </p:sp>
      <p:sp>
        <p:nvSpPr>
          <p:cNvPr id="4608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8" name="Rectangle 8"/>
          <p:cNvSpPr>
            <a:spLocks noChangeArrowheads="1"/>
          </p:cNvSpPr>
          <p:nvPr/>
        </p:nvSpPr>
        <p:spPr bwMode="auto">
          <a:xfrm>
            <a:off x="533400" y="228600"/>
            <a:ext cx="6400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9" name="Rectangle 9"/>
          <p:cNvSpPr>
            <a:spLocks noChangeArrowheads="1"/>
          </p:cNvSpPr>
          <p:nvPr/>
        </p:nvSpPr>
        <p:spPr bwMode="auto">
          <a:xfrm>
            <a:off x="533400" y="838200"/>
            <a:ext cx="64008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5305"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3</a:t>
            </a:r>
          </a:p>
        </p:txBody>
      </p:sp>
      <p:sp>
        <p:nvSpPr>
          <p:cNvPr id="55306" name="Rectangle 11"/>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Tips for Marketing to Women</a:t>
            </a:r>
          </a:p>
        </p:txBody>
      </p:sp>
      <p:pic>
        <p:nvPicPr>
          <p:cNvPr id="55307" name="Picture 1"/>
          <p:cNvPicPr>
            <a:picLocks noChangeAspect="1"/>
          </p:cNvPicPr>
          <p:nvPr/>
        </p:nvPicPr>
        <p:blipFill>
          <a:blip r:embed="rId3"/>
          <a:srcRect/>
          <a:stretch>
            <a:fillRect/>
          </a:stretch>
        </p:blipFill>
        <p:spPr bwMode="auto">
          <a:xfrm>
            <a:off x="3408363" y="3573463"/>
            <a:ext cx="5334000" cy="2759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2DCFA404-1007-4549-8EB0-B7E317AD7554}" type="slidenum">
              <a:rPr lang="en-US" smtClean="0">
                <a:latin typeface="Arial" charset="0"/>
                <a:cs typeface="Arial" charset="0"/>
              </a:rPr>
              <a:pPr/>
              <a:t>14</a:t>
            </a:fld>
            <a:endParaRPr lang="en-US">
              <a:latin typeface="Arial" charset="0"/>
              <a:cs typeface="Arial" charset="0"/>
            </a:endParaRPr>
          </a:p>
        </p:txBody>
      </p:sp>
      <p:sp>
        <p:nvSpPr>
          <p:cNvPr id="59395" name="Text Box 3"/>
          <p:cNvSpPr txBox="1">
            <a:spLocks noChangeArrowheads="1"/>
          </p:cNvSpPr>
          <p:nvPr/>
        </p:nvSpPr>
        <p:spPr bwMode="auto">
          <a:xfrm>
            <a:off x="1676400" y="4724400"/>
            <a:ext cx="5867400" cy="1200150"/>
          </a:xfrm>
          <a:prstGeom prst="rect">
            <a:avLst/>
          </a:prstGeom>
          <a:noFill/>
          <a:ln w="12700">
            <a:noFill/>
            <a:miter lim="800000"/>
            <a:headEnd type="none" w="sm" len="sm"/>
            <a:tailEnd type="none" w="sm" len="sm"/>
          </a:ln>
        </p:spPr>
        <p:txBody>
          <a:bodyPr>
            <a:spAutoFit/>
          </a:bodyPr>
          <a:lstStyle/>
          <a:p>
            <a:pPr eaLnBrk="0" hangingPunct="0"/>
            <a:r>
              <a:rPr lang="en-US" sz="2400" b="1">
                <a:solidFill>
                  <a:srgbClr val="7030A0"/>
                </a:solidFill>
              </a:rPr>
              <a:t>BMW Motorcycle ad directed to men as the primary purchaser and women as the decision-making influencer.</a:t>
            </a:r>
          </a:p>
        </p:txBody>
      </p:sp>
      <p:sp>
        <p:nvSpPr>
          <p:cNvPr id="706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59399" name="Picture 1"/>
          <p:cNvPicPr>
            <a:picLocks noChangeAspect="1"/>
          </p:cNvPicPr>
          <p:nvPr/>
        </p:nvPicPr>
        <p:blipFill>
          <a:blip r:embed="rId3"/>
          <a:srcRect/>
          <a:stretch>
            <a:fillRect/>
          </a:stretch>
        </p:blipFill>
        <p:spPr bwMode="auto">
          <a:xfrm>
            <a:off x="1752600" y="304800"/>
            <a:ext cx="5962650" cy="3981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3D8B4285-BB2D-4DAE-8AA8-2AC3FE77C967}" type="slidenum">
              <a:rPr lang="en-US" smtClean="0">
                <a:latin typeface="Arial" charset="0"/>
                <a:cs typeface="Arial" charset="0"/>
              </a:rPr>
              <a:pPr/>
              <a:t>15</a:t>
            </a:fld>
            <a:endParaRPr lang="en-US">
              <a:latin typeface="Arial" charset="0"/>
              <a:cs typeface="Arial" charset="0"/>
            </a:endParaRPr>
          </a:p>
        </p:txBody>
      </p:sp>
      <p:sp>
        <p:nvSpPr>
          <p:cNvPr id="31747" name="Rectangle 3"/>
          <p:cNvSpPr>
            <a:spLocks noGrp="1" noChangeArrowheads="1"/>
          </p:cNvSpPr>
          <p:nvPr>
            <p:ph type="body" idx="1"/>
          </p:nvPr>
        </p:nvSpPr>
        <p:spPr>
          <a:xfrm>
            <a:off x="923925" y="1905000"/>
            <a:ext cx="7924800" cy="4038600"/>
          </a:xfrm>
        </p:spPr>
        <p:txBody>
          <a:bodyPr/>
          <a:lstStyle/>
          <a:p>
            <a:pPr>
              <a:defRPr/>
            </a:pPr>
            <a:r>
              <a:rPr lang="en-US" sz="2800" dirty="0"/>
              <a:t>Target specific age group</a:t>
            </a:r>
          </a:p>
          <a:p>
            <a:pPr>
              <a:defRPr/>
            </a:pPr>
            <a:r>
              <a:rPr lang="en-US" sz="2800" dirty="0"/>
              <a:t>Combine with other demographic variables</a:t>
            </a:r>
          </a:p>
          <a:p>
            <a:pPr>
              <a:defRPr/>
            </a:pPr>
            <a:r>
              <a:rPr lang="en-US" sz="2800" dirty="0"/>
              <a:t>Children attractive group</a:t>
            </a:r>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1447" name="Rectangle 2"/>
          <p:cNvSpPr>
            <a:spLocks noGrp="1" noChangeArrowheads="1"/>
          </p:cNvSpPr>
          <p:nvPr>
            <p:ph type="title"/>
          </p:nvPr>
        </p:nvSpPr>
        <p:spPr>
          <a:xfrm>
            <a:off x="838200" y="76200"/>
            <a:ext cx="8001000" cy="1447800"/>
          </a:xfrm>
        </p:spPr>
        <p:txBody>
          <a:bodyPr/>
          <a:lstStyle/>
          <a:p>
            <a:r>
              <a:rPr lang="en-US" sz="5400" b="1">
                <a:solidFill>
                  <a:srgbClr val="00B050"/>
                </a:solidFill>
              </a:rPr>
              <a:t>Age</a:t>
            </a:r>
            <a:br>
              <a:rPr lang="en-US" sz="4800" b="1">
                <a:solidFill>
                  <a:srgbClr val="FF0033"/>
                </a:solidFill>
              </a:rPr>
            </a:br>
            <a:r>
              <a:rPr lang="en-US" b="1">
                <a:solidFill>
                  <a:srgbClr val="0000FF"/>
                </a:solidFill>
              </a:rPr>
              <a:t>Segments Based on Demographics</a:t>
            </a:r>
            <a:endParaRPr lang="en-US" sz="4800" b="1">
              <a:solidFill>
                <a:srgbClr val="0000FF"/>
              </a:solidFill>
            </a:endParaRPr>
          </a:p>
        </p:txBody>
      </p:sp>
      <p:pic>
        <p:nvPicPr>
          <p:cNvPr id="3" name="Picture 2"/>
          <p:cNvPicPr>
            <a:picLocks noChangeAspect="1"/>
          </p:cNvPicPr>
          <p:nvPr/>
        </p:nvPicPr>
        <p:blipFill>
          <a:blip r:embed="rId3" cstate="print">
            <a:extLst/>
          </a:blip>
          <a:stretch>
            <a:fillRect/>
          </a:stretch>
        </p:blipFill>
        <p:spPr>
          <a:xfrm>
            <a:off x="923925" y="3666744"/>
            <a:ext cx="3761232" cy="2572512"/>
          </a:xfrm>
          <a:prstGeom prst="rect">
            <a:avLst/>
          </a:prstGeom>
          <a:ln>
            <a:noFill/>
          </a:ln>
          <a:effectLst>
            <a:softEdge rad="112500"/>
          </a:effectLst>
        </p:spPr>
      </p:pic>
      <p:pic>
        <p:nvPicPr>
          <p:cNvPr id="4098" name="Picture 2" descr="http://pic2.jiu3000.com/upload/2013/7/28/9/27479551903265918.jpg_550x3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873" y="3733800"/>
            <a:ext cx="3549753"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460940D1-A7C3-47A3-9F2D-11F84CEBB221}" type="slidenum">
              <a:rPr lang="en-US" smtClean="0">
                <a:latin typeface="Arial" charset="0"/>
                <a:cs typeface="Arial" charset="0"/>
              </a:rPr>
              <a:pPr/>
              <a:t>16</a:t>
            </a:fld>
            <a:endParaRPr lang="en-US">
              <a:latin typeface="Arial" charset="0"/>
              <a:cs typeface="Arial" charset="0"/>
            </a:endParaRPr>
          </a:p>
        </p:txBody>
      </p:sp>
      <p:sp>
        <p:nvSpPr>
          <p:cNvPr id="31747" name="Rectangle 3"/>
          <p:cNvSpPr>
            <a:spLocks noGrp="1" noChangeArrowheads="1"/>
          </p:cNvSpPr>
          <p:nvPr>
            <p:ph type="body" idx="1"/>
          </p:nvPr>
        </p:nvSpPr>
        <p:spPr>
          <a:xfrm>
            <a:off x="1371600" y="1143000"/>
            <a:ext cx="7543800" cy="4038600"/>
          </a:xfrm>
        </p:spPr>
        <p:txBody>
          <a:bodyPr/>
          <a:lstStyle/>
          <a:p>
            <a:pPr>
              <a:defRPr/>
            </a:pPr>
            <a:r>
              <a:rPr lang="en-US" sz="3600" b="1" dirty="0">
                <a:solidFill>
                  <a:srgbClr val="00B050"/>
                </a:solidFill>
              </a:rPr>
              <a:t>Income</a:t>
            </a:r>
          </a:p>
          <a:p>
            <a:pPr>
              <a:defRPr/>
            </a:pPr>
            <a:r>
              <a:rPr lang="en-US" sz="3600" b="1" dirty="0">
                <a:solidFill>
                  <a:srgbClr val="00B050"/>
                </a:solidFill>
              </a:rPr>
              <a:t>Ethnic groups</a:t>
            </a:r>
            <a:endParaRPr lang="en-US" b="1" dirty="0">
              <a:solidFill>
                <a:srgbClr val="00B050"/>
              </a:solidFill>
            </a:endParaRPr>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3495" name="Rectangle 2"/>
          <p:cNvSpPr>
            <a:spLocks noGrp="1" noChangeArrowheads="1"/>
          </p:cNvSpPr>
          <p:nvPr>
            <p:ph type="title"/>
          </p:nvPr>
        </p:nvSpPr>
        <p:spPr>
          <a:xfrm>
            <a:off x="838200" y="152400"/>
            <a:ext cx="8077200" cy="1066800"/>
          </a:xfrm>
        </p:spPr>
        <p:txBody>
          <a:bodyPr/>
          <a:lstStyle/>
          <a:p>
            <a:r>
              <a:rPr lang="en-US" sz="3600" b="1">
                <a:solidFill>
                  <a:srgbClr val="0000FF"/>
                </a:solidFill>
              </a:rPr>
              <a:t>Segments Based on Demographics</a:t>
            </a:r>
            <a:endParaRPr lang="en-US" sz="5400" b="1">
              <a:solidFill>
                <a:srgbClr val="0000FF"/>
              </a:solidFill>
            </a:endParaRPr>
          </a:p>
        </p:txBody>
      </p:sp>
      <p:sp>
        <p:nvSpPr>
          <p:cNvPr id="10" name="TextBox 9"/>
          <p:cNvSpPr txBox="1"/>
          <p:nvPr/>
        </p:nvSpPr>
        <p:spPr>
          <a:xfrm>
            <a:off x="838200" y="4191000"/>
            <a:ext cx="3124200" cy="830263"/>
          </a:xfrm>
          <a:prstGeom prst="rect">
            <a:avLst/>
          </a:prstGeom>
          <a:noFill/>
        </p:spPr>
        <p:txBody>
          <a:bodyPr>
            <a:spAutoFit/>
          </a:bodyPr>
          <a:lstStyle/>
          <a:p>
            <a:pPr algn="ctr" eaLnBrk="0" hangingPunct="0">
              <a:defRPr/>
            </a:pPr>
            <a:r>
              <a:rPr lang="en-US" sz="2400" dirty="0">
                <a:effectLst>
                  <a:outerShdw blurRad="38100" dist="38100" dir="2700000" algn="tl">
                    <a:srgbClr val="000000">
                      <a:alpha val="43137"/>
                    </a:srgbClr>
                  </a:outerShdw>
                </a:effectLst>
                <a:cs typeface="+mn-cs"/>
              </a:rPr>
              <a:t>Ad directed to “exhausted affluent”</a:t>
            </a:r>
          </a:p>
        </p:txBody>
      </p:sp>
      <p:pic>
        <p:nvPicPr>
          <p:cNvPr id="63497" name="Picture 1"/>
          <p:cNvPicPr>
            <a:picLocks noChangeAspect="1"/>
          </p:cNvPicPr>
          <p:nvPr/>
        </p:nvPicPr>
        <p:blipFill>
          <a:blip r:embed="rId3"/>
          <a:srcRect/>
          <a:stretch>
            <a:fillRect/>
          </a:stretch>
        </p:blipFill>
        <p:spPr bwMode="auto">
          <a:xfrm>
            <a:off x="3810000" y="3095625"/>
            <a:ext cx="4953000" cy="3228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9F332D6D-1FC2-4E2C-98CB-A86B3E30BD57}" type="slidenum">
              <a:rPr lang="en-US" smtClean="0">
                <a:latin typeface="Arial" charset="0"/>
                <a:cs typeface="Arial" charset="0"/>
              </a:rPr>
              <a:pPr/>
              <a:t>17</a:t>
            </a:fld>
            <a:endParaRPr lang="en-US">
              <a:latin typeface="Arial" charset="0"/>
              <a:cs typeface="Arial" charset="0"/>
            </a:endParaRPr>
          </a:p>
        </p:txBody>
      </p:sp>
      <p:sp>
        <p:nvSpPr>
          <p:cNvPr id="65539" name="Rectangle 2"/>
          <p:cNvSpPr>
            <a:spLocks noGrp="1" noChangeArrowheads="1"/>
          </p:cNvSpPr>
          <p:nvPr>
            <p:ph type="title"/>
          </p:nvPr>
        </p:nvSpPr>
        <p:spPr>
          <a:xfrm>
            <a:off x="838200" y="228600"/>
            <a:ext cx="8001000" cy="1295400"/>
          </a:xfrm>
        </p:spPr>
        <p:txBody>
          <a:bodyPr/>
          <a:lstStyle/>
          <a:p>
            <a:r>
              <a:rPr lang="zh-CN" altLang="en-US" sz="4000" b="1" dirty="0">
                <a:solidFill>
                  <a:srgbClr val="FF0000"/>
                </a:solidFill>
              </a:rPr>
              <a:t>消费心态细分法</a:t>
            </a:r>
            <a:endParaRPr lang="en-US" sz="4000" b="1" dirty="0">
              <a:solidFill>
                <a:srgbClr val="FF0000"/>
              </a:solidFill>
            </a:endParaRPr>
          </a:p>
        </p:txBody>
      </p:sp>
      <p:sp>
        <p:nvSpPr>
          <p:cNvPr id="90115" name="Rectangle 3"/>
          <p:cNvSpPr>
            <a:spLocks noGrp="1" noChangeArrowheads="1"/>
          </p:cNvSpPr>
          <p:nvPr>
            <p:ph type="body" idx="1"/>
          </p:nvPr>
        </p:nvSpPr>
        <p:spPr>
          <a:xfrm>
            <a:off x="1143000" y="1752600"/>
            <a:ext cx="7772400" cy="4114800"/>
          </a:xfrm>
        </p:spPr>
        <p:txBody>
          <a:bodyPr/>
          <a:lstStyle/>
          <a:p>
            <a:r>
              <a:rPr lang="en-US" altLang="zh-CN" b="1" dirty="0">
                <a:ea typeface="宋体" panose="02010600030101010101" pitchFamily="2" charset="-122"/>
              </a:rPr>
              <a:t>AIO</a:t>
            </a:r>
            <a:r>
              <a:rPr lang="zh-CN" altLang="en-US" b="1" dirty="0">
                <a:ea typeface="宋体" panose="02010600030101010101" pitchFamily="2" charset="-122"/>
              </a:rPr>
              <a:t>方法</a:t>
            </a:r>
            <a:r>
              <a:rPr lang="zh-CN" altLang="en-US" dirty="0">
                <a:ea typeface="宋体" panose="02010600030101010101" pitchFamily="2" charset="-122"/>
              </a:rPr>
              <a:t>：基本思路是通过消费者的活动（</a:t>
            </a:r>
            <a:r>
              <a:rPr lang="en-US" altLang="zh-CN" dirty="0">
                <a:ea typeface="宋体" panose="02010600030101010101" pitchFamily="2" charset="-122"/>
              </a:rPr>
              <a:t>Activities</a:t>
            </a:r>
            <a:r>
              <a:rPr lang="zh-CN" altLang="en-US" dirty="0">
                <a:ea typeface="宋体" panose="02010600030101010101" pitchFamily="2" charset="-122"/>
              </a:rPr>
              <a:t>）、兴趣（</a:t>
            </a:r>
            <a:r>
              <a:rPr lang="en-US" altLang="zh-CN" dirty="0">
                <a:ea typeface="宋体" panose="02010600030101010101" pitchFamily="2" charset="-122"/>
              </a:rPr>
              <a:t>Interests</a:t>
            </a:r>
            <a:r>
              <a:rPr lang="zh-CN" altLang="en-US" dirty="0">
                <a:ea typeface="宋体" panose="02010600030101010101" pitchFamily="2" charset="-122"/>
              </a:rPr>
              <a:t>）和意见（</a:t>
            </a:r>
            <a:r>
              <a:rPr lang="en-US" altLang="zh-CN" dirty="0">
                <a:ea typeface="宋体" panose="02010600030101010101" pitchFamily="2" charset="-122"/>
              </a:rPr>
              <a:t>Opinions</a:t>
            </a:r>
            <a:r>
              <a:rPr lang="zh-CN" altLang="en-US" dirty="0">
                <a:ea typeface="宋体" panose="02010600030101010101" pitchFamily="2" charset="-122"/>
              </a:rPr>
              <a:t>）来描述消费者的生活方式 。</a:t>
            </a:r>
          </a:p>
          <a:p>
            <a:r>
              <a:rPr lang="en-US" altLang="zh-CN" b="1" dirty="0">
                <a:ea typeface="宋体" panose="02010600030101010101" pitchFamily="2" charset="-122"/>
              </a:rPr>
              <a:t>VALS</a:t>
            </a:r>
            <a:r>
              <a:rPr lang="zh-CN" altLang="en-US" b="1" dirty="0">
                <a:ea typeface="宋体" panose="02010600030101010101" pitchFamily="2" charset="-122"/>
              </a:rPr>
              <a:t>方法</a:t>
            </a:r>
            <a:r>
              <a:rPr lang="zh-CN" altLang="en-US" dirty="0">
                <a:ea typeface="宋体" panose="02010600030101010101" pitchFamily="2" charset="-122"/>
              </a:rPr>
              <a:t>：将详尽的人口统计数据与</a:t>
            </a:r>
            <a:r>
              <a:rPr lang="en-US" altLang="zh-CN" dirty="0">
                <a:ea typeface="宋体" panose="02010600030101010101" pitchFamily="2" charset="-122"/>
              </a:rPr>
              <a:t>AIO</a:t>
            </a:r>
            <a:r>
              <a:rPr lang="zh-CN" altLang="en-US" dirty="0">
                <a:ea typeface="宋体" panose="02010600030101010101" pitchFamily="2" charset="-122"/>
              </a:rPr>
              <a:t>陈述结合在一起对生活方式进行测量和分类的方法。</a:t>
            </a:r>
          </a:p>
          <a:p>
            <a:endParaRPr lang="zh-CN" altLang="en-US" dirty="0">
              <a:ea typeface="宋体" panose="02010600030101010101" pitchFamily="2" charset="-122"/>
            </a:endParaRPr>
          </a:p>
          <a:p>
            <a:pPr>
              <a:defRPr/>
            </a:pPr>
            <a:endParaRPr lang="en-US" dirty="0"/>
          </a:p>
        </p:txBody>
      </p:sp>
      <p:sp>
        <p:nvSpPr>
          <p:cNvPr id="901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Verdana" panose="020B0604030504040204" pitchFamily="34" charset="0"/>
              </a:rPr>
              <a:t>Prentice-Hall, cr 2009</a:t>
            </a:r>
          </a:p>
        </p:txBody>
      </p:sp>
      <p:sp>
        <p:nvSpPr>
          <p:cNvPr id="3891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CC3300"/>
                </a:solidFill>
              </a:rPr>
              <a:t>6-</a:t>
            </a:r>
            <a:fld id="{BC87C4AA-C515-484C-8593-A166FE513682}" type="slidenum">
              <a:rPr lang="en-US" altLang="zh-CN">
                <a:solidFill>
                  <a:srgbClr val="CC3300"/>
                </a:solidFill>
              </a:rPr>
              <a:pPr eaLnBrk="1" hangingPunct="1"/>
              <a:t>18</a:t>
            </a:fld>
            <a:endParaRPr lang="en-US" altLang="zh-CN">
              <a:solidFill>
                <a:srgbClr val="CC3300"/>
              </a:solidFill>
            </a:endParaRPr>
          </a:p>
        </p:txBody>
      </p:sp>
      <p:sp>
        <p:nvSpPr>
          <p:cNvPr id="38916" name="Rectangle 2"/>
          <p:cNvSpPr>
            <a:spLocks noGrp="1" noChangeArrowheads="1"/>
          </p:cNvSpPr>
          <p:nvPr>
            <p:ph type="title"/>
          </p:nvPr>
        </p:nvSpPr>
        <p:spPr/>
        <p:txBody>
          <a:bodyPr/>
          <a:lstStyle/>
          <a:p>
            <a:pPr eaLnBrk="1" hangingPunct="1"/>
            <a:r>
              <a:rPr lang="en-US" altLang="zh-CN">
                <a:ea typeface="宋体" panose="02010600030101010101" pitchFamily="2" charset="-122"/>
              </a:rPr>
              <a:t>AIOs</a:t>
            </a:r>
          </a:p>
        </p:txBody>
      </p:sp>
      <p:sp>
        <p:nvSpPr>
          <p:cNvPr id="508931" name="Rectangle 3"/>
          <p:cNvSpPr>
            <a:spLocks noGrp="1" noChangeArrowheads="1"/>
          </p:cNvSpPr>
          <p:nvPr>
            <p:ph type="body" idx="1"/>
          </p:nvPr>
        </p:nvSpPr>
        <p:spPr/>
        <p:txBody>
          <a:bodyPr/>
          <a:lstStyle/>
          <a:p>
            <a:pPr eaLnBrk="1" hangingPunct="1"/>
            <a:r>
              <a:rPr lang="zh-CN" altLang="en-US" dirty="0">
                <a:ea typeface="宋体" panose="02010600030101010101" pitchFamily="2" charset="-122"/>
              </a:rPr>
              <a:t>根据以下几点把消费者分类：</a:t>
            </a:r>
            <a:endParaRPr lang="en-US" altLang="zh-CN" dirty="0">
              <a:ea typeface="宋体" panose="02010600030101010101" pitchFamily="2" charset="-122"/>
            </a:endParaRPr>
          </a:p>
          <a:p>
            <a:pPr lvl="1" eaLnBrk="1" hangingPunct="1"/>
            <a:r>
              <a:rPr lang="zh-CN" altLang="en-US" dirty="0">
                <a:ea typeface="宋体" panose="02010600030101010101" pitchFamily="2" charset="-122"/>
              </a:rPr>
              <a:t>活动</a:t>
            </a:r>
            <a:endParaRPr lang="en-US" altLang="zh-CN" dirty="0">
              <a:ea typeface="宋体" panose="02010600030101010101" pitchFamily="2" charset="-122"/>
            </a:endParaRPr>
          </a:p>
          <a:p>
            <a:pPr lvl="1" eaLnBrk="1" hangingPunct="1"/>
            <a:r>
              <a:rPr lang="zh-CN" altLang="en-US" dirty="0">
                <a:ea typeface="宋体" panose="02010600030101010101" pitchFamily="2" charset="-122"/>
              </a:rPr>
              <a:t>兴趣</a:t>
            </a:r>
            <a:endParaRPr lang="en-US" altLang="zh-CN" dirty="0">
              <a:ea typeface="宋体" panose="02010600030101010101" pitchFamily="2" charset="-122"/>
            </a:endParaRPr>
          </a:p>
          <a:p>
            <a:pPr lvl="1" eaLnBrk="1" hangingPunct="1"/>
            <a:r>
              <a:rPr lang="zh-CN" altLang="en-US" dirty="0">
                <a:ea typeface="宋体" panose="02010600030101010101" pitchFamily="2" charset="-122"/>
              </a:rPr>
              <a:t>意见</a:t>
            </a:r>
            <a:endParaRPr lang="en-US" altLang="zh-CN" dirty="0">
              <a:ea typeface="宋体" panose="02010600030101010101" pitchFamily="2" charset="-122"/>
            </a:endParaRPr>
          </a:p>
          <a:p>
            <a:pPr eaLnBrk="1" hangingPunct="1"/>
            <a:r>
              <a:rPr lang="zh-CN" altLang="en-US" dirty="0">
                <a:ea typeface="宋体" panose="02010600030101010101" pitchFamily="2" charset="-122"/>
              </a:rPr>
              <a:t>原则：生活方式细分产生大量顾客</a:t>
            </a:r>
            <a:endParaRPr lang="en-US" altLang="zh-CN" dirty="0">
              <a:ea typeface="宋体" panose="02010600030101010101" pitchFamily="2" charset="-122"/>
            </a:endParaRPr>
          </a:p>
          <a:p>
            <a:pPr lvl="1" eaLnBrk="1" hangingPunct="1"/>
            <a:r>
              <a:rPr lang="zh-CN" altLang="en-US" dirty="0">
                <a:ea typeface="宋体" panose="02010600030101010101" pitchFamily="2" charset="-122"/>
              </a:rPr>
              <a:t>重要顾客产品带来利润</a:t>
            </a:r>
            <a:endParaRPr lang="en-US" altLang="zh-CN" dirty="0">
              <a:ea typeface="宋体" panose="02010600030101010101" pitchFamily="2" charset="-122"/>
            </a:endParaRPr>
          </a:p>
        </p:txBody>
      </p:sp>
    </p:spTree>
    <p:extLst>
      <p:ext uri="{BB962C8B-B14F-4D97-AF65-F5344CB8AC3E}">
        <p14:creationId xmlns:p14="http://schemas.microsoft.com/office/powerpoint/2010/main" val="492946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Effect transition="in" filter="wipe(left)">
                                      <p:cBhvr>
                                        <p:cTn id="7" dur="500"/>
                                        <p:tgtEl>
                                          <p:spTgt spid="5089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8931">
                                            <p:txEl>
                                              <p:pRg st="1" end="1"/>
                                            </p:txEl>
                                          </p:spTgt>
                                        </p:tgtEl>
                                        <p:attrNameLst>
                                          <p:attrName>style.visibility</p:attrName>
                                        </p:attrNameLst>
                                      </p:cBhvr>
                                      <p:to>
                                        <p:strVal val="visible"/>
                                      </p:to>
                                    </p:set>
                                    <p:animEffect transition="in" filter="wipe(left)">
                                      <p:cBhvr>
                                        <p:cTn id="10" dur="500"/>
                                        <p:tgtEl>
                                          <p:spTgt spid="50893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8931">
                                            <p:txEl>
                                              <p:pRg st="2" end="2"/>
                                            </p:txEl>
                                          </p:spTgt>
                                        </p:tgtEl>
                                        <p:attrNameLst>
                                          <p:attrName>style.visibility</p:attrName>
                                        </p:attrNameLst>
                                      </p:cBhvr>
                                      <p:to>
                                        <p:strVal val="visible"/>
                                      </p:to>
                                    </p:set>
                                    <p:animEffect transition="in" filter="wipe(left)">
                                      <p:cBhvr>
                                        <p:cTn id="13" dur="500"/>
                                        <p:tgtEl>
                                          <p:spTgt spid="50893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08931">
                                            <p:txEl>
                                              <p:pRg st="3" end="3"/>
                                            </p:txEl>
                                          </p:spTgt>
                                        </p:tgtEl>
                                        <p:attrNameLst>
                                          <p:attrName>style.visibility</p:attrName>
                                        </p:attrNameLst>
                                      </p:cBhvr>
                                      <p:to>
                                        <p:strVal val="visible"/>
                                      </p:to>
                                    </p:set>
                                    <p:animEffect transition="in" filter="wipe(left)">
                                      <p:cBhvr>
                                        <p:cTn id="16" dur="500"/>
                                        <p:tgtEl>
                                          <p:spTgt spid="50893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8931">
                                            <p:txEl>
                                              <p:pRg st="4" end="4"/>
                                            </p:txEl>
                                          </p:spTgt>
                                        </p:tgtEl>
                                        <p:attrNameLst>
                                          <p:attrName>style.visibility</p:attrName>
                                        </p:attrNameLst>
                                      </p:cBhvr>
                                      <p:to>
                                        <p:strVal val="visible"/>
                                      </p:to>
                                    </p:set>
                                    <p:animEffect transition="in" filter="wipe(left)">
                                      <p:cBhvr>
                                        <p:cTn id="21" dur="500"/>
                                        <p:tgtEl>
                                          <p:spTgt spid="50893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8931">
                                            <p:txEl>
                                              <p:pRg st="5" end="5"/>
                                            </p:txEl>
                                          </p:spTgt>
                                        </p:tgtEl>
                                        <p:attrNameLst>
                                          <p:attrName>style.visibility</p:attrName>
                                        </p:attrNameLst>
                                      </p:cBhvr>
                                      <p:to>
                                        <p:strVal val="visible"/>
                                      </p:to>
                                    </p:set>
                                    <p:animEffect transition="in" filter="wipe(left)">
                                      <p:cBhvr>
                                        <p:cTn id="24" dur="500"/>
                                        <p:tgtEl>
                                          <p:spTgt spid="5089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Verdana" panose="020B0604030504040204" pitchFamily="34" charset="0"/>
              </a:rPr>
              <a:t>Prentice-Hall, cr 2009</a:t>
            </a:r>
          </a:p>
        </p:txBody>
      </p:sp>
      <p:sp>
        <p:nvSpPr>
          <p:cNvPr id="3993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CC3300"/>
                </a:solidFill>
              </a:rPr>
              <a:t>6-</a:t>
            </a:r>
            <a:fld id="{C6CC33E6-6FE2-49CD-8F47-8D0F743C5CF3}" type="slidenum">
              <a:rPr lang="en-US" altLang="zh-CN">
                <a:solidFill>
                  <a:srgbClr val="CC3300"/>
                </a:solidFill>
              </a:rPr>
              <a:pPr eaLnBrk="1" hangingPunct="1"/>
              <a:t>19</a:t>
            </a:fld>
            <a:endParaRPr lang="en-US" altLang="zh-CN">
              <a:solidFill>
                <a:srgbClr val="CC3300"/>
              </a:solidFill>
            </a:endParaRPr>
          </a:p>
        </p:txBody>
      </p:sp>
      <p:sp>
        <p:nvSpPr>
          <p:cNvPr id="39940" name="Rectangle 4"/>
          <p:cNvSpPr>
            <a:spLocks noGrp="1" noChangeArrowheads="1"/>
          </p:cNvSpPr>
          <p:nvPr>
            <p:ph type="title"/>
          </p:nvPr>
        </p:nvSpPr>
        <p:spPr/>
        <p:txBody>
          <a:bodyPr/>
          <a:lstStyle/>
          <a:p>
            <a:pPr eaLnBrk="1" hangingPunct="1"/>
            <a:r>
              <a:rPr lang="zh-CN" altLang="en-US">
                <a:ea typeface="宋体" panose="02010600030101010101" pitchFamily="2" charset="-122"/>
              </a:rPr>
              <a:t>生活方式维度</a:t>
            </a:r>
            <a:endParaRPr lang="en-US" altLang="zh-CN">
              <a:ea typeface="宋体" panose="02010600030101010101" pitchFamily="2" charset="-122"/>
            </a:endParaRPr>
          </a:p>
        </p:txBody>
      </p:sp>
      <p:sp>
        <p:nvSpPr>
          <p:cNvPr id="39941" name="Text Box 6"/>
          <p:cNvSpPr txBox="1">
            <a:spLocks noChangeArrowheads="1"/>
          </p:cNvSpPr>
          <p:nvPr/>
        </p:nvSpPr>
        <p:spPr bwMode="auto">
          <a:xfrm>
            <a:off x="4038600" y="6324600"/>
            <a:ext cx="9048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tIns="228600" bIns="2286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CC3300"/>
                </a:solidFill>
              </a:rPr>
              <a:t>Table 6.4</a:t>
            </a:r>
          </a:p>
        </p:txBody>
      </p:sp>
      <p:graphicFrame>
        <p:nvGraphicFramePr>
          <p:cNvPr id="34887" name="Group 71"/>
          <p:cNvGraphicFramePr>
            <a:graphicFrameLocks noGrp="1"/>
          </p:cNvGraphicFramePr>
          <p:nvPr/>
        </p:nvGraphicFramePr>
        <p:xfrm>
          <a:off x="457200" y="1371600"/>
          <a:ext cx="8229600" cy="4759326"/>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chemeClr val="bg1"/>
                          </a:solidFill>
                          <a:effectLst/>
                          <a:latin typeface="Arial" charset="0"/>
                          <a:ea typeface="宋体" pitchFamily="2" charset="-122"/>
                        </a:rPr>
                        <a:t>活动</a:t>
                      </a:r>
                      <a:endParaRPr kumimoji="0" lang="en-US" altLang="zh-CN" sz="1800" b="1" i="0" u="none" strike="noStrike" cap="none" normalizeH="0" baseline="0">
                        <a:ln>
                          <a:noFill/>
                        </a:ln>
                        <a:solidFill>
                          <a:schemeClr val="bg1"/>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chemeClr val="bg1"/>
                          </a:solidFill>
                          <a:effectLst/>
                          <a:latin typeface="Arial" charset="0"/>
                          <a:ea typeface="宋体" pitchFamily="2" charset="-122"/>
                        </a:rPr>
                        <a:t>兴趣</a:t>
                      </a:r>
                      <a:endParaRPr kumimoji="0" lang="en-US" altLang="zh-CN" sz="1800" b="1" i="0" u="none" strike="noStrike" cap="none" normalizeH="0" baseline="0">
                        <a:ln>
                          <a:noFill/>
                        </a:ln>
                        <a:solidFill>
                          <a:schemeClr val="bg1"/>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chemeClr val="bg1"/>
                          </a:solidFill>
                          <a:effectLst/>
                          <a:latin typeface="Arial" charset="0"/>
                          <a:ea typeface="宋体" pitchFamily="2" charset="-122"/>
                        </a:rPr>
                        <a:t>主张</a:t>
                      </a:r>
                      <a:endParaRPr kumimoji="0" lang="en-US" altLang="zh-CN" sz="1800" b="1" i="0" u="none" strike="noStrike" cap="none" normalizeH="0" baseline="0">
                        <a:ln>
                          <a:noFill/>
                        </a:ln>
                        <a:solidFill>
                          <a:schemeClr val="bg1"/>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chemeClr val="bg1"/>
                          </a:solidFill>
                          <a:effectLst/>
                          <a:latin typeface="Arial" charset="0"/>
                          <a:ea typeface="宋体" pitchFamily="2" charset="-122"/>
                        </a:rPr>
                        <a:t>人口特征</a:t>
                      </a:r>
                      <a:endParaRPr kumimoji="0" lang="en-US" altLang="zh-CN" sz="1800" b="1" i="0" u="none" strike="noStrike" cap="none" normalizeH="0" baseline="0">
                        <a:ln>
                          <a:noFill/>
                        </a:ln>
                        <a:solidFill>
                          <a:schemeClr val="bg1"/>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0"/>
                  </a:ext>
                </a:extLst>
              </a:tr>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工作</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家人</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自我</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年龄</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4663">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爱好</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家</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社会问题</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教育</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社交活动</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工作</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政治</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收入</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假期</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社团</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商业</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工作</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娱乐</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娱乐</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经济</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家庭规模</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俱乐部成员</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时尚</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教育</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住处</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4663">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社团</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食物</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产品</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地理</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购物</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媒体</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未来</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城市规模</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运动</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成就</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文化</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zh-CN" altLang="en-US" sz="1800" b="1" i="0" u="none" strike="noStrike" cap="none" normalizeH="0" baseline="0">
                          <a:ln>
                            <a:noFill/>
                          </a:ln>
                          <a:solidFill>
                            <a:srgbClr val="000066"/>
                          </a:solidFill>
                          <a:effectLst/>
                          <a:latin typeface="Arial" charset="0"/>
                          <a:ea typeface="宋体" pitchFamily="2" charset="-122"/>
                        </a:rPr>
                        <a:t>生命阶段</a:t>
                      </a:r>
                      <a:endParaRPr kumimoji="0" lang="en-US" altLang="zh-CN" sz="1800" b="1" i="0" u="none" strike="noStrike" cap="none" normalizeH="0" baseline="0">
                        <a:ln>
                          <a:noFill/>
                        </a:ln>
                        <a:solidFill>
                          <a:srgbClr val="000066"/>
                        </a:solidFill>
                        <a:effectLst/>
                        <a:latin typeface="Arial" charset="0"/>
                        <a:ea typeface="宋体" pitchFamily="2" charset="-122"/>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956151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44424163-50FF-4B11-938F-0E34AF98591B}" type="slidenum">
              <a:rPr lang="en-US" smtClean="0">
                <a:latin typeface="Arial" charset="0"/>
                <a:cs typeface="Arial" charset="0"/>
              </a:rPr>
              <a:pPr/>
              <a:t>2</a:t>
            </a:fld>
            <a:endParaRPr lang="en-US">
              <a:latin typeface="Arial" charset="0"/>
              <a:cs typeface="Arial" charset="0"/>
            </a:endParaRPr>
          </a:p>
        </p:txBody>
      </p:sp>
      <p:sp>
        <p:nvSpPr>
          <p:cNvPr id="30723" name="Rectangle 2"/>
          <p:cNvSpPr>
            <a:spLocks noGrp="1" noChangeArrowheads="1"/>
          </p:cNvSpPr>
          <p:nvPr>
            <p:ph type="title"/>
          </p:nvPr>
        </p:nvSpPr>
        <p:spPr>
          <a:xfrm>
            <a:off x="3505200" y="838200"/>
            <a:ext cx="4800600" cy="762000"/>
          </a:xfrm>
        </p:spPr>
        <p:txBody>
          <a:bodyPr/>
          <a:lstStyle/>
          <a:p>
            <a:r>
              <a:rPr lang="en-US" sz="6000" b="1">
                <a:solidFill>
                  <a:srgbClr val="FF0033"/>
                </a:solidFill>
              </a:rPr>
              <a:t>PetSmart</a:t>
            </a:r>
          </a:p>
        </p:txBody>
      </p:sp>
      <p:sp>
        <p:nvSpPr>
          <p:cNvPr id="30724" name="Text Box 12"/>
          <p:cNvSpPr txBox="1">
            <a:spLocks noChangeArrowheads="1"/>
          </p:cNvSpPr>
          <p:nvPr/>
        </p:nvSpPr>
        <p:spPr bwMode="auto">
          <a:xfrm>
            <a:off x="3200400" y="1203325"/>
            <a:ext cx="5257800" cy="396875"/>
          </a:xfrm>
          <a:prstGeom prst="rect">
            <a:avLst/>
          </a:prstGeom>
          <a:noFill/>
          <a:ln w="12700">
            <a:noFill/>
            <a:miter lim="800000"/>
            <a:headEnd type="none" w="sm" len="sm"/>
            <a:tailEnd type="none" w="sm" len="sm"/>
          </a:ln>
        </p:spPr>
        <p:txBody>
          <a:bodyPr>
            <a:spAutoFit/>
          </a:bodyPr>
          <a:lstStyle/>
          <a:p>
            <a:pPr marL="457200" indent="-457200" eaLnBrk="0" hangingPunct="0">
              <a:buFont typeface="Wingdings" pitchFamily="2" charset="2"/>
              <a:buChar char="§"/>
            </a:pPr>
            <a:endParaRPr lang="en-GB" sz="2000"/>
          </a:p>
        </p:txBody>
      </p:sp>
      <p:sp>
        <p:nvSpPr>
          <p:cNvPr id="30725" name="Text Box 13"/>
          <p:cNvSpPr txBox="1">
            <a:spLocks noChangeArrowheads="1"/>
          </p:cNvSpPr>
          <p:nvPr/>
        </p:nvSpPr>
        <p:spPr bwMode="auto">
          <a:xfrm>
            <a:off x="381000" y="5942013"/>
            <a:ext cx="1860550" cy="366712"/>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2"/>
                </a:solidFill>
              </a:rPr>
              <a:t>Discussion Slide</a:t>
            </a:r>
          </a:p>
        </p:txBody>
      </p:sp>
      <p:sp>
        <p:nvSpPr>
          <p:cNvPr id="27662" name="Rectangle 14"/>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7663" name="Rectangle 15"/>
          <p:cNvSpPr>
            <a:spLocks noChangeArrowheads="1"/>
          </p:cNvSpPr>
          <p:nvPr/>
        </p:nvSpPr>
        <p:spPr bwMode="auto">
          <a:xfrm>
            <a:off x="0" y="3048000"/>
            <a:ext cx="2971800" cy="3352800"/>
          </a:xfrm>
          <a:prstGeom prst="rect">
            <a:avLst/>
          </a:prstGeom>
          <a:solidFill>
            <a:srgbClr val="E5FFCD"/>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0728" name="Text Box 16"/>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4</a:t>
            </a:r>
          </a:p>
        </p:txBody>
      </p:sp>
      <p:sp>
        <p:nvSpPr>
          <p:cNvPr id="27665" name="Rectangle 1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7667" name="Text Box 19"/>
          <p:cNvSpPr txBox="1">
            <a:spLocks noChangeArrowheads="1"/>
          </p:cNvSpPr>
          <p:nvPr/>
        </p:nvSpPr>
        <p:spPr bwMode="auto">
          <a:xfrm>
            <a:off x="3505200" y="2833688"/>
            <a:ext cx="5486400" cy="519112"/>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2800" dirty="0">
                <a:effectLst>
                  <a:outerShdw blurRad="38100" dist="38100" dir="2700000" algn="tl">
                    <a:srgbClr val="FFFFFF"/>
                  </a:outerShdw>
                </a:effectLst>
                <a:latin typeface="Arial" pitchFamily="34" charset="0"/>
                <a:cs typeface="+mn-cs"/>
              </a:rPr>
              <a:t>Pets are now part of the family.</a:t>
            </a:r>
          </a:p>
        </p:txBody>
      </p:sp>
      <p:sp>
        <p:nvSpPr>
          <p:cNvPr id="27668" name="Text Box 20"/>
          <p:cNvSpPr txBox="1">
            <a:spLocks noChangeArrowheads="1"/>
          </p:cNvSpPr>
          <p:nvPr/>
        </p:nvSpPr>
        <p:spPr bwMode="auto">
          <a:xfrm>
            <a:off x="4343400" y="3306763"/>
            <a:ext cx="4343400" cy="1570037"/>
          </a:xfrm>
          <a:prstGeom prst="rect">
            <a:avLst/>
          </a:prstGeom>
          <a:noFill/>
          <a:ln w="12700">
            <a:noFill/>
            <a:miter lim="800000"/>
            <a:headEnd type="none" w="sm" len="sm"/>
            <a:tailEnd type="none" w="sm" len="sm"/>
          </a:ln>
          <a:effectLst/>
        </p:spPr>
        <p:txBody>
          <a:bodyPr>
            <a:spAutoFit/>
          </a:bodyPr>
          <a:lstStyle/>
          <a:p>
            <a:pPr eaLnBrk="0" hangingPunct="0">
              <a:buFontTx/>
              <a:buChar char="•"/>
              <a:defRPr/>
            </a:pPr>
            <a:r>
              <a:rPr lang="en-US" sz="2400" dirty="0">
                <a:effectLst>
                  <a:outerShdw blurRad="38100" dist="38100" dir="2700000" algn="tl">
                    <a:srgbClr val="FFFFFF"/>
                  </a:outerShdw>
                </a:effectLst>
                <a:latin typeface="Arial" pitchFamily="34" charset="0"/>
                <a:cs typeface="+mn-cs"/>
              </a:rPr>
              <a:t> Attitudes have changed.</a:t>
            </a:r>
          </a:p>
          <a:p>
            <a:pPr eaLnBrk="0" hangingPunct="0">
              <a:buFontTx/>
              <a:buChar char="•"/>
              <a:defRPr/>
            </a:pPr>
            <a:r>
              <a:rPr lang="en-US" sz="2400" dirty="0">
                <a:effectLst>
                  <a:outerShdw blurRad="38100" dist="38100" dir="2700000" algn="tl">
                    <a:srgbClr val="FFFFFF"/>
                  </a:outerShdw>
                </a:effectLst>
                <a:latin typeface="Arial" pitchFamily="34" charset="0"/>
                <a:cs typeface="+mn-cs"/>
              </a:rPr>
              <a:t> New animal care products.</a:t>
            </a:r>
          </a:p>
          <a:p>
            <a:pPr eaLnBrk="0" hangingPunct="0">
              <a:buFontTx/>
              <a:buChar char="•"/>
              <a:defRPr/>
            </a:pPr>
            <a:r>
              <a:rPr lang="en-US" sz="2400" dirty="0">
                <a:effectLst>
                  <a:outerShdw blurRad="38100" dist="38100" dir="2700000" algn="tl">
                    <a:srgbClr val="FFFFFF"/>
                  </a:outerShdw>
                </a:effectLst>
                <a:latin typeface="Arial" pitchFamily="34" charset="0"/>
                <a:cs typeface="+mn-cs"/>
              </a:rPr>
              <a:t> New animal care services.</a:t>
            </a:r>
          </a:p>
          <a:p>
            <a:pPr eaLnBrk="0" hangingPunct="0">
              <a:buFontTx/>
              <a:buChar char="•"/>
              <a:defRPr/>
            </a:pPr>
            <a:r>
              <a:rPr lang="en-US" sz="2400" dirty="0">
                <a:effectLst>
                  <a:outerShdw blurRad="38100" dist="38100" dir="2700000" algn="tl">
                    <a:srgbClr val="FFFFFF"/>
                  </a:outerShdw>
                </a:effectLst>
                <a:latin typeface="Arial" pitchFamily="34" charset="0"/>
                <a:cs typeface="+mn-cs"/>
              </a:rPr>
              <a:t> Prices are secondary.</a:t>
            </a:r>
          </a:p>
        </p:txBody>
      </p:sp>
      <p:sp>
        <p:nvSpPr>
          <p:cNvPr id="27669" name="Text Box 21"/>
          <p:cNvSpPr txBox="1">
            <a:spLocks noChangeArrowheads="1"/>
          </p:cNvSpPr>
          <p:nvPr/>
        </p:nvSpPr>
        <p:spPr bwMode="auto">
          <a:xfrm>
            <a:off x="4495800" y="4876800"/>
            <a:ext cx="4038600" cy="579438"/>
          </a:xfrm>
          <a:prstGeom prst="rect">
            <a:avLst/>
          </a:prstGeom>
          <a:noFill/>
          <a:ln w="12700">
            <a:noFill/>
            <a:miter lim="800000"/>
            <a:headEnd type="none" w="sm" len="sm"/>
            <a:tailEnd type="none" w="sm" len="sm"/>
          </a:ln>
          <a:effectLst/>
        </p:spPr>
        <p:txBody>
          <a:bodyPr>
            <a:spAutoFit/>
          </a:bodyPr>
          <a:lstStyle/>
          <a:p>
            <a:pPr algn="ctr" eaLnBrk="0" hangingPunct="0">
              <a:defRPr/>
            </a:pPr>
            <a:r>
              <a:rPr lang="en-US" b="1" dirty="0">
                <a:solidFill>
                  <a:srgbClr val="0000CC"/>
                </a:solidFill>
                <a:effectLst>
                  <a:outerShdw blurRad="38100" dist="38100" dir="2700000" algn="tl">
                    <a:srgbClr val="000000"/>
                  </a:outerShdw>
                </a:effectLst>
                <a:latin typeface="Arial" pitchFamily="34" charset="0"/>
                <a:cs typeface="+mn-cs"/>
              </a:rPr>
              <a:t>Why the Change?</a:t>
            </a:r>
          </a:p>
        </p:txBody>
      </p:sp>
      <p:pic>
        <p:nvPicPr>
          <p:cNvPr id="2" name="Picture 1"/>
          <p:cNvPicPr>
            <a:picLocks noChangeAspect="1"/>
          </p:cNvPicPr>
          <p:nvPr/>
        </p:nvPicPr>
        <p:blipFill>
          <a:blip r:embed="rId3" cstate="print">
            <a:extLst/>
          </a:blip>
          <a:stretch>
            <a:fillRect/>
          </a:stretch>
        </p:blipFill>
        <p:spPr>
          <a:xfrm>
            <a:off x="0" y="3093243"/>
            <a:ext cx="4419600" cy="3316224"/>
          </a:xfrm>
          <a:prstGeom prst="ellipse">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Verdana" panose="020B0604030504040204" pitchFamily="34" charset="0"/>
              </a:rPr>
              <a:t>Prentice-Hall, cr 2009</a:t>
            </a:r>
          </a:p>
        </p:txBody>
      </p:sp>
      <p:sp>
        <p:nvSpPr>
          <p:cNvPr id="4096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CC3300"/>
                </a:solidFill>
              </a:rPr>
              <a:t>6-</a:t>
            </a:r>
            <a:fld id="{478BFF50-A474-4A26-A847-4A1659C533EF}" type="slidenum">
              <a:rPr lang="en-US" altLang="zh-CN">
                <a:solidFill>
                  <a:srgbClr val="CC3300"/>
                </a:solidFill>
              </a:rPr>
              <a:pPr eaLnBrk="1" hangingPunct="1"/>
              <a:t>20</a:t>
            </a:fld>
            <a:endParaRPr lang="en-US" altLang="zh-CN">
              <a:solidFill>
                <a:srgbClr val="CC3300"/>
              </a:solidFill>
            </a:endParaRPr>
          </a:p>
        </p:txBody>
      </p:sp>
      <p:sp>
        <p:nvSpPr>
          <p:cNvPr id="40964" name="Rectangle 2"/>
          <p:cNvSpPr>
            <a:spLocks noGrp="1" noChangeArrowheads="1"/>
          </p:cNvSpPr>
          <p:nvPr>
            <p:ph type="title"/>
          </p:nvPr>
        </p:nvSpPr>
        <p:spPr/>
        <p:txBody>
          <a:bodyPr/>
          <a:lstStyle/>
          <a:p>
            <a:pPr eaLnBrk="1" hangingPunct="1"/>
            <a:r>
              <a:rPr lang="zh-CN" altLang="en-US">
                <a:ea typeface="宋体" panose="02010600030101010101" pitchFamily="2" charset="-122"/>
              </a:rPr>
              <a:t>心理分类使用</a:t>
            </a:r>
            <a:endParaRPr lang="en-US" altLang="zh-CN">
              <a:ea typeface="宋体" panose="02010600030101010101" pitchFamily="2" charset="-122"/>
            </a:endParaRPr>
          </a:p>
        </p:txBody>
      </p:sp>
      <p:sp>
        <p:nvSpPr>
          <p:cNvPr id="513027" name="Rectangle 3"/>
          <p:cNvSpPr>
            <a:spLocks noGrp="1" noChangeArrowheads="1"/>
          </p:cNvSpPr>
          <p:nvPr>
            <p:ph type="body" idx="1"/>
          </p:nvPr>
        </p:nvSpPr>
        <p:spPr/>
        <p:txBody>
          <a:bodyPr/>
          <a:lstStyle/>
          <a:p>
            <a:pPr eaLnBrk="1" hangingPunct="1"/>
            <a:r>
              <a:rPr lang="zh-CN" altLang="en-US">
                <a:ea typeface="宋体" panose="02010600030101010101" pitchFamily="2" charset="-122"/>
              </a:rPr>
              <a:t>定义目标市场</a:t>
            </a:r>
            <a:endParaRPr lang="en-US" altLang="zh-CN">
              <a:ea typeface="宋体" panose="02010600030101010101" pitchFamily="2" charset="-122"/>
            </a:endParaRPr>
          </a:p>
          <a:p>
            <a:pPr eaLnBrk="1" hangingPunct="1"/>
            <a:r>
              <a:rPr lang="zh-CN" altLang="en-US">
                <a:ea typeface="宋体" panose="02010600030101010101" pitchFamily="2" charset="-122"/>
              </a:rPr>
              <a:t>创造新市场视角</a:t>
            </a:r>
            <a:endParaRPr lang="en-US" altLang="zh-CN">
              <a:ea typeface="宋体" panose="02010600030101010101" pitchFamily="2" charset="-122"/>
            </a:endParaRPr>
          </a:p>
          <a:p>
            <a:pPr eaLnBrk="1" hangingPunct="1"/>
            <a:r>
              <a:rPr lang="zh-CN" altLang="en-US">
                <a:ea typeface="宋体" panose="02010600030101010101" pitchFamily="2" charset="-122"/>
              </a:rPr>
              <a:t>定位产品</a:t>
            </a:r>
            <a:endParaRPr lang="en-US" altLang="zh-CN">
              <a:ea typeface="宋体" panose="02010600030101010101" pitchFamily="2" charset="-122"/>
            </a:endParaRPr>
          </a:p>
          <a:p>
            <a:pPr eaLnBrk="1" hangingPunct="1"/>
            <a:r>
              <a:rPr lang="zh-CN" altLang="en-US">
                <a:ea typeface="宋体" panose="02010600030101010101" pitchFamily="2" charset="-122"/>
              </a:rPr>
              <a:t>更好宣传产品属性</a:t>
            </a:r>
            <a:endParaRPr lang="en-US" altLang="zh-CN">
              <a:ea typeface="宋体" panose="02010600030101010101" pitchFamily="2" charset="-122"/>
            </a:endParaRPr>
          </a:p>
          <a:p>
            <a:pPr eaLnBrk="1" hangingPunct="1"/>
            <a:r>
              <a:rPr lang="zh-CN" altLang="en-US">
                <a:ea typeface="宋体" panose="02010600030101010101" pitchFamily="2" charset="-122"/>
              </a:rPr>
              <a:t>发展总体战略</a:t>
            </a:r>
            <a:endParaRPr lang="en-US" altLang="zh-CN">
              <a:ea typeface="宋体" panose="02010600030101010101" pitchFamily="2" charset="-122"/>
            </a:endParaRPr>
          </a:p>
          <a:p>
            <a:pPr eaLnBrk="1" hangingPunct="1"/>
            <a:r>
              <a:rPr lang="zh-CN" altLang="en-US">
                <a:ea typeface="宋体" panose="02010600030101010101" pitchFamily="2" charset="-122"/>
              </a:rPr>
              <a:t>分销社会</a:t>
            </a:r>
            <a:r>
              <a:rPr lang="en-US" altLang="zh-CN">
                <a:ea typeface="宋体" panose="02010600030101010101" pitchFamily="2" charset="-122"/>
              </a:rPr>
              <a:t>/</a:t>
            </a:r>
            <a:r>
              <a:rPr lang="zh-CN" altLang="en-US">
                <a:ea typeface="宋体" panose="02010600030101010101" pitchFamily="2" charset="-122"/>
              </a:rPr>
              <a:t>政治问题</a:t>
            </a:r>
            <a:endParaRPr lang="en-US" altLang="zh-CN">
              <a:ea typeface="宋体" panose="02010600030101010101" pitchFamily="2" charset="-122"/>
            </a:endParaRPr>
          </a:p>
        </p:txBody>
      </p:sp>
    </p:spTree>
    <p:extLst>
      <p:ext uri="{BB962C8B-B14F-4D97-AF65-F5344CB8AC3E}">
        <p14:creationId xmlns:p14="http://schemas.microsoft.com/office/powerpoint/2010/main" val="178080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animEffect transition="in" filter="wipe(left)">
                                      <p:cBhvr>
                                        <p:cTn id="7" dur="500"/>
                                        <p:tgtEl>
                                          <p:spTgt spid="513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3027">
                                            <p:txEl>
                                              <p:pRg st="1" end="1"/>
                                            </p:txEl>
                                          </p:spTgt>
                                        </p:tgtEl>
                                        <p:attrNameLst>
                                          <p:attrName>style.visibility</p:attrName>
                                        </p:attrNameLst>
                                      </p:cBhvr>
                                      <p:to>
                                        <p:strVal val="visible"/>
                                      </p:to>
                                    </p:set>
                                    <p:animEffect transition="in" filter="wipe(left)">
                                      <p:cBhvr>
                                        <p:cTn id="12" dur="500"/>
                                        <p:tgtEl>
                                          <p:spTgt spid="513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3027">
                                            <p:txEl>
                                              <p:pRg st="2" end="2"/>
                                            </p:txEl>
                                          </p:spTgt>
                                        </p:tgtEl>
                                        <p:attrNameLst>
                                          <p:attrName>style.visibility</p:attrName>
                                        </p:attrNameLst>
                                      </p:cBhvr>
                                      <p:to>
                                        <p:strVal val="visible"/>
                                      </p:to>
                                    </p:set>
                                    <p:animEffect transition="in" filter="wipe(left)">
                                      <p:cBhvr>
                                        <p:cTn id="17" dur="500"/>
                                        <p:tgtEl>
                                          <p:spTgt spid="513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3027">
                                            <p:txEl>
                                              <p:pRg st="3" end="3"/>
                                            </p:txEl>
                                          </p:spTgt>
                                        </p:tgtEl>
                                        <p:attrNameLst>
                                          <p:attrName>style.visibility</p:attrName>
                                        </p:attrNameLst>
                                      </p:cBhvr>
                                      <p:to>
                                        <p:strVal val="visible"/>
                                      </p:to>
                                    </p:set>
                                    <p:animEffect transition="in" filter="wipe(left)">
                                      <p:cBhvr>
                                        <p:cTn id="22" dur="500"/>
                                        <p:tgtEl>
                                          <p:spTgt spid="5130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3027">
                                            <p:txEl>
                                              <p:pRg st="4" end="4"/>
                                            </p:txEl>
                                          </p:spTgt>
                                        </p:tgtEl>
                                        <p:attrNameLst>
                                          <p:attrName>style.visibility</p:attrName>
                                        </p:attrNameLst>
                                      </p:cBhvr>
                                      <p:to>
                                        <p:strVal val="visible"/>
                                      </p:to>
                                    </p:set>
                                    <p:animEffect transition="in" filter="wipe(left)">
                                      <p:cBhvr>
                                        <p:cTn id="27" dur="500"/>
                                        <p:tgtEl>
                                          <p:spTgt spid="5130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3027">
                                            <p:txEl>
                                              <p:pRg st="5" end="5"/>
                                            </p:txEl>
                                          </p:spTgt>
                                        </p:tgtEl>
                                        <p:attrNameLst>
                                          <p:attrName>style.visibility</p:attrName>
                                        </p:attrNameLst>
                                      </p:cBhvr>
                                      <p:to>
                                        <p:strVal val="visible"/>
                                      </p:to>
                                    </p:set>
                                    <p:animEffect transition="in" filter="wipe(left)">
                                      <p:cBhvr>
                                        <p:cTn id="32" dur="500"/>
                                        <p:tgtEl>
                                          <p:spTgt spid="513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1800">
                <a:ea typeface="宋体" panose="02010600030101010101" pitchFamily="2" charset="-122"/>
              </a:rPr>
              <a:t>测量生活方式的</a:t>
            </a:r>
            <a:r>
              <a:rPr lang="en-US" altLang="zh-CN" sz="1800">
                <a:ea typeface="宋体" panose="02010600030101010101" pitchFamily="2" charset="-122"/>
              </a:rPr>
              <a:t>AIO</a:t>
            </a:r>
            <a:r>
              <a:rPr lang="zh-CN" altLang="en-US" sz="1800">
                <a:ea typeface="宋体" panose="02010600030101010101" pitchFamily="2" charset="-122"/>
              </a:rPr>
              <a:t>方法</a:t>
            </a:r>
          </a:p>
        </p:txBody>
      </p:sp>
      <p:sp>
        <p:nvSpPr>
          <p:cNvPr id="41987" name="Rectangle 3"/>
          <p:cNvSpPr>
            <a:spLocks noGrp="1" noChangeArrowheads="1"/>
          </p:cNvSpPr>
          <p:nvPr>
            <p:ph type="body" idx="1"/>
          </p:nvPr>
        </p:nvSpPr>
        <p:spPr/>
        <p:txBody>
          <a:bodyPr/>
          <a:lstStyle/>
          <a:p>
            <a:r>
              <a:rPr lang="en-US" altLang="zh-CN" sz="1600">
                <a:ea typeface="宋体" panose="02010600030101010101" pitchFamily="2" charset="-122"/>
              </a:rPr>
              <a:t>AIO</a:t>
            </a:r>
            <a:r>
              <a:rPr lang="zh-CN" altLang="en-US" sz="1600">
                <a:ea typeface="宋体" panose="02010600030101010101" pitchFamily="2" charset="-122"/>
              </a:rPr>
              <a:t>问题清单</a:t>
            </a:r>
          </a:p>
          <a:p>
            <a:pPr lvl="1"/>
            <a:r>
              <a:rPr lang="zh-CN" altLang="en-US" sz="1800">
                <a:ea typeface="宋体" panose="02010600030101010101" pitchFamily="2" charset="-122"/>
                <a:hlinkClick r:id="rId2" action="ppaction://hlinksldjump"/>
              </a:rPr>
              <a:t>清单结构</a:t>
            </a:r>
            <a:endParaRPr lang="zh-CN" altLang="en-US" sz="1800">
              <a:ea typeface="宋体" panose="02010600030101010101" pitchFamily="2" charset="-122"/>
            </a:endParaRPr>
          </a:p>
          <a:p>
            <a:pPr lvl="1"/>
            <a:r>
              <a:rPr lang="zh-CN" altLang="en-US" sz="1800">
                <a:ea typeface="宋体" panose="02010600030101010101" pitchFamily="2" charset="-122"/>
              </a:rPr>
              <a:t>两种常用的</a:t>
            </a:r>
            <a:r>
              <a:rPr lang="en-US" altLang="zh-CN" sz="1800">
                <a:ea typeface="宋体" panose="02010600030101010101" pitchFamily="2" charset="-122"/>
                <a:hlinkClick r:id="rId3" action="ppaction://hlinksldjump"/>
              </a:rPr>
              <a:t>AIO</a:t>
            </a:r>
            <a:r>
              <a:rPr lang="zh-CN" altLang="en-US" sz="1800">
                <a:ea typeface="宋体" panose="02010600030101010101" pitchFamily="2" charset="-122"/>
                <a:hlinkClick r:id="rId3" action="ppaction://hlinksldjump"/>
              </a:rPr>
              <a:t>清单</a:t>
            </a:r>
            <a:endParaRPr lang="zh-CN" altLang="en-US" sz="1800">
              <a:ea typeface="宋体" panose="02010600030101010101" pitchFamily="2" charset="-122"/>
            </a:endParaRPr>
          </a:p>
          <a:p>
            <a:pPr lvl="2"/>
            <a:r>
              <a:rPr lang="zh-CN" altLang="en-US">
                <a:ea typeface="宋体" panose="02010600030101010101" pitchFamily="2" charset="-122"/>
              </a:rPr>
              <a:t>一般性问题清单：不涉及特定产品或具体购买行为。</a:t>
            </a:r>
          </a:p>
          <a:p>
            <a:pPr lvl="2"/>
            <a:r>
              <a:rPr lang="zh-CN" altLang="en-US">
                <a:ea typeface="宋体" panose="02010600030101010101" pitchFamily="2" charset="-122"/>
              </a:rPr>
              <a:t>具体问题清单：用来描述与特定产品购买行为有关的生活方式特征。</a:t>
            </a:r>
          </a:p>
          <a:p>
            <a:r>
              <a:rPr lang="zh-CN" altLang="en-US" sz="1600">
                <a:ea typeface="宋体" panose="02010600030101010101" pitchFamily="2" charset="-122"/>
              </a:rPr>
              <a:t>基于</a:t>
            </a:r>
            <a:r>
              <a:rPr lang="en-US" altLang="zh-CN" sz="1600">
                <a:ea typeface="宋体" panose="02010600030101010101" pitchFamily="2" charset="-122"/>
              </a:rPr>
              <a:t>AIO</a:t>
            </a:r>
            <a:r>
              <a:rPr lang="zh-CN" altLang="en-US" sz="1600">
                <a:ea typeface="宋体" panose="02010600030101010101" pitchFamily="2" charset="-122"/>
              </a:rPr>
              <a:t>方法的生活方式分类</a:t>
            </a:r>
          </a:p>
          <a:p>
            <a:pPr lvl="1"/>
            <a:r>
              <a:rPr lang="zh-CN" altLang="en-US" sz="1800">
                <a:ea typeface="宋体" panose="02010600030101010101" pitchFamily="2" charset="-122"/>
                <a:hlinkClick r:id="rId4" action="ppaction://hlinksldjump"/>
              </a:rPr>
              <a:t>一般分类</a:t>
            </a:r>
            <a:endParaRPr lang="zh-CN" altLang="en-US" sz="1800">
              <a:ea typeface="宋体" panose="02010600030101010101" pitchFamily="2" charset="-122"/>
            </a:endParaRPr>
          </a:p>
          <a:p>
            <a:pPr lvl="1"/>
            <a:r>
              <a:rPr lang="zh-CN" altLang="en-US" sz="1800">
                <a:ea typeface="宋体" panose="02010600030101010101" pitchFamily="2" charset="-122"/>
              </a:rPr>
              <a:t>与特定产品有关的生活方式描述（以</a:t>
            </a:r>
            <a:r>
              <a:rPr lang="zh-CN" altLang="en-US" sz="1800">
                <a:ea typeface="宋体" panose="02010600030101010101" pitchFamily="2" charset="-122"/>
                <a:hlinkClick r:id="rId5" action="ppaction://hlinksldjump"/>
              </a:rPr>
              <a:t>个人护理产品</a:t>
            </a:r>
            <a:r>
              <a:rPr lang="zh-CN" altLang="en-US" sz="1800">
                <a:ea typeface="宋体" panose="02010600030101010101" pitchFamily="2" charset="-122"/>
              </a:rPr>
              <a:t>为例）</a:t>
            </a:r>
          </a:p>
          <a:p>
            <a:pPr lvl="1">
              <a:buFontTx/>
              <a:buNone/>
            </a:pPr>
            <a:r>
              <a:rPr lang="zh-CN" altLang="en-US" sz="1800">
                <a:ea typeface="宋体" panose="02010600030101010101" pitchFamily="2" charset="-122"/>
                <a:hlinkClick r:id="" action="ppaction://noaction"/>
              </a:rPr>
              <a:t>继续</a:t>
            </a:r>
            <a:endParaRPr lang="zh-CN" altLang="en-US" sz="1800">
              <a:ea typeface="宋体" panose="02010600030101010101" pitchFamily="2" charset="-122"/>
            </a:endParaRPr>
          </a:p>
        </p:txBody>
      </p:sp>
      <p:sp>
        <p:nvSpPr>
          <p:cNvPr id="41988" name="Rectangle 4"/>
          <p:cNvSpPr>
            <a:spLocks noChangeArrowheads="1"/>
          </p:cNvSpPr>
          <p:nvPr/>
        </p:nvSpPr>
        <p:spPr bwMode="auto">
          <a:xfrm>
            <a:off x="2922588" y="4805363"/>
            <a:ext cx="1174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eaLnBrk="1" hangingPunct="1">
              <a:spcBef>
                <a:spcPct val="20000"/>
              </a:spcBef>
              <a:buClr>
                <a:schemeClr val="folHlink"/>
              </a:buClr>
              <a:buSzPct val="50000"/>
              <a:buFont typeface="Wingdings" panose="05000000000000000000" pitchFamily="2" charset="2"/>
              <a:buChar char="n"/>
            </a:pPr>
            <a:endParaRPr kumimoji="1" lang="zh-CN" altLang="en-US" sz="1600">
              <a:latin typeface="Tahoma" panose="020B0604030504040204" pitchFamily="34" charset="0"/>
            </a:endParaRPr>
          </a:p>
        </p:txBody>
      </p:sp>
    </p:spTree>
    <p:extLst>
      <p:ext uri="{BB962C8B-B14F-4D97-AF65-F5344CB8AC3E}">
        <p14:creationId xmlns:p14="http://schemas.microsoft.com/office/powerpoint/2010/main" val="42703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zh-CN" sz="1800">
                <a:ea typeface="宋体" panose="02010600030101010101" pitchFamily="2" charset="-122"/>
              </a:rPr>
              <a:t>AIO</a:t>
            </a:r>
            <a:r>
              <a:rPr lang="zh-CN" altLang="en-US" sz="1800">
                <a:ea typeface="宋体" panose="02010600030101010101" pitchFamily="2" charset="-122"/>
              </a:rPr>
              <a:t>调查中的</a:t>
            </a:r>
            <a:r>
              <a:rPr lang="zh-CN" altLang="en-US" sz="1800">
                <a:ea typeface="宋体" panose="02010600030101010101" pitchFamily="2" charset="-122"/>
                <a:hlinkClick r:id="rId2" action="ppaction://hlinksldjump"/>
              </a:rPr>
              <a:t>问题陈述</a:t>
            </a:r>
            <a:endParaRPr lang="zh-CN" altLang="en-US" sz="1800">
              <a:ea typeface="宋体" panose="02010600030101010101" pitchFamily="2" charset="-122"/>
            </a:endParaRPr>
          </a:p>
        </p:txBody>
      </p:sp>
      <p:sp>
        <p:nvSpPr>
          <p:cNvPr id="129027" name="Rectangle 3"/>
          <p:cNvSpPr>
            <a:spLocks noGrp="1" noChangeArrowheads="1"/>
          </p:cNvSpPr>
          <p:nvPr>
            <p:ph type="body" sz="half" idx="1"/>
          </p:nvPr>
        </p:nvSpPr>
        <p:spPr>
          <a:xfrm>
            <a:off x="685800" y="2057400"/>
            <a:ext cx="3810000" cy="4114800"/>
          </a:xfrm>
        </p:spPr>
        <p:txBody>
          <a:bodyPr/>
          <a:lstStyle/>
          <a:p>
            <a:r>
              <a:rPr lang="zh-CN" altLang="en-US" sz="1400" dirty="0">
                <a:ea typeface="宋体" panose="02010600030101010101" pitchFamily="2" charset="-122"/>
              </a:rPr>
              <a:t>一般心理陈述（举例）</a:t>
            </a:r>
          </a:p>
          <a:p>
            <a:pPr lvl="1"/>
            <a:r>
              <a:rPr lang="zh-CN" altLang="en-US" sz="1600" dirty="0">
                <a:ea typeface="宋体" panose="02010600030101010101" pitchFamily="2" charset="-122"/>
              </a:rPr>
              <a:t>我喜欢自己有点时髦</a:t>
            </a:r>
          </a:p>
          <a:p>
            <a:pPr lvl="1"/>
            <a:r>
              <a:rPr lang="zh-CN" altLang="en-US" sz="1600" dirty="0">
                <a:ea typeface="宋体" panose="02010600030101010101" pitchFamily="2" charset="-122"/>
              </a:rPr>
              <a:t>现在我们家欠债太多</a:t>
            </a:r>
          </a:p>
          <a:p>
            <a:pPr lvl="1"/>
            <a:r>
              <a:rPr lang="zh-CN" altLang="en-US" sz="1600" dirty="0">
                <a:ea typeface="宋体" panose="02010600030101010101" pitchFamily="2" charset="-122"/>
              </a:rPr>
              <a:t>我很注重营养</a:t>
            </a:r>
          </a:p>
          <a:p>
            <a:pPr lvl="1"/>
            <a:r>
              <a:rPr lang="zh-CN" altLang="en-US" sz="1600" dirty="0">
                <a:ea typeface="宋体" panose="02010600030101010101" pitchFamily="2" charset="-122"/>
              </a:rPr>
              <a:t>我喜欢被当作领导者</a:t>
            </a:r>
          </a:p>
          <a:p>
            <a:pPr lvl="1"/>
            <a:r>
              <a:rPr lang="zh-CN" altLang="en-US" sz="1600" dirty="0">
                <a:ea typeface="宋体" panose="02010600030101010101" pitchFamily="2" charset="-122"/>
              </a:rPr>
              <a:t>我喜欢把家里收拾得干净、整洁</a:t>
            </a:r>
          </a:p>
          <a:p>
            <a:endParaRPr lang="zh-CN" altLang="en-US" sz="1400" dirty="0">
              <a:ea typeface="宋体" panose="02010600030101010101" pitchFamily="2" charset="-122"/>
            </a:endParaRPr>
          </a:p>
        </p:txBody>
      </p:sp>
      <p:sp>
        <p:nvSpPr>
          <p:cNvPr id="129028" name="Rectangle 4"/>
          <p:cNvSpPr>
            <a:spLocks noGrp="1" noChangeArrowheads="1"/>
          </p:cNvSpPr>
          <p:nvPr>
            <p:ph type="body" sz="half" idx="2"/>
          </p:nvPr>
        </p:nvSpPr>
        <p:spPr>
          <a:xfrm>
            <a:off x="4648200" y="1981200"/>
            <a:ext cx="3810000" cy="4114800"/>
          </a:xfrm>
        </p:spPr>
        <p:txBody>
          <a:bodyPr/>
          <a:lstStyle/>
          <a:p>
            <a:r>
              <a:rPr lang="zh-CN" altLang="en-US" sz="1400" dirty="0">
                <a:ea typeface="宋体" panose="02010600030101010101" pitchFamily="2" charset="-122"/>
              </a:rPr>
              <a:t>与特定产品有关的心理陈述（举例）</a:t>
            </a:r>
          </a:p>
          <a:p>
            <a:pPr lvl="1"/>
            <a:r>
              <a:rPr lang="zh-CN" altLang="en-US" sz="1600" dirty="0">
                <a:ea typeface="宋体" panose="02010600030101010101" pitchFamily="2" charset="-122"/>
              </a:rPr>
              <a:t>我喜欢打猎</a:t>
            </a:r>
          </a:p>
          <a:p>
            <a:pPr lvl="1"/>
            <a:r>
              <a:rPr lang="zh-CN" altLang="en-US" sz="1600" dirty="0">
                <a:ea typeface="宋体" panose="02010600030101010101" pitchFamily="2" charset="-122"/>
              </a:rPr>
              <a:t>我喜欢钓鱼</a:t>
            </a:r>
          </a:p>
          <a:p>
            <a:pPr lvl="1"/>
            <a:r>
              <a:rPr lang="zh-CN" altLang="en-US" sz="1600" dirty="0">
                <a:ea typeface="宋体" panose="02010600030101010101" pitchFamily="2" charset="-122"/>
              </a:rPr>
              <a:t>我喜欢野营</a:t>
            </a:r>
          </a:p>
        </p:txBody>
      </p:sp>
    </p:spTree>
    <p:extLst>
      <p:ext uri="{BB962C8B-B14F-4D97-AF65-F5344CB8AC3E}">
        <p14:creationId xmlns:p14="http://schemas.microsoft.com/office/powerpoint/2010/main" val="1108123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anim calcmode="lin" valueType="num">
                                      <p:cBhvr additive="base">
                                        <p:cTn id="11" dur="500" fill="hold"/>
                                        <p:tgtEl>
                                          <p:spTgt spid="1290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9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9027">
                                            <p:txEl>
                                              <p:pRg st="2" end="2"/>
                                            </p:txEl>
                                          </p:spTgt>
                                        </p:tgtEl>
                                        <p:attrNameLst>
                                          <p:attrName>style.visibility</p:attrName>
                                        </p:attrNameLst>
                                      </p:cBhvr>
                                      <p:to>
                                        <p:strVal val="visible"/>
                                      </p:to>
                                    </p:set>
                                    <p:anim calcmode="lin" valueType="num">
                                      <p:cBhvr additive="base">
                                        <p:cTn id="15" dur="500" fill="hold"/>
                                        <p:tgtEl>
                                          <p:spTgt spid="1290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9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9027">
                                            <p:txEl>
                                              <p:pRg st="3" end="3"/>
                                            </p:txEl>
                                          </p:spTgt>
                                        </p:tgtEl>
                                        <p:attrNameLst>
                                          <p:attrName>style.visibility</p:attrName>
                                        </p:attrNameLst>
                                      </p:cBhvr>
                                      <p:to>
                                        <p:strVal val="visible"/>
                                      </p:to>
                                    </p:set>
                                    <p:anim calcmode="lin" valueType="num">
                                      <p:cBhvr additive="base">
                                        <p:cTn id="19" dur="500" fill="hold"/>
                                        <p:tgtEl>
                                          <p:spTgt spid="129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9027">
                                            <p:txEl>
                                              <p:pRg st="4" end="4"/>
                                            </p:txEl>
                                          </p:spTgt>
                                        </p:tgtEl>
                                        <p:attrNameLst>
                                          <p:attrName>style.visibility</p:attrName>
                                        </p:attrNameLst>
                                      </p:cBhvr>
                                      <p:to>
                                        <p:strVal val="visible"/>
                                      </p:to>
                                    </p:set>
                                    <p:anim calcmode="lin" valueType="num">
                                      <p:cBhvr additive="base">
                                        <p:cTn id="23" dur="500" fill="hold"/>
                                        <p:tgtEl>
                                          <p:spTgt spid="1290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902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9027">
                                            <p:txEl>
                                              <p:pRg st="5" end="5"/>
                                            </p:txEl>
                                          </p:spTgt>
                                        </p:tgtEl>
                                        <p:attrNameLst>
                                          <p:attrName>style.visibility</p:attrName>
                                        </p:attrNameLst>
                                      </p:cBhvr>
                                      <p:to>
                                        <p:strVal val="visible"/>
                                      </p:to>
                                    </p:set>
                                    <p:anim calcmode="lin" valueType="num">
                                      <p:cBhvr additive="base">
                                        <p:cTn id="27" dur="500" fill="hold"/>
                                        <p:tgtEl>
                                          <p:spTgt spid="12902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90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9028">
                                            <p:txEl>
                                              <p:pRg st="0" end="0"/>
                                            </p:txEl>
                                          </p:spTgt>
                                        </p:tgtEl>
                                        <p:attrNameLst>
                                          <p:attrName>style.visibility</p:attrName>
                                        </p:attrNameLst>
                                      </p:cBhvr>
                                      <p:to>
                                        <p:strVal val="visible"/>
                                      </p:to>
                                    </p:set>
                                    <p:anim calcmode="lin" valueType="num">
                                      <p:cBhvr additive="base">
                                        <p:cTn id="33" dur="500" fill="hold"/>
                                        <p:tgtEl>
                                          <p:spTgt spid="129028">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9028">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9028">
                                            <p:txEl>
                                              <p:pRg st="1" end="1"/>
                                            </p:txEl>
                                          </p:spTgt>
                                        </p:tgtEl>
                                        <p:attrNameLst>
                                          <p:attrName>style.visibility</p:attrName>
                                        </p:attrNameLst>
                                      </p:cBhvr>
                                      <p:to>
                                        <p:strVal val="visible"/>
                                      </p:to>
                                    </p:set>
                                    <p:anim calcmode="lin" valueType="num">
                                      <p:cBhvr additive="base">
                                        <p:cTn id="37" dur="500" fill="hold"/>
                                        <p:tgtEl>
                                          <p:spTgt spid="129028">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9028">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9028">
                                            <p:txEl>
                                              <p:pRg st="2" end="2"/>
                                            </p:txEl>
                                          </p:spTgt>
                                        </p:tgtEl>
                                        <p:attrNameLst>
                                          <p:attrName>style.visibility</p:attrName>
                                        </p:attrNameLst>
                                      </p:cBhvr>
                                      <p:to>
                                        <p:strVal val="visible"/>
                                      </p:to>
                                    </p:set>
                                    <p:anim calcmode="lin" valueType="num">
                                      <p:cBhvr additive="base">
                                        <p:cTn id="41" dur="500" fill="hold"/>
                                        <p:tgtEl>
                                          <p:spTgt spid="129028">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9028">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29028">
                                            <p:txEl>
                                              <p:pRg st="3" end="3"/>
                                            </p:txEl>
                                          </p:spTgt>
                                        </p:tgtEl>
                                        <p:attrNameLst>
                                          <p:attrName>style.visibility</p:attrName>
                                        </p:attrNameLst>
                                      </p:cBhvr>
                                      <p:to>
                                        <p:strVal val="visible"/>
                                      </p:to>
                                    </p:set>
                                    <p:anim calcmode="lin" valueType="num">
                                      <p:cBhvr additive="base">
                                        <p:cTn id="45" dur="500" fill="hold"/>
                                        <p:tgtEl>
                                          <p:spTgt spid="129028">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2902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advAuto="0"/>
      <p:bldP spid="12902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sz="1800">
                <a:ea typeface="宋体" panose="02010600030101010101" pitchFamily="2" charset="-122"/>
              </a:rPr>
              <a:t>基于</a:t>
            </a:r>
            <a:r>
              <a:rPr lang="en-US" altLang="zh-CN" sz="1800">
                <a:ea typeface="宋体" panose="02010600030101010101" pitchFamily="2" charset="-122"/>
              </a:rPr>
              <a:t>AIO</a:t>
            </a:r>
            <a:r>
              <a:rPr lang="zh-CN" altLang="en-US" sz="1800">
                <a:ea typeface="宋体" panose="02010600030101010101" pitchFamily="2" charset="-122"/>
              </a:rPr>
              <a:t>调查的</a:t>
            </a:r>
            <a:r>
              <a:rPr lang="zh-CN" altLang="en-US" sz="1800">
                <a:ea typeface="宋体" panose="02010600030101010101" pitchFamily="2" charset="-122"/>
                <a:hlinkClick r:id="rId2" action="ppaction://hlinksldjump"/>
              </a:rPr>
              <a:t>一般性生活方式</a:t>
            </a:r>
            <a:r>
              <a:rPr lang="zh-CN" altLang="en-US" sz="1800">
                <a:ea typeface="宋体" panose="02010600030101010101" pitchFamily="2" charset="-122"/>
              </a:rPr>
              <a:t>分类</a:t>
            </a:r>
          </a:p>
        </p:txBody>
      </p:sp>
      <p:sp>
        <p:nvSpPr>
          <p:cNvPr id="130051" name="Rectangle 3"/>
          <p:cNvSpPr>
            <a:spLocks noGrp="1" noChangeArrowheads="1"/>
          </p:cNvSpPr>
          <p:nvPr>
            <p:ph type="body" sz="half" idx="1"/>
          </p:nvPr>
        </p:nvSpPr>
        <p:spPr>
          <a:xfrm>
            <a:off x="457200" y="1981200"/>
            <a:ext cx="3810000" cy="4114800"/>
          </a:xfrm>
        </p:spPr>
        <p:txBody>
          <a:bodyPr/>
          <a:lstStyle/>
          <a:p>
            <a:pPr>
              <a:lnSpc>
                <a:spcPct val="90000"/>
              </a:lnSpc>
            </a:pPr>
            <a:r>
              <a:rPr lang="zh-CN" altLang="en-US" sz="1400">
                <a:solidFill>
                  <a:schemeClr val="hlink"/>
                </a:solidFill>
                <a:latin typeface="隶书" panose="02010509060101010101" pitchFamily="49" charset="-122"/>
                <a:ea typeface="隶书" panose="02010509060101010101" pitchFamily="49" charset="-122"/>
              </a:rPr>
              <a:t>威尔士与泰格特公司分类</a:t>
            </a:r>
          </a:p>
          <a:p>
            <a:pPr algn="just">
              <a:lnSpc>
                <a:spcPct val="90000"/>
              </a:lnSpc>
            </a:pPr>
            <a:r>
              <a:rPr lang="zh-CN" altLang="en-US" sz="1400" b="0">
                <a:ea typeface="宋体" panose="02010600030101010101" pitchFamily="2" charset="-122"/>
              </a:rPr>
              <a:t>价格意识型</a:t>
            </a:r>
            <a:endParaRPr lang="zh-CN" altLang="en-US" sz="1400">
              <a:ea typeface="宋体" panose="02010600030101010101" pitchFamily="2" charset="-122"/>
            </a:endParaRPr>
          </a:p>
          <a:p>
            <a:pPr lvl="1" algn="just">
              <a:lnSpc>
                <a:spcPct val="90000"/>
              </a:lnSpc>
            </a:pPr>
            <a:r>
              <a:rPr lang="zh-CN" altLang="en-US" sz="1200">
                <a:ea typeface="方正舒体" panose="02010601030101010101" pitchFamily="2" charset="-122"/>
              </a:rPr>
              <a:t>我为了购买特价商品而到商店购物</a:t>
            </a:r>
          </a:p>
          <a:p>
            <a:pPr lvl="1" algn="just">
              <a:lnSpc>
                <a:spcPct val="90000"/>
              </a:lnSpc>
            </a:pPr>
            <a:r>
              <a:rPr lang="zh-CN" altLang="en-US" sz="1200">
                <a:ea typeface="方正舒体" panose="02010601030101010101" pitchFamily="2" charset="-122"/>
              </a:rPr>
              <a:t>我现自己在杂货店购物时，即使是小件的商品也要核对价</a:t>
            </a:r>
          </a:p>
          <a:p>
            <a:pPr lvl="1" algn="just">
              <a:lnSpc>
                <a:spcPct val="90000"/>
              </a:lnSpc>
            </a:pPr>
            <a:r>
              <a:rPr lang="zh-CN" altLang="en-US" sz="1200">
                <a:ea typeface="方正舒体" panose="02010601030101010101" pitchFamily="2" charset="-122"/>
              </a:rPr>
              <a:t>我为了寻找有关降价处理的信息而看广告</a:t>
            </a:r>
          </a:p>
          <a:p>
            <a:pPr lvl="1" algn="just">
              <a:lnSpc>
                <a:spcPct val="90000"/>
              </a:lnSpc>
            </a:pPr>
            <a:r>
              <a:rPr lang="zh-CN" altLang="en-US" sz="1200">
                <a:ea typeface="方正舒体" panose="02010601030101010101" pitchFamily="2" charset="-122"/>
              </a:rPr>
              <a:t>一个人可以通过购买廉价商品节约很多钱</a:t>
            </a:r>
          </a:p>
          <a:p>
            <a:pPr algn="just">
              <a:lnSpc>
                <a:spcPct val="90000"/>
              </a:lnSpc>
            </a:pPr>
            <a:r>
              <a:rPr lang="zh-CN" altLang="en-US" sz="1400" b="0">
                <a:ea typeface="宋体" panose="02010600030101010101" pitchFamily="2" charset="-122"/>
              </a:rPr>
              <a:t>时尚意识型</a:t>
            </a:r>
            <a:endParaRPr lang="zh-CN" altLang="en-US" sz="1400">
              <a:ea typeface="宋体" panose="02010600030101010101" pitchFamily="2" charset="-122"/>
            </a:endParaRPr>
          </a:p>
          <a:p>
            <a:pPr lvl="1" algn="just">
              <a:lnSpc>
                <a:spcPct val="90000"/>
              </a:lnSpc>
            </a:pPr>
            <a:r>
              <a:rPr lang="zh-CN" altLang="en-US" sz="1200">
                <a:latin typeface="方正舒体" panose="02010601030101010101" pitchFamily="2" charset="-122"/>
                <a:ea typeface="方正舒体" panose="02010601030101010101" pitchFamily="2" charset="-122"/>
              </a:rPr>
              <a:t>我通常至少有一件用品是最新款式的</a:t>
            </a:r>
          </a:p>
          <a:p>
            <a:pPr lvl="1" algn="just">
              <a:lnSpc>
                <a:spcPct val="90000"/>
              </a:lnSpc>
            </a:pPr>
            <a:r>
              <a:rPr lang="zh-CN" altLang="en-US" sz="1200">
                <a:latin typeface="方正舒体" panose="02010601030101010101" pitchFamily="2" charset="-122"/>
                <a:ea typeface="方正舒体" panose="02010601030101010101" pitchFamily="2" charset="-122"/>
              </a:rPr>
              <a:t>当我必须在两种商品之间做出选择时，我通常选择时尚而不是舒适</a:t>
            </a:r>
          </a:p>
          <a:p>
            <a:pPr lvl="1" algn="just">
              <a:lnSpc>
                <a:spcPct val="90000"/>
              </a:lnSpc>
            </a:pPr>
            <a:r>
              <a:rPr lang="zh-CN" altLang="en-US" sz="1200">
                <a:latin typeface="方正舒体" panose="02010601030101010101" pitchFamily="2" charset="-122"/>
                <a:ea typeface="方正舒体" panose="02010601030101010101" pitchFamily="2" charset="-122"/>
              </a:rPr>
              <a:t>我生活中很重要的一个组成部分就是穿着入时</a:t>
            </a:r>
          </a:p>
          <a:p>
            <a:pPr lvl="1">
              <a:lnSpc>
                <a:spcPct val="90000"/>
              </a:lnSpc>
            </a:pPr>
            <a:r>
              <a:rPr lang="zh-CN" altLang="en-US" sz="1200">
                <a:latin typeface="方正舒体" panose="02010601030101010101" pitchFamily="2" charset="-122"/>
                <a:ea typeface="方正舒体" panose="02010601030101010101" pitchFamily="2" charset="-122"/>
              </a:rPr>
              <a:t>当最新的发型出现时，我经常要试一试 </a:t>
            </a:r>
          </a:p>
        </p:txBody>
      </p:sp>
      <p:sp>
        <p:nvSpPr>
          <p:cNvPr id="130052" name="Rectangle 4"/>
          <p:cNvSpPr>
            <a:spLocks noGrp="1" noChangeArrowheads="1"/>
          </p:cNvSpPr>
          <p:nvPr>
            <p:ph type="body" sz="half" idx="2"/>
          </p:nvPr>
        </p:nvSpPr>
        <p:spPr>
          <a:xfrm>
            <a:off x="4652963" y="1981200"/>
            <a:ext cx="4033837" cy="4149725"/>
          </a:xfrm>
        </p:spPr>
        <p:txBody>
          <a:bodyPr/>
          <a:lstStyle/>
          <a:p>
            <a:r>
              <a:rPr lang="zh-CN" altLang="en-US" sz="1400" dirty="0">
                <a:ea typeface="宋体" panose="02010600030101010101" pitchFamily="2" charset="-122"/>
              </a:rPr>
              <a:t>家中工作型</a:t>
            </a:r>
          </a:p>
          <a:p>
            <a:r>
              <a:rPr lang="zh-CN" altLang="en-US" sz="1400" dirty="0">
                <a:ea typeface="宋体" panose="02010600030101010101" pitchFamily="2" charset="-122"/>
              </a:rPr>
              <a:t>关心社会型</a:t>
            </a:r>
          </a:p>
          <a:p>
            <a:r>
              <a:rPr lang="zh-CN" altLang="en-US" sz="1400" dirty="0">
                <a:ea typeface="宋体" panose="02010600030101010101" pitchFamily="2" charset="-122"/>
              </a:rPr>
              <a:t>子女中心型</a:t>
            </a:r>
          </a:p>
          <a:p>
            <a:r>
              <a:rPr lang="zh-CN" altLang="en-US" sz="1400" dirty="0">
                <a:ea typeface="宋体" panose="02010600030101010101" pitchFamily="2" charset="-122"/>
              </a:rPr>
              <a:t>强迫家务劳动型</a:t>
            </a:r>
          </a:p>
          <a:p>
            <a:r>
              <a:rPr lang="zh-CN" altLang="en-US" sz="1400" dirty="0">
                <a:ea typeface="宋体" panose="02010600030101010101" pitchFamily="2" charset="-122"/>
              </a:rPr>
              <a:t>自信型</a:t>
            </a:r>
          </a:p>
          <a:p>
            <a:r>
              <a:rPr lang="zh-CN" altLang="en-US" sz="1400" dirty="0">
                <a:ea typeface="宋体" panose="02010600030101010101" pitchFamily="2" charset="-122"/>
              </a:rPr>
              <a:t>自作主张领导型</a:t>
            </a:r>
          </a:p>
          <a:p>
            <a:r>
              <a:rPr lang="zh-CN" altLang="en-US" sz="1400" dirty="0">
                <a:ea typeface="宋体" panose="02010600030101010101" pitchFamily="2" charset="-122"/>
              </a:rPr>
              <a:t>厌恶家务型</a:t>
            </a:r>
          </a:p>
          <a:p>
            <a:r>
              <a:rPr lang="zh-CN" altLang="en-US" sz="1400" dirty="0">
                <a:ea typeface="宋体" panose="02010600030101010101" pitchFamily="2" charset="-122"/>
              </a:rPr>
              <a:t>信息搜索型</a:t>
            </a:r>
          </a:p>
          <a:p>
            <a:r>
              <a:rPr lang="zh-CN" altLang="en-US" sz="1400" dirty="0">
                <a:ea typeface="宋体" panose="02010600030101010101" pitchFamily="2" charset="-122"/>
              </a:rPr>
              <a:t>裁缝型</a:t>
            </a:r>
          </a:p>
          <a:p>
            <a:r>
              <a:rPr lang="zh-CN" altLang="en-US" sz="1400" dirty="0">
                <a:ea typeface="宋体" panose="02010600030101010101" pitchFamily="2" charset="-122"/>
              </a:rPr>
              <a:t>罐装食品依赖型</a:t>
            </a:r>
          </a:p>
          <a:p>
            <a:r>
              <a:rPr lang="zh-CN" altLang="en-US" sz="1400" dirty="0">
                <a:ea typeface="宋体" panose="02010600030101010101" pitchFamily="2" charset="-122"/>
              </a:rPr>
              <a:t>节食者（或减肥型）</a:t>
            </a:r>
          </a:p>
          <a:p>
            <a:r>
              <a:rPr lang="zh-CN" altLang="en-US" sz="1400" dirty="0">
                <a:ea typeface="宋体" panose="02010600030101010101" pitchFamily="2" charset="-122"/>
              </a:rPr>
              <a:t>财政上的乐观主义者</a:t>
            </a:r>
          </a:p>
        </p:txBody>
      </p:sp>
    </p:spTree>
    <p:extLst>
      <p:ext uri="{BB962C8B-B14F-4D97-AF65-F5344CB8AC3E}">
        <p14:creationId xmlns:p14="http://schemas.microsoft.com/office/powerpoint/2010/main" val="2439211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 calcmode="lin" valueType="num">
                                      <p:cBhvr additive="base">
                                        <p:cTn id="12"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0051">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0051">
                                            <p:txEl>
                                              <p:pRg st="2" end="2"/>
                                            </p:txEl>
                                          </p:spTgt>
                                        </p:tgtEl>
                                        <p:attrNameLst>
                                          <p:attrName>style.visibility</p:attrName>
                                        </p:attrNameLst>
                                      </p:cBhvr>
                                      <p:to>
                                        <p:strVal val="visible"/>
                                      </p:to>
                                    </p:set>
                                    <p:anim calcmode="lin" valueType="num">
                                      <p:cBhvr additive="base">
                                        <p:cTn id="16"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0051">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30051">
                                            <p:txEl>
                                              <p:pRg st="3" end="3"/>
                                            </p:txEl>
                                          </p:spTgt>
                                        </p:tgtEl>
                                        <p:attrNameLst>
                                          <p:attrName>style.visibility</p:attrName>
                                        </p:attrNameLst>
                                      </p:cBhvr>
                                      <p:to>
                                        <p:strVal val="visible"/>
                                      </p:to>
                                    </p:set>
                                    <p:anim calcmode="lin" valueType="num">
                                      <p:cBhvr additive="base">
                                        <p:cTn id="20" dur="500" fill="hold"/>
                                        <p:tgtEl>
                                          <p:spTgt spid="130051">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30051">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30051">
                                            <p:txEl>
                                              <p:pRg st="4" end="4"/>
                                            </p:txEl>
                                          </p:spTgt>
                                        </p:tgtEl>
                                        <p:attrNameLst>
                                          <p:attrName>style.visibility</p:attrName>
                                        </p:attrNameLst>
                                      </p:cBhvr>
                                      <p:to>
                                        <p:strVal val="visible"/>
                                      </p:to>
                                    </p:set>
                                    <p:anim calcmode="lin" valueType="num">
                                      <p:cBhvr additive="base">
                                        <p:cTn id="24" dur="500" fill="hold"/>
                                        <p:tgtEl>
                                          <p:spTgt spid="130051">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0051">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30051">
                                            <p:txEl>
                                              <p:pRg st="5" end="5"/>
                                            </p:txEl>
                                          </p:spTgt>
                                        </p:tgtEl>
                                        <p:attrNameLst>
                                          <p:attrName>style.visibility</p:attrName>
                                        </p:attrNameLst>
                                      </p:cBhvr>
                                      <p:to>
                                        <p:strVal val="visible"/>
                                      </p:to>
                                    </p:set>
                                    <p:anim calcmode="lin" valueType="num">
                                      <p:cBhvr additive="base">
                                        <p:cTn id="28" dur="500" fill="hold"/>
                                        <p:tgtEl>
                                          <p:spTgt spid="130051">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0051">
                                            <p:txEl>
                                              <p:pRg st="5" end="5"/>
                                            </p:txEl>
                                          </p:spTgt>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130051">
                                            <p:txEl>
                                              <p:pRg st="6" end="6"/>
                                            </p:txEl>
                                          </p:spTgt>
                                        </p:tgtEl>
                                        <p:attrNameLst>
                                          <p:attrName>style.visibility</p:attrName>
                                        </p:attrNameLst>
                                      </p:cBhvr>
                                      <p:to>
                                        <p:strVal val="visible"/>
                                      </p:to>
                                    </p:set>
                                    <p:anim calcmode="lin" valueType="num">
                                      <p:cBhvr additive="base">
                                        <p:cTn id="33" dur="500" fill="hold"/>
                                        <p:tgtEl>
                                          <p:spTgt spid="13005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005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0051">
                                            <p:txEl>
                                              <p:pRg st="7" end="7"/>
                                            </p:txEl>
                                          </p:spTgt>
                                        </p:tgtEl>
                                        <p:attrNameLst>
                                          <p:attrName>style.visibility</p:attrName>
                                        </p:attrNameLst>
                                      </p:cBhvr>
                                      <p:to>
                                        <p:strVal val="visible"/>
                                      </p:to>
                                    </p:set>
                                    <p:anim calcmode="lin" valueType="num">
                                      <p:cBhvr additive="base">
                                        <p:cTn id="37" dur="500" fill="hold"/>
                                        <p:tgtEl>
                                          <p:spTgt spid="13005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005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0051">
                                            <p:txEl>
                                              <p:pRg st="8" end="8"/>
                                            </p:txEl>
                                          </p:spTgt>
                                        </p:tgtEl>
                                        <p:attrNameLst>
                                          <p:attrName>style.visibility</p:attrName>
                                        </p:attrNameLst>
                                      </p:cBhvr>
                                      <p:to>
                                        <p:strVal val="visible"/>
                                      </p:to>
                                    </p:set>
                                    <p:anim calcmode="lin" valueType="num">
                                      <p:cBhvr additive="base">
                                        <p:cTn id="41" dur="500" fill="hold"/>
                                        <p:tgtEl>
                                          <p:spTgt spid="130051">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0051">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30051">
                                            <p:txEl>
                                              <p:pRg st="9" end="9"/>
                                            </p:txEl>
                                          </p:spTgt>
                                        </p:tgtEl>
                                        <p:attrNameLst>
                                          <p:attrName>style.visibility</p:attrName>
                                        </p:attrNameLst>
                                      </p:cBhvr>
                                      <p:to>
                                        <p:strVal val="visible"/>
                                      </p:to>
                                    </p:set>
                                    <p:anim calcmode="lin" valueType="num">
                                      <p:cBhvr additive="base">
                                        <p:cTn id="45" dur="500" fill="hold"/>
                                        <p:tgtEl>
                                          <p:spTgt spid="130051">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30051">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0051">
                                            <p:txEl>
                                              <p:pRg st="10" end="10"/>
                                            </p:txEl>
                                          </p:spTgt>
                                        </p:tgtEl>
                                        <p:attrNameLst>
                                          <p:attrName>style.visibility</p:attrName>
                                        </p:attrNameLst>
                                      </p:cBhvr>
                                      <p:to>
                                        <p:strVal val="visible"/>
                                      </p:to>
                                    </p:set>
                                    <p:anim calcmode="lin" valueType="num">
                                      <p:cBhvr additive="base">
                                        <p:cTn id="49" dur="500" fill="hold"/>
                                        <p:tgtEl>
                                          <p:spTgt spid="130051">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005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0052">
                                            <p:txEl>
                                              <p:pRg st="0" end="0"/>
                                            </p:txEl>
                                          </p:spTgt>
                                        </p:tgtEl>
                                        <p:attrNameLst>
                                          <p:attrName>style.visibility</p:attrName>
                                        </p:attrNameLst>
                                      </p:cBhvr>
                                      <p:to>
                                        <p:strVal val="visible"/>
                                      </p:to>
                                    </p:set>
                                    <p:anim calcmode="lin" valueType="num">
                                      <p:cBhvr additive="base">
                                        <p:cTn id="55" dur="500" fill="hold"/>
                                        <p:tgtEl>
                                          <p:spTgt spid="130052">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00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0052">
                                            <p:txEl>
                                              <p:pRg st="1" end="1"/>
                                            </p:txEl>
                                          </p:spTgt>
                                        </p:tgtEl>
                                        <p:attrNameLst>
                                          <p:attrName>style.visibility</p:attrName>
                                        </p:attrNameLst>
                                      </p:cBhvr>
                                      <p:to>
                                        <p:strVal val="visible"/>
                                      </p:to>
                                    </p:set>
                                    <p:anim calcmode="lin" valueType="num">
                                      <p:cBhvr additive="base">
                                        <p:cTn id="61" dur="500" fill="hold"/>
                                        <p:tgtEl>
                                          <p:spTgt spid="130052">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300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0052">
                                            <p:txEl>
                                              <p:pRg st="2" end="2"/>
                                            </p:txEl>
                                          </p:spTgt>
                                        </p:tgtEl>
                                        <p:attrNameLst>
                                          <p:attrName>style.visibility</p:attrName>
                                        </p:attrNameLst>
                                      </p:cBhvr>
                                      <p:to>
                                        <p:strVal val="visible"/>
                                      </p:to>
                                    </p:set>
                                    <p:anim calcmode="lin" valueType="num">
                                      <p:cBhvr additive="base">
                                        <p:cTn id="67" dur="500" fill="hold"/>
                                        <p:tgtEl>
                                          <p:spTgt spid="130052">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300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30052">
                                            <p:txEl>
                                              <p:pRg st="3" end="3"/>
                                            </p:txEl>
                                          </p:spTgt>
                                        </p:tgtEl>
                                        <p:attrNameLst>
                                          <p:attrName>style.visibility</p:attrName>
                                        </p:attrNameLst>
                                      </p:cBhvr>
                                      <p:to>
                                        <p:strVal val="visible"/>
                                      </p:to>
                                    </p:set>
                                    <p:anim calcmode="lin" valueType="num">
                                      <p:cBhvr additive="base">
                                        <p:cTn id="73" dur="500" fill="hold"/>
                                        <p:tgtEl>
                                          <p:spTgt spid="130052">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300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0052">
                                            <p:txEl>
                                              <p:pRg st="4" end="4"/>
                                            </p:txEl>
                                          </p:spTgt>
                                        </p:tgtEl>
                                        <p:attrNameLst>
                                          <p:attrName>style.visibility</p:attrName>
                                        </p:attrNameLst>
                                      </p:cBhvr>
                                      <p:to>
                                        <p:strVal val="visible"/>
                                      </p:to>
                                    </p:set>
                                    <p:anim calcmode="lin" valueType="num">
                                      <p:cBhvr additive="base">
                                        <p:cTn id="79" dur="500" fill="hold"/>
                                        <p:tgtEl>
                                          <p:spTgt spid="130052">
                                            <p:txEl>
                                              <p:pRg st="4" end="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3005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30052">
                                            <p:txEl>
                                              <p:pRg st="5" end="5"/>
                                            </p:txEl>
                                          </p:spTgt>
                                        </p:tgtEl>
                                        <p:attrNameLst>
                                          <p:attrName>style.visibility</p:attrName>
                                        </p:attrNameLst>
                                      </p:cBhvr>
                                      <p:to>
                                        <p:strVal val="visible"/>
                                      </p:to>
                                    </p:set>
                                    <p:anim calcmode="lin" valueType="num">
                                      <p:cBhvr additive="base">
                                        <p:cTn id="85" dur="500" fill="hold"/>
                                        <p:tgtEl>
                                          <p:spTgt spid="130052">
                                            <p:txEl>
                                              <p:pRg st="5" end="5"/>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3005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30052">
                                            <p:txEl>
                                              <p:pRg st="6" end="6"/>
                                            </p:txEl>
                                          </p:spTgt>
                                        </p:tgtEl>
                                        <p:attrNameLst>
                                          <p:attrName>style.visibility</p:attrName>
                                        </p:attrNameLst>
                                      </p:cBhvr>
                                      <p:to>
                                        <p:strVal val="visible"/>
                                      </p:to>
                                    </p:set>
                                    <p:anim calcmode="lin" valueType="num">
                                      <p:cBhvr additive="base">
                                        <p:cTn id="91" dur="500" fill="hold"/>
                                        <p:tgtEl>
                                          <p:spTgt spid="130052">
                                            <p:txEl>
                                              <p:pRg st="6" end="6"/>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3005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0052">
                                            <p:txEl>
                                              <p:pRg st="7" end="7"/>
                                            </p:txEl>
                                          </p:spTgt>
                                        </p:tgtEl>
                                        <p:attrNameLst>
                                          <p:attrName>style.visibility</p:attrName>
                                        </p:attrNameLst>
                                      </p:cBhvr>
                                      <p:to>
                                        <p:strVal val="visible"/>
                                      </p:to>
                                    </p:set>
                                    <p:anim calcmode="lin" valueType="num">
                                      <p:cBhvr additive="base">
                                        <p:cTn id="97" dur="500" fill="hold"/>
                                        <p:tgtEl>
                                          <p:spTgt spid="130052">
                                            <p:txEl>
                                              <p:pRg st="7" end="7"/>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3005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30052">
                                            <p:txEl>
                                              <p:pRg st="8" end="8"/>
                                            </p:txEl>
                                          </p:spTgt>
                                        </p:tgtEl>
                                        <p:attrNameLst>
                                          <p:attrName>style.visibility</p:attrName>
                                        </p:attrNameLst>
                                      </p:cBhvr>
                                      <p:to>
                                        <p:strVal val="visible"/>
                                      </p:to>
                                    </p:set>
                                    <p:anim calcmode="lin" valueType="num">
                                      <p:cBhvr additive="base">
                                        <p:cTn id="103" dur="500" fill="hold"/>
                                        <p:tgtEl>
                                          <p:spTgt spid="130052">
                                            <p:txEl>
                                              <p:pRg st="8" end="8"/>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13005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30052">
                                            <p:txEl>
                                              <p:pRg st="9" end="9"/>
                                            </p:txEl>
                                          </p:spTgt>
                                        </p:tgtEl>
                                        <p:attrNameLst>
                                          <p:attrName>style.visibility</p:attrName>
                                        </p:attrNameLst>
                                      </p:cBhvr>
                                      <p:to>
                                        <p:strVal val="visible"/>
                                      </p:to>
                                    </p:set>
                                    <p:anim calcmode="lin" valueType="num">
                                      <p:cBhvr additive="base">
                                        <p:cTn id="109" dur="500" fill="hold"/>
                                        <p:tgtEl>
                                          <p:spTgt spid="130052">
                                            <p:txEl>
                                              <p:pRg st="9" end="9"/>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13005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30052">
                                            <p:txEl>
                                              <p:pRg st="10" end="10"/>
                                            </p:txEl>
                                          </p:spTgt>
                                        </p:tgtEl>
                                        <p:attrNameLst>
                                          <p:attrName>style.visibility</p:attrName>
                                        </p:attrNameLst>
                                      </p:cBhvr>
                                      <p:to>
                                        <p:strVal val="visible"/>
                                      </p:to>
                                    </p:set>
                                    <p:anim calcmode="lin" valueType="num">
                                      <p:cBhvr additive="base">
                                        <p:cTn id="115" dur="500" fill="hold"/>
                                        <p:tgtEl>
                                          <p:spTgt spid="130052">
                                            <p:txEl>
                                              <p:pRg st="10" end="10"/>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13005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30052">
                                            <p:txEl>
                                              <p:pRg st="11" end="11"/>
                                            </p:txEl>
                                          </p:spTgt>
                                        </p:tgtEl>
                                        <p:attrNameLst>
                                          <p:attrName>style.visibility</p:attrName>
                                        </p:attrNameLst>
                                      </p:cBhvr>
                                      <p:to>
                                        <p:strVal val="visible"/>
                                      </p:to>
                                    </p:set>
                                    <p:anim calcmode="lin" valueType="num">
                                      <p:cBhvr additive="base">
                                        <p:cTn id="121" dur="500" fill="hold"/>
                                        <p:tgtEl>
                                          <p:spTgt spid="130052">
                                            <p:txEl>
                                              <p:pRg st="11" end="11"/>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13005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advAuto="0"/>
      <p:bldP spid="13005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zh-CN" altLang="en-US" sz="1600">
                <a:ea typeface="宋体" panose="02010600030101010101" pitchFamily="2" charset="-122"/>
              </a:rPr>
              <a:t>与特定产品购买有关的生活方式特征</a:t>
            </a:r>
            <a:br>
              <a:rPr lang="zh-CN" altLang="en-US" sz="1600">
                <a:ea typeface="宋体" panose="02010600030101010101" pitchFamily="2" charset="-122"/>
              </a:rPr>
            </a:br>
            <a:r>
              <a:rPr lang="en-US" altLang="zh-CN" sz="1600">
                <a:ea typeface="宋体" panose="02010600030101010101" pitchFamily="2" charset="-122"/>
              </a:rPr>
              <a:t>——</a:t>
            </a:r>
            <a:r>
              <a:rPr lang="zh-CN" altLang="en-US" sz="1600">
                <a:ea typeface="宋体" panose="02010600030101010101" pitchFamily="2" charset="-122"/>
                <a:hlinkClick r:id="rId2" action="ppaction://hlinksldjump"/>
              </a:rPr>
              <a:t>个人护理用品</a:t>
            </a:r>
            <a:r>
              <a:rPr lang="zh-CN" altLang="en-US" sz="1600">
                <a:ea typeface="宋体" panose="02010600030101010101" pitchFamily="2" charset="-122"/>
              </a:rPr>
              <a:t>消费创新者生活方式特征</a:t>
            </a:r>
          </a:p>
        </p:txBody>
      </p:sp>
      <p:sp>
        <p:nvSpPr>
          <p:cNvPr id="46083" name="Rectangle 3"/>
          <p:cNvSpPr>
            <a:spLocks noChangeArrowheads="1"/>
          </p:cNvSpPr>
          <p:nvPr/>
        </p:nvSpPr>
        <p:spPr bwMode="auto">
          <a:xfrm>
            <a:off x="0" y="243840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9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（占样本的</a:t>
            </a:r>
            <a:r>
              <a:rPr kumimoji="1" lang="en-US" altLang="zh-CN" sz="1600" dirty="0">
                <a:solidFill>
                  <a:schemeClr val="bg2"/>
                </a:solidFill>
                <a:latin typeface="Times New Roman" panose="02020603050405020304" pitchFamily="18" charset="0"/>
              </a:rPr>
              <a:t>14%</a:t>
            </a:r>
            <a:r>
              <a:rPr kumimoji="1" lang="zh-CN" altLang="en-US" sz="1600" dirty="0">
                <a:solidFill>
                  <a:schemeClr val="bg2"/>
                </a:solidFill>
                <a:latin typeface="Times New Roman" panose="02020603050405020304" pitchFamily="18" charset="0"/>
              </a:rPr>
              <a:t>）               （占样本的</a:t>
            </a:r>
            <a:r>
              <a:rPr kumimoji="1" lang="en-US" altLang="zh-CN" sz="1600" dirty="0">
                <a:solidFill>
                  <a:schemeClr val="bg2"/>
                </a:solidFill>
                <a:latin typeface="Times New Roman" panose="02020603050405020304" pitchFamily="18" charset="0"/>
              </a:rPr>
              <a:t>86%</a:t>
            </a:r>
            <a:r>
              <a:rPr kumimoji="1" lang="zh-CN" altLang="en-US" sz="1600" dirty="0">
                <a:solidFill>
                  <a:schemeClr val="bg2"/>
                </a:solidFill>
                <a:latin typeface="Times New Roman" panose="02020603050405020304" pitchFamily="18" charset="0"/>
              </a:rPr>
              <a:t>）</a:t>
            </a:r>
          </a:p>
          <a:p>
            <a:pPr algn="just" eaLnBrk="1" hangingPunct="1"/>
            <a:endParaRPr kumimoji="1" lang="zh-CN" altLang="en-US" sz="1600" dirty="0">
              <a:solidFill>
                <a:schemeClr val="bg2"/>
              </a:solidFill>
              <a:latin typeface="Times New Roman" panose="02020603050405020304" pitchFamily="18" charset="0"/>
            </a:endParaRPr>
          </a:p>
          <a:p>
            <a:pPr algn="just"/>
            <a:r>
              <a:rPr kumimoji="1" lang="zh-CN" altLang="en-US" sz="1600" dirty="0">
                <a:solidFill>
                  <a:schemeClr val="bg2"/>
                </a:solidFill>
                <a:latin typeface="Times New Roman" panose="02020603050405020304" pitchFamily="18" charset="0"/>
              </a:rPr>
              <a:t>                风度和仪表意识</a:t>
            </a:r>
            <a:r>
              <a:rPr kumimoji="1" lang="en-US" altLang="zh-CN" sz="1600" dirty="0">
                <a:solidFill>
                  <a:schemeClr val="bg2"/>
                </a:solidFill>
                <a:latin typeface="Times New Roman" panose="02020603050405020304" pitchFamily="18" charset="0"/>
              </a:rPr>
              <a:t>/</a:t>
            </a:r>
            <a:r>
              <a:rPr kumimoji="1" lang="zh-CN" altLang="en-US" sz="1600" dirty="0">
                <a:solidFill>
                  <a:schemeClr val="bg2"/>
                </a:solidFill>
                <a:latin typeface="Times New Roman" panose="02020603050405020304" pitchFamily="18" charset="0"/>
              </a:rPr>
              <a:t>自我放纵                </a:t>
            </a:r>
            <a:r>
              <a:rPr kumimoji="1" lang="en-US" altLang="zh-CN" sz="1600" dirty="0">
                <a:solidFill>
                  <a:schemeClr val="bg2"/>
                </a:solidFill>
                <a:latin typeface="Times New Roman" panose="02020603050405020304" pitchFamily="18" charset="0"/>
              </a:rPr>
              <a:t>39                                           28</a:t>
            </a:r>
          </a:p>
          <a:p>
            <a:pPr algn="just"/>
            <a:r>
              <a:rPr kumimoji="1" lang="en-US" altLang="zh-CN" sz="16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隔绝</a:t>
            </a:r>
            <a:r>
              <a:rPr kumimoji="1" lang="en-US" altLang="zh-CN" sz="1600" dirty="0">
                <a:solidFill>
                  <a:schemeClr val="bg2"/>
                </a:solidFill>
                <a:latin typeface="Times New Roman" panose="02020603050405020304" pitchFamily="18" charset="0"/>
              </a:rPr>
              <a:t>/</a:t>
            </a:r>
            <a:r>
              <a:rPr kumimoji="1" lang="zh-CN" altLang="en-US" sz="1600" dirty="0">
                <a:solidFill>
                  <a:schemeClr val="bg2"/>
                </a:solidFill>
                <a:latin typeface="Times New Roman" panose="02020603050405020304" pitchFamily="18" charset="0"/>
              </a:rPr>
              <a:t>保守                              </a:t>
            </a:r>
            <a:r>
              <a:rPr kumimoji="1" lang="en-US" altLang="zh-CN" sz="1600" dirty="0">
                <a:solidFill>
                  <a:schemeClr val="bg2"/>
                </a:solidFill>
                <a:latin typeface="Times New Roman" panose="02020603050405020304" pitchFamily="18" charset="0"/>
              </a:rPr>
              <a:t>25                                           32</a:t>
            </a:r>
          </a:p>
          <a:p>
            <a:pPr algn="just"/>
            <a:r>
              <a:rPr kumimoji="1" lang="en-US" altLang="zh-CN" sz="16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社会化</a:t>
            </a:r>
            <a:r>
              <a:rPr kumimoji="1" lang="en-US" altLang="zh-CN" sz="1600" dirty="0">
                <a:solidFill>
                  <a:schemeClr val="bg2"/>
                </a:solidFill>
                <a:latin typeface="Times New Roman" panose="02020603050405020304" pitchFamily="18" charset="0"/>
              </a:rPr>
              <a:t>/</a:t>
            </a:r>
            <a:r>
              <a:rPr kumimoji="1" lang="zh-CN" altLang="en-US" sz="1600" dirty="0">
                <a:solidFill>
                  <a:schemeClr val="bg2"/>
                </a:solidFill>
                <a:latin typeface="Times New Roman" panose="02020603050405020304" pitchFamily="18" charset="0"/>
              </a:rPr>
              <a:t>自信                            </a:t>
            </a:r>
            <a:r>
              <a:rPr kumimoji="1" lang="en-US" altLang="zh-CN" sz="1600" dirty="0">
                <a:solidFill>
                  <a:schemeClr val="bg2"/>
                </a:solidFill>
                <a:latin typeface="Times New Roman" panose="02020603050405020304" pitchFamily="18" charset="0"/>
              </a:rPr>
              <a:t>44                                           27</a:t>
            </a:r>
          </a:p>
          <a:p>
            <a:pPr algn="just"/>
            <a:r>
              <a:rPr kumimoji="1" lang="en-US" altLang="zh-CN" sz="16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寻求廉价商品者                        </a:t>
            </a:r>
            <a:r>
              <a:rPr kumimoji="1" lang="en-US" altLang="zh-CN" sz="1600" dirty="0">
                <a:solidFill>
                  <a:schemeClr val="bg2"/>
                </a:solidFill>
                <a:latin typeface="Times New Roman" panose="02020603050405020304" pitchFamily="18" charset="0"/>
              </a:rPr>
              <a:t>28                                           30</a:t>
            </a:r>
          </a:p>
          <a:p>
            <a:pPr algn="just"/>
            <a:r>
              <a:rPr kumimoji="1" lang="en-US" altLang="zh-CN" sz="16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户外型                                  </a:t>
            </a:r>
            <a:r>
              <a:rPr kumimoji="1" lang="en-US" altLang="zh-CN" sz="1600" dirty="0">
                <a:solidFill>
                  <a:schemeClr val="bg2"/>
                </a:solidFill>
                <a:latin typeface="Times New Roman" panose="02020603050405020304" pitchFamily="18" charset="0"/>
              </a:rPr>
              <a:t>31                                           32</a:t>
            </a:r>
          </a:p>
          <a:p>
            <a:pPr algn="just"/>
            <a:r>
              <a:rPr kumimoji="1" lang="en-US" altLang="zh-CN" sz="16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新产品</a:t>
            </a:r>
            <a:r>
              <a:rPr kumimoji="1" lang="en-US" altLang="zh-CN" sz="1600" dirty="0">
                <a:solidFill>
                  <a:schemeClr val="bg2"/>
                </a:solidFill>
                <a:latin typeface="Times New Roman" panose="02020603050405020304" pitchFamily="18" charset="0"/>
              </a:rPr>
              <a:t>/</a:t>
            </a:r>
            <a:r>
              <a:rPr kumimoji="1" lang="zh-CN" altLang="en-US" sz="1600" dirty="0">
                <a:solidFill>
                  <a:schemeClr val="bg2"/>
                </a:solidFill>
                <a:latin typeface="Times New Roman" panose="02020603050405020304" pitchFamily="18" charset="0"/>
              </a:rPr>
              <a:t>社会宣传者                     </a:t>
            </a:r>
            <a:r>
              <a:rPr kumimoji="1" lang="en-US" altLang="zh-CN" sz="1600" dirty="0">
                <a:solidFill>
                  <a:schemeClr val="bg2"/>
                </a:solidFill>
                <a:latin typeface="Times New Roman" panose="02020603050405020304" pitchFamily="18" charset="0"/>
              </a:rPr>
              <a:t>39                                           26</a:t>
            </a:r>
          </a:p>
          <a:p>
            <a:pPr algn="just"/>
            <a:r>
              <a:rPr kumimoji="1" lang="en-US" altLang="zh-CN" sz="16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寻找节约时间的产品                    </a:t>
            </a:r>
            <a:r>
              <a:rPr kumimoji="1" lang="en-US" altLang="zh-CN" sz="1600" dirty="0">
                <a:solidFill>
                  <a:schemeClr val="bg2"/>
                </a:solidFill>
                <a:latin typeface="Times New Roman" panose="02020603050405020304" pitchFamily="18" charset="0"/>
              </a:rPr>
              <a:t>39                                           25</a:t>
            </a:r>
          </a:p>
          <a:p>
            <a:pPr algn="just"/>
            <a:r>
              <a:rPr kumimoji="1" lang="en-US" altLang="zh-CN" sz="1600" dirty="0">
                <a:solidFill>
                  <a:schemeClr val="bg2"/>
                </a:solidFill>
                <a:latin typeface="Times New Roman" panose="02020603050405020304" pitchFamily="18" charset="0"/>
              </a:rPr>
              <a:t>                    </a:t>
            </a:r>
            <a:r>
              <a:rPr kumimoji="1" lang="zh-CN" altLang="en-US" sz="1600" dirty="0">
                <a:solidFill>
                  <a:schemeClr val="bg2"/>
                </a:solidFill>
                <a:latin typeface="Times New Roman" panose="02020603050405020304" pitchFamily="18" charset="0"/>
              </a:rPr>
              <a:t>根据厂商名称做出选择                 </a:t>
            </a:r>
            <a:r>
              <a:rPr kumimoji="1" lang="en-US" altLang="zh-CN" sz="1600" dirty="0">
                <a:solidFill>
                  <a:schemeClr val="bg2"/>
                </a:solidFill>
                <a:latin typeface="Times New Roman" panose="02020603050405020304" pitchFamily="18" charset="0"/>
              </a:rPr>
              <a:t>26                                           20</a:t>
            </a:r>
          </a:p>
          <a:p>
            <a:endParaRPr kumimoji="1" lang="zh-CN" altLang="en-US" sz="1600" dirty="0">
              <a:solidFill>
                <a:schemeClr val="bg2"/>
              </a:solidFill>
              <a:latin typeface="Times New Roman" panose="02020603050405020304" pitchFamily="18" charset="0"/>
            </a:endParaRPr>
          </a:p>
        </p:txBody>
      </p:sp>
      <p:sp>
        <p:nvSpPr>
          <p:cNvPr id="46084" name="Rectangle 4"/>
          <p:cNvSpPr>
            <a:spLocks noChangeArrowheads="1"/>
          </p:cNvSpPr>
          <p:nvPr/>
        </p:nvSpPr>
        <p:spPr bwMode="auto">
          <a:xfrm>
            <a:off x="0" y="1905000"/>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1400">
                <a:latin typeface="Times New Roman" panose="02020603050405020304" pitchFamily="18" charset="0"/>
              </a:rPr>
              <a:t>                    </a:t>
            </a:r>
          </a:p>
          <a:p>
            <a:pPr algn="just" eaLnBrk="1" hangingPunct="1"/>
            <a:r>
              <a:rPr kumimoji="1" lang="zh-CN" altLang="en-US" sz="1400">
                <a:latin typeface="Times New Roman" panose="02020603050405020304" pitchFamily="18" charset="0"/>
              </a:rPr>
              <a:t>                                </a:t>
            </a:r>
            <a:r>
              <a:rPr kumimoji="1" lang="zh-CN" altLang="en-US" sz="1400" b="1">
                <a:solidFill>
                  <a:schemeClr val="folHlink"/>
                </a:solidFill>
                <a:latin typeface="Times New Roman" panose="02020603050405020304" pitchFamily="18" charset="0"/>
              </a:rPr>
              <a:t>生活方式特征                        创新消费者                                 其他消费者</a:t>
            </a:r>
          </a:p>
        </p:txBody>
      </p:sp>
      <p:sp>
        <p:nvSpPr>
          <p:cNvPr id="46085" name="Line 5"/>
          <p:cNvSpPr>
            <a:spLocks noChangeShapeType="1"/>
          </p:cNvSpPr>
          <p:nvPr/>
        </p:nvSpPr>
        <p:spPr bwMode="auto">
          <a:xfrm>
            <a:off x="914400" y="1981200"/>
            <a:ext cx="6324600" cy="0"/>
          </a:xfrm>
          <a:prstGeom prst="line">
            <a:avLst/>
          </a:prstGeom>
          <a:noFill/>
          <a:ln w="28575">
            <a:solidFill>
              <a:srgbClr val="CC00FF"/>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86" name="Line 6"/>
          <p:cNvSpPr>
            <a:spLocks noChangeShapeType="1"/>
          </p:cNvSpPr>
          <p:nvPr/>
        </p:nvSpPr>
        <p:spPr bwMode="auto">
          <a:xfrm>
            <a:off x="914400" y="2895600"/>
            <a:ext cx="6324600" cy="0"/>
          </a:xfrm>
          <a:prstGeom prst="line">
            <a:avLst/>
          </a:prstGeom>
          <a:noFill/>
          <a:ln w="28575">
            <a:solidFill>
              <a:srgbClr val="CC00FF"/>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87" name="Line 7"/>
          <p:cNvSpPr>
            <a:spLocks noChangeShapeType="1"/>
          </p:cNvSpPr>
          <p:nvPr/>
        </p:nvSpPr>
        <p:spPr bwMode="auto">
          <a:xfrm>
            <a:off x="990600" y="4953000"/>
            <a:ext cx="6324600" cy="0"/>
          </a:xfrm>
          <a:prstGeom prst="line">
            <a:avLst/>
          </a:prstGeom>
          <a:noFill/>
          <a:ln w="28575">
            <a:solidFill>
              <a:srgbClr val="CC00FF"/>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Tree>
    <p:extLst>
      <p:ext uri="{BB962C8B-B14F-4D97-AF65-F5344CB8AC3E}">
        <p14:creationId xmlns:p14="http://schemas.microsoft.com/office/powerpoint/2010/main" val="424129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D250EA31-E381-4002-A236-D24053C19FB2}" type="slidenum">
              <a:rPr lang="en-US" smtClean="0">
                <a:latin typeface="Arial" charset="0"/>
                <a:cs typeface="Arial" charset="0"/>
              </a:rPr>
              <a:pPr/>
              <a:t>25</a:t>
            </a:fld>
            <a:endParaRPr lang="en-US">
              <a:latin typeface="Arial" charset="0"/>
              <a:cs typeface="Arial" charset="0"/>
            </a:endParaRPr>
          </a:p>
        </p:txBody>
      </p:sp>
      <p:sp>
        <p:nvSpPr>
          <p:cNvPr id="67587" name="Rectangle 2"/>
          <p:cNvSpPr>
            <a:spLocks noGrp="1" noChangeArrowheads="1"/>
          </p:cNvSpPr>
          <p:nvPr>
            <p:ph type="title"/>
          </p:nvPr>
        </p:nvSpPr>
        <p:spPr>
          <a:xfrm>
            <a:off x="685800" y="228600"/>
            <a:ext cx="7772400" cy="1295400"/>
          </a:xfrm>
        </p:spPr>
        <p:txBody>
          <a:bodyPr/>
          <a:lstStyle/>
          <a:p>
            <a:r>
              <a:rPr lang="en-US" sz="4000" b="1">
                <a:solidFill>
                  <a:srgbClr val="FF0033"/>
                </a:solidFill>
              </a:rPr>
              <a:t>VALS 2</a:t>
            </a:r>
            <a:br>
              <a:rPr lang="en-US" sz="4000" b="1">
                <a:solidFill>
                  <a:srgbClr val="FF0033"/>
                </a:solidFill>
              </a:rPr>
            </a:br>
            <a:r>
              <a:rPr lang="en-US">
                <a:solidFill>
                  <a:srgbClr val="0000FF"/>
                </a:solidFill>
              </a:rPr>
              <a:t>Psychographic Segmentation</a:t>
            </a:r>
          </a:p>
        </p:txBody>
      </p:sp>
      <p:sp>
        <p:nvSpPr>
          <p:cNvPr id="90115" name="Rectangle 3"/>
          <p:cNvSpPr>
            <a:spLocks noGrp="1" noChangeArrowheads="1"/>
          </p:cNvSpPr>
          <p:nvPr>
            <p:ph type="body" idx="1"/>
          </p:nvPr>
        </p:nvSpPr>
        <p:spPr>
          <a:xfrm>
            <a:off x="762000" y="1752600"/>
            <a:ext cx="8153400" cy="4114800"/>
          </a:xfrm>
        </p:spPr>
        <p:txBody>
          <a:bodyPr/>
          <a:lstStyle/>
          <a:p>
            <a:pPr>
              <a:defRPr/>
            </a:pPr>
            <a:r>
              <a:rPr lang="en-US" sz="2800" dirty="0"/>
              <a:t>Innovators – </a:t>
            </a:r>
            <a:r>
              <a:rPr lang="en-US" sz="2000" dirty="0"/>
              <a:t>successful, sophisticated – upscale products</a:t>
            </a:r>
            <a:endParaRPr lang="en-US" sz="2800" dirty="0"/>
          </a:p>
          <a:p>
            <a:pPr>
              <a:defRPr/>
            </a:pPr>
            <a:r>
              <a:rPr lang="en-US" sz="2800" dirty="0"/>
              <a:t>Thinkers – </a:t>
            </a:r>
            <a:r>
              <a:rPr lang="en-US" sz="2000" dirty="0"/>
              <a:t>educated, conservative, practical – durability, value</a:t>
            </a:r>
            <a:endParaRPr lang="en-US" sz="2800" dirty="0"/>
          </a:p>
          <a:p>
            <a:pPr>
              <a:defRPr/>
            </a:pPr>
            <a:r>
              <a:rPr lang="en-US" sz="2800" dirty="0"/>
              <a:t>Achievers – </a:t>
            </a:r>
            <a:r>
              <a:rPr lang="en-US" sz="2000" dirty="0"/>
              <a:t>goal-oriented, conservative, career, and family</a:t>
            </a:r>
            <a:endParaRPr lang="en-US" sz="2800" dirty="0"/>
          </a:p>
          <a:p>
            <a:pPr>
              <a:defRPr/>
            </a:pPr>
            <a:r>
              <a:rPr lang="en-US" sz="2800" dirty="0"/>
              <a:t>Experiencers – </a:t>
            </a:r>
            <a:r>
              <a:rPr lang="en-US" sz="2000" dirty="0"/>
              <a:t>young, enthusiastic, impulsive, fashion, social</a:t>
            </a:r>
            <a:endParaRPr lang="en-US" sz="2800" dirty="0"/>
          </a:p>
          <a:p>
            <a:pPr>
              <a:defRPr/>
            </a:pPr>
            <a:r>
              <a:rPr lang="en-US" sz="2800" dirty="0"/>
              <a:t>Believers – </a:t>
            </a:r>
            <a:r>
              <a:rPr lang="en-US" sz="2000" dirty="0"/>
              <a:t>conservative, conventional, traditional</a:t>
            </a:r>
            <a:endParaRPr lang="en-US" sz="2800" dirty="0"/>
          </a:p>
          <a:p>
            <a:pPr>
              <a:defRPr/>
            </a:pPr>
            <a:r>
              <a:rPr lang="en-US" sz="2800" dirty="0"/>
              <a:t>Strivers – </a:t>
            </a:r>
            <a:r>
              <a:rPr lang="en-US" sz="2000" dirty="0"/>
              <a:t>trendy, fun-loving, peers important</a:t>
            </a:r>
            <a:endParaRPr lang="en-US" sz="2800" dirty="0"/>
          </a:p>
          <a:p>
            <a:pPr>
              <a:defRPr/>
            </a:pPr>
            <a:r>
              <a:rPr lang="en-US" sz="2800" dirty="0"/>
              <a:t>Makers – </a:t>
            </a:r>
            <a:r>
              <a:rPr lang="en-US" sz="2000" dirty="0"/>
              <a:t>self-sufficient, respect authority, not materialistic</a:t>
            </a:r>
            <a:endParaRPr lang="en-US" sz="2800" dirty="0"/>
          </a:p>
          <a:p>
            <a:pPr>
              <a:defRPr/>
            </a:pPr>
            <a:r>
              <a:rPr lang="en-US" sz="2800" dirty="0"/>
              <a:t>Survivors – </a:t>
            </a:r>
            <a:r>
              <a:rPr lang="en-US" sz="2000" dirty="0"/>
              <a:t>safety, security, focus on needs, price</a:t>
            </a:r>
            <a:endParaRPr lang="en-US" sz="2800" dirty="0"/>
          </a:p>
        </p:txBody>
      </p:sp>
      <p:sp>
        <p:nvSpPr>
          <p:cNvPr id="901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extLst>
      <p:ext uri="{BB962C8B-B14F-4D97-AF65-F5344CB8AC3E}">
        <p14:creationId xmlns:p14="http://schemas.microsoft.com/office/powerpoint/2010/main" val="251907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日期占位符 2"/>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latin typeface="Verdana" panose="020B0604030504040204" pitchFamily="34" charset="0"/>
              </a:rPr>
              <a:t>Prentice-Hall, cr 2009</a:t>
            </a:r>
          </a:p>
        </p:txBody>
      </p:sp>
      <p:sp>
        <p:nvSpPr>
          <p:cNvPr id="47107" name="灯片编号占位符 4"/>
          <p:cNvSpPr txBox="1">
            <a:spLocks noGrp="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b="1">
                <a:solidFill>
                  <a:srgbClr val="CC3300"/>
                </a:solidFill>
              </a:rPr>
              <a:t>6-</a:t>
            </a:r>
            <a:fld id="{8327AD23-61D5-4524-A796-DDE8B1999F63}" type="slidenum">
              <a:rPr lang="en-US" altLang="zh-CN" sz="1200" b="1">
                <a:solidFill>
                  <a:srgbClr val="CC3300"/>
                </a:solidFill>
              </a:rPr>
              <a:pPr algn="r" eaLnBrk="1" hangingPunct="1"/>
              <a:t>26</a:t>
            </a:fld>
            <a:endParaRPr lang="en-US" altLang="zh-CN" sz="1200" b="1">
              <a:solidFill>
                <a:srgbClr val="CC3300"/>
              </a:solidFill>
            </a:endParaRPr>
          </a:p>
        </p:txBody>
      </p:sp>
      <p:sp>
        <p:nvSpPr>
          <p:cNvPr id="47108" name="Text Box 4"/>
          <p:cNvSpPr txBox="1">
            <a:spLocks noChangeArrowheads="1"/>
          </p:cNvSpPr>
          <p:nvPr/>
        </p:nvSpPr>
        <p:spPr bwMode="auto">
          <a:xfrm>
            <a:off x="1814513" y="4921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b="1" baseline="30000">
              <a:solidFill>
                <a:srgbClr val="0479C8"/>
              </a:solidFill>
            </a:endParaRPr>
          </a:p>
        </p:txBody>
      </p:sp>
      <p:sp>
        <p:nvSpPr>
          <p:cNvPr id="47109" name="Rectangle 8"/>
          <p:cNvSpPr>
            <a:spLocks noGrp="1" noChangeArrowheads="1"/>
          </p:cNvSpPr>
          <p:nvPr>
            <p:ph type="title" idx="4294967295"/>
          </p:nvPr>
        </p:nvSpPr>
        <p:spPr/>
        <p:txBody>
          <a:bodyPr/>
          <a:lstStyle/>
          <a:p>
            <a:pPr eaLnBrk="1" hangingPunct="1"/>
            <a:r>
              <a:rPr lang="en-US" altLang="zh-CN">
                <a:ea typeface="宋体" panose="02010600030101010101" pitchFamily="2" charset="-122"/>
              </a:rPr>
              <a:t>VALS2</a:t>
            </a:r>
            <a:r>
              <a:rPr lang="en-US" altLang="zh-CN" baseline="30000">
                <a:ea typeface="宋体" panose="02010600030101010101" pitchFamily="2" charset="-122"/>
              </a:rPr>
              <a:t>TM</a:t>
            </a:r>
          </a:p>
        </p:txBody>
      </p:sp>
      <p:sp>
        <p:nvSpPr>
          <p:cNvPr id="47110" name="Text Box 9"/>
          <p:cNvSpPr txBox="1">
            <a:spLocks noChangeArrowheads="1"/>
          </p:cNvSpPr>
          <p:nvPr/>
        </p:nvSpPr>
        <p:spPr bwMode="auto">
          <a:xfrm>
            <a:off x="4191000" y="6248400"/>
            <a:ext cx="9048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tIns="228600" bIns="2286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CC3300"/>
                </a:solidFill>
              </a:rPr>
              <a:t>Figure 6.3</a:t>
            </a:r>
          </a:p>
        </p:txBody>
      </p:sp>
      <p:sp>
        <p:nvSpPr>
          <p:cNvPr id="47111" name="Text Box 10"/>
          <p:cNvSpPr txBox="1">
            <a:spLocks noChangeArrowheads="1"/>
          </p:cNvSpPr>
          <p:nvPr/>
        </p:nvSpPr>
        <p:spPr bwMode="auto">
          <a:xfrm>
            <a:off x="5791200" y="5638800"/>
            <a:ext cx="2209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tIns="228600" bIns="2286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Wingdings" panose="05000000000000000000" pitchFamily="2" charset="2"/>
              <a:buChar char="ñ"/>
            </a:pPr>
            <a:r>
              <a:rPr lang="zh-CN" altLang="en-US" b="1">
                <a:solidFill>
                  <a:srgbClr val="CC0066"/>
                </a:solidFill>
                <a:sym typeface="Wingdings" panose="05000000000000000000" pitchFamily="2" charset="2"/>
              </a:rPr>
              <a:t>点击进行</a:t>
            </a:r>
          </a:p>
          <a:p>
            <a:pPr algn="r" eaLnBrk="1" hangingPunct="1">
              <a:buFont typeface="Wingdings" panose="05000000000000000000" pitchFamily="2" charset="2"/>
              <a:buNone/>
            </a:pPr>
            <a:r>
              <a:rPr lang="en-US" altLang="zh-CN" b="1">
                <a:solidFill>
                  <a:srgbClr val="CC0066"/>
                </a:solidFill>
                <a:sym typeface="Wingdings" panose="05000000000000000000" pitchFamily="2" charset="2"/>
              </a:rPr>
              <a:t>VALS2 </a:t>
            </a:r>
            <a:r>
              <a:rPr lang="zh-CN" altLang="en-US" b="1">
                <a:solidFill>
                  <a:srgbClr val="CC0066"/>
                </a:solidFill>
                <a:sym typeface="Wingdings" panose="05000000000000000000" pitchFamily="2" charset="2"/>
              </a:rPr>
              <a:t>调查</a:t>
            </a:r>
          </a:p>
        </p:txBody>
      </p:sp>
      <p:pic>
        <p:nvPicPr>
          <p:cNvPr id="47112" name="Picture 8" descr="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6866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3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F8182048-C9AF-4964-BD2C-6C2A38253000}" type="slidenum">
              <a:rPr lang="en-US" smtClean="0">
                <a:latin typeface="Arial" charset="0"/>
                <a:cs typeface="Arial" charset="0"/>
              </a:rPr>
              <a:pPr/>
              <a:t>27</a:t>
            </a:fld>
            <a:endParaRPr lang="en-US">
              <a:latin typeface="Arial" charset="0"/>
              <a:cs typeface="Arial" charset="0"/>
            </a:endParaRPr>
          </a:p>
        </p:txBody>
      </p:sp>
      <p:sp>
        <p:nvSpPr>
          <p:cNvPr id="133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19" name="Rectangle 7"/>
          <p:cNvSpPr>
            <a:spLocks noChangeArrowheads="1"/>
          </p:cNvSpPr>
          <p:nvPr/>
        </p:nvSpPr>
        <p:spPr bwMode="auto">
          <a:xfrm>
            <a:off x="533400" y="228600"/>
            <a:ext cx="62484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20" name="Rectangle 8"/>
          <p:cNvSpPr>
            <a:spLocks noChangeArrowheads="1"/>
          </p:cNvSpPr>
          <p:nvPr/>
        </p:nvSpPr>
        <p:spPr bwMode="auto">
          <a:xfrm>
            <a:off x="533400" y="838200"/>
            <a:ext cx="6248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9640" name="Text Box 9"/>
          <p:cNvSpPr txBox="1">
            <a:spLocks noChangeArrowheads="1"/>
          </p:cNvSpPr>
          <p:nvPr/>
        </p:nvSpPr>
        <p:spPr bwMode="auto">
          <a:xfrm>
            <a:off x="609600" y="258763"/>
            <a:ext cx="4343400" cy="579437"/>
          </a:xfrm>
          <a:prstGeom prst="rect">
            <a:avLst/>
          </a:prstGeom>
          <a:noFill/>
          <a:ln w="12700">
            <a:noFill/>
            <a:miter lim="800000"/>
            <a:headEnd type="none" w="sm" len="sm"/>
            <a:tailEnd type="none" w="sm" len="sm"/>
          </a:ln>
        </p:spPr>
        <p:txBody>
          <a:bodyPr>
            <a:spAutoFit/>
          </a:bodyPr>
          <a:lstStyle/>
          <a:p>
            <a:r>
              <a:rPr lang="en-US" sz="2800">
                <a:solidFill>
                  <a:srgbClr val="FFFFFF"/>
                </a:solidFill>
              </a:rPr>
              <a:t>FIGURE   </a:t>
            </a:r>
            <a:r>
              <a:rPr lang="en-US">
                <a:solidFill>
                  <a:srgbClr val="FFFFFF"/>
                </a:solidFill>
              </a:rPr>
              <a:t>4 . 4</a:t>
            </a:r>
          </a:p>
        </p:txBody>
      </p:sp>
      <p:sp>
        <p:nvSpPr>
          <p:cNvPr id="69641" name="Rectangle 10"/>
          <p:cNvSpPr>
            <a:spLocks noChangeArrowheads="1"/>
          </p:cNvSpPr>
          <p:nvPr/>
        </p:nvSpPr>
        <p:spPr bwMode="auto">
          <a:xfrm>
            <a:off x="533400" y="914400"/>
            <a:ext cx="6248400" cy="457200"/>
          </a:xfrm>
          <a:prstGeom prst="rect">
            <a:avLst/>
          </a:prstGeom>
          <a:noFill/>
          <a:ln w="9525">
            <a:noFill/>
            <a:miter lim="800000"/>
            <a:headEnd/>
            <a:tailEnd/>
          </a:ln>
        </p:spPr>
        <p:txBody>
          <a:bodyPr lIns="92075" tIns="46038" rIns="92075" bIns="46038" anchor="ctr"/>
          <a:lstStyle/>
          <a:p>
            <a:pPr eaLnBrk="0" hangingPunct="0"/>
            <a:r>
              <a:rPr lang="en-US" sz="2200" b="1"/>
              <a:t>Characteristics of Generation Segments</a:t>
            </a:r>
          </a:p>
        </p:txBody>
      </p:sp>
      <p:sp>
        <p:nvSpPr>
          <p:cNvPr id="69642" name="Rectangle 1"/>
          <p:cNvSpPr>
            <a:spLocks noChangeArrowheads="1"/>
          </p:cNvSpPr>
          <p:nvPr/>
        </p:nvSpPr>
        <p:spPr bwMode="auto">
          <a:xfrm>
            <a:off x="0" y="44450"/>
            <a:ext cx="184150" cy="366713"/>
          </a:xfrm>
          <a:prstGeom prst="rect">
            <a:avLst/>
          </a:prstGeom>
          <a:noFill/>
          <a:ln w="9525">
            <a:noFill/>
            <a:miter lim="800000"/>
            <a:headEnd/>
            <a:tailEnd/>
          </a:ln>
        </p:spPr>
        <p:txBody>
          <a:bodyPr wrap="none" anchor="ctr">
            <a:spAutoFit/>
          </a:bodyPr>
          <a:lstStyle/>
          <a:p>
            <a:endParaRPr lang="en-GB" sz="1800">
              <a:solidFill>
                <a:schemeClr val="tx1"/>
              </a:solidFill>
            </a:endParaRPr>
          </a:p>
        </p:txBody>
      </p:sp>
      <p:sp>
        <p:nvSpPr>
          <p:cNvPr id="69643" name="Rectangle 2"/>
          <p:cNvSpPr>
            <a:spLocks noChangeArrowheads="1"/>
          </p:cNvSpPr>
          <p:nvPr/>
        </p:nvSpPr>
        <p:spPr bwMode="auto">
          <a:xfrm>
            <a:off x="0" y="44450"/>
            <a:ext cx="184150" cy="366713"/>
          </a:xfrm>
          <a:prstGeom prst="rect">
            <a:avLst/>
          </a:prstGeom>
          <a:noFill/>
          <a:ln w="9525">
            <a:noFill/>
            <a:miter lim="800000"/>
            <a:headEnd/>
            <a:tailEnd/>
          </a:ln>
        </p:spPr>
        <p:txBody>
          <a:bodyPr wrap="none" anchor="ctr">
            <a:spAutoFit/>
          </a:bodyPr>
          <a:lstStyle/>
          <a:p>
            <a:endParaRPr lang="en-GB" sz="1800">
              <a:solidFill>
                <a:schemeClr val="tx1"/>
              </a:solidFill>
            </a:endParaRPr>
          </a:p>
        </p:txBody>
      </p:sp>
      <p:sp>
        <p:nvSpPr>
          <p:cNvPr id="69644" name="Rectangle 3"/>
          <p:cNvSpPr>
            <a:spLocks noChangeArrowheads="1"/>
          </p:cNvSpPr>
          <p:nvPr/>
        </p:nvSpPr>
        <p:spPr bwMode="auto">
          <a:xfrm>
            <a:off x="0" y="44450"/>
            <a:ext cx="184150" cy="366713"/>
          </a:xfrm>
          <a:prstGeom prst="rect">
            <a:avLst/>
          </a:prstGeom>
          <a:noFill/>
          <a:ln w="9525">
            <a:noFill/>
            <a:miter lim="800000"/>
            <a:headEnd/>
            <a:tailEnd/>
          </a:ln>
        </p:spPr>
        <p:txBody>
          <a:bodyPr wrap="none" anchor="ctr">
            <a:spAutoFit/>
          </a:bodyPr>
          <a:lstStyle/>
          <a:p>
            <a:endParaRPr lang="en-GB" sz="1800">
              <a:solidFill>
                <a:schemeClr val="tx1"/>
              </a:solidFill>
            </a:endParaRPr>
          </a:p>
        </p:txBody>
      </p:sp>
      <p:graphicFrame>
        <p:nvGraphicFramePr>
          <p:cNvPr id="15" name="Table 14"/>
          <p:cNvGraphicFramePr>
            <a:graphicFrameLocks noGrp="1"/>
          </p:cNvGraphicFramePr>
          <p:nvPr/>
        </p:nvGraphicFramePr>
        <p:xfrm>
          <a:off x="990600" y="1676400"/>
          <a:ext cx="7391400" cy="4090386"/>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381001">
                <a:tc gridSpan="3">
                  <a:txBody>
                    <a:bodyPr/>
                    <a:lstStyle/>
                    <a:p>
                      <a:r>
                        <a:rPr lang="en-US" sz="1400" b="1" dirty="0">
                          <a:solidFill>
                            <a:schemeClr val="bg1"/>
                          </a:solidFill>
                        </a:rPr>
                        <a:t>Name of Segment</a:t>
                      </a:r>
                      <a:r>
                        <a:rPr lang="en-US" sz="1400" b="1" baseline="0" dirty="0">
                          <a:solidFill>
                            <a:schemeClr val="bg1"/>
                          </a:solidFill>
                        </a:rPr>
                        <a:t>     </a:t>
                      </a:r>
                      <a:r>
                        <a:rPr lang="en-US" sz="1400" b="1" dirty="0"/>
                        <a:t>Year</a:t>
                      </a:r>
                      <a:r>
                        <a:rPr lang="en-US" sz="1400" b="1" baseline="0" dirty="0"/>
                        <a:t> of Birth       </a:t>
                      </a:r>
                      <a:r>
                        <a:rPr lang="en-US" sz="1400" b="1" dirty="0"/>
                        <a:t>Characteristics</a:t>
                      </a:r>
                    </a:p>
                  </a:txBody>
                  <a:tcPr/>
                </a:tc>
                <a:tc hMerge="1">
                  <a:txBody>
                    <a:bodyPr/>
                    <a:lstStyle/>
                    <a:p>
                      <a:endParaRPr lang="en-US" b="1" dirty="0"/>
                    </a:p>
                  </a:txBody>
                  <a:tcPr/>
                </a:tc>
                <a:tc hMerge="1">
                  <a:txBody>
                    <a:bodyPr/>
                    <a:lstStyle/>
                    <a:p>
                      <a:endParaRPr lang="en-US" b="1" dirty="0"/>
                    </a:p>
                  </a:txBody>
                  <a:tcPr/>
                </a:tc>
                <a:extLst>
                  <a:ext uri="{0D108BD9-81ED-4DB2-BD59-A6C34878D82A}">
                    <a16:rowId xmlns:a16="http://schemas.microsoft.com/office/drawing/2014/main" val="10000"/>
                  </a:ext>
                </a:extLst>
              </a:tr>
              <a:tr h="337768">
                <a:tc>
                  <a:txBody>
                    <a:bodyPr/>
                    <a:lstStyle/>
                    <a:p>
                      <a:r>
                        <a:rPr lang="en-US" sz="1400" dirty="0"/>
                        <a:t>Millennials</a:t>
                      </a:r>
                    </a:p>
                  </a:txBody>
                  <a:tcPr/>
                </a:tc>
                <a:tc>
                  <a:txBody>
                    <a:bodyPr/>
                    <a:lstStyle/>
                    <a:p>
                      <a:pPr algn="ctr"/>
                      <a:r>
                        <a:rPr lang="en-US" sz="1400" dirty="0"/>
                        <a:t>1978-2002</a:t>
                      </a:r>
                      <a:endParaRPr lang="en-US" sz="1600" dirty="0"/>
                    </a:p>
                  </a:txBody>
                  <a:tcPr/>
                </a:tc>
                <a:tc>
                  <a:txBody>
                    <a:bodyPr/>
                    <a:lstStyle/>
                    <a:p>
                      <a:r>
                        <a:rPr lang="en-US" sz="1400" dirty="0"/>
                        <a:t>Spend money on clothes, automobiles, college, televisions, and stereos. Ninety percent live at home</a:t>
                      </a:r>
                      <a:r>
                        <a:rPr lang="en-US" sz="1400" baseline="0" dirty="0"/>
                        <a:t> or in a dorm or rent an apartment.</a:t>
                      </a:r>
                      <a:endParaRPr lang="en-US" sz="1400" dirty="0"/>
                    </a:p>
                  </a:txBody>
                  <a:tcPr/>
                </a:tc>
                <a:extLst>
                  <a:ext uri="{0D108BD9-81ED-4DB2-BD59-A6C34878D82A}">
                    <a16:rowId xmlns:a16="http://schemas.microsoft.com/office/drawing/2014/main" val="10001"/>
                  </a:ext>
                </a:extLst>
              </a:tr>
              <a:tr h="337768">
                <a:tc>
                  <a:txBody>
                    <a:bodyPr/>
                    <a:lstStyle/>
                    <a:p>
                      <a:r>
                        <a:rPr lang="en-US" sz="1400" dirty="0"/>
                        <a:t>Generation X</a:t>
                      </a:r>
                    </a:p>
                  </a:txBody>
                  <a:tcPr/>
                </a:tc>
                <a:tc>
                  <a:txBody>
                    <a:bodyPr/>
                    <a:lstStyle/>
                    <a:p>
                      <a:pPr algn="ctr"/>
                      <a:r>
                        <a:rPr lang="en-US" sz="1400" dirty="0"/>
                        <a:t>1965-1977</a:t>
                      </a:r>
                      <a:endParaRPr lang="en-US" sz="1600" dirty="0"/>
                    </a:p>
                  </a:txBody>
                  <a:tcPr/>
                </a:tc>
                <a:tc>
                  <a:txBody>
                    <a:bodyPr/>
                    <a:lstStyle/>
                    <a:p>
                      <a:r>
                        <a:rPr lang="en-US" sz="1400" dirty="0"/>
                        <a:t>Focus on family and children. Spend on food, housing,</a:t>
                      </a:r>
                      <a:r>
                        <a:rPr lang="en-US" sz="1400" baseline="0" dirty="0"/>
                        <a:t> transportation, and personal services.</a:t>
                      </a:r>
                      <a:endParaRPr lang="en-US" sz="1400" dirty="0"/>
                    </a:p>
                  </a:txBody>
                  <a:tcPr/>
                </a:tc>
                <a:extLst>
                  <a:ext uri="{0D108BD9-81ED-4DB2-BD59-A6C34878D82A}">
                    <a16:rowId xmlns:a16="http://schemas.microsoft.com/office/drawing/2014/main" val="10002"/>
                  </a:ext>
                </a:extLst>
              </a:tr>
              <a:tr h="337768">
                <a:tc>
                  <a:txBody>
                    <a:bodyPr/>
                    <a:lstStyle/>
                    <a:p>
                      <a:r>
                        <a:rPr lang="en-US" sz="1400" dirty="0"/>
                        <a:t>Younger Boomers</a:t>
                      </a:r>
                    </a:p>
                  </a:txBody>
                  <a:tcPr/>
                </a:tc>
                <a:tc>
                  <a:txBody>
                    <a:bodyPr/>
                    <a:lstStyle/>
                    <a:p>
                      <a:pPr algn="ctr"/>
                      <a:r>
                        <a:rPr lang="en-US" sz="1400" dirty="0"/>
                        <a:t>1954-1964</a:t>
                      </a:r>
                      <a:endParaRPr lang="en-US" sz="1600" dirty="0"/>
                    </a:p>
                  </a:txBody>
                  <a:tcPr/>
                </a:tc>
                <a:tc>
                  <a:txBody>
                    <a:bodyPr/>
                    <a:lstStyle/>
                    <a:p>
                      <a:r>
                        <a:rPr lang="en-US" sz="1400" dirty="0"/>
                        <a:t>Focus on home and family. Spend on home mortgage,</a:t>
                      </a:r>
                      <a:r>
                        <a:rPr lang="en-US" sz="1400" baseline="0" dirty="0"/>
                        <a:t> pets, toys, playground equipment, and large recreational items.</a:t>
                      </a:r>
                      <a:endParaRPr lang="en-US" sz="1400" dirty="0"/>
                    </a:p>
                  </a:txBody>
                  <a:tcPr/>
                </a:tc>
                <a:extLst>
                  <a:ext uri="{0D108BD9-81ED-4DB2-BD59-A6C34878D82A}">
                    <a16:rowId xmlns:a16="http://schemas.microsoft.com/office/drawing/2014/main" val="10003"/>
                  </a:ext>
                </a:extLst>
              </a:tr>
              <a:tr h="337768">
                <a:tc>
                  <a:txBody>
                    <a:bodyPr/>
                    <a:lstStyle/>
                    <a:p>
                      <a:r>
                        <a:rPr lang="en-US" sz="1400" dirty="0"/>
                        <a:t>Older Boomers</a:t>
                      </a:r>
                    </a:p>
                  </a:txBody>
                  <a:tcPr/>
                </a:tc>
                <a:tc>
                  <a:txBody>
                    <a:bodyPr/>
                    <a:lstStyle/>
                    <a:p>
                      <a:pPr algn="ctr"/>
                      <a:r>
                        <a:rPr lang="en-US" sz="1400" dirty="0"/>
                        <a:t>1952-1953</a:t>
                      </a:r>
                      <a:endParaRPr lang="en-US" sz="1600" dirty="0"/>
                    </a:p>
                  </a:txBody>
                  <a:tcPr/>
                </a:tc>
                <a:tc>
                  <a:txBody>
                    <a:bodyPr/>
                    <a:lstStyle/>
                    <a:p>
                      <a:r>
                        <a:rPr lang="en-US" sz="1400" dirty="0"/>
                        <a:t>Spend on upgrading homes, ensuring education</a:t>
                      </a:r>
                      <a:r>
                        <a:rPr lang="en-US" sz="1400" baseline="0" dirty="0"/>
                        <a:t> and independence of their children, and luxury items, such as boats.</a:t>
                      </a:r>
                      <a:endParaRPr lang="en-US" sz="1400" dirty="0"/>
                    </a:p>
                  </a:txBody>
                  <a:tcPr/>
                </a:tc>
                <a:extLst>
                  <a:ext uri="{0D108BD9-81ED-4DB2-BD59-A6C34878D82A}">
                    <a16:rowId xmlns:a16="http://schemas.microsoft.com/office/drawing/2014/main" val="10004"/>
                  </a:ext>
                </a:extLst>
              </a:tr>
              <a:tr h="337768">
                <a:tc>
                  <a:txBody>
                    <a:bodyPr/>
                    <a:lstStyle/>
                    <a:p>
                      <a:r>
                        <a:rPr lang="en-US" sz="1400" dirty="0"/>
                        <a:t>Seniors</a:t>
                      </a:r>
                    </a:p>
                  </a:txBody>
                  <a:tcPr/>
                </a:tc>
                <a:tc>
                  <a:txBody>
                    <a:bodyPr/>
                    <a:lstStyle/>
                    <a:p>
                      <a:pPr algn="ctr"/>
                      <a:r>
                        <a:rPr lang="en-US" sz="1400" dirty="0"/>
                        <a:t>Up to 1951</a:t>
                      </a:r>
                    </a:p>
                  </a:txBody>
                  <a:tcPr/>
                </a:tc>
                <a:tc>
                  <a:txBody>
                    <a:bodyPr/>
                    <a:lstStyle/>
                    <a:p>
                      <a:r>
                        <a:rPr lang="en-US" sz="1400" dirty="0"/>
                        <a:t>Most have fixed incomes. Spend heavily on health care and related medical items.</a:t>
                      </a:r>
                    </a:p>
                  </a:txBody>
                  <a:tcPr/>
                </a:tc>
                <a:extLst>
                  <a:ext uri="{0D108BD9-81ED-4DB2-BD59-A6C34878D82A}">
                    <a16:rowId xmlns:a16="http://schemas.microsoft.com/office/drawing/2014/main" val="10005"/>
                  </a:ext>
                </a:extLst>
              </a:tr>
              <a:tr h="478505">
                <a:tc gridSpan="3">
                  <a:txBody>
                    <a:bodyPr/>
                    <a:lstStyle/>
                    <a:p>
                      <a:r>
                        <a:rPr lang="en-US" sz="1200" b="1" dirty="0"/>
                        <a:t>Source:</a:t>
                      </a:r>
                      <a:r>
                        <a:rPr lang="en-US" sz="1200" b="1" baseline="0" dirty="0"/>
                        <a:t> </a:t>
                      </a:r>
                      <a:r>
                        <a:rPr lang="en-US" sz="1200" baseline="0" dirty="0"/>
                        <a:t>Author-created from Dana-Nicoleta Lascu and Kenneth E. Clow, </a:t>
                      </a:r>
                      <a:r>
                        <a:rPr lang="en-US" sz="1200" i="1" baseline="0" dirty="0"/>
                        <a:t>Marketing Principles </a:t>
                      </a:r>
                      <a:r>
                        <a:rPr lang="en-US" sz="1200" baseline="0" dirty="0"/>
                        <a:t>(Cincinnati, OH: Textbook Media Press, 2012).</a:t>
                      </a:r>
                      <a:endParaRPr lang="en-US" sz="1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6283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zh-CN" sz="1800">
                <a:ea typeface="宋体" panose="02010600030101010101" pitchFamily="2" charset="-122"/>
              </a:rPr>
              <a:t>VALS2</a:t>
            </a:r>
            <a:r>
              <a:rPr lang="zh-CN" altLang="en-US" sz="1800">
                <a:ea typeface="宋体" panose="02010600030101010101" pitchFamily="2" charset="-122"/>
              </a:rPr>
              <a:t>生活方式分类及其在营销中的应用</a:t>
            </a:r>
          </a:p>
        </p:txBody>
      </p:sp>
      <p:sp>
        <p:nvSpPr>
          <p:cNvPr id="48131" name="Rectangle 3"/>
          <p:cNvSpPr>
            <a:spLocks noGrp="1" noChangeArrowheads="1"/>
          </p:cNvSpPr>
          <p:nvPr>
            <p:ph type="body" sz="half" idx="1"/>
          </p:nvPr>
        </p:nvSpPr>
        <p:spPr>
          <a:xfrm>
            <a:off x="762000" y="1981200"/>
            <a:ext cx="3810000" cy="4114800"/>
          </a:xfrm>
        </p:spPr>
        <p:txBody>
          <a:bodyPr/>
          <a:lstStyle/>
          <a:p>
            <a:r>
              <a:rPr lang="zh-CN" altLang="en-US" sz="1400">
                <a:ea typeface="宋体" panose="02010600030101010101" pitchFamily="2" charset="-122"/>
              </a:rPr>
              <a:t>从两个维度进行</a:t>
            </a:r>
            <a:r>
              <a:rPr lang="zh-CN" altLang="en-US" sz="1400">
                <a:ea typeface="宋体" panose="02010600030101010101" pitchFamily="2" charset="-122"/>
                <a:hlinkClick r:id="" action="ppaction://noaction"/>
              </a:rPr>
              <a:t>分类</a:t>
            </a:r>
            <a:endParaRPr lang="zh-CN" altLang="en-US" sz="1400">
              <a:ea typeface="宋体" panose="02010600030101010101" pitchFamily="2" charset="-122"/>
            </a:endParaRPr>
          </a:p>
          <a:p>
            <a:pPr lvl="1"/>
            <a:r>
              <a:rPr lang="zh-CN" altLang="en-US" sz="1600">
                <a:ea typeface="宋体" panose="02010600030101010101" pitchFamily="2" charset="-122"/>
              </a:rPr>
              <a:t>资源多寡：涉及金钱、教育、自信和精力 等。</a:t>
            </a:r>
          </a:p>
          <a:p>
            <a:pPr lvl="1"/>
            <a:r>
              <a:rPr lang="zh-CN" altLang="en-US" sz="1600">
                <a:ea typeface="宋体" panose="02010600030101010101" pitchFamily="2" charset="-122"/>
              </a:rPr>
              <a:t>如何看待世界的方式：原则导向（受世界观的引导）、身份导向（受他人态度、观点的影响较大）及行动导向（对行动、变化和冒险有着强烈的渴求 ）</a:t>
            </a:r>
          </a:p>
        </p:txBody>
      </p:sp>
      <p:sp>
        <p:nvSpPr>
          <p:cNvPr id="48132" name="Rectangle 4"/>
          <p:cNvSpPr>
            <a:spLocks noGrp="1" noChangeArrowheads="1"/>
          </p:cNvSpPr>
          <p:nvPr>
            <p:ph type="body" sz="half" idx="2"/>
          </p:nvPr>
        </p:nvSpPr>
        <p:spPr>
          <a:xfrm>
            <a:off x="4876800" y="1981200"/>
            <a:ext cx="3810000" cy="4114800"/>
          </a:xfrm>
        </p:spPr>
        <p:txBody>
          <a:bodyPr/>
          <a:lstStyle/>
          <a:p>
            <a:r>
              <a:rPr lang="en-US" altLang="zh-CN" sz="1400">
                <a:ea typeface="宋体" panose="02010600030101010101" pitchFamily="2" charset="-122"/>
              </a:rPr>
              <a:t>8</a:t>
            </a:r>
            <a:r>
              <a:rPr lang="zh-CN" altLang="en-US" sz="1400">
                <a:ea typeface="宋体" panose="02010600030101010101" pitchFamily="2" charset="-122"/>
              </a:rPr>
              <a:t>种生活方式</a:t>
            </a:r>
          </a:p>
          <a:p>
            <a:pPr lvl="1"/>
            <a:r>
              <a:rPr lang="zh-CN" altLang="en-US" sz="1600">
                <a:ea typeface="宋体" panose="02010600030101010101" pitchFamily="2" charset="-122"/>
              </a:rPr>
              <a:t>实现者（</a:t>
            </a:r>
            <a:r>
              <a:rPr lang="en-US" altLang="zh-CN" sz="1600">
                <a:ea typeface="宋体" panose="02010600030101010101" pitchFamily="2" charset="-122"/>
              </a:rPr>
              <a:t>Actualizeers</a:t>
            </a:r>
            <a:r>
              <a:rPr lang="zh-CN" altLang="en-US" sz="1600">
                <a:ea typeface="宋体" panose="02010600030101010101" pitchFamily="2" charset="-122"/>
              </a:rPr>
              <a:t>） </a:t>
            </a:r>
          </a:p>
          <a:p>
            <a:pPr lvl="1"/>
            <a:r>
              <a:rPr lang="zh-CN" altLang="en-US" sz="1600">
                <a:ea typeface="宋体" panose="02010600030101010101" pitchFamily="2" charset="-122"/>
                <a:hlinkClick r:id="" action="ppaction://noaction"/>
              </a:rPr>
              <a:t>完成者</a:t>
            </a:r>
            <a:r>
              <a:rPr lang="zh-CN" altLang="en-US" sz="1600">
                <a:ea typeface="宋体" panose="02010600030101010101" pitchFamily="2" charset="-122"/>
              </a:rPr>
              <a:t>（</a:t>
            </a:r>
            <a:r>
              <a:rPr lang="en-US" altLang="zh-CN" sz="1600">
                <a:ea typeface="宋体" panose="02010600030101010101" pitchFamily="2" charset="-122"/>
              </a:rPr>
              <a:t>Fulfilleds</a:t>
            </a:r>
            <a:r>
              <a:rPr lang="zh-CN" altLang="en-US" sz="1600">
                <a:ea typeface="宋体" panose="02010600030101010101" pitchFamily="2" charset="-122"/>
              </a:rPr>
              <a:t>） </a:t>
            </a:r>
          </a:p>
          <a:p>
            <a:pPr lvl="1"/>
            <a:r>
              <a:rPr lang="zh-CN" altLang="en-US" sz="1600">
                <a:ea typeface="宋体" panose="02010600030101010101" pitchFamily="2" charset="-122"/>
              </a:rPr>
              <a:t>信奉者（</a:t>
            </a:r>
            <a:r>
              <a:rPr lang="en-US" altLang="zh-CN" sz="1600">
                <a:ea typeface="宋体" panose="02010600030101010101" pitchFamily="2" charset="-122"/>
              </a:rPr>
              <a:t>Believers</a:t>
            </a:r>
            <a:r>
              <a:rPr lang="zh-CN" altLang="en-US" sz="1600">
                <a:ea typeface="宋体" panose="02010600030101010101" pitchFamily="2" charset="-122"/>
              </a:rPr>
              <a:t>） </a:t>
            </a:r>
          </a:p>
          <a:p>
            <a:pPr lvl="1"/>
            <a:r>
              <a:rPr lang="zh-CN" altLang="en-US" sz="1600">
                <a:ea typeface="宋体" panose="02010600030101010101" pitchFamily="2" charset="-122"/>
                <a:hlinkClick r:id="" action="ppaction://noaction"/>
              </a:rPr>
              <a:t>成就者</a:t>
            </a:r>
            <a:r>
              <a:rPr lang="zh-CN" altLang="en-US" sz="1600">
                <a:ea typeface="宋体" panose="02010600030101010101" pitchFamily="2" charset="-122"/>
              </a:rPr>
              <a:t>（</a:t>
            </a:r>
            <a:r>
              <a:rPr lang="en-US" altLang="zh-CN" sz="1600">
                <a:ea typeface="宋体" panose="02010600030101010101" pitchFamily="2" charset="-122"/>
              </a:rPr>
              <a:t>Achievers</a:t>
            </a:r>
            <a:r>
              <a:rPr lang="zh-CN" altLang="en-US" sz="1600">
                <a:ea typeface="宋体" panose="02010600030101010101" pitchFamily="2" charset="-122"/>
              </a:rPr>
              <a:t>） </a:t>
            </a:r>
          </a:p>
          <a:p>
            <a:pPr lvl="1"/>
            <a:r>
              <a:rPr lang="zh-CN" altLang="en-US" sz="1600">
                <a:ea typeface="宋体" panose="02010600030101010101" pitchFamily="2" charset="-122"/>
              </a:rPr>
              <a:t>奋斗者（</a:t>
            </a:r>
            <a:r>
              <a:rPr lang="en-US" altLang="zh-CN" sz="1600">
                <a:ea typeface="宋体" panose="02010600030101010101" pitchFamily="2" charset="-122"/>
              </a:rPr>
              <a:t>Strivers</a:t>
            </a:r>
            <a:r>
              <a:rPr lang="zh-CN" altLang="en-US" sz="1600">
                <a:ea typeface="宋体" panose="02010600030101010101" pitchFamily="2" charset="-122"/>
              </a:rPr>
              <a:t>） </a:t>
            </a:r>
          </a:p>
          <a:p>
            <a:pPr lvl="1"/>
            <a:r>
              <a:rPr lang="zh-CN" altLang="en-US" sz="1600">
                <a:ea typeface="宋体" panose="02010600030101010101" pitchFamily="2" charset="-122"/>
                <a:hlinkClick r:id="" action="ppaction://noaction"/>
              </a:rPr>
              <a:t>体验者</a:t>
            </a:r>
            <a:r>
              <a:rPr lang="en-US" altLang="zh-CN" sz="1600">
                <a:ea typeface="宋体" panose="02010600030101010101" pitchFamily="2" charset="-122"/>
              </a:rPr>
              <a:t>(Experiencers) </a:t>
            </a:r>
          </a:p>
          <a:p>
            <a:pPr lvl="1"/>
            <a:r>
              <a:rPr lang="zh-CN" altLang="en-US" sz="1600">
                <a:ea typeface="宋体" panose="02010600030101010101" pitchFamily="2" charset="-122"/>
              </a:rPr>
              <a:t>制造者</a:t>
            </a:r>
            <a:r>
              <a:rPr lang="en-US" altLang="zh-CN" sz="1600">
                <a:ea typeface="宋体" panose="02010600030101010101" pitchFamily="2" charset="-122"/>
              </a:rPr>
              <a:t>(Makers) </a:t>
            </a:r>
          </a:p>
          <a:p>
            <a:pPr lvl="1"/>
            <a:r>
              <a:rPr lang="zh-CN" altLang="en-US" sz="1600">
                <a:ea typeface="宋体" panose="02010600030101010101" pitchFamily="2" charset="-122"/>
                <a:hlinkClick r:id="" action="ppaction://noaction"/>
              </a:rPr>
              <a:t>挣扎者</a:t>
            </a:r>
            <a:r>
              <a:rPr lang="en-US" altLang="zh-CN" sz="1600">
                <a:ea typeface="宋体" panose="02010600030101010101" pitchFamily="2" charset="-122"/>
              </a:rPr>
              <a:t>(Strugglers) </a:t>
            </a:r>
          </a:p>
        </p:txBody>
      </p:sp>
    </p:spTree>
    <p:extLst>
      <p:ext uri="{BB962C8B-B14F-4D97-AF65-F5344CB8AC3E}">
        <p14:creationId xmlns:p14="http://schemas.microsoft.com/office/powerpoint/2010/main" val="1182531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CN" altLang="en-US" sz="1800">
                <a:ea typeface="宋体" panose="02010600030101010101" pitchFamily="2" charset="-122"/>
              </a:rPr>
              <a:t>求生存者和维持者</a:t>
            </a:r>
          </a:p>
        </p:txBody>
      </p:sp>
      <p:sp>
        <p:nvSpPr>
          <p:cNvPr id="49155" name="Rectangle 3"/>
          <p:cNvSpPr>
            <a:spLocks noGrp="1" noChangeArrowheads="1"/>
          </p:cNvSpPr>
          <p:nvPr>
            <p:ph type="body" sz="half" idx="1"/>
          </p:nvPr>
        </p:nvSpPr>
        <p:spPr>
          <a:xfrm>
            <a:off x="762000" y="2057400"/>
            <a:ext cx="3810000" cy="4114800"/>
          </a:xfrm>
        </p:spPr>
        <p:txBody>
          <a:bodyPr/>
          <a:lstStyle/>
          <a:p>
            <a:r>
              <a:rPr lang="zh-CN" altLang="en-US" sz="1600">
                <a:latin typeface="华文楷体" panose="02010600040101010101" pitchFamily="2" charset="-122"/>
                <a:ea typeface="华文楷体" panose="02010600040101010101" pitchFamily="2" charset="-122"/>
              </a:rPr>
              <a:t>求生存者</a:t>
            </a:r>
          </a:p>
          <a:p>
            <a:pPr lvl="1"/>
            <a:r>
              <a:rPr lang="zh-CN" altLang="en-US" sz="1600">
                <a:latin typeface="华文楷体" panose="02010600040101010101" pitchFamily="2" charset="-122"/>
                <a:ea typeface="华文楷体" panose="02010600040101010101" pitchFamily="2" charset="-122"/>
              </a:rPr>
              <a:t>约占美国人口的</a:t>
            </a:r>
            <a:r>
              <a:rPr lang="en-US" altLang="zh-CN" sz="1600">
                <a:latin typeface="华文楷体" panose="02010600040101010101" pitchFamily="2" charset="-122"/>
                <a:ea typeface="华文楷体" panose="02010600040101010101" pitchFamily="2" charset="-122"/>
              </a:rPr>
              <a:t>4%</a:t>
            </a:r>
            <a:r>
              <a:rPr lang="zh-CN" altLang="en-US" sz="1600">
                <a:latin typeface="华文楷体" panose="02010600040101010101" pitchFamily="2" charset="-122"/>
                <a:ea typeface="华文楷体" panose="02010600040101010101" pitchFamily="2" charset="-122"/>
              </a:rPr>
              <a:t>，往往消沉抑郁，离群孤僻，多疑而缺乏安全感。他们大部分时间都呆在家里，家是惟一可以对抗充满敌意的现实世界的避难所。</a:t>
            </a:r>
          </a:p>
        </p:txBody>
      </p:sp>
      <p:sp>
        <p:nvSpPr>
          <p:cNvPr id="49156" name="Rectangle 4"/>
          <p:cNvSpPr>
            <a:spLocks noGrp="1" noChangeArrowheads="1"/>
          </p:cNvSpPr>
          <p:nvPr>
            <p:ph type="body" sz="half" idx="2"/>
          </p:nvPr>
        </p:nvSpPr>
        <p:spPr>
          <a:xfrm>
            <a:off x="4876800" y="1981200"/>
            <a:ext cx="3810000" cy="4114800"/>
          </a:xfrm>
        </p:spPr>
        <p:txBody>
          <a:bodyPr/>
          <a:lstStyle/>
          <a:p>
            <a:r>
              <a:rPr lang="zh-CN" altLang="en-US" sz="1600">
                <a:latin typeface="华文楷体" panose="02010600040101010101" pitchFamily="2" charset="-122"/>
                <a:ea typeface="华文楷体" panose="02010600040101010101" pitchFamily="2" charset="-122"/>
              </a:rPr>
              <a:t>维持者</a:t>
            </a:r>
          </a:p>
          <a:p>
            <a:pPr lvl="1"/>
            <a:r>
              <a:rPr lang="zh-CN" altLang="en-US" sz="1600">
                <a:latin typeface="华文楷体" panose="02010600040101010101" pitchFamily="2" charset="-122"/>
                <a:ea typeface="华文楷体" panose="02010600040101010101" pitchFamily="2" charset="-122"/>
              </a:rPr>
              <a:t>约占人口的</a:t>
            </a:r>
            <a:r>
              <a:rPr lang="en-US" altLang="zh-CN" sz="1600">
                <a:latin typeface="华文楷体" panose="02010600040101010101" pitchFamily="2" charset="-122"/>
                <a:ea typeface="华文楷体" panose="02010600040101010101" pitchFamily="2" charset="-122"/>
              </a:rPr>
              <a:t>7%</a:t>
            </a:r>
            <a:r>
              <a:rPr lang="zh-CN" altLang="en-US" sz="1600">
                <a:latin typeface="华文楷体" panose="02010600040101010101" pitchFamily="2" charset="-122"/>
                <a:ea typeface="华文楷体" panose="02010600040101010101" pitchFamily="2" charset="-122"/>
              </a:rPr>
              <a:t>，是一群尚未放弃希望的人，也是一群满怀怨愤的人，他们竭力摆脱贫困，希望加入到中产阶级的行列中去。他们的收入比求生存者稍微高一些，大部人的年龄仅是求生存者的一半。美国有色人种中属于维持者的最多。</a:t>
            </a:r>
          </a:p>
          <a:p>
            <a:pPr>
              <a:buFontTx/>
              <a:buNone/>
            </a:pPr>
            <a:r>
              <a:rPr lang="zh-CN" altLang="en-US" sz="1600">
                <a:latin typeface="华文楷体" panose="02010600040101010101" pitchFamily="2" charset="-122"/>
                <a:ea typeface="华文楷体" panose="02010600040101010101" pitchFamily="2" charset="-122"/>
                <a:hlinkClick r:id="" action="ppaction://noaction"/>
              </a:rPr>
              <a:t>返回</a:t>
            </a:r>
            <a:r>
              <a:rPr lang="zh-CN" altLang="en-US" sz="1600">
                <a:latin typeface="华文楷体" panose="02010600040101010101" pitchFamily="2" charset="-122"/>
                <a:ea typeface="华文楷体" panose="02010600040101010101" pitchFamily="2" charset="-122"/>
              </a:rPr>
              <a:t> </a:t>
            </a:r>
          </a:p>
          <a:p>
            <a:pPr>
              <a:buFontTx/>
              <a:buNone/>
            </a:pPr>
            <a:endParaRPr lang="zh-CN" altLang="en-US" sz="160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10621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474F4ACD-5EB7-49DD-99A1-96BCE46431D1}" type="slidenum">
              <a:rPr lang="en-US" smtClean="0">
                <a:latin typeface="Arial" charset="0"/>
                <a:cs typeface="Arial" charset="0"/>
              </a:rPr>
              <a:pPr/>
              <a:t>3</a:t>
            </a:fld>
            <a:endParaRPr lang="en-US">
              <a:latin typeface="Arial" charset="0"/>
              <a:cs typeface="Arial" charset="0"/>
            </a:endParaRPr>
          </a:p>
        </p:txBody>
      </p:sp>
      <p:sp>
        <p:nvSpPr>
          <p:cNvPr id="77826" name="Rectangle 1026"/>
          <p:cNvSpPr>
            <a:spLocks noChangeArrowheads="1"/>
          </p:cNvSpPr>
          <p:nvPr/>
        </p:nvSpPr>
        <p:spPr bwMode="auto">
          <a:xfrm>
            <a:off x="2971800" y="0"/>
            <a:ext cx="5867400" cy="6248400"/>
          </a:xfrm>
          <a:prstGeom prst="rect">
            <a:avLst/>
          </a:prstGeom>
          <a:solidFill>
            <a:srgbClr val="F9FDD7"/>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7827" name="Rectangle 1027"/>
          <p:cNvSpPr>
            <a:spLocks noGrp="1" noChangeArrowheads="1"/>
          </p:cNvSpPr>
          <p:nvPr>
            <p:ph type="title"/>
          </p:nvPr>
        </p:nvSpPr>
        <p:spPr>
          <a:xfrm>
            <a:off x="3657600" y="1295400"/>
            <a:ext cx="4648200" cy="838200"/>
          </a:xfrm>
        </p:spPr>
        <p:txBody>
          <a:bodyPr/>
          <a:lstStyle/>
          <a:p>
            <a:pPr>
              <a:defRPr/>
            </a:pPr>
            <a:r>
              <a:rPr lang="en-US" b="1" dirty="0">
                <a:solidFill>
                  <a:srgbClr val="FF0000"/>
                </a:solidFill>
                <a:effectLst>
                  <a:outerShdw blurRad="38100" dist="38100" dir="2700000" algn="tl">
                    <a:srgbClr val="000000"/>
                  </a:outerShdw>
                </a:effectLst>
              </a:rPr>
              <a:t>Chapter Overview</a:t>
            </a:r>
          </a:p>
        </p:txBody>
      </p:sp>
      <p:sp>
        <p:nvSpPr>
          <p:cNvPr id="77828" name="Rectangle 1028"/>
          <p:cNvSpPr>
            <a:spLocks noGrp="1" noChangeArrowheads="1"/>
          </p:cNvSpPr>
          <p:nvPr>
            <p:ph type="body" idx="1"/>
          </p:nvPr>
        </p:nvSpPr>
        <p:spPr>
          <a:xfrm>
            <a:off x="3276600" y="2362200"/>
            <a:ext cx="5410200" cy="3581400"/>
          </a:xfrm>
        </p:spPr>
        <p:txBody>
          <a:bodyPr/>
          <a:lstStyle/>
          <a:p>
            <a:pPr marL="609600" indent="-609600">
              <a:buFont typeface="Arial" pitchFamily="34" charset="0"/>
              <a:buChar char="•"/>
              <a:defRPr/>
            </a:pPr>
            <a:r>
              <a:rPr lang="en-US" sz="2800" dirty="0"/>
              <a:t>IMC </a:t>
            </a:r>
            <a:r>
              <a:rPr lang="zh-CN" altLang="en-US" sz="2800" dirty="0"/>
              <a:t>策划</a:t>
            </a:r>
            <a:endParaRPr lang="en-US" altLang="zh-CN" sz="2800" dirty="0"/>
          </a:p>
          <a:p>
            <a:pPr marL="609600" indent="-609600">
              <a:buFont typeface="Arial" pitchFamily="34" charset="0"/>
              <a:buChar char="•"/>
              <a:defRPr/>
            </a:pPr>
            <a:r>
              <a:rPr lang="zh-CN" altLang="en-US" sz="2800" dirty="0"/>
              <a:t>目标市场</a:t>
            </a:r>
            <a:endParaRPr lang="en-US" sz="2800" dirty="0"/>
          </a:p>
          <a:p>
            <a:pPr marL="609600" indent="-609600">
              <a:buFont typeface="Arial" pitchFamily="34" charset="0"/>
              <a:buChar char="•"/>
              <a:defRPr/>
            </a:pPr>
            <a:r>
              <a:rPr lang="en-US" sz="2800" dirty="0"/>
              <a:t>Market segmentation</a:t>
            </a:r>
          </a:p>
          <a:p>
            <a:pPr marL="609600" indent="-609600">
              <a:buFont typeface="Arial" pitchFamily="34" charset="0"/>
              <a:buChar char="•"/>
              <a:defRPr/>
            </a:pPr>
            <a:r>
              <a:rPr lang="en-US" sz="2800" dirty="0"/>
              <a:t>Positioning strategies</a:t>
            </a:r>
          </a:p>
          <a:p>
            <a:pPr marL="609600" indent="-609600">
              <a:buFont typeface="Arial" pitchFamily="34" charset="0"/>
              <a:buChar char="•"/>
              <a:defRPr/>
            </a:pPr>
            <a:r>
              <a:rPr lang="en-US" sz="2800" dirty="0"/>
              <a:t>Communication objectives</a:t>
            </a:r>
          </a:p>
          <a:p>
            <a:pPr marL="609600" indent="-609600">
              <a:buFont typeface="Arial" pitchFamily="34" charset="0"/>
              <a:buChar char="•"/>
              <a:defRPr/>
            </a:pPr>
            <a:r>
              <a:rPr lang="en-US" sz="2800" dirty="0"/>
              <a:t>Budget</a:t>
            </a:r>
          </a:p>
          <a:p>
            <a:pPr marL="609600" indent="-609600">
              <a:buFont typeface="Arial" pitchFamily="34" charset="0"/>
              <a:buChar char="•"/>
              <a:defRPr/>
            </a:pPr>
            <a:r>
              <a:rPr lang="en-US" sz="2800" dirty="0"/>
              <a:t>IMC components</a:t>
            </a:r>
          </a:p>
        </p:txBody>
      </p:sp>
      <p:sp>
        <p:nvSpPr>
          <p:cNvPr id="36870" name="Text Box 1029"/>
          <p:cNvSpPr txBox="1">
            <a:spLocks noChangeArrowheads="1"/>
          </p:cNvSpPr>
          <p:nvPr/>
        </p:nvSpPr>
        <p:spPr bwMode="auto">
          <a:xfrm>
            <a:off x="2971800" y="381000"/>
            <a:ext cx="5867400" cy="646113"/>
          </a:xfrm>
          <a:prstGeom prst="rect">
            <a:avLst/>
          </a:prstGeom>
          <a:noFill/>
          <a:ln w="12700">
            <a:noFill/>
            <a:miter lim="800000"/>
            <a:headEnd type="none" w="sm" len="sm"/>
            <a:tailEnd type="none" w="sm" len="sm"/>
          </a:ln>
        </p:spPr>
        <p:txBody>
          <a:bodyPr>
            <a:spAutoFit/>
          </a:bodyPr>
          <a:lstStyle/>
          <a:p>
            <a:pPr algn="ctr" eaLnBrk="0" hangingPunct="0"/>
            <a:r>
              <a:rPr lang="en-US" sz="3600" dirty="0">
                <a:solidFill>
                  <a:srgbClr val="000099"/>
                </a:solidFill>
              </a:rPr>
              <a:t>The IMC </a:t>
            </a:r>
            <a:r>
              <a:rPr lang="zh-CN" altLang="en-US" sz="3600" dirty="0">
                <a:solidFill>
                  <a:srgbClr val="000099"/>
                </a:solidFill>
              </a:rPr>
              <a:t>策划过程</a:t>
            </a:r>
            <a:endParaRPr lang="en-US" sz="3600" dirty="0">
              <a:solidFill>
                <a:srgbClr val="000099"/>
              </a:solidFill>
            </a:endParaRPr>
          </a:p>
        </p:txBody>
      </p:sp>
      <p:sp>
        <p:nvSpPr>
          <p:cNvPr id="77830" name="Rectangle 1030"/>
          <p:cNvSpPr>
            <a:spLocks noChangeArrowheads="1"/>
          </p:cNvSpPr>
          <p:nvPr/>
        </p:nvSpPr>
        <p:spPr bwMode="auto">
          <a:xfrm>
            <a:off x="0" y="0"/>
            <a:ext cx="152400" cy="152400"/>
          </a:xfrm>
          <a:prstGeom prst="rect">
            <a:avLst/>
          </a:prstGeom>
          <a:solidFill>
            <a:srgbClr val="FCF6D8"/>
          </a:solidFill>
          <a:ln w="12700">
            <a:solidFill>
              <a:srgbClr val="FCF6D8"/>
            </a:solid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7831" name="Rectangle 1031"/>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6873" name="Text Box 1033"/>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4</a:t>
            </a:r>
          </a:p>
        </p:txBody>
      </p:sp>
      <p:sp>
        <p:nvSpPr>
          <p:cNvPr id="77834" name="Rectangle 103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2" name="Picture 1"/>
          <p:cNvPicPr>
            <a:picLocks noChangeAspect="1"/>
          </p:cNvPicPr>
          <p:nvPr/>
        </p:nvPicPr>
        <p:blipFill rotWithShape="1">
          <a:blip r:embed="rId3" cstate="print">
            <a:extLst/>
          </a:blip>
          <a:srcRect b="50000"/>
          <a:stretch/>
        </p:blipFill>
        <p:spPr>
          <a:xfrm>
            <a:off x="24384" y="3048000"/>
            <a:ext cx="3023616" cy="3057144"/>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zh-CN" altLang="en-US" sz="1800">
                <a:solidFill>
                  <a:schemeClr val="folHlink"/>
                </a:solidFill>
                <a:ea typeface="宋体" panose="02010600030101010101" pitchFamily="2" charset="-122"/>
              </a:rPr>
              <a:t>归属者、竞争者和</a:t>
            </a:r>
            <a:r>
              <a:rPr lang="zh-CN" altLang="en-US" sz="1800">
                <a:solidFill>
                  <a:schemeClr val="folHlink"/>
                </a:solidFill>
                <a:ea typeface="宋体" panose="02010600030101010101" pitchFamily="2" charset="-122"/>
                <a:hlinkClick r:id="" action="ppaction://noaction"/>
              </a:rPr>
              <a:t>成就者</a:t>
            </a:r>
            <a:r>
              <a:rPr lang="zh-CN" altLang="en-US" sz="1800">
                <a:ea typeface="宋体" panose="02010600030101010101" pitchFamily="2" charset="-122"/>
                <a:hlinkClick r:id="" action="ppaction://noaction"/>
              </a:rPr>
              <a:t> </a:t>
            </a:r>
            <a:endParaRPr lang="zh-CN" altLang="en-US" sz="1800">
              <a:ea typeface="宋体" panose="02010600030101010101" pitchFamily="2" charset="-122"/>
            </a:endParaRPr>
          </a:p>
        </p:txBody>
      </p:sp>
      <p:sp>
        <p:nvSpPr>
          <p:cNvPr id="135171" name="Rectangle 3"/>
          <p:cNvSpPr>
            <a:spLocks noGrp="1" noChangeArrowheads="1"/>
          </p:cNvSpPr>
          <p:nvPr>
            <p:ph type="body" sz="half" idx="1"/>
          </p:nvPr>
        </p:nvSpPr>
        <p:spPr>
          <a:xfrm>
            <a:off x="609600" y="1981200"/>
            <a:ext cx="3810000" cy="4114800"/>
          </a:xfrm>
        </p:spPr>
        <p:txBody>
          <a:bodyPr/>
          <a:lstStyle/>
          <a:p>
            <a:pPr>
              <a:lnSpc>
                <a:spcPct val="90000"/>
              </a:lnSpc>
            </a:pPr>
            <a:r>
              <a:rPr lang="zh-CN" altLang="en-US" sz="1400">
                <a:latin typeface="华文楷体" panose="02010600040101010101" pitchFamily="2" charset="-122"/>
                <a:ea typeface="华文楷体" panose="02010600040101010101" pitchFamily="2" charset="-122"/>
              </a:rPr>
              <a:t>归属者：约占人口的</a:t>
            </a:r>
            <a:r>
              <a:rPr lang="en-US" altLang="zh-CN" sz="1400">
                <a:latin typeface="华文楷体" panose="02010600040101010101" pitchFamily="2" charset="-122"/>
                <a:ea typeface="华文楷体" panose="02010600040101010101" pitchFamily="2" charset="-122"/>
              </a:rPr>
              <a:t>35%</a:t>
            </a:r>
            <a:r>
              <a:rPr lang="zh-CN" altLang="en-US" sz="1400">
                <a:latin typeface="华文楷体" panose="02010600040101010101" pitchFamily="2" charset="-122"/>
                <a:ea typeface="华文楷体" panose="02010600040101010101" pitchFamily="2" charset="-122"/>
              </a:rPr>
              <a:t>，他们从众、传统、怀旧，并且家庭观念强。他们受教育程度低于社会平均水平，从事蓝领工作，收入也低于中等水平。他们属于追求时尚的一类，但大多到中低档的大众市场购买。 </a:t>
            </a:r>
          </a:p>
          <a:p>
            <a:pPr>
              <a:lnSpc>
                <a:spcPct val="90000"/>
              </a:lnSpc>
            </a:pPr>
            <a:r>
              <a:rPr lang="zh-CN" altLang="en-US" sz="1400">
                <a:latin typeface="华文楷体" panose="02010600040101010101" pitchFamily="2" charset="-122"/>
                <a:ea typeface="华文楷体" panose="02010600040101010101" pitchFamily="2" charset="-122"/>
              </a:rPr>
              <a:t>竞争者：约占人口的</a:t>
            </a:r>
            <a:r>
              <a:rPr lang="en-US" altLang="zh-CN" sz="1400">
                <a:latin typeface="华文楷体" panose="02010600040101010101" pitchFamily="2" charset="-122"/>
                <a:ea typeface="华文楷体" panose="02010600040101010101" pitchFamily="2" charset="-122"/>
              </a:rPr>
              <a:t>10%</a:t>
            </a:r>
            <a:r>
              <a:rPr lang="zh-CN" altLang="en-US" sz="1400">
                <a:latin typeface="华文楷体" panose="02010600040101010101" pitchFamily="2" charset="-122"/>
                <a:ea typeface="华文楷体" panose="02010600040101010101" pitchFamily="2" charset="-122"/>
              </a:rPr>
              <a:t>。这类人雄心勃勃，争强好胜，重地位和身份，工作中上进心和竞争意识强，一般都是年轻、比较成功的人士。他们的收入高，大多居住在市区，炫耀性、模仿性消费在他们身上表现明显，他们也追逐流行，且更多地花钱而不是储蓄。 </a:t>
            </a:r>
          </a:p>
        </p:txBody>
      </p:sp>
      <p:sp>
        <p:nvSpPr>
          <p:cNvPr id="135172" name="Rectangle 4"/>
          <p:cNvSpPr>
            <a:spLocks noGrp="1" noChangeArrowheads="1"/>
          </p:cNvSpPr>
          <p:nvPr>
            <p:ph type="body" sz="half" idx="2"/>
          </p:nvPr>
        </p:nvSpPr>
        <p:spPr>
          <a:xfrm>
            <a:off x="4572000" y="1981200"/>
            <a:ext cx="3810000" cy="4114800"/>
          </a:xfrm>
        </p:spPr>
        <p:txBody>
          <a:bodyPr/>
          <a:lstStyle/>
          <a:p>
            <a:r>
              <a:rPr lang="zh-CN" altLang="en-US" sz="1400">
                <a:latin typeface="华文楷体" panose="02010600040101010101" pitchFamily="2" charset="-122"/>
                <a:ea typeface="华文楷体" panose="02010600040101010101" pitchFamily="2" charset="-122"/>
              </a:rPr>
              <a:t>成就者：约占人口的</a:t>
            </a:r>
            <a:r>
              <a:rPr lang="en-US" altLang="zh-CN" sz="1400">
                <a:latin typeface="华文楷体" panose="02010600040101010101" pitchFamily="2" charset="-122"/>
                <a:ea typeface="华文楷体" panose="02010600040101010101" pitchFamily="2" charset="-122"/>
              </a:rPr>
              <a:t>22%</a:t>
            </a:r>
            <a:r>
              <a:rPr lang="zh-CN" altLang="en-US" sz="1400">
                <a:latin typeface="华文楷体" panose="02010600040101010101" pitchFamily="2" charset="-122"/>
                <a:ea typeface="华文楷体" panose="02010600040101010101" pitchFamily="2" charset="-122"/>
              </a:rPr>
              <a:t>。这类人受过很好的教育，相当富裕，往往是商界或政界名流，居住在城市或郊区，往往对那些能显示其成功、高品质的奢侈品、礼品、新产品具有特别的兴趣。 </a:t>
            </a:r>
          </a:p>
        </p:txBody>
      </p:sp>
    </p:spTree>
    <p:extLst>
      <p:ext uri="{BB962C8B-B14F-4D97-AF65-F5344CB8AC3E}">
        <p14:creationId xmlns:p14="http://schemas.microsoft.com/office/powerpoint/2010/main" val="2266391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additive="base">
                                        <p:cTn id="13" dur="500" fill="hold"/>
                                        <p:tgtEl>
                                          <p:spTgt spid="135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5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5172">
                                            <p:txEl>
                                              <p:pRg st="0" end="0"/>
                                            </p:txEl>
                                          </p:spTgt>
                                        </p:tgtEl>
                                        <p:attrNameLst>
                                          <p:attrName>style.visibility</p:attrName>
                                        </p:attrNameLst>
                                      </p:cBhvr>
                                      <p:to>
                                        <p:strVal val="visible"/>
                                      </p:to>
                                    </p:set>
                                    <p:anim calcmode="lin" valueType="num">
                                      <p:cBhvr additive="base">
                                        <p:cTn id="19" dur="500" fill="hold"/>
                                        <p:tgtEl>
                                          <p:spTgt spid="13517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517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3" autoUpdateAnimBg="0"/>
      <p:bldP spid="13517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zh-CN" altLang="en-US" sz="1800">
                <a:ea typeface="宋体" panose="02010600030101010101" pitchFamily="2" charset="-122"/>
              </a:rPr>
              <a:t>自我中心者、注重体验者和</a:t>
            </a:r>
            <a:r>
              <a:rPr lang="zh-CN" altLang="en-US" sz="1800">
                <a:ea typeface="宋体" panose="02010600030101010101" pitchFamily="2" charset="-122"/>
                <a:hlinkClick r:id="" action="ppaction://noaction"/>
              </a:rPr>
              <a:t>关心社会者 </a:t>
            </a:r>
            <a:endParaRPr lang="zh-CN" altLang="en-US" sz="1800">
              <a:ea typeface="宋体" panose="02010600030101010101" pitchFamily="2" charset="-122"/>
            </a:endParaRPr>
          </a:p>
        </p:txBody>
      </p:sp>
      <p:sp>
        <p:nvSpPr>
          <p:cNvPr id="136195" name="Rectangle 3"/>
          <p:cNvSpPr>
            <a:spLocks noGrp="1" noChangeArrowheads="1"/>
          </p:cNvSpPr>
          <p:nvPr>
            <p:ph type="body" sz="half" idx="1"/>
          </p:nvPr>
        </p:nvSpPr>
        <p:spPr>
          <a:xfrm>
            <a:off x="762000" y="1981200"/>
            <a:ext cx="3810000" cy="4114800"/>
          </a:xfrm>
        </p:spPr>
        <p:txBody>
          <a:bodyPr/>
          <a:lstStyle/>
          <a:p>
            <a:r>
              <a:rPr lang="zh-CN" altLang="en-US" sz="1400">
                <a:latin typeface="华文楷体" panose="02010600040101010101" pitchFamily="2" charset="-122"/>
                <a:ea typeface="华文楷体" panose="02010600040101010101" pitchFamily="2" charset="-122"/>
              </a:rPr>
              <a:t>自我中心者：约占人口的</a:t>
            </a:r>
            <a:r>
              <a:rPr lang="en-US" altLang="zh-CN" sz="1400">
                <a:latin typeface="华文楷体" panose="02010600040101010101" pitchFamily="2" charset="-122"/>
                <a:ea typeface="华文楷体" panose="02010600040101010101" pitchFamily="2" charset="-122"/>
              </a:rPr>
              <a:t>5%</a:t>
            </a:r>
            <a:r>
              <a:rPr lang="zh-CN" altLang="en-US" sz="1400">
                <a:latin typeface="华文楷体" panose="02010600040101010101" pitchFamily="2" charset="-122"/>
                <a:ea typeface="华文楷体" panose="02010600040101010101" pitchFamily="2" charset="-122"/>
              </a:rPr>
              <a:t>。是最年轻的一群，大多数未婚，还是学生或刚参加工作，但他们有富裕的家庭背景。在价值观和生活方式上表现出极度的个人主义，求新求变，易冲动，重视情绪体验。在购买模式上对能展现其品味的产品情有独钟，喜欢购买刚上市的时尚品，并且往往是结伴购买。 </a:t>
            </a:r>
          </a:p>
          <a:p>
            <a:endParaRPr lang="zh-CN" altLang="en-US" sz="1400">
              <a:latin typeface="华文楷体" panose="02010600040101010101" pitchFamily="2" charset="-122"/>
              <a:ea typeface="华文楷体" panose="02010600040101010101" pitchFamily="2" charset="-122"/>
            </a:endParaRPr>
          </a:p>
        </p:txBody>
      </p:sp>
      <p:sp>
        <p:nvSpPr>
          <p:cNvPr id="136196" name="Rectangle 4"/>
          <p:cNvSpPr>
            <a:spLocks noGrp="1" noChangeArrowheads="1"/>
          </p:cNvSpPr>
          <p:nvPr>
            <p:ph type="body" sz="half" idx="2"/>
          </p:nvPr>
        </p:nvSpPr>
        <p:spPr>
          <a:xfrm>
            <a:off x="4724400" y="1981200"/>
            <a:ext cx="3810000" cy="4114800"/>
          </a:xfrm>
        </p:spPr>
        <p:txBody>
          <a:bodyPr/>
          <a:lstStyle/>
          <a:p>
            <a:pPr>
              <a:lnSpc>
                <a:spcPct val="90000"/>
              </a:lnSpc>
            </a:pPr>
            <a:r>
              <a:rPr lang="zh-CN" altLang="en-US" sz="1400">
                <a:latin typeface="华文楷体" panose="02010600040101010101" pitchFamily="2" charset="-122"/>
                <a:ea typeface="华文楷体" panose="02010600040101010101" pitchFamily="2" charset="-122"/>
              </a:rPr>
              <a:t>注重体验者：约占人口的</a:t>
            </a:r>
            <a:r>
              <a:rPr lang="en-US" altLang="zh-CN" sz="1400">
                <a:latin typeface="华文楷体" panose="02010600040101010101" pitchFamily="2" charset="-122"/>
                <a:ea typeface="华文楷体" panose="02010600040101010101" pitchFamily="2" charset="-122"/>
              </a:rPr>
              <a:t>7%</a:t>
            </a:r>
            <a:r>
              <a:rPr lang="zh-CN" altLang="en-US" sz="1400">
                <a:latin typeface="华文楷体" panose="02010600040101010101" pitchFamily="2" charset="-122"/>
                <a:ea typeface="华文楷体" panose="02010600040101010101" pitchFamily="2" charset="-122"/>
              </a:rPr>
              <a:t>。其生活方式受直接体验驱动，表现活跃、自信，喜欢参与和尝试新事物。他们是收入中等、受过良好教育、大多在</a:t>
            </a:r>
            <a:r>
              <a:rPr lang="en-US" altLang="zh-CN" sz="1400">
                <a:latin typeface="华文楷体" panose="02010600040101010101" pitchFamily="2" charset="-122"/>
                <a:ea typeface="华文楷体" panose="02010600040101010101" pitchFamily="2" charset="-122"/>
              </a:rPr>
              <a:t>40</a:t>
            </a:r>
            <a:r>
              <a:rPr lang="zh-CN" altLang="en-US" sz="1400">
                <a:latin typeface="华文楷体" panose="02010600040101010101" pitchFamily="2" charset="-122"/>
                <a:ea typeface="华文楷体" panose="02010600040101010101" pitchFamily="2" charset="-122"/>
              </a:rPr>
              <a:t>岁以下、成家不久的一群人。在消费行为上具有喜欢户外活动和自己动手的倾向。 </a:t>
            </a:r>
          </a:p>
          <a:p>
            <a:pPr>
              <a:lnSpc>
                <a:spcPct val="90000"/>
              </a:lnSpc>
            </a:pPr>
            <a:r>
              <a:rPr lang="zh-CN" altLang="en-US" sz="1400">
                <a:latin typeface="华文楷体" panose="02010600040101010101" pitchFamily="2" charset="-122"/>
                <a:ea typeface="华文楷体" panose="02010600040101010101" pitchFamily="2" charset="-122"/>
              </a:rPr>
              <a:t>关心社会者：约占人口的</a:t>
            </a:r>
            <a:r>
              <a:rPr lang="en-US" altLang="zh-CN" sz="1400">
                <a:latin typeface="华文楷体" panose="02010600040101010101" pitchFamily="2" charset="-122"/>
                <a:ea typeface="华文楷体" panose="02010600040101010101" pitchFamily="2" charset="-122"/>
              </a:rPr>
              <a:t>8%</a:t>
            </a:r>
            <a:r>
              <a:rPr lang="zh-CN" altLang="en-US" sz="1400">
                <a:latin typeface="华文楷体" panose="02010600040101010101" pitchFamily="2" charset="-122"/>
                <a:ea typeface="华文楷体" panose="02010600040101010101" pitchFamily="2" charset="-122"/>
              </a:rPr>
              <a:t>。他们社会责任感强，生活简朴，注重个人的内在发展。他们同样收入较高，受过良好教育。他们的年龄和居住地呈多样化，在生活中关注环境，强调自然资源的保护，重视节俭和简单。 </a:t>
            </a:r>
          </a:p>
        </p:txBody>
      </p:sp>
    </p:spTree>
    <p:extLst>
      <p:ext uri="{BB962C8B-B14F-4D97-AF65-F5344CB8AC3E}">
        <p14:creationId xmlns:p14="http://schemas.microsoft.com/office/powerpoint/2010/main" val="2628355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6">
                                            <p:txEl>
                                              <p:pRg st="0" end="0"/>
                                            </p:txEl>
                                          </p:spTgt>
                                        </p:tgtEl>
                                        <p:attrNameLst>
                                          <p:attrName>style.visibility</p:attrName>
                                        </p:attrNameLst>
                                      </p:cBhvr>
                                      <p:to>
                                        <p:strVal val="visible"/>
                                      </p:to>
                                    </p:set>
                                    <p:anim calcmode="lin" valueType="num">
                                      <p:cBhvr additive="base">
                                        <p:cTn id="13" dur="500" fill="hold"/>
                                        <p:tgtEl>
                                          <p:spTgt spid="1361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6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6196">
                                            <p:txEl>
                                              <p:pRg st="1" end="1"/>
                                            </p:txEl>
                                          </p:spTgt>
                                        </p:tgtEl>
                                        <p:attrNameLst>
                                          <p:attrName>style.visibility</p:attrName>
                                        </p:attrNameLst>
                                      </p:cBhvr>
                                      <p:to>
                                        <p:strVal val="visible"/>
                                      </p:to>
                                    </p:set>
                                    <p:anim calcmode="lin" valueType="num">
                                      <p:cBhvr additive="base">
                                        <p:cTn id="19" dur="500" fill="hold"/>
                                        <p:tgtEl>
                                          <p:spTgt spid="13619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619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P spid="13619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zh-CN" altLang="en-US" sz="1800">
                <a:ea typeface="宋体" panose="02010600030101010101" pitchFamily="2" charset="-122"/>
              </a:rPr>
              <a:t>整合型生活方式</a:t>
            </a:r>
          </a:p>
        </p:txBody>
      </p:sp>
      <p:sp>
        <p:nvSpPr>
          <p:cNvPr id="52227" name="Rectangle 3"/>
          <p:cNvSpPr>
            <a:spLocks noGrp="1" noChangeArrowheads="1"/>
          </p:cNvSpPr>
          <p:nvPr>
            <p:ph type="body" idx="1"/>
          </p:nvPr>
        </p:nvSpPr>
        <p:spPr/>
        <p:txBody>
          <a:bodyPr/>
          <a:lstStyle/>
          <a:p>
            <a:r>
              <a:rPr lang="zh-CN" altLang="en-US" sz="1600">
                <a:latin typeface="华文楷体" panose="02010600040101010101" pitchFamily="2" charset="-122"/>
                <a:ea typeface="华文楷体" panose="02010600040101010101" pitchFamily="2" charset="-122"/>
              </a:rPr>
              <a:t>约占人口的</a:t>
            </a:r>
            <a:r>
              <a:rPr lang="en-US" altLang="zh-CN" sz="1600">
                <a:latin typeface="华文楷体" panose="02010600040101010101" pitchFamily="2" charset="-122"/>
                <a:ea typeface="华文楷体" panose="02010600040101010101" pitchFamily="2" charset="-122"/>
              </a:rPr>
              <a:t>2%</a:t>
            </a:r>
            <a:r>
              <a:rPr lang="zh-CN" altLang="en-US" sz="1600">
                <a:latin typeface="华文楷体" panose="02010600040101010101" pitchFamily="2" charset="-122"/>
                <a:ea typeface="华文楷体" panose="02010600040101010101" pitchFamily="2" charset="-122"/>
              </a:rPr>
              <a:t>，由那些成功地整合了内、外在导向型生活方式的人所构成。他们心智成熟，视野开阔，能做到内、外平衡，具有很强的宽容度和自我实现感。他们拥有很好的收入，受过一流的教育。他们喜欢那些能够表现自我、讲究美感的产品，也具有较强的生态意识。由于这类消费者的人口规模太小，工作和居住地分散，他们往往不像其他类型的消费者那样受到重视。</a:t>
            </a:r>
          </a:p>
          <a:p>
            <a:pPr>
              <a:buFontTx/>
              <a:buNone/>
            </a:pPr>
            <a:endParaRPr lang="zh-CN" altLang="en-US" sz="1600">
              <a:latin typeface="华文楷体" panose="02010600040101010101" pitchFamily="2" charset="-122"/>
              <a:ea typeface="华文楷体" panose="02010600040101010101" pitchFamily="2" charset="-122"/>
            </a:endParaRPr>
          </a:p>
          <a:p>
            <a:pPr>
              <a:buFontTx/>
              <a:buNone/>
            </a:pPr>
            <a:r>
              <a:rPr lang="zh-CN" altLang="en-US" sz="1600">
                <a:latin typeface="华文楷体" panose="02010600040101010101" pitchFamily="2" charset="-122"/>
                <a:ea typeface="华文楷体" panose="02010600040101010101" pitchFamily="2" charset="-122"/>
                <a:hlinkClick r:id="" action="ppaction://noaction"/>
              </a:rPr>
              <a:t>返回</a:t>
            </a:r>
            <a:r>
              <a:rPr lang="zh-CN" altLang="en-US" sz="1600">
                <a:latin typeface="华文楷体" panose="02010600040101010101" pitchFamily="2" charset="-122"/>
                <a:ea typeface="华文楷体" panose="02010600040101010101" pitchFamily="2" charset="-122"/>
              </a:rPr>
              <a:t> </a:t>
            </a:r>
          </a:p>
        </p:txBody>
      </p:sp>
    </p:spTree>
    <p:extLst>
      <p:ext uri="{BB962C8B-B14F-4D97-AF65-F5344CB8AC3E}">
        <p14:creationId xmlns:p14="http://schemas.microsoft.com/office/powerpoint/2010/main" val="3929589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latin typeface="Times New Roman" panose="02020603050405020304" pitchFamily="18" charset="0"/>
                <a:ea typeface="宋体" panose="02010600030101010101" pitchFamily="2" charset="-122"/>
                <a:cs typeface="Times New Roman" panose="02020603050405020304" pitchFamily="18" charset="0"/>
              </a:rPr>
              <a:t>表</a:t>
            </a:r>
            <a:r>
              <a:rPr lang="en-US" altLang="zh-CN" dirty="0">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atin typeface="Times New Roman" panose="02020603050405020304" pitchFamily="18" charset="0"/>
                <a:ea typeface="宋体" panose="02010600030101010101" pitchFamily="2" charset="-122"/>
                <a:cs typeface="Times New Roman" panose="02020603050405020304" pitchFamily="18" charset="0"/>
              </a:rPr>
              <a:t>我国台湾地区消费者世代划分</a:t>
            </a:r>
            <a:endParaRPr lang="zh-CN" altLang="en-US" dirty="0"/>
          </a:p>
        </p:txBody>
      </p:sp>
      <p:sp>
        <p:nvSpPr>
          <p:cNvPr id="4" name="灯片编号占位符 3"/>
          <p:cNvSpPr>
            <a:spLocks noGrp="1"/>
          </p:cNvSpPr>
          <p:nvPr>
            <p:ph type="sldNum" sz="quarter" idx="12"/>
          </p:nvPr>
        </p:nvSpPr>
        <p:spPr/>
        <p:txBody>
          <a:bodyPr/>
          <a:lstStyle/>
          <a:p>
            <a:pPr>
              <a:defRPr/>
            </a:pPr>
            <a:r>
              <a:rPr lang="en-US"/>
              <a:t>4-</a:t>
            </a:r>
            <a:fld id="{EA6B9F65-0FCF-4DAF-9453-629C97608A88}" type="slidenum">
              <a:rPr lang="en-US" smtClean="0"/>
              <a:pPr>
                <a:defRPr/>
              </a:pPr>
              <a:t>33</a:t>
            </a:fld>
            <a:endParaRPr lang="en-US"/>
          </a:p>
        </p:txBody>
      </p:sp>
      <p:graphicFrame>
        <p:nvGraphicFramePr>
          <p:cNvPr id="5" name="表格 4"/>
          <p:cNvGraphicFramePr>
            <a:graphicFrameLocks noGrp="1"/>
          </p:cNvGraphicFramePr>
          <p:nvPr/>
        </p:nvGraphicFramePr>
        <p:xfrm>
          <a:off x="533400" y="1752600"/>
          <a:ext cx="8001635" cy="3535585"/>
        </p:xfrm>
        <a:graphic>
          <a:graphicData uri="http://schemas.openxmlformats.org/drawingml/2006/table">
            <a:tbl>
              <a:tblPr firstRow="1" firstCol="1" bandRow="1">
                <a:tableStyleId>{5C22544A-7EE6-4342-B048-85BDC9FD1C3A}</a:tableStyleId>
              </a:tblPr>
              <a:tblGrid>
                <a:gridCol w="1173400">
                  <a:extLst>
                    <a:ext uri="{9D8B030D-6E8A-4147-A177-3AD203B41FA5}">
                      <a16:colId xmlns:a16="http://schemas.microsoft.com/office/drawing/2014/main" val="180968817"/>
                    </a:ext>
                  </a:extLst>
                </a:gridCol>
                <a:gridCol w="1205523">
                  <a:extLst>
                    <a:ext uri="{9D8B030D-6E8A-4147-A177-3AD203B41FA5}">
                      <a16:colId xmlns:a16="http://schemas.microsoft.com/office/drawing/2014/main" val="2339971120"/>
                    </a:ext>
                  </a:extLst>
                </a:gridCol>
                <a:gridCol w="1068936">
                  <a:extLst>
                    <a:ext uri="{9D8B030D-6E8A-4147-A177-3AD203B41FA5}">
                      <a16:colId xmlns:a16="http://schemas.microsoft.com/office/drawing/2014/main" val="3911355456"/>
                    </a:ext>
                  </a:extLst>
                </a:gridCol>
                <a:gridCol w="4553776">
                  <a:extLst>
                    <a:ext uri="{9D8B030D-6E8A-4147-A177-3AD203B41FA5}">
                      <a16:colId xmlns:a16="http://schemas.microsoft.com/office/drawing/2014/main" val="1642570886"/>
                    </a:ext>
                  </a:extLst>
                </a:gridCol>
              </a:tblGrid>
              <a:tr h="451116">
                <a:tc>
                  <a:txBody>
                    <a:bodyPr/>
                    <a:lstStyle/>
                    <a:p>
                      <a:pPr algn="just">
                        <a:lnSpc>
                          <a:spcPct val="125000"/>
                        </a:lnSpc>
                        <a:spcAft>
                          <a:spcPts val="600"/>
                        </a:spcAft>
                        <a:tabLst>
                          <a:tab pos="457200" algn="l"/>
                        </a:tabLst>
                      </a:pPr>
                      <a:r>
                        <a:rPr lang="zh-CN" sz="1600" kern="0">
                          <a:effectLst/>
                        </a:rPr>
                        <a:t>世代名称</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zh-CN" sz="1600" kern="0">
                          <a:effectLst/>
                        </a:rPr>
                        <a:t>出生年代</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zh-CN" sz="1600" kern="0">
                          <a:effectLst/>
                        </a:rPr>
                        <a:t>占人口比</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zh-CN" sz="1600" kern="0">
                          <a:effectLst/>
                        </a:rPr>
                        <a:t>核心价值观与生活态度</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99073647"/>
                  </a:ext>
                </a:extLst>
              </a:tr>
              <a:tr h="946266">
                <a:tc>
                  <a:txBody>
                    <a:bodyPr/>
                    <a:lstStyle/>
                    <a:p>
                      <a:pPr algn="just">
                        <a:lnSpc>
                          <a:spcPct val="125000"/>
                        </a:lnSpc>
                        <a:spcAft>
                          <a:spcPts val="600"/>
                        </a:spcAft>
                        <a:tabLst>
                          <a:tab pos="457200" algn="l"/>
                        </a:tabLst>
                      </a:pPr>
                      <a:r>
                        <a:rPr lang="zh-CN" sz="1600" kern="0">
                          <a:effectLst/>
                        </a:rPr>
                        <a:t>前熟年世代</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en-US" sz="1600" kern="0">
                          <a:effectLst/>
                        </a:rPr>
                        <a:t>1940</a:t>
                      </a:r>
                      <a:r>
                        <a:rPr lang="zh-CN" sz="1600" kern="0">
                          <a:effectLst/>
                        </a:rPr>
                        <a:t>－</a:t>
                      </a:r>
                      <a:r>
                        <a:rPr lang="en-US" sz="1600" kern="0">
                          <a:effectLst/>
                        </a:rPr>
                        <a:t>1949</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en-US" sz="1600" kern="0">
                          <a:effectLst/>
                        </a:rPr>
                        <a:t>7.7</a:t>
                      </a:r>
                      <a:r>
                        <a:rPr lang="zh-CN" sz="1600" kern="0">
                          <a:effectLst/>
                        </a:rPr>
                        <a:t>％</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tabLst>
                          <a:tab pos="457200" algn="l"/>
                        </a:tabLst>
                      </a:pPr>
                      <a:r>
                        <a:rPr lang="zh-CN" sz="1600" kern="0">
                          <a:effectLst/>
                        </a:rPr>
                        <a:t>空洞无根，移民美国梦；崇尚西方物质；关注健康及家庭；节俭、贪图便宜；简单事业，长期经营。</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242500817"/>
                  </a:ext>
                </a:extLst>
              </a:tr>
              <a:tr h="946266">
                <a:tc>
                  <a:txBody>
                    <a:bodyPr/>
                    <a:lstStyle/>
                    <a:p>
                      <a:pPr algn="just">
                        <a:lnSpc>
                          <a:spcPct val="125000"/>
                        </a:lnSpc>
                        <a:spcAft>
                          <a:spcPts val="600"/>
                        </a:spcAft>
                        <a:tabLst>
                          <a:tab pos="457200" algn="l"/>
                        </a:tabLst>
                      </a:pPr>
                      <a:r>
                        <a:rPr lang="zh-CN" sz="1600" kern="0">
                          <a:effectLst/>
                        </a:rPr>
                        <a:t>婴儿潮世代</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en-US" sz="1600" kern="0">
                          <a:effectLst/>
                        </a:rPr>
                        <a:t>1950</a:t>
                      </a:r>
                      <a:r>
                        <a:rPr lang="zh-CN" sz="1600" kern="0">
                          <a:effectLst/>
                        </a:rPr>
                        <a:t>－</a:t>
                      </a:r>
                      <a:r>
                        <a:rPr lang="en-US" sz="1600" kern="0">
                          <a:effectLst/>
                        </a:rPr>
                        <a:t>1964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en-US" sz="1600" kern="0">
                          <a:effectLst/>
                        </a:rPr>
                        <a:t>23.1</a:t>
                      </a:r>
                      <a:r>
                        <a:rPr lang="zh-CN" sz="1600" kern="0">
                          <a:effectLst/>
                        </a:rPr>
                        <a:t>％</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tabLst>
                          <a:tab pos="457200" algn="l"/>
                        </a:tabLst>
                      </a:pPr>
                      <a:r>
                        <a:rPr lang="zh-CN" sz="1600" kern="0">
                          <a:effectLst/>
                        </a:rPr>
                        <a:t>爱拼才会赢；崇尚名牌和流行；家庭至上；英雄主义及怀旧；终身学习。</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164441655"/>
                  </a:ext>
                </a:extLst>
              </a:tr>
              <a:tr h="1191937">
                <a:tc>
                  <a:txBody>
                    <a:bodyPr/>
                    <a:lstStyle/>
                    <a:p>
                      <a:pPr algn="just">
                        <a:lnSpc>
                          <a:spcPct val="125000"/>
                        </a:lnSpc>
                        <a:spcAft>
                          <a:spcPts val="600"/>
                        </a:spcAft>
                        <a:tabLst>
                          <a:tab pos="457200" algn="l"/>
                        </a:tabLst>
                      </a:pPr>
                      <a:r>
                        <a:rPr lang="en-US" sz="1600" kern="0">
                          <a:effectLst/>
                        </a:rPr>
                        <a:t>X</a:t>
                      </a:r>
                      <a:r>
                        <a:rPr lang="zh-CN" sz="1600" kern="0">
                          <a:effectLst/>
                        </a:rPr>
                        <a:t>世代</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en-US" sz="1600" kern="0">
                          <a:effectLst/>
                        </a:rPr>
                        <a:t>1965</a:t>
                      </a:r>
                      <a:r>
                        <a:rPr lang="zh-CN" sz="1600" kern="0">
                          <a:effectLst/>
                        </a:rPr>
                        <a:t>－</a:t>
                      </a:r>
                      <a:r>
                        <a:rPr lang="en-US" sz="1600" kern="0">
                          <a:effectLst/>
                        </a:rPr>
                        <a:t>1979</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tabLst>
                          <a:tab pos="457200" algn="l"/>
                        </a:tabLst>
                      </a:pPr>
                      <a:r>
                        <a:rPr lang="en-US" sz="1600" kern="0">
                          <a:effectLst/>
                        </a:rPr>
                        <a:t>30</a:t>
                      </a:r>
                      <a:r>
                        <a:rPr lang="zh-CN" sz="1600" kern="0">
                          <a:effectLst/>
                        </a:rPr>
                        <a:t>％</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tabLst>
                          <a:tab pos="457200" algn="l"/>
                        </a:tabLst>
                      </a:pPr>
                      <a:r>
                        <a:rPr lang="zh-CN" sz="1600" kern="0" dirty="0">
                          <a:effectLst/>
                        </a:rPr>
                        <a:t>对抗旧时代；冒险及挑战性人格；善用媒体；多元化文化与个性；工作团队成为应变最佳组织；复杂发明的简单应用；外食与学习；轻松做梦的娱乐商机。</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685307660"/>
                  </a:ext>
                </a:extLst>
              </a:tr>
            </a:tbl>
          </a:graphicData>
        </a:graphic>
      </p:graphicFrame>
    </p:spTree>
    <p:extLst>
      <p:ext uri="{BB962C8B-B14F-4D97-AF65-F5344CB8AC3E}">
        <p14:creationId xmlns:p14="http://schemas.microsoft.com/office/powerpoint/2010/main" val="3433658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latin typeface="Times New Roman" panose="02020603050405020304" pitchFamily="18" charset="0"/>
                <a:ea typeface="宋体" panose="02010600030101010101" pitchFamily="2" charset="-122"/>
                <a:cs typeface="Times New Roman" panose="02020603050405020304" pitchFamily="18" charset="0"/>
              </a:rPr>
              <a:t>表</a:t>
            </a:r>
            <a:r>
              <a:rPr lang="en-US" altLang="zh-CN" dirty="0">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中国消费者世代的主要分类</a:t>
            </a:r>
            <a:endParaRPr lang="zh-CN" altLang="en-US" dirty="0"/>
          </a:p>
        </p:txBody>
      </p:sp>
      <p:sp>
        <p:nvSpPr>
          <p:cNvPr id="4" name="灯片编号占位符 3"/>
          <p:cNvSpPr>
            <a:spLocks noGrp="1"/>
          </p:cNvSpPr>
          <p:nvPr>
            <p:ph type="sldNum" sz="quarter" idx="12"/>
          </p:nvPr>
        </p:nvSpPr>
        <p:spPr/>
        <p:txBody>
          <a:bodyPr/>
          <a:lstStyle/>
          <a:p>
            <a:pPr>
              <a:defRPr/>
            </a:pPr>
            <a:r>
              <a:rPr lang="en-US"/>
              <a:t>4-</a:t>
            </a:r>
            <a:fld id="{EA6B9F65-0FCF-4DAF-9453-629C97608A88}" type="slidenum">
              <a:rPr lang="en-US" smtClean="0"/>
              <a:pPr>
                <a:defRPr/>
              </a:pPr>
              <a:t>34</a:t>
            </a:fld>
            <a:endParaRPr lang="en-US"/>
          </a:p>
        </p:txBody>
      </p:sp>
      <p:graphicFrame>
        <p:nvGraphicFramePr>
          <p:cNvPr id="5" name="表格 4"/>
          <p:cNvGraphicFramePr>
            <a:graphicFrameLocks noGrp="1"/>
          </p:cNvGraphicFramePr>
          <p:nvPr/>
        </p:nvGraphicFramePr>
        <p:xfrm>
          <a:off x="457200" y="1219200"/>
          <a:ext cx="8001000" cy="5181600"/>
        </p:xfrm>
        <a:graphic>
          <a:graphicData uri="http://schemas.openxmlformats.org/drawingml/2006/table">
            <a:tbl>
              <a:tblPr firstRow="1" firstCol="1" bandRow="1">
                <a:tableStyleId>{5C22544A-7EE6-4342-B048-85BDC9FD1C3A}</a:tableStyleId>
              </a:tblPr>
              <a:tblGrid>
                <a:gridCol w="1500452">
                  <a:extLst>
                    <a:ext uri="{9D8B030D-6E8A-4147-A177-3AD203B41FA5}">
                      <a16:colId xmlns:a16="http://schemas.microsoft.com/office/drawing/2014/main" val="3709847432"/>
                    </a:ext>
                  </a:extLst>
                </a:gridCol>
                <a:gridCol w="1017778">
                  <a:extLst>
                    <a:ext uri="{9D8B030D-6E8A-4147-A177-3AD203B41FA5}">
                      <a16:colId xmlns:a16="http://schemas.microsoft.com/office/drawing/2014/main" val="1690897328"/>
                    </a:ext>
                  </a:extLst>
                </a:gridCol>
                <a:gridCol w="1832389">
                  <a:extLst>
                    <a:ext uri="{9D8B030D-6E8A-4147-A177-3AD203B41FA5}">
                      <a16:colId xmlns:a16="http://schemas.microsoft.com/office/drawing/2014/main" val="758241892"/>
                    </a:ext>
                  </a:extLst>
                </a:gridCol>
                <a:gridCol w="3650381">
                  <a:extLst>
                    <a:ext uri="{9D8B030D-6E8A-4147-A177-3AD203B41FA5}">
                      <a16:colId xmlns:a16="http://schemas.microsoft.com/office/drawing/2014/main" val="4186573702"/>
                    </a:ext>
                  </a:extLst>
                </a:gridCol>
              </a:tblGrid>
              <a:tr h="233597">
                <a:tc>
                  <a:txBody>
                    <a:bodyPr/>
                    <a:lstStyle/>
                    <a:p>
                      <a:pPr algn="just">
                        <a:lnSpc>
                          <a:spcPct val="125000"/>
                        </a:lnSpc>
                        <a:spcAft>
                          <a:spcPts val="600"/>
                        </a:spcAft>
                        <a:tabLst>
                          <a:tab pos="457200" algn="l"/>
                        </a:tabLst>
                      </a:pPr>
                      <a:r>
                        <a:rPr lang="zh-CN" sz="1200" kern="0">
                          <a:effectLst/>
                        </a:rPr>
                        <a:t>提出者</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lnSpc>
                          <a:spcPct val="125000"/>
                        </a:lnSpc>
                        <a:spcAft>
                          <a:spcPts val="600"/>
                        </a:spcAft>
                        <a:tabLst>
                          <a:tab pos="457200" algn="l"/>
                        </a:tabLst>
                      </a:pPr>
                      <a:r>
                        <a:rPr lang="zh-CN" sz="1200" kern="0">
                          <a:effectLst/>
                        </a:rPr>
                        <a:t>出生</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lnSpc>
                          <a:spcPct val="125000"/>
                        </a:lnSpc>
                        <a:spcAft>
                          <a:spcPts val="600"/>
                        </a:spcAft>
                        <a:tabLst>
                          <a:tab pos="457200" algn="l"/>
                        </a:tabLst>
                      </a:pPr>
                      <a:r>
                        <a:rPr lang="zh-CN" sz="1200" kern="0">
                          <a:effectLst/>
                        </a:rPr>
                        <a:t>命名</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lnSpc>
                          <a:spcPct val="125000"/>
                        </a:lnSpc>
                        <a:spcAft>
                          <a:spcPts val="600"/>
                        </a:spcAft>
                        <a:tabLst>
                          <a:tab pos="457200" algn="l"/>
                        </a:tabLst>
                      </a:pPr>
                      <a:r>
                        <a:rPr lang="zh-CN" sz="1200" kern="0">
                          <a:effectLst/>
                        </a:rPr>
                        <a:t>特征</a:t>
                      </a:r>
                      <a:endParaRPr lang="zh-CN" sz="1200" kern="10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3439513031"/>
                  </a:ext>
                </a:extLst>
              </a:tr>
              <a:tr h="560632">
                <a:tc>
                  <a:txBody>
                    <a:bodyPr/>
                    <a:lstStyle/>
                    <a:p>
                      <a:pPr algn="just">
                        <a:spcAft>
                          <a:spcPts val="0"/>
                        </a:spcAft>
                        <a:tabLst>
                          <a:tab pos="457200" algn="l"/>
                        </a:tabLst>
                      </a:pPr>
                      <a:r>
                        <a:rPr lang="en-US" sz="1200" kern="0" dirty="0" err="1">
                          <a:effectLst/>
                        </a:rPr>
                        <a:t>Hellmut</a:t>
                      </a:r>
                      <a:r>
                        <a:rPr lang="en-US" sz="1200" kern="0" dirty="0">
                          <a:effectLst/>
                        </a:rPr>
                        <a:t> </a:t>
                      </a:r>
                      <a:r>
                        <a:rPr lang="en-US" sz="1200" kern="0" dirty="0" err="1">
                          <a:effectLst/>
                        </a:rPr>
                        <a:t>Schut</a:t>
                      </a:r>
                      <a:r>
                        <a:rPr lang="en-US" sz="1200" kern="0" dirty="0">
                          <a:effectLst/>
                        </a:rPr>
                        <a:t> (1998)</a:t>
                      </a:r>
                      <a:r>
                        <a:rPr lang="zh-CN" sz="1200" kern="0" dirty="0">
                          <a:effectLst/>
                        </a:rPr>
                        <a:t>、卢泰宏（</a:t>
                      </a:r>
                      <a:r>
                        <a:rPr lang="en-US" sz="1200" kern="0" dirty="0">
                          <a:effectLst/>
                        </a:rPr>
                        <a:t>2005</a:t>
                      </a:r>
                      <a:r>
                        <a:rPr lang="zh-CN" sz="1200" kern="0" dirty="0">
                          <a:effectLst/>
                        </a:rPr>
                        <a:t>）</a:t>
                      </a:r>
                      <a:endParaRPr lang="zh-CN" sz="1200" kern="100" dirty="0">
                        <a:effectLst/>
                        <a:latin typeface="Times New Roman" panose="02020603050405020304" pitchFamily="18" charset="0"/>
                        <a:ea typeface="宋体" panose="02010600030101010101" pitchFamily="2" charset="-122"/>
                      </a:endParaRPr>
                    </a:p>
                  </a:txBody>
                  <a:tcPr marL="58783" marR="58783" marT="0" marB="0"/>
                </a:tc>
                <a:tc rowSpan="2">
                  <a:txBody>
                    <a:bodyPr/>
                    <a:lstStyle/>
                    <a:p>
                      <a:pPr algn="just">
                        <a:lnSpc>
                          <a:spcPct val="125000"/>
                        </a:lnSpc>
                        <a:spcAft>
                          <a:spcPts val="600"/>
                        </a:spcAft>
                        <a:tabLst>
                          <a:tab pos="457200" algn="l"/>
                        </a:tabLst>
                      </a:pPr>
                      <a:r>
                        <a:rPr lang="en-US" sz="1200" kern="0">
                          <a:effectLst/>
                        </a:rPr>
                        <a:t>1945</a:t>
                      </a:r>
                      <a:r>
                        <a:rPr lang="zh-CN" sz="1200" kern="0">
                          <a:effectLst/>
                        </a:rPr>
                        <a:t>年以前</a:t>
                      </a:r>
                      <a:endParaRPr lang="zh-CN" sz="1200" kern="100">
                        <a:effectLst/>
                        <a:latin typeface="Times New Roman" panose="02020603050405020304" pitchFamily="18" charset="0"/>
                        <a:ea typeface="宋体" panose="02010600030101010101" pitchFamily="2" charset="-122"/>
                      </a:endParaRPr>
                    </a:p>
                  </a:txBody>
                  <a:tcPr marL="58783" marR="58783" marT="0" marB="0" anchor="ctr"/>
                </a:tc>
                <a:tc>
                  <a:txBody>
                    <a:bodyPr/>
                    <a:lstStyle/>
                    <a:p>
                      <a:pPr algn="just">
                        <a:lnSpc>
                          <a:spcPct val="125000"/>
                        </a:lnSpc>
                        <a:spcAft>
                          <a:spcPts val="600"/>
                        </a:spcAft>
                        <a:tabLst>
                          <a:tab pos="457200" algn="l"/>
                        </a:tabLst>
                      </a:pPr>
                      <a:r>
                        <a:rPr lang="zh-CN" sz="1200" kern="0" dirty="0">
                          <a:effectLst/>
                        </a:rPr>
                        <a:t>社会主义信仰者</a:t>
                      </a:r>
                      <a:r>
                        <a:rPr lang="en-US" sz="1200" kern="0" dirty="0">
                          <a:effectLst/>
                        </a:rPr>
                        <a:t>the Socialist Generation</a:t>
                      </a:r>
                      <a:endParaRPr lang="zh-CN" sz="1200" kern="100" dirty="0">
                        <a:effectLst/>
                        <a:latin typeface="Times New Roman" panose="02020603050405020304" pitchFamily="18" charset="0"/>
                        <a:ea typeface="宋体" panose="02010600030101010101" pitchFamily="2" charset="-122"/>
                      </a:endParaRPr>
                    </a:p>
                  </a:txBody>
                  <a:tcPr marL="58783" marR="58783" marT="0" marB="0" anchor="ctr"/>
                </a:tc>
                <a:tc rowSpan="2">
                  <a:txBody>
                    <a:bodyPr/>
                    <a:lstStyle/>
                    <a:p>
                      <a:pPr algn="just">
                        <a:lnSpc>
                          <a:spcPct val="125000"/>
                        </a:lnSpc>
                        <a:spcAft>
                          <a:spcPts val="600"/>
                        </a:spcAft>
                        <a:tabLst>
                          <a:tab pos="457200" algn="l"/>
                        </a:tabLst>
                      </a:pPr>
                      <a:r>
                        <a:rPr lang="zh-CN" sz="1200" kern="0">
                          <a:effectLst/>
                        </a:rPr>
                        <a:t>经历抗日战争、解放战争、大跃进和人民公社等事件，受马克思主义思想影响深刻。投身于集体主义制度下的工业化建设。</a:t>
                      </a:r>
                      <a:endParaRPr lang="zh-CN" sz="1200" kern="10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290889310"/>
                  </a:ext>
                </a:extLst>
              </a:tr>
              <a:tr h="382249">
                <a:tc>
                  <a:txBody>
                    <a:bodyPr/>
                    <a:lstStyle/>
                    <a:p>
                      <a:pPr algn="just">
                        <a:spcAft>
                          <a:spcPts val="0"/>
                        </a:spcAft>
                        <a:tabLst>
                          <a:tab pos="457200" algn="l"/>
                        </a:tabLst>
                      </a:pPr>
                      <a:r>
                        <a:rPr lang="zh-CN" sz="1200" kern="0">
                          <a:effectLst/>
                        </a:rPr>
                        <a:t>刘世雄</a:t>
                      </a:r>
                      <a:r>
                        <a:rPr lang="en-US" sz="1200" kern="0">
                          <a:effectLst/>
                        </a:rPr>
                        <a:t>(2002)</a:t>
                      </a:r>
                      <a:endParaRPr lang="zh-CN" sz="1200" kern="100">
                        <a:effectLst/>
                        <a:latin typeface="Times New Roman" panose="02020603050405020304" pitchFamily="18" charset="0"/>
                        <a:ea typeface="宋体" panose="02010600030101010101" pitchFamily="2" charset="-122"/>
                      </a:endParaRPr>
                    </a:p>
                  </a:txBody>
                  <a:tcPr marL="58783" marR="58783" marT="0" marB="0"/>
                </a:tc>
                <a:tc vMerge="1">
                  <a:txBody>
                    <a:bodyPr/>
                    <a:lstStyle/>
                    <a:p>
                      <a:endParaRPr lang="zh-CN" altLang="en-US"/>
                    </a:p>
                  </a:txBody>
                  <a:tcPr/>
                </a:tc>
                <a:tc>
                  <a:txBody>
                    <a:bodyPr/>
                    <a:lstStyle/>
                    <a:p>
                      <a:pPr algn="just">
                        <a:lnSpc>
                          <a:spcPct val="125000"/>
                        </a:lnSpc>
                        <a:spcAft>
                          <a:spcPts val="600"/>
                        </a:spcAft>
                        <a:tabLst>
                          <a:tab pos="457200" algn="l"/>
                        </a:tabLst>
                      </a:pPr>
                      <a:r>
                        <a:rPr lang="zh-CN" sz="1200" kern="0">
                          <a:effectLst/>
                        </a:rPr>
                        <a:t>传统一代、红色一代</a:t>
                      </a:r>
                      <a:endParaRPr lang="zh-CN" sz="1200" kern="100">
                        <a:effectLst/>
                        <a:latin typeface="Times New Roman" panose="02020603050405020304" pitchFamily="18" charset="0"/>
                        <a:ea typeface="宋体" panose="02010600030101010101" pitchFamily="2" charset="-122"/>
                      </a:endParaRPr>
                    </a:p>
                  </a:txBody>
                  <a:tcPr marL="58783" marR="58783" marT="0" marB="0" anchor="ctr"/>
                </a:tc>
                <a:tc vMerge="1">
                  <a:txBody>
                    <a:bodyPr/>
                    <a:lstStyle/>
                    <a:p>
                      <a:endParaRPr lang="zh-CN" altLang="en-US"/>
                    </a:p>
                  </a:txBody>
                  <a:tcPr/>
                </a:tc>
                <a:extLst>
                  <a:ext uri="{0D108BD9-81ED-4DB2-BD59-A6C34878D82A}">
                    <a16:rowId xmlns:a16="http://schemas.microsoft.com/office/drawing/2014/main" val="3439549270"/>
                  </a:ext>
                </a:extLst>
              </a:tr>
              <a:tr h="560632">
                <a:tc>
                  <a:txBody>
                    <a:bodyPr/>
                    <a:lstStyle/>
                    <a:p>
                      <a:pPr algn="just">
                        <a:spcAft>
                          <a:spcPts val="0"/>
                        </a:spcAft>
                        <a:tabLst>
                          <a:tab pos="457200" algn="l"/>
                        </a:tabLst>
                      </a:pPr>
                      <a:r>
                        <a:rPr lang="en-US" sz="1200" kern="0">
                          <a:effectLst/>
                        </a:rPr>
                        <a:t>Hellmut Schut (1998) </a:t>
                      </a:r>
                      <a:r>
                        <a:rPr lang="zh-CN" sz="1200" kern="0">
                          <a:effectLst/>
                        </a:rPr>
                        <a:t>、卢泰宏（</a:t>
                      </a:r>
                      <a:r>
                        <a:rPr lang="en-US" sz="1200" kern="0">
                          <a:effectLst/>
                        </a:rPr>
                        <a:t>2005</a:t>
                      </a:r>
                      <a:r>
                        <a:rPr lang="zh-CN" sz="1200" kern="0">
                          <a:effectLst/>
                        </a:rPr>
                        <a:t>）</a:t>
                      </a:r>
                      <a:endParaRPr lang="zh-CN" sz="1200" kern="100">
                        <a:effectLst/>
                        <a:latin typeface="Times New Roman" panose="02020603050405020304" pitchFamily="18" charset="0"/>
                        <a:ea typeface="宋体" panose="02010600030101010101" pitchFamily="2" charset="-122"/>
                      </a:endParaRPr>
                    </a:p>
                  </a:txBody>
                  <a:tcPr marL="58783" marR="58783" marT="0" marB="0"/>
                </a:tc>
                <a:tc rowSpan="2">
                  <a:txBody>
                    <a:bodyPr/>
                    <a:lstStyle/>
                    <a:p>
                      <a:pPr algn="just">
                        <a:lnSpc>
                          <a:spcPct val="125000"/>
                        </a:lnSpc>
                        <a:spcAft>
                          <a:spcPts val="600"/>
                        </a:spcAft>
                        <a:tabLst>
                          <a:tab pos="457200" algn="l"/>
                        </a:tabLst>
                      </a:pPr>
                      <a:r>
                        <a:rPr lang="en-US" sz="1200" kern="0">
                          <a:effectLst/>
                        </a:rPr>
                        <a:t>1945-1960</a:t>
                      </a:r>
                      <a:r>
                        <a:rPr lang="zh-CN" sz="1200" kern="0">
                          <a:effectLst/>
                        </a:rPr>
                        <a:t>年间</a:t>
                      </a:r>
                      <a:endParaRPr lang="zh-CN" sz="1200" kern="100">
                        <a:effectLst/>
                        <a:latin typeface="Times New Roman" panose="02020603050405020304" pitchFamily="18" charset="0"/>
                        <a:ea typeface="宋体" panose="02010600030101010101" pitchFamily="2" charset="-122"/>
                      </a:endParaRPr>
                    </a:p>
                  </a:txBody>
                  <a:tcPr marL="58783" marR="58783" marT="0" marB="0" anchor="ctr"/>
                </a:tc>
                <a:tc>
                  <a:txBody>
                    <a:bodyPr/>
                    <a:lstStyle/>
                    <a:p>
                      <a:pPr algn="just">
                        <a:lnSpc>
                          <a:spcPct val="125000"/>
                        </a:lnSpc>
                        <a:spcAft>
                          <a:spcPts val="600"/>
                        </a:spcAft>
                        <a:tabLst>
                          <a:tab pos="457200" algn="l"/>
                        </a:tabLst>
                      </a:pPr>
                      <a:r>
                        <a:rPr lang="zh-CN" sz="1200" kern="0">
                          <a:effectLst/>
                        </a:rPr>
                        <a:t>失落的一代</a:t>
                      </a:r>
                      <a:r>
                        <a:rPr lang="en-US" sz="1200" kern="0">
                          <a:effectLst/>
                        </a:rPr>
                        <a:t>the Lost Generation</a:t>
                      </a:r>
                      <a:endParaRPr lang="zh-CN" sz="1200" kern="100">
                        <a:effectLst/>
                        <a:latin typeface="Times New Roman" panose="02020603050405020304" pitchFamily="18" charset="0"/>
                        <a:ea typeface="宋体" panose="02010600030101010101" pitchFamily="2" charset="-122"/>
                      </a:endParaRPr>
                    </a:p>
                  </a:txBody>
                  <a:tcPr marL="58783" marR="58783" marT="0" marB="0" anchor="ctr"/>
                </a:tc>
                <a:tc rowSpan="2">
                  <a:txBody>
                    <a:bodyPr/>
                    <a:lstStyle/>
                    <a:p>
                      <a:pPr algn="just">
                        <a:lnSpc>
                          <a:spcPct val="125000"/>
                        </a:lnSpc>
                        <a:spcAft>
                          <a:spcPts val="600"/>
                        </a:spcAft>
                        <a:tabLst>
                          <a:tab pos="457200" algn="l"/>
                        </a:tabLst>
                      </a:pPr>
                      <a:r>
                        <a:rPr lang="zh-CN" sz="1200" kern="0">
                          <a:effectLst/>
                        </a:rPr>
                        <a:t>因上山下乡、文化大革命丧失学习机会，在社会动荡中经历人生起伏，</a:t>
                      </a:r>
                      <a:r>
                        <a:rPr lang="en-US" sz="1200" kern="0">
                          <a:effectLst/>
                        </a:rPr>
                        <a:t>90</a:t>
                      </a:r>
                      <a:r>
                        <a:rPr lang="zh-CN" sz="1200" kern="0">
                          <a:effectLst/>
                        </a:rPr>
                        <a:t>年代又遭遇下岗的不幸，对社会有某种失落感。</a:t>
                      </a:r>
                      <a:endParaRPr lang="zh-CN" sz="1200" kern="10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452708020"/>
                  </a:ext>
                </a:extLst>
              </a:tr>
              <a:tr h="233597">
                <a:tc>
                  <a:txBody>
                    <a:bodyPr/>
                    <a:lstStyle/>
                    <a:p>
                      <a:pPr algn="just">
                        <a:spcAft>
                          <a:spcPts val="0"/>
                        </a:spcAft>
                        <a:tabLst>
                          <a:tab pos="457200" algn="l"/>
                        </a:tabLst>
                      </a:pPr>
                      <a:r>
                        <a:rPr lang="zh-CN" sz="1200" kern="0">
                          <a:effectLst/>
                        </a:rPr>
                        <a:t>刘世雄</a:t>
                      </a:r>
                      <a:r>
                        <a:rPr lang="en-US" sz="1200" kern="0">
                          <a:effectLst/>
                        </a:rPr>
                        <a:t>(2002)</a:t>
                      </a:r>
                      <a:endParaRPr lang="zh-CN" sz="1200" kern="100">
                        <a:effectLst/>
                        <a:latin typeface="Times New Roman" panose="02020603050405020304" pitchFamily="18" charset="0"/>
                        <a:ea typeface="宋体" panose="02010600030101010101" pitchFamily="2" charset="-122"/>
                      </a:endParaRPr>
                    </a:p>
                  </a:txBody>
                  <a:tcPr marL="58783" marR="58783" marT="0" marB="0"/>
                </a:tc>
                <a:tc vMerge="1">
                  <a:txBody>
                    <a:bodyPr/>
                    <a:lstStyle/>
                    <a:p>
                      <a:endParaRPr lang="zh-CN" altLang="en-US"/>
                    </a:p>
                  </a:txBody>
                  <a:tcPr/>
                </a:tc>
                <a:tc>
                  <a:txBody>
                    <a:bodyPr/>
                    <a:lstStyle/>
                    <a:p>
                      <a:pPr algn="just">
                        <a:lnSpc>
                          <a:spcPct val="125000"/>
                        </a:lnSpc>
                        <a:spcAft>
                          <a:spcPts val="600"/>
                        </a:spcAft>
                        <a:tabLst>
                          <a:tab pos="457200" algn="l"/>
                        </a:tabLst>
                      </a:pPr>
                      <a:r>
                        <a:rPr lang="zh-CN" sz="1200" kern="0">
                          <a:effectLst/>
                        </a:rPr>
                        <a:t>文革的一代</a:t>
                      </a:r>
                      <a:endParaRPr lang="zh-CN" sz="1200" kern="100">
                        <a:effectLst/>
                        <a:latin typeface="Times New Roman" panose="02020603050405020304" pitchFamily="18" charset="0"/>
                        <a:ea typeface="宋体" panose="02010600030101010101" pitchFamily="2" charset="-122"/>
                      </a:endParaRPr>
                    </a:p>
                  </a:txBody>
                  <a:tcPr marL="58783" marR="58783" marT="0" marB="0" anchor="ctr"/>
                </a:tc>
                <a:tc vMerge="1">
                  <a:txBody>
                    <a:bodyPr/>
                    <a:lstStyle/>
                    <a:p>
                      <a:endParaRPr lang="zh-CN" altLang="en-US"/>
                    </a:p>
                  </a:txBody>
                  <a:tcPr/>
                </a:tc>
                <a:extLst>
                  <a:ext uri="{0D108BD9-81ED-4DB2-BD59-A6C34878D82A}">
                    <a16:rowId xmlns:a16="http://schemas.microsoft.com/office/drawing/2014/main" val="458131701"/>
                  </a:ext>
                </a:extLst>
              </a:tr>
              <a:tr h="458699">
                <a:tc>
                  <a:txBody>
                    <a:bodyPr/>
                    <a:lstStyle/>
                    <a:p>
                      <a:pPr algn="just">
                        <a:spcAft>
                          <a:spcPts val="0"/>
                        </a:spcAft>
                        <a:tabLst>
                          <a:tab pos="457200" algn="l"/>
                        </a:tabLst>
                      </a:pPr>
                      <a:r>
                        <a:rPr lang="en-US" sz="1200" kern="0">
                          <a:effectLst/>
                        </a:rPr>
                        <a:t>Hellmut Schut (1998)</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lnSpc>
                          <a:spcPct val="125000"/>
                        </a:lnSpc>
                        <a:spcAft>
                          <a:spcPts val="600"/>
                        </a:spcAft>
                        <a:tabLst>
                          <a:tab pos="457200" algn="l"/>
                        </a:tabLst>
                      </a:pPr>
                      <a:r>
                        <a:rPr lang="en-US" sz="1200" kern="0">
                          <a:effectLst/>
                        </a:rPr>
                        <a:t>1960</a:t>
                      </a:r>
                      <a:r>
                        <a:rPr lang="zh-CN" sz="1200" kern="0">
                          <a:effectLst/>
                        </a:rPr>
                        <a:t>年以后</a:t>
                      </a:r>
                      <a:endParaRPr lang="zh-CN" sz="1200" kern="100">
                        <a:effectLst/>
                        <a:latin typeface="Times New Roman" panose="02020603050405020304" pitchFamily="18" charset="0"/>
                        <a:ea typeface="宋体" panose="02010600030101010101" pitchFamily="2" charset="-122"/>
                      </a:endParaRPr>
                    </a:p>
                  </a:txBody>
                  <a:tcPr marL="58783" marR="58783" marT="0" marB="0" anchor="ctr"/>
                </a:tc>
                <a:tc>
                  <a:txBody>
                    <a:bodyPr/>
                    <a:lstStyle/>
                    <a:p>
                      <a:pPr algn="just">
                        <a:spcAft>
                          <a:spcPts val="0"/>
                        </a:spcAft>
                        <a:tabLst>
                          <a:tab pos="457200" algn="l"/>
                        </a:tabLst>
                      </a:pPr>
                      <a:r>
                        <a:rPr lang="zh-CN" sz="1200" kern="0">
                          <a:effectLst/>
                        </a:rPr>
                        <a:t>关注生活方式的一代</a:t>
                      </a:r>
                      <a:r>
                        <a:rPr lang="en-US" sz="1200" kern="0">
                          <a:effectLst/>
                        </a:rPr>
                        <a:t>the Lifestyle Generation</a:t>
                      </a:r>
                      <a:endParaRPr lang="zh-CN" sz="1200" kern="100">
                        <a:effectLst/>
                        <a:latin typeface="Times New Roman" panose="02020603050405020304" pitchFamily="18" charset="0"/>
                        <a:ea typeface="宋体" panose="02010600030101010101" pitchFamily="2" charset="-122"/>
                      </a:endParaRPr>
                    </a:p>
                  </a:txBody>
                  <a:tcPr marL="58783" marR="58783" marT="0" marB="0" anchor="ctr"/>
                </a:tc>
                <a:tc>
                  <a:txBody>
                    <a:bodyPr/>
                    <a:lstStyle/>
                    <a:p>
                      <a:pPr algn="just">
                        <a:spcAft>
                          <a:spcPts val="0"/>
                        </a:spcAft>
                        <a:tabLst>
                          <a:tab pos="457200" algn="l"/>
                        </a:tabLst>
                      </a:pPr>
                      <a:r>
                        <a:rPr lang="zh-CN" sz="1200" kern="0">
                          <a:effectLst/>
                        </a:rPr>
                        <a:t>在改革开放中重新认识社会和自我，追求物质和精神生活，积极走向世界，发现选择。</a:t>
                      </a:r>
                      <a:endParaRPr lang="zh-CN" sz="1200" kern="10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992325120"/>
                  </a:ext>
                </a:extLst>
              </a:tr>
              <a:tr h="560632">
                <a:tc>
                  <a:txBody>
                    <a:bodyPr/>
                    <a:lstStyle/>
                    <a:p>
                      <a:pPr algn="just">
                        <a:spcAft>
                          <a:spcPts val="0"/>
                        </a:spcAft>
                        <a:tabLst>
                          <a:tab pos="457200" algn="l"/>
                        </a:tabLst>
                      </a:pPr>
                      <a:r>
                        <a:rPr lang="zh-CN" sz="1200" kern="0">
                          <a:effectLst/>
                        </a:rPr>
                        <a:t>刘世雄</a:t>
                      </a:r>
                      <a:r>
                        <a:rPr lang="en-US" sz="1200" kern="0">
                          <a:effectLst/>
                        </a:rPr>
                        <a:t>       (2002)</a:t>
                      </a:r>
                      <a:r>
                        <a:rPr lang="zh-CN" sz="1200" kern="0">
                          <a:effectLst/>
                        </a:rPr>
                        <a:t>、卢泰宏（</a:t>
                      </a:r>
                      <a:r>
                        <a:rPr lang="en-US" sz="1200" kern="0">
                          <a:effectLst/>
                        </a:rPr>
                        <a:t>2005</a:t>
                      </a:r>
                      <a:r>
                        <a:rPr lang="zh-CN" sz="1200" kern="0">
                          <a:effectLst/>
                        </a:rPr>
                        <a:t>）</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lnSpc>
                          <a:spcPct val="125000"/>
                        </a:lnSpc>
                        <a:spcAft>
                          <a:spcPts val="600"/>
                        </a:spcAft>
                        <a:tabLst>
                          <a:tab pos="457200" algn="l"/>
                        </a:tabLst>
                      </a:pPr>
                      <a:r>
                        <a:rPr lang="en-US" sz="1200" kern="0">
                          <a:effectLst/>
                        </a:rPr>
                        <a:t>1960-1970</a:t>
                      </a:r>
                      <a:r>
                        <a:rPr lang="zh-CN" sz="1200" kern="0">
                          <a:effectLst/>
                        </a:rPr>
                        <a:t>年间</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lnSpc>
                          <a:spcPct val="125000"/>
                        </a:lnSpc>
                        <a:spcAft>
                          <a:spcPts val="600"/>
                        </a:spcAft>
                        <a:tabLst>
                          <a:tab pos="457200" algn="l"/>
                        </a:tabLst>
                      </a:pPr>
                      <a:r>
                        <a:rPr lang="zh-CN" sz="1200" kern="0">
                          <a:effectLst/>
                        </a:rPr>
                        <a:t>幸运的一代</a:t>
                      </a:r>
                      <a:r>
                        <a:rPr lang="en-US" sz="1200" kern="0">
                          <a:effectLst/>
                        </a:rPr>
                        <a:t>the Lucky Generation</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a:effectLst/>
                        </a:rPr>
                        <a:t>青年时文革结束，恢复高考，大学学费全免，毕业后国家分配工作，成绩优秀者派往国外进修，被誉为“天之骄子”。</a:t>
                      </a:r>
                      <a:endParaRPr lang="zh-CN" sz="1200" kern="10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2157499956"/>
                  </a:ext>
                </a:extLst>
              </a:tr>
              <a:tr h="560632">
                <a:tc>
                  <a:txBody>
                    <a:bodyPr/>
                    <a:lstStyle/>
                    <a:p>
                      <a:pPr algn="just">
                        <a:spcAft>
                          <a:spcPts val="0"/>
                        </a:spcAft>
                        <a:tabLst>
                          <a:tab pos="457200" algn="l"/>
                        </a:tabLst>
                      </a:pPr>
                      <a:r>
                        <a:rPr lang="zh-CN" sz="1200" kern="0">
                          <a:effectLst/>
                        </a:rPr>
                        <a:t>王海忠</a:t>
                      </a:r>
                      <a:endParaRPr lang="zh-CN" sz="1200" kern="100">
                        <a:effectLst/>
                      </a:endParaRPr>
                    </a:p>
                    <a:p>
                      <a:pPr algn="just">
                        <a:spcAft>
                          <a:spcPts val="0"/>
                        </a:spcAft>
                        <a:tabLst>
                          <a:tab pos="457200" algn="l"/>
                        </a:tabLst>
                      </a:pPr>
                      <a:r>
                        <a:rPr lang="zh-CN" sz="1200" kern="0">
                          <a:effectLst/>
                        </a:rPr>
                        <a:t>（</a:t>
                      </a:r>
                      <a:r>
                        <a:rPr lang="en-US" sz="1200" kern="0">
                          <a:effectLst/>
                        </a:rPr>
                        <a:t>2005</a:t>
                      </a:r>
                      <a:r>
                        <a:rPr lang="zh-CN" sz="1200" kern="0">
                          <a:effectLst/>
                        </a:rPr>
                        <a:t>）</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en-US" sz="1200" kern="0">
                          <a:effectLst/>
                        </a:rPr>
                        <a:t>1961-1973</a:t>
                      </a:r>
                      <a:endParaRPr lang="zh-CN" sz="1200" kern="100">
                        <a:effectLst/>
                      </a:endParaRPr>
                    </a:p>
                    <a:p>
                      <a:pPr algn="just">
                        <a:spcAft>
                          <a:spcPts val="0"/>
                        </a:spcAft>
                        <a:tabLst>
                          <a:tab pos="457200" algn="l"/>
                        </a:tabLst>
                      </a:pPr>
                      <a:r>
                        <a:rPr lang="zh-CN" sz="1200" kern="0">
                          <a:effectLst/>
                        </a:rPr>
                        <a:t>年间</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a:effectLst/>
                        </a:rPr>
                        <a:t>中国婴儿潮一代</a:t>
                      </a:r>
                      <a:r>
                        <a:rPr lang="en-US" sz="1200" kern="0">
                          <a:effectLst/>
                        </a:rPr>
                        <a:t>the Chinese Baby-boom Generetion</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a:effectLst/>
                        </a:rPr>
                        <a:t>高考恢复，就业时逢改革开放，而立之年市场经济与</a:t>
                      </a:r>
                      <a:r>
                        <a:rPr lang="en-US" sz="1200" kern="0">
                          <a:effectLst/>
                        </a:rPr>
                        <a:t>“</a:t>
                      </a:r>
                      <a:r>
                        <a:rPr lang="zh-CN" sz="1200" kern="0">
                          <a:effectLst/>
                        </a:rPr>
                        <a:t>入世</a:t>
                      </a:r>
                      <a:r>
                        <a:rPr lang="en-US" sz="1200" kern="0">
                          <a:effectLst/>
                        </a:rPr>
                        <a:t>”</a:t>
                      </a:r>
                      <a:r>
                        <a:rPr lang="zh-CN" sz="1200" kern="0">
                          <a:effectLst/>
                        </a:rPr>
                        <a:t>。这群人在目前及未来影响力最大，类似美国当年的婴儿潮。</a:t>
                      </a:r>
                      <a:endParaRPr lang="zh-CN" sz="1200" kern="10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1445761446"/>
                  </a:ext>
                </a:extLst>
              </a:tr>
              <a:tr h="458699">
                <a:tc>
                  <a:txBody>
                    <a:bodyPr/>
                    <a:lstStyle/>
                    <a:p>
                      <a:pPr algn="just">
                        <a:spcAft>
                          <a:spcPts val="0"/>
                        </a:spcAft>
                        <a:tabLst>
                          <a:tab pos="457200" algn="l"/>
                        </a:tabLst>
                      </a:pPr>
                      <a:r>
                        <a:rPr lang="zh-CN" sz="1200" kern="0">
                          <a:effectLst/>
                        </a:rPr>
                        <a:t>刘世雄</a:t>
                      </a:r>
                      <a:r>
                        <a:rPr lang="en-US" sz="1200" kern="0">
                          <a:effectLst/>
                        </a:rPr>
                        <a:t>2002</a:t>
                      </a:r>
                      <a:r>
                        <a:rPr lang="zh-CN" sz="1200" kern="0">
                          <a:effectLst/>
                        </a:rPr>
                        <a:t>、卢泰宏</a:t>
                      </a:r>
                      <a:r>
                        <a:rPr lang="en-US" sz="1200" kern="0">
                          <a:effectLst/>
                        </a:rPr>
                        <a:t>2005</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en-US" sz="1200" kern="0">
                          <a:effectLst/>
                        </a:rPr>
                        <a:t>1970-1980</a:t>
                      </a:r>
                      <a:r>
                        <a:rPr lang="zh-CN" sz="1200" kern="0">
                          <a:effectLst/>
                        </a:rPr>
                        <a:t>年间</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a:effectLst/>
                        </a:rPr>
                        <a:t>转型的一代</a:t>
                      </a:r>
                      <a:r>
                        <a:rPr lang="en-US" sz="1200" kern="0">
                          <a:effectLst/>
                        </a:rPr>
                        <a:t>the Reform Gereration</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dirty="0">
                          <a:effectLst/>
                        </a:rPr>
                        <a:t>市场经济转型期，高考扩招，学费暴涨，择业双向选择，就业形式严峻，不再有优越感。</a:t>
                      </a:r>
                      <a:endParaRPr lang="zh-CN" sz="1200" kern="100" dirty="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3876115976"/>
                  </a:ext>
                </a:extLst>
              </a:tr>
              <a:tr h="611599">
                <a:tc>
                  <a:txBody>
                    <a:bodyPr/>
                    <a:lstStyle/>
                    <a:p>
                      <a:pPr algn="just">
                        <a:spcAft>
                          <a:spcPts val="0"/>
                        </a:spcAft>
                        <a:tabLst>
                          <a:tab pos="457200" algn="l"/>
                        </a:tabLst>
                      </a:pPr>
                      <a:r>
                        <a:rPr lang="zh-CN" sz="1200" kern="0">
                          <a:effectLst/>
                        </a:rPr>
                        <a:t>王海忠</a:t>
                      </a:r>
                      <a:endParaRPr lang="zh-CN" sz="1200" kern="100">
                        <a:effectLst/>
                      </a:endParaRPr>
                    </a:p>
                    <a:p>
                      <a:pPr algn="just">
                        <a:spcAft>
                          <a:spcPts val="0"/>
                        </a:spcAft>
                        <a:tabLst>
                          <a:tab pos="457200" algn="l"/>
                        </a:tabLst>
                      </a:pPr>
                      <a:r>
                        <a:rPr lang="zh-CN" sz="1200" kern="0">
                          <a:effectLst/>
                        </a:rPr>
                        <a:t>（</a:t>
                      </a:r>
                      <a:r>
                        <a:rPr lang="en-US" sz="1200" kern="0">
                          <a:effectLst/>
                        </a:rPr>
                        <a:t>2005</a:t>
                      </a:r>
                      <a:r>
                        <a:rPr lang="zh-CN" sz="1200" kern="0">
                          <a:effectLst/>
                        </a:rPr>
                        <a:t>）</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en-US" sz="1200" kern="0">
                          <a:effectLst/>
                        </a:rPr>
                        <a:t>1974-1985</a:t>
                      </a:r>
                      <a:r>
                        <a:rPr lang="zh-CN" sz="1200" kern="0">
                          <a:effectLst/>
                        </a:rPr>
                        <a:t>年间</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a:effectLst/>
                        </a:rPr>
                        <a:t>中国</a:t>
                      </a:r>
                      <a:r>
                        <a:rPr lang="en-US" sz="1200" kern="0">
                          <a:effectLst/>
                        </a:rPr>
                        <a:t>X</a:t>
                      </a:r>
                      <a:r>
                        <a:rPr lang="zh-CN" sz="1200" kern="0">
                          <a:effectLst/>
                        </a:rPr>
                        <a:t>时代</a:t>
                      </a:r>
                      <a:r>
                        <a:rPr lang="en-US" sz="1200" kern="0">
                          <a:effectLst/>
                        </a:rPr>
                        <a:t>      the Chinese X Genereation</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a:effectLst/>
                        </a:rPr>
                        <a:t>沿袭传统品德，责任、敬业等；也受外来价值观影响很深，如</a:t>
                      </a:r>
                      <a:r>
                        <a:rPr lang="en-US" sz="1200" kern="0">
                          <a:effectLst/>
                        </a:rPr>
                        <a:t>“</a:t>
                      </a:r>
                      <a:r>
                        <a:rPr lang="zh-CN" sz="1200" kern="0">
                          <a:effectLst/>
                        </a:rPr>
                        <a:t>快乐、卡通、自我等。</a:t>
                      </a:r>
                      <a:r>
                        <a:rPr lang="en-US" sz="1200" kern="0">
                          <a:effectLst/>
                        </a:rPr>
                        <a:t>1974-1984</a:t>
                      </a:r>
                      <a:r>
                        <a:rPr lang="zh-CN" sz="1200" kern="0">
                          <a:effectLst/>
                        </a:rPr>
                        <a:t>年出生者与美国</a:t>
                      </a:r>
                      <a:r>
                        <a:rPr lang="en-US" sz="1200" kern="0">
                          <a:effectLst/>
                        </a:rPr>
                        <a:t>X</a:t>
                      </a:r>
                      <a:r>
                        <a:rPr lang="zh-CN" sz="1200" kern="0">
                          <a:effectLst/>
                        </a:rPr>
                        <a:t>世代很相似。</a:t>
                      </a:r>
                      <a:endParaRPr lang="zh-CN" sz="1200" kern="10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3134678794"/>
                  </a:ext>
                </a:extLst>
              </a:tr>
              <a:tr h="560632">
                <a:tc>
                  <a:txBody>
                    <a:bodyPr/>
                    <a:lstStyle/>
                    <a:p>
                      <a:pPr algn="just">
                        <a:spcAft>
                          <a:spcPts val="0"/>
                        </a:spcAft>
                        <a:tabLst>
                          <a:tab pos="457200" algn="l"/>
                        </a:tabLst>
                      </a:pPr>
                      <a:r>
                        <a:rPr lang="zh-CN" sz="1200" kern="0">
                          <a:effectLst/>
                        </a:rPr>
                        <a:t>刘世雄</a:t>
                      </a:r>
                      <a:r>
                        <a:rPr lang="en-US" sz="1200" kern="0">
                          <a:effectLst/>
                        </a:rPr>
                        <a:t>(2002)</a:t>
                      </a:r>
                      <a:r>
                        <a:rPr lang="zh-CN" sz="1200" kern="0">
                          <a:effectLst/>
                        </a:rPr>
                        <a:t>、卢泰宏、阳翼</a:t>
                      </a:r>
                      <a:r>
                        <a:rPr lang="en-US" sz="1200" kern="0">
                          <a:effectLst/>
                        </a:rPr>
                        <a:t>2005</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en-US" sz="1200" kern="0">
                          <a:effectLst/>
                        </a:rPr>
                        <a:t>1980</a:t>
                      </a:r>
                      <a:r>
                        <a:rPr lang="zh-CN" sz="1200" kern="0">
                          <a:effectLst/>
                        </a:rPr>
                        <a:t>年以后</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en-US" sz="1200" kern="0">
                          <a:effectLst/>
                        </a:rPr>
                        <a:t>e</a:t>
                      </a:r>
                      <a:r>
                        <a:rPr lang="zh-CN" sz="1200" kern="0">
                          <a:effectLst/>
                        </a:rPr>
                        <a:t>世代</a:t>
                      </a:r>
                      <a:endParaRPr lang="zh-CN" sz="1200" kern="100">
                        <a:effectLst/>
                        <a:latin typeface="Times New Roman" panose="02020603050405020304" pitchFamily="18" charset="0"/>
                        <a:ea typeface="宋体" panose="02010600030101010101" pitchFamily="2" charset="-122"/>
                      </a:endParaRPr>
                    </a:p>
                  </a:txBody>
                  <a:tcPr marL="58783" marR="58783" marT="0" marB="0"/>
                </a:tc>
                <a:tc>
                  <a:txBody>
                    <a:bodyPr/>
                    <a:lstStyle/>
                    <a:p>
                      <a:pPr algn="just">
                        <a:spcAft>
                          <a:spcPts val="0"/>
                        </a:spcAft>
                        <a:tabLst>
                          <a:tab pos="457200" algn="l"/>
                        </a:tabLst>
                      </a:pPr>
                      <a:r>
                        <a:rPr lang="zh-CN" sz="1200" kern="0" dirty="0">
                          <a:effectLst/>
                        </a:rPr>
                        <a:t>商业化、娱乐化蓬勃发展，港台日韩及西方文化盛行，移动通讯、网络媒体和影像环境，媒介早熟、心理早熟。</a:t>
                      </a:r>
                      <a:endParaRPr lang="zh-CN" sz="1200" kern="100" dirty="0">
                        <a:effectLst/>
                        <a:latin typeface="Times New Roman" panose="02020603050405020304" pitchFamily="18" charset="0"/>
                        <a:ea typeface="宋体" panose="02010600030101010101" pitchFamily="2" charset="-122"/>
                      </a:endParaRPr>
                    </a:p>
                  </a:txBody>
                  <a:tcPr marL="58783" marR="58783" marT="0" marB="0"/>
                </a:tc>
                <a:extLst>
                  <a:ext uri="{0D108BD9-81ED-4DB2-BD59-A6C34878D82A}">
                    <a16:rowId xmlns:a16="http://schemas.microsoft.com/office/drawing/2014/main" val="1779641116"/>
                  </a:ext>
                </a:extLst>
              </a:tr>
            </a:tbl>
          </a:graphicData>
        </a:graphic>
      </p:graphicFrame>
    </p:spTree>
    <p:extLst>
      <p:ext uri="{BB962C8B-B14F-4D97-AF65-F5344CB8AC3E}">
        <p14:creationId xmlns:p14="http://schemas.microsoft.com/office/powerpoint/2010/main" val="3927998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indent="304800">
              <a:tabLst>
                <a:tab pos="457200" algn="l"/>
              </a:tabLst>
            </a:pPr>
            <a:r>
              <a:rPr lang="zh-CN" altLang="zh-CN" dirty="0">
                <a:latin typeface="Times New Roman" panose="02020603050405020304" pitchFamily="18" charset="0"/>
                <a:ea typeface="宋体" panose="02010600030101010101" pitchFamily="2" charset="-122"/>
                <a:cs typeface="Times New Roman" panose="02020603050405020304" pitchFamily="18" charset="0"/>
              </a:rPr>
              <a:t>表</a:t>
            </a:r>
            <a:r>
              <a:rPr lang="en-US" altLang="zh-CN" dirty="0">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中国</a:t>
            </a:r>
            <a:r>
              <a:rPr lang="en-US" altLang="zh-CN" dirty="0">
                <a:latin typeface="Times New Roman" panose="02020603050405020304" pitchFamily="18" charset="0"/>
                <a:ea typeface="宋体" panose="02010600030101010101" pitchFamily="2" charset="-122"/>
                <a:cs typeface="Times New Roman" panose="02020603050405020304" pitchFamily="18" charset="0"/>
              </a:rPr>
              <a:t>80</a:t>
            </a:r>
            <a:r>
              <a:rPr lang="zh-CN" altLang="en-US" dirty="0">
                <a:latin typeface="Times New Roman" panose="02020603050405020304" pitchFamily="18" charset="0"/>
                <a:ea typeface="宋体" panose="02010600030101010101" pitchFamily="2" charset="-122"/>
                <a:cs typeface="Times New Roman" panose="02020603050405020304" pitchFamily="18" charset="0"/>
              </a:rPr>
              <a:t>后消费者世代的主要观念</a:t>
            </a:r>
            <a:endParaRPr lang="zh-CN" altLang="en-US" dirty="0"/>
          </a:p>
        </p:txBody>
      </p:sp>
      <p:sp>
        <p:nvSpPr>
          <p:cNvPr id="4" name="灯片编号占位符 3"/>
          <p:cNvSpPr>
            <a:spLocks noGrp="1"/>
          </p:cNvSpPr>
          <p:nvPr>
            <p:ph type="sldNum" sz="quarter" idx="12"/>
          </p:nvPr>
        </p:nvSpPr>
        <p:spPr/>
        <p:txBody>
          <a:bodyPr/>
          <a:lstStyle/>
          <a:p>
            <a:pPr>
              <a:defRPr/>
            </a:pPr>
            <a:r>
              <a:rPr lang="en-US"/>
              <a:t>4-</a:t>
            </a:r>
            <a:fld id="{EA6B9F65-0FCF-4DAF-9453-629C97608A88}" type="slidenum">
              <a:rPr lang="en-US" smtClean="0"/>
              <a:pPr>
                <a:defRPr/>
              </a:pPr>
              <a:t>35</a:t>
            </a:fld>
            <a:endParaRPr lang="en-US"/>
          </a:p>
        </p:txBody>
      </p:sp>
      <p:graphicFrame>
        <p:nvGraphicFramePr>
          <p:cNvPr id="5" name="表格 4"/>
          <p:cNvGraphicFramePr>
            <a:graphicFrameLocks noGrp="1"/>
          </p:cNvGraphicFramePr>
          <p:nvPr/>
        </p:nvGraphicFramePr>
        <p:xfrm>
          <a:off x="685165" y="1524000"/>
          <a:ext cx="7620635" cy="4645327"/>
        </p:xfrm>
        <a:graphic>
          <a:graphicData uri="http://schemas.openxmlformats.org/drawingml/2006/table">
            <a:tbl>
              <a:tblPr firstRow="1" firstCol="1" lastRow="1" lastCol="1" bandRow="1" bandCol="1">
                <a:tableStyleId>{5C22544A-7EE6-4342-B048-85BDC9FD1C3A}</a:tableStyleId>
              </a:tblPr>
              <a:tblGrid>
                <a:gridCol w="1191801">
                  <a:extLst>
                    <a:ext uri="{9D8B030D-6E8A-4147-A177-3AD203B41FA5}">
                      <a16:colId xmlns:a16="http://schemas.microsoft.com/office/drawing/2014/main" val="2297773191"/>
                    </a:ext>
                  </a:extLst>
                </a:gridCol>
                <a:gridCol w="3214417">
                  <a:extLst>
                    <a:ext uri="{9D8B030D-6E8A-4147-A177-3AD203B41FA5}">
                      <a16:colId xmlns:a16="http://schemas.microsoft.com/office/drawing/2014/main" val="847667739"/>
                    </a:ext>
                  </a:extLst>
                </a:gridCol>
                <a:gridCol w="3214417">
                  <a:extLst>
                    <a:ext uri="{9D8B030D-6E8A-4147-A177-3AD203B41FA5}">
                      <a16:colId xmlns:a16="http://schemas.microsoft.com/office/drawing/2014/main" val="2696247558"/>
                    </a:ext>
                  </a:extLst>
                </a:gridCol>
              </a:tblGrid>
              <a:tr h="249946">
                <a:tc>
                  <a:txBody>
                    <a:bodyPr/>
                    <a:lstStyle/>
                    <a:p>
                      <a:pPr algn="just">
                        <a:lnSpc>
                          <a:spcPct val="125000"/>
                        </a:lnSpc>
                        <a:spcAft>
                          <a:spcPts val="600"/>
                        </a:spcAft>
                      </a:pPr>
                      <a:r>
                        <a:rPr lang="en-US" sz="1100" kern="0">
                          <a:effectLst/>
                        </a:rPr>
                        <a:t> </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a:t>
                      </a:r>
                      <a:r>
                        <a:rPr lang="en-US" sz="1100" kern="0">
                          <a:effectLst/>
                        </a:rPr>
                        <a:t>80</a:t>
                      </a:r>
                      <a:r>
                        <a:rPr lang="zh-CN" sz="1100" kern="0">
                          <a:effectLst/>
                        </a:rPr>
                        <a:t>后”</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来源</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796279858"/>
                  </a:ext>
                </a:extLst>
              </a:tr>
              <a:tr h="725118">
                <a:tc>
                  <a:txBody>
                    <a:bodyPr/>
                    <a:lstStyle/>
                    <a:p>
                      <a:pPr algn="just">
                        <a:lnSpc>
                          <a:spcPct val="125000"/>
                        </a:lnSpc>
                        <a:spcAft>
                          <a:spcPts val="600"/>
                        </a:spcAft>
                      </a:pPr>
                      <a:r>
                        <a:rPr lang="zh-CN" sz="1100" kern="0" dirty="0">
                          <a:effectLst/>
                        </a:rPr>
                        <a:t>背景</a:t>
                      </a:r>
                      <a:endParaRPr lang="zh-CN" sz="11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100" kern="0">
                          <a:effectLst/>
                        </a:rPr>
                        <a:t>1980</a:t>
                      </a:r>
                      <a:r>
                        <a:rPr lang="zh-CN" sz="1100" kern="0">
                          <a:effectLst/>
                        </a:rPr>
                        <a:t>年后出生，独生子女，经历国民经济起飞，享受到社会进步的诸多利益，适应现代媒体，酷的生活方式。</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zh-CN" sz="1100" kern="0">
                          <a:effectLst/>
                        </a:rPr>
                        <a:t>郑希宝</a:t>
                      </a:r>
                      <a:r>
                        <a:rPr lang="en-US" sz="1100" kern="0">
                          <a:effectLst/>
                        </a:rPr>
                        <a:t>(2007), </a:t>
                      </a:r>
                      <a:r>
                        <a:rPr lang="zh-CN" sz="1100" kern="0">
                          <a:effectLst/>
                        </a:rPr>
                        <a:t>丁家永</a:t>
                      </a:r>
                      <a:r>
                        <a:rPr lang="en-US" sz="1100" kern="0">
                          <a:effectLst/>
                        </a:rPr>
                        <a:t>(2006), </a:t>
                      </a:r>
                      <a:r>
                        <a:rPr lang="zh-CN" sz="1100" kern="0">
                          <a:effectLst/>
                        </a:rPr>
                        <a:t>康俊</a:t>
                      </a:r>
                      <a:r>
                        <a:rPr lang="en-US" sz="1100" kern="0">
                          <a:effectLst/>
                        </a:rPr>
                        <a:t> (2006), </a:t>
                      </a:r>
                      <a:r>
                        <a:rPr lang="zh-CN" sz="1100" kern="0">
                          <a:effectLst/>
                        </a:rPr>
                        <a:t>中国市场与媒体研究</a:t>
                      </a:r>
                      <a:r>
                        <a:rPr lang="en-US" sz="1100" kern="0">
                          <a:effectLst/>
                        </a:rPr>
                        <a:t> CMMS</a:t>
                      </a:r>
                      <a:r>
                        <a:rPr lang="zh-CN" sz="1100" kern="0">
                          <a:effectLst/>
                        </a:rPr>
                        <a:t>（</a:t>
                      </a:r>
                      <a:r>
                        <a:rPr lang="en-US" sz="1100" kern="0">
                          <a:effectLst/>
                        </a:rPr>
                        <a:t>2005</a:t>
                      </a:r>
                      <a:r>
                        <a:rPr lang="zh-CN" sz="1100" kern="0">
                          <a:effectLst/>
                        </a:rPr>
                        <a:t>）</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023579941"/>
                  </a:ext>
                </a:extLst>
              </a:tr>
              <a:tr h="238273">
                <a:tc>
                  <a:txBody>
                    <a:bodyPr/>
                    <a:lstStyle/>
                    <a:p>
                      <a:pPr algn="just">
                        <a:lnSpc>
                          <a:spcPct val="125000"/>
                        </a:lnSpc>
                        <a:spcAft>
                          <a:spcPts val="600"/>
                        </a:spcAft>
                      </a:pPr>
                      <a:r>
                        <a:rPr lang="zh-CN" sz="1100" kern="0">
                          <a:effectLst/>
                        </a:rPr>
                        <a:t>庆祝</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青春，和明星一起的经历</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新秦调查</a:t>
                      </a:r>
                      <a:r>
                        <a:rPr lang="en-US" sz="1100" kern="0">
                          <a:effectLst/>
                        </a:rPr>
                        <a:t>(2005), </a:t>
                      </a:r>
                      <a:r>
                        <a:rPr lang="zh-CN" sz="1100" kern="0">
                          <a:effectLst/>
                        </a:rPr>
                        <a:t>康俊</a:t>
                      </a:r>
                      <a:r>
                        <a:rPr lang="en-US" sz="1100" kern="0">
                          <a:effectLst/>
                        </a:rPr>
                        <a:t>(2006)</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931474741"/>
                  </a:ext>
                </a:extLst>
              </a:tr>
              <a:tr h="205794">
                <a:tc>
                  <a:txBody>
                    <a:bodyPr/>
                    <a:lstStyle/>
                    <a:p>
                      <a:pPr algn="just">
                        <a:lnSpc>
                          <a:spcPct val="125000"/>
                        </a:lnSpc>
                        <a:spcAft>
                          <a:spcPts val="600"/>
                        </a:spcAft>
                      </a:pPr>
                      <a:r>
                        <a:rPr lang="zh-CN" sz="1100" kern="0">
                          <a:effectLst/>
                        </a:rPr>
                        <a:t>胜利</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内在能力和机遇</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姜方炳</a:t>
                      </a:r>
                      <a:r>
                        <a:rPr lang="en-US" sz="1100" kern="0">
                          <a:effectLst/>
                        </a:rPr>
                        <a:t>(2006)</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528585042"/>
                  </a:ext>
                </a:extLst>
              </a:tr>
              <a:tr h="205794">
                <a:tc>
                  <a:txBody>
                    <a:bodyPr/>
                    <a:lstStyle/>
                    <a:p>
                      <a:pPr algn="just">
                        <a:lnSpc>
                          <a:spcPct val="125000"/>
                        </a:lnSpc>
                        <a:spcAft>
                          <a:spcPts val="600"/>
                        </a:spcAft>
                      </a:pPr>
                      <a:r>
                        <a:rPr lang="zh-CN" sz="1100" kern="0">
                          <a:effectLst/>
                        </a:rPr>
                        <a:t>工作</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挑战，来实现生命的意义</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林景新</a:t>
                      </a:r>
                      <a:r>
                        <a:rPr lang="en-US" sz="1100" kern="0">
                          <a:effectLst/>
                        </a:rPr>
                        <a:t>(2006)</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835711716"/>
                  </a:ext>
                </a:extLst>
              </a:tr>
              <a:tr h="205794">
                <a:tc>
                  <a:txBody>
                    <a:bodyPr/>
                    <a:lstStyle/>
                    <a:p>
                      <a:pPr algn="just">
                        <a:lnSpc>
                          <a:spcPct val="125000"/>
                        </a:lnSpc>
                        <a:spcAft>
                          <a:spcPts val="600"/>
                        </a:spcAft>
                      </a:pPr>
                      <a:r>
                        <a:rPr lang="zh-CN" sz="1100" kern="0">
                          <a:effectLst/>
                        </a:rPr>
                        <a:t>休闲</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不用工作，旅行和娱乐</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中国市场与媒体研究</a:t>
                      </a:r>
                      <a:r>
                        <a:rPr lang="en-US" sz="1100" kern="0">
                          <a:effectLst/>
                        </a:rPr>
                        <a:t>CMMS(2005)</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916677143"/>
                  </a:ext>
                </a:extLst>
              </a:tr>
              <a:tr h="205794">
                <a:tc>
                  <a:txBody>
                    <a:bodyPr/>
                    <a:lstStyle/>
                    <a:p>
                      <a:pPr algn="just">
                        <a:lnSpc>
                          <a:spcPct val="125000"/>
                        </a:lnSpc>
                        <a:spcAft>
                          <a:spcPts val="600"/>
                        </a:spcAft>
                      </a:pPr>
                      <a:r>
                        <a:rPr lang="zh-CN" sz="1100" kern="0">
                          <a:effectLst/>
                        </a:rPr>
                        <a:t>教育</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获得好的生活</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黄艳</a:t>
                      </a:r>
                      <a:r>
                        <a:rPr lang="en-US" sz="1100" kern="0">
                          <a:effectLst/>
                        </a:rPr>
                        <a:t>(2005)</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1470635"/>
                  </a:ext>
                </a:extLst>
              </a:tr>
              <a:tr h="205794">
                <a:tc>
                  <a:txBody>
                    <a:bodyPr/>
                    <a:lstStyle/>
                    <a:p>
                      <a:pPr algn="just">
                        <a:lnSpc>
                          <a:spcPct val="125000"/>
                        </a:lnSpc>
                        <a:spcAft>
                          <a:spcPts val="600"/>
                        </a:spcAft>
                      </a:pPr>
                      <a:r>
                        <a:rPr lang="zh-CN" sz="1100" kern="0">
                          <a:effectLst/>
                        </a:rPr>
                        <a:t>看待未来</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为更好的生活而奋斗</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中国市场与媒体研究</a:t>
                      </a:r>
                      <a:r>
                        <a:rPr lang="en-US" sz="1100" kern="0">
                          <a:effectLst/>
                        </a:rPr>
                        <a:t>CMMS(2005)</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620455815"/>
                  </a:ext>
                </a:extLst>
              </a:tr>
              <a:tr h="432394">
                <a:tc>
                  <a:txBody>
                    <a:bodyPr/>
                    <a:lstStyle/>
                    <a:p>
                      <a:pPr algn="just">
                        <a:lnSpc>
                          <a:spcPct val="125000"/>
                        </a:lnSpc>
                        <a:spcAft>
                          <a:spcPts val="600"/>
                        </a:spcAft>
                      </a:pPr>
                      <a:r>
                        <a:rPr lang="zh-CN" sz="1100" kern="0">
                          <a:effectLst/>
                        </a:rPr>
                        <a:t>生命中意外</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处之泰然，对风险承担做准备</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新秦调查（</a:t>
                      </a:r>
                      <a:r>
                        <a:rPr lang="en-US" sz="1100" kern="0">
                          <a:effectLst/>
                        </a:rPr>
                        <a:t>2005</a:t>
                      </a:r>
                      <a:r>
                        <a:rPr lang="zh-CN" sz="1100" kern="0">
                          <a:effectLst/>
                        </a:rPr>
                        <a:t>）</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834557330"/>
                  </a:ext>
                </a:extLst>
              </a:tr>
              <a:tr h="362559">
                <a:tc>
                  <a:txBody>
                    <a:bodyPr/>
                    <a:lstStyle/>
                    <a:p>
                      <a:pPr algn="just">
                        <a:lnSpc>
                          <a:spcPct val="125000"/>
                        </a:lnSpc>
                        <a:spcAft>
                          <a:spcPts val="600"/>
                        </a:spcAft>
                      </a:pPr>
                      <a:r>
                        <a:rPr lang="zh-CN" sz="1100" kern="0">
                          <a:effectLst/>
                        </a:rPr>
                        <a:t>个人目的</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自我利益</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zh-CN" sz="1100" kern="0">
                          <a:effectLst/>
                        </a:rPr>
                        <a:t>丁家永</a:t>
                      </a:r>
                      <a:r>
                        <a:rPr lang="en-US" sz="1100" kern="0">
                          <a:effectLst/>
                        </a:rPr>
                        <a:t>(2005), </a:t>
                      </a:r>
                      <a:r>
                        <a:rPr lang="zh-CN" sz="1100" kern="0">
                          <a:effectLst/>
                        </a:rPr>
                        <a:t>新秦调查（</a:t>
                      </a:r>
                      <a:r>
                        <a:rPr lang="en-US" sz="1100" kern="0">
                          <a:effectLst/>
                        </a:rPr>
                        <a:t>2005</a:t>
                      </a:r>
                      <a:r>
                        <a:rPr lang="zh-CN" sz="1100" kern="0">
                          <a:effectLst/>
                        </a:rPr>
                        <a:t>）</a:t>
                      </a:r>
                      <a:r>
                        <a:rPr lang="en-US" sz="1100" kern="0">
                          <a:effectLst/>
                        </a:rPr>
                        <a:t> , </a:t>
                      </a:r>
                      <a:r>
                        <a:rPr lang="zh-CN" sz="1100" kern="0">
                          <a:effectLst/>
                        </a:rPr>
                        <a:t>姜方炳</a:t>
                      </a:r>
                      <a:r>
                        <a:rPr lang="en-US" sz="1100" kern="0">
                          <a:effectLst/>
                        </a:rPr>
                        <a:t>(2006)</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849298929"/>
                  </a:ext>
                </a:extLst>
              </a:tr>
              <a:tr h="362559">
                <a:tc>
                  <a:txBody>
                    <a:bodyPr/>
                    <a:lstStyle/>
                    <a:p>
                      <a:pPr algn="just">
                        <a:lnSpc>
                          <a:spcPct val="125000"/>
                        </a:lnSpc>
                        <a:spcAft>
                          <a:spcPts val="600"/>
                        </a:spcAft>
                      </a:pPr>
                      <a:r>
                        <a:rPr lang="zh-CN" sz="1100" kern="0">
                          <a:effectLst/>
                        </a:rPr>
                        <a:t>时尚</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电视秀节目，酒吧和</a:t>
                      </a:r>
                      <a:r>
                        <a:rPr lang="en-US" sz="1100" kern="0">
                          <a:effectLst/>
                        </a:rPr>
                        <a:t>KTV</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zh-CN" sz="1100" kern="0">
                          <a:effectLst/>
                        </a:rPr>
                        <a:t>中国市场与媒体研究</a:t>
                      </a:r>
                      <a:r>
                        <a:rPr lang="en-US" sz="1100" kern="0">
                          <a:effectLst/>
                        </a:rPr>
                        <a:t>CMMS(2005),</a:t>
                      </a:r>
                      <a:r>
                        <a:rPr lang="zh-CN" sz="1100" kern="0">
                          <a:effectLst/>
                        </a:rPr>
                        <a:t>黄艳</a:t>
                      </a:r>
                      <a:r>
                        <a:rPr lang="en-US" sz="1100" kern="0">
                          <a:effectLst/>
                        </a:rPr>
                        <a:t>(2005)</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881474734"/>
                  </a:ext>
                </a:extLst>
              </a:tr>
              <a:tr h="431775">
                <a:tc>
                  <a:txBody>
                    <a:bodyPr/>
                    <a:lstStyle/>
                    <a:p>
                      <a:pPr algn="just">
                        <a:lnSpc>
                          <a:spcPct val="125000"/>
                        </a:lnSpc>
                        <a:spcAft>
                          <a:spcPts val="600"/>
                        </a:spcAft>
                      </a:pPr>
                      <a:r>
                        <a:rPr lang="zh-CN" sz="1100" kern="0">
                          <a:effectLst/>
                        </a:rPr>
                        <a:t>财务观念</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信用消费</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刘云凌</a:t>
                      </a:r>
                      <a:r>
                        <a:rPr lang="en-US" sz="1100" kern="0">
                          <a:effectLst/>
                        </a:rPr>
                        <a:t> (2006)</a:t>
                      </a:r>
                      <a:r>
                        <a:rPr lang="zh-CN" sz="1100" kern="0">
                          <a:effectLst/>
                        </a:rPr>
                        <a:t>，华东政法大学</a:t>
                      </a:r>
                      <a:r>
                        <a:rPr lang="en-US" sz="1100" kern="0">
                          <a:effectLst/>
                        </a:rPr>
                        <a:t>(2005)</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652313344"/>
                  </a:ext>
                </a:extLst>
              </a:tr>
              <a:tr h="362559">
                <a:tc>
                  <a:txBody>
                    <a:bodyPr/>
                    <a:lstStyle/>
                    <a:p>
                      <a:pPr algn="just">
                        <a:lnSpc>
                          <a:spcPct val="125000"/>
                        </a:lnSpc>
                        <a:spcAft>
                          <a:spcPts val="600"/>
                        </a:spcAft>
                      </a:pPr>
                      <a:r>
                        <a:rPr lang="zh-CN" sz="1100" kern="0">
                          <a:effectLst/>
                        </a:rPr>
                        <a:t>纪念</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初吻和初恋</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zh-CN" sz="1100" kern="0">
                          <a:effectLst/>
                        </a:rPr>
                        <a:t>中国市场与媒体研究</a:t>
                      </a:r>
                      <a:r>
                        <a:rPr lang="en-US" sz="1100" kern="0">
                          <a:effectLst/>
                        </a:rPr>
                        <a:t>CMMS(2005),</a:t>
                      </a:r>
                      <a:r>
                        <a:rPr lang="zh-CN" sz="1100" kern="0">
                          <a:effectLst/>
                        </a:rPr>
                        <a:t>林景新</a:t>
                      </a:r>
                      <a:r>
                        <a:rPr lang="en-US" sz="1100" kern="0">
                          <a:effectLst/>
                        </a:rPr>
                        <a:t>(2006)</a:t>
                      </a:r>
                      <a:endParaRPr lang="zh-CN" sz="11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225973622"/>
                  </a:ext>
                </a:extLst>
              </a:tr>
              <a:tr h="432394">
                <a:tc>
                  <a:txBody>
                    <a:bodyPr/>
                    <a:lstStyle/>
                    <a:p>
                      <a:pPr algn="just">
                        <a:lnSpc>
                          <a:spcPct val="125000"/>
                        </a:lnSpc>
                        <a:spcAft>
                          <a:spcPts val="600"/>
                        </a:spcAft>
                      </a:pPr>
                      <a:r>
                        <a:rPr lang="zh-CN" sz="1100" kern="0">
                          <a:effectLst/>
                        </a:rPr>
                        <a:t>理想的生活</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25000"/>
                        </a:lnSpc>
                        <a:spcAft>
                          <a:spcPts val="600"/>
                        </a:spcAft>
                      </a:pPr>
                      <a:r>
                        <a:rPr lang="zh-CN" sz="1100" kern="0">
                          <a:effectLst/>
                        </a:rPr>
                        <a:t>时尚、率性的精彩人生</a:t>
                      </a:r>
                      <a:endParaRPr lang="zh-CN" sz="11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zh-CN" sz="1100" kern="0" dirty="0">
                          <a:effectLst/>
                        </a:rPr>
                        <a:t>康俊</a:t>
                      </a:r>
                      <a:r>
                        <a:rPr lang="en-US" sz="1100" kern="0" dirty="0">
                          <a:effectLst/>
                        </a:rPr>
                        <a:t>(2006)</a:t>
                      </a:r>
                      <a:r>
                        <a:rPr lang="zh-CN" sz="1100" kern="0" dirty="0">
                          <a:effectLst/>
                        </a:rPr>
                        <a:t>，中国市场与媒体研究</a:t>
                      </a:r>
                      <a:r>
                        <a:rPr lang="en-US" sz="1100" kern="0" dirty="0">
                          <a:effectLst/>
                        </a:rPr>
                        <a:t>CMMS(2005)</a:t>
                      </a:r>
                      <a:r>
                        <a:rPr lang="zh-CN" sz="1100" kern="0" dirty="0">
                          <a:effectLst/>
                        </a:rPr>
                        <a:t>，丁家永</a:t>
                      </a:r>
                      <a:r>
                        <a:rPr lang="en-US" sz="1100" kern="0" dirty="0">
                          <a:effectLst/>
                        </a:rPr>
                        <a:t> (2005)</a:t>
                      </a:r>
                      <a:endParaRPr lang="zh-CN" sz="11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62051003"/>
                  </a:ext>
                </a:extLst>
              </a:tr>
            </a:tbl>
          </a:graphicData>
        </a:graphic>
      </p:graphicFrame>
    </p:spTree>
    <p:extLst>
      <p:ext uri="{BB962C8B-B14F-4D97-AF65-F5344CB8AC3E}">
        <p14:creationId xmlns:p14="http://schemas.microsoft.com/office/powerpoint/2010/main" val="2349460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Verdana" panose="020B0604030504040204" pitchFamily="34" charset="0"/>
              </a:rPr>
              <a:t>Prentice-Hall, cr 2009</a:t>
            </a:r>
          </a:p>
        </p:txBody>
      </p:sp>
      <p:sp>
        <p:nvSpPr>
          <p:cNvPr id="5325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CC3300"/>
                </a:solidFill>
              </a:rPr>
              <a:t>6-</a:t>
            </a:r>
            <a:fld id="{50D30C56-304A-44CB-B2E7-3CE4FA123521}" type="slidenum">
              <a:rPr lang="en-US" altLang="zh-CN">
                <a:solidFill>
                  <a:srgbClr val="CC3300"/>
                </a:solidFill>
              </a:rPr>
              <a:pPr eaLnBrk="1" hangingPunct="1"/>
              <a:t>36</a:t>
            </a:fld>
            <a:endParaRPr lang="en-US" altLang="zh-CN">
              <a:solidFill>
                <a:srgbClr val="CC3300"/>
              </a:solidFill>
            </a:endParaRPr>
          </a:p>
        </p:txBody>
      </p:sp>
      <p:sp>
        <p:nvSpPr>
          <p:cNvPr id="53252" name="Rectangle 2"/>
          <p:cNvSpPr>
            <a:spLocks noGrp="1" noChangeArrowheads="1"/>
          </p:cNvSpPr>
          <p:nvPr>
            <p:ph type="title"/>
          </p:nvPr>
        </p:nvSpPr>
        <p:spPr/>
        <p:txBody>
          <a:bodyPr/>
          <a:lstStyle/>
          <a:p>
            <a:pPr eaLnBrk="1" hangingPunct="1"/>
            <a:r>
              <a:rPr lang="zh-CN" altLang="en-US">
                <a:ea typeface="宋体" panose="02010600030101010101" pitchFamily="2" charset="-122"/>
              </a:rPr>
              <a:t>讨论</a:t>
            </a:r>
            <a:endParaRPr lang="en-US" altLang="zh-CN">
              <a:ea typeface="宋体" panose="02010600030101010101" pitchFamily="2" charset="-122"/>
            </a:endParaRPr>
          </a:p>
        </p:txBody>
      </p:sp>
      <p:sp>
        <p:nvSpPr>
          <p:cNvPr id="519171" name="Rectangle 3"/>
          <p:cNvSpPr>
            <a:spLocks noGrp="1" noChangeArrowheads="1"/>
          </p:cNvSpPr>
          <p:nvPr>
            <p:ph type="body" idx="1"/>
          </p:nvPr>
        </p:nvSpPr>
        <p:spPr/>
        <p:txBody>
          <a:bodyPr/>
          <a:lstStyle/>
          <a:p>
            <a:pPr eaLnBrk="1" hangingPunct="1"/>
            <a:r>
              <a:rPr lang="en-US" altLang="zh-CN" i="1" dirty="0">
                <a:ea typeface="宋体" panose="02010600030101010101" pitchFamily="2" charset="-122"/>
              </a:rPr>
              <a:t>90-95</a:t>
            </a:r>
            <a:r>
              <a:rPr lang="zh-CN" altLang="en-US" i="1" dirty="0">
                <a:ea typeface="宋体" panose="02010600030101010101" pitchFamily="2" charset="-122"/>
              </a:rPr>
              <a:t>世代的基本特征？</a:t>
            </a:r>
            <a:endParaRPr lang="en-US" altLang="zh-CN" i="1" dirty="0">
              <a:ea typeface="宋体" panose="02010600030101010101" pitchFamily="2" charset="-122"/>
            </a:endParaRPr>
          </a:p>
          <a:p>
            <a:pPr eaLnBrk="1" hangingPunct="1"/>
            <a:r>
              <a:rPr lang="zh-CN" altLang="en-US" i="1" dirty="0">
                <a:ea typeface="宋体" panose="02010600030101010101" pitchFamily="2" charset="-122"/>
              </a:rPr>
              <a:t>每个群体呼吁有什么不同？</a:t>
            </a:r>
            <a:endParaRPr lang="en-US" altLang="zh-CN" i="1" dirty="0">
              <a:ea typeface="宋体" panose="02010600030101010101" pitchFamily="2" charset="-122"/>
            </a:endParaRPr>
          </a:p>
          <a:p>
            <a:pPr eaLnBrk="1" hangingPunct="1"/>
            <a:endParaRPr lang="en-US" altLang="zh-CN" dirty="0">
              <a:ea typeface="宋体" panose="02010600030101010101" pitchFamily="2" charset="-122"/>
            </a:endParaRPr>
          </a:p>
        </p:txBody>
      </p:sp>
      <p:pic>
        <p:nvPicPr>
          <p:cNvPr id="53254" name="Picture 4" descr="MCj023464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05400"/>
            <a:ext cx="18081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2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animEffect transition="in" filter="wipe(left)">
                                      <p:cBhvr>
                                        <p:cTn id="7" dur="500"/>
                                        <p:tgtEl>
                                          <p:spTgt spid="519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9171">
                                            <p:txEl>
                                              <p:pRg st="1" end="1"/>
                                            </p:txEl>
                                          </p:spTgt>
                                        </p:tgtEl>
                                        <p:attrNameLst>
                                          <p:attrName>style.visibility</p:attrName>
                                        </p:attrNameLst>
                                      </p:cBhvr>
                                      <p:to>
                                        <p:strVal val="visible"/>
                                      </p:to>
                                    </p:set>
                                    <p:animEffect transition="in" filter="wipe(left)">
                                      <p:cBhvr>
                                        <p:cTn id="12" dur="500"/>
                                        <p:tgtEl>
                                          <p:spTgt spid="519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Verdana" panose="020B0604030504040204" pitchFamily="34" charset="0"/>
              </a:rPr>
              <a:t>Prentice-Hall, cr 2009</a:t>
            </a:r>
          </a:p>
        </p:txBody>
      </p:sp>
      <p:sp>
        <p:nvSpPr>
          <p:cNvPr id="5427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CC3300"/>
                </a:solidFill>
              </a:rPr>
              <a:t>6-</a:t>
            </a:r>
            <a:fld id="{28000B6D-C736-42B4-A19E-9CAB7E1474F2}" type="slidenum">
              <a:rPr lang="en-US" altLang="zh-CN">
                <a:solidFill>
                  <a:srgbClr val="CC3300"/>
                </a:solidFill>
              </a:rPr>
              <a:pPr eaLnBrk="1" hangingPunct="1"/>
              <a:t>37</a:t>
            </a:fld>
            <a:endParaRPr lang="en-US" altLang="zh-CN">
              <a:solidFill>
                <a:srgbClr val="CC3300"/>
              </a:solidFill>
            </a:endParaRPr>
          </a:p>
        </p:txBody>
      </p:sp>
      <p:sp>
        <p:nvSpPr>
          <p:cNvPr id="521219" name="Rectangle 3"/>
          <p:cNvSpPr>
            <a:spLocks noGrp="1" noChangeArrowheads="1"/>
          </p:cNvSpPr>
          <p:nvPr>
            <p:ph type="body" idx="1"/>
          </p:nvPr>
        </p:nvSpPr>
        <p:spPr>
          <a:xfrm>
            <a:off x="457200" y="1295400"/>
            <a:ext cx="8229600" cy="5334000"/>
          </a:xfrm>
        </p:spPr>
        <p:txBody>
          <a:bodyPr/>
          <a:lstStyle/>
          <a:p>
            <a:pPr eaLnBrk="1" hangingPunct="1"/>
            <a:r>
              <a:rPr lang="zh-CN" altLang="en-US">
                <a:ea typeface="宋体" panose="02010600030101010101" pitchFamily="2" charset="-122"/>
              </a:rPr>
              <a:t>全球马赛克</a:t>
            </a:r>
            <a:endParaRPr lang="en-US" altLang="zh-CN">
              <a:ea typeface="宋体" panose="02010600030101010101" pitchFamily="2" charset="-122"/>
            </a:endParaRPr>
          </a:p>
          <a:p>
            <a:pPr lvl="1" eaLnBrk="1" hangingPunct="1"/>
            <a:r>
              <a:rPr lang="zh-CN" altLang="en-US">
                <a:ea typeface="宋体" panose="02010600030101010101" pitchFamily="2" charset="-122"/>
              </a:rPr>
              <a:t>透过</a:t>
            </a:r>
            <a:r>
              <a:rPr lang="en-US" altLang="zh-CN">
                <a:ea typeface="宋体" panose="02010600030101010101" pitchFamily="2" charset="-122"/>
              </a:rPr>
              <a:t>19</a:t>
            </a:r>
            <a:r>
              <a:rPr lang="zh-CN" altLang="en-US">
                <a:ea typeface="宋体" panose="02010600030101010101" pitchFamily="2" charset="-122"/>
              </a:rPr>
              <a:t>个国家标识分组</a:t>
            </a:r>
            <a:endParaRPr lang="en-US" altLang="zh-CN">
              <a:ea typeface="宋体" panose="02010600030101010101" pitchFamily="2" charset="-122"/>
            </a:endParaRPr>
          </a:p>
          <a:p>
            <a:pPr eaLnBrk="1" hangingPunct="1"/>
            <a:r>
              <a:rPr lang="en-US" altLang="zh-CN">
                <a:ea typeface="宋体" panose="02010600030101010101" pitchFamily="2" charset="-122"/>
              </a:rPr>
              <a:t>RISC</a:t>
            </a:r>
          </a:p>
          <a:p>
            <a:pPr lvl="1" eaLnBrk="1" hangingPunct="1"/>
            <a:r>
              <a:rPr lang="zh-CN" altLang="en-US">
                <a:ea typeface="宋体" panose="02010600030101010101" pitchFamily="2" charset="-122"/>
              </a:rPr>
              <a:t>在</a:t>
            </a:r>
            <a:r>
              <a:rPr lang="en-US" altLang="zh-CN">
                <a:ea typeface="宋体" panose="02010600030101010101" pitchFamily="2" charset="-122"/>
              </a:rPr>
              <a:t>40</a:t>
            </a:r>
            <a:r>
              <a:rPr lang="zh-CN" altLang="en-US">
                <a:ea typeface="宋体" panose="02010600030101010101" pitchFamily="2" charset="-122"/>
              </a:rPr>
              <a:t>多国家的生活方式</a:t>
            </a:r>
            <a:r>
              <a:rPr lang="en-US" altLang="zh-CN">
                <a:ea typeface="宋体" panose="02010600030101010101" pitchFamily="2" charset="-122"/>
              </a:rPr>
              <a:t>/</a:t>
            </a:r>
            <a:r>
              <a:rPr lang="zh-CN" altLang="en-US">
                <a:ea typeface="宋体" panose="02010600030101010101" pitchFamily="2" charset="-122"/>
              </a:rPr>
              <a:t>社会文化变化</a:t>
            </a:r>
            <a:endParaRPr lang="en-US" altLang="zh-CN">
              <a:ea typeface="宋体" panose="02010600030101010101" pitchFamily="2" charset="-122"/>
            </a:endParaRPr>
          </a:p>
          <a:p>
            <a:pPr lvl="1" eaLnBrk="1" hangingPunct="1"/>
            <a:r>
              <a:rPr lang="zh-CN" altLang="en-US">
                <a:ea typeface="宋体" panose="02010600030101010101" pitchFamily="2" charset="-122"/>
              </a:rPr>
              <a:t>利用</a:t>
            </a:r>
            <a:r>
              <a:rPr lang="en-US" altLang="zh-CN">
                <a:ea typeface="宋体" panose="02010600030101010101" pitchFamily="2" charset="-122"/>
              </a:rPr>
              <a:t>3</a:t>
            </a:r>
            <a:r>
              <a:rPr lang="zh-CN" altLang="en-US">
                <a:ea typeface="宋体" panose="02010600030101010101" pitchFamily="2" charset="-122"/>
              </a:rPr>
              <a:t>个轴线把人类分成</a:t>
            </a:r>
            <a:r>
              <a:rPr lang="en-US" altLang="zh-CN">
                <a:ea typeface="宋体" panose="02010600030101010101" pitchFamily="2" charset="-122"/>
              </a:rPr>
              <a:t>10</a:t>
            </a:r>
            <a:r>
              <a:rPr lang="zh-CN" altLang="en-US">
                <a:ea typeface="宋体" panose="02010600030101010101" pitchFamily="2" charset="-122"/>
              </a:rPr>
              <a:t>部分：</a:t>
            </a:r>
            <a:endParaRPr lang="en-US" altLang="zh-CN">
              <a:ea typeface="宋体" panose="02010600030101010101" pitchFamily="2" charset="-122"/>
            </a:endParaRPr>
          </a:p>
          <a:p>
            <a:pPr lvl="2" eaLnBrk="1" hangingPunct="1"/>
            <a:r>
              <a:rPr lang="zh-CN" altLang="en-US">
                <a:ea typeface="宋体" panose="02010600030101010101" pitchFamily="2" charset="-122"/>
              </a:rPr>
              <a:t>探索</a:t>
            </a:r>
            <a:r>
              <a:rPr lang="en-US" altLang="zh-CN">
                <a:ea typeface="宋体" panose="02010600030101010101" pitchFamily="2" charset="-122"/>
              </a:rPr>
              <a:t>/</a:t>
            </a:r>
            <a:r>
              <a:rPr lang="zh-CN" altLang="en-US">
                <a:ea typeface="宋体" panose="02010600030101010101" pitchFamily="2" charset="-122"/>
              </a:rPr>
              <a:t>稳定</a:t>
            </a:r>
            <a:endParaRPr lang="en-US" altLang="zh-CN">
              <a:ea typeface="宋体" panose="02010600030101010101" pitchFamily="2" charset="-122"/>
            </a:endParaRPr>
          </a:p>
          <a:p>
            <a:pPr lvl="2" eaLnBrk="1" hangingPunct="1"/>
            <a:r>
              <a:rPr lang="zh-CN" altLang="en-US">
                <a:ea typeface="宋体" panose="02010600030101010101" pitchFamily="2" charset="-122"/>
              </a:rPr>
              <a:t>社会</a:t>
            </a:r>
            <a:r>
              <a:rPr lang="en-US" altLang="zh-CN">
                <a:ea typeface="宋体" panose="02010600030101010101" pitchFamily="2" charset="-122"/>
              </a:rPr>
              <a:t>/</a:t>
            </a:r>
            <a:r>
              <a:rPr lang="zh-CN" altLang="en-US">
                <a:ea typeface="宋体" panose="02010600030101010101" pitchFamily="2" charset="-122"/>
              </a:rPr>
              <a:t>个人</a:t>
            </a:r>
            <a:endParaRPr lang="en-US" altLang="zh-CN">
              <a:ea typeface="宋体" panose="02010600030101010101" pitchFamily="2" charset="-122"/>
            </a:endParaRPr>
          </a:p>
          <a:p>
            <a:pPr lvl="2" eaLnBrk="1" hangingPunct="1"/>
            <a:r>
              <a:rPr lang="zh-CN" altLang="en-US">
                <a:ea typeface="宋体" panose="02010600030101010101" pitchFamily="2" charset="-122"/>
              </a:rPr>
              <a:t>全球</a:t>
            </a:r>
            <a:r>
              <a:rPr lang="en-US" altLang="zh-CN">
                <a:ea typeface="宋体" panose="02010600030101010101" pitchFamily="2" charset="-122"/>
              </a:rPr>
              <a:t>/</a:t>
            </a:r>
            <a:r>
              <a:rPr lang="zh-CN" altLang="en-US">
                <a:ea typeface="宋体" panose="02010600030101010101" pitchFamily="2" charset="-122"/>
              </a:rPr>
              <a:t>国家</a:t>
            </a:r>
            <a:endParaRPr lang="en-US" altLang="zh-CN">
              <a:ea typeface="宋体" panose="02010600030101010101" pitchFamily="2" charset="-122"/>
            </a:endParaRPr>
          </a:p>
          <a:p>
            <a:pPr lvl="1" eaLnBrk="1" hangingPunct="1"/>
            <a:r>
              <a:rPr lang="en-US" altLang="zh-CN">
                <a:ea typeface="宋体" panose="02010600030101010101" pitchFamily="2" charset="-122"/>
              </a:rPr>
              <a:t>40 </a:t>
            </a:r>
            <a:r>
              <a:rPr lang="zh-CN" altLang="en-US">
                <a:ea typeface="宋体" panose="02010600030101010101" pitchFamily="2" charset="-122"/>
              </a:rPr>
              <a:t>衡量“趋势”</a:t>
            </a:r>
            <a:r>
              <a:rPr lang="en-US" altLang="zh-CN">
                <a:ea typeface="宋体" panose="02010600030101010101" pitchFamily="2" charset="-122"/>
              </a:rPr>
              <a:t>(</a:t>
            </a:r>
            <a:r>
              <a:rPr lang="zh-CN" altLang="en-US">
                <a:ea typeface="宋体" panose="02010600030101010101" pitchFamily="2" charset="-122"/>
              </a:rPr>
              <a:t>例如，“精神”</a:t>
            </a:r>
            <a:r>
              <a:rPr lang="en-US" altLang="zh-CN">
                <a:ea typeface="宋体" panose="02010600030101010101" pitchFamily="2" charset="-122"/>
              </a:rPr>
              <a:t>)</a:t>
            </a:r>
          </a:p>
        </p:txBody>
      </p:sp>
      <p:sp>
        <p:nvSpPr>
          <p:cNvPr id="54277" name="Rectangle 4"/>
          <p:cNvSpPr>
            <a:spLocks noGrp="1" noChangeArrowheads="1"/>
          </p:cNvSpPr>
          <p:nvPr>
            <p:ph type="title"/>
          </p:nvPr>
        </p:nvSpPr>
        <p:spPr/>
        <p:txBody>
          <a:bodyPr/>
          <a:lstStyle/>
          <a:p>
            <a:pPr eaLnBrk="1" hangingPunct="1"/>
            <a:r>
              <a:rPr lang="zh-CN" altLang="en-US">
                <a:ea typeface="宋体" panose="02010600030101010101" pitchFamily="2" charset="-122"/>
              </a:rPr>
              <a:t>总体心理类型</a:t>
            </a:r>
            <a:endParaRPr lang="en-US" altLang="zh-CN">
              <a:ea typeface="宋体" panose="02010600030101010101" pitchFamily="2" charset="-122"/>
            </a:endParaRPr>
          </a:p>
        </p:txBody>
      </p:sp>
    </p:spTree>
    <p:extLst>
      <p:ext uri="{BB962C8B-B14F-4D97-AF65-F5344CB8AC3E}">
        <p14:creationId xmlns:p14="http://schemas.microsoft.com/office/powerpoint/2010/main" val="4245711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wipe(left)">
                                      <p:cBhvr>
                                        <p:cTn id="7" dur="500"/>
                                        <p:tgtEl>
                                          <p:spTgt spid="5212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1219">
                                            <p:txEl>
                                              <p:pRg st="1" end="1"/>
                                            </p:txEl>
                                          </p:spTgt>
                                        </p:tgtEl>
                                        <p:attrNameLst>
                                          <p:attrName>style.visibility</p:attrName>
                                        </p:attrNameLst>
                                      </p:cBhvr>
                                      <p:to>
                                        <p:strVal val="visible"/>
                                      </p:to>
                                    </p:set>
                                    <p:animEffect transition="in" filter="wipe(left)">
                                      <p:cBhvr>
                                        <p:cTn id="10" dur="500"/>
                                        <p:tgtEl>
                                          <p:spTgt spid="5212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21219">
                                            <p:txEl>
                                              <p:pRg st="2" end="2"/>
                                            </p:txEl>
                                          </p:spTgt>
                                        </p:tgtEl>
                                        <p:attrNameLst>
                                          <p:attrName>style.visibility</p:attrName>
                                        </p:attrNameLst>
                                      </p:cBhvr>
                                      <p:to>
                                        <p:strVal val="visible"/>
                                      </p:to>
                                    </p:set>
                                    <p:animEffect transition="in" filter="wipe(left)">
                                      <p:cBhvr>
                                        <p:cTn id="15" dur="500"/>
                                        <p:tgtEl>
                                          <p:spTgt spid="52121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21219">
                                            <p:txEl>
                                              <p:pRg st="3" end="3"/>
                                            </p:txEl>
                                          </p:spTgt>
                                        </p:tgtEl>
                                        <p:attrNameLst>
                                          <p:attrName>style.visibility</p:attrName>
                                        </p:attrNameLst>
                                      </p:cBhvr>
                                      <p:to>
                                        <p:strVal val="visible"/>
                                      </p:to>
                                    </p:set>
                                    <p:animEffect transition="in" filter="wipe(left)">
                                      <p:cBhvr>
                                        <p:cTn id="18" dur="500"/>
                                        <p:tgtEl>
                                          <p:spTgt spid="52121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21219">
                                            <p:txEl>
                                              <p:pRg st="4" end="4"/>
                                            </p:txEl>
                                          </p:spTgt>
                                        </p:tgtEl>
                                        <p:attrNameLst>
                                          <p:attrName>style.visibility</p:attrName>
                                        </p:attrNameLst>
                                      </p:cBhvr>
                                      <p:to>
                                        <p:strVal val="visible"/>
                                      </p:to>
                                    </p:set>
                                    <p:animEffect transition="in" filter="wipe(left)">
                                      <p:cBhvr>
                                        <p:cTn id="21" dur="500"/>
                                        <p:tgtEl>
                                          <p:spTgt spid="52121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21219">
                                            <p:txEl>
                                              <p:pRg st="5" end="5"/>
                                            </p:txEl>
                                          </p:spTgt>
                                        </p:tgtEl>
                                        <p:attrNameLst>
                                          <p:attrName>style.visibility</p:attrName>
                                        </p:attrNameLst>
                                      </p:cBhvr>
                                      <p:to>
                                        <p:strVal val="visible"/>
                                      </p:to>
                                    </p:set>
                                    <p:animEffect transition="in" filter="wipe(left)">
                                      <p:cBhvr>
                                        <p:cTn id="24" dur="500"/>
                                        <p:tgtEl>
                                          <p:spTgt spid="52121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1219">
                                            <p:txEl>
                                              <p:pRg st="6" end="6"/>
                                            </p:txEl>
                                          </p:spTgt>
                                        </p:tgtEl>
                                        <p:attrNameLst>
                                          <p:attrName>style.visibility</p:attrName>
                                        </p:attrNameLst>
                                      </p:cBhvr>
                                      <p:to>
                                        <p:strVal val="visible"/>
                                      </p:to>
                                    </p:set>
                                    <p:animEffect transition="in" filter="wipe(left)">
                                      <p:cBhvr>
                                        <p:cTn id="27" dur="500"/>
                                        <p:tgtEl>
                                          <p:spTgt spid="521219">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21219">
                                            <p:txEl>
                                              <p:pRg st="7" end="7"/>
                                            </p:txEl>
                                          </p:spTgt>
                                        </p:tgtEl>
                                        <p:attrNameLst>
                                          <p:attrName>style.visibility</p:attrName>
                                        </p:attrNameLst>
                                      </p:cBhvr>
                                      <p:to>
                                        <p:strVal val="visible"/>
                                      </p:to>
                                    </p:set>
                                    <p:animEffect transition="in" filter="wipe(left)">
                                      <p:cBhvr>
                                        <p:cTn id="30" dur="500"/>
                                        <p:tgtEl>
                                          <p:spTgt spid="521219">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21219">
                                            <p:txEl>
                                              <p:pRg st="8" end="8"/>
                                            </p:txEl>
                                          </p:spTgt>
                                        </p:tgtEl>
                                        <p:attrNameLst>
                                          <p:attrName>style.visibility</p:attrName>
                                        </p:attrNameLst>
                                      </p:cBhvr>
                                      <p:to>
                                        <p:strVal val="visible"/>
                                      </p:to>
                                    </p:set>
                                    <p:animEffect transition="in" filter="wipe(left)">
                                      <p:cBhvr>
                                        <p:cTn id="33" dur="500"/>
                                        <p:tgtEl>
                                          <p:spTgt spid="521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AAF9648C-2E0A-4253-88D2-301A48FB7E53}" type="slidenum">
              <a:rPr lang="en-US" smtClean="0">
                <a:latin typeface="Arial" charset="0"/>
                <a:cs typeface="Arial" charset="0"/>
              </a:rPr>
              <a:pPr/>
              <a:t>38</a:t>
            </a:fld>
            <a:endParaRPr lang="en-US">
              <a:latin typeface="Arial" charset="0"/>
              <a:cs typeface="Arial" charset="0"/>
            </a:endParaRPr>
          </a:p>
        </p:txBody>
      </p:sp>
      <p:sp>
        <p:nvSpPr>
          <p:cNvPr id="71683" name="Text Box 7"/>
          <p:cNvSpPr txBox="1">
            <a:spLocks noChangeArrowheads="1"/>
          </p:cNvSpPr>
          <p:nvPr/>
        </p:nvSpPr>
        <p:spPr bwMode="auto">
          <a:xfrm>
            <a:off x="838200" y="5410200"/>
            <a:ext cx="8001000" cy="579438"/>
          </a:xfrm>
          <a:prstGeom prst="rect">
            <a:avLst/>
          </a:prstGeom>
          <a:noFill/>
          <a:ln w="12700">
            <a:noFill/>
            <a:miter lim="800000"/>
            <a:headEnd type="none" w="sm" len="sm"/>
            <a:tailEnd type="none" w="sm" len="sm"/>
          </a:ln>
        </p:spPr>
        <p:txBody>
          <a:bodyPr>
            <a:spAutoFit/>
          </a:bodyPr>
          <a:lstStyle/>
          <a:p>
            <a:pPr algn="ctr" eaLnBrk="0" hangingPunct="0"/>
            <a:r>
              <a:rPr lang="en-US" b="1">
                <a:solidFill>
                  <a:schemeClr val="bg1"/>
                </a:solidFill>
              </a:rPr>
              <a:t>Ad targeted to seniors.</a:t>
            </a:r>
          </a:p>
        </p:txBody>
      </p:sp>
      <p:sp>
        <p:nvSpPr>
          <p:cNvPr id="102408"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2409"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2410"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71687" name="Picture 1"/>
          <p:cNvPicPr>
            <a:picLocks noChangeAspect="1"/>
          </p:cNvPicPr>
          <p:nvPr/>
        </p:nvPicPr>
        <p:blipFill>
          <a:blip r:embed="rId3"/>
          <a:srcRect/>
          <a:stretch>
            <a:fillRect/>
          </a:stretch>
        </p:blipFill>
        <p:spPr bwMode="auto">
          <a:xfrm>
            <a:off x="1071563" y="228600"/>
            <a:ext cx="7539037" cy="48831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A5F340E4-F3D0-48A5-A9BA-0C74918552A6}" type="slidenum">
              <a:rPr lang="en-US" smtClean="0">
                <a:latin typeface="Arial" charset="0"/>
                <a:cs typeface="Arial" charset="0"/>
              </a:rPr>
              <a:pPr/>
              <a:t>39</a:t>
            </a:fld>
            <a:endParaRPr lang="en-US">
              <a:latin typeface="Arial" charset="0"/>
              <a:cs typeface="Arial" charset="0"/>
            </a:endParaRPr>
          </a:p>
        </p:txBody>
      </p:sp>
      <p:sp>
        <p:nvSpPr>
          <p:cNvPr id="73731" name="Rectangle 2"/>
          <p:cNvSpPr>
            <a:spLocks noGrp="1" noChangeArrowheads="1"/>
          </p:cNvSpPr>
          <p:nvPr>
            <p:ph type="title"/>
          </p:nvPr>
        </p:nvSpPr>
        <p:spPr>
          <a:xfrm>
            <a:off x="838200" y="228600"/>
            <a:ext cx="8001000" cy="1219200"/>
          </a:xfrm>
        </p:spPr>
        <p:txBody>
          <a:bodyPr/>
          <a:lstStyle/>
          <a:p>
            <a:r>
              <a:rPr lang="en-US" sz="4000" b="1">
                <a:solidFill>
                  <a:schemeClr val="hlink"/>
                </a:solidFill>
              </a:rPr>
              <a:t>Geodemographic Segmentation</a:t>
            </a:r>
          </a:p>
        </p:txBody>
      </p:sp>
      <p:sp>
        <p:nvSpPr>
          <p:cNvPr id="95235" name="Rectangle 3"/>
          <p:cNvSpPr>
            <a:spLocks noGrp="1" noChangeArrowheads="1"/>
          </p:cNvSpPr>
          <p:nvPr>
            <p:ph type="body" idx="1"/>
          </p:nvPr>
        </p:nvSpPr>
        <p:spPr>
          <a:xfrm>
            <a:off x="1371600" y="1524000"/>
            <a:ext cx="6858000" cy="4267200"/>
          </a:xfrm>
        </p:spPr>
        <p:txBody>
          <a:bodyPr/>
          <a:lstStyle/>
          <a:p>
            <a:pPr>
              <a:defRPr/>
            </a:pPr>
            <a:r>
              <a:rPr lang="en-US" dirty="0"/>
              <a:t>Combines</a:t>
            </a:r>
          </a:p>
          <a:p>
            <a:pPr lvl="1">
              <a:defRPr/>
            </a:pPr>
            <a:r>
              <a:rPr lang="en-US" dirty="0"/>
              <a:t>Demographic census data</a:t>
            </a:r>
          </a:p>
          <a:p>
            <a:pPr lvl="1">
              <a:defRPr/>
            </a:pPr>
            <a:r>
              <a:rPr lang="en-US" dirty="0"/>
              <a:t>Geographic information</a:t>
            </a:r>
          </a:p>
          <a:p>
            <a:pPr lvl="1">
              <a:defRPr/>
            </a:pPr>
            <a:r>
              <a:rPr lang="en-US" dirty="0"/>
              <a:t>Psychographic information</a:t>
            </a:r>
          </a:p>
          <a:p>
            <a:pPr>
              <a:defRPr/>
            </a:pPr>
            <a:r>
              <a:rPr lang="en-US" dirty="0"/>
              <a:t>PRIZM</a:t>
            </a:r>
          </a:p>
          <a:p>
            <a:pPr lvl="1">
              <a:defRPr/>
            </a:pPr>
            <a:r>
              <a:rPr lang="en-US" dirty="0"/>
              <a:t>62 market segments</a:t>
            </a:r>
            <a:r>
              <a:rPr lang="zh-CN" altLang="en-US" sz="2400" dirty="0"/>
              <a:t>邮政编码代表具有类似特征的人所构成的区域</a:t>
            </a:r>
            <a:endParaRPr lang="en-US" dirty="0"/>
          </a:p>
          <a:p>
            <a:pPr lvl="2">
              <a:defRPr/>
            </a:pPr>
            <a:r>
              <a:rPr lang="en-US" dirty="0"/>
              <a:t>Southside City</a:t>
            </a:r>
          </a:p>
          <a:p>
            <a:pPr lvl="2">
              <a:defRPr/>
            </a:pPr>
            <a:r>
              <a:rPr lang="en-US" dirty="0"/>
              <a:t>Towns and Gowns</a:t>
            </a:r>
          </a:p>
        </p:txBody>
      </p:sp>
      <p:sp>
        <p:nvSpPr>
          <p:cNvPr id="952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D2A41B63-DF31-4631-8B92-BEC6B249B961}" type="slidenum">
              <a:rPr lang="en-US" smtClean="0">
                <a:latin typeface="Arial" charset="0"/>
                <a:cs typeface="Arial" charset="0"/>
              </a:rPr>
              <a:pPr/>
              <a:t>4</a:t>
            </a:fld>
            <a:endParaRPr lang="en-US">
              <a:latin typeface="Arial" charset="0"/>
              <a:cs typeface="Arial" charset="0"/>
            </a:endParaRPr>
          </a:p>
        </p:txBody>
      </p:sp>
      <p:sp>
        <p:nvSpPr>
          <p:cNvPr id="5134" name="Rectangle 1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5"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6"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8" name="Rectangle 18"/>
          <p:cNvSpPr>
            <a:spLocks noChangeArrowheads="1"/>
          </p:cNvSpPr>
          <p:nvPr/>
        </p:nvSpPr>
        <p:spPr bwMode="auto">
          <a:xfrm>
            <a:off x="533400" y="228600"/>
            <a:ext cx="6781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9" name="Rectangle 19"/>
          <p:cNvSpPr>
            <a:spLocks noChangeArrowheads="1"/>
          </p:cNvSpPr>
          <p:nvPr/>
        </p:nvSpPr>
        <p:spPr bwMode="auto">
          <a:xfrm>
            <a:off x="533400" y="838200"/>
            <a:ext cx="67818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8920" name="Text Box 2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a:t>
            </a:r>
          </a:p>
        </p:txBody>
      </p:sp>
      <p:sp>
        <p:nvSpPr>
          <p:cNvPr id="38921" name="Rectangle 21"/>
          <p:cNvSpPr>
            <a:spLocks noChangeArrowheads="1"/>
          </p:cNvSpPr>
          <p:nvPr/>
        </p:nvSpPr>
        <p:spPr bwMode="auto">
          <a:xfrm>
            <a:off x="762000" y="914400"/>
            <a:ext cx="6400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The IMC Planning Process</a:t>
            </a:r>
          </a:p>
        </p:txBody>
      </p:sp>
      <p:sp>
        <p:nvSpPr>
          <p:cNvPr id="12" name="Rounded Rectangle 11"/>
          <p:cNvSpPr/>
          <p:nvPr/>
        </p:nvSpPr>
        <p:spPr>
          <a:xfrm>
            <a:off x="914400" y="2819400"/>
            <a:ext cx="1981200" cy="1905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b="1" dirty="0">
                <a:solidFill>
                  <a:srgbClr val="FF0000"/>
                </a:solidFill>
                <a:effectLst>
                  <a:outerShdw blurRad="38100" dist="38100" dir="2700000" algn="tl">
                    <a:srgbClr val="000000">
                      <a:alpha val="43137"/>
                    </a:srgbClr>
                  </a:outerShdw>
                </a:effectLst>
              </a:rPr>
              <a:t>Context</a:t>
            </a:r>
            <a:endParaRPr lang="en-US" sz="3600" b="1" dirty="0">
              <a:solidFill>
                <a:srgbClr val="FF0000"/>
              </a:solidFill>
              <a:effectLst>
                <a:outerShdw blurRad="38100" dist="38100" dir="2700000" algn="tl">
                  <a:srgbClr val="000000">
                    <a:alpha val="43137"/>
                  </a:srgbClr>
                </a:outerShdw>
              </a:effectLst>
            </a:endParaRPr>
          </a:p>
          <a:p>
            <a:pPr algn="ctr" eaLnBrk="0" fontAlgn="auto" hangingPunct="0">
              <a:spcBef>
                <a:spcPts val="0"/>
              </a:spcBef>
              <a:spcAft>
                <a:spcPts val="0"/>
              </a:spcAft>
              <a:defRPr/>
            </a:pPr>
            <a:r>
              <a:rPr lang="en-US" sz="1600" b="1" dirty="0">
                <a:solidFill>
                  <a:srgbClr val="FF0000"/>
                </a:solidFill>
                <a:effectLst>
                  <a:outerShdw blurRad="38100" dist="38100" dir="2700000" algn="tl">
                    <a:srgbClr val="000000">
                      <a:alpha val="43137"/>
                    </a:srgbClr>
                  </a:outerShdw>
                </a:effectLst>
              </a:rPr>
              <a:t>Customers</a:t>
            </a:r>
          </a:p>
          <a:p>
            <a:pPr algn="ctr" eaLnBrk="0" fontAlgn="auto" hangingPunct="0">
              <a:spcBef>
                <a:spcPts val="0"/>
              </a:spcBef>
              <a:spcAft>
                <a:spcPts val="0"/>
              </a:spcAft>
              <a:defRPr/>
            </a:pPr>
            <a:r>
              <a:rPr lang="en-US" sz="1600" b="1" dirty="0">
                <a:solidFill>
                  <a:srgbClr val="FF0000"/>
                </a:solidFill>
                <a:effectLst>
                  <a:outerShdw blurRad="38100" dist="38100" dir="2700000" algn="tl">
                    <a:srgbClr val="000000">
                      <a:alpha val="43137"/>
                    </a:srgbClr>
                  </a:outerShdw>
                </a:effectLst>
              </a:rPr>
              <a:t>Competitors</a:t>
            </a:r>
          </a:p>
          <a:p>
            <a:pPr algn="ctr" eaLnBrk="0" fontAlgn="auto" hangingPunct="0">
              <a:spcBef>
                <a:spcPts val="0"/>
              </a:spcBef>
              <a:spcAft>
                <a:spcPts val="0"/>
              </a:spcAft>
              <a:defRPr/>
            </a:pPr>
            <a:r>
              <a:rPr lang="en-US" sz="1600" b="1" dirty="0">
                <a:solidFill>
                  <a:srgbClr val="FF0000"/>
                </a:solidFill>
                <a:effectLst>
                  <a:outerShdw blurRad="38100" dist="38100" dir="2700000" algn="tl">
                    <a:srgbClr val="000000">
                      <a:alpha val="43137"/>
                    </a:srgbClr>
                  </a:outerShdw>
                </a:effectLst>
              </a:rPr>
              <a:t>Communication</a:t>
            </a:r>
          </a:p>
        </p:txBody>
      </p:sp>
      <p:sp>
        <p:nvSpPr>
          <p:cNvPr id="13" name="Rounded Rectangle 12"/>
          <p:cNvSpPr/>
          <p:nvPr/>
        </p:nvSpPr>
        <p:spPr>
          <a:xfrm>
            <a:off x="7010400" y="2057400"/>
            <a:ext cx="16764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Budget</a:t>
            </a:r>
          </a:p>
        </p:txBody>
      </p:sp>
      <p:sp>
        <p:nvSpPr>
          <p:cNvPr id="14" name="Rounded Rectangle 13"/>
          <p:cNvSpPr/>
          <p:nvPr/>
        </p:nvSpPr>
        <p:spPr>
          <a:xfrm>
            <a:off x="3200400" y="2057400"/>
            <a:ext cx="16764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Target</a:t>
            </a:r>
          </a:p>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Market</a:t>
            </a:r>
          </a:p>
        </p:txBody>
      </p:sp>
      <p:sp>
        <p:nvSpPr>
          <p:cNvPr id="15" name="Rounded Rectangle 14"/>
          <p:cNvSpPr/>
          <p:nvPr/>
        </p:nvSpPr>
        <p:spPr>
          <a:xfrm>
            <a:off x="3200400" y="4800600"/>
            <a:ext cx="16764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Product</a:t>
            </a:r>
          </a:p>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Positioning</a:t>
            </a:r>
          </a:p>
        </p:txBody>
      </p:sp>
      <p:sp>
        <p:nvSpPr>
          <p:cNvPr id="16" name="Rounded Rectangle 15"/>
          <p:cNvSpPr/>
          <p:nvPr/>
        </p:nvSpPr>
        <p:spPr>
          <a:xfrm>
            <a:off x="6934200" y="4724400"/>
            <a:ext cx="16764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IMC</a:t>
            </a:r>
          </a:p>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Component</a:t>
            </a:r>
          </a:p>
        </p:txBody>
      </p:sp>
      <p:sp>
        <p:nvSpPr>
          <p:cNvPr id="17" name="Right Arrow 16"/>
          <p:cNvSpPr/>
          <p:nvPr/>
        </p:nvSpPr>
        <p:spPr>
          <a:xfrm rot="18178595">
            <a:off x="4680745" y="4415631"/>
            <a:ext cx="741362" cy="2635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18" name="Right Arrow 17"/>
          <p:cNvSpPr/>
          <p:nvPr/>
        </p:nvSpPr>
        <p:spPr>
          <a:xfrm rot="19053502">
            <a:off x="5856288" y="2995613"/>
            <a:ext cx="1336675" cy="2603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19" name="Right Arrow 18"/>
          <p:cNvSpPr/>
          <p:nvPr/>
        </p:nvSpPr>
        <p:spPr>
          <a:xfrm rot="2286609" flipV="1">
            <a:off x="2835275" y="4613275"/>
            <a:ext cx="439738" cy="227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0" name="Right Arrow 19"/>
          <p:cNvSpPr/>
          <p:nvPr/>
        </p:nvSpPr>
        <p:spPr>
          <a:xfrm rot="19505716" flipV="1">
            <a:off x="2771775" y="2713038"/>
            <a:ext cx="485775" cy="2254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1" name="Rounded Rectangle 20"/>
          <p:cNvSpPr/>
          <p:nvPr/>
        </p:nvSpPr>
        <p:spPr>
          <a:xfrm>
            <a:off x="4724400" y="3505200"/>
            <a:ext cx="14478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800" b="1" dirty="0">
                <a:solidFill>
                  <a:srgbClr val="FF0000"/>
                </a:solidFill>
                <a:effectLst>
                  <a:outerShdw blurRad="38100" dist="38100" dir="2700000" algn="tl">
                    <a:srgbClr val="000000">
                      <a:alpha val="43137"/>
                    </a:srgbClr>
                  </a:outerShdw>
                </a:effectLst>
              </a:rPr>
              <a:t>Objectives</a:t>
            </a:r>
            <a:endParaRPr lang="en-US" sz="1600" b="1" dirty="0">
              <a:solidFill>
                <a:srgbClr val="FF0000"/>
              </a:solidFill>
              <a:effectLst>
                <a:outerShdw blurRad="38100" dist="38100" dir="2700000" algn="tl">
                  <a:srgbClr val="000000">
                    <a:alpha val="43137"/>
                  </a:srgbClr>
                </a:outerShdw>
              </a:effectLst>
            </a:endParaRPr>
          </a:p>
        </p:txBody>
      </p:sp>
      <p:sp>
        <p:nvSpPr>
          <p:cNvPr id="22" name="Right Arrow 21"/>
          <p:cNvSpPr/>
          <p:nvPr/>
        </p:nvSpPr>
        <p:spPr>
          <a:xfrm rot="3647428">
            <a:off x="4621213" y="2970212"/>
            <a:ext cx="850900" cy="2635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3" name="Right Arrow 22"/>
          <p:cNvSpPr/>
          <p:nvPr/>
        </p:nvSpPr>
        <p:spPr>
          <a:xfrm rot="2138896">
            <a:off x="5997575" y="4321175"/>
            <a:ext cx="1054100" cy="2635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4" name="Left-Right Arrow 23"/>
          <p:cNvSpPr/>
          <p:nvPr/>
        </p:nvSpPr>
        <p:spPr>
          <a:xfrm rot="16200000" flipV="1">
            <a:off x="2894013" y="3659187"/>
            <a:ext cx="2057400" cy="225425"/>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5" name="Left-Right Arrow 24"/>
          <p:cNvSpPr/>
          <p:nvPr/>
        </p:nvSpPr>
        <p:spPr>
          <a:xfrm rot="16200000" flipV="1">
            <a:off x="6818313" y="3621087"/>
            <a:ext cx="1981200" cy="225425"/>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4770A8F2-8E21-443B-8F1B-DC479BEA4354}" type="slidenum">
              <a:rPr lang="en-US" smtClean="0">
                <a:latin typeface="Arial" charset="0"/>
                <a:cs typeface="Arial" charset="0"/>
              </a:rPr>
              <a:pPr/>
              <a:t>40</a:t>
            </a:fld>
            <a:endParaRPr lang="en-US">
              <a:latin typeface="Arial" charset="0"/>
              <a:cs typeface="Arial" charset="0"/>
            </a:endParaRPr>
          </a:p>
        </p:txBody>
      </p:sp>
      <p:sp>
        <p:nvSpPr>
          <p:cNvPr id="75779" name="Rectangle 2"/>
          <p:cNvSpPr>
            <a:spLocks noGrp="1" noChangeArrowheads="1"/>
          </p:cNvSpPr>
          <p:nvPr>
            <p:ph type="title"/>
          </p:nvPr>
        </p:nvSpPr>
        <p:spPr>
          <a:xfrm>
            <a:off x="838200" y="76200"/>
            <a:ext cx="8001000" cy="1447800"/>
          </a:xfrm>
        </p:spPr>
        <p:txBody>
          <a:bodyPr/>
          <a:lstStyle/>
          <a:p>
            <a:r>
              <a:rPr lang="zh-CN" altLang="en-US" sz="4800" b="1" dirty="0">
                <a:solidFill>
                  <a:srgbClr val="0000FF"/>
                </a:solidFill>
              </a:rPr>
              <a:t>利益细分法</a:t>
            </a:r>
            <a:endParaRPr lang="en-US" sz="4800" b="1" dirty="0">
              <a:solidFill>
                <a:srgbClr val="0000FF"/>
              </a:solidFill>
            </a:endParaRPr>
          </a:p>
        </p:txBody>
      </p:sp>
      <p:sp>
        <p:nvSpPr>
          <p:cNvPr id="95235" name="Rectangle 3"/>
          <p:cNvSpPr>
            <a:spLocks noGrp="1" noChangeArrowheads="1"/>
          </p:cNvSpPr>
          <p:nvPr>
            <p:ph type="body" idx="1"/>
          </p:nvPr>
        </p:nvSpPr>
        <p:spPr>
          <a:xfrm>
            <a:off x="1066800" y="2020888"/>
            <a:ext cx="3810000" cy="2438400"/>
          </a:xfrm>
        </p:spPr>
        <p:txBody>
          <a:bodyPr/>
          <a:lstStyle/>
          <a:p>
            <a:pPr>
              <a:defRPr/>
            </a:pPr>
            <a:r>
              <a:rPr lang="zh-CN" altLang="en-US" dirty="0"/>
              <a:t>成功者</a:t>
            </a:r>
            <a:endParaRPr lang="en-US" dirty="0"/>
          </a:p>
          <a:p>
            <a:pPr>
              <a:defRPr/>
            </a:pPr>
            <a:r>
              <a:rPr lang="en-US" dirty="0"/>
              <a:t>Dieters</a:t>
            </a:r>
          </a:p>
          <a:p>
            <a:pPr>
              <a:defRPr/>
            </a:pPr>
            <a:r>
              <a:rPr lang="en-US" dirty="0"/>
              <a:t>Self-improvers</a:t>
            </a:r>
          </a:p>
        </p:txBody>
      </p:sp>
      <p:sp>
        <p:nvSpPr>
          <p:cNvPr id="952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 name="TextBox 9"/>
          <p:cNvSpPr txBox="1"/>
          <p:nvPr/>
        </p:nvSpPr>
        <p:spPr>
          <a:xfrm>
            <a:off x="533400" y="1335088"/>
            <a:ext cx="4724400" cy="641350"/>
          </a:xfrm>
          <a:prstGeom prst="rect">
            <a:avLst/>
          </a:prstGeom>
          <a:noFill/>
        </p:spPr>
        <p:txBody>
          <a:bodyPr>
            <a:spAutoFit/>
          </a:bodyPr>
          <a:lstStyle/>
          <a:p>
            <a:pPr algn="ctr" eaLnBrk="0" hangingPunct="0">
              <a:defRPr/>
            </a:pPr>
            <a:r>
              <a:rPr lang="en-US" sz="3600" b="1" dirty="0">
                <a:solidFill>
                  <a:srgbClr val="7030A0"/>
                </a:solidFill>
                <a:effectLst>
                  <a:outerShdw blurRad="38100" dist="38100" dir="2700000" algn="tl">
                    <a:srgbClr val="000000">
                      <a:alpha val="43137"/>
                    </a:srgbClr>
                  </a:outerShdw>
                </a:effectLst>
                <a:cs typeface="+mn-cs"/>
              </a:rPr>
              <a:t>Fitness Industry</a:t>
            </a:r>
          </a:p>
        </p:txBody>
      </p:sp>
      <p:pic>
        <p:nvPicPr>
          <p:cNvPr id="75785" name="Picture 2"/>
          <p:cNvPicPr>
            <a:picLocks noChangeAspect="1"/>
          </p:cNvPicPr>
          <p:nvPr/>
        </p:nvPicPr>
        <p:blipFill>
          <a:blip r:embed="rId3"/>
          <a:srcRect/>
          <a:stretch>
            <a:fillRect/>
          </a:stretch>
        </p:blipFill>
        <p:spPr bwMode="auto">
          <a:xfrm>
            <a:off x="4191000" y="3124200"/>
            <a:ext cx="4456113" cy="29686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5232C059-265C-4EC1-89A3-213908D01292}" type="slidenum">
              <a:rPr lang="en-US" smtClean="0">
                <a:latin typeface="Arial" charset="0"/>
                <a:cs typeface="Arial" charset="0"/>
              </a:rPr>
              <a:pPr/>
              <a:t>41</a:t>
            </a:fld>
            <a:endParaRPr lang="en-US">
              <a:latin typeface="Arial" charset="0"/>
              <a:cs typeface="Arial" charset="0"/>
            </a:endParaRPr>
          </a:p>
        </p:txBody>
      </p:sp>
      <p:sp>
        <p:nvSpPr>
          <p:cNvPr id="77827" name="Rectangle 2"/>
          <p:cNvSpPr>
            <a:spLocks noGrp="1" noChangeArrowheads="1"/>
          </p:cNvSpPr>
          <p:nvPr>
            <p:ph type="title"/>
          </p:nvPr>
        </p:nvSpPr>
        <p:spPr>
          <a:xfrm>
            <a:off x="838200" y="228600"/>
            <a:ext cx="8001000" cy="1219200"/>
          </a:xfrm>
        </p:spPr>
        <p:txBody>
          <a:bodyPr/>
          <a:lstStyle/>
          <a:p>
            <a:r>
              <a:rPr lang="zh-CN" altLang="en-US" sz="5400" b="1" dirty="0">
                <a:solidFill>
                  <a:srgbClr val="0000FF"/>
                </a:solidFill>
              </a:rPr>
              <a:t>用法细分</a:t>
            </a:r>
            <a:endParaRPr lang="en-US" sz="5400" b="1" dirty="0">
              <a:solidFill>
                <a:srgbClr val="0000FF"/>
              </a:solidFill>
            </a:endParaRPr>
          </a:p>
        </p:txBody>
      </p:sp>
      <p:sp>
        <p:nvSpPr>
          <p:cNvPr id="95235" name="Rectangle 3"/>
          <p:cNvSpPr>
            <a:spLocks noGrp="1" noChangeArrowheads="1"/>
          </p:cNvSpPr>
          <p:nvPr>
            <p:ph type="body" idx="1"/>
          </p:nvPr>
        </p:nvSpPr>
        <p:spPr>
          <a:xfrm>
            <a:off x="1295400" y="1981200"/>
            <a:ext cx="7467600" cy="3048000"/>
          </a:xfrm>
        </p:spPr>
        <p:txBody>
          <a:bodyPr/>
          <a:lstStyle/>
          <a:p>
            <a:pPr>
              <a:defRPr/>
            </a:pPr>
            <a:r>
              <a:rPr lang="zh-CN" altLang="en-US" sz="2800" dirty="0"/>
              <a:t>使用量和购买历史</a:t>
            </a:r>
            <a:endParaRPr lang="en-US" altLang="zh-CN" sz="2800" dirty="0"/>
          </a:p>
          <a:p>
            <a:pPr>
              <a:defRPr/>
            </a:pPr>
            <a:r>
              <a:rPr lang="zh-CN" altLang="en-US" sz="2800" dirty="0"/>
              <a:t>用户分群</a:t>
            </a:r>
            <a:endParaRPr lang="en-US" altLang="zh-CN" sz="2800" dirty="0"/>
          </a:p>
          <a:p>
            <a:pPr>
              <a:defRPr/>
            </a:pPr>
            <a:r>
              <a:rPr lang="zh-CN" altLang="en-US" sz="2800" dirty="0"/>
              <a:t>定位特别用户群</a:t>
            </a:r>
            <a:endParaRPr lang="en-US" altLang="zh-CN" sz="2800" dirty="0"/>
          </a:p>
          <a:p>
            <a:pPr>
              <a:defRPr/>
            </a:pPr>
            <a:r>
              <a:rPr lang="zh-CN" altLang="en-US" sz="2800" dirty="0"/>
              <a:t>采用不同营销策略</a:t>
            </a:r>
            <a:endParaRPr lang="en-US" altLang="zh-CN" sz="2800" dirty="0"/>
          </a:p>
          <a:p>
            <a:pPr>
              <a:defRPr/>
            </a:pPr>
            <a:r>
              <a:rPr lang="zh-CN" altLang="en-US" sz="2800" dirty="0"/>
              <a:t>测量时间轴变化的增长和转化</a:t>
            </a:r>
            <a:endParaRPr lang="en-US" sz="2800" dirty="0"/>
          </a:p>
        </p:txBody>
      </p:sp>
      <p:sp>
        <p:nvSpPr>
          <p:cNvPr id="952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57E83A8F-BDCB-4CCD-9832-0FBE936F6A5C}" type="slidenum">
              <a:rPr lang="en-US" smtClean="0">
                <a:latin typeface="Arial" charset="0"/>
                <a:cs typeface="Arial" charset="0"/>
              </a:rPr>
              <a:pPr/>
              <a:t>42</a:t>
            </a:fld>
            <a:endParaRPr lang="en-US">
              <a:latin typeface="Arial" charset="0"/>
              <a:cs typeface="Arial" charset="0"/>
            </a:endParaRPr>
          </a:p>
        </p:txBody>
      </p:sp>
      <p:sp>
        <p:nvSpPr>
          <p:cNvPr id="79875" name="Rectangle 2"/>
          <p:cNvSpPr>
            <a:spLocks noChangeArrowheads="1"/>
          </p:cNvSpPr>
          <p:nvPr/>
        </p:nvSpPr>
        <p:spPr bwMode="auto">
          <a:xfrm>
            <a:off x="1295400" y="1600200"/>
            <a:ext cx="7391400" cy="4247959"/>
          </a:xfrm>
          <a:prstGeom prst="rect">
            <a:avLst/>
          </a:prstGeom>
          <a:noFill/>
          <a:ln w="9525">
            <a:noFill/>
            <a:miter lim="800000"/>
            <a:headEnd/>
            <a:tailEnd/>
          </a:ln>
        </p:spPr>
        <p:txBody>
          <a:bodyPr lIns="92075" tIns="46038" rIns="92075" bIns="46038">
            <a:spAutoFit/>
          </a:bodyPr>
          <a:lstStyle/>
          <a:p>
            <a:pPr eaLnBrk="0" hangingPunct="0">
              <a:lnSpc>
                <a:spcPct val="150000"/>
              </a:lnSpc>
              <a:buFontTx/>
              <a:buChar char="•"/>
            </a:pPr>
            <a:r>
              <a:rPr lang="en-US" sz="3600" dirty="0"/>
              <a:t> Industry (</a:t>
            </a:r>
            <a:r>
              <a:rPr lang="en-US" dirty="0"/>
              <a:t>NAICS codes</a:t>
            </a:r>
            <a:r>
              <a:rPr lang="zh-CN" altLang="en-US" sz="2000" dirty="0"/>
              <a:t>北美产业分类体系</a:t>
            </a:r>
            <a:r>
              <a:rPr lang="en-US" sz="3600" dirty="0"/>
              <a:t>)</a:t>
            </a:r>
          </a:p>
          <a:p>
            <a:pPr eaLnBrk="0" hangingPunct="0">
              <a:lnSpc>
                <a:spcPct val="150000"/>
              </a:lnSpc>
              <a:buFontTx/>
              <a:buChar char="•"/>
            </a:pPr>
            <a:r>
              <a:rPr lang="en-US" sz="3600" dirty="0"/>
              <a:t> </a:t>
            </a:r>
            <a:r>
              <a:rPr lang="zh-CN" altLang="en-US" sz="3600" dirty="0"/>
              <a:t>企业规模</a:t>
            </a:r>
            <a:endParaRPr lang="en-US" altLang="zh-CN" sz="3600" dirty="0"/>
          </a:p>
          <a:p>
            <a:pPr eaLnBrk="0" hangingPunct="0">
              <a:lnSpc>
                <a:spcPct val="150000"/>
              </a:lnSpc>
              <a:buFontTx/>
              <a:buChar char="•"/>
            </a:pPr>
            <a:r>
              <a:rPr lang="en-US" sz="3600" dirty="0"/>
              <a:t> Geographic location</a:t>
            </a:r>
          </a:p>
          <a:p>
            <a:pPr eaLnBrk="0" hangingPunct="0">
              <a:lnSpc>
                <a:spcPct val="150000"/>
              </a:lnSpc>
              <a:buFontTx/>
              <a:buChar char="•"/>
            </a:pPr>
            <a:r>
              <a:rPr lang="en-US" sz="3600" dirty="0"/>
              <a:t> Product usage</a:t>
            </a:r>
          </a:p>
          <a:p>
            <a:pPr eaLnBrk="0" hangingPunct="0">
              <a:lnSpc>
                <a:spcPct val="150000"/>
              </a:lnSpc>
              <a:buFontTx/>
              <a:buChar char="•"/>
            </a:pPr>
            <a:r>
              <a:rPr lang="en-US" sz="3600" dirty="0"/>
              <a:t> Customer value</a:t>
            </a:r>
          </a:p>
        </p:txBody>
      </p:sp>
      <p:sp>
        <p:nvSpPr>
          <p:cNvPr id="112643"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4"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5"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6" name="Rectangle 6"/>
          <p:cNvSpPr>
            <a:spLocks noChangeArrowheads="1"/>
          </p:cNvSpPr>
          <p:nvPr/>
        </p:nvSpPr>
        <p:spPr bwMode="auto">
          <a:xfrm>
            <a:off x="533400" y="228600"/>
            <a:ext cx="58674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7" name="Rectangle 7"/>
          <p:cNvSpPr>
            <a:spLocks noChangeArrowheads="1"/>
          </p:cNvSpPr>
          <p:nvPr/>
        </p:nvSpPr>
        <p:spPr bwMode="auto">
          <a:xfrm>
            <a:off x="533400" y="838200"/>
            <a:ext cx="5867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1" name="Text Box 8"/>
          <p:cNvSpPr txBox="1">
            <a:spLocks noChangeArrowheads="1"/>
          </p:cNvSpPr>
          <p:nvPr/>
        </p:nvSpPr>
        <p:spPr bwMode="auto">
          <a:xfrm>
            <a:off x="457200" y="258763"/>
            <a:ext cx="37338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5</a:t>
            </a:r>
          </a:p>
        </p:txBody>
      </p:sp>
      <p:sp>
        <p:nvSpPr>
          <p:cNvPr id="79882" name="Rectangle 9"/>
          <p:cNvSpPr>
            <a:spLocks noChangeArrowheads="1"/>
          </p:cNvSpPr>
          <p:nvPr/>
        </p:nvSpPr>
        <p:spPr bwMode="auto">
          <a:xfrm>
            <a:off x="533400" y="914400"/>
            <a:ext cx="5943600" cy="457200"/>
          </a:xfrm>
          <a:prstGeom prst="rect">
            <a:avLst/>
          </a:prstGeom>
          <a:noFill/>
          <a:ln w="9525">
            <a:noFill/>
            <a:miter lim="800000"/>
            <a:headEnd/>
            <a:tailEnd/>
          </a:ln>
        </p:spPr>
        <p:txBody>
          <a:bodyPr lIns="92075" tIns="46038" rIns="92075" bIns="46038" anchor="ctr"/>
          <a:lstStyle/>
          <a:p>
            <a:pPr eaLnBrk="0" hangingPunct="0"/>
            <a:r>
              <a:rPr lang="en-US" sz="2400" b="1"/>
              <a:t>Methods of Segmenting B-to-B Markets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12036BC8-75EA-424B-B959-63D9D991C42D}" type="slidenum">
              <a:rPr lang="en-US" smtClean="0">
                <a:latin typeface="Arial" charset="0"/>
                <a:cs typeface="Arial" charset="0"/>
              </a:rPr>
              <a:pPr/>
              <a:t>43</a:t>
            </a:fld>
            <a:endParaRPr lang="en-US">
              <a:latin typeface="Arial" charset="0"/>
              <a:cs typeface="Arial" charset="0"/>
            </a:endParaRPr>
          </a:p>
        </p:txBody>
      </p:sp>
      <p:sp>
        <p:nvSpPr>
          <p:cNvPr id="81923" name="Text Box 3"/>
          <p:cNvSpPr txBox="1">
            <a:spLocks noChangeArrowheads="1"/>
          </p:cNvSpPr>
          <p:nvPr/>
        </p:nvSpPr>
        <p:spPr bwMode="auto">
          <a:xfrm>
            <a:off x="5165725" y="2057400"/>
            <a:ext cx="3825875" cy="1552575"/>
          </a:xfrm>
          <a:prstGeom prst="rect">
            <a:avLst/>
          </a:prstGeom>
          <a:noFill/>
          <a:ln w="12700">
            <a:noFill/>
            <a:miter lim="800000"/>
            <a:headEnd type="none" w="sm" len="sm"/>
            <a:tailEnd type="none" w="sm" len="sm"/>
          </a:ln>
        </p:spPr>
        <p:txBody>
          <a:bodyPr>
            <a:spAutoFit/>
          </a:bodyPr>
          <a:lstStyle/>
          <a:p>
            <a:pPr eaLnBrk="0" hangingPunct="0"/>
            <a:r>
              <a:rPr lang="en-US" sz="2400"/>
              <a:t>A business-to-business advertisement based on the product usage segmentation strategy.</a:t>
            </a:r>
          </a:p>
        </p:txBody>
      </p:sp>
      <p:sp>
        <p:nvSpPr>
          <p:cNvPr id="7270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81927" name="Picture 1"/>
          <p:cNvPicPr>
            <a:picLocks noChangeAspect="1"/>
          </p:cNvPicPr>
          <p:nvPr/>
        </p:nvPicPr>
        <p:blipFill>
          <a:blip r:embed="rId3"/>
          <a:srcRect t="336"/>
          <a:stretch>
            <a:fillRect/>
          </a:stretch>
        </p:blipFill>
        <p:spPr bwMode="auto">
          <a:xfrm>
            <a:off x="457200" y="76200"/>
            <a:ext cx="4660900" cy="6477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0B5C26AD-EF7F-4AC2-BFA7-2842EAA99C94}" type="slidenum">
              <a:rPr lang="en-US" smtClean="0">
                <a:latin typeface="Arial" charset="0"/>
                <a:cs typeface="Arial" charset="0"/>
              </a:rPr>
              <a:pPr/>
              <a:t>44</a:t>
            </a:fld>
            <a:endParaRPr lang="en-US">
              <a:latin typeface="Arial" charset="0"/>
              <a:cs typeface="Arial" charset="0"/>
            </a:endParaRPr>
          </a:p>
        </p:txBody>
      </p:sp>
      <p:sp>
        <p:nvSpPr>
          <p:cNvPr id="83971" name="Rectangle 2"/>
          <p:cNvSpPr>
            <a:spLocks noGrp="1" noChangeArrowheads="1"/>
          </p:cNvSpPr>
          <p:nvPr>
            <p:ph type="title"/>
          </p:nvPr>
        </p:nvSpPr>
        <p:spPr>
          <a:xfrm>
            <a:off x="838200" y="228600"/>
            <a:ext cx="8001000" cy="1143000"/>
          </a:xfrm>
        </p:spPr>
        <p:txBody>
          <a:bodyPr/>
          <a:lstStyle/>
          <a:p>
            <a:r>
              <a:rPr lang="en-US" sz="5400" b="1">
                <a:solidFill>
                  <a:srgbClr val="FF0033"/>
                </a:solidFill>
              </a:rPr>
              <a:t>Product Positioning</a:t>
            </a:r>
          </a:p>
        </p:txBody>
      </p:sp>
      <p:sp>
        <p:nvSpPr>
          <p:cNvPr id="83972" name="Rectangle 6"/>
          <p:cNvSpPr>
            <a:spLocks noGrp="1" noChangeArrowheads="1"/>
          </p:cNvSpPr>
          <p:nvPr>
            <p:ph type="body" idx="1"/>
          </p:nvPr>
        </p:nvSpPr>
        <p:spPr>
          <a:xfrm>
            <a:off x="1295400" y="1828800"/>
            <a:ext cx="7239000" cy="3581400"/>
          </a:xfrm>
        </p:spPr>
        <p:txBody>
          <a:bodyPr/>
          <a:lstStyle/>
          <a:p>
            <a:r>
              <a:rPr lang="en-US" sz="2800">
                <a:effectLst/>
              </a:rPr>
              <a:t>Is the perception created in the consumer’s mind regarding the nature of the company and its products relative to the competition?</a:t>
            </a:r>
          </a:p>
          <a:p>
            <a:r>
              <a:rPr lang="en-US" sz="2800">
                <a:effectLst/>
              </a:rPr>
              <a:t>Positioning is created by factors such as product quality, prices, distribution, image, and marketing communications.</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a:xfrm>
            <a:off x="6934200" y="6553200"/>
            <a:ext cx="1905000" cy="457200"/>
          </a:xfrm>
          <a:noFill/>
        </p:spPr>
        <p:txBody>
          <a:bodyPr/>
          <a:lstStyle/>
          <a:p>
            <a:r>
              <a:rPr lang="en-US">
                <a:latin typeface="Arial" charset="0"/>
                <a:cs typeface="Arial" charset="0"/>
              </a:rPr>
              <a:t>4-</a:t>
            </a:r>
            <a:fld id="{92F94E04-CE38-4FDF-AFC0-446A949DA58C}" type="slidenum">
              <a:rPr lang="en-US" smtClean="0">
                <a:latin typeface="Arial" charset="0"/>
                <a:cs typeface="Arial" charset="0"/>
              </a:rPr>
              <a:pPr/>
              <a:t>45</a:t>
            </a:fld>
            <a:endParaRPr lang="en-US">
              <a:latin typeface="Arial" charset="0"/>
              <a:cs typeface="Arial" charset="0"/>
            </a:endParaRPr>
          </a:p>
        </p:txBody>
      </p:sp>
      <p:sp>
        <p:nvSpPr>
          <p:cNvPr id="86019" name="Rectangle 3"/>
          <p:cNvSpPr>
            <a:spLocks noChangeArrowheads="1"/>
          </p:cNvSpPr>
          <p:nvPr/>
        </p:nvSpPr>
        <p:spPr bwMode="auto">
          <a:xfrm>
            <a:off x="1143000" y="2057400"/>
            <a:ext cx="5334000" cy="3503613"/>
          </a:xfrm>
          <a:prstGeom prst="rect">
            <a:avLst/>
          </a:prstGeom>
          <a:noFill/>
          <a:ln w="9525">
            <a:noFill/>
            <a:miter lim="800000"/>
            <a:headEnd/>
            <a:tailEnd/>
          </a:ln>
        </p:spPr>
        <p:txBody>
          <a:bodyPr lIns="92075" tIns="46038" rIns="92075" bIns="46038">
            <a:spAutoFit/>
          </a:bodyPr>
          <a:lstStyle/>
          <a:p>
            <a:pPr eaLnBrk="0" hangingPunct="0">
              <a:buFont typeface="Arial" charset="0"/>
              <a:buChar char="•"/>
            </a:pPr>
            <a:r>
              <a:rPr lang="en-US"/>
              <a:t> Product Attributes</a:t>
            </a:r>
          </a:p>
          <a:p>
            <a:pPr eaLnBrk="0" hangingPunct="0">
              <a:buFont typeface="Arial" charset="0"/>
              <a:buChar char="•"/>
            </a:pPr>
            <a:r>
              <a:rPr lang="en-US"/>
              <a:t> Competitors </a:t>
            </a:r>
          </a:p>
          <a:p>
            <a:pPr eaLnBrk="0" hangingPunct="0">
              <a:buFont typeface="Arial" charset="0"/>
              <a:buChar char="•"/>
            </a:pPr>
            <a:r>
              <a:rPr lang="en-US"/>
              <a:t> Use or application </a:t>
            </a:r>
          </a:p>
          <a:p>
            <a:pPr eaLnBrk="0" hangingPunct="0">
              <a:buFont typeface="Arial" charset="0"/>
              <a:buChar char="•"/>
            </a:pPr>
            <a:r>
              <a:rPr lang="en-US"/>
              <a:t> Price/quality</a:t>
            </a:r>
          </a:p>
          <a:p>
            <a:pPr eaLnBrk="0" hangingPunct="0">
              <a:buFont typeface="Arial" charset="0"/>
              <a:buChar char="•"/>
            </a:pPr>
            <a:r>
              <a:rPr lang="en-US"/>
              <a:t> Product user</a:t>
            </a:r>
          </a:p>
          <a:p>
            <a:pPr eaLnBrk="0" hangingPunct="0">
              <a:buFont typeface="Arial" charset="0"/>
              <a:buChar char="•"/>
            </a:pPr>
            <a:r>
              <a:rPr lang="en-US"/>
              <a:t> Product class</a:t>
            </a:r>
          </a:p>
          <a:p>
            <a:pPr eaLnBrk="0" hangingPunct="0">
              <a:buFont typeface="Arial" charset="0"/>
              <a:buChar char="•"/>
            </a:pPr>
            <a:r>
              <a:rPr lang="en-US"/>
              <a:t> Cultural symbol</a:t>
            </a:r>
          </a:p>
        </p:txBody>
      </p:sp>
      <p:sp>
        <p:nvSpPr>
          <p:cNvPr id="79878" name="Rectangle 6"/>
          <p:cNvSpPr>
            <a:spLocks noChangeArrowheads="1"/>
          </p:cNvSpPr>
          <p:nvPr/>
        </p:nvSpPr>
        <p:spPr bwMode="auto">
          <a:xfrm>
            <a:off x="8763000" y="0"/>
            <a:ext cx="3810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7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2" name="Rectangle 10"/>
          <p:cNvSpPr>
            <a:spLocks noChangeArrowheads="1"/>
          </p:cNvSpPr>
          <p:nvPr/>
        </p:nvSpPr>
        <p:spPr bwMode="auto">
          <a:xfrm>
            <a:off x="533400" y="228600"/>
            <a:ext cx="6096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3" name="Rectangle 11"/>
          <p:cNvSpPr>
            <a:spLocks noChangeArrowheads="1"/>
          </p:cNvSpPr>
          <p:nvPr/>
        </p:nvSpPr>
        <p:spPr bwMode="auto">
          <a:xfrm>
            <a:off x="533400" y="838200"/>
            <a:ext cx="6096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6025" name="Text Box 12"/>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6</a:t>
            </a:r>
          </a:p>
        </p:txBody>
      </p:sp>
      <p:sp>
        <p:nvSpPr>
          <p:cNvPr id="86026" name="Rectangle 13"/>
          <p:cNvSpPr>
            <a:spLocks noChangeArrowheads="1"/>
          </p:cNvSpPr>
          <p:nvPr/>
        </p:nvSpPr>
        <p:spPr bwMode="auto">
          <a:xfrm>
            <a:off x="762000" y="914400"/>
            <a:ext cx="6400800" cy="457200"/>
          </a:xfrm>
          <a:prstGeom prst="rect">
            <a:avLst/>
          </a:prstGeom>
          <a:noFill/>
          <a:ln w="9525">
            <a:noFill/>
            <a:miter lim="800000"/>
            <a:headEnd/>
            <a:tailEnd/>
          </a:ln>
        </p:spPr>
        <p:txBody>
          <a:bodyPr lIns="92075" tIns="46038" rIns="92075" bIns="46038" anchor="ctr"/>
          <a:lstStyle/>
          <a:p>
            <a:pPr eaLnBrk="0" hangingPunct="0"/>
            <a:r>
              <a:rPr lang="en-US" sz="2800" b="1">
                <a:solidFill>
                  <a:srgbClr val="000000"/>
                </a:solidFill>
              </a:rPr>
              <a:t>Product Positioning Approaches</a:t>
            </a:r>
          </a:p>
        </p:txBody>
      </p:sp>
      <p:pic>
        <p:nvPicPr>
          <p:cNvPr id="86027" name="Picture 2"/>
          <p:cNvPicPr>
            <a:picLocks noChangeAspect="1"/>
          </p:cNvPicPr>
          <p:nvPr/>
        </p:nvPicPr>
        <p:blipFill>
          <a:blip r:embed="rId3"/>
          <a:srcRect/>
          <a:stretch>
            <a:fillRect/>
          </a:stretch>
        </p:blipFill>
        <p:spPr bwMode="auto">
          <a:xfrm>
            <a:off x="4953000" y="1600200"/>
            <a:ext cx="3584575" cy="46212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5"/>
          <p:cNvSpPr txBox="1">
            <a:spLocks noChangeArrowheads="1"/>
          </p:cNvSpPr>
          <p:nvPr/>
        </p:nvSpPr>
        <p:spPr bwMode="auto">
          <a:xfrm>
            <a:off x="304800" y="5133975"/>
            <a:ext cx="4267200" cy="915988"/>
          </a:xfrm>
          <a:prstGeom prst="rect">
            <a:avLst/>
          </a:prstGeom>
          <a:noFill/>
          <a:ln w="9525">
            <a:noFill/>
            <a:miter lim="800000"/>
            <a:headEnd/>
            <a:tailEnd/>
          </a:ln>
        </p:spPr>
        <p:txBody>
          <a:bodyPr>
            <a:spAutoFit/>
          </a:bodyPr>
          <a:lstStyle/>
          <a:p>
            <a:pPr algn="ctr" eaLnBrk="0" hangingPunct="0">
              <a:defRPr/>
            </a:pPr>
            <a:r>
              <a:rPr lang="en-US" sz="1800" dirty="0">
                <a:effectLst>
                  <a:outerShdw blurRad="38100" dist="38100" dir="2700000" algn="tl">
                    <a:srgbClr val="000000">
                      <a:alpha val="43137"/>
                    </a:srgbClr>
                  </a:outerShdw>
                </a:effectLst>
                <a:cs typeface="+mn-cs"/>
              </a:rPr>
              <a:t>A business-to-business advertisement positioned by the product’s attributes: the brightness of the Sony projector.</a:t>
            </a:r>
          </a:p>
        </p:txBody>
      </p:sp>
      <p:sp>
        <p:nvSpPr>
          <p:cNvPr id="56325" name="Text Box 7"/>
          <p:cNvSpPr txBox="1">
            <a:spLocks noChangeArrowheads="1"/>
          </p:cNvSpPr>
          <p:nvPr/>
        </p:nvSpPr>
        <p:spPr bwMode="auto">
          <a:xfrm>
            <a:off x="4800600" y="5181600"/>
            <a:ext cx="4038600" cy="641350"/>
          </a:xfrm>
          <a:prstGeom prst="rect">
            <a:avLst/>
          </a:prstGeom>
          <a:noFill/>
          <a:ln w="9525">
            <a:noFill/>
            <a:miter lim="800000"/>
            <a:headEnd/>
            <a:tailEnd/>
          </a:ln>
        </p:spPr>
        <p:txBody>
          <a:bodyPr>
            <a:spAutoFit/>
          </a:bodyPr>
          <a:lstStyle/>
          <a:p>
            <a:pPr algn="ctr" eaLnBrk="0" hangingPunct="0">
              <a:defRPr/>
            </a:pPr>
            <a:r>
              <a:rPr lang="en-US" sz="1800" dirty="0">
                <a:effectLst>
                  <a:outerShdw blurRad="38100" dist="38100" dir="2700000" algn="tl">
                    <a:srgbClr val="000000">
                      <a:alpha val="43137"/>
                    </a:srgbClr>
                  </a:outerShdw>
                </a:effectLst>
                <a:cs typeface="+mn-cs"/>
              </a:rPr>
              <a:t>An advertisement by Stetson positioned by cultural symbols.</a:t>
            </a:r>
          </a:p>
        </p:txBody>
      </p:sp>
      <p:sp>
        <p:nvSpPr>
          <p:cNvPr id="88068" name="Slide Number Placeholder 3"/>
          <p:cNvSpPr>
            <a:spLocks noGrp="1"/>
          </p:cNvSpPr>
          <p:nvPr>
            <p:ph type="sldNum" sz="quarter" idx="12"/>
          </p:nvPr>
        </p:nvSpPr>
        <p:spPr>
          <a:xfrm>
            <a:off x="7315200" y="6553200"/>
            <a:ext cx="1905000" cy="457200"/>
          </a:xfrm>
          <a:noFill/>
        </p:spPr>
        <p:txBody>
          <a:bodyPr/>
          <a:lstStyle/>
          <a:p>
            <a:r>
              <a:rPr lang="en-US">
                <a:latin typeface="Arial" charset="0"/>
                <a:cs typeface="Arial" charset="0"/>
              </a:rPr>
              <a:t>4-</a:t>
            </a:r>
            <a:fld id="{F85717CE-EC26-4A39-9027-3528B2225B24}" type="slidenum">
              <a:rPr lang="en-US" smtClean="0">
                <a:latin typeface="Arial" charset="0"/>
                <a:cs typeface="Arial" charset="0"/>
              </a:rPr>
              <a:pPr/>
              <a:t>46</a:t>
            </a:fld>
            <a:endParaRPr lang="en-US">
              <a:latin typeface="Arial" charset="0"/>
              <a:cs typeface="Arial" charset="0"/>
            </a:endParaRPr>
          </a:p>
        </p:txBody>
      </p:sp>
      <p:pic>
        <p:nvPicPr>
          <p:cNvPr id="88069" name="Picture 1"/>
          <p:cNvPicPr>
            <a:picLocks noChangeAspect="1"/>
          </p:cNvPicPr>
          <p:nvPr/>
        </p:nvPicPr>
        <p:blipFill>
          <a:blip r:embed="rId3"/>
          <a:srcRect/>
          <a:stretch>
            <a:fillRect/>
          </a:stretch>
        </p:blipFill>
        <p:spPr bwMode="auto">
          <a:xfrm>
            <a:off x="304800" y="250825"/>
            <a:ext cx="4267200" cy="4876800"/>
          </a:xfrm>
          <a:prstGeom prst="rect">
            <a:avLst/>
          </a:prstGeom>
          <a:noFill/>
          <a:ln w="9525">
            <a:noFill/>
            <a:miter lim="800000"/>
            <a:headEnd/>
            <a:tailEnd/>
          </a:ln>
        </p:spPr>
      </p:pic>
      <p:pic>
        <p:nvPicPr>
          <p:cNvPr id="88070" name="Picture 2"/>
          <p:cNvPicPr>
            <a:picLocks noChangeAspect="1"/>
          </p:cNvPicPr>
          <p:nvPr/>
        </p:nvPicPr>
        <p:blipFill>
          <a:blip r:embed="rId4"/>
          <a:srcRect/>
          <a:stretch>
            <a:fillRect/>
          </a:stretch>
        </p:blipFill>
        <p:spPr bwMode="auto">
          <a:xfrm>
            <a:off x="4800600" y="225425"/>
            <a:ext cx="4035425" cy="4926013"/>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06C8A7A0-15C3-42E8-8674-C49ECDA60849}" type="slidenum">
              <a:rPr lang="en-US" smtClean="0">
                <a:latin typeface="Arial" charset="0"/>
                <a:cs typeface="Arial" charset="0"/>
              </a:rPr>
              <a:pPr/>
              <a:t>47</a:t>
            </a:fld>
            <a:endParaRPr lang="en-US">
              <a:latin typeface="Arial" charset="0"/>
              <a:cs typeface="Arial" charset="0"/>
            </a:endParaRPr>
          </a:p>
        </p:txBody>
      </p:sp>
      <p:sp>
        <p:nvSpPr>
          <p:cNvPr id="90115" name="Rectangle 2"/>
          <p:cNvSpPr>
            <a:spLocks noGrp="1" noChangeArrowheads="1"/>
          </p:cNvSpPr>
          <p:nvPr>
            <p:ph type="title"/>
          </p:nvPr>
        </p:nvSpPr>
        <p:spPr>
          <a:xfrm>
            <a:off x="838200" y="304800"/>
            <a:ext cx="8001000" cy="1143000"/>
          </a:xfrm>
        </p:spPr>
        <p:txBody>
          <a:bodyPr/>
          <a:lstStyle/>
          <a:p>
            <a:r>
              <a:rPr lang="en-US" sz="4800" b="1">
                <a:solidFill>
                  <a:srgbClr val="0000FF"/>
                </a:solidFill>
              </a:rPr>
              <a:t>Elements of Positioning</a:t>
            </a:r>
          </a:p>
        </p:txBody>
      </p:sp>
      <p:sp>
        <p:nvSpPr>
          <p:cNvPr id="90116" name="Rectangle 6"/>
          <p:cNvSpPr>
            <a:spLocks noGrp="1" noChangeArrowheads="1"/>
          </p:cNvSpPr>
          <p:nvPr>
            <p:ph type="body" idx="1"/>
          </p:nvPr>
        </p:nvSpPr>
        <p:spPr>
          <a:xfrm>
            <a:off x="1371600" y="1828800"/>
            <a:ext cx="7239000" cy="3581400"/>
          </a:xfrm>
        </p:spPr>
        <p:txBody>
          <a:bodyPr/>
          <a:lstStyle/>
          <a:p>
            <a:r>
              <a:rPr lang="en-US">
                <a:effectLst/>
              </a:rPr>
              <a:t>Never completely fixed</a:t>
            </a:r>
          </a:p>
          <a:p>
            <a:r>
              <a:rPr lang="en-US">
                <a:effectLst/>
              </a:rPr>
              <a:t>Applies to business-to-business also</a:t>
            </a:r>
          </a:p>
          <a:p>
            <a:r>
              <a:rPr lang="en-US">
                <a:effectLst/>
              </a:rPr>
              <a:t>International positioning important</a:t>
            </a:r>
          </a:p>
          <a:p>
            <a:r>
              <a:rPr lang="en-US">
                <a:effectLst/>
              </a:rPr>
              <a:t>Critical component of image and brand management</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8D1B15A9-2D61-4ACC-A9A2-767EEE045F56}" type="slidenum">
              <a:rPr lang="en-US" smtClean="0">
                <a:latin typeface="Arial" charset="0"/>
                <a:cs typeface="Arial" charset="0"/>
              </a:rPr>
              <a:pPr/>
              <a:t>48</a:t>
            </a:fld>
            <a:endParaRPr lang="en-US">
              <a:latin typeface="Arial" charset="0"/>
              <a:cs typeface="Arial" charset="0"/>
            </a:endParaRPr>
          </a:p>
        </p:txBody>
      </p:sp>
      <p:sp>
        <p:nvSpPr>
          <p:cNvPr id="92163" name="Text Box 4"/>
          <p:cNvSpPr txBox="1">
            <a:spLocks noChangeArrowheads="1"/>
          </p:cNvSpPr>
          <p:nvPr/>
        </p:nvSpPr>
        <p:spPr bwMode="auto">
          <a:xfrm>
            <a:off x="762000" y="0"/>
            <a:ext cx="8077200" cy="1311275"/>
          </a:xfrm>
          <a:prstGeom prst="rect">
            <a:avLst/>
          </a:prstGeom>
          <a:noFill/>
          <a:ln w="12700">
            <a:noFill/>
            <a:miter lim="800000"/>
            <a:headEnd type="none" w="sm" len="sm"/>
            <a:tailEnd type="none" w="sm" len="sm"/>
          </a:ln>
        </p:spPr>
        <p:txBody>
          <a:bodyPr>
            <a:spAutoFit/>
          </a:bodyPr>
          <a:lstStyle/>
          <a:p>
            <a:pPr algn="ctr" eaLnBrk="0" hangingPunct="0"/>
            <a:r>
              <a:rPr lang="en-US" sz="4000">
                <a:solidFill>
                  <a:srgbClr val="FF0033"/>
                </a:solidFill>
              </a:rPr>
              <a:t>Marketing</a:t>
            </a:r>
          </a:p>
          <a:p>
            <a:pPr algn="ctr" eaLnBrk="0" hangingPunct="0"/>
            <a:r>
              <a:rPr lang="en-US" sz="4000">
                <a:solidFill>
                  <a:srgbClr val="FF0033"/>
                </a:solidFill>
              </a:rPr>
              <a:t>Communications Objectives</a:t>
            </a:r>
          </a:p>
        </p:txBody>
      </p:sp>
      <p:sp>
        <p:nvSpPr>
          <p:cNvPr id="819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 name="Oval 9"/>
          <p:cNvSpPr/>
          <p:nvPr/>
        </p:nvSpPr>
        <p:spPr bwMode="auto">
          <a:xfrm>
            <a:off x="3352800" y="2971800"/>
            <a:ext cx="2895600" cy="1752600"/>
          </a:xfrm>
          <a:prstGeom prst="ellipse">
            <a:avLst/>
          </a:prstGeom>
          <a:solidFill>
            <a:srgbClr val="99CCFF"/>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800" dirty="0">
                <a:effectLst>
                  <a:outerShdw blurRad="38100" dist="38100" dir="2700000" algn="tl">
                    <a:srgbClr val="000000">
                      <a:alpha val="43137"/>
                    </a:srgbClr>
                  </a:outerShdw>
                </a:effectLst>
                <a:latin typeface="Arial" pitchFamily="34" charset="0"/>
                <a:cs typeface="+mn-cs"/>
              </a:rPr>
              <a:t>Communications </a:t>
            </a:r>
          </a:p>
          <a:p>
            <a:pPr algn="ctr" eaLnBrk="0" hangingPunct="0">
              <a:defRPr/>
            </a:pPr>
            <a:r>
              <a:rPr lang="en-US" sz="1800" dirty="0">
                <a:effectLst>
                  <a:outerShdw blurRad="38100" dist="38100" dir="2700000" algn="tl">
                    <a:srgbClr val="000000">
                      <a:alpha val="43137"/>
                    </a:srgbClr>
                  </a:outerShdw>
                </a:effectLst>
                <a:latin typeface="Arial" pitchFamily="34" charset="0"/>
                <a:cs typeface="+mn-cs"/>
              </a:rPr>
              <a:t>Objectives</a:t>
            </a:r>
          </a:p>
        </p:txBody>
      </p:sp>
      <p:sp>
        <p:nvSpPr>
          <p:cNvPr id="11" name="TextBox 10"/>
          <p:cNvSpPr txBox="1"/>
          <p:nvPr/>
        </p:nvSpPr>
        <p:spPr>
          <a:xfrm>
            <a:off x="1076325" y="2057400"/>
            <a:ext cx="2205038" cy="946150"/>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Organization</a:t>
            </a:r>
          </a:p>
          <a:p>
            <a:pPr algn="ctr" eaLnBrk="0" hangingPunct="0">
              <a:defRPr/>
            </a:pPr>
            <a:r>
              <a:rPr lang="en-US" sz="2800" dirty="0">
                <a:effectLst>
                  <a:outerShdw blurRad="38100" dist="38100" dir="2700000" algn="tl">
                    <a:srgbClr val="000000">
                      <a:alpha val="43137"/>
                    </a:srgbClr>
                  </a:outerShdw>
                </a:effectLst>
                <a:cs typeface="+mn-cs"/>
              </a:rPr>
              <a:t>Context</a:t>
            </a:r>
          </a:p>
        </p:txBody>
      </p:sp>
      <p:sp>
        <p:nvSpPr>
          <p:cNvPr id="12" name="TextBox 11"/>
          <p:cNvSpPr txBox="1"/>
          <p:nvPr/>
        </p:nvSpPr>
        <p:spPr>
          <a:xfrm>
            <a:off x="4114800" y="1524000"/>
            <a:ext cx="1463675" cy="946150"/>
          </a:xfrm>
          <a:prstGeom prst="rect">
            <a:avLst/>
          </a:prstGeom>
          <a:noFill/>
        </p:spPr>
        <p:txBody>
          <a:bodyPr>
            <a:spAutoFit/>
          </a:bodyPr>
          <a:lstStyle/>
          <a:p>
            <a:pPr algn="ctr" eaLnBrk="0" hangingPunct="0">
              <a:defRPr/>
            </a:pPr>
            <a:r>
              <a:rPr lang="en-US" sz="2800" dirty="0">
                <a:effectLst>
                  <a:outerShdw blurRad="38100" dist="38100" dir="2700000" algn="tl">
                    <a:srgbClr val="000000">
                      <a:alpha val="43137"/>
                    </a:srgbClr>
                  </a:outerShdw>
                </a:effectLst>
                <a:cs typeface="+mn-cs"/>
              </a:rPr>
              <a:t>Target</a:t>
            </a:r>
          </a:p>
          <a:p>
            <a:pPr algn="ctr" eaLnBrk="0" hangingPunct="0">
              <a:defRPr/>
            </a:pPr>
            <a:r>
              <a:rPr lang="en-US" sz="2800" dirty="0">
                <a:effectLst>
                  <a:outerShdw blurRad="38100" dist="38100" dir="2700000" algn="tl">
                    <a:srgbClr val="000000">
                      <a:alpha val="43137"/>
                    </a:srgbClr>
                  </a:outerShdw>
                </a:effectLst>
                <a:cs typeface="+mn-cs"/>
              </a:rPr>
              <a:t>Markets</a:t>
            </a:r>
          </a:p>
        </p:txBody>
      </p:sp>
      <p:sp>
        <p:nvSpPr>
          <p:cNvPr id="13" name="TextBox 12"/>
          <p:cNvSpPr txBox="1"/>
          <p:nvPr/>
        </p:nvSpPr>
        <p:spPr>
          <a:xfrm>
            <a:off x="6484938" y="2286000"/>
            <a:ext cx="1927225" cy="519113"/>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Positioning</a:t>
            </a:r>
          </a:p>
        </p:txBody>
      </p:sp>
      <p:sp>
        <p:nvSpPr>
          <p:cNvPr id="14" name="TextBox 13"/>
          <p:cNvSpPr txBox="1"/>
          <p:nvPr/>
        </p:nvSpPr>
        <p:spPr>
          <a:xfrm>
            <a:off x="2443163" y="5257800"/>
            <a:ext cx="1312862" cy="519113"/>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Budget</a:t>
            </a:r>
          </a:p>
        </p:txBody>
      </p:sp>
      <p:sp>
        <p:nvSpPr>
          <p:cNvPr id="15" name="TextBox 14"/>
          <p:cNvSpPr txBox="1"/>
          <p:nvPr/>
        </p:nvSpPr>
        <p:spPr>
          <a:xfrm>
            <a:off x="5346700" y="5257800"/>
            <a:ext cx="2955925" cy="519113"/>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IMC Components</a:t>
            </a:r>
          </a:p>
        </p:txBody>
      </p:sp>
      <p:cxnSp>
        <p:nvCxnSpPr>
          <p:cNvPr id="92173" name="Straight Arrow Connector 16"/>
          <p:cNvCxnSpPr>
            <a:cxnSpLocks noChangeShapeType="1"/>
            <a:stCxn id="10" idx="3"/>
          </p:cNvCxnSpPr>
          <p:nvPr/>
        </p:nvCxnSpPr>
        <p:spPr bwMode="auto">
          <a:xfrm rot="5400000">
            <a:off x="3207544" y="4612481"/>
            <a:ext cx="714375" cy="423863"/>
          </a:xfrm>
          <a:prstGeom prst="straightConnector1">
            <a:avLst/>
          </a:prstGeom>
          <a:noFill/>
          <a:ln w="12700" algn="ctr">
            <a:solidFill>
              <a:schemeClr val="tx1"/>
            </a:solidFill>
            <a:round/>
            <a:headEnd type="none" w="sm" len="sm"/>
            <a:tailEnd type="arrow" w="med" len="med"/>
          </a:ln>
        </p:spPr>
      </p:cxnSp>
      <p:cxnSp>
        <p:nvCxnSpPr>
          <p:cNvPr id="92174" name="Straight Arrow Connector 18"/>
          <p:cNvCxnSpPr>
            <a:cxnSpLocks noChangeShapeType="1"/>
          </p:cNvCxnSpPr>
          <p:nvPr/>
        </p:nvCxnSpPr>
        <p:spPr bwMode="auto">
          <a:xfrm rot="10800000">
            <a:off x="2895600" y="2895600"/>
            <a:ext cx="609600" cy="533400"/>
          </a:xfrm>
          <a:prstGeom prst="straightConnector1">
            <a:avLst/>
          </a:prstGeom>
          <a:noFill/>
          <a:ln w="38100" algn="ctr">
            <a:solidFill>
              <a:schemeClr val="bg2"/>
            </a:solidFill>
            <a:round/>
            <a:headEnd type="none" w="sm" len="sm"/>
            <a:tailEnd type="arrow" w="med" len="med"/>
          </a:ln>
        </p:spPr>
      </p:cxnSp>
      <p:cxnSp>
        <p:nvCxnSpPr>
          <p:cNvPr id="92175" name="Straight Arrow Connector 25"/>
          <p:cNvCxnSpPr>
            <a:cxnSpLocks noChangeShapeType="1"/>
          </p:cNvCxnSpPr>
          <p:nvPr/>
        </p:nvCxnSpPr>
        <p:spPr bwMode="auto">
          <a:xfrm rot="5400000">
            <a:off x="3352800" y="4724400"/>
            <a:ext cx="685800" cy="381000"/>
          </a:xfrm>
          <a:prstGeom prst="straightConnector1">
            <a:avLst/>
          </a:prstGeom>
          <a:noFill/>
          <a:ln w="38100" algn="ctr">
            <a:solidFill>
              <a:schemeClr val="bg2"/>
            </a:solidFill>
            <a:round/>
            <a:headEnd type="none" w="sm" len="sm"/>
            <a:tailEnd type="arrow" w="med" len="med"/>
          </a:ln>
        </p:spPr>
      </p:cxnSp>
      <p:cxnSp>
        <p:nvCxnSpPr>
          <p:cNvPr id="92176" name="Straight Arrow Connector 28"/>
          <p:cNvCxnSpPr>
            <a:cxnSpLocks noChangeShapeType="1"/>
            <a:stCxn id="10" idx="5"/>
          </p:cNvCxnSpPr>
          <p:nvPr/>
        </p:nvCxnSpPr>
        <p:spPr bwMode="auto">
          <a:xfrm rot="16200000" flipH="1">
            <a:off x="5755481" y="4536282"/>
            <a:ext cx="866775" cy="728662"/>
          </a:xfrm>
          <a:prstGeom prst="straightConnector1">
            <a:avLst/>
          </a:prstGeom>
          <a:noFill/>
          <a:ln w="38100" algn="ctr">
            <a:solidFill>
              <a:schemeClr val="bg2"/>
            </a:solidFill>
            <a:round/>
            <a:headEnd type="none" w="sm" len="sm"/>
            <a:tailEnd type="arrow" w="med" len="med"/>
          </a:ln>
        </p:spPr>
      </p:cxnSp>
      <p:cxnSp>
        <p:nvCxnSpPr>
          <p:cNvPr id="92177" name="Straight Arrow Connector 32"/>
          <p:cNvCxnSpPr>
            <a:cxnSpLocks noChangeShapeType="1"/>
          </p:cNvCxnSpPr>
          <p:nvPr/>
        </p:nvCxnSpPr>
        <p:spPr bwMode="auto">
          <a:xfrm flipV="1">
            <a:off x="6096000" y="2819400"/>
            <a:ext cx="838200" cy="685800"/>
          </a:xfrm>
          <a:prstGeom prst="straightConnector1">
            <a:avLst/>
          </a:prstGeom>
          <a:noFill/>
          <a:ln w="38100" algn="ctr">
            <a:solidFill>
              <a:schemeClr val="bg2"/>
            </a:solidFill>
            <a:round/>
            <a:headEnd type="none" w="sm" len="sm"/>
            <a:tailEnd type="arrow" w="med" len="med"/>
          </a:ln>
        </p:spPr>
      </p:cxnSp>
      <p:cxnSp>
        <p:nvCxnSpPr>
          <p:cNvPr id="92178" name="Straight Arrow Connector 35"/>
          <p:cNvCxnSpPr>
            <a:cxnSpLocks noChangeShapeType="1"/>
            <a:stCxn id="10" idx="0"/>
          </p:cNvCxnSpPr>
          <p:nvPr/>
        </p:nvCxnSpPr>
        <p:spPr bwMode="auto">
          <a:xfrm rot="5400000" flipH="1" flipV="1">
            <a:off x="4533901" y="2705100"/>
            <a:ext cx="533400" cy="3175"/>
          </a:xfrm>
          <a:prstGeom prst="straightConnector1">
            <a:avLst/>
          </a:prstGeom>
          <a:noFill/>
          <a:ln w="38100" algn="ctr">
            <a:solidFill>
              <a:schemeClr val="bg2"/>
            </a:solidFill>
            <a:round/>
            <a:headEnd type="none" w="sm" len="sm"/>
            <a:tailEnd type="arrow"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xfrm>
            <a:off x="6934200" y="6553200"/>
            <a:ext cx="1905000" cy="457200"/>
          </a:xfrm>
          <a:noFill/>
        </p:spPr>
        <p:txBody>
          <a:bodyPr/>
          <a:lstStyle/>
          <a:p>
            <a:r>
              <a:rPr lang="en-US">
                <a:latin typeface="Arial" charset="0"/>
                <a:cs typeface="Arial" charset="0"/>
              </a:rPr>
              <a:t>4-</a:t>
            </a:r>
            <a:fld id="{9F9C2C52-AC58-4BD4-BEDE-34BA03A1004E}" type="slidenum">
              <a:rPr lang="en-US" smtClean="0">
                <a:latin typeface="Arial" charset="0"/>
                <a:cs typeface="Arial" charset="0"/>
              </a:rPr>
              <a:pPr/>
              <a:t>49</a:t>
            </a:fld>
            <a:endParaRPr lang="en-US">
              <a:latin typeface="Arial" charset="0"/>
              <a:cs typeface="Arial" charset="0"/>
            </a:endParaRPr>
          </a:p>
        </p:txBody>
      </p:sp>
      <p:sp>
        <p:nvSpPr>
          <p:cNvPr id="94211" name="Rectangle 3"/>
          <p:cNvSpPr>
            <a:spLocks noChangeArrowheads="1"/>
          </p:cNvSpPr>
          <p:nvPr/>
        </p:nvSpPr>
        <p:spPr bwMode="auto">
          <a:xfrm>
            <a:off x="1371600" y="1752600"/>
            <a:ext cx="7162800" cy="4362450"/>
          </a:xfrm>
          <a:prstGeom prst="rect">
            <a:avLst/>
          </a:prstGeom>
          <a:noFill/>
          <a:ln w="9525">
            <a:noFill/>
            <a:miter lim="800000"/>
            <a:headEnd/>
            <a:tailEnd/>
          </a:ln>
        </p:spPr>
        <p:txBody>
          <a:bodyPr lIns="92075" tIns="46038" rIns="92075" bIns="46038">
            <a:spAutoFit/>
          </a:bodyPr>
          <a:lstStyle/>
          <a:p>
            <a:pPr eaLnBrk="0" hangingPunct="0">
              <a:buFont typeface="Wingdings" pitchFamily="2" charset="2"/>
              <a:buChar char="§"/>
            </a:pPr>
            <a:r>
              <a:rPr lang="en-US" sz="2800" dirty="0"/>
              <a:t> Develop brand awareness</a:t>
            </a:r>
          </a:p>
          <a:p>
            <a:pPr eaLnBrk="0" hangingPunct="0">
              <a:buFont typeface="Wingdings" pitchFamily="2" charset="2"/>
              <a:buChar char="§"/>
            </a:pPr>
            <a:r>
              <a:rPr lang="en-US" sz="2800" dirty="0"/>
              <a:t> Increase category demand</a:t>
            </a:r>
          </a:p>
          <a:p>
            <a:pPr eaLnBrk="0" hangingPunct="0">
              <a:buFont typeface="Wingdings" pitchFamily="2" charset="2"/>
              <a:buChar char="§"/>
            </a:pPr>
            <a:r>
              <a:rPr lang="en-US" sz="2800" dirty="0"/>
              <a:t> Change customer beliefs and attitudes</a:t>
            </a:r>
          </a:p>
          <a:p>
            <a:pPr eaLnBrk="0" hangingPunct="0">
              <a:buFont typeface="Wingdings" pitchFamily="2" charset="2"/>
              <a:buChar char="§"/>
            </a:pPr>
            <a:r>
              <a:rPr lang="en-US" sz="2800" dirty="0"/>
              <a:t> Enhance purchase actions</a:t>
            </a:r>
          </a:p>
          <a:p>
            <a:pPr eaLnBrk="0" hangingPunct="0">
              <a:buFont typeface="Wingdings" pitchFamily="2" charset="2"/>
              <a:buChar char="§"/>
            </a:pPr>
            <a:r>
              <a:rPr lang="en-US" sz="2800" dirty="0"/>
              <a:t> Encourage repeat purchases</a:t>
            </a:r>
          </a:p>
          <a:p>
            <a:pPr eaLnBrk="0" hangingPunct="0">
              <a:buFont typeface="Wingdings" pitchFamily="2" charset="2"/>
              <a:buChar char="§"/>
            </a:pPr>
            <a:r>
              <a:rPr lang="en-US" sz="2800" dirty="0"/>
              <a:t> Build customer traffic</a:t>
            </a:r>
          </a:p>
          <a:p>
            <a:pPr eaLnBrk="0" hangingPunct="0">
              <a:buFont typeface="Wingdings" pitchFamily="2" charset="2"/>
              <a:buChar char="§"/>
            </a:pPr>
            <a:r>
              <a:rPr lang="en-US" sz="2800" dirty="0"/>
              <a:t> Enhance firm image</a:t>
            </a:r>
          </a:p>
          <a:p>
            <a:pPr eaLnBrk="0" hangingPunct="0">
              <a:buFont typeface="Wingdings" pitchFamily="2" charset="2"/>
              <a:buChar char="§"/>
            </a:pPr>
            <a:r>
              <a:rPr lang="en-US" sz="2800" dirty="0"/>
              <a:t> Increase market share</a:t>
            </a:r>
          </a:p>
          <a:p>
            <a:pPr eaLnBrk="0" hangingPunct="0">
              <a:buFont typeface="Wingdings" pitchFamily="2" charset="2"/>
              <a:buChar char="§"/>
            </a:pPr>
            <a:r>
              <a:rPr lang="en-US" sz="2800" dirty="0"/>
              <a:t> Increase sales</a:t>
            </a:r>
          </a:p>
          <a:p>
            <a:pPr eaLnBrk="0" hangingPunct="0">
              <a:buFont typeface="Wingdings" pitchFamily="2" charset="2"/>
              <a:buChar char="§"/>
            </a:pPr>
            <a:r>
              <a:rPr lang="en-US" sz="2800" dirty="0"/>
              <a:t> Reinforce purchase decisions</a:t>
            </a:r>
          </a:p>
        </p:txBody>
      </p:sp>
      <p:sp>
        <p:nvSpPr>
          <p:cNvPr id="79878" name="Rectangle 6"/>
          <p:cNvSpPr>
            <a:spLocks noChangeArrowheads="1"/>
          </p:cNvSpPr>
          <p:nvPr/>
        </p:nvSpPr>
        <p:spPr bwMode="auto">
          <a:xfrm>
            <a:off x="8763000" y="0"/>
            <a:ext cx="3810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7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2" name="Rectangle 10"/>
          <p:cNvSpPr>
            <a:spLocks noChangeArrowheads="1"/>
          </p:cNvSpPr>
          <p:nvPr/>
        </p:nvSpPr>
        <p:spPr bwMode="auto">
          <a:xfrm>
            <a:off x="533400" y="228600"/>
            <a:ext cx="6096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3" name="Rectangle 11"/>
          <p:cNvSpPr>
            <a:spLocks noChangeArrowheads="1"/>
          </p:cNvSpPr>
          <p:nvPr/>
        </p:nvSpPr>
        <p:spPr bwMode="auto">
          <a:xfrm>
            <a:off x="533400" y="838200"/>
            <a:ext cx="6096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4217" name="Text Box 12"/>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7</a:t>
            </a:r>
          </a:p>
        </p:txBody>
      </p:sp>
      <p:sp>
        <p:nvSpPr>
          <p:cNvPr id="94218" name="Rectangle 13"/>
          <p:cNvSpPr>
            <a:spLocks noChangeArrowheads="1"/>
          </p:cNvSpPr>
          <p:nvPr/>
        </p:nvSpPr>
        <p:spPr bwMode="auto">
          <a:xfrm>
            <a:off x="762000" y="914400"/>
            <a:ext cx="6400800" cy="457200"/>
          </a:xfrm>
          <a:prstGeom prst="rect">
            <a:avLst/>
          </a:prstGeom>
          <a:noFill/>
          <a:ln w="9525">
            <a:noFill/>
            <a:miter lim="800000"/>
            <a:headEnd/>
            <a:tailEnd/>
          </a:ln>
        </p:spPr>
        <p:txBody>
          <a:bodyPr lIns="92075" tIns="46038" rIns="92075" bIns="46038" anchor="ctr"/>
          <a:lstStyle/>
          <a:p>
            <a:pPr eaLnBrk="0" hangingPunct="0"/>
            <a:r>
              <a:rPr lang="zh-CN" altLang="en-US" sz="2800" b="1" dirty="0">
                <a:solidFill>
                  <a:srgbClr val="000000"/>
                </a:solidFill>
              </a:rPr>
              <a:t>传播目标</a:t>
            </a:r>
            <a:endParaRPr lang="en-US" sz="2800" b="1"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DF2723AB-0F3B-442D-8E7A-32140C588852}" type="slidenum">
              <a:rPr lang="en-US" smtClean="0">
                <a:latin typeface="Arial" charset="0"/>
                <a:cs typeface="Arial" charset="0"/>
              </a:rPr>
              <a:pPr/>
              <a:t>5</a:t>
            </a:fld>
            <a:endParaRPr lang="en-US">
              <a:latin typeface="Arial" charset="0"/>
              <a:cs typeface="Arial" charset="0"/>
            </a:endParaRPr>
          </a:p>
        </p:txBody>
      </p:sp>
      <p:sp>
        <p:nvSpPr>
          <p:cNvPr id="40963" name="Rectangle 2"/>
          <p:cNvSpPr>
            <a:spLocks noGrp="1" noChangeArrowheads="1"/>
          </p:cNvSpPr>
          <p:nvPr>
            <p:ph type="title"/>
          </p:nvPr>
        </p:nvSpPr>
        <p:spPr>
          <a:xfrm>
            <a:off x="838200" y="228600"/>
            <a:ext cx="7772400" cy="1447800"/>
          </a:xfrm>
        </p:spPr>
        <p:txBody>
          <a:bodyPr/>
          <a:lstStyle/>
          <a:p>
            <a:r>
              <a:rPr lang="zh-CN" altLang="en-US" sz="5400" b="1" dirty="0">
                <a:solidFill>
                  <a:srgbClr val="0000FF"/>
                </a:solidFill>
              </a:rPr>
              <a:t>客户</a:t>
            </a:r>
            <a:br>
              <a:rPr lang="en-US" sz="4800" b="1" dirty="0">
                <a:solidFill>
                  <a:srgbClr val="FF0033"/>
                </a:solidFill>
              </a:rPr>
            </a:br>
            <a:r>
              <a:rPr lang="en-US" sz="3600" b="1" dirty="0">
                <a:solidFill>
                  <a:srgbClr val="FF0033"/>
                </a:solidFill>
              </a:rPr>
              <a:t>The IMC Planning Process</a:t>
            </a:r>
            <a:endParaRPr lang="en-US" sz="4800" b="1" dirty="0">
              <a:solidFill>
                <a:srgbClr val="FF0033"/>
              </a:solidFill>
            </a:endParaRPr>
          </a:p>
        </p:txBody>
      </p:sp>
      <p:sp>
        <p:nvSpPr>
          <p:cNvPr id="40964" name="Rectangle 3"/>
          <p:cNvSpPr>
            <a:spLocks noGrp="1" noChangeArrowheads="1"/>
          </p:cNvSpPr>
          <p:nvPr>
            <p:ph type="body" idx="1"/>
          </p:nvPr>
        </p:nvSpPr>
        <p:spPr>
          <a:xfrm>
            <a:off x="838200" y="2438400"/>
            <a:ext cx="4495800" cy="2667000"/>
          </a:xfrm>
        </p:spPr>
        <p:txBody>
          <a:bodyPr/>
          <a:lstStyle/>
          <a:p>
            <a:r>
              <a:rPr lang="en-US" sz="2800" dirty="0">
                <a:effectLst/>
              </a:rPr>
              <a:t>Current customers</a:t>
            </a:r>
          </a:p>
          <a:p>
            <a:r>
              <a:rPr lang="en-US" sz="2800" dirty="0">
                <a:effectLst/>
              </a:rPr>
              <a:t>Former customers</a:t>
            </a:r>
          </a:p>
          <a:p>
            <a:r>
              <a:rPr lang="en-US" sz="2800" dirty="0">
                <a:effectLst/>
              </a:rPr>
              <a:t>Potential new customers</a:t>
            </a:r>
          </a:p>
          <a:p>
            <a:r>
              <a:rPr lang="en-US" sz="2800" dirty="0">
                <a:effectLst/>
              </a:rPr>
              <a:t>Competitors’ customers</a:t>
            </a:r>
          </a:p>
        </p:txBody>
      </p:sp>
      <p:sp>
        <p:nvSpPr>
          <p:cNvPr id="37894"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7895"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7896"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40968" name="Picture 1"/>
          <p:cNvPicPr>
            <a:picLocks noChangeAspect="1"/>
          </p:cNvPicPr>
          <p:nvPr/>
        </p:nvPicPr>
        <p:blipFill>
          <a:blip r:embed="rId3"/>
          <a:srcRect/>
          <a:stretch>
            <a:fillRect/>
          </a:stretch>
        </p:blipFill>
        <p:spPr bwMode="auto">
          <a:xfrm>
            <a:off x="5334000" y="2198688"/>
            <a:ext cx="3438525" cy="269398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096BC52B-1A12-454D-99C4-DAC9AF276D95}" type="slidenum">
              <a:rPr lang="en-US" smtClean="0">
                <a:latin typeface="Arial" charset="0"/>
                <a:cs typeface="Arial" charset="0"/>
              </a:rPr>
              <a:pPr/>
              <a:t>50</a:t>
            </a:fld>
            <a:endParaRPr lang="en-US">
              <a:latin typeface="Arial" charset="0"/>
              <a:cs typeface="Arial" charset="0"/>
            </a:endParaRPr>
          </a:p>
        </p:txBody>
      </p:sp>
      <p:sp>
        <p:nvSpPr>
          <p:cNvPr id="96259" name="Text Box 4"/>
          <p:cNvSpPr txBox="1">
            <a:spLocks noChangeArrowheads="1"/>
          </p:cNvSpPr>
          <p:nvPr/>
        </p:nvSpPr>
        <p:spPr bwMode="auto">
          <a:xfrm>
            <a:off x="1216025" y="152400"/>
            <a:ext cx="6797675" cy="1431925"/>
          </a:xfrm>
          <a:prstGeom prst="rect">
            <a:avLst/>
          </a:prstGeom>
          <a:noFill/>
          <a:ln w="12700">
            <a:noFill/>
            <a:miter lim="800000"/>
            <a:headEnd type="none" w="sm" len="sm"/>
            <a:tailEnd type="none" w="sm" len="sm"/>
          </a:ln>
        </p:spPr>
        <p:txBody>
          <a:bodyPr wrap="none">
            <a:spAutoFit/>
          </a:bodyPr>
          <a:lstStyle/>
          <a:p>
            <a:pPr algn="ctr" eaLnBrk="0" hangingPunct="0"/>
            <a:r>
              <a:rPr lang="en-US" sz="4400" b="1">
                <a:solidFill>
                  <a:srgbClr val="FF0033"/>
                </a:solidFill>
              </a:rPr>
              <a:t>Marketing</a:t>
            </a:r>
          </a:p>
          <a:p>
            <a:pPr algn="ctr" eaLnBrk="0" hangingPunct="0"/>
            <a:r>
              <a:rPr lang="en-US" sz="4400" b="1">
                <a:solidFill>
                  <a:srgbClr val="FF0033"/>
                </a:solidFill>
              </a:rPr>
              <a:t>Communications Budget</a:t>
            </a:r>
          </a:p>
        </p:txBody>
      </p:sp>
      <p:sp>
        <p:nvSpPr>
          <p:cNvPr id="819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200" name="Rectangle 8"/>
          <p:cNvSpPr>
            <a:spLocks noGrp="1" noChangeArrowheads="1"/>
          </p:cNvSpPr>
          <p:nvPr>
            <p:ph type="body" idx="1"/>
          </p:nvPr>
        </p:nvSpPr>
        <p:spPr>
          <a:xfrm>
            <a:off x="914400" y="2133600"/>
            <a:ext cx="8077200" cy="2362200"/>
          </a:xfrm>
        </p:spPr>
        <p:txBody>
          <a:bodyPr/>
          <a:lstStyle/>
          <a:p>
            <a:pPr>
              <a:lnSpc>
                <a:spcPct val="90000"/>
              </a:lnSpc>
              <a:defRPr/>
            </a:pPr>
            <a:r>
              <a:rPr lang="en-US" sz="2800" dirty="0"/>
              <a:t>Budgets based on</a:t>
            </a:r>
          </a:p>
          <a:p>
            <a:pPr lvl="1">
              <a:lnSpc>
                <a:spcPct val="90000"/>
              </a:lnSpc>
              <a:defRPr/>
            </a:pPr>
            <a:r>
              <a:rPr lang="en-US" sz="2400" dirty="0"/>
              <a:t>communication objectives</a:t>
            </a:r>
          </a:p>
          <a:p>
            <a:pPr lvl="1">
              <a:lnSpc>
                <a:spcPct val="90000"/>
              </a:lnSpc>
              <a:defRPr/>
            </a:pPr>
            <a:r>
              <a:rPr lang="en-US" sz="2400" dirty="0"/>
              <a:t>marketing objectives</a:t>
            </a:r>
          </a:p>
          <a:p>
            <a:pPr>
              <a:lnSpc>
                <a:spcPct val="90000"/>
              </a:lnSpc>
              <a:defRPr/>
            </a:pPr>
            <a:r>
              <a:rPr lang="en-US" sz="2800" dirty="0"/>
              <a:t>Budgets vary from consumer to B-to-B markets</a:t>
            </a:r>
          </a:p>
          <a:p>
            <a:pPr>
              <a:lnSpc>
                <a:spcPct val="90000"/>
              </a:lnSpc>
              <a:defRPr/>
            </a:pPr>
            <a:r>
              <a:rPr lang="en-US" sz="2800" dirty="0"/>
              <a:t>Unrealistic assumption to assume direct relationship between advertising and sales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A7D9E3A3-50CC-44C5-A41B-0D6A57A2B465}" type="slidenum">
              <a:rPr lang="en-US" smtClean="0">
                <a:latin typeface="Arial" charset="0"/>
                <a:cs typeface="Arial" charset="0"/>
              </a:rPr>
              <a:pPr/>
              <a:t>51</a:t>
            </a:fld>
            <a:endParaRPr lang="en-US">
              <a:latin typeface="Arial" charset="0"/>
              <a:cs typeface="Arial" charset="0"/>
            </a:endParaRPr>
          </a:p>
        </p:txBody>
      </p:sp>
      <p:sp>
        <p:nvSpPr>
          <p:cNvPr id="98307" name="Rectangle 1026"/>
          <p:cNvSpPr>
            <a:spLocks noGrp="1" noChangeArrowheads="1"/>
          </p:cNvSpPr>
          <p:nvPr>
            <p:ph type="title"/>
          </p:nvPr>
        </p:nvSpPr>
        <p:spPr>
          <a:xfrm>
            <a:off x="685800" y="381000"/>
            <a:ext cx="8153400" cy="1219200"/>
          </a:xfrm>
        </p:spPr>
        <p:txBody>
          <a:bodyPr/>
          <a:lstStyle/>
          <a:p>
            <a:r>
              <a:rPr lang="en-US" sz="3600" b="1">
                <a:solidFill>
                  <a:srgbClr val="00B050"/>
                </a:solidFill>
              </a:rPr>
              <a:t>Factors Impacting Relationship </a:t>
            </a:r>
            <a:br>
              <a:rPr lang="en-US" sz="3600" b="1">
                <a:solidFill>
                  <a:srgbClr val="00B050"/>
                </a:solidFill>
              </a:rPr>
            </a:br>
            <a:r>
              <a:rPr lang="en-US" sz="3600" b="1">
                <a:solidFill>
                  <a:srgbClr val="00B050"/>
                </a:solidFill>
              </a:rPr>
              <a:t>Between Promotions and Sales</a:t>
            </a:r>
          </a:p>
        </p:txBody>
      </p:sp>
      <p:sp>
        <p:nvSpPr>
          <p:cNvPr id="76803" name="Rectangle 1027"/>
          <p:cNvSpPr>
            <a:spLocks noGrp="1" noChangeArrowheads="1"/>
          </p:cNvSpPr>
          <p:nvPr>
            <p:ph type="body" idx="1"/>
          </p:nvPr>
        </p:nvSpPr>
        <p:spPr>
          <a:xfrm>
            <a:off x="1828800" y="1981200"/>
            <a:ext cx="6324600" cy="4114800"/>
          </a:xfrm>
        </p:spPr>
        <p:txBody>
          <a:bodyPr/>
          <a:lstStyle/>
          <a:p>
            <a:pPr>
              <a:defRPr/>
            </a:pPr>
            <a:r>
              <a:rPr lang="en-US" dirty="0"/>
              <a:t>The goal of the promotion</a:t>
            </a:r>
          </a:p>
          <a:p>
            <a:pPr>
              <a:defRPr/>
            </a:pPr>
            <a:r>
              <a:rPr lang="en-US" dirty="0"/>
              <a:t>Threshold effects</a:t>
            </a:r>
          </a:p>
          <a:p>
            <a:pPr>
              <a:defRPr/>
            </a:pPr>
            <a:r>
              <a:rPr lang="en-US" dirty="0"/>
              <a:t>Diminishing returns</a:t>
            </a:r>
          </a:p>
          <a:p>
            <a:pPr>
              <a:defRPr/>
            </a:pPr>
            <a:r>
              <a:rPr lang="en-US" dirty="0"/>
              <a:t>Carryover effects</a:t>
            </a:r>
          </a:p>
          <a:p>
            <a:pPr>
              <a:defRPr/>
            </a:pPr>
            <a:r>
              <a:rPr lang="en-US" dirty="0"/>
              <a:t>Wear-out effects</a:t>
            </a:r>
          </a:p>
          <a:p>
            <a:pPr>
              <a:defRPr/>
            </a:pPr>
            <a:r>
              <a:rPr lang="en-US" dirty="0"/>
              <a:t>Decay effects</a:t>
            </a:r>
          </a:p>
          <a:p>
            <a:pPr>
              <a:defRPr/>
            </a:pPr>
            <a:r>
              <a:rPr lang="en-US" dirty="0"/>
              <a:t>Random events</a:t>
            </a:r>
          </a:p>
        </p:txBody>
      </p:sp>
      <p:sp>
        <p:nvSpPr>
          <p:cNvPr id="76804"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6805"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6806"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084063BA-A6C8-4233-8164-C9EF94CB00E3}" type="slidenum">
              <a:rPr lang="en-US" smtClean="0">
                <a:latin typeface="Arial" charset="0"/>
                <a:cs typeface="Arial" charset="0"/>
              </a:rPr>
              <a:pPr/>
              <a:t>52</a:t>
            </a:fld>
            <a:endParaRPr lang="en-US">
              <a:latin typeface="Arial" charset="0"/>
              <a:cs typeface="Arial" charset="0"/>
            </a:endParaRPr>
          </a:p>
        </p:txBody>
      </p:sp>
      <p:sp>
        <p:nvSpPr>
          <p:cNvPr id="75781"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5782"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5783" name="Rectangle 1031"/>
          <p:cNvSpPr>
            <a:spLocks noChangeArrowheads="1"/>
          </p:cNvSpPr>
          <p:nvPr/>
        </p:nvSpPr>
        <p:spPr bwMode="auto">
          <a:xfrm>
            <a:off x="533400" y="0"/>
            <a:ext cx="5257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5784" name="Rectangle 1032"/>
          <p:cNvSpPr>
            <a:spLocks noChangeArrowheads="1"/>
          </p:cNvSpPr>
          <p:nvPr/>
        </p:nvSpPr>
        <p:spPr bwMode="auto">
          <a:xfrm>
            <a:off x="533400" y="609600"/>
            <a:ext cx="7010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0359" name="Text Box 1033"/>
          <p:cNvSpPr txBox="1">
            <a:spLocks noChangeArrowheads="1"/>
          </p:cNvSpPr>
          <p:nvPr/>
        </p:nvSpPr>
        <p:spPr bwMode="auto">
          <a:xfrm>
            <a:off x="685800" y="301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8</a:t>
            </a:r>
          </a:p>
        </p:txBody>
      </p:sp>
      <p:sp>
        <p:nvSpPr>
          <p:cNvPr id="100360" name="Rectangle 1034"/>
          <p:cNvSpPr>
            <a:spLocks noChangeArrowheads="1"/>
          </p:cNvSpPr>
          <p:nvPr/>
        </p:nvSpPr>
        <p:spPr bwMode="auto">
          <a:xfrm>
            <a:off x="838200" y="685800"/>
            <a:ext cx="7543800" cy="457200"/>
          </a:xfrm>
          <a:prstGeom prst="rect">
            <a:avLst/>
          </a:prstGeom>
          <a:noFill/>
          <a:ln w="9525">
            <a:noFill/>
            <a:miter lim="800000"/>
            <a:headEnd/>
            <a:tailEnd/>
          </a:ln>
        </p:spPr>
        <p:txBody>
          <a:bodyPr lIns="92075" tIns="46038" rIns="92075" bIns="46038" anchor="ctr"/>
          <a:lstStyle/>
          <a:p>
            <a:pPr eaLnBrk="0" hangingPunct="0"/>
            <a:r>
              <a:rPr lang="en-US" sz="2000" b="1"/>
              <a:t>A Sale-Response Function Curve Combined with the Downward Response Curve and Marginal Analysis</a:t>
            </a:r>
          </a:p>
        </p:txBody>
      </p:sp>
      <p:sp>
        <p:nvSpPr>
          <p:cNvPr id="75789" name="Rectangle 103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100362" name="Picture 1"/>
          <p:cNvPicPr>
            <a:picLocks noChangeAspect="1"/>
          </p:cNvPicPr>
          <p:nvPr/>
        </p:nvPicPr>
        <p:blipFill>
          <a:blip r:embed="rId3"/>
          <a:srcRect/>
          <a:stretch>
            <a:fillRect/>
          </a:stretch>
        </p:blipFill>
        <p:spPr bwMode="auto">
          <a:xfrm>
            <a:off x="1600200" y="1368425"/>
            <a:ext cx="6248400" cy="51085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A7A12C7D-732E-4328-9B6E-55135DB3044C}" type="slidenum">
              <a:rPr lang="en-US" smtClean="0">
                <a:latin typeface="Arial" charset="0"/>
                <a:cs typeface="Arial" charset="0"/>
              </a:rPr>
              <a:pPr/>
              <a:t>53</a:t>
            </a:fld>
            <a:endParaRPr lang="en-US">
              <a:latin typeface="Arial" charset="0"/>
              <a:cs typeface="Arial" charset="0"/>
            </a:endParaRPr>
          </a:p>
        </p:txBody>
      </p:sp>
      <p:sp>
        <p:nvSpPr>
          <p:cNvPr id="10138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138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138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2406" name="Text Box 10"/>
          <p:cNvSpPr txBox="1">
            <a:spLocks noChangeArrowheads="1"/>
          </p:cNvSpPr>
          <p:nvPr/>
        </p:nvSpPr>
        <p:spPr bwMode="auto">
          <a:xfrm>
            <a:off x="914400" y="2133600"/>
            <a:ext cx="2895600" cy="1006475"/>
          </a:xfrm>
          <a:prstGeom prst="rect">
            <a:avLst/>
          </a:prstGeom>
          <a:noFill/>
          <a:ln w="12700">
            <a:noFill/>
            <a:miter lim="800000"/>
            <a:headEnd type="none" w="sm" len="sm"/>
            <a:tailEnd type="none" w="sm" len="sm"/>
          </a:ln>
        </p:spPr>
        <p:txBody>
          <a:bodyPr>
            <a:spAutoFit/>
          </a:bodyPr>
          <a:lstStyle/>
          <a:p>
            <a:pPr eaLnBrk="0" hangingPunct="0"/>
            <a:r>
              <a:rPr lang="en-US" sz="2000" u="sng">
                <a:solidFill>
                  <a:srgbClr val="FF0033"/>
                </a:solidFill>
              </a:rPr>
              <a:t>Carryover effects</a:t>
            </a:r>
            <a:r>
              <a:rPr lang="en-US" sz="2000">
                <a:solidFill>
                  <a:srgbClr val="0000FF"/>
                </a:solidFill>
              </a:rPr>
              <a:t> are important in advertising products such as boats.</a:t>
            </a:r>
          </a:p>
        </p:txBody>
      </p:sp>
      <p:pic>
        <p:nvPicPr>
          <p:cNvPr id="102407" name="Picture 1"/>
          <p:cNvPicPr>
            <a:picLocks noChangeAspect="1"/>
          </p:cNvPicPr>
          <p:nvPr/>
        </p:nvPicPr>
        <p:blipFill>
          <a:blip r:embed="rId3"/>
          <a:srcRect/>
          <a:stretch>
            <a:fillRect/>
          </a:stretch>
        </p:blipFill>
        <p:spPr bwMode="auto">
          <a:xfrm>
            <a:off x="3962400" y="304800"/>
            <a:ext cx="4722813" cy="599598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35494EF6-3A80-4A6E-965D-E1A4C8980B0A}" type="slidenum">
              <a:rPr lang="en-US" smtClean="0">
                <a:latin typeface="Arial" charset="0"/>
                <a:cs typeface="Arial" charset="0"/>
              </a:rPr>
              <a:pPr/>
              <a:t>54</a:t>
            </a:fld>
            <a:endParaRPr lang="en-US">
              <a:latin typeface="Arial" charset="0"/>
              <a:cs typeface="Arial" charset="0"/>
            </a:endParaRPr>
          </a:p>
        </p:txBody>
      </p:sp>
      <p:sp>
        <p:nvSpPr>
          <p:cNvPr id="9222"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3"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4"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5" name="Rectangle 9"/>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6" name="Rectangle 10"/>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4456"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9</a:t>
            </a:r>
          </a:p>
        </p:txBody>
      </p:sp>
      <p:sp>
        <p:nvSpPr>
          <p:cNvPr id="104457" name="Rectangle 12"/>
          <p:cNvSpPr>
            <a:spLocks noChangeArrowheads="1"/>
          </p:cNvSpPr>
          <p:nvPr/>
        </p:nvSpPr>
        <p:spPr bwMode="auto">
          <a:xfrm>
            <a:off x="762000" y="914400"/>
            <a:ext cx="4495800" cy="457200"/>
          </a:xfrm>
          <a:prstGeom prst="rect">
            <a:avLst/>
          </a:prstGeom>
          <a:noFill/>
          <a:ln w="9525">
            <a:noFill/>
            <a:miter lim="800000"/>
            <a:headEnd/>
            <a:tailEnd/>
          </a:ln>
        </p:spPr>
        <p:txBody>
          <a:bodyPr lIns="92075" tIns="46038" rIns="92075" bIns="46038" anchor="ctr"/>
          <a:lstStyle/>
          <a:p>
            <a:pPr eaLnBrk="0" hangingPunct="0"/>
            <a:r>
              <a:rPr lang="en-US" sz="2800" b="1"/>
              <a:t>A Decay Effects Model</a:t>
            </a:r>
          </a:p>
        </p:txBody>
      </p:sp>
      <p:pic>
        <p:nvPicPr>
          <p:cNvPr id="104458" name="Picture 4"/>
          <p:cNvPicPr>
            <a:picLocks noChangeAspect="1"/>
          </p:cNvPicPr>
          <p:nvPr/>
        </p:nvPicPr>
        <p:blipFill>
          <a:blip r:embed="rId3"/>
          <a:srcRect/>
          <a:stretch>
            <a:fillRect/>
          </a:stretch>
        </p:blipFill>
        <p:spPr bwMode="auto">
          <a:xfrm>
            <a:off x="830263" y="1814513"/>
            <a:ext cx="8008937" cy="435768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A97E1279-CABF-4DDD-B50A-79C3301DF141}" type="slidenum">
              <a:rPr lang="en-US" smtClean="0">
                <a:latin typeface="Arial" charset="0"/>
                <a:cs typeface="Arial" charset="0"/>
              </a:rPr>
              <a:pPr/>
              <a:t>55</a:t>
            </a:fld>
            <a:endParaRPr lang="en-US">
              <a:latin typeface="Arial" charset="0"/>
              <a:cs typeface="Arial" charset="0"/>
            </a:endParaRPr>
          </a:p>
        </p:txBody>
      </p:sp>
      <p:sp>
        <p:nvSpPr>
          <p:cNvPr id="108547" name="Rectangle 3"/>
          <p:cNvSpPr>
            <a:spLocks noGrp="1" noChangeArrowheads="1"/>
          </p:cNvSpPr>
          <p:nvPr>
            <p:ph type="body" idx="1"/>
          </p:nvPr>
        </p:nvSpPr>
        <p:spPr>
          <a:xfrm>
            <a:off x="1066800" y="2133600"/>
            <a:ext cx="4191000" cy="3352800"/>
          </a:xfrm>
        </p:spPr>
        <p:txBody>
          <a:bodyPr/>
          <a:lstStyle/>
          <a:p>
            <a:pPr>
              <a:defRPr/>
            </a:pPr>
            <a:r>
              <a:rPr lang="en-US" sz="2800" dirty="0"/>
              <a:t>Percentage of sales</a:t>
            </a:r>
          </a:p>
          <a:p>
            <a:pPr>
              <a:defRPr/>
            </a:pPr>
            <a:r>
              <a:rPr lang="en-US" sz="2800" dirty="0"/>
              <a:t>Meet-the-competition</a:t>
            </a:r>
          </a:p>
          <a:p>
            <a:pPr>
              <a:defRPr/>
            </a:pPr>
            <a:r>
              <a:rPr lang="en-US" sz="2800" dirty="0"/>
              <a:t>“What </a:t>
            </a:r>
            <a:r>
              <a:rPr lang="en-US" sz="2800" dirty="0">
                <a:effectLst/>
              </a:rPr>
              <a:t>we</a:t>
            </a:r>
            <a:r>
              <a:rPr lang="en-US" sz="2800" dirty="0"/>
              <a:t> can afford”</a:t>
            </a:r>
          </a:p>
          <a:p>
            <a:pPr>
              <a:defRPr/>
            </a:pPr>
            <a:r>
              <a:rPr lang="en-US" sz="2800" dirty="0"/>
              <a:t>Objective and task</a:t>
            </a:r>
          </a:p>
          <a:p>
            <a:pPr>
              <a:defRPr/>
            </a:pPr>
            <a:r>
              <a:rPr lang="en-US" sz="2800" dirty="0"/>
              <a:t>Payout planning</a:t>
            </a:r>
          </a:p>
          <a:p>
            <a:pPr>
              <a:defRPr/>
            </a:pPr>
            <a:r>
              <a:rPr lang="en-US" sz="2800" dirty="0"/>
              <a:t>Quantitative models</a:t>
            </a:r>
          </a:p>
        </p:txBody>
      </p:sp>
      <p:sp>
        <p:nvSpPr>
          <p:cNvPr id="108550"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8551"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8552" name="Rectangle 8"/>
          <p:cNvSpPr>
            <a:spLocks noChangeArrowheads="1"/>
          </p:cNvSpPr>
          <p:nvPr/>
        </p:nvSpPr>
        <p:spPr bwMode="auto">
          <a:xfrm>
            <a:off x="533400" y="228600"/>
            <a:ext cx="8001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8553" name="Rectangle 9"/>
          <p:cNvSpPr>
            <a:spLocks noChangeArrowheads="1"/>
          </p:cNvSpPr>
          <p:nvPr/>
        </p:nvSpPr>
        <p:spPr bwMode="auto">
          <a:xfrm>
            <a:off x="533400" y="838200"/>
            <a:ext cx="8001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6504"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10</a:t>
            </a:r>
          </a:p>
        </p:txBody>
      </p:sp>
      <p:sp>
        <p:nvSpPr>
          <p:cNvPr id="106505" name="Rectangle 11"/>
          <p:cNvSpPr>
            <a:spLocks noChangeArrowheads="1"/>
          </p:cNvSpPr>
          <p:nvPr/>
        </p:nvSpPr>
        <p:spPr bwMode="auto">
          <a:xfrm>
            <a:off x="762000" y="914400"/>
            <a:ext cx="7620000" cy="457200"/>
          </a:xfrm>
          <a:prstGeom prst="rect">
            <a:avLst/>
          </a:prstGeom>
          <a:noFill/>
          <a:ln w="9525">
            <a:noFill/>
            <a:miter lim="800000"/>
            <a:headEnd/>
            <a:tailEnd/>
          </a:ln>
        </p:spPr>
        <p:txBody>
          <a:bodyPr lIns="92075" tIns="46038" rIns="92075" bIns="46038" anchor="ctr"/>
          <a:lstStyle/>
          <a:p>
            <a:pPr eaLnBrk="0" hangingPunct="0"/>
            <a:r>
              <a:rPr lang="en-US" sz="2000" b="1">
                <a:solidFill>
                  <a:srgbClr val="000000"/>
                </a:solidFill>
              </a:rPr>
              <a:t>Methods of Determining Marketing Communication Budgets</a:t>
            </a:r>
          </a:p>
        </p:txBody>
      </p:sp>
      <p:sp>
        <p:nvSpPr>
          <p:cNvPr id="13"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106507" name="Picture 1"/>
          <p:cNvPicPr>
            <a:picLocks noChangeAspect="1"/>
          </p:cNvPicPr>
          <p:nvPr/>
        </p:nvPicPr>
        <p:blipFill>
          <a:blip r:embed="rId3"/>
          <a:srcRect/>
          <a:stretch>
            <a:fillRect/>
          </a:stretch>
        </p:blipFill>
        <p:spPr bwMode="auto">
          <a:xfrm>
            <a:off x="5243513" y="1676400"/>
            <a:ext cx="3367087" cy="46529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BD27EF38-6C55-45E7-9824-E154A274820B}" type="slidenum">
              <a:rPr lang="en-US" smtClean="0">
                <a:latin typeface="Arial" charset="0"/>
                <a:cs typeface="Arial" charset="0"/>
              </a:rPr>
              <a:pPr/>
              <a:t>56</a:t>
            </a:fld>
            <a:endParaRPr lang="en-US">
              <a:latin typeface="Arial" charset="0"/>
              <a:cs typeface="Arial" charset="0"/>
            </a:endParaRPr>
          </a:p>
        </p:txBody>
      </p:sp>
      <p:sp>
        <p:nvSpPr>
          <p:cNvPr id="108547" name="Rectangle 2"/>
          <p:cNvSpPr>
            <a:spLocks noGrp="1" noChangeArrowheads="1"/>
          </p:cNvSpPr>
          <p:nvPr>
            <p:ph type="title"/>
          </p:nvPr>
        </p:nvSpPr>
        <p:spPr>
          <a:xfrm>
            <a:off x="838200" y="0"/>
            <a:ext cx="7772400" cy="1143000"/>
          </a:xfrm>
        </p:spPr>
        <p:txBody>
          <a:bodyPr/>
          <a:lstStyle/>
          <a:p>
            <a:r>
              <a:rPr lang="en-US" sz="6000" b="1">
                <a:solidFill>
                  <a:srgbClr val="FF0000"/>
                </a:solidFill>
              </a:rPr>
              <a:t>Types of Budgets</a:t>
            </a:r>
          </a:p>
        </p:txBody>
      </p:sp>
      <p:sp>
        <p:nvSpPr>
          <p:cNvPr id="108548" name="Rectangle 6"/>
          <p:cNvSpPr>
            <a:spLocks noGrp="1" noChangeArrowheads="1"/>
          </p:cNvSpPr>
          <p:nvPr>
            <p:ph type="body" idx="1"/>
          </p:nvPr>
        </p:nvSpPr>
        <p:spPr>
          <a:xfrm>
            <a:off x="1295400" y="1447800"/>
            <a:ext cx="7391400" cy="4724400"/>
          </a:xfrm>
        </p:spPr>
        <p:txBody>
          <a:bodyPr/>
          <a:lstStyle/>
          <a:p>
            <a:r>
              <a:rPr lang="en-US" b="1">
                <a:solidFill>
                  <a:srgbClr val="0000FF"/>
                </a:solidFill>
                <a:effectLst/>
              </a:rPr>
              <a:t>Percentage of Sales</a:t>
            </a:r>
          </a:p>
          <a:p>
            <a:pPr lvl="1"/>
            <a:r>
              <a:rPr lang="en-US">
                <a:effectLst/>
              </a:rPr>
              <a:t>Sales of current year, or next year</a:t>
            </a:r>
          </a:p>
          <a:p>
            <a:pPr lvl="1"/>
            <a:r>
              <a:rPr lang="en-US">
                <a:effectLst/>
              </a:rPr>
              <a:t>Simple</a:t>
            </a:r>
          </a:p>
          <a:p>
            <a:pPr lvl="1"/>
            <a:r>
              <a:rPr lang="en-US">
                <a:effectLst/>
              </a:rPr>
              <a:t>Tends to work in the opposite direction</a:t>
            </a:r>
          </a:p>
          <a:p>
            <a:pPr lvl="1"/>
            <a:r>
              <a:rPr lang="en-US">
                <a:effectLst/>
              </a:rPr>
              <a:t>Does not meet special needs</a:t>
            </a:r>
          </a:p>
          <a:p>
            <a:r>
              <a:rPr lang="en-US" b="1">
                <a:solidFill>
                  <a:srgbClr val="0000FF"/>
                </a:solidFill>
                <a:effectLst/>
              </a:rPr>
              <a:t>Meet the competition</a:t>
            </a:r>
          </a:p>
          <a:p>
            <a:pPr lvl="1"/>
            <a:r>
              <a:rPr lang="en-US">
                <a:effectLst/>
              </a:rPr>
              <a:t>Seeks to prevent market share loss</a:t>
            </a:r>
          </a:p>
          <a:p>
            <a:pPr lvl="1"/>
            <a:r>
              <a:rPr lang="en-US">
                <a:effectLst/>
              </a:rPr>
              <a:t>Highly competitive markets</a:t>
            </a:r>
          </a:p>
          <a:p>
            <a:pPr lvl="1"/>
            <a:r>
              <a:rPr lang="en-US">
                <a:effectLst/>
              </a:rPr>
              <a:t>Dollars may not be spent efficiently</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64631E01-A4AC-405D-A3C9-8A75BF230D44}" type="slidenum">
              <a:rPr lang="en-US" smtClean="0">
                <a:latin typeface="Arial" charset="0"/>
                <a:cs typeface="Arial" charset="0"/>
              </a:rPr>
              <a:pPr/>
              <a:t>57</a:t>
            </a:fld>
            <a:endParaRPr lang="en-US">
              <a:latin typeface="Arial" charset="0"/>
              <a:cs typeface="Arial" charset="0"/>
            </a:endParaRPr>
          </a:p>
        </p:txBody>
      </p:sp>
      <p:sp>
        <p:nvSpPr>
          <p:cNvPr id="74760" name="Rectangle 205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1" name="Rectangle 205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2" name="Rectangle 205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3" name="Rectangle 2059"/>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4" name="Rectangle 2060"/>
          <p:cNvSpPr>
            <a:spLocks noChangeArrowheads="1"/>
          </p:cNvSpPr>
          <p:nvPr/>
        </p:nvSpPr>
        <p:spPr bwMode="auto">
          <a:xfrm>
            <a:off x="533400" y="838200"/>
            <a:ext cx="6172200" cy="8382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0600" name="Text Box 2061"/>
          <p:cNvSpPr txBox="1">
            <a:spLocks noChangeArrowheads="1"/>
          </p:cNvSpPr>
          <p:nvPr/>
        </p:nvSpPr>
        <p:spPr bwMode="auto">
          <a:xfrm>
            <a:off x="685800" y="258763"/>
            <a:ext cx="39624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11</a:t>
            </a:r>
          </a:p>
        </p:txBody>
      </p:sp>
      <p:sp>
        <p:nvSpPr>
          <p:cNvPr id="110601" name="Rectangle 2062"/>
          <p:cNvSpPr>
            <a:spLocks noChangeArrowheads="1"/>
          </p:cNvSpPr>
          <p:nvPr/>
        </p:nvSpPr>
        <p:spPr bwMode="auto">
          <a:xfrm>
            <a:off x="762000" y="914400"/>
            <a:ext cx="6019800" cy="6096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Ad Spending, Brand Recognition, and Market Share</a:t>
            </a:r>
          </a:p>
        </p:txBody>
      </p:sp>
      <p:graphicFrame>
        <p:nvGraphicFramePr>
          <p:cNvPr id="12" name="Table 11"/>
          <p:cNvGraphicFramePr>
            <a:graphicFrameLocks noGrp="1"/>
          </p:cNvGraphicFramePr>
          <p:nvPr/>
        </p:nvGraphicFramePr>
        <p:xfrm>
          <a:off x="838200" y="2286000"/>
          <a:ext cx="8000999" cy="2570479"/>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20000"/>
                    </a:ext>
                  </a:extLst>
                </a:gridCol>
                <a:gridCol w="2403970">
                  <a:extLst>
                    <a:ext uri="{9D8B030D-6E8A-4147-A177-3AD203B41FA5}">
                      <a16:colId xmlns:a16="http://schemas.microsoft.com/office/drawing/2014/main" val="20001"/>
                    </a:ext>
                  </a:extLst>
                </a:gridCol>
                <a:gridCol w="1908495">
                  <a:extLst>
                    <a:ext uri="{9D8B030D-6E8A-4147-A177-3AD203B41FA5}">
                      <a16:colId xmlns:a16="http://schemas.microsoft.com/office/drawing/2014/main" val="20002"/>
                    </a:ext>
                  </a:extLst>
                </a:gridCol>
                <a:gridCol w="1688284">
                  <a:extLst>
                    <a:ext uri="{9D8B030D-6E8A-4147-A177-3AD203B41FA5}">
                      <a16:colId xmlns:a16="http://schemas.microsoft.com/office/drawing/2014/main" val="20003"/>
                    </a:ext>
                  </a:extLst>
                </a:gridCol>
              </a:tblGrid>
              <a:tr h="659634">
                <a:tc>
                  <a:txBody>
                    <a:bodyPr/>
                    <a:lstStyle/>
                    <a:p>
                      <a:r>
                        <a:rPr lang="en-US" dirty="0"/>
                        <a:t>Auto</a:t>
                      </a:r>
                      <a:r>
                        <a:rPr lang="en-US" baseline="0" dirty="0"/>
                        <a:t> Insurer</a:t>
                      </a:r>
                      <a:endParaRPr lang="en-US" dirty="0"/>
                    </a:p>
                  </a:txBody>
                  <a:tcPr/>
                </a:tc>
                <a:tc>
                  <a:txBody>
                    <a:bodyPr/>
                    <a:lstStyle/>
                    <a:p>
                      <a:r>
                        <a:rPr lang="en-US" dirty="0"/>
                        <a:t>Ad Spending (millions)</a:t>
                      </a:r>
                    </a:p>
                  </a:txBody>
                  <a:tcPr/>
                </a:tc>
                <a:tc>
                  <a:txBody>
                    <a:bodyPr/>
                    <a:lstStyle/>
                    <a:p>
                      <a:r>
                        <a:rPr lang="en-US" dirty="0"/>
                        <a:t>Brand Recognition</a:t>
                      </a:r>
                    </a:p>
                  </a:txBody>
                  <a:tcPr/>
                </a:tc>
                <a:tc>
                  <a:txBody>
                    <a:bodyPr/>
                    <a:lstStyle/>
                    <a:p>
                      <a:r>
                        <a:rPr lang="en-US" dirty="0"/>
                        <a:t>Market Share</a:t>
                      </a:r>
                    </a:p>
                  </a:txBody>
                  <a:tcPr/>
                </a:tc>
                <a:extLst>
                  <a:ext uri="{0D108BD9-81ED-4DB2-BD59-A6C34878D82A}">
                    <a16:rowId xmlns:a16="http://schemas.microsoft.com/office/drawing/2014/main" val="10000"/>
                  </a:ext>
                </a:extLst>
              </a:tr>
              <a:tr h="382169">
                <a:tc>
                  <a:txBody>
                    <a:bodyPr/>
                    <a:lstStyle/>
                    <a:p>
                      <a:r>
                        <a:rPr lang="en-US" dirty="0"/>
                        <a:t>Geico</a:t>
                      </a:r>
                    </a:p>
                  </a:txBody>
                  <a:tcPr/>
                </a:tc>
                <a:tc>
                  <a:txBody>
                    <a:bodyPr/>
                    <a:lstStyle/>
                    <a:p>
                      <a:pPr algn="ctr"/>
                      <a:r>
                        <a:rPr lang="en-US" dirty="0"/>
                        <a:t>$600</a:t>
                      </a:r>
                    </a:p>
                  </a:txBody>
                  <a:tcPr/>
                </a:tc>
                <a:tc>
                  <a:txBody>
                    <a:bodyPr/>
                    <a:lstStyle/>
                    <a:p>
                      <a:pPr algn="ctr"/>
                      <a:r>
                        <a:rPr lang="en-US" dirty="0"/>
                        <a:t>98%</a:t>
                      </a:r>
                    </a:p>
                  </a:txBody>
                  <a:tcPr/>
                </a:tc>
                <a:tc>
                  <a:txBody>
                    <a:bodyPr/>
                    <a:lstStyle/>
                    <a:p>
                      <a:pPr algn="ctr"/>
                      <a:r>
                        <a:rPr lang="en-US" dirty="0"/>
                        <a:t>8.2%</a:t>
                      </a:r>
                    </a:p>
                  </a:txBody>
                  <a:tcPr/>
                </a:tc>
                <a:extLst>
                  <a:ext uri="{0D108BD9-81ED-4DB2-BD59-A6C34878D82A}">
                    <a16:rowId xmlns:a16="http://schemas.microsoft.com/office/drawing/2014/main" val="10001"/>
                  </a:ext>
                </a:extLst>
              </a:tr>
              <a:tr h="382169">
                <a:tc>
                  <a:txBody>
                    <a:bodyPr/>
                    <a:lstStyle/>
                    <a:p>
                      <a:r>
                        <a:rPr lang="en-US" dirty="0"/>
                        <a:t>Progressive</a:t>
                      </a:r>
                    </a:p>
                  </a:txBody>
                  <a:tcPr/>
                </a:tc>
                <a:tc>
                  <a:txBody>
                    <a:bodyPr/>
                    <a:lstStyle/>
                    <a:p>
                      <a:pPr algn="ctr"/>
                      <a:r>
                        <a:rPr lang="en-US" dirty="0"/>
                        <a:t>$506</a:t>
                      </a:r>
                    </a:p>
                  </a:txBody>
                  <a:tcPr/>
                </a:tc>
                <a:tc>
                  <a:txBody>
                    <a:bodyPr/>
                    <a:lstStyle/>
                    <a:p>
                      <a:pPr algn="ctr"/>
                      <a:r>
                        <a:rPr lang="en-US" dirty="0"/>
                        <a:t>92%</a:t>
                      </a:r>
                    </a:p>
                  </a:txBody>
                  <a:tcPr/>
                </a:tc>
                <a:tc>
                  <a:txBody>
                    <a:bodyPr/>
                    <a:lstStyle/>
                    <a:p>
                      <a:pPr algn="ctr"/>
                      <a:r>
                        <a:rPr lang="en-US" dirty="0"/>
                        <a:t>7.5%</a:t>
                      </a:r>
                    </a:p>
                  </a:txBody>
                  <a:tcPr/>
                </a:tc>
                <a:extLst>
                  <a:ext uri="{0D108BD9-81ED-4DB2-BD59-A6C34878D82A}">
                    <a16:rowId xmlns:a16="http://schemas.microsoft.com/office/drawing/2014/main" val="10002"/>
                  </a:ext>
                </a:extLst>
              </a:tr>
              <a:tr h="382169">
                <a:tc>
                  <a:txBody>
                    <a:bodyPr/>
                    <a:lstStyle/>
                    <a:p>
                      <a:r>
                        <a:rPr lang="en-US" dirty="0"/>
                        <a:t>State Farm</a:t>
                      </a:r>
                    </a:p>
                  </a:txBody>
                  <a:tcPr/>
                </a:tc>
                <a:tc>
                  <a:txBody>
                    <a:bodyPr/>
                    <a:lstStyle/>
                    <a:p>
                      <a:pPr algn="ctr"/>
                      <a:r>
                        <a:rPr lang="en-US" dirty="0"/>
                        <a:t>$455</a:t>
                      </a:r>
                    </a:p>
                  </a:txBody>
                  <a:tcPr/>
                </a:tc>
                <a:tc>
                  <a:txBody>
                    <a:bodyPr/>
                    <a:lstStyle/>
                    <a:p>
                      <a:pPr algn="ctr"/>
                      <a:r>
                        <a:rPr lang="en-US" dirty="0"/>
                        <a:t>76%</a:t>
                      </a:r>
                    </a:p>
                  </a:txBody>
                  <a:tcPr/>
                </a:tc>
                <a:tc>
                  <a:txBody>
                    <a:bodyPr/>
                    <a:lstStyle/>
                    <a:p>
                      <a:pPr algn="ctr"/>
                      <a:r>
                        <a:rPr lang="en-US" dirty="0"/>
                        <a:t>18.6%</a:t>
                      </a:r>
                    </a:p>
                  </a:txBody>
                  <a:tcPr/>
                </a:tc>
                <a:extLst>
                  <a:ext uri="{0D108BD9-81ED-4DB2-BD59-A6C34878D82A}">
                    <a16:rowId xmlns:a16="http://schemas.microsoft.com/office/drawing/2014/main" val="10003"/>
                  </a:ext>
                </a:extLst>
              </a:tr>
              <a:tr h="382169">
                <a:tc>
                  <a:txBody>
                    <a:bodyPr/>
                    <a:lstStyle/>
                    <a:p>
                      <a:r>
                        <a:rPr lang="en-US" dirty="0"/>
                        <a:t>Allstate</a:t>
                      </a:r>
                    </a:p>
                  </a:txBody>
                  <a:tcPr/>
                </a:tc>
                <a:tc>
                  <a:txBody>
                    <a:bodyPr/>
                    <a:lstStyle/>
                    <a:p>
                      <a:pPr algn="ctr"/>
                      <a:r>
                        <a:rPr lang="en-US" dirty="0"/>
                        <a:t>$369</a:t>
                      </a:r>
                    </a:p>
                  </a:txBody>
                  <a:tcPr/>
                </a:tc>
                <a:tc>
                  <a:txBody>
                    <a:bodyPr/>
                    <a:lstStyle/>
                    <a:p>
                      <a:pPr algn="ctr"/>
                      <a:r>
                        <a:rPr lang="en-US" dirty="0"/>
                        <a:t>63%</a:t>
                      </a:r>
                    </a:p>
                  </a:txBody>
                  <a:tcPr/>
                </a:tc>
                <a:tc>
                  <a:txBody>
                    <a:bodyPr/>
                    <a:lstStyle/>
                    <a:p>
                      <a:pPr algn="ctr"/>
                      <a:r>
                        <a:rPr lang="en-US" dirty="0"/>
                        <a:t>10.5%</a:t>
                      </a:r>
                    </a:p>
                  </a:txBody>
                  <a:tcPr/>
                </a:tc>
                <a:extLst>
                  <a:ext uri="{0D108BD9-81ED-4DB2-BD59-A6C34878D82A}">
                    <a16:rowId xmlns:a16="http://schemas.microsoft.com/office/drawing/2014/main" val="10004"/>
                  </a:ext>
                </a:extLst>
              </a:tr>
              <a:tr h="382169">
                <a:tc>
                  <a:txBody>
                    <a:bodyPr/>
                    <a:lstStyle/>
                    <a:p>
                      <a:r>
                        <a:rPr lang="en-US" dirty="0"/>
                        <a:t>Farmers</a:t>
                      </a:r>
                    </a:p>
                  </a:txBody>
                  <a:tcPr/>
                </a:tc>
                <a:tc>
                  <a:txBody>
                    <a:bodyPr/>
                    <a:lstStyle/>
                    <a:p>
                      <a:pPr algn="ctr"/>
                      <a:r>
                        <a:rPr lang="en-US" dirty="0"/>
                        <a:t>$203</a:t>
                      </a:r>
                    </a:p>
                  </a:txBody>
                  <a:tcPr/>
                </a:tc>
                <a:tc>
                  <a:txBody>
                    <a:bodyPr/>
                    <a:lstStyle/>
                    <a:p>
                      <a:pPr algn="ctr"/>
                      <a:r>
                        <a:rPr lang="en-US" dirty="0"/>
                        <a:t>59%</a:t>
                      </a:r>
                    </a:p>
                  </a:txBody>
                  <a:tcPr/>
                </a:tc>
                <a:tc>
                  <a:txBody>
                    <a:bodyPr/>
                    <a:lstStyle/>
                    <a:p>
                      <a:pPr algn="ctr"/>
                      <a:r>
                        <a:rPr lang="en-US" dirty="0"/>
                        <a:t>6.4%</a:t>
                      </a:r>
                    </a:p>
                  </a:txBody>
                  <a:tcPr/>
                </a:tc>
                <a:extLst>
                  <a:ext uri="{0D108BD9-81ED-4DB2-BD59-A6C34878D82A}">
                    <a16:rowId xmlns:a16="http://schemas.microsoft.com/office/drawing/2014/main" val="10005"/>
                  </a:ext>
                </a:extLst>
              </a:tr>
            </a:tbl>
          </a:graphicData>
        </a:graphic>
      </p:graphicFrame>
      <p:sp>
        <p:nvSpPr>
          <p:cNvPr id="13" name="TextBox 12"/>
          <p:cNvSpPr txBox="1"/>
          <p:nvPr/>
        </p:nvSpPr>
        <p:spPr>
          <a:xfrm>
            <a:off x="1676400" y="5692775"/>
            <a:ext cx="5867400" cy="430213"/>
          </a:xfrm>
          <a:prstGeom prst="rect">
            <a:avLst/>
          </a:prstGeom>
          <a:noFill/>
        </p:spPr>
        <p:txBody>
          <a:bodyPr>
            <a:spAutoFit/>
          </a:bodyPr>
          <a:lstStyle/>
          <a:p>
            <a:pPr algn="ctr" eaLnBrk="0" hangingPunct="0">
              <a:defRPr/>
            </a:pPr>
            <a:r>
              <a:rPr lang="en-US" sz="1100" dirty="0">
                <a:effectLst>
                  <a:outerShdw blurRad="38100" dist="38100" dir="2700000" algn="tl">
                    <a:srgbClr val="000000">
                      <a:alpha val="43137"/>
                    </a:srgbClr>
                  </a:outerShdw>
                </a:effectLst>
                <a:cs typeface="+mn-cs"/>
              </a:rPr>
              <a:t>Source: Adapted from Gregory Bresiger, “It’s Ad Infinitum,” </a:t>
            </a:r>
            <a:r>
              <a:rPr lang="en-US" sz="1100" i="1" dirty="0">
                <a:effectLst>
                  <a:outerShdw blurRad="38100" dist="38100" dir="2700000" algn="tl">
                    <a:srgbClr val="000000">
                      <a:alpha val="43137"/>
                    </a:srgbClr>
                  </a:outerShdw>
                </a:effectLst>
                <a:cs typeface="+mn-cs"/>
              </a:rPr>
              <a:t>New York Post</a:t>
            </a:r>
            <a:r>
              <a:rPr lang="en-US" sz="1100" dirty="0">
                <a:effectLst>
                  <a:outerShdw blurRad="38100" dist="38100" dir="2700000" algn="tl">
                    <a:srgbClr val="000000">
                      <a:alpha val="43137"/>
                    </a:srgbClr>
                  </a:outerShdw>
                </a:effectLst>
                <a:cs typeface="+mn-cs"/>
              </a:rPr>
              <a:t>, May 1, 2011, </a:t>
            </a:r>
            <a:r>
              <a:rPr lang="en-US" sz="1100" u="sng" dirty="0">
                <a:effectLst>
                  <a:outerShdw blurRad="38100" dist="38100" dir="2700000" algn="tl">
                    <a:srgbClr val="000000">
                      <a:alpha val="43137"/>
                    </a:srgbClr>
                  </a:outerShdw>
                </a:effectLst>
                <a:cs typeface="+mn-cs"/>
                <a:hlinkClick r:id="rId3"/>
              </a:rPr>
              <a:t>www.nypost.com/f/print/news/business/it_ad_infinitum_3ThF9rxodhlKnSkcIjdTPK</a:t>
            </a:r>
            <a:r>
              <a:rPr lang="en-US" sz="1100" dirty="0">
                <a:effectLst>
                  <a:outerShdw blurRad="38100" dist="38100" dir="2700000" algn="tl">
                    <a:srgbClr val="000000">
                      <a:alpha val="43137"/>
                    </a:srgbClr>
                  </a:outerShdw>
                </a:effectLst>
                <a:cs typeface="+mn-cs"/>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0FEAE17D-F120-4F11-AC4B-A98C235C44C1}" type="slidenum">
              <a:rPr lang="en-US" smtClean="0">
                <a:latin typeface="Arial" charset="0"/>
                <a:cs typeface="Arial" charset="0"/>
              </a:rPr>
              <a:pPr/>
              <a:t>58</a:t>
            </a:fld>
            <a:endParaRPr lang="en-US">
              <a:latin typeface="Arial" charset="0"/>
              <a:cs typeface="Arial" charset="0"/>
            </a:endParaRPr>
          </a:p>
        </p:txBody>
      </p:sp>
      <p:sp>
        <p:nvSpPr>
          <p:cNvPr id="112643" name="Rectangle 2"/>
          <p:cNvSpPr>
            <a:spLocks noGrp="1" noChangeArrowheads="1"/>
          </p:cNvSpPr>
          <p:nvPr>
            <p:ph type="title"/>
          </p:nvPr>
        </p:nvSpPr>
        <p:spPr>
          <a:xfrm>
            <a:off x="838200" y="0"/>
            <a:ext cx="7772400" cy="1143000"/>
          </a:xfrm>
        </p:spPr>
        <p:txBody>
          <a:bodyPr/>
          <a:lstStyle/>
          <a:p>
            <a:r>
              <a:rPr lang="en-US" sz="6000" b="1">
                <a:solidFill>
                  <a:srgbClr val="FF0000"/>
                </a:solidFill>
              </a:rPr>
              <a:t>Types of Budgets</a:t>
            </a:r>
          </a:p>
        </p:txBody>
      </p:sp>
      <p:sp>
        <p:nvSpPr>
          <p:cNvPr id="112644" name="Rectangle 6"/>
          <p:cNvSpPr>
            <a:spLocks noGrp="1" noChangeArrowheads="1"/>
          </p:cNvSpPr>
          <p:nvPr>
            <p:ph type="body" idx="1"/>
          </p:nvPr>
        </p:nvSpPr>
        <p:spPr>
          <a:xfrm>
            <a:off x="1295400" y="1447800"/>
            <a:ext cx="7391400" cy="4724400"/>
          </a:xfrm>
        </p:spPr>
        <p:txBody>
          <a:bodyPr/>
          <a:lstStyle/>
          <a:p>
            <a:r>
              <a:rPr lang="en-US" b="1">
                <a:solidFill>
                  <a:srgbClr val="0000FF"/>
                </a:solidFill>
                <a:effectLst/>
              </a:rPr>
              <a:t>What we can afford</a:t>
            </a:r>
          </a:p>
          <a:p>
            <a:pPr lvl="1"/>
            <a:r>
              <a:rPr lang="en-US">
                <a:effectLst/>
              </a:rPr>
              <a:t>Set after all other items budgeted</a:t>
            </a:r>
          </a:p>
          <a:p>
            <a:pPr lvl="1"/>
            <a:r>
              <a:rPr lang="en-US">
                <a:effectLst/>
              </a:rPr>
              <a:t>Not understand importance of marketing</a:t>
            </a:r>
          </a:p>
          <a:p>
            <a:r>
              <a:rPr lang="en-US" b="1">
                <a:solidFill>
                  <a:srgbClr val="0000FF"/>
                </a:solidFill>
                <a:effectLst/>
              </a:rPr>
              <a:t>Objective and task</a:t>
            </a:r>
          </a:p>
          <a:p>
            <a:pPr lvl="1"/>
            <a:r>
              <a:rPr lang="en-US">
                <a:effectLst/>
              </a:rPr>
              <a:t>Budgets determined by objectives</a:t>
            </a:r>
          </a:p>
          <a:p>
            <a:pPr lvl="1"/>
            <a:r>
              <a:rPr lang="en-US">
                <a:effectLst/>
              </a:rPr>
              <a:t>Best method of budgeting</a:t>
            </a:r>
          </a:p>
          <a:p>
            <a:pPr lvl="1"/>
            <a:r>
              <a:rPr lang="en-US">
                <a:effectLst/>
              </a:rPr>
              <a:t>Used by 50% of firms</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D0C447EB-DC84-445B-9287-E8D567DEBB41}" type="slidenum">
              <a:rPr lang="en-US" smtClean="0">
                <a:latin typeface="Arial" charset="0"/>
                <a:cs typeface="Arial" charset="0"/>
              </a:rPr>
              <a:pPr/>
              <a:t>59</a:t>
            </a:fld>
            <a:endParaRPr lang="en-US">
              <a:latin typeface="Arial" charset="0"/>
              <a:cs typeface="Arial" charset="0"/>
            </a:endParaRPr>
          </a:p>
        </p:txBody>
      </p:sp>
      <p:sp>
        <p:nvSpPr>
          <p:cNvPr id="114691" name="Rectangle 2"/>
          <p:cNvSpPr>
            <a:spLocks noGrp="1" noChangeArrowheads="1"/>
          </p:cNvSpPr>
          <p:nvPr>
            <p:ph type="title"/>
          </p:nvPr>
        </p:nvSpPr>
        <p:spPr>
          <a:xfrm>
            <a:off x="838200" y="0"/>
            <a:ext cx="7772400" cy="1143000"/>
          </a:xfrm>
        </p:spPr>
        <p:txBody>
          <a:bodyPr/>
          <a:lstStyle/>
          <a:p>
            <a:r>
              <a:rPr lang="en-US" sz="6000" b="1">
                <a:solidFill>
                  <a:srgbClr val="FF0000"/>
                </a:solidFill>
              </a:rPr>
              <a:t>Types of Budgets</a:t>
            </a:r>
          </a:p>
        </p:txBody>
      </p:sp>
      <p:sp>
        <p:nvSpPr>
          <p:cNvPr id="114692" name="Rectangle 6"/>
          <p:cNvSpPr>
            <a:spLocks noGrp="1" noChangeArrowheads="1"/>
          </p:cNvSpPr>
          <p:nvPr>
            <p:ph type="body" idx="1"/>
          </p:nvPr>
        </p:nvSpPr>
        <p:spPr>
          <a:xfrm>
            <a:off x="1143000" y="1447800"/>
            <a:ext cx="7772400" cy="4724400"/>
          </a:xfrm>
        </p:spPr>
        <p:txBody>
          <a:bodyPr/>
          <a:lstStyle/>
          <a:p>
            <a:r>
              <a:rPr lang="en-US" b="1">
                <a:solidFill>
                  <a:srgbClr val="0000FF"/>
                </a:solidFill>
                <a:effectLst/>
              </a:rPr>
              <a:t>Payout planning</a:t>
            </a:r>
          </a:p>
          <a:p>
            <a:pPr lvl="1"/>
            <a:r>
              <a:rPr lang="en-US">
                <a:effectLst/>
              </a:rPr>
              <a:t>Ratio—advertising to sales or market share</a:t>
            </a:r>
          </a:p>
          <a:p>
            <a:pPr lvl="1"/>
            <a:r>
              <a:rPr lang="en-US">
                <a:effectLst/>
              </a:rPr>
              <a:t>Larger percent at product launch</a:t>
            </a:r>
          </a:p>
          <a:p>
            <a:pPr lvl="1"/>
            <a:r>
              <a:rPr lang="en-US">
                <a:effectLst/>
              </a:rPr>
              <a:t>Lower percent when brand established</a:t>
            </a:r>
          </a:p>
          <a:p>
            <a:pPr lvl="1"/>
            <a:r>
              <a:rPr lang="en-US">
                <a:effectLst/>
              </a:rPr>
              <a:t>Based on threshold effect</a:t>
            </a:r>
          </a:p>
          <a:p>
            <a:r>
              <a:rPr lang="en-US" b="1">
                <a:solidFill>
                  <a:srgbClr val="0000FF"/>
                </a:solidFill>
                <a:effectLst/>
              </a:rPr>
              <a:t>Quantitative models</a:t>
            </a:r>
          </a:p>
          <a:p>
            <a:pPr lvl="1"/>
            <a:r>
              <a:rPr lang="en-US">
                <a:effectLst/>
              </a:rPr>
              <a:t>Computer simulations</a:t>
            </a:r>
          </a:p>
          <a:p>
            <a:pPr lvl="1"/>
            <a:r>
              <a:rPr lang="en-US">
                <a:effectLst/>
              </a:rPr>
              <a:t>Develop models based on historical data</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xfrm>
            <a:off x="7010400" y="6553200"/>
            <a:ext cx="1905000" cy="457200"/>
          </a:xfrm>
          <a:noFill/>
        </p:spPr>
        <p:txBody>
          <a:bodyPr/>
          <a:lstStyle/>
          <a:p>
            <a:r>
              <a:rPr lang="en-US" dirty="0">
                <a:latin typeface="Arial" charset="0"/>
                <a:cs typeface="Arial" charset="0"/>
              </a:rPr>
              <a:t>4-</a:t>
            </a:r>
            <a:fld id="{44B34592-54B8-4C8F-8884-1515DFFF1642}" type="slidenum">
              <a:rPr lang="en-US" smtClean="0">
                <a:latin typeface="Arial" charset="0"/>
                <a:cs typeface="Arial" charset="0"/>
              </a:rPr>
              <a:pPr/>
              <a:t>6</a:t>
            </a:fld>
            <a:endParaRPr lang="en-US" dirty="0">
              <a:latin typeface="Arial" charset="0"/>
              <a:cs typeface="Arial" charset="0"/>
            </a:endParaRPr>
          </a:p>
        </p:txBody>
      </p:sp>
      <p:sp>
        <p:nvSpPr>
          <p:cNvPr id="31747" name="Rectangle 3"/>
          <p:cNvSpPr>
            <a:spLocks noGrp="1" noChangeArrowheads="1"/>
          </p:cNvSpPr>
          <p:nvPr>
            <p:ph type="body" idx="1"/>
          </p:nvPr>
        </p:nvSpPr>
        <p:spPr>
          <a:xfrm>
            <a:off x="1600200" y="2286000"/>
            <a:ext cx="7315200" cy="1600200"/>
          </a:xfrm>
        </p:spPr>
        <p:txBody>
          <a:bodyPr/>
          <a:lstStyle/>
          <a:p>
            <a:pPr>
              <a:defRPr/>
            </a:pPr>
            <a:r>
              <a:rPr lang="zh-CN" altLang="en-US" sz="2800" dirty="0"/>
              <a:t>识别主要竞争者</a:t>
            </a:r>
            <a:r>
              <a:rPr lang="en-US" sz="2800" dirty="0"/>
              <a:t>.</a:t>
            </a:r>
          </a:p>
          <a:p>
            <a:pPr>
              <a:defRPr/>
            </a:pPr>
            <a:r>
              <a:rPr lang="zh-CN" altLang="en-US" sz="2800" dirty="0"/>
              <a:t>识别每一个竞争者的传播战略</a:t>
            </a:r>
            <a:endParaRPr lang="en-US" sz="2800" dirty="0"/>
          </a:p>
          <a:p>
            <a:pPr>
              <a:defRPr/>
            </a:pPr>
            <a:endParaRPr lang="en-US" sz="2800" dirty="0"/>
          </a:p>
        </p:txBody>
      </p:sp>
      <p:sp>
        <p:nvSpPr>
          <p:cNvPr id="43012" name="Text Box 4"/>
          <p:cNvSpPr txBox="1">
            <a:spLocks noChangeArrowheads="1"/>
          </p:cNvSpPr>
          <p:nvPr/>
        </p:nvSpPr>
        <p:spPr bwMode="auto">
          <a:xfrm>
            <a:off x="1828800" y="3886200"/>
            <a:ext cx="5237163" cy="646113"/>
          </a:xfrm>
          <a:prstGeom prst="rect">
            <a:avLst/>
          </a:prstGeom>
          <a:noFill/>
          <a:ln w="12700">
            <a:noFill/>
            <a:miter lim="800000"/>
            <a:headEnd type="none" w="sm" len="sm"/>
            <a:tailEnd type="none" w="sm" len="sm"/>
          </a:ln>
        </p:spPr>
        <p:txBody>
          <a:bodyPr wrap="none">
            <a:spAutoFit/>
          </a:bodyPr>
          <a:lstStyle/>
          <a:p>
            <a:pPr eaLnBrk="0" hangingPunct="0"/>
            <a:r>
              <a:rPr lang="en-US" sz="3600" b="1" dirty="0">
                <a:solidFill>
                  <a:srgbClr val="00B050"/>
                </a:solidFill>
              </a:rPr>
              <a:t>Sources of information</a:t>
            </a:r>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3016" name="TextBox 11"/>
          <p:cNvSpPr txBox="1">
            <a:spLocks noChangeArrowheads="1"/>
          </p:cNvSpPr>
          <p:nvPr/>
        </p:nvSpPr>
        <p:spPr bwMode="auto">
          <a:xfrm>
            <a:off x="1524000" y="4648200"/>
            <a:ext cx="4765675" cy="1384300"/>
          </a:xfrm>
          <a:prstGeom prst="rect">
            <a:avLst/>
          </a:prstGeom>
          <a:noFill/>
          <a:ln w="9525">
            <a:noFill/>
            <a:miter lim="800000"/>
            <a:headEnd/>
            <a:tailEnd/>
          </a:ln>
        </p:spPr>
        <p:txBody>
          <a:bodyPr wrap="none">
            <a:spAutoFit/>
          </a:bodyPr>
          <a:lstStyle/>
          <a:p>
            <a:pPr eaLnBrk="0" hangingPunct="0">
              <a:buFont typeface="Arial" charset="0"/>
              <a:buChar char="•"/>
            </a:pPr>
            <a:r>
              <a:rPr lang="en-US" sz="2400" dirty="0"/>
              <a:t>  </a:t>
            </a:r>
            <a:r>
              <a:rPr lang="en-US" sz="2800" dirty="0"/>
              <a:t>Primary research</a:t>
            </a:r>
          </a:p>
          <a:p>
            <a:pPr eaLnBrk="0" hangingPunct="0">
              <a:buFont typeface="Arial" charset="0"/>
              <a:buChar char="•"/>
            </a:pPr>
            <a:r>
              <a:rPr lang="en-US" sz="2800" dirty="0"/>
              <a:t>  Secondary data</a:t>
            </a:r>
          </a:p>
          <a:p>
            <a:pPr eaLnBrk="0" hangingPunct="0">
              <a:buFont typeface="Arial" charset="0"/>
              <a:buChar char="•"/>
            </a:pPr>
            <a:r>
              <a:rPr lang="en-US" sz="2800" dirty="0"/>
              <a:t>  Research what others say </a:t>
            </a:r>
          </a:p>
        </p:txBody>
      </p:sp>
      <p:sp>
        <p:nvSpPr>
          <p:cNvPr id="43017" name="Rectangle 2"/>
          <p:cNvSpPr>
            <a:spLocks noGrp="1" noChangeArrowheads="1"/>
          </p:cNvSpPr>
          <p:nvPr>
            <p:ph type="title"/>
          </p:nvPr>
        </p:nvSpPr>
        <p:spPr>
          <a:xfrm>
            <a:off x="838200" y="609600"/>
            <a:ext cx="7772400" cy="1447800"/>
          </a:xfrm>
        </p:spPr>
        <p:txBody>
          <a:bodyPr/>
          <a:lstStyle/>
          <a:p>
            <a:r>
              <a:rPr lang="en-US" sz="5400" b="1">
                <a:solidFill>
                  <a:srgbClr val="0000FF"/>
                </a:solidFill>
              </a:rPr>
              <a:t>Competition</a:t>
            </a:r>
            <a:br>
              <a:rPr lang="en-US" sz="5400" b="1">
                <a:solidFill>
                  <a:srgbClr val="0000FF"/>
                </a:solidFill>
              </a:rPr>
            </a:br>
            <a:r>
              <a:rPr lang="en-US" sz="2400" b="1">
                <a:solidFill>
                  <a:srgbClr val="0000FF"/>
                </a:solidFill>
              </a:rPr>
              <a:t> </a:t>
            </a:r>
            <a:br>
              <a:rPr lang="en-US" sz="4800" b="1">
                <a:solidFill>
                  <a:srgbClr val="FF0033"/>
                </a:solidFill>
              </a:rPr>
            </a:br>
            <a:r>
              <a:rPr lang="en-US" sz="3600" b="1">
                <a:solidFill>
                  <a:srgbClr val="FF0033"/>
                </a:solidFill>
              </a:rPr>
              <a:t>The IMC Planning Process</a:t>
            </a:r>
            <a:endParaRPr lang="en-US" sz="4800" b="1">
              <a:solidFill>
                <a:srgbClr val="FF0033"/>
              </a:solidFill>
            </a:endParaRPr>
          </a:p>
        </p:txBody>
      </p:sp>
      <p:pic>
        <p:nvPicPr>
          <p:cNvPr id="3076" name="Picture 4" descr="http://w2.jiaodong.net/pic/0/10/05/17/10051740_7797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24400"/>
            <a:ext cx="2714901"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364E57D1-DAA5-44CD-8373-9BA2840DB380}" type="slidenum">
              <a:rPr lang="en-US" smtClean="0">
                <a:latin typeface="Arial" charset="0"/>
                <a:cs typeface="Arial" charset="0"/>
              </a:rPr>
              <a:pPr/>
              <a:t>60</a:t>
            </a:fld>
            <a:endParaRPr lang="en-US">
              <a:latin typeface="Arial" charset="0"/>
              <a:cs typeface="Arial" charset="0"/>
            </a:endParaRPr>
          </a:p>
        </p:txBody>
      </p:sp>
      <p:sp>
        <p:nvSpPr>
          <p:cNvPr id="116739" name="Rectangle 2"/>
          <p:cNvSpPr>
            <a:spLocks noGrp="1" noChangeArrowheads="1"/>
          </p:cNvSpPr>
          <p:nvPr>
            <p:ph type="title"/>
          </p:nvPr>
        </p:nvSpPr>
        <p:spPr>
          <a:xfrm>
            <a:off x="838200" y="0"/>
            <a:ext cx="7772400" cy="1143000"/>
          </a:xfrm>
        </p:spPr>
        <p:txBody>
          <a:bodyPr/>
          <a:lstStyle/>
          <a:p>
            <a:r>
              <a:rPr lang="en-US" sz="6000" b="1">
                <a:solidFill>
                  <a:srgbClr val="FF0000"/>
                </a:solidFill>
              </a:rPr>
              <a:t>IMC Components</a:t>
            </a:r>
          </a:p>
        </p:txBody>
      </p:sp>
      <p:sp>
        <p:nvSpPr>
          <p:cNvPr id="116740" name="Rectangle 6"/>
          <p:cNvSpPr>
            <a:spLocks noGrp="1" noChangeArrowheads="1"/>
          </p:cNvSpPr>
          <p:nvPr>
            <p:ph type="body" idx="1"/>
          </p:nvPr>
        </p:nvSpPr>
        <p:spPr>
          <a:xfrm>
            <a:off x="1143000" y="1447800"/>
            <a:ext cx="7772400" cy="4724400"/>
          </a:xfrm>
        </p:spPr>
        <p:txBody>
          <a:bodyPr/>
          <a:lstStyle/>
          <a:p>
            <a:r>
              <a:rPr lang="en-US">
                <a:effectLst/>
              </a:rPr>
              <a:t>Traditional advertising</a:t>
            </a:r>
          </a:p>
          <a:p>
            <a:r>
              <a:rPr lang="en-US">
                <a:effectLst/>
              </a:rPr>
              <a:t>Trade promotions</a:t>
            </a:r>
          </a:p>
          <a:p>
            <a:r>
              <a:rPr lang="en-US">
                <a:effectLst/>
              </a:rPr>
              <a:t>Consumer promotions</a:t>
            </a:r>
          </a:p>
          <a:p>
            <a:r>
              <a:rPr lang="en-US">
                <a:effectLst/>
              </a:rPr>
              <a:t>Media spending</a:t>
            </a:r>
          </a:p>
          <a:p>
            <a:r>
              <a:rPr lang="en-US">
                <a:effectLst/>
              </a:rPr>
              <a:t>Alternative media spending</a:t>
            </a:r>
          </a:p>
          <a:p>
            <a:r>
              <a:rPr lang="en-US">
                <a:effectLst/>
              </a:rPr>
              <a:t>Business-to-business media spending</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C5C26872-0952-4E8C-AB39-DA616ECE6DA3}" type="slidenum">
              <a:rPr lang="en-US" smtClean="0">
                <a:latin typeface="Arial" charset="0"/>
                <a:cs typeface="Arial" charset="0"/>
              </a:rPr>
              <a:pPr/>
              <a:t>61</a:t>
            </a:fld>
            <a:endParaRPr lang="en-US">
              <a:latin typeface="Arial" charset="0"/>
              <a:cs typeface="Arial" charset="0"/>
            </a:endParaRPr>
          </a:p>
        </p:txBody>
      </p:sp>
      <p:sp>
        <p:nvSpPr>
          <p:cNvPr id="74760" name="Rectangle 205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1" name="Rectangle 205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2" name="Rectangle 205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3" name="Rectangle 2059"/>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4" name="Rectangle 2060"/>
          <p:cNvSpPr>
            <a:spLocks noChangeArrowheads="1"/>
          </p:cNvSpPr>
          <p:nvPr/>
        </p:nvSpPr>
        <p:spPr bwMode="auto">
          <a:xfrm>
            <a:off x="533400" y="838200"/>
            <a:ext cx="61722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083" name="Text Box 2061"/>
          <p:cNvSpPr txBox="1">
            <a:spLocks noChangeArrowheads="1"/>
          </p:cNvSpPr>
          <p:nvPr/>
        </p:nvSpPr>
        <p:spPr bwMode="auto">
          <a:xfrm>
            <a:off x="685800" y="258763"/>
            <a:ext cx="39624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12</a:t>
            </a:r>
          </a:p>
        </p:txBody>
      </p:sp>
      <p:sp>
        <p:nvSpPr>
          <p:cNvPr id="2084" name="Rectangle 2062"/>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Breakdown of Marketing Expenditures</a:t>
            </a:r>
          </a:p>
        </p:txBody>
      </p:sp>
      <p:graphicFrame>
        <p:nvGraphicFramePr>
          <p:cNvPr id="2075" name="Object 27"/>
          <p:cNvGraphicFramePr>
            <a:graphicFrameLocks noChangeAspect="1"/>
          </p:cNvGraphicFramePr>
          <p:nvPr/>
        </p:nvGraphicFramePr>
        <p:xfrm>
          <a:off x="762000" y="1524000"/>
          <a:ext cx="8153400" cy="4800600"/>
        </p:xfrm>
        <a:graphic>
          <a:graphicData uri="http://schemas.openxmlformats.org/presentationml/2006/ole">
            <mc:AlternateContent xmlns:mc="http://schemas.openxmlformats.org/markup-compatibility/2006">
              <mc:Choice xmlns:v="urn:schemas-microsoft-com:vml" Requires="v">
                <p:oleObj spid="_x0000_s2089" name="Chart" r:id="rId4" imgW="5086350" imgH="2819400" progId="Excel.Sheet.8">
                  <p:embed/>
                </p:oleObj>
              </mc:Choice>
              <mc:Fallback>
                <p:oleObj name="Chart" r:id="rId4" imgW="5086350" imgH="2819400" progId="Excel.Sheet.8">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331DF52E-2EE3-4069-B39A-9585733FE51D}" type="slidenum">
              <a:rPr lang="en-US" smtClean="0">
                <a:latin typeface="Arial" charset="0"/>
                <a:cs typeface="Arial" charset="0"/>
              </a:rPr>
              <a:pPr/>
              <a:t>62</a:t>
            </a:fld>
            <a:endParaRPr lang="en-US">
              <a:latin typeface="Arial" charset="0"/>
              <a:cs typeface="Arial" charset="0"/>
            </a:endParaRPr>
          </a:p>
        </p:txBody>
      </p:sp>
      <p:sp>
        <p:nvSpPr>
          <p:cNvPr id="111618"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19"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0"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1" name="Rectangle 5"/>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2" name="Rectangle 6"/>
          <p:cNvSpPr>
            <a:spLocks noChangeArrowheads="1"/>
          </p:cNvSpPr>
          <p:nvPr/>
        </p:nvSpPr>
        <p:spPr bwMode="auto">
          <a:xfrm>
            <a:off x="533400" y="838200"/>
            <a:ext cx="61722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1864"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14</a:t>
            </a:r>
          </a:p>
        </p:txBody>
      </p:sp>
      <p:sp>
        <p:nvSpPr>
          <p:cNvPr id="121865" name="Rectangle 8"/>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U.S. Alternative Media Spending</a:t>
            </a:r>
          </a:p>
        </p:txBody>
      </p:sp>
      <p:sp>
        <p:nvSpPr>
          <p:cNvPr id="121866" name="TextBox 3"/>
          <p:cNvSpPr txBox="1">
            <a:spLocks noChangeArrowheads="1"/>
          </p:cNvSpPr>
          <p:nvPr/>
        </p:nvSpPr>
        <p:spPr bwMode="auto">
          <a:xfrm>
            <a:off x="838200" y="6096000"/>
            <a:ext cx="8153400" cy="261938"/>
          </a:xfrm>
          <a:prstGeom prst="rect">
            <a:avLst/>
          </a:prstGeom>
          <a:noFill/>
          <a:ln w="9525">
            <a:noFill/>
            <a:miter lim="800000"/>
            <a:headEnd/>
            <a:tailEnd/>
          </a:ln>
        </p:spPr>
        <p:txBody>
          <a:bodyPr>
            <a:spAutoFit/>
          </a:bodyPr>
          <a:lstStyle/>
          <a:p>
            <a:pPr eaLnBrk="0" hangingPunct="0"/>
            <a:r>
              <a:rPr lang="en-US" sz="1100"/>
              <a:t>Source: Adapted from “U.S. Alternative Media Spending,” </a:t>
            </a:r>
            <a:r>
              <a:rPr lang="en-US" sz="1100" i="1"/>
              <a:t>2008 Marketing Fact Book, Marketing News</a:t>
            </a:r>
            <a:r>
              <a:rPr lang="en-US" sz="1100"/>
              <a:t>, July 15, 2008, p. 18, 22.</a:t>
            </a:r>
          </a:p>
        </p:txBody>
      </p:sp>
      <p:graphicFrame>
        <p:nvGraphicFramePr>
          <p:cNvPr id="13" name="Chart 12"/>
          <p:cNvGraphicFramePr/>
          <p:nvPr/>
        </p:nvGraphicFramePr>
        <p:xfrm>
          <a:off x="234950" y="1603375"/>
          <a:ext cx="8601075" cy="43481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B7F90EA3-45C7-4653-B653-7107E6663158}" type="slidenum">
              <a:rPr lang="en-US" smtClean="0">
                <a:latin typeface="Arial" charset="0"/>
                <a:cs typeface="Arial" charset="0"/>
              </a:rPr>
              <a:pPr/>
              <a:t>63</a:t>
            </a:fld>
            <a:endParaRPr lang="en-US">
              <a:latin typeface="Arial" charset="0"/>
              <a:cs typeface="Arial" charset="0"/>
            </a:endParaRPr>
          </a:p>
        </p:txBody>
      </p:sp>
      <p:sp>
        <p:nvSpPr>
          <p:cNvPr id="111618"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19"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0"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1" name="Rectangle 5"/>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2" name="Rectangle 6"/>
          <p:cNvSpPr>
            <a:spLocks noChangeArrowheads="1"/>
          </p:cNvSpPr>
          <p:nvPr/>
        </p:nvSpPr>
        <p:spPr bwMode="auto">
          <a:xfrm>
            <a:off x="533400" y="838200"/>
            <a:ext cx="61722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3912"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15</a:t>
            </a:r>
          </a:p>
        </p:txBody>
      </p:sp>
      <p:sp>
        <p:nvSpPr>
          <p:cNvPr id="123913" name="Rectangle 8"/>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U.S. B-to-B Direct Marketing Spending</a:t>
            </a:r>
          </a:p>
        </p:txBody>
      </p:sp>
      <p:sp>
        <p:nvSpPr>
          <p:cNvPr id="13" name="TextBox 12"/>
          <p:cNvSpPr txBox="1"/>
          <p:nvPr/>
        </p:nvSpPr>
        <p:spPr>
          <a:xfrm>
            <a:off x="762000" y="6291263"/>
            <a:ext cx="8077200" cy="261937"/>
          </a:xfrm>
          <a:prstGeom prst="rect">
            <a:avLst/>
          </a:prstGeom>
          <a:noFill/>
        </p:spPr>
        <p:txBody>
          <a:bodyPr>
            <a:spAutoFit/>
          </a:bodyPr>
          <a:lstStyle/>
          <a:p>
            <a:pPr algn="ctr" fontAlgn="auto">
              <a:spcBef>
                <a:spcPts val="0"/>
              </a:spcBef>
              <a:spcAft>
                <a:spcPts val="0"/>
              </a:spcAft>
              <a:defRPr/>
            </a:pPr>
            <a:r>
              <a:rPr lang="en-US" sz="1100" kern="0" dirty="0">
                <a:solidFill>
                  <a:sysClr val="windowText" lastClr="000000"/>
                </a:solidFill>
                <a:cs typeface="+mn-cs"/>
              </a:rPr>
              <a:t>Source: Adapted from B-to-B Marketing in 2009: Trends in Strategies and Spending, </a:t>
            </a:r>
            <a:r>
              <a:rPr lang="en-US" sz="1100" i="1" kern="0" dirty="0">
                <a:solidFill>
                  <a:sysClr val="windowText" lastClr="000000"/>
                </a:solidFill>
                <a:cs typeface="+mn-cs"/>
              </a:rPr>
              <a:t>Marketing Profs Research, Inc.</a:t>
            </a:r>
            <a:r>
              <a:rPr lang="en-US" sz="1100" kern="0" dirty="0">
                <a:solidFill>
                  <a:sysClr val="windowText" lastClr="000000"/>
                </a:solidFill>
                <a:cs typeface="+mn-cs"/>
              </a:rPr>
              <a:t>,, p. 18.</a:t>
            </a:r>
          </a:p>
        </p:txBody>
      </p:sp>
      <p:graphicFrame>
        <p:nvGraphicFramePr>
          <p:cNvPr id="16" name="Chart 15"/>
          <p:cNvGraphicFramePr/>
          <p:nvPr/>
        </p:nvGraphicFramePr>
        <p:xfrm>
          <a:off x="69849" y="1603375"/>
          <a:ext cx="8991601" cy="45368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46158F64-CEFA-4D55-8B79-422171850235}" type="slidenum">
              <a:rPr lang="en-US" smtClean="0">
                <a:latin typeface="Arial" charset="0"/>
                <a:cs typeface="Arial" charset="0"/>
              </a:rPr>
              <a:pPr/>
              <a:t>64</a:t>
            </a:fld>
            <a:endParaRPr lang="en-US">
              <a:latin typeface="Arial" charset="0"/>
              <a:cs typeface="Arial" charset="0"/>
            </a:endParaRPr>
          </a:p>
        </p:txBody>
      </p:sp>
      <p:sp>
        <p:nvSpPr>
          <p:cNvPr id="14339" name="Rectangle 3"/>
          <p:cNvSpPr>
            <a:spLocks noGrp="1" noChangeArrowheads="1"/>
          </p:cNvSpPr>
          <p:nvPr>
            <p:ph type="body" idx="1"/>
          </p:nvPr>
        </p:nvSpPr>
        <p:spPr>
          <a:xfrm>
            <a:off x="1295400" y="1981200"/>
            <a:ext cx="7239000" cy="3962400"/>
          </a:xfrm>
        </p:spPr>
        <p:txBody>
          <a:bodyPr/>
          <a:lstStyle/>
          <a:p>
            <a:pPr>
              <a:defRPr/>
            </a:pPr>
            <a:r>
              <a:rPr lang="en-US" sz="2800" dirty="0"/>
              <a:t>Understand the international market</a:t>
            </a:r>
          </a:p>
          <a:p>
            <a:pPr>
              <a:defRPr/>
            </a:pPr>
            <a:r>
              <a:rPr lang="en-US" sz="2800" dirty="0"/>
              <a:t>A borderless marketing plan</a:t>
            </a:r>
          </a:p>
          <a:p>
            <a:pPr>
              <a:defRPr/>
            </a:pPr>
            <a:r>
              <a:rPr lang="en-US" sz="2800" dirty="0"/>
              <a:t>Thinking globally but acting locally</a:t>
            </a:r>
          </a:p>
          <a:p>
            <a:pPr>
              <a:defRPr/>
            </a:pPr>
            <a:r>
              <a:rPr lang="en-US" sz="2800" dirty="0"/>
              <a:t>Local partnerships</a:t>
            </a:r>
          </a:p>
          <a:p>
            <a:pPr>
              <a:defRPr/>
            </a:pPr>
            <a:r>
              <a:rPr lang="en-US" sz="2800" dirty="0"/>
              <a:t>Communication segmentation strategies</a:t>
            </a:r>
          </a:p>
          <a:p>
            <a:pPr>
              <a:defRPr/>
            </a:pPr>
            <a:r>
              <a:rPr lang="en-US" sz="2800" dirty="0"/>
              <a:t>Market communication analysis</a:t>
            </a:r>
          </a:p>
          <a:p>
            <a:pPr>
              <a:defRPr/>
            </a:pPr>
            <a:r>
              <a:rPr lang="en-US" sz="2800" dirty="0"/>
              <a:t>Solid communication objectives</a:t>
            </a:r>
          </a:p>
        </p:txBody>
      </p:sp>
      <p:sp>
        <p:nvSpPr>
          <p:cNvPr id="1434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3" name="Rectangle 7"/>
          <p:cNvSpPr>
            <a:spLocks noChangeArrowheads="1"/>
          </p:cNvSpPr>
          <p:nvPr/>
        </p:nvSpPr>
        <p:spPr bwMode="auto">
          <a:xfrm>
            <a:off x="533400" y="228600"/>
            <a:ext cx="5715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4" name="Rectangle 8"/>
          <p:cNvSpPr>
            <a:spLocks noChangeArrowheads="1"/>
          </p:cNvSpPr>
          <p:nvPr/>
        </p:nvSpPr>
        <p:spPr bwMode="auto">
          <a:xfrm>
            <a:off x="533400" y="838200"/>
            <a:ext cx="5715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5961" name="Text Box 9"/>
          <p:cNvSpPr txBox="1">
            <a:spLocks noChangeArrowheads="1"/>
          </p:cNvSpPr>
          <p:nvPr/>
        </p:nvSpPr>
        <p:spPr bwMode="auto">
          <a:xfrm>
            <a:off x="685800" y="258763"/>
            <a:ext cx="43434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 6</a:t>
            </a:r>
          </a:p>
        </p:txBody>
      </p:sp>
      <p:sp>
        <p:nvSpPr>
          <p:cNvPr id="125962" name="Rectangle 10"/>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000" b="1"/>
              <a:t>Successful Globally Integrated Marketing Communications Tactics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914400" y="392113"/>
            <a:ext cx="7958138" cy="1284287"/>
          </a:xfrm>
        </p:spPr>
        <p:txBody>
          <a:bodyPr/>
          <a:lstStyle/>
          <a:p>
            <a:pPr algn="ctr"/>
            <a:r>
              <a:rPr lang="en-US" sz="4000">
                <a:solidFill>
                  <a:srgbClr val="008000"/>
                </a:solidFill>
              </a:rPr>
              <a:t>Ouachita Independent Bank</a:t>
            </a:r>
            <a:br>
              <a:rPr lang="en-US" sz="4000">
                <a:solidFill>
                  <a:srgbClr val="008000"/>
                </a:solidFill>
              </a:rPr>
            </a:br>
            <a:r>
              <a:rPr lang="en-US" sz="2400">
                <a:solidFill>
                  <a:srgbClr val="008000"/>
                </a:solidFill>
              </a:rPr>
              <a:t>(Part 4)</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t>3-</a:t>
            </a:r>
            <a:fld id="{D3B27753-7F4A-4D68-9ADF-F9D2F1E17180}" type="slidenum">
              <a:rPr lang="en-US" smtClean="0"/>
              <a:pPr>
                <a:defRPr/>
              </a:pPr>
              <a:t>65</a:t>
            </a:fld>
            <a:endParaRPr lang="en-US"/>
          </a:p>
        </p:txBody>
      </p:sp>
      <p:sp>
        <p:nvSpPr>
          <p:cNvPr id="12800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2800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2800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lgn="ctr" eaLnBrk="0" hangingPunct="0">
              <a:defRPr/>
            </a:pPr>
            <a:r>
              <a:rPr lang="en-US" sz="1600" b="1" dirty="0">
                <a:ln w="11430"/>
                <a:solidFill>
                  <a:srgbClr val="0070C0"/>
                </a:solidFill>
                <a:effectLst>
                  <a:outerShdw blurRad="50800" dist="39000" dir="5460000" algn="tl">
                    <a:srgbClr val="000000">
                      <a:alpha val="38000"/>
                    </a:srgbClr>
                  </a:outerShdw>
                </a:effectLst>
                <a:cs typeface="+mn-cs"/>
              </a:rPr>
              <a:t>C</a:t>
            </a:r>
            <a:r>
              <a:rPr lang="en-US" sz="1600" b="1" dirty="0">
                <a:ln w="11430"/>
                <a:effectLst>
                  <a:outerShdw blurRad="50800" dist="39000" dir="5460000" algn="tl">
                    <a:srgbClr val="000000">
                      <a:alpha val="38000"/>
                    </a:srgbClr>
                  </a:outerShdw>
                </a:effectLst>
                <a:cs typeface="+mn-cs"/>
              </a:rPr>
              <a:t>low</a:t>
            </a:r>
            <a:r>
              <a:rPr lang="en-US" sz="1600" b="1" dirty="0">
                <a:ln w="11430"/>
                <a:solidFill>
                  <a:srgbClr val="0070C0"/>
                </a:solidFill>
                <a:effectLst>
                  <a:outerShdw blurRad="50800" dist="39000" dir="5460000" algn="tl">
                    <a:srgbClr val="000000">
                      <a:alpha val="38000"/>
                    </a:srgbClr>
                  </a:outerShdw>
                </a:effectLst>
                <a:cs typeface="+mn-cs"/>
              </a:rPr>
              <a:t>B</a:t>
            </a:r>
            <a:r>
              <a:rPr lang="en-US" sz="1600" b="1" dirty="0">
                <a:ln w="11430"/>
                <a:effectLst>
                  <a:outerShdw blurRad="50800" dist="39000" dir="5460000" algn="tl">
                    <a:srgbClr val="000000">
                      <a:alpha val="38000"/>
                    </a:srgbClr>
                  </a:outerShdw>
                </a:effectLst>
                <a:cs typeface="+mn-cs"/>
              </a:rPr>
              <a:t>aack</a:t>
            </a:r>
            <a:r>
              <a:rPr lang="en-US" sz="1600" b="1" dirty="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3" name="TextBox 2"/>
          <p:cNvSpPr txBox="1"/>
          <p:nvPr/>
        </p:nvSpPr>
        <p:spPr>
          <a:xfrm>
            <a:off x="2652713" y="1676400"/>
            <a:ext cx="4413250" cy="914400"/>
          </a:xfrm>
          <a:prstGeom prst="rect">
            <a:avLst/>
          </a:prstGeom>
          <a:noFill/>
        </p:spPr>
        <p:txBody>
          <a:bodyPr wrap="none">
            <a:spAutoFit/>
          </a:bodyPr>
          <a:lstStyle/>
          <a:p>
            <a:pPr algn="ctr" eaLnBrk="0" hangingPunct="0">
              <a:defRPr/>
            </a:pPr>
            <a:r>
              <a:rPr lang="en-US" sz="5400" dirty="0">
                <a:effectLst>
                  <a:outerShdw blurRad="38100" dist="38100" dir="2700000" algn="tl">
                    <a:srgbClr val="000000">
                      <a:alpha val="43137"/>
                    </a:srgbClr>
                  </a:outerShdw>
                </a:effectLst>
                <a:cs typeface="+mn-cs"/>
              </a:rPr>
              <a:t>Segmentation</a:t>
            </a:r>
          </a:p>
        </p:txBody>
      </p:sp>
      <p:sp>
        <p:nvSpPr>
          <p:cNvPr id="128009" name="Content Placeholder 5"/>
          <p:cNvSpPr>
            <a:spLocks noGrp="1"/>
          </p:cNvSpPr>
          <p:nvPr>
            <p:ph idx="1"/>
          </p:nvPr>
        </p:nvSpPr>
        <p:spPr>
          <a:xfrm>
            <a:off x="874713" y="2733675"/>
            <a:ext cx="8001000" cy="755650"/>
          </a:xfrm>
        </p:spPr>
        <p:txBody>
          <a:bodyPr/>
          <a:lstStyle/>
          <a:p>
            <a:r>
              <a:rPr lang="en-US"/>
              <a:t>VALS2 – Thinkers, Achievers, Believers</a:t>
            </a:r>
          </a:p>
          <a:p>
            <a:endParaRPr lang="en-US"/>
          </a:p>
        </p:txBody>
      </p:sp>
      <p:pic>
        <p:nvPicPr>
          <p:cNvPr id="128010" name="Picture 6"/>
          <p:cNvPicPr>
            <a:picLocks noChangeAspect="1"/>
          </p:cNvPicPr>
          <p:nvPr/>
        </p:nvPicPr>
        <p:blipFill>
          <a:blip r:embed="rId3"/>
          <a:srcRect/>
          <a:stretch>
            <a:fillRect/>
          </a:stretch>
        </p:blipFill>
        <p:spPr bwMode="auto">
          <a:xfrm>
            <a:off x="1468438" y="3446463"/>
            <a:ext cx="6781800" cy="2713037"/>
          </a:xfrm>
          <a:prstGeom prst="rect">
            <a:avLst/>
          </a:prstGeom>
          <a:noFill/>
          <a:ln w="9525">
            <a:noFill/>
            <a:miter lim="800000"/>
            <a:headEnd/>
            <a:tailEnd/>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914400" y="392113"/>
            <a:ext cx="7958138" cy="1284287"/>
          </a:xfrm>
        </p:spPr>
        <p:txBody>
          <a:bodyPr/>
          <a:lstStyle/>
          <a:p>
            <a:pPr algn="ctr"/>
            <a:r>
              <a:rPr lang="en-US" sz="4000">
                <a:solidFill>
                  <a:srgbClr val="008000"/>
                </a:solidFill>
              </a:rPr>
              <a:t>Ouachita Independent Bank</a:t>
            </a:r>
            <a:br>
              <a:rPr lang="en-US" sz="4000">
                <a:solidFill>
                  <a:srgbClr val="008000"/>
                </a:solidFill>
              </a:rPr>
            </a:br>
            <a:r>
              <a:rPr lang="en-US" sz="2400">
                <a:solidFill>
                  <a:srgbClr val="008000"/>
                </a:solidFill>
              </a:rPr>
              <a:t>(Part 4)</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t>3-</a:t>
            </a:r>
            <a:fld id="{BB02CF1B-B5F8-4FEB-B1C5-5A67335F7544}" type="slidenum">
              <a:rPr lang="en-US" smtClean="0"/>
              <a:pPr>
                <a:defRPr/>
              </a:pPr>
              <a:t>66</a:t>
            </a:fld>
            <a:endParaRPr lang="en-US"/>
          </a:p>
        </p:txBody>
      </p:sp>
      <p:sp>
        <p:nvSpPr>
          <p:cNvPr id="1300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300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300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lgn="ctr" eaLnBrk="0" hangingPunct="0">
              <a:defRPr/>
            </a:pPr>
            <a:r>
              <a:rPr lang="en-US" sz="1600" b="1" dirty="0">
                <a:ln w="11430"/>
                <a:solidFill>
                  <a:srgbClr val="0070C0"/>
                </a:solidFill>
                <a:effectLst>
                  <a:outerShdw blurRad="50800" dist="39000" dir="5460000" algn="tl">
                    <a:srgbClr val="000000">
                      <a:alpha val="38000"/>
                    </a:srgbClr>
                  </a:outerShdw>
                </a:effectLst>
                <a:cs typeface="+mn-cs"/>
              </a:rPr>
              <a:t>C</a:t>
            </a:r>
            <a:r>
              <a:rPr lang="en-US" sz="1600" b="1" dirty="0">
                <a:ln w="11430"/>
                <a:effectLst>
                  <a:outerShdw blurRad="50800" dist="39000" dir="5460000" algn="tl">
                    <a:srgbClr val="000000">
                      <a:alpha val="38000"/>
                    </a:srgbClr>
                  </a:outerShdw>
                </a:effectLst>
                <a:cs typeface="+mn-cs"/>
              </a:rPr>
              <a:t>low</a:t>
            </a:r>
            <a:r>
              <a:rPr lang="en-US" sz="1600" b="1" dirty="0">
                <a:ln w="11430"/>
                <a:solidFill>
                  <a:srgbClr val="0070C0"/>
                </a:solidFill>
                <a:effectLst>
                  <a:outerShdw blurRad="50800" dist="39000" dir="5460000" algn="tl">
                    <a:srgbClr val="000000">
                      <a:alpha val="38000"/>
                    </a:srgbClr>
                  </a:outerShdw>
                </a:effectLst>
                <a:cs typeface="+mn-cs"/>
              </a:rPr>
              <a:t>B</a:t>
            </a:r>
            <a:r>
              <a:rPr lang="en-US" sz="1600" b="1" dirty="0">
                <a:ln w="11430"/>
                <a:effectLst>
                  <a:outerShdw blurRad="50800" dist="39000" dir="5460000" algn="tl">
                    <a:srgbClr val="000000">
                      <a:alpha val="38000"/>
                    </a:srgbClr>
                  </a:outerShdw>
                </a:effectLst>
                <a:cs typeface="+mn-cs"/>
              </a:rPr>
              <a:t>aack</a:t>
            </a:r>
            <a:r>
              <a:rPr lang="en-US" sz="1600" b="1" dirty="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3" name="TextBox 2"/>
          <p:cNvSpPr txBox="1"/>
          <p:nvPr/>
        </p:nvSpPr>
        <p:spPr>
          <a:xfrm>
            <a:off x="3089275" y="1524000"/>
            <a:ext cx="3536950" cy="914400"/>
          </a:xfrm>
          <a:prstGeom prst="rect">
            <a:avLst/>
          </a:prstGeom>
          <a:noFill/>
        </p:spPr>
        <p:txBody>
          <a:bodyPr wrap="none">
            <a:spAutoFit/>
          </a:bodyPr>
          <a:lstStyle/>
          <a:p>
            <a:pPr algn="ctr" eaLnBrk="0" hangingPunct="0">
              <a:defRPr/>
            </a:pPr>
            <a:r>
              <a:rPr lang="en-US" sz="5400" dirty="0">
                <a:effectLst>
                  <a:outerShdw blurRad="38100" dist="38100" dir="2700000" algn="tl">
                    <a:srgbClr val="000000">
                      <a:alpha val="43137"/>
                    </a:srgbClr>
                  </a:outerShdw>
                </a:effectLst>
                <a:cs typeface="+mn-cs"/>
              </a:rPr>
              <a:t>Positioning</a:t>
            </a:r>
          </a:p>
        </p:txBody>
      </p:sp>
      <p:sp>
        <p:nvSpPr>
          <p:cNvPr id="130057" name="Content Placeholder 5"/>
          <p:cNvSpPr>
            <a:spLocks noGrp="1"/>
          </p:cNvSpPr>
          <p:nvPr>
            <p:ph idx="1"/>
          </p:nvPr>
        </p:nvSpPr>
        <p:spPr>
          <a:xfrm>
            <a:off x="858838" y="2447925"/>
            <a:ext cx="8001000" cy="754063"/>
          </a:xfrm>
        </p:spPr>
        <p:txBody>
          <a:bodyPr/>
          <a:lstStyle/>
          <a:p>
            <a:pPr algn="ctr"/>
            <a:r>
              <a:rPr lang="en-US"/>
              <a:t>Product class </a:t>
            </a:r>
            <a:r>
              <a:rPr lang="en-US">
                <a:sym typeface="Wingdings" pitchFamily="2" charset="2"/>
              </a:rPr>
              <a:t></a:t>
            </a:r>
            <a:r>
              <a:rPr lang="en-US"/>
              <a:t>Local Bank</a:t>
            </a:r>
          </a:p>
          <a:p>
            <a:pPr algn="ctr"/>
            <a:endParaRPr lang="en-US"/>
          </a:p>
        </p:txBody>
      </p:sp>
      <p:pic>
        <p:nvPicPr>
          <p:cNvPr id="130058" name="Picture 1"/>
          <p:cNvPicPr>
            <a:picLocks noChangeAspect="1"/>
          </p:cNvPicPr>
          <p:nvPr/>
        </p:nvPicPr>
        <p:blipFill>
          <a:blip r:embed="rId3"/>
          <a:srcRect/>
          <a:stretch>
            <a:fillRect/>
          </a:stretch>
        </p:blipFill>
        <p:spPr bwMode="auto">
          <a:xfrm>
            <a:off x="1435100" y="3108325"/>
            <a:ext cx="6677025" cy="2671763"/>
          </a:xfrm>
          <a:prstGeom prst="rect">
            <a:avLst/>
          </a:prstGeom>
          <a:noFill/>
          <a:ln w="9525">
            <a:noFill/>
            <a:miter lim="800000"/>
            <a:headEnd/>
            <a:tailEnd/>
          </a:ln>
        </p:spPr>
      </p:pic>
      <p:sp>
        <p:nvSpPr>
          <p:cNvPr id="13" name="Content Placeholder 9"/>
          <p:cNvSpPr txBox="1">
            <a:spLocks/>
          </p:cNvSpPr>
          <p:nvPr/>
        </p:nvSpPr>
        <p:spPr bwMode="auto">
          <a:xfrm>
            <a:off x="973138" y="5853113"/>
            <a:ext cx="7772400" cy="685800"/>
          </a:xfrm>
          <a:prstGeom prst="rect">
            <a:avLst/>
          </a:prstGeom>
          <a:noFill/>
          <a:ln w="9525">
            <a:noFill/>
            <a:miter lim="800000"/>
            <a:headEnd/>
            <a:tailEnd/>
          </a:ln>
        </p:spPr>
        <p:txBody>
          <a:bodyPr lIns="92075" tIns="46038" rIns="92075" bIns="46038"/>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a:lstStyle>
          <a:p>
            <a:pPr marL="0" indent="0">
              <a:buFontTx/>
              <a:buNone/>
              <a:defRPr/>
            </a:pPr>
            <a:r>
              <a:rPr lang="en-US" dirty="0">
                <a:effectLst>
                  <a:outerShdw blurRad="38100" dist="38100" dir="2700000" algn="tl">
                    <a:srgbClr val="000000">
                      <a:alpha val="43137"/>
                    </a:srgbClr>
                  </a:outerShdw>
                </a:effectLst>
              </a:rPr>
              <a:t>Theme of campaign - </a:t>
            </a:r>
            <a:r>
              <a:rPr lang="en-US" sz="2400" dirty="0">
                <a:effectLst>
                  <a:outerShdw blurRad="38100" dist="38100" dir="2700000" algn="tl">
                    <a:srgbClr val="000000">
                      <a:alpha val="43137"/>
                    </a:srgbClr>
                  </a:outerShdw>
                </a:effectLst>
              </a:rPr>
              <a:t>Local people, local trust</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914400" y="392113"/>
            <a:ext cx="7958138" cy="1284287"/>
          </a:xfrm>
        </p:spPr>
        <p:txBody>
          <a:bodyPr/>
          <a:lstStyle/>
          <a:p>
            <a:pPr algn="ctr"/>
            <a:r>
              <a:rPr lang="en-US" sz="4000">
                <a:solidFill>
                  <a:srgbClr val="008000"/>
                </a:solidFill>
              </a:rPr>
              <a:t>Ouachita Independent Bank</a:t>
            </a:r>
            <a:br>
              <a:rPr lang="en-US" sz="4000">
                <a:solidFill>
                  <a:srgbClr val="008000"/>
                </a:solidFill>
              </a:rPr>
            </a:br>
            <a:r>
              <a:rPr lang="en-US" sz="2400">
                <a:solidFill>
                  <a:srgbClr val="008000"/>
                </a:solidFill>
              </a:rPr>
              <a:t>(Part 4)</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t>3-</a:t>
            </a:r>
            <a:fld id="{BAFB6CF4-F89F-4CD2-B0C5-EEE8F6CE31EB}" type="slidenum">
              <a:rPr lang="en-US" smtClean="0"/>
              <a:pPr>
                <a:defRPr/>
              </a:pPr>
              <a:t>67</a:t>
            </a:fld>
            <a:endParaRPr lang="en-US"/>
          </a:p>
        </p:txBody>
      </p:sp>
      <p:sp>
        <p:nvSpPr>
          <p:cNvPr id="13210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3210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3210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lgn="ctr" eaLnBrk="0" hangingPunct="0">
              <a:defRPr/>
            </a:pPr>
            <a:r>
              <a:rPr lang="en-US" sz="1600" b="1" dirty="0">
                <a:ln w="11430"/>
                <a:solidFill>
                  <a:srgbClr val="0070C0"/>
                </a:solidFill>
                <a:effectLst>
                  <a:outerShdw blurRad="50800" dist="39000" dir="5460000" algn="tl">
                    <a:srgbClr val="000000">
                      <a:alpha val="38000"/>
                    </a:srgbClr>
                  </a:outerShdw>
                </a:effectLst>
                <a:cs typeface="+mn-cs"/>
              </a:rPr>
              <a:t>C</a:t>
            </a:r>
            <a:r>
              <a:rPr lang="en-US" sz="1600" b="1" dirty="0">
                <a:ln w="11430"/>
                <a:effectLst>
                  <a:outerShdw blurRad="50800" dist="39000" dir="5460000" algn="tl">
                    <a:srgbClr val="000000">
                      <a:alpha val="38000"/>
                    </a:srgbClr>
                  </a:outerShdw>
                </a:effectLst>
                <a:cs typeface="+mn-cs"/>
              </a:rPr>
              <a:t>low</a:t>
            </a:r>
            <a:r>
              <a:rPr lang="en-US" sz="1600" b="1" dirty="0">
                <a:ln w="11430"/>
                <a:solidFill>
                  <a:srgbClr val="0070C0"/>
                </a:solidFill>
                <a:effectLst>
                  <a:outerShdw blurRad="50800" dist="39000" dir="5460000" algn="tl">
                    <a:srgbClr val="000000">
                      <a:alpha val="38000"/>
                    </a:srgbClr>
                  </a:outerShdw>
                </a:effectLst>
                <a:cs typeface="+mn-cs"/>
              </a:rPr>
              <a:t>B</a:t>
            </a:r>
            <a:r>
              <a:rPr lang="en-US" sz="1600" b="1" dirty="0">
                <a:ln w="11430"/>
                <a:effectLst>
                  <a:outerShdw blurRad="50800" dist="39000" dir="5460000" algn="tl">
                    <a:srgbClr val="000000">
                      <a:alpha val="38000"/>
                    </a:srgbClr>
                  </a:outerShdw>
                </a:effectLst>
                <a:cs typeface="+mn-cs"/>
              </a:rPr>
              <a:t>aack</a:t>
            </a:r>
            <a:r>
              <a:rPr lang="en-US" sz="1600" b="1" dirty="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3" name="TextBox 2"/>
          <p:cNvSpPr txBox="1"/>
          <p:nvPr/>
        </p:nvSpPr>
        <p:spPr>
          <a:xfrm>
            <a:off x="1290638" y="1676400"/>
            <a:ext cx="7135812" cy="823913"/>
          </a:xfrm>
          <a:prstGeom prst="rect">
            <a:avLst/>
          </a:prstGeom>
          <a:noFill/>
        </p:spPr>
        <p:txBody>
          <a:bodyPr wrap="none">
            <a:spAutoFit/>
          </a:bodyPr>
          <a:lstStyle/>
          <a:p>
            <a:pPr algn="ctr" eaLnBrk="0" hangingPunct="0">
              <a:defRPr/>
            </a:pPr>
            <a:r>
              <a:rPr lang="en-US" sz="4800" dirty="0">
                <a:effectLst>
                  <a:outerShdw blurRad="38100" dist="38100" dir="2700000" algn="tl">
                    <a:srgbClr val="000000">
                      <a:alpha val="43137"/>
                    </a:srgbClr>
                  </a:outerShdw>
                </a:effectLst>
                <a:cs typeface="+mn-cs"/>
              </a:rPr>
              <a:t>Communication Objective</a:t>
            </a:r>
          </a:p>
        </p:txBody>
      </p:sp>
      <p:sp>
        <p:nvSpPr>
          <p:cNvPr id="132105" name="Content Placeholder 5"/>
          <p:cNvSpPr>
            <a:spLocks noGrp="1"/>
          </p:cNvSpPr>
          <p:nvPr>
            <p:ph idx="1"/>
          </p:nvPr>
        </p:nvSpPr>
        <p:spPr>
          <a:xfrm>
            <a:off x="1884363" y="2506663"/>
            <a:ext cx="6954837" cy="755650"/>
          </a:xfrm>
        </p:spPr>
        <p:txBody>
          <a:bodyPr/>
          <a:lstStyle/>
          <a:p>
            <a:r>
              <a:rPr lang="en-US"/>
              <a:t>Build brand preference.</a:t>
            </a:r>
          </a:p>
          <a:p>
            <a:endParaRPr lang="en-US"/>
          </a:p>
        </p:txBody>
      </p:sp>
      <p:pic>
        <p:nvPicPr>
          <p:cNvPr id="132106" name="Picture 1"/>
          <p:cNvPicPr>
            <a:picLocks noChangeAspect="1"/>
          </p:cNvPicPr>
          <p:nvPr/>
        </p:nvPicPr>
        <p:blipFill>
          <a:blip r:embed="rId3"/>
          <a:srcRect/>
          <a:stretch>
            <a:fillRect/>
          </a:stretch>
        </p:blipFill>
        <p:spPr bwMode="auto">
          <a:xfrm>
            <a:off x="1189038" y="3424238"/>
            <a:ext cx="7239000" cy="2895600"/>
          </a:xfrm>
          <a:prstGeom prst="rect">
            <a:avLst/>
          </a:prstGeom>
          <a:noFill/>
          <a:ln w="9525">
            <a:noFill/>
            <a:miter lim="800000"/>
            <a:headEnd/>
            <a:tailEnd/>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2-</a:t>
            </a:r>
            <a:fld id="{76CE3FCD-1AD3-4C82-B208-DC6F73A6246A}" type="slidenum">
              <a:rPr lang="en-US" smtClean="0">
                <a:latin typeface="Arial" charset="0"/>
                <a:cs typeface="Arial" charset="0"/>
              </a:rPr>
              <a:pPr/>
              <a:t>68</a:t>
            </a:fld>
            <a:endParaRPr lang="en-US">
              <a:latin typeface="Arial" charset="0"/>
              <a:cs typeface="Arial" charset="0"/>
            </a:endParaRPr>
          </a:p>
        </p:txBody>
      </p:sp>
      <p:sp>
        <p:nvSpPr>
          <p:cNvPr id="134147" name="Rectangle 2"/>
          <p:cNvSpPr>
            <a:spLocks noGrp="1" noChangeArrowheads="1"/>
          </p:cNvSpPr>
          <p:nvPr>
            <p:ph type="title"/>
          </p:nvPr>
        </p:nvSpPr>
        <p:spPr>
          <a:xfrm>
            <a:off x="762000" y="152400"/>
            <a:ext cx="8001000" cy="838200"/>
          </a:xfrm>
        </p:spPr>
        <p:txBody>
          <a:bodyPr/>
          <a:lstStyle/>
          <a:p>
            <a:pPr eaLnBrk="1" hangingPunct="1"/>
            <a:r>
              <a:rPr lang="en-US" sz="4000" b="1">
                <a:solidFill>
                  <a:srgbClr val="00B050"/>
                </a:solidFill>
              </a:rPr>
              <a:t>Integrated Campaigns in Action</a:t>
            </a:r>
          </a:p>
        </p:txBody>
      </p:sp>
      <p:sp>
        <p:nvSpPr>
          <p:cNvPr id="5837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5837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5837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11" name="Rectangle 10"/>
          <p:cNvSpPr/>
          <p:nvPr/>
        </p:nvSpPr>
        <p:spPr>
          <a:xfrm>
            <a:off x="1447800" y="2133600"/>
            <a:ext cx="306365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800" b="1" dirty="0">
                <a:ln w="11430"/>
                <a:solidFill>
                  <a:srgbClr val="0033CC"/>
                </a:solidFill>
                <a:effectLst>
                  <a:outerShdw blurRad="50800" dist="39000" dir="5460000" algn="tl">
                    <a:srgbClr val="000000">
                      <a:alpha val="38000"/>
                    </a:srgbClr>
                  </a:outerShdw>
                </a:effectLst>
                <a:cs typeface="+mn-cs"/>
              </a:rPr>
              <a:t>Skyjacker</a:t>
            </a:r>
          </a:p>
        </p:txBody>
      </p:sp>
      <p:pic>
        <p:nvPicPr>
          <p:cNvPr id="134152" name="Picture 1"/>
          <p:cNvPicPr>
            <a:picLocks noChangeAspect="1"/>
          </p:cNvPicPr>
          <p:nvPr/>
        </p:nvPicPr>
        <p:blipFill>
          <a:blip r:embed="rId3"/>
          <a:srcRect/>
          <a:stretch>
            <a:fillRect/>
          </a:stretch>
        </p:blipFill>
        <p:spPr bwMode="auto">
          <a:xfrm>
            <a:off x="4954588" y="914400"/>
            <a:ext cx="3884612" cy="530225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9C9A0E26-7E6D-4B80-8F01-37F56FA89CFE}" type="slidenum">
              <a:rPr lang="en-US" smtClean="0">
                <a:latin typeface="Arial" charset="0"/>
                <a:cs typeface="Arial" charset="0"/>
              </a:rPr>
              <a:pPr/>
              <a:t>7</a:t>
            </a:fld>
            <a:endParaRPr lang="en-US">
              <a:latin typeface="Arial" charset="0"/>
              <a:cs typeface="Arial" charset="0"/>
            </a:endParaRPr>
          </a:p>
        </p:txBody>
      </p:sp>
      <p:sp>
        <p:nvSpPr>
          <p:cNvPr id="33795" name="Rectangle 3"/>
          <p:cNvSpPr>
            <a:spLocks noGrp="1" noChangeArrowheads="1"/>
          </p:cNvSpPr>
          <p:nvPr>
            <p:ph type="body" idx="1"/>
          </p:nvPr>
        </p:nvSpPr>
        <p:spPr>
          <a:xfrm>
            <a:off x="3810000" y="2743200"/>
            <a:ext cx="5029200" cy="1981200"/>
          </a:xfrm>
        </p:spPr>
        <p:txBody>
          <a:bodyPr/>
          <a:lstStyle/>
          <a:p>
            <a:pPr>
              <a:lnSpc>
                <a:spcPct val="150000"/>
              </a:lnSpc>
              <a:defRPr/>
            </a:pPr>
            <a:r>
              <a:rPr lang="en-US" sz="2800" dirty="0"/>
              <a:t>Company communications</a:t>
            </a:r>
          </a:p>
          <a:p>
            <a:pPr>
              <a:lnSpc>
                <a:spcPct val="150000"/>
              </a:lnSpc>
              <a:defRPr/>
            </a:pPr>
            <a:r>
              <a:rPr lang="en-US" sz="2800" dirty="0"/>
              <a:t>Industry communications</a:t>
            </a:r>
          </a:p>
          <a:p>
            <a:pPr>
              <a:lnSpc>
                <a:spcPct val="150000"/>
              </a:lnSpc>
              <a:defRPr/>
            </a:pPr>
            <a:r>
              <a:rPr lang="en-US" sz="2800" dirty="0"/>
              <a:t>Competitor communications</a:t>
            </a:r>
          </a:p>
        </p:txBody>
      </p:sp>
      <p:sp>
        <p:nvSpPr>
          <p:cNvPr id="33798"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379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380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5063" name="Rectangle 2"/>
          <p:cNvSpPr>
            <a:spLocks noGrp="1" noChangeArrowheads="1"/>
          </p:cNvSpPr>
          <p:nvPr>
            <p:ph type="title"/>
          </p:nvPr>
        </p:nvSpPr>
        <p:spPr>
          <a:xfrm>
            <a:off x="838200" y="228600"/>
            <a:ext cx="8001000" cy="1447800"/>
          </a:xfrm>
        </p:spPr>
        <p:txBody>
          <a:bodyPr/>
          <a:lstStyle/>
          <a:p>
            <a:r>
              <a:rPr lang="en-US" sz="5400" b="1">
                <a:solidFill>
                  <a:srgbClr val="0000FF"/>
                </a:solidFill>
              </a:rPr>
              <a:t>Communications</a:t>
            </a:r>
            <a:br>
              <a:rPr lang="en-US" sz="4800" b="1">
                <a:solidFill>
                  <a:srgbClr val="FF0033"/>
                </a:solidFill>
              </a:rPr>
            </a:br>
            <a:r>
              <a:rPr lang="en-US" sz="3600" b="1">
                <a:solidFill>
                  <a:srgbClr val="FF0033"/>
                </a:solidFill>
              </a:rPr>
              <a:t>The IMC Planning Process</a:t>
            </a:r>
            <a:endParaRPr lang="en-US" sz="4800" b="1">
              <a:solidFill>
                <a:srgbClr val="FF0033"/>
              </a:solidFill>
            </a:endParaRPr>
          </a:p>
        </p:txBody>
      </p:sp>
      <p:pic>
        <p:nvPicPr>
          <p:cNvPr id="45064" name="Picture 1"/>
          <p:cNvPicPr>
            <a:picLocks noChangeAspect="1"/>
          </p:cNvPicPr>
          <p:nvPr/>
        </p:nvPicPr>
        <p:blipFill>
          <a:blip r:embed="rId3"/>
          <a:srcRect/>
          <a:stretch>
            <a:fillRect/>
          </a:stretch>
        </p:blipFill>
        <p:spPr bwMode="auto">
          <a:xfrm>
            <a:off x="838200" y="1905000"/>
            <a:ext cx="3017838" cy="3962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6" name="内容占位符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704"/>
          <a:stretch/>
        </p:blipFill>
        <p:spPr>
          <a:xfrm>
            <a:off x="34255" y="533400"/>
            <a:ext cx="9020908" cy="5791200"/>
          </a:xfrm>
        </p:spPr>
      </p:pic>
      <p:sp>
        <p:nvSpPr>
          <p:cNvPr id="5" name="灯片编号占位符 4"/>
          <p:cNvSpPr>
            <a:spLocks noGrp="1"/>
          </p:cNvSpPr>
          <p:nvPr>
            <p:ph type="sldNum" sz="quarter" idx="12"/>
          </p:nvPr>
        </p:nvSpPr>
        <p:spPr/>
        <p:txBody>
          <a:bodyPr/>
          <a:lstStyle/>
          <a:p>
            <a:pPr>
              <a:defRPr/>
            </a:pPr>
            <a:r>
              <a:rPr lang="en-US"/>
              <a:t>4-</a:t>
            </a:r>
            <a:fld id="{E9D05F69-CCB3-446C-9966-47CECC4E5ACD}" type="slidenum">
              <a:rPr lang="en-US" smtClean="0"/>
              <a:pPr>
                <a:defRPr/>
              </a:pPr>
              <a:t>8</a:t>
            </a:fld>
            <a:endParaRPr lang="en-US"/>
          </a:p>
        </p:txBody>
      </p:sp>
    </p:spTree>
    <p:extLst>
      <p:ext uri="{BB962C8B-B14F-4D97-AF65-F5344CB8AC3E}">
        <p14:creationId xmlns:p14="http://schemas.microsoft.com/office/powerpoint/2010/main" val="29877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4-</a:t>
            </a:r>
            <a:fld id="{0B43E71F-B915-4EE2-8F88-480945A7E990}" type="slidenum">
              <a:rPr lang="en-US" smtClean="0">
                <a:latin typeface="Arial" charset="0"/>
                <a:cs typeface="Arial" charset="0"/>
              </a:rPr>
              <a:pPr/>
              <a:t>9</a:t>
            </a:fld>
            <a:endParaRPr lang="en-US">
              <a:latin typeface="Arial" charset="0"/>
              <a:cs typeface="Arial" charset="0"/>
            </a:endParaRPr>
          </a:p>
        </p:txBody>
      </p:sp>
      <p:sp>
        <p:nvSpPr>
          <p:cNvPr id="47107" name="Rectangle 2"/>
          <p:cNvSpPr>
            <a:spLocks noGrp="1" noChangeArrowheads="1"/>
          </p:cNvSpPr>
          <p:nvPr>
            <p:ph type="title"/>
          </p:nvPr>
        </p:nvSpPr>
        <p:spPr>
          <a:xfrm>
            <a:off x="838200" y="304800"/>
            <a:ext cx="7543800" cy="762000"/>
          </a:xfrm>
        </p:spPr>
        <p:txBody>
          <a:bodyPr/>
          <a:lstStyle/>
          <a:p>
            <a:r>
              <a:rPr lang="en-US" sz="6000" b="1">
                <a:solidFill>
                  <a:srgbClr val="FF0033"/>
                </a:solidFill>
              </a:rPr>
              <a:t>Target Markets</a:t>
            </a:r>
          </a:p>
        </p:txBody>
      </p:sp>
      <p:sp>
        <p:nvSpPr>
          <p:cNvPr id="47108" name="Rectangle 3"/>
          <p:cNvSpPr>
            <a:spLocks noGrp="1" noChangeArrowheads="1"/>
          </p:cNvSpPr>
          <p:nvPr>
            <p:ph type="body" idx="1"/>
          </p:nvPr>
        </p:nvSpPr>
        <p:spPr>
          <a:xfrm>
            <a:off x="2133600" y="1298575"/>
            <a:ext cx="6172200" cy="2816225"/>
          </a:xfrm>
        </p:spPr>
        <p:txBody>
          <a:bodyPr/>
          <a:lstStyle/>
          <a:p>
            <a:pPr>
              <a:lnSpc>
                <a:spcPct val="90000"/>
              </a:lnSpc>
            </a:pPr>
            <a:r>
              <a:rPr lang="en-US" dirty="0">
                <a:effectLst/>
              </a:rPr>
              <a:t>Target markets</a:t>
            </a:r>
          </a:p>
          <a:p>
            <a:pPr lvl="1">
              <a:lnSpc>
                <a:spcPct val="90000"/>
              </a:lnSpc>
            </a:pPr>
            <a:r>
              <a:rPr lang="en-US" dirty="0">
                <a:effectLst/>
              </a:rPr>
              <a:t>Consumer markets</a:t>
            </a:r>
          </a:p>
          <a:p>
            <a:pPr lvl="1">
              <a:lnSpc>
                <a:spcPct val="90000"/>
              </a:lnSpc>
            </a:pPr>
            <a:r>
              <a:rPr lang="en-US" dirty="0">
                <a:effectLst/>
              </a:rPr>
              <a:t>B</a:t>
            </a:r>
            <a:r>
              <a:rPr lang="en-US" altLang="zh-CN" dirty="0">
                <a:effectLst/>
              </a:rPr>
              <a:t>2B</a:t>
            </a:r>
            <a:r>
              <a:rPr lang="en-US" dirty="0">
                <a:effectLst/>
              </a:rPr>
              <a:t> markets</a:t>
            </a:r>
          </a:p>
          <a:p>
            <a:pPr>
              <a:lnSpc>
                <a:spcPct val="90000"/>
              </a:lnSpc>
            </a:pPr>
            <a:r>
              <a:rPr lang="en-US" dirty="0">
                <a:effectLst/>
              </a:rPr>
              <a:t>Market segment</a:t>
            </a:r>
          </a:p>
          <a:p>
            <a:pPr>
              <a:lnSpc>
                <a:spcPct val="90000"/>
              </a:lnSpc>
            </a:pPr>
            <a:r>
              <a:rPr lang="en-US" dirty="0">
                <a:effectLst/>
              </a:rPr>
              <a:t>Market segmentation</a:t>
            </a:r>
          </a:p>
        </p:txBody>
      </p:sp>
      <p:sp>
        <p:nvSpPr>
          <p:cNvPr id="3584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584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584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47112" name="Picture 1"/>
          <p:cNvPicPr>
            <a:picLocks noChangeAspect="1"/>
          </p:cNvPicPr>
          <p:nvPr/>
        </p:nvPicPr>
        <p:blipFill>
          <a:blip r:embed="rId3"/>
          <a:srcRect/>
          <a:stretch>
            <a:fillRect/>
          </a:stretch>
        </p:blipFill>
        <p:spPr bwMode="auto">
          <a:xfrm>
            <a:off x="1981200" y="4038600"/>
            <a:ext cx="5332413" cy="21367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ue Diagonal">
  <a:themeElements>
    <a:clrScheme name="">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380EBE"/>
      </a:hlink>
      <a:folHlink>
        <a:srgbClr val="FF9900"/>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2"/>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inkle">
  <a:themeElements>
    <a:clrScheme name="">
      <a:dk1>
        <a:srgbClr val="000000"/>
      </a:dk1>
      <a:lt1>
        <a:srgbClr val="990066"/>
      </a:lt1>
      <a:dk2>
        <a:srgbClr val="FF9933"/>
      </a:dk2>
      <a:lt2>
        <a:srgbClr val="660033"/>
      </a:lt2>
      <a:accent1>
        <a:srgbClr val="9933FF"/>
      </a:accent1>
      <a:accent2>
        <a:srgbClr val="00CCCC"/>
      </a:accent2>
      <a:accent3>
        <a:srgbClr val="CAAAB8"/>
      </a:accent3>
      <a:accent4>
        <a:srgbClr val="000000"/>
      </a:accent4>
      <a:accent5>
        <a:srgbClr val="CAADFF"/>
      </a:accent5>
      <a:accent6>
        <a:srgbClr val="00B9B9"/>
      </a:accent6>
      <a:hlink>
        <a:srgbClr val="0000FF"/>
      </a:hlink>
      <a:folHlink>
        <a:srgbClr val="CC6600"/>
      </a:folHlink>
    </a:clrScheme>
    <a:fontScheme name="Twink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winkle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Twinkle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Twinkle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winkle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Twinkle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Twinkle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Twinkle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2622</TotalTime>
  <Words>7830</Words>
  <Application>Microsoft Office PowerPoint</Application>
  <PresentationFormat>全屏显示(4:3)</PresentationFormat>
  <Paragraphs>727</Paragraphs>
  <Slides>68</Slides>
  <Notes>55</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68</vt:i4>
      </vt:variant>
    </vt:vector>
  </HeadingPairs>
  <TitlesOfParts>
    <vt:vector size="80" baseType="lpstr">
      <vt:lpstr>方正舒体</vt:lpstr>
      <vt:lpstr>华文楷体</vt:lpstr>
      <vt:lpstr>隶书</vt:lpstr>
      <vt:lpstr>宋体</vt:lpstr>
      <vt:lpstr>Arial</vt:lpstr>
      <vt:lpstr>Tahoma</vt:lpstr>
      <vt:lpstr>Times New Roman</vt:lpstr>
      <vt:lpstr>Verdana</vt:lpstr>
      <vt:lpstr>Wingdings</vt:lpstr>
      <vt:lpstr>Blue Diagonal</vt:lpstr>
      <vt:lpstr>Twinkle</vt:lpstr>
      <vt:lpstr>Chart</vt:lpstr>
      <vt:lpstr>PowerPoint 演示文稿</vt:lpstr>
      <vt:lpstr>PetSmart</vt:lpstr>
      <vt:lpstr>Chapter Overview</vt:lpstr>
      <vt:lpstr>PowerPoint 演示文稿</vt:lpstr>
      <vt:lpstr>客户 The IMC Planning Process</vt:lpstr>
      <vt:lpstr>Competition   The IMC Planning Process</vt:lpstr>
      <vt:lpstr>Communications The IMC Planning Process</vt:lpstr>
      <vt:lpstr>PowerPoint 演示文稿</vt:lpstr>
      <vt:lpstr>Target Markets</vt:lpstr>
      <vt:lpstr>Tests to Determine if a Particular Market Segment Is Viable</vt:lpstr>
      <vt:lpstr>PowerPoint 演示文稿</vt:lpstr>
      <vt:lpstr>Gender Segments Based on Demographics</vt:lpstr>
      <vt:lpstr>PowerPoint 演示文稿</vt:lpstr>
      <vt:lpstr>PowerPoint 演示文稿</vt:lpstr>
      <vt:lpstr>Age Segments Based on Demographics</vt:lpstr>
      <vt:lpstr>Segments Based on Demographics</vt:lpstr>
      <vt:lpstr>消费心态细分法</vt:lpstr>
      <vt:lpstr>AIOs</vt:lpstr>
      <vt:lpstr>生活方式维度</vt:lpstr>
      <vt:lpstr>心理分类使用</vt:lpstr>
      <vt:lpstr>测量生活方式的AIO方法</vt:lpstr>
      <vt:lpstr>AIO调查中的问题陈述</vt:lpstr>
      <vt:lpstr>基于AIO调查的一般性生活方式分类</vt:lpstr>
      <vt:lpstr>与特定产品购买有关的生活方式特征 ——个人护理用品消费创新者生活方式特征</vt:lpstr>
      <vt:lpstr>VALS 2 Psychographic Segmentation</vt:lpstr>
      <vt:lpstr>VALS2TM</vt:lpstr>
      <vt:lpstr>PowerPoint 演示文稿</vt:lpstr>
      <vt:lpstr>VALS2生活方式分类及其在营销中的应用</vt:lpstr>
      <vt:lpstr>求生存者和维持者</vt:lpstr>
      <vt:lpstr>归属者、竞争者和成就者 </vt:lpstr>
      <vt:lpstr>自我中心者、注重体验者和关心社会者 </vt:lpstr>
      <vt:lpstr>整合型生活方式</vt:lpstr>
      <vt:lpstr>表12－2我国台湾地区消费者世代划分</vt:lpstr>
      <vt:lpstr>表12－3中国消费者世代的主要分类</vt:lpstr>
      <vt:lpstr>表12－4中国80后消费者世代的主要观念</vt:lpstr>
      <vt:lpstr>讨论</vt:lpstr>
      <vt:lpstr>总体心理类型</vt:lpstr>
      <vt:lpstr>PowerPoint 演示文稿</vt:lpstr>
      <vt:lpstr>Geodemographic Segmentation</vt:lpstr>
      <vt:lpstr>利益细分法</vt:lpstr>
      <vt:lpstr>用法细分</vt:lpstr>
      <vt:lpstr>PowerPoint 演示文稿</vt:lpstr>
      <vt:lpstr>PowerPoint 演示文稿</vt:lpstr>
      <vt:lpstr>Product Positioning</vt:lpstr>
      <vt:lpstr>PowerPoint 演示文稿</vt:lpstr>
      <vt:lpstr>PowerPoint 演示文稿</vt:lpstr>
      <vt:lpstr>Elements of Positioning</vt:lpstr>
      <vt:lpstr>PowerPoint 演示文稿</vt:lpstr>
      <vt:lpstr>PowerPoint 演示文稿</vt:lpstr>
      <vt:lpstr>PowerPoint 演示文稿</vt:lpstr>
      <vt:lpstr>Factors Impacting Relationship  Between Promotions and Sales</vt:lpstr>
      <vt:lpstr>PowerPoint 演示文稿</vt:lpstr>
      <vt:lpstr>PowerPoint 演示文稿</vt:lpstr>
      <vt:lpstr>PowerPoint 演示文稿</vt:lpstr>
      <vt:lpstr>PowerPoint 演示文稿</vt:lpstr>
      <vt:lpstr>Types of Budgets</vt:lpstr>
      <vt:lpstr>PowerPoint 演示文稿</vt:lpstr>
      <vt:lpstr>Types of Budgets</vt:lpstr>
      <vt:lpstr>Types of Budgets</vt:lpstr>
      <vt:lpstr>IMC Components</vt:lpstr>
      <vt:lpstr>PowerPoint 演示文稿</vt:lpstr>
      <vt:lpstr>PowerPoint 演示文稿</vt:lpstr>
      <vt:lpstr>PowerPoint 演示文稿</vt:lpstr>
      <vt:lpstr>PowerPoint 演示文稿</vt:lpstr>
      <vt:lpstr>Ouachita Independent Bank (Part 4)</vt:lpstr>
      <vt:lpstr>Ouachita Independent Bank (Part 4)</vt:lpstr>
      <vt:lpstr>Ouachita Independent Bank (Part 4)</vt:lpstr>
      <vt:lpstr>Integrated Campaigns in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2-1 Methods of Segmenting Consumer Markets</dc:title>
  <dc:creator>Kenneth E. Clow</dc:creator>
  <cp:lastModifiedBy>Mingyi GU</cp:lastModifiedBy>
  <cp:revision>287</cp:revision>
  <cp:lastPrinted>2000-07-26T00:42:58Z</cp:lastPrinted>
  <dcterms:created xsi:type="dcterms:W3CDTF">1999-06-12T10:13:32Z</dcterms:created>
  <dcterms:modified xsi:type="dcterms:W3CDTF">2017-10-25T14:02:41Z</dcterms:modified>
</cp:coreProperties>
</file>