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04" r:id="rId2"/>
    <p:sldId id="310" r:id="rId3"/>
    <p:sldId id="265" r:id="rId4"/>
    <p:sldId id="302" r:id="rId5"/>
    <p:sldId id="330" r:id="rId6"/>
    <p:sldId id="331" r:id="rId7"/>
    <p:sldId id="312" r:id="rId8"/>
    <p:sldId id="266" r:id="rId9"/>
    <p:sldId id="313" r:id="rId10"/>
    <p:sldId id="314" r:id="rId11"/>
    <p:sldId id="315" r:id="rId12"/>
    <p:sldId id="335" r:id="rId13"/>
    <p:sldId id="336" r:id="rId14"/>
    <p:sldId id="332" r:id="rId15"/>
    <p:sldId id="333" r:id="rId16"/>
    <p:sldId id="337" r:id="rId17"/>
    <p:sldId id="316" r:id="rId18"/>
    <p:sldId id="267" r:id="rId19"/>
    <p:sldId id="338" r:id="rId20"/>
    <p:sldId id="268" r:id="rId21"/>
    <p:sldId id="279" r:id="rId22"/>
    <p:sldId id="261" r:id="rId23"/>
    <p:sldId id="293" r:id="rId24"/>
    <p:sldId id="263" r:id="rId25"/>
    <p:sldId id="317" r:id="rId26"/>
    <p:sldId id="318" r:id="rId27"/>
    <p:sldId id="271" r:id="rId28"/>
    <p:sldId id="272" r:id="rId29"/>
    <p:sldId id="277" r:id="rId30"/>
    <p:sldId id="319" r:id="rId31"/>
    <p:sldId id="307" r:id="rId32"/>
    <p:sldId id="334" r:id="rId33"/>
    <p:sldId id="308" r:id="rId34"/>
    <p:sldId id="306" r:id="rId35"/>
    <p:sldId id="339" r:id="rId36"/>
    <p:sldId id="320" r:id="rId37"/>
  </p:sldIdLst>
  <p:sldSz cx="9144000" cy="6858000" type="screen4x3"/>
  <p:notesSz cx="6858000" cy="90281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6600"/>
    <a:srgbClr val="0033CC"/>
    <a:srgbClr val="CC0000"/>
    <a:srgbClr val="3366FF"/>
    <a:srgbClr val="99FF66"/>
    <a:srgbClr val="FFFF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3" autoAdjust="0"/>
    <p:restoredTop sz="74401" autoAdjust="0"/>
  </p:normalViewPr>
  <p:slideViewPr>
    <p:cSldViewPr>
      <p:cViewPr varScale="1">
        <p:scale>
          <a:sx n="48" d="100"/>
          <a:sy n="48" d="100"/>
        </p:scale>
        <p:origin x="1908"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notesViewPr>
    <p:cSldViewPr>
      <p:cViewPr varScale="1">
        <p:scale>
          <a:sx n="38" d="100"/>
          <a:sy n="38" d="100"/>
        </p:scale>
        <p:origin x="-1446" y="-84"/>
      </p:cViewPr>
      <p:guideLst>
        <p:guide orient="horz" pos="284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pitchFamily="34" charset="0"/>
                <a:cs typeface="+mn-cs"/>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endParaRPr lang="en-US"/>
          </a:p>
        </p:txBody>
      </p:sp>
      <p:sp>
        <p:nvSpPr>
          <p:cNvPr id="10244" name="Rectangle 4"/>
          <p:cNvSpPr>
            <a:spLocks noGrp="1" noChangeArrowheads="1"/>
          </p:cNvSpPr>
          <p:nvPr>
            <p:ph type="ftr" sz="quarter" idx="2"/>
          </p:nvPr>
        </p:nvSpPr>
        <p:spPr bwMode="auto">
          <a:xfrm>
            <a:off x="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pitchFamily="34" charset="0"/>
                <a:cs typeface="+mn-cs"/>
              </a:defRPr>
            </a:lvl1pPr>
          </a:lstStyle>
          <a:p>
            <a:pPr>
              <a:defRPr/>
            </a:pPr>
            <a:endParaRPr lang="en-US"/>
          </a:p>
        </p:txBody>
      </p:sp>
      <p:sp>
        <p:nvSpPr>
          <p:cNvPr id="10245" name="Rectangle 5"/>
          <p:cNvSpPr>
            <a:spLocks noGrp="1" noChangeArrowheads="1"/>
          </p:cNvSpPr>
          <p:nvPr>
            <p:ph type="sldNum" sz="quarter" idx="3"/>
          </p:nvPr>
        </p:nvSpPr>
        <p:spPr bwMode="auto">
          <a:xfrm>
            <a:off x="388620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8966A0E0-0F73-4C2E-A55B-B6503CCCBAF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xfrm>
            <a:off x="1173163" y="677863"/>
            <a:ext cx="4513262" cy="3384550"/>
          </a:xfrm>
          <a:prstGeom prst="rect">
            <a:avLst/>
          </a:prstGeom>
          <a:noFill/>
          <a:ln>
            <a:solidFill>
              <a:srgbClr val="000000"/>
            </a:solidFill>
            <a:miter lim="800000"/>
            <a:headEnd/>
            <a:tailEnd/>
          </a:ln>
        </p:spPr>
      </p:sp>
      <p:sp>
        <p:nvSpPr>
          <p:cNvPr id="16386"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a:lstStyle/>
          <a:p>
            <a:r>
              <a:rPr lang="en-US">
                <a:latin typeface="Arial" charset="0"/>
              </a:rPr>
              <a:t>Chapter 3 covers both consumer and business-to-business buyer behaviors. Understanding how and why consumers and businesses make purchases is important in developing integrated marketing communications.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891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The level of motivation has an impact on the amount of time spent in external search. Motivation is determined by involvement, cognition, and shopping enthusiasm. The higher the level of involvement, the more time a consumer will spend in searching for additional information. The need for cognition is the level of mental activity a person enjoys. People who have a high need for cognition, that is they want to think about options before making a decision, will spend more time searching for information. Some people want to weigh every option, make sure they are right, so this need to think about all angles will lengthen the search process. The last motivating factor is the person’s enthusiasm for shopping. Individuals who like to shop, who enjoy comparing brands, will spend more time than individuals who hate or dislike shopping.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8588" y="1128713"/>
            <a:ext cx="4060825" cy="3046412"/>
          </a:xfrm>
          <a:prstGeom prst="rect">
            <a:avLst/>
          </a:prstGeom>
          <a:noFill/>
          <a:ln w="12700">
            <a:solidFill>
              <a:prstClr val="black"/>
            </a:solidFill>
          </a:ln>
        </p:spPr>
      </p:sp>
      <p:sp>
        <p:nvSpPr>
          <p:cNvPr id="3" name="备注占位符 2"/>
          <p:cNvSpPr>
            <a:spLocks noGrp="1"/>
          </p:cNvSpPr>
          <p:nvPr>
            <p:ph type="body" idx="1"/>
          </p:nvPr>
        </p:nvSpPr>
        <p:spPr>
          <a:xfrm>
            <a:off x="685800" y="4344988"/>
            <a:ext cx="5486400" cy="3554412"/>
          </a:xfrm>
          <a:prstGeom prst="rect">
            <a:avLst/>
          </a:prstGeom>
        </p:spPr>
        <p:txBody>
          <a:bodyPr/>
          <a:lstStyle/>
          <a:p>
            <a:r>
              <a:rPr lang="zh-CN" altLang="en-US" dirty="0"/>
              <a:t>下节课 准备</a:t>
            </a:r>
            <a:r>
              <a:rPr lang="en-US" altLang="zh-CN" dirty="0"/>
              <a:t>PII</a:t>
            </a:r>
            <a:r>
              <a:rPr lang="zh-CN" altLang="en-US" dirty="0"/>
              <a:t>问卷量表</a:t>
            </a:r>
          </a:p>
        </p:txBody>
      </p:sp>
    </p:spTree>
    <p:extLst>
      <p:ext uri="{BB962C8B-B14F-4D97-AF65-F5344CB8AC3E}">
        <p14:creationId xmlns:p14="http://schemas.microsoft.com/office/powerpoint/2010/main" val="112511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8588" y="1128713"/>
            <a:ext cx="4060825" cy="3046412"/>
          </a:xfrm>
          <a:prstGeom prst="rect">
            <a:avLst/>
          </a:prstGeom>
          <a:noFill/>
          <a:ln w="12700">
            <a:solidFill>
              <a:prstClr val="black"/>
            </a:solidFill>
          </a:ln>
        </p:spPr>
      </p:sp>
      <p:sp>
        <p:nvSpPr>
          <p:cNvPr id="3" name="备注占位符 2"/>
          <p:cNvSpPr>
            <a:spLocks noGrp="1"/>
          </p:cNvSpPr>
          <p:nvPr>
            <p:ph type="body" idx="1"/>
          </p:nvPr>
        </p:nvSpPr>
        <p:spPr>
          <a:xfrm>
            <a:off x="685800" y="4344988"/>
            <a:ext cx="5486400" cy="3554412"/>
          </a:xfrm>
          <a:prstGeom prst="rect">
            <a:avLst/>
          </a:prstGeom>
        </p:spPr>
        <p:txBody>
          <a:bodyPr/>
          <a:lstStyle/>
          <a:p>
            <a:r>
              <a:rPr lang="zh-CN" altLang="en-US" dirty="0"/>
              <a:t>博达大桥网格模型</a:t>
            </a:r>
          </a:p>
        </p:txBody>
      </p:sp>
    </p:spTree>
    <p:extLst>
      <p:ext uri="{BB962C8B-B14F-4D97-AF65-F5344CB8AC3E}">
        <p14:creationId xmlns:p14="http://schemas.microsoft.com/office/powerpoint/2010/main" val="294208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096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Consumers will weigh the cost versus the benefits of an external search. There are the actual costs to search, such as driving to the mall to look at various brands. Then there is the cost of the product. If a particular brand is purchased and the consumer doesn’t like it, that money is basically lost. So for high cost items, there is more pressure to search to make sure the right decision is made. </a:t>
            </a:r>
            <a:r>
              <a:rPr lang="en-US">
                <a:latin typeface="Arial" charset="0"/>
              </a:rPr>
              <a:t>Then there are subjective costs, the amount of time spent and the anxiety involved. </a:t>
            </a:r>
            <a:r>
              <a:rPr lang="en-US" dirty="0">
                <a:latin typeface="Arial" charset="0"/>
              </a:rPr>
              <a:t>For most people, time is valuable. Yet, if the purchase decision causes anxiety, then spending more time searching for information is worth it, to reduce the anxiety and ensure the right decision is made. The last consideration is opportunity cost. Once the purchase is made, the consumer forgoes the alternatives. The higher the perceived costs to search for information, the less consumers will search. Alternatively, the higher the perceived benefit in gathering additional information, the more time a person will spend searching.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301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zh-CN" altLang="en-US" dirty="0">
                <a:latin typeface="Arial" charset="0"/>
              </a:rPr>
              <a:t>有效的营销传播可以影响消费者态度</a:t>
            </a:r>
            <a:endParaRPr lang="en-US" altLang="zh-CN" dirty="0">
              <a:latin typeface="Arial" charset="0"/>
            </a:endParaRPr>
          </a:p>
          <a:p>
            <a:r>
              <a:rPr lang="en-US" b="1" dirty="0">
                <a:latin typeface="Arial" charset="0"/>
              </a:rPr>
              <a:t>Attitude</a:t>
            </a:r>
            <a:r>
              <a:rPr lang="en-US" dirty="0">
                <a:latin typeface="Arial" charset="0"/>
              </a:rPr>
              <a:t> is the mental position a person takes towards a topic, person, or an event that influences an individual’s feelings, perceptions, learning processes, and behaviors. Attitude consists of three components.</a:t>
            </a:r>
            <a:r>
              <a:rPr lang="zh-CN" altLang="en-US" dirty="0">
                <a:latin typeface="Arial" charset="0"/>
              </a:rPr>
              <a:t>态度三要素</a:t>
            </a:r>
            <a:endParaRPr lang="en-US" dirty="0">
              <a:latin typeface="Arial" charset="0"/>
            </a:endParaRPr>
          </a:p>
          <a:p>
            <a:r>
              <a:rPr lang="en-US" b="1" dirty="0">
                <a:latin typeface="Arial" charset="0"/>
              </a:rPr>
              <a:t>Affective</a:t>
            </a:r>
            <a:r>
              <a:rPr lang="en-US" dirty="0">
                <a:latin typeface="Arial" charset="0"/>
              </a:rPr>
              <a:t> is the feeling and emotional part of attitude.</a:t>
            </a:r>
          </a:p>
          <a:p>
            <a:r>
              <a:rPr lang="en-US" b="1" dirty="0">
                <a:latin typeface="Arial" charset="0"/>
              </a:rPr>
              <a:t>Cognitive </a:t>
            </a:r>
            <a:r>
              <a:rPr lang="en-US" dirty="0">
                <a:latin typeface="Arial" charset="0"/>
              </a:rPr>
              <a:t>is the individual’s knowledge, understanding, and interpretation of a topic, person, or thing.</a:t>
            </a:r>
          </a:p>
          <a:p>
            <a:r>
              <a:rPr lang="en-US" b="1" dirty="0">
                <a:latin typeface="Arial" charset="0"/>
              </a:rPr>
              <a:t>Conative</a:t>
            </a:r>
            <a:r>
              <a:rPr lang="en-US" dirty="0">
                <a:latin typeface="Arial" charset="0"/>
              </a:rPr>
              <a:t> is an individual's intentions, actions, or behavior.</a:t>
            </a:r>
          </a:p>
          <a:p>
            <a:r>
              <a:rPr lang="en-US" dirty="0">
                <a:latin typeface="Arial" charset="0"/>
              </a:rPr>
              <a:t>This ad for St. Francis North Hospital is designed to impact the cognitive component of attitude by providing information and knowledge about imaging technology.</a:t>
            </a:r>
            <a:endParaRPr lang="en-US" b="1"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8588" y="1128713"/>
            <a:ext cx="4060825" cy="3046412"/>
          </a:xfrm>
          <a:prstGeom prst="rect">
            <a:avLst/>
          </a:prstGeom>
          <a:noFill/>
          <a:ln w="12700">
            <a:solidFill>
              <a:prstClr val="black"/>
            </a:solidFill>
          </a:ln>
        </p:spPr>
      </p:sp>
      <p:sp>
        <p:nvSpPr>
          <p:cNvPr id="3" name="备注占位符 2"/>
          <p:cNvSpPr>
            <a:spLocks noGrp="1"/>
          </p:cNvSpPr>
          <p:nvPr>
            <p:ph type="body" idx="1"/>
          </p:nvPr>
        </p:nvSpPr>
        <p:spPr>
          <a:xfrm>
            <a:off x="685800" y="4344988"/>
            <a:ext cx="5486400" cy="3554412"/>
          </a:xfrm>
          <a:prstGeom prst="rect">
            <a:avLst/>
          </a:prstGeom>
        </p:spPr>
        <p:txBody>
          <a:bodyPr/>
          <a:lstStyle/>
          <a:p>
            <a:endParaRPr lang="zh-CN" altLang="en-US" dirty="0"/>
          </a:p>
        </p:txBody>
      </p:sp>
    </p:spTree>
    <p:extLst>
      <p:ext uri="{BB962C8B-B14F-4D97-AF65-F5344CB8AC3E}">
        <p14:creationId xmlns:p14="http://schemas.microsoft.com/office/powerpoint/2010/main" val="38830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505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In terms of influencing or changing consumer attitudes, marketers have three options. </a:t>
            </a:r>
          </a:p>
          <a:p>
            <a:r>
              <a:rPr lang="zh-CN" altLang="en-US" dirty="0">
                <a:latin typeface="Arial" charset="0"/>
              </a:rPr>
              <a:t>先了解和形成产品认知信念和知识（产品），而后生成情绪和感觉（品牌），导致购买。</a:t>
            </a:r>
            <a:r>
              <a:rPr lang="en-US" dirty="0">
                <a:latin typeface="Arial" charset="0"/>
              </a:rPr>
              <a:t>The most common sequence is to first impact a person’s cognitive beliefs and knowledge about a product, then develop emotions and feelings for the brand, which then results in purchasing the product. </a:t>
            </a:r>
          </a:p>
          <a:p>
            <a:r>
              <a:rPr lang="en-US" dirty="0">
                <a:latin typeface="Arial" charset="0"/>
              </a:rPr>
              <a:t>The second sequence begins with affective, the feelings and emotions. The marketing message is designed to elicit an emotional response followed by the purchase action. Then once the person has tried the product, he/she will make judgments about it. </a:t>
            </a:r>
          </a:p>
          <a:p>
            <a:r>
              <a:rPr lang="en-US" dirty="0">
                <a:latin typeface="Arial" charset="0"/>
              </a:rPr>
              <a:t>The third sequence begins with the conative. The idea is to get the person to try it. Food items and other low cost products often use this approach. </a:t>
            </a:r>
          </a:p>
          <a:p>
            <a:r>
              <a:rPr lang="en-US" dirty="0">
                <a:latin typeface="Arial" charset="0"/>
              </a:rPr>
              <a:t>After the person tries the product, he/she will develop thoughts about it and then decide if they like it or not. Feelings follow the knowledge. The sequence determines the content and how an ad is designed. Ads aimed at the affective component will look different than ads designed to impact the cognitive or conative component of attitude.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710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latin typeface="Arial" charset="0"/>
              </a:rPr>
              <a:t>This ad is designed to impact the affective component of attitude. </a:t>
            </a:r>
          </a:p>
          <a:p>
            <a:endParaRPr lang="en-US" dirty="0">
              <a:latin typeface="Arial" charset="0"/>
            </a:endParaRPr>
          </a:p>
          <a:p>
            <a:r>
              <a:rPr lang="en-US" dirty="0">
                <a:latin typeface="Arial" charset="0"/>
              </a:rPr>
              <a:t>While information is presented, the photo and tagline are designed to make a person feel good and to feel love. </a:t>
            </a:r>
          </a:p>
          <a:p>
            <a:endParaRPr lang="en-US" dirty="0">
              <a:latin typeface="Arial" charset="0"/>
            </a:endParaRPr>
          </a:p>
          <a:p>
            <a:r>
              <a:rPr lang="en-US" dirty="0">
                <a:latin typeface="Arial" charset="0"/>
              </a:rPr>
              <a:t>In terms of attitude sequence, this ad is using affective</a:t>
            </a:r>
            <a:r>
              <a:rPr lang="en-US" dirty="0">
                <a:latin typeface="Arial" charset="0"/>
                <a:sym typeface="Wingdings" pitchFamily="2" charset="2"/>
              </a:rPr>
              <a:t> conative  cognitive.</a:t>
            </a:r>
            <a:endParaRPr 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91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Attitudes reflects an individual’s personal values. </a:t>
            </a:r>
          </a:p>
          <a:p>
            <a:r>
              <a:rPr lang="en-US" b="1" dirty="0">
                <a:latin typeface="Arial" charset="0"/>
              </a:rPr>
              <a:t>Values</a:t>
            </a:r>
            <a:r>
              <a:rPr lang="en-US" dirty="0">
                <a:latin typeface="Arial" charset="0"/>
              </a:rPr>
              <a:t> are strongly held beliefs about various topics and concepts. </a:t>
            </a:r>
          </a:p>
          <a:p>
            <a:r>
              <a:rPr lang="en-US" dirty="0">
                <a:latin typeface="Arial" charset="0"/>
              </a:rPr>
              <a:t>Values frame attitudes and guide personal actions. This is a list of some of the primary values individuals hold. The strength of the value will determine a person’s attitude and actions. Individuals who deem excitement to be important and who crave excitement will have different attitudes and make different purchase decisions than someone who values mature love, wisdom, or personal accomplishment. In designing marketing messages, creatives need to think about personal values and how products can help an individual obtain the values being sought.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120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latin typeface="Arial" charset="0"/>
              </a:rPr>
              <a:t>This ad for </a:t>
            </a:r>
            <a:r>
              <a:rPr lang="en-US" dirty="0" err="1">
                <a:latin typeface="Arial" charset="0"/>
              </a:rPr>
              <a:t>Skeeter</a:t>
            </a:r>
            <a:r>
              <a:rPr lang="en-US" dirty="0">
                <a:latin typeface="Arial" charset="0"/>
              </a:rPr>
              <a:t> boats will have an impact on individuals whose personal values match the actions of bass fishing, and in this case tournament fishing. </a:t>
            </a:r>
          </a:p>
          <a:p>
            <a:endParaRPr lang="en-US" dirty="0">
              <a:latin typeface="Arial" charset="0"/>
            </a:endParaRPr>
          </a:p>
          <a:p>
            <a:r>
              <a:rPr lang="en-US" dirty="0">
                <a:latin typeface="Arial" charset="0"/>
              </a:rPr>
              <a:t>Some of the values that might respond to this ad are excitement, fun, exciting life, pleasure, and perhaps personal accomplishment in winning a fishing tournament. The headline might also be offering a “comfortable life” value.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048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These are the objectives for Chapter 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325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zh-CN" altLang="en-US" dirty="0">
                <a:latin typeface="Arial" charset="0"/>
              </a:rPr>
              <a:t>人脑的模拟知识和记忆结构。结构包含了个人前提假设，信念，事实理解，对世界的态度。这些想法解释新信息并决定回应新信息情境。原始勾画脑海联结</a:t>
            </a:r>
            <a:endParaRPr lang="en-US" altLang="zh-CN" dirty="0">
              <a:latin typeface="Arial" charset="0"/>
            </a:endParaRPr>
          </a:p>
          <a:p>
            <a:r>
              <a:rPr lang="en-US" dirty="0">
                <a:latin typeface="Arial" charset="0"/>
              </a:rPr>
              <a:t>Cognitive mapping are simulations of the knowledge structure and memories embedded in an individual’s brain. These structures contain a person’s assumptions, beliefs, interpretations of facts, feelings, and attitudes about the world around them. These thoughts interpret new information and determine a response to fresh information or a novel situation. This map is a crude illustration of the structure of the brain and the many linkages that are present. </a:t>
            </a:r>
          </a:p>
          <a:p>
            <a:r>
              <a:rPr lang="en-US" dirty="0">
                <a:latin typeface="Arial" charset="0"/>
              </a:rPr>
              <a:t>This represents one individuals cognitive map of Ruby Tuesday. Ideas connected to Ruby Tuesday are restaurants, dine-in, excellent service, slow. When the person thinks of slow, they immediately think of Mel’s Diner. When the person thinks of restaurants, fast foods come to mind, then pizza, then Pizza Hut and Little Caesar’s. It is easy to see from this illustration how concepts, thoughts, and ideas are all interconnected in our brains.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529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Cognitive mapping serves a number of functions. It provides an idea of how the brain contains many linkages at a number of levels. Cognitive maps allow individuals to deal with new information in one of three ways. New information that is consistent with current information will strengthen linkages that already exist. If no linkage is there, then the consumer may develop a new linkage between the concepts. On the other hand, the person may determine the new information is not consistent with current linkages and dismiss it immediately. It is these linkages that allow consumers to retain information in long-term memory. Unless it is connected in some manner in the cognitive map, the information will not be stored for future use.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734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Marketing messages have three roles when it comes to cognitive mapping. First, the message may be designed to strengthen current linkages. Second, it may be designed to modify current linkages. Third, it may create new linkages. If consumers did not know that lemons could be used as a salt substitute, then this ad would create a new linkage. Perhaps consumers knew there were some natural salt substitutes but weren’t sure if they really were good or not, this ad may modify that linkage to say lemons would be a good option to try. Adding new linkages or modifying current linkages is more difficult than strengthening current linkages.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939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Cognitive mapping helps explain how consumers process information and how messages are moved from short-term memory to long-term memory. Most persuasive messages reinforce current linkages, which is the easiest task for marketers. Establishing new linkages is more difficult. It requires repetition. Just like repeating a phone number several times helps move the number from short-term to long-term memory, seeing an advertisement message a number of times helps establish new linkages. It is difficult to modify and create new linkages. It takes time.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144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The third stage of the consumer decision-making process is the evaluation of alternatives. </a:t>
            </a:r>
          </a:p>
          <a:p>
            <a:r>
              <a:rPr lang="en-US" dirty="0">
                <a:latin typeface="Arial" charset="0"/>
              </a:rPr>
              <a:t>Understanding how consumers evaluate brands and products is important for creating effective marketing messages. </a:t>
            </a:r>
          </a:p>
          <a:p>
            <a:r>
              <a:rPr lang="en-US" dirty="0">
                <a:latin typeface="Arial" charset="0"/>
              </a:rPr>
              <a:t>Three models illustrate the nature of evaluation of alternatives: evoked set, </a:t>
            </a:r>
            <a:r>
              <a:rPr lang="en-US" dirty="0" err="1">
                <a:latin typeface="Arial" charset="0"/>
              </a:rPr>
              <a:t>multiattribute</a:t>
            </a:r>
            <a:r>
              <a:rPr lang="en-US" dirty="0">
                <a:latin typeface="Arial" charset="0"/>
              </a:rPr>
              <a:t>, and affect referral.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349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The evoked set consists of brands that an individual considers in making a purchase decision. Evoked sets are often generated internally during the information search stage of the process. It consists of brands the consumer is aware of and would consider purchasing, often brands that the consumer has used in the past. Two other sets of interest to marketers is the inept and inert sets. The inept set are the brands the consumer will not purchase, either because of a bad personal experience or information received from another source. It may be something someone told them. The inert set are brands the consumer does not know anything about or has so little information a judgment cannot be made. If a brand is in consumers inert set, the goal is to transfer it to the evoked set because in most purchase situations only brands in the evoked set will be considered. For instance, if a consumer decides to dine-out, in most cases only brands in the evoked set will be considered.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553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latin typeface="Arial" charset="0"/>
              </a:rPr>
              <a:t>If consumers are not likely to conduct an external search for information, then being in the evoked set becomes more important. Also, for lower involvement type products, being part of the evoked set is important because consumers will not spend a great deal of time evaluating alternatives. The less time spent in the evaluation of alternatives, the more important it is to be part of the evoked set. Also, if a brand wants to develop a high level of brand equity with consumers, it starts with being in the evoked sets of individuals.</a:t>
            </a:r>
          </a:p>
          <a:p>
            <a:endParaRPr lang="en-US">
              <a:latin typeface="Arial" charset="0"/>
            </a:endParaRPr>
          </a:p>
          <a:p>
            <a:r>
              <a:rPr lang="en-US">
                <a:latin typeface="Arial" charset="0"/>
              </a:rPr>
              <a:t>Answers will vary among students on how important the evoked set would be for these brands. Certainly, for an attorney and neurosurgeon, being part of the evoked set is not too important since people will very likely do a more extensive search for information.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758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The </a:t>
            </a:r>
            <a:r>
              <a:rPr lang="en-US" dirty="0" err="1">
                <a:latin typeface="Arial" charset="0"/>
              </a:rPr>
              <a:t>multiattribute</a:t>
            </a:r>
            <a:r>
              <a:rPr lang="en-US" dirty="0">
                <a:latin typeface="Arial" charset="0"/>
              </a:rPr>
              <a:t> approach is used for high-involvement purchases, such as vehicles. With the </a:t>
            </a:r>
            <a:r>
              <a:rPr lang="en-US" dirty="0" err="1">
                <a:latin typeface="Arial" charset="0"/>
              </a:rPr>
              <a:t>multiattribute</a:t>
            </a:r>
            <a:r>
              <a:rPr lang="en-US" dirty="0">
                <a:latin typeface="Arial" charset="0"/>
              </a:rPr>
              <a:t> approach, the evaluation is based on two dimensions: 1) the brand’s performance on product or brand attributes and 2) the importance of each attribute. The higher brands rate on attributes that are important to consumers, the more likely the brand will be chosen. </a:t>
            </a:r>
          </a:p>
          <a:p>
            <a:r>
              <a:rPr lang="en-US" dirty="0">
                <a:latin typeface="Arial" charset="0"/>
              </a:rPr>
              <a:t>It would be extremely rare for a brand to score the highest on all attributes. Instead, there are trade offs. In purchasing a car, not one single automobile is likely to have every feature the consumer wants, especially if the auto is being purchased from a dealer’s lot and not being ordered. The same is true for purchasing a home. Consumers must make tradeoffs</a:t>
            </a:r>
            <a:r>
              <a:rPr lang="zh-CN" altLang="en-US" dirty="0">
                <a:latin typeface="Arial" charset="0"/>
              </a:rPr>
              <a:t>取舍</a:t>
            </a:r>
            <a:r>
              <a:rPr lang="en-US" dirty="0">
                <a:latin typeface="Arial" charset="0"/>
              </a:rPr>
              <a:t>. </a:t>
            </a:r>
          </a:p>
          <a:p>
            <a:r>
              <a:rPr lang="en-US" dirty="0">
                <a:latin typeface="Arial" charset="0"/>
              </a:rPr>
              <a:t>The final choice comes down to the brand that offers the most features desired by consumers. While consumers aren’t likely to do this mathematically on paper, they will conduct a simulated approach mentally comparing one brand against another on various attributes.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963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Affect is the third part of attitude. It deals with emotions and feelings. With the affect referral method, consumers purchase the brand they like the best. There may not even be a strong reason they like the brand, they just do, or they may have a strong emotional attachment to the brand for some reason. It may have been a brand their parents used so they developed an emotional attachment. The affect referral method saves energy. Consumers don’t have to think about the other brands, consider other alternatives, they just purchase the brand they like. It’s possible that the multiattribute approach was used in the past to determine the best brand, and so the process does not have to be repeated. The experience with the brand was positive, so they continue buying it and over time develop a stronger emotional bond with it. Oscar Mayer in this ad wanted to tap into the affective component of attitude and encourage consumers that with Oscar Mayer hotdogs  “it doesn’t get better than this.”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168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Consumer behavior is a moving target and always changing because people change and culture changes. The environment and economy changes, forcing changes in the way consumers purchase products. These trends have impacted consumer behavior in recent years and are expected to modify future buyer behaviors. </a:t>
            </a:r>
            <a:r>
              <a:rPr lang="en-US" b="1">
                <a:latin typeface="Arial" charset="0"/>
              </a:rPr>
              <a:t>Age complexity </a:t>
            </a:r>
            <a:r>
              <a:rPr lang="en-US">
                <a:latin typeface="Arial" charset="0"/>
              </a:rPr>
              <a:t>refers to children growing up at a much faster rate and becoming involved in purchasing products which in the past were for teenagers and adults. At the other end of the spectrum, older consumers refuse to get old, purchasing products of younger generations. </a:t>
            </a:r>
            <a:r>
              <a:rPr lang="en-US" b="1">
                <a:latin typeface="Arial" charset="0"/>
              </a:rPr>
              <a:t>Gender complexity</a:t>
            </a:r>
            <a:r>
              <a:rPr lang="en-US">
                <a:latin typeface="Arial" charset="0"/>
              </a:rPr>
              <a:t> refers to the merging of the gender roles in occupations, products, and family relationships. </a:t>
            </a:r>
            <a:r>
              <a:rPr lang="en-US" b="1">
                <a:latin typeface="Arial" charset="0"/>
              </a:rPr>
              <a:t>Individualism</a:t>
            </a:r>
            <a:r>
              <a:rPr lang="en-US">
                <a:latin typeface="Arial" charset="0"/>
              </a:rPr>
              <a:t> refers to consumer desires to be treated as individuals and wanting products that are made specifically for them. They don’t want to be like everyone else. Today’s consumers lead </a:t>
            </a:r>
            <a:r>
              <a:rPr lang="en-US" b="1">
                <a:latin typeface="Arial" charset="0"/>
              </a:rPr>
              <a:t>active and busy lifestyles </a:t>
            </a:r>
            <a:r>
              <a:rPr lang="en-US">
                <a:latin typeface="Arial" charset="0"/>
              </a:rPr>
              <a:t>and want goods and services that cater to that lifestyle. </a:t>
            </a:r>
            <a:r>
              <a:rPr lang="en-US" b="1">
                <a:latin typeface="Arial" charset="0"/>
              </a:rPr>
              <a:t>Cocooning</a:t>
            </a:r>
            <a:r>
              <a:rPr lang="en-US">
                <a:latin typeface="Arial" charset="0"/>
              </a:rPr>
              <a:t> refers to the desire to stay at home, to build relationships with family and friends. With the pressures of life, there is a trend for people to enjoy an occasional </a:t>
            </a:r>
            <a:r>
              <a:rPr lang="en-US" b="1">
                <a:latin typeface="Arial" charset="0"/>
              </a:rPr>
              <a:t>pleasure pursuit</a:t>
            </a:r>
            <a:r>
              <a:rPr lang="en-US">
                <a:latin typeface="Arial" charset="0"/>
              </a:rPr>
              <a:t>, as a reward. Finally, with an aging population there has been a growing </a:t>
            </a:r>
            <a:r>
              <a:rPr lang="en-US" b="1">
                <a:latin typeface="Arial" charset="0"/>
              </a:rPr>
              <a:t>emphasis on health </a:t>
            </a:r>
            <a:r>
              <a:rPr lang="en-US">
                <a:latin typeface="Arial" charset="0"/>
              </a:rPr>
              <a:t>and products that promote good health and that treat health problems.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662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The consumer decision-making process involves five steps. The first step is problem recognition. It involves a consumer recognizing he/she needs something, has run out of something, or has an interest in something. Step two is information search. Consumers will first search internally for information. If they have enough information already stored in memory, then he/she will move to the next step. If not, then the consumer will conduct an external search. For high-involvement and high dollar purchases, most consumers will conduct an external search. Step three is evaluation of alternatives. This may take only a few minutes for low cost, low involvement decisions to several months for high involvement decisions. After alternatives are evaluated, consumers will move to the next step, the purchase decision. While consumers will normally purchase the brand they intended to buy, sometimes in-store signage or deals will alter the purchase decision. The last step in the process is postpurchase evaluation. Consumers will determine the level of satisfaction with the purchase, which will impact their next purchase decision for that product.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373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Understanding consumer buyer behavior trends is important. Companies need to respond to these changes in buying behaviors. The first step is to monitor the consumer environment and note especially changes in patterns of behavior. The second step is to create goods and services that are compatible with these changes. Third, marketing messages that reflect these changes should be designed. This ad for St. Francis North Hospital focuses on the emphasis people now place on health.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867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The first step in the consumer decision-making process is the recognition of a need or want. It can be a physical need or want, such as thirst or hunger. It can be a social need or want, such as seeing a friend with the latest cell phone or new wheels on his car. It can be a psychological need or want, such as purchasing a new outfit to wear to make an individual feel good about themselves, or because they are depressed and buying something lifts their spirits. Many purchases are triggered because of need or running out of something. An individual needs groceries, food to eat, or runs out of beverages. But, advertising can also trigger a need or want. This advertisement for Skyjacker can trigger a desire for a lift kit for a vehicle. The desire can be reinforced through seeing someone else’s vehicle with a one installed, or the reverse can occur.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8588" y="1128713"/>
            <a:ext cx="4060825" cy="3046412"/>
          </a:xfrm>
          <a:prstGeom prst="rect">
            <a:avLst/>
          </a:prstGeom>
          <a:noFill/>
          <a:ln w="12700">
            <a:solidFill>
              <a:prstClr val="black"/>
            </a:solidFill>
          </a:ln>
        </p:spPr>
      </p:sp>
      <p:sp>
        <p:nvSpPr>
          <p:cNvPr id="3" name="备注占位符 2"/>
          <p:cNvSpPr>
            <a:spLocks noGrp="1"/>
          </p:cNvSpPr>
          <p:nvPr>
            <p:ph type="body" idx="1"/>
          </p:nvPr>
        </p:nvSpPr>
        <p:spPr>
          <a:xfrm>
            <a:off x="685800" y="4344988"/>
            <a:ext cx="5486400" cy="3554412"/>
          </a:xfrm>
          <a:prstGeom prst="rect">
            <a:avLst/>
          </a:prstGeom>
        </p:spPr>
        <p:txBody>
          <a:bodyPr/>
          <a:lstStyle/>
          <a:p>
            <a:endParaRPr lang="zh-CN" altLang="en-US" dirty="0"/>
          </a:p>
        </p:txBody>
      </p:sp>
    </p:spTree>
    <p:extLst>
      <p:ext uri="{BB962C8B-B14F-4D97-AF65-F5344CB8AC3E}">
        <p14:creationId xmlns:p14="http://schemas.microsoft.com/office/powerpoint/2010/main" val="17184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072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Once a problem, need, or want has been recognized, consumers move to the next stage of the process, information search. Understanding information search is important for marketing communications. There are two types of information search, internal and external.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277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Internal search for information is a mental activity. Consumers search their memories for information. They think about brands they have purchased in the past. If the brand met their needs and the experience was good, it is very likely they will buy the same brand again. If not, they will conduct a longer internal search or move to the external search for additional information. Past experience is an important part of internal search and how long the individual thinks about various brands. Consumers typically reduce the number of options quickly and concentrate on only a couple or small set of options. With internal search, brand awareness and brand equity are important. If a consumer is not aware of a brand, such as Neutrogena, then it will not be considered as a purchase option unless the search process moves to an external search. The higher the level of brand equity, the more likely the brand will be purchased with little mental effort and no additional consideration of other brands.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481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External search for information normally occurs under three conditions. First, the consumer was not happy with the last purchase experience and wants another brand or product. Second, it is a high involvement decision and the consumer wants more information. Third, it is a socially-visible product and the consumer wants to make sure others will approve or be impressed with the purchase decision. The amount of time consumers spend searching for information depends on 1) their ability to search for information, 2) their level of motivation to search for information, and 3) the perceived cost of searching versus the perceived benefit of searching.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686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The ability to search for information determines the extent of an information search process. Ability consists of a person’s educational level combined with their knowledge of the product and brands. Educated individuals tend to search for more information and spend more time searching than individuals with less education. Knowledge of products and brands has an inverted U-shape curve. Individuals with little knowledge of a product category or brands tend not to search for information, primarily because they do not know where or how to search for information. They don’t know the product category well enough to know what to look for. At the other extreme, individuals with a great deal of knowledge spend less time searching since they already possess the knowledge. The group that spends the most time searching is in the middle. They have some knowledge so they have an idea what to look for and what to ask, but not enough knowledge to make a decision.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152400" y="2286000"/>
            <a:ext cx="1463675" cy="2182813"/>
            <a:chOff x="96" y="1440"/>
            <a:chExt cx="922" cy="1375"/>
          </a:xfrm>
        </p:grpSpPr>
        <p:grpSp>
          <p:nvGrpSpPr>
            <p:cNvPr id="5" name="Group 9"/>
            <p:cNvGrpSpPr>
              <a:grpSpLocks/>
            </p:cNvGrpSpPr>
            <p:nvPr/>
          </p:nvGrpSpPr>
          <p:grpSpPr bwMode="auto">
            <a:xfrm>
              <a:off x="96" y="1440"/>
              <a:ext cx="913" cy="1375"/>
              <a:chOff x="96" y="1440"/>
              <a:chExt cx="913" cy="1375"/>
            </a:xfrm>
          </p:grpSpPr>
          <p:sp>
            <p:nvSpPr>
              <p:cNvPr id="11" name="Freeform 2"/>
              <p:cNvSpPr>
                <a:spLocks/>
              </p:cNvSpPr>
              <p:nvPr/>
            </p:nvSpPr>
            <p:spPr bwMode="ltGray">
              <a:xfrm>
                <a:off x="181" y="1574"/>
                <a:ext cx="742" cy="1110"/>
              </a:xfrm>
              <a:custGeom>
                <a:avLst/>
                <a:gdLst/>
                <a:ahLst/>
                <a:cxnLst>
                  <a:cxn ang="0">
                    <a:pos x="370" y="0"/>
                  </a:cxn>
                  <a:cxn ang="0">
                    <a:pos x="0" y="554"/>
                  </a:cxn>
                  <a:cxn ang="0">
                    <a:pos x="370" y="1109"/>
                  </a:cxn>
                  <a:cxn ang="0">
                    <a:pos x="741" y="554"/>
                  </a:cxn>
                  <a:cxn ang="0">
                    <a:pos x="370" y="0"/>
                  </a:cxn>
                </a:cxnLst>
                <a:rect l="0" t="0" r="r" b="b"/>
                <a:pathLst>
                  <a:path w="742" h="1110">
                    <a:moveTo>
                      <a:pt x="370" y="0"/>
                    </a:moveTo>
                    <a:lnTo>
                      <a:pt x="0" y="554"/>
                    </a:lnTo>
                    <a:lnTo>
                      <a:pt x="370" y="1109"/>
                    </a:lnTo>
                    <a:lnTo>
                      <a:pt x="741" y="554"/>
                    </a:lnTo>
                    <a:lnTo>
                      <a:pt x="370" y="0"/>
                    </a:lnTo>
                  </a:path>
                </a:pathLst>
              </a:custGeom>
              <a:gradFill rotWithShape="0">
                <a:gsLst>
                  <a:gs pos="0">
                    <a:schemeClr val="bg2"/>
                  </a:gs>
                  <a:gs pos="100000">
                    <a:schemeClr val="bg1"/>
                  </a:gs>
                </a:gsLst>
                <a:path path="rect">
                  <a:fillToRect l="50000" t="50000" r="50000" b="50000"/>
                </a:path>
              </a:gradFill>
              <a:ln w="9525" cap="rnd">
                <a:noFill/>
                <a:round/>
                <a:headEnd/>
                <a:tailEnd/>
              </a:ln>
              <a:effectLst/>
            </p:spPr>
            <p:txBody>
              <a:bodyPr/>
              <a:lstStyle/>
              <a:p>
                <a:pPr algn="ctr">
                  <a:defRPr/>
                </a:pPr>
                <a:endParaRPr lang="en-US" dirty="0">
                  <a:latin typeface="Arial" pitchFamily="34" charset="0"/>
                  <a:cs typeface="+mn-cs"/>
                </a:endParaRPr>
              </a:p>
            </p:txBody>
          </p:sp>
          <p:grpSp>
            <p:nvGrpSpPr>
              <p:cNvPr id="12" name="Group 5"/>
              <p:cNvGrpSpPr>
                <a:grpSpLocks/>
              </p:cNvGrpSpPr>
              <p:nvPr/>
            </p:nvGrpSpPr>
            <p:grpSpPr bwMode="auto">
              <a:xfrm>
                <a:off x="96" y="1440"/>
                <a:ext cx="913" cy="688"/>
                <a:chOff x="96" y="1440"/>
                <a:chExt cx="913" cy="688"/>
              </a:xfrm>
            </p:grpSpPr>
            <p:sp>
              <p:nvSpPr>
                <p:cNvPr id="16" name="Freeform 3"/>
                <p:cNvSpPr>
                  <a:spLocks/>
                </p:cNvSpPr>
                <p:nvPr/>
              </p:nvSpPr>
              <p:spPr bwMode="ltGray">
                <a:xfrm>
                  <a:off x="552" y="1440"/>
                  <a:ext cx="457" cy="688"/>
                </a:xfrm>
                <a:custGeom>
                  <a:avLst/>
                  <a:gdLst/>
                  <a:ahLst/>
                  <a:cxnLst>
                    <a:cxn ang="0">
                      <a:pos x="0" y="136"/>
                    </a:cxn>
                    <a:cxn ang="0">
                      <a:pos x="0" y="0"/>
                    </a:cxn>
                    <a:cxn ang="0">
                      <a:pos x="456" y="687"/>
                    </a:cxn>
                    <a:cxn ang="0">
                      <a:pos x="365" y="687"/>
                    </a:cxn>
                    <a:cxn ang="0">
                      <a:pos x="0" y="136"/>
                    </a:cxn>
                  </a:cxnLst>
                  <a:rect l="0" t="0" r="r" b="b"/>
                  <a:pathLst>
                    <a:path w="457" h="688">
                      <a:moveTo>
                        <a:pt x="0" y="136"/>
                      </a:moveTo>
                      <a:lnTo>
                        <a:pt x="0" y="0"/>
                      </a:lnTo>
                      <a:lnTo>
                        <a:pt x="456" y="687"/>
                      </a:lnTo>
                      <a:lnTo>
                        <a:pt x="365" y="687"/>
                      </a:lnTo>
                      <a:lnTo>
                        <a:pt x="0" y="136"/>
                      </a:lnTo>
                    </a:path>
                  </a:pathLst>
                </a:custGeom>
                <a:solidFill>
                  <a:schemeClr val="folHlink"/>
                </a:solidFill>
                <a:ln w="9525" cap="rnd">
                  <a:noFill/>
                  <a:round/>
                  <a:headEnd/>
                  <a:tailEnd/>
                </a:ln>
                <a:effectLst/>
              </p:spPr>
              <p:txBody>
                <a:bodyPr/>
                <a:lstStyle/>
                <a:p>
                  <a:pPr algn="ctr">
                    <a:defRPr/>
                  </a:pPr>
                  <a:endParaRPr lang="en-US" dirty="0">
                    <a:latin typeface="Arial" pitchFamily="34" charset="0"/>
                    <a:cs typeface="+mn-cs"/>
                  </a:endParaRPr>
                </a:p>
              </p:txBody>
            </p:sp>
            <p:sp>
              <p:nvSpPr>
                <p:cNvPr id="17" name="Freeform 4"/>
                <p:cNvSpPr>
                  <a:spLocks/>
                </p:cNvSpPr>
                <p:nvPr/>
              </p:nvSpPr>
              <p:spPr bwMode="ltGray">
                <a:xfrm>
                  <a:off x="96" y="1440"/>
                  <a:ext cx="457" cy="688"/>
                </a:xfrm>
                <a:custGeom>
                  <a:avLst/>
                  <a:gdLst/>
                  <a:ahLst/>
                  <a:cxnLst>
                    <a:cxn ang="0">
                      <a:pos x="456" y="0"/>
                    </a:cxn>
                    <a:cxn ang="0">
                      <a:pos x="456" y="136"/>
                    </a:cxn>
                    <a:cxn ang="0">
                      <a:pos x="90" y="687"/>
                    </a:cxn>
                    <a:cxn ang="0">
                      <a:pos x="0" y="687"/>
                    </a:cxn>
                    <a:cxn ang="0">
                      <a:pos x="456" y="0"/>
                    </a:cxn>
                  </a:cxnLst>
                  <a:rect l="0" t="0" r="r" b="b"/>
                  <a:pathLst>
                    <a:path w="457" h="688">
                      <a:moveTo>
                        <a:pt x="456" y="0"/>
                      </a:moveTo>
                      <a:lnTo>
                        <a:pt x="456" y="136"/>
                      </a:lnTo>
                      <a:lnTo>
                        <a:pt x="90" y="687"/>
                      </a:lnTo>
                      <a:lnTo>
                        <a:pt x="0" y="687"/>
                      </a:lnTo>
                      <a:lnTo>
                        <a:pt x="456" y="0"/>
                      </a:lnTo>
                    </a:path>
                  </a:pathLst>
                </a:custGeom>
                <a:solidFill>
                  <a:schemeClr val="folHlink"/>
                </a:solidFill>
                <a:ln w="9525" cap="rnd">
                  <a:noFill/>
                  <a:round/>
                  <a:headEnd/>
                  <a:tailEnd/>
                </a:ln>
                <a:effectLst/>
              </p:spPr>
              <p:txBody>
                <a:bodyPr/>
                <a:lstStyle/>
                <a:p>
                  <a:pPr algn="ctr">
                    <a:defRPr/>
                  </a:pPr>
                  <a:endParaRPr lang="en-US" dirty="0">
                    <a:latin typeface="Arial" pitchFamily="34" charset="0"/>
                    <a:cs typeface="+mn-cs"/>
                  </a:endParaRPr>
                </a:p>
              </p:txBody>
            </p:sp>
          </p:grpSp>
          <p:grpSp>
            <p:nvGrpSpPr>
              <p:cNvPr id="13" name="Group 8"/>
              <p:cNvGrpSpPr>
                <a:grpSpLocks/>
              </p:cNvGrpSpPr>
              <p:nvPr/>
            </p:nvGrpSpPr>
            <p:grpSpPr bwMode="auto">
              <a:xfrm>
                <a:off x="96" y="2127"/>
                <a:ext cx="913" cy="688"/>
                <a:chOff x="96" y="2127"/>
                <a:chExt cx="913" cy="688"/>
              </a:xfrm>
            </p:grpSpPr>
            <p:sp>
              <p:nvSpPr>
                <p:cNvPr id="14" name="Freeform 6"/>
                <p:cNvSpPr>
                  <a:spLocks/>
                </p:cNvSpPr>
                <p:nvPr/>
              </p:nvSpPr>
              <p:spPr bwMode="ltGray">
                <a:xfrm>
                  <a:off x="552" y="2127"/>
                  <a:ext cx="457" cy="688"/>
                </a:xfrm>
                <a:custGeom>
                  <a:avLst/>
                  <a:gdLst/>
                  <a:ahLst/>
                  <a:cxnLst>
                    <a:cxn ang="0">
                      <a:pos x="365" y="0"/>
                    </a:cxn>
                    <a:cxn ang="0">
                      <a:pos x="456" y="0"/>
                    </a:cxn>
                    <a:cxn ang="0">
                      <a:pos x="0" y="687"/>
                    </a:cxn>
                    <a:cxn ang="0">
                      <a:pos x="0" y="550"/>
                    </a:cxn>
                    <a:cxn ang="0">
                      <a:pos x="365" y="0"/>
                    </a:cxn>
                  </a:cxnLst>
                  <a:rect l="0" t="0" r="r" b="b"/>
                  <a:pathLst>
                    <a:path w="457" h="688">
                      <a:moveTo>
                        <a:pt x="365" y="0"/>
                      </a:moveTo>
                      <a:lnTo>
                        <a:pt x="456" y="0"/>
                      </a:lnTo>
                      <a:lnTo>
                        <a:pt x="0" y="687"/>
                      </a:lnTo>
                      <a:lnTo>
                        <a:pt x="0" y="550"/>
                      </a:lnTo>
                      <a:lnTo>
                        <a:pt x="365" y="0"/>
                      </a:lnTo>
                    </a:path>
                  </a:pathLst>
                </a:custGeom>
                <a:solidFill>
                  <a:schemeClr val="bg2"/>
                </a:solidFill>
                <a:ln w="9525" cap="rnd">
                  <a:noFill/>
                  <a:round/>
                  <a:headEnd/>
                  <a:tailEnd/>
                </a:ln>
                <a:effectLst/>
              </p:spPr>
              <p:txBody>
                <a:bodyPr/>
                <a:lstStyle/>
                <a:p>
                  <a:pPr algn="ctr">
                    <a:defRPr/>
                  </a:pPr>
                  <a:endParaRPr lang="en-US" dirty="0">
                    <a:latin typeface="Arial" pitchFamily="34" charset="0"/>
                    <a:cs typeface="+mn-cs"/>
                  </a:endParaRPr>
                </a:p>
              </p:txBody>
            </p:sp>
            <p:sp>
              <p:nvSpPr>
                <p:cNvPr id="15" name="Freeform 7"/>
                <p:cNvSpPr>
                  <a:spLocks/>
                </p:cNvSpPr>
                <p:nvPr/>
              </p:nvSpPr>
              <p:spPr bwMode="ltGray">
                <a:xfrm>
                  <a:off x="96" y="2127"/>
                  <a:ext cx="457" cy="688"/>
                </a:xfrm>
                <a:custGeom>
                  <a:avLst/>
                  <a:gdLst/>
                  <a:ahLst/>
                  <a:cxnLst>
                    <a:cxn ang="0">
                      <a:pos x="90" y="0"/>
                    </a:cxn>
                    <a:cxn ang="0">
                      <a:pos x="456" y="550"/>
                    </a:cxn>
                    <a:cxn ang="0">
                      <a:pos x="456" y="687"/>
                    </a:cxn>
                    <a:cxn ang="0">
                      <a:pos x="0" y="0"/>
                    </a:cxn>
                    <a:cxn ang="0">
                      <a:pos x="90" y="0"/>
                    </a:cxn>
                  </a:cxnLst>
                  <a:rect l="0" t="0" r="r" b="b"/>
                  <a:pathLst>
                    <a:path w="457" h="688">
                      <a:moveTo>
                        <a:pt x="90" y="0"/>
                      </a:moveTo>
                      <a:lnTo>
                        <a:pt x="456" y="550"/>
                      </a:lnTo>
                      <a:lnTo>
                        <a:pt x="456" y="687"/>
                      </a:lnTo>
                      <a:lnTo>
                        <a:pt x="0" y="0"/>
                      </a:lnTo>
                      <a:lnTo>
                        <a:pt x="90" y="0"/>
                      </a:lnTo>
                    </a:path>
                  </a:pathLst>
                </a:custGeom>
                <a:solidFill>
                  <a:schemeClr val="bg2"/>
                </a:solidFill>
                <a:ln w="9525" cap="rnd">
                  <a:noFill/>
                  <a:round/>
                  <a:headEnd/>
                  <a:tailEnd/>
                </a:ln>
                <a:effectLst/>
              </p:spPr>
              <p:txBody>
                <a:bodyPr/>
                <a:lstStyle/>
                <a:p>
                  <a:pPr algn="ctr">
                    <a:defRPr/>
                  </a:pPr>
                  <a:endParaRPr lang="en-US" dirty="0">
                    <a:latin typeface="Arial" pitchFamily="34" charset="0"/>
                    <a:cs typeface="+mn-cs"/>
                  </a:endParaRPr>
                </a:p>
              </p:txBody>
            </p:sp>
          </p:grpSp>
        </p:grpSp>
        <p:grpSp>
          <p:nvGrpSpPr>
            <p:cNvPr id="6" name="Group 14"/>
            <p:cNvGrpSpPr>
              <a:grpSpLocks/>
            </p:cNvGrpSpPr>
            <p:nvPr/>
          </p:nvGrpSpPr>
          <p:grpSpPr bwMode="auto">
            <a:xfrm>
              <a:off x="493" y="1555"/>
              <a:ext cx="525" cy="480"/>
              <a:chOff x="493" y="1555"/>
              <a:chExt cx="525" cy="480"/>
            </a:xfrm>
          </p:grpSpPr>
          <p:sp>
            <p:nvSpPr>
              <p:cNvPr id="7" name="Freeform 10"/>
              <p:cNvSpPr>
                <a:spLocks/>
              </p:cNvSpPr>
              <p:nvPr/>
            </p:nvSpPr>
            <p:spPr bwMode="gray">
              <a:xfrm>
                <a:off x="493" y="1555"/>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lgn="ctr">
                  <a:defRPr/>
                </a:pPr>
                <a:endParaRPr lang="en-US" dirty="0">
                  <a:latin typeface="Arial" pitchFamily="34" charset="0"/>
                  <a:cs typeface="+mn-cs"/>
                </a:endParaRPr>
              </a:p>
            </p:txBody>
          </p:sp>
          <p:sp>
            <p:nvSpPr>
              <p:cNvPr id="8" name="Freeform 11"/>
              <p:cNvSpPr>
                <a:spLocks/>
              </p:cNvSpPr>
              <p:nvPr/>
            </p:nvSpPr>
            <p:spPr bwMode="gray">
              <a:xfrm>
                <a:off x="565" y="1620"/>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lstStyle/>
              <a:p>
                <a:pPr algn="ctr">
                  <a:defRPr/>
                </a:pPr>
                <a:endParaRPr lang="en-US" dirty="0">
                  <a:latin typeface="Arial" pitchFamily="34" charset="0"/>
                  <a:cs typeface="+mn-cs"/>
                </a:endParaRPr>
              </a:p>
            </p:txBody>
          </p:sp>
          <p:sp>
            <p:nvSpPr>
              <p:cNvPr id="9" name="Freeform 12"/>
              <p:cNvSpPr>
                <a:spLocks/>
              </p:cNvSpPr>
              <p:nvPr/>
            </p:nvSpPr>
            <p:spPr bwMode="gray">
              <a:xfrm>
                <a:off x="621" y="1629"/>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lgn="ctr">
                  <a:defRPr/>
                </a:pPr>
                <a:endParaRPr lang="en-US" dirty="0">
                  <a:latin typeface="Arial" pitchFamily="34" charset="0"/>
                  <a:cs typeface="+mn-cs"/>
                </a:endParaRPr>
              </a:p>
            </p:txBody>
          </p:sp>
          <p:sp>
            <p:nvSpPr>
              <p:cNvPr id="10" name="Freeform 13"/>
              <p:cNvSpPr>
                <a:spLocks/>
              </p:cNvSpPr>
              <p:nvPr/>
            </p:nvSpPr>
            <p:spPr bwMode="gray">
              <a:xfrm>
                <a:off x="722" y="1752"/>
                <a:ext cx="68" cy="85"/>
              </a:xfrm>
              <a:custGeom>
                <a:avLst/>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a:effectLst/>
            </p:spPr>
            <p:txBody>
              <a:bodyPr/>
              <a:lstStyle/>
              <a:p>
                <a:pPr algn="ctr">
                  <a:defRPr/>
                </a:pPr>
                <a:endParaRPr lang="en-US" dirty="0">
                  <a:latin typeface="Arial" pitchFamily="34" charset="0"/>
                  <a:cs typeface="+mn-cs"/>
                </a:endParaRPr>
              </a:p>
            </p:txBody>
          </p:sp>
        </p:grpSp>
      </p:grpSp>
      <p:sp>
        <p:nvSpPr>
          <p:cNvPr id="3088" name="Rectangle 16"/>
          <p:cNvSpPr>
            <a:spLocks noGrp="1" noChangeArrowheads="1"/>
          </p:cNvSpPr>
          <p:nvPr>
            <p:ph type="ctrTitle" sz="quarter"/>
          </p:nvPr>
        </p:nvSpPr>
        <p:spPr>
          <a:xfrm>
            <a:off x="1370013" y="2133600"/>
            <a:ext cx="7772400" cy="1143000"/>
          </a:xfrm>
        </p:spPr>
        <p:txBody>
          <a:bodyPr/>
          <a:lstStyle>
            <a:lvl1pPr>
              <a:defRPr/>
            </a:lvl1pPr>
          </a:lstStyle>
          <a:p>
            <a:r>
              <a:rPr lang="en-US"/>
              <a:t>Click to edit Master title style</a:t>
            </a:r>
          </a:p>
        </p:txBody>
      </p:sp>
      <p:sp>
        <p:nvSpPr>
          <p:cNvPr id="3089" name="Rectangle 17"/>
          <p:cNvSpPr>
            <a:spLocks noGrp="1" noChangeArrowheads="1"/>
          </p:cNvSpPr>
          <p:nvPr>
            <p:ph type="subTitle" sz="quarter"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18" name="Rectangle 18"/>
          <p:cNvSpPr>
            <a:spLocks noGrp="1" noChangeArrowheads="1"/>
          </p:cNvSpPr>
          <p:nvPr>
            <p:ph type="dt" sz="quarter" idx="10"/>
          </p:nvPr>
        </p:nvSpPr>
        <p:spPr>
          <a:xfrm>
            <a:off x="1370013" y="6248400"/>
            <a:ext cx="1905000" cy="457200"/>
          </a:xfrm>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808413" y="6248400"/>
            <a:ext cx="2895600" cy="457200"/>
          </a:xfrm>
        </p:spPr>
        <p:txBody>
          <a:bodyPr/>
          <a:lstStyle>
            <a:lvl1pPr>
              <a:defRPr/>
            </a:lvl1pPr>
          </a:lstStyle>
          <a:p>
            <a:r>
              <a:rPr lang="en-US"/>
              <a:t>Copyright ©2014 by Pearson Education </a:t>
            </a:r>
          </a:p>
        </p:txBody>
      </p:sp>
      <p:sp>
        <p:nvSpPr>
          <p:cNvPr id="20" name="Rectangle 20"/>
          <p:cNvSpPr>
            <a:spLocks noGrp="1" noChangeArrowheads="1"/>
          </p:cNvSpPr>
          <p:nvPr>
            <p:ph type="sldNum" sz="quarter" idx="12"/>
          </p:nvPr>
        </p:nvSpPr>
        <p:spPr>
          <a:xfrm>
            <a:off x="7237413" y="6248400"/>
            <a:ext cx="1905000" cy="457200"/>
          </a:xfrm>
        </p:spPr>
        <p:txBody>
          <a:bodyPr/>
          <a:lstStyle>
            <a:lvl1pPr>
              <a:defRPr/>
            </a:lvl1pPr>
          </a:lstStyle>
          <a:p>
            <a:pPr>
              <a:defRPr/>
            </a:pPr>
            <a:fld id="{99A628FC-D170-4D2E-B02F-E3CD77058CAD}"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6" name="Rectangle 20"/>
          <p:cNvSpPr>
            <a:spLocks noGrp="1" noChangeArrowheads="1"/>
          </p:cNvSpPr>
          <p:nvPr>
            <p:ph type="sldNum" sz="quarter" idx="12"/>
          </p:nvPr>
        </p:nvSpPr>
        <p:spPr>
          <a:ln/>
        </p:spPr>
        <p:txBody>
          <a:bodyPr/>
          <a:lstStyle>
            <a:lvl1pPr>
              <a:defRPr/>
            </a:lvl1pPr>
          </a:lstStyle>
          <a:p>
            <a:pPr>
              <a:defRPr/>
            </a:pPr>
            <a:r>
              <a:rPr lang="en-US"/>
              <a:t>3-</a:t>
            </a:r>
            <a:fld id="{43CA0FE4-FABF-480E-A4B3-79F7A66B3349}"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76250"/>
            <a:ext cx="19431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76250"/>
            <a:ext cx="56769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6" name="Rectangle 20"/>
          <p:cNvSpPr>
            <a:spLocks noGrp="1" noChangeArrowheads="1"/>
          </p:cNvSpPr>
          <p:nvPr>
            <p:ph type="sldNum" sz="quarter" idx="12"/>
          </p:nvPr>
        </p:nvSpPr>
        <p:spPr>
          <a:ln/>
        </p:spPr>
        <p:txBody>
          <a:bodyPr/>
          <a:lstStyle>
            <a:lvl1pPr>
              <a:defRPr/>
            </a:lvl1pPr>
          </a:lstStyle>
          <a:p>
            <a:pPr>
              <a:defRPr/>
            </a:pPr>
            <a:r>
              <a:rPr lang="en-US"/>
              <a:t>3-</a:t>
            </a:r>
            <a:fld id="{95C93E81-17ED-40EA-8D9F-5F0B03E505D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6" name="Rectangle 20"/>
          <p:cNvSpPr>
            <a:spLocks noGrp="1" noChangeArrowheads="1"/>
          </p:cNvSpPr>
          <p:nvPr>
            <p:ph type="sldNum" sz="quarter" idx="12"/>
          </p:nvPr>
        </p:nvSpPr>
        <p:spPr>
          <a:ln/>
        </p:spPr>
        <p:txBody>
          <a:bodyPr/>
          <a:lstStyle>
            <a:lvl1pPr>
              <a:defRPr/>
            </a:lvl1pPr>
          </a:lstStyle>
          <a:p>
            <a:pPr>
              <a:defRPr/>
            </a:pPr>
            <a:r>
              <a:rPr lang="en-US"/>
              <a:t>3-</a:t>
            </a:r>
            <a:fld id="{C6C2CAF0-3C16-4468-B843-C3FD29FF4392}"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6" name="Rectangle 20"/>
          <p:cNvSpPr>
            <a:spLocks noGrp="1" noChangeArrowheads="1"/>
          </p:cNvSpPr>
          <p:nvPr>
            <p:ph type="sldNum" sz="quarter" idx="12"/>
          </p:nvPr>
        </p:nvSpPr>
        <p:spPr>
          <a:ln/>
        </p:spPr>
        <p:txBody>
          <a:bodyPr/>
          <a:lstStyle>
            <a:lvl1pPr>
              <a:defRPr/>
            </a:lvl1pPr>
          </a:lstStyle>
          <a:p>
            <a:pPr>
              <a:defRPr/>
            </a:pPr>
            <a:r>
              <a:rPr lang="en-US"/>
              <a:t>3-</a:t>
            </a:r>
            <a:fld id="{781AFD8F-C1B9-4619-809E-20763BACA4E8}"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7" name="Rectangle 20"/>
          <p:cNvSpPr>
            <a:spLocks noGrp="1" noChangeArrowheads="1"/>
          </p:cNvSpPr>
          <p:nvPr>
            <p:ph type="sldNum" sz="quarter" idx="12"/>
          </p:nvPr>
        </p:nvSpPr>
        <p:spPr>
          <a:ln/>
        </p:spPr>
        <p:txBody>
          <a:bodyPr/>
          <a:lstStyle>
            <a:lvl1pPr>
              <a:defRPr/>
            </a:lvl1pPr>
          </a:lstStyle>
          <a:p>
            <a:pPr>
              <a:defRPr/>
            </a:pPr>
            <a:r>
              <a:rPr lang="en-US"/>
              <a:t>3-</a:t>
            </a:r>
            <a:fld id="{8F2ED630-314B-4F9C-BE87-78A4E705744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noChangeArrowheads="1"/>
          </p:cNvSpPr>
          <p:nvPr>
            <p:ph type="dt" sz="half" idx="10"/>
          </p:nvPr>
        </p:nvSpPr>
        <p:spPr>
          <a:ln/>
        </p:spPr>
        <p:txBody>
          <a:bodyPr/>
          <a:lstStyle>
            <a:lvl1pPr>
              <a:defRPr/>
            </a:lvl1pPr>
          </a:lstStyle>
          <a:p>
            <a:pPr>
              <a:defRPr/>
            </a:pPr>
            <a:endParaRPr lang="en-US"/>
          </a:p>
        </p:txBody>
      </p:sp>
      <p:sp>
        <p:nvSpPr>
          <p:cNvPr id="8" name="Rectangle 19"/>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9" name="Rectangle 20"/>
          <p:cNvSpPr>
            <a:spLocks noGrp="1" noChangeArrowheads="1"/>
          </p:cNvSpPr>
          <p:nvPr>
            <p:ph type="sldNum" sz="quarter" idx="12"/>
          </p:nvPr>
        </p:nvSpPr>
        <p:spPr>
          <a:ln/>
        </p:spPr>
        <p:txBody>
          <a:bodyPr/>
          <a:lstStyle>
            <a:lvl1pPr>
              <a:defRPr/>
            </a:lvl1pPr>
          </a:lstStyle>
          <a:p>
            <a:pPr>
              <a:defRPr/>
            </a:pPr>
            <a:r>
              <a:rPr lang="en-US"/>
              <a:t>3-</a:t>
            </a:r>
            <a:fld id="{AD1C971C-7E13-4426-87ED-35CD7A4F871D}"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noChangeArrowheads="1"/>
          </p:cNvSpPr>
          <p:nvPr>
            <p:ph type="dt" sz="half" idx="10"/>
          </p:nvPr>
        </p:nvSpPr>
        <p:spPr/>
        <p:txBody>
          <a:bodyPr/>
          <a:lstStyle>
            <a:lvl1pPr>
              <a:defRPr/>
            </a:lvl1pPr>
          </a:lstStyle>
          <a:p>
            <a:pPr>
              <a:defRPr/>
            </a:pPr>
            <a:endParaRPr lang="en-US"/>
          </a:p>
        </p:txBody>
      </p:sp>
      <p:sp>
        <p:nvSpPr>
          <p:cNvPr id="4" name="Rectangle 19"/>
          <p:cNvSpPr>
            <a:spLocks noGrp="1" noChangeArrowheads="1"/>
          </p:cNvSpPr>
          <p:nvPr>
            <p:ph type="ftr" sz="quarter" idx="11"/>
          </p:nvPr>
        </p:nvSpPr>
        <p:spPr/>
        <p:txBody>
          <a:bodyPr/>
          <a:lstStyle>
            <a:lvl1pPr>
              <a:defRPr/>
            </a:lvl1pPr>
          </a:lstStyle>
          <a:p>
            <a:r>
              <a:rPr lang="en-US"/>
              <a:t>Copyright ©2014 by Pearson Education </a:t>
            </a:r>
          </a:p>
        </p:txBody>
      </p:sp>
      <p:sp>
        <p:nvSpPr>
          <p:cNvPr id="5" name="Rectangle 20"/>
          <p:cNvSpPr>
            <a:spLocks noGrp="1" noChangeArrowheads="1"/>
          </p:cNvSpPr>
          <p:nvPr>
            <p:ph type="sldNum" sz="quarter" idx="12"/>
          </p:nvPr>
        </p:nvSpPr>
        <p:spPr>
          <a:xfrm>
            <a:off x="7162800" y="6553200"/>
            <a:ext cx="1905000" cy="457200"/>
          </a:xfrm>
        </p:spPr>
        <p:txBody>
          <a:bodyPr/>
          <a:lstStyle>
            <a:lvl1pPr>
              <a:defRPr/>
            </a:lvl1pPr>
          </a:lstStyle>
          <a:p>
            <a:pPr>
              <a:defRPr/>
            </a:pPr>
            <a:r>
              <a:rPr lang="en-US"/>
              <a:t>3-</a:t>
            </a:r>
            <a:fld id="{1C06D8B3-8ED0-4F38-9343-63C57AE0025A}"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p>
        </p:txBody>
      </p:sp>
      <p:sp>
        <p:nvSpPr>
          <p:cNvPr id="3" name="Rectangle 19"/>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4" name="Rectangle 20"/>
          <p:cNvSpPr>
            <a:spLocks noGrp="1" noChangeArrowheads="1"/>
          </p:cNvSpPr>
          <p:nvPr>
            <p:ph type="sldNum" sz="quarter" idx="12"/>
          </p:nvPr>
        </p:nvSpPr>
        <p:spPr>
          <a:ln/>
        </p:spPr>
        <p:txBody>
          <a:bodyPr/>
          <a:lstStyle>
            <a:lvl1pPr>
              <a:defRPr/>
            </a:lvl1pPr>
          </a:lstStyle>
          <a:p>
            <a:pPr>
              <a:defRPr/>
            </a:pPr>
            <a:r>
              <a:rPr lang="en-US"/>
              <a:t>3-</a:t>
            </a:r>
            <a:fld id="{BB4B99A2-8A81-440A-B741-BDC343A9354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7" name="Rectangle 20"/>
          <p:cNvSpPr>
            <a:spLocks noGrp="1" noChangeArrowheads="1"/>
          </p:cNvSpPr>
          <p:nvPr>
            <p:ph type="sldNum" sz="quarter" idx="12"/>
          </p:nvPr>
        </p:nvSpPr>
        <p:spPr>
          <a:ln/>
        </p:spPr>
        <p:txBody>
          <a:bodyPr/>
          <a:lstStyle>
            <a:lvl1pPr>
              <a:defRPr/>
            </a:lvl1pPr>
          </a:lstStyle>
          <a:p>
            <a:pPr>
              <a:defRPr/>
            </a:pPr>
            <a:r>
              <a:rPr lang="en-US"/>
              <a:t>3-</a:t>
            </a:r>
            <a:fld id="{613717E9-5F12-4FC6-B11B-AA4F7F4EAD5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7" name="Rectangle 20"/>
          <p:cNvSpPr>
            <a:spLocks noGrp="1" noChangeArrowheads="1"/>
          </p:cNvSpPr>
          <p:nvPr>
            <p:ph type="sldNum" sz="quarter" idx="12"/>
          </p:nvPr>
        </p:nvSpPr>
        <p:spPr>
          <a:ln/>
        </p:spPr>
        <p:txBody>
          <a:bodyPr/>
          <a:lstStyle>
            <a:lvl1pPr>
              <a:defRPr/>
            </a:lvl1pPr>
          </a:lstStyle>
          <a:p>
            <a:pPr>
              <a:defRPr/>
            </a:pPr>
            <a:r>
              <a:rPr lang="en-US"/>
              <a:t>3-</a:t>
            </a:r>
            <a:fld id="{BB56C6DA-63E3-43B7-B167-B88583AD47E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371600" y="476250"/>
            <a:ext cx="7086600" cy="12763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1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2" name="Rectangle 1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atin typeface="Arial" pitchFamily="34" charset="0"/>
                <a:cs typeface="+mn-cs"/>
              </a:defRPr>
            </a:lvl1pPr>
          </a:lstStyle>
          <a:p>
            <a:pPr>
              <a:defRPr/>
            </a:pPr>
            <a:endParaRPr lang="en-US"/>
          </a:p>
        </p:txBody>
      </p:sp>
      <p:sp>
        <p:nvSpPr>
          <p:cNvPr id="1043" name="Rectangle 19"/>
          <p:cNvSpPr>
            <a:spLocks noGrp="1" noChangeArrowheads="1"/>
          </p:cNvSpPr>
          <p:nvPr>
            <p:ph type="ftr" sz="quarter" idx="3"/>
          </p:nvPr>
        </p:nvSpPr>
        <p:spPr bwMode="auto">
          <a:xfrm>
            <a:off x="2590800" y="6400800"/>
            <a:ext cx="51054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r>
              <a:rPr lang="en-US"/>
              <a:t>Copyright ©2014 by Pearson Education </a:t>
            </a:r>
          </a:p>
        </p:txBody>
      </p:sp>
      <p:sp>
        <p:nvSpPr>
          <p:cNvPr id="1044" name="Rectangle 20"/>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Arial" pitchFamily="34" charset="0"/>
                <a:cs typeface="+mn-cs"/>
              </a:defRPr>
            </a:lvl1pPr>
          </a:lstStyle>
          <a:p>
            <a:pPr>
              <a:defRPr/>
            </a:pPr>
            <a:r>
              <a:rPr lang="en-US"/>
              <a:t>3-</a:t>
            </a:r>
            <a:fld id="{10AF1179-17FA-4880-B64C-6357B4A22E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61" r:id="rId6"/>
    <p:sldLayoutId id="2147483655" r:id="rId7"/>
    <p:sldLayoutId id="2147483654" r:id="rId8"/>
    <p:sldLayoutId id="2147483653" r:id="rId9"/>
    <p:sldLayoutId id="2147483652" r:id="rId10"/>
    <p:sldLayoutId id="2147483651" r:id="rId11"/>
  </p:sldLayoutIdLst>
  <p:transition/>
  <p:hf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eaLnBrk="0" fontAlgn="base" hangingPunct="0">
        <a:spcBef>
          <a:spcPct val="0"/>
        </a:spcBef>
        <a:spcAft>
          <a:spcPct val="0"/>
        </a:spcAft>
        <a:defRPr sz="3200" b="1">
          <a:solidFill>
            <a:schemeClr val="tx1"/>
          </a:solidFill>
          <a:latin typeface="Arial" pitchFamily="34" charset="0"/>
        </a:defRPr>
      </a:lvl6pPr>
      <a:lvl7pPr marL="914400" algn="l" rtl="0" eaLnBrk="0" fontAlgn="base" hangingPunct="0">
        <a:spcBef>
          <a:spcPct val="0"/>
        </a:spcBef>
        <a:spcAft>
          <a:spcPct val="0"/>
        </a:spcAft>
        <a:defRPr sz="3200" b="1">
          <a:solidFill>
            <a:schemeClr val="tx1"/>
          </a:solidFill>
          <a:latin typeface="Arial" pitchFamily="34" charset="0"/>
        </a:defRPr>
      </a:lvl7pPr>
      <a:lvl8pPr marL="1371600" algn="l" rtl="0" eaLnBrk="0" fontAlgn="base" hangingPunct="0">
        <a:spcBef>
          <a:spcPct val="0"/>
        </a:spcBef>
        <a:spcAft>
          <a:spcPct val="0"/>
        </a:spcAft>
        <a:defRPr sz="3200" b="1">
          <a:solidFill>
            <a:schemeClr val="tx1"/>
          </a:solidFill>
          <a:latin typeface="Arial" pitchFamily="34" charset="0"/>
        </a:defRPr>
      </a:lvl8pPr>
      <a:lvl9pPr marL="1828800" algn="l" rtl="0" eaLnBrk="0" fontAlgn="base" hangingPunct="0">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E53CA39A-706C-4D5B-BC46-E44819AC5013}" type="slidenum">
              <a:rPr lang="en-US" smtClean="0">
                <a:latin typeface="Arial" charset="0"/>
                <a:cs typeface="Arial" charset="0"/>
              </a:rPr>
              <a:pPr/>
              <a:t>1</a:t>
            </a:fld>
            <a:endParaRPr lang="en-US">
              <a:latin typeface="Arial" charset="0"/>
              <a:cs typeface="Arial" charset="0"/>
            </a:endParaRPr>
          </a:p>
        </p:txBody>
      </p:sp>
      <p:sp>
        <p:nvSpPr>
          <p:cNvPr id="15363"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536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5365"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3</a:t>
            </a:r>
          </a:p>
        </p:txBody>
      </p:sp>
      <p:sp>
        <p:nvSpPr>
          <p:cNvPr id="15366" name="Text Box 5"/>
          <p:cNvSpPr txBox="1">
            <a:spLocks noChangeArrowheads="1"/>
          </p:cNvSpPr>
          <p:nvPr/>
        </p:nvSpPr>
        <p:spPr bwMode="auto">
          <a:xfrm>
            <a:off x="304800" y="1066800"/>
            <a:ext cx="8515350" cy="3475038"/>
          </a:xfrm>
          <a:prstGeom prst="rect">
            <a:avLst/>
          </a:prstGeom>
          <a:noFill/>
          <a:ln w="12700">
            <a:noFill/>
            <a:miter lim="800000"/>
            <a:headEnd type="none" w="sm" len="sm"/>
            <a:tailEnd type="none" w="sm" len="sm"/>
          </a:ln>
        </p:spPr>
        <p:txBody>
          <a:bodyPr>
            <a:spAutoFit/>
          </a:bodyPr>
          <a:lstStyle/>
          <a:p>
            <a:pPr algn="ctr"/>
            <a:r>
              <a:rPr lang="en-US" sz="3600" b="1" dirty="0">
                <a:solidFill>
                  <a:srgbClr val="FF3300"/>
                </a:solidFill>
              </a:rPr>
              <a:t>		</a:t>
            </a:r>
            <a:r>
              <a:rPr lang="en-US" sz="5400" b="1" dirty="0">
                <a:solidFill>
                  <a:srgbClr val="CC3300"/>
                </a:solidFill>
              </a:rPr>
              <a:t>Chapter Three</a:t>
            </a:r>
          </a:p>
          <a:p>
            <a:pPr algn="ctr"/>
            <a:endParaRPr lang="en-US" sz="5400" b="1" dirty="0">
              <a:solidFill>
                <a:srgbClr val="FF3300"/>
              </a:solidFill>
            </a:endParaRPr>
          </a:p>
          <a:p>
            <a:pPr algn="ctr"/>
            <a:endParaRPr lang="en-US" sz="3600" b="1" dirty="0">
              <a:solidFill>
                <a:srgbClr val="FF3300"/>
              </a:solidFill>
            </a:endParaRPr>
          </a:p>
          <a:p>
            <a:pPr algn="ctr"/>
            <a:endParaRPr lang="en-US" b="1" dirty="0">
              <a:solidFill>
                <a:srgbClr val="FF3300"/>
              </a:solidFill>
            </a:endParaRPr>
          </a:p>
          <a:p>
            <a:pPr algn="ctr"/>
            <a:r>
              <a:rPr lang="zh-CN" altLang="en-US" sz="6000" b="1" dirty="0">
                <a:solidFill>
                  <a:srgbClr val="CC3300"/>
                </a:solidFill>
              </a:rPr>
              <a:t>消费者行为</a:t>
            </a:r>
            <a:endParaRPr lang="en-US" sz="6000" b="1" dirty="0">
              <a:solidFill>
                <a:srgbClr val="CC33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C7C24270-A282-491F-98FE-2F219DDDEA09}" type="slidenum">
              <a:rPr lang="en-US" smtClean="0">
                <a:latin typeface="Arial" charset="0"/>
                <a:cs typeface="Arial" charset="0"/>
              </a:rPr>
              <a:pPr/>
              <a:t>10</a:t>
            </a:fld>
            <a:endParaRPr lang="en-US">
              <a:latin typeface="Arial" charset="0"/>
              <a:cs typeface="Arial" charset="0"/>
            </a:endParaRPr>
          </a:p>
        </p:txBody>
      </p:sp>
      <p:sp>
        <p:nvSpPr>
          <p:cNvPr id="35843" name="Rectangle 2"/>
          <p:cNvSpPr>
            <a:spLocks noGrp="1" noChangeArrowheads="1"/>
          </p:cNvSpPr>
          <p:nvPr>
            <p:ph type="title"/>
          </p:nvPr>
        </p:nvSpPr>
        <p:spPr>
          <a:xfrm>
            <a:off x="609600" y="304800"/>
            <a:ext cx="8229600" cy="1143000"/>
          </a:xfrm>
        </p:spPr>
        <p:txBody>
          <a:bodyPr/>
          <a:lstStyle/>
          <a:p>
            <a:pPr algn="ctr"/>
            <a:r>
              <a:rPr lang="en-US" sz="6000">
                <a:solidFill>
                  <a:srgbClr val="00B050"/>
                </a:solidFill>
              </a:rPr>
              <a:t>Ability to Search</a:t>
            </a:r>
          </a:p>
        </p:txBody>
      </p:sp>
      <p:sp>
        <p:nvSpPr>
          <p:cNvPr id="35844" name="Rectangle 3"/>
          <p:cNvSpPr>
            <a:spLocks noGrp="1" noChangeArrowheads="1"/>
          </p:cNvSpPr>
          <p:nvPr>
            <p:ph type="body" sz="half" idx="1"/>
          </p:nvPr>
        </p:nvSpPr>
        <p:spPr>
          <a:xfrm>
            <a:off x="1295400" y="1828800"/>
            <a:ext cx="7315200" cy="2895600"/>
          </a:xfrm>
        </p:spPr>
        <p:txBody>
          <a:bodyPr/>
          <a:lstStyle/>
          <a:p>
            <a:r>
              <a:rPr lang="zh-CN" altLang="en-US" sz="3200" dirty="0"/>
              <a:t>决定搜索的程度</a:t>
            </a:r>
            <a:endParaRPr lang="en-US" altLang="zh-CN" sz="3200" dirty="0"/>
          </a:p>
          <a:p>
            <a:r>
              <a:rPr lang="en-US" sz="3200" dirty="0"/>
              <a:t>Education level</a:t>
            </a:r>
          </a:p>
          <a:p>
            <a:pPr lvl="1"/>
            <a:r>
              <a:rPr lang="en-US" sz="2800" dirty="0"/>
              <a:t>Increases search</a:t>
            </a:r>
          </a:p>
          <a:p>
            <a:r>
              <a:rPr lang="en-US" sz="3200" dirty="0"/>
              <a:t>Knowledge of product and brands</a:t>
            </a:r>
          </a:p>
          <a:p>
            <a:pPr lvl="1"/>
            <a:r>
              <a:rPr lang="en-US" sz="2800" dirty="0"/>
              <a:t>Moderate level – most likely to search</a:t>
            </a:r>
          </a:p>
        </p:txBody>
      </p:sp>
      <p:sp>
        <p:nvSpPr>
          <p:cNvPr id="3584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584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584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AEBD8DCF-3CA1-4244-B91F-6E371192FF0C}" type="slidenum">
              <a:rPr lang="en-US" smtClean="0">
                <a:latin typeface="Arial" charset="0"/>
                <a:cs typeface="Arial" charset="0"/>
              </a:rPr>
              <a:pPr/>
              <a:t>11</a:t>
            </a:fld>
            <a:endParaRPr lang="en-US">
              <a:latin typeface="Arial" charset="0"/>
              <a:cs typeface="Arial" charset="0"/>
            </a:endParaRPr>
          </a:p>
        </p:txBody>
      </p:sp>
      <p:sp>
        <p:nvSpPr>
          <p:cNvPr id="37891" name="Rectangle 2"/>
          <p:cNvSpPr>
            <a:spLocks noGrp="1" noChangeArrowheads="1"/>
          </p:cNvSpPr>
          <p:nvPr>
            <p:ph type="title"/>
          </p:nvPr>
        </p:nvSpPr>
        <p:spPr>
          <a:xfrm>
            <a:off x="838200" y="304800"/>
            <a:ext cx="8001000" cy="1143000"/>
          </a:xfrm>
        </p:spPr>
        <p:txBody>
          <a:bodyPr/>
          <a:lstStyle/>
          <a:p>
            <a:pPr algn="ctr"/>
            <a:r>
              <a:rPr lang="en-US" sz="6000">
                <a:solidFill>
                  <a:srgbClr val="00B050"/>
                </a:solidFill>
              </a:rPr>
              <a:t>Level of Motivation</a:t>
            </a:r>
          </a:p>
        </p:txBody>
      </p:sp>
      <p:sp>
        <p:nvSpPr>
          <p:cNvPr id="37892" name="Rectangle 3"/>
          <p:cNvSpPr>
            <a:spLocks noGrp="1" noChangeArrowheads="1"/>
          </p:cNvSpPr>
          <p:nvPr>
            <p:ph type="body" sz="half" idx="1"/>
          </p:nvPr>
        </p:nvSpPr>
        <p:spPr>
          <a:xfrm>
            <a:off x="1295400" y="1603375"/>
            <a:ext cx="6172200" cy="1828800"/>
          </a:xfrm>
        </p:spPr>
        <p:txBody>
          <a:bodyPr/>
          <a:lstStyle/>
          <a:p>
            <a:r>
              <a:rPr lang="en-US" altLang="zh-CN" sz="3200" dirty="0"/>
              <a:t>I</a:t>
            </a:r>
            <a:r>
              <a:rPr lang="en-US" sz="3200" dirty="0"/>
              <a:t>nvolvement</a:t>
            </a:r>
          </a:p>
          <a:p>
            <a:r>
              <a:rPr lang="en-US" sz="3200" dirty="0"/>
              <a:t>Need for cognition</a:t>
            </a:r>
          </a:p>
          <a:p>
            <a:r>
              <a:rPr lang="en-US" sz="3200" dirty="0"/>
              <a:t>Level of shopping enthusiasm</a:t>
            </a:r>
          </a:p>
        </p:txBody>
      </p:sp>
      <p:sp>
        <p:nvSpPr>
          <p:cNvPr id="3789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789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789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37896" name="Picture 2"/>
          <p:cNvPicPr>
            <a:picLocks noChangeAspect="1"/>
          </p:cNvPicPr>
          <p:nvPr/>
        </p:nvPicPr>
        <p:blipFill>
          <a:blip r:embed="rId3"/>
          <a:srcRect/>
          <a:stretch>
            <a:fillRect/>
          </a:stretch>
        </p:blipFill>
        <p:spPr bwMode="auto">
          <a:xfrm>
            <a:off x="2819400" y="3681413"/>
            <a:ext cx="3724275" cy="2543175"/>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476250"/>
            <a:ext cx="7315200" cy="1276350"/>
          </a:xfrm>
        </p:spPr>
        <p:txBody>
          <a:bodyPr/>
          <a:lstStyle/>
          <a:p>
            <a:r>
              <a:rPr lang="en-US" altLang="zh-CN" dirty="0"/>
              <a:t>Involvement</a:t>
            </a:r>
            <a:endParaRPr lang="zh-CN" altLang="en-US" dirty="0"/>
          </a:p>
        </p:txBody>
      </p:sp>
      <p:sp>
        <p:nvSpPr>
          <p:cNvPr id="3" name="内容占位符 2"/>
          <p:cNvSpPr>
            <a:spLocks noGrp="1"/>
          </p:cNvSpPr>
          <p:nvPr>
            <p:ph sz="half" idx="1"/>
          </p:nvPr>
        </p:nvSpPr>
        <p:spPr>
          <a:xfrm>
            <a:off x="685800" y="1981200"/>
            <a:ext cx="7772400" cy="4114800"/>
          </a:xfrm>
        </p:spPr>
        <p:txBody>
          <a:bodyPr/>
          <a:lstStyle/>
          <a:p>
            <a:r>
              <a:rPr lang="zh-CN" altLang="zh-CN" sz="2400" dirty="0"/>
              <a:t>涉入的观念，最初是用在研究</a:t>
            </a:r>
            <a:r>
              <a:rPr lang="zh-CN" altLang="zh-CN" sz="2400" b="1" dirty="0"/>
              <a:t>社会事件</a:t>
            </a:r>
            <a:r>
              <a:rPr lang="zh-CN" altLang="zh-CN" sz="2400" dirty="0"/>
              <a:t>中</a:t>
            </a:r>
            <a:r>
              <a:rPr lang="zh-CN" altLang="zh-CN" sz="2400" b="1" dirty="0"/>
              <a:t>个人态度</a:t>
            </a:r>
            <a:r>
              <a:rPr lang="zh-CN" altLang="zh-CN" sz="2400" dirty="0"/>
              <a:t>的问题，后应用于营销学领域，并专注于探讨消费者行为问题，如</a:t>
            </a:r>
            <a:r>
              <a:rPr lang="en-US" altLang="zh-CN" sz="2400" dirty="0"/>
              <a:t>Krugman(1965)</a:t>
            </a:r>
            <a:r>
              <a:rPr lang="zh-CN" altLang="zh-CN" sz="2400" dirty="0"/>
              <a:t>在</a:t>
            </a:r>
            <a:r>
              <a:rPr lang="zh-CN" altLang="zh-CN" sz="2400" b="1" dirty="0"/>
              <a:t>广告学研究</a:t>
            </a:r>
            <a:r>
              <a:rPr lang="zh-CN" altLang="zh-CN" sz="2400" dirty="0"/>
              <a:t>中的应用。</a:t>
            </a:r>
            <a:endParaRPr lang="en-US" altLang="zh-CN" sz="2400" dirty="0"/>
          </a:p>
          <a:p>
            <a:r>
              <a:rPr lang="zh-CN" altLang="zh-CN" sz="2400" dirty="0"/>
              <a:t>一般学者多半使用个人的心理认知状态来定义涉入，将涉入视为一种</a:t>
            </a:r>
            <a:r>
              <a:rPr lang="zh-CN" altLang="zh-CN" sz="2400" b="1" dirty="0"/>
              <a:t>内在心理状态</a:t>
            </a:r>
            <a:r>
              <a:rPr lang="zh-CN" altLang="zh-CN" sz="2400" dirty="0"/>
              <a:t>，受到个人、产品、情境或其它特殊刺激的影响，感受到事物对己身的重要性和攸关性，进而对事物产生不同的关注程度。</a:t>
            </a:r>
          </a:p>
          <a:p>
            <a:endParaRPr lang="zh-CN" altLang="en-US" dirty="0"/>
          </a:p>
        </p:txBody>
      </p:sp>
      <p:sp>
        <p:nvSpPr>
          <p:cNvPr id="6" name="灯片编号占位符 5"/>
          <p:cNvSpPr>
            <a:spLocks noGrp="1"/>
          </p:cNvSpPr>
          <p:nvPr>
            <p:ph type="sldNum" sz="quarter" idx="12"/>
          </p:nvPr>
        </p:nvSpPr>
        <p:spPr/>
        <p:txBody>
          <a:bodyPr/>
          <a:lstStyle/>
          <a:p>
            <a:pPr>
              <a:defRPr/>
            </a:pPr>
            <a:r>
              <a:rPr lang="en-US"/>
              <a:t>3-</a:t>
            </a:r>
            <a:fld id="{8F2ED630-314B-4F9C-BE87-78A4E705744F}" type="slidenum">
              <a:rPr lang="en-US" smtClean="0"/>
              <a:pPr>
                <a:defRPr/>
              </a:pPr>
              <a:t>12</a:t>
            </a:fld>
            <a:endParaRPr lang="en-US"/>
          </a:p>
        </p:txBody>
      </p:sp>
    </p:spTree>
    <p:extLst>
      <p:ext uri="{BB962C8B-B14F-4D97-AF65-F5344CB8AC3E}">
        <p14:creationId xmlns:p14="http://schemas.microsoft.com/office/powerpoint/2010/main" val="1064850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3000" y="476250"/>
            <a:ext cx="7315200" cy="1276350"/>
          </a:xfrm>
        </p:spPr>
        <p:txBody>
          <a:bodyPr/>
          <a:lstStyle/>
          <a:p>
            <a:r>
              <a:rPr lang="zh-CN" altLang="en-US" dirty="0"/>
              <a:t>涉入度本质的分类：</a:t>
            </a:r>
            <a:r>
              <a:rPr lang="zh-CN" altLang="zh-CN" dirty="0"/>
              <a:t>情境涉入、持久性涉入和反应涉入</a:t>
            </a:r>
            <a:endParaRPr lang="zh-CN" altLang="en-US" dirty="0"/>
          </a:p>
        </p:txBody>
      </p:sp>
      <p:sp>
        <p:nvSpPr>
          <p:cNvPr id="3" name="内容占位符 2"/>
          <p:cNvSpPr>
            <a:spLocks noGrp="1"/>
          </p:cNvSpPr>
          <p:nvPr>
            <p:ph sz="half" idx="1"/>
          </p:nvPr>
        </p:nvSpPr>
        <p:spPr>
          <a:xfrm>
            <a:off x="685800" y="1981200"/>
            <a:ext cx="7924800" cy="4114800"/>
          </a:xfrm>
        </p:spPr>
        <p:txBody>
          <a:bodyPr/>
          <a:lstStyle/>
          <a:p>
            <a:r>
              <a:rPr lang="zh-CN" altLang="zh-CN" sz="2000" b="1" dirty="0"/>
              <a:t>情境涉入</a:t>
            </a:r>
            <a:r>
              <a:rPr lang="zh-CN" altLang="zh-CN" sz="2000" dirty="0"/>
              <a:t>指在特殊情境下，消费者对事物的一种</a:t>
            </a:r>
            <a:r>
              <a:rPr lang="zh-CN" altLang="zh-CN" sz="2000" b="1" dirty="0"/>
              <a:t>暂时性关切</a:t>
            </a:r>
            <a:r>
              <a:rPr lang="zh-CN" altLang="zh-CN" sz="2000" dirty="0"/>
              <a:t>。所谓暂时性，是指消费者受</a:t>
            </a:r>
            <a:r>
              <a:rPr lang="zh-CN" altLang="zh-CN" sz="2000" b="1" dirty="0"/>
              <a:t>特殊情境之刺激</a:t>
            </a:r>
            <a:r>
              <a:rPr lang="zh-CN" altLang="zh-CN" sz="2000" dirty="0"/>
              <a:t>而提升的涉入程度会随着购买目标之达成或情境消失而回复到原先的水平。</a:t>
            </a:r>
          </a:p>
          <a:p>
            <a:r>
              <a:rPr lang="zh-CN" altLang="zh-CN" sz="2000" b="1" dirty="0"/>
              <a:t>持久涉入</a:t>
            </a:r>
            <a:r>
              <a:rPr lang="zh-CN" altLang="zh-CN" sz="2000" dirty="0"/>
              <a:t>指个人对事务的</a:t>
            </a:r>
            <a:r>
              <a:rPr lang="zh-CN" altLang="zh-CN" sz="2000" b="1" dirty="0"/>
              <a:t>持续性关切</a:t>
            </a:r>
            <a:r>
              <a:rPr lang="zh-CN" altLang="zh-CN" sz="2000" dirty="0"/>
              <a:t>，乃起源于个人的</a:t>
            </a:r>
            <a:r>
              <a:rPr lang="zh-CN" altLang="zh-CN" sz="2000" b="1" dirty="0"/>
              <a:t>内生持续性原因</a:t>
            </a:r>
            <a:r>
              <a:rPr lang="zh-CN" altLang="zh-CN" sz="2000" dirty="0"/>
              <a:t>，例如</a:t>
            </a:r>
            <a:r>
              <a:rPr lang="zh-CN" altLang="zh-CN" sz="2000" b="1" dirty="0"/>
              <a:t>需求、价值观、兴趣或所追求的目标</a:t>
            </a:r>
            <a:r>
              <a:rPr lang="zh-CN" altLang="zh-CN" sz="2000" dirty="0"/>
              <a:t>等，涉入程度不随着情境的转换而有所更动，亦即并不会因为特定外生情境目标被满足而消失。持久涉入的</a:t>
            </a:r>
            <a:r>
              <a:rPr lang="zh-CN" altLang="zh-CN" sz="2000" b="1" dirty="0"/>
              <a:t>来源</a:t>
            </a:r>
            <a:r>
              <a:rPr lang="zh-CN" altLang="zh-CN" sz="2000" dirty="0"/>
              <a:t>有二：</a:t>
            </a:r>
            <a:r>
              <a:rPr lang="zh-CN" altLang="zh-CN" sz="2000" b="1" dirty="0"/>
              <a:t>一是个人的主观价值系统</a:t>
            </a:r>
            <a:r>
              <a:rPr lang="zh-CN" altLang="zh-CN" sz="2000" dirty="0"/>
              <a:t>，个人的自我观念、个性、目标、需求等都会影响消费者对一项产品的持久涉入；</a:t>
            </a:r>
            <a:r>
              <a:rPr lang="zh-CN" altLang="zh-CN" sz="2000" b="1" dirty="0"/>
              <a:t>另一来源是对该事物的先前经验。</a:t>
            </a:r>
            <a:endParaRPr lang="zh-CN" altLang="zh-CN" sz="2000" dirty="0"/>
          </a:p>
          <a:p>
            <a:r>
              <a:rPr lang="zh-CN" altLang="zh-CN" sz="2000" b="1" dirty="0"/>
              <a:t>反应涉入</a:t>
            </a:r>
            <a:r>
              <a:rPr lang="zh-CN" altLang="zh-CN" sz="2000" dirty="0"/>
              <a:t>是由</a:t>
            </a:r>
            <a:r>
              <a:rPr lang="zh-CN" altLang="zh-CN" sz="2000" b="1" dirty="0"/>
              <a:t>情境涉入</a:t>
            </a:r>
            <a:r>
              <a:rPr lang="zh-CN" altLang="zh-CN" sz="2000" dirty="0"/>
              <a:t>与</a:t>
            </a:r>
            <a:r>
              <a:rPr lang="zh-CN" altLang="zh-CN" sz="2000" b="1" dirty="0"/>
              <a:t>持久性涉入</a:t>
            </a:r>
            <a:r>
              <a:rPr lang="zh-CN" altLang="zh-CN" sz="2000" dirty="0"/>
              <a:t>结合所产生对某事物的心理状态，反映消费者决策处理之复杂性及广泛性的认知过程及行为过程。</a:t>
            </a:r>
          </a:p>
          <a:p>
            <a:endParaRPr lang="zh-CN" altLang="en-US" sz="2000" dirty="0"/>
          </a:p>
        </p:txBody>
      </p:sp>
      <p:sp>
        <p:nvSpPr>
          <p:cNvPr id="6" name="灯片编号占位符 5"/>
          <p:cNvSpPr>
            <a:spLocks noGrp="1"/>
          </p:cNvSpPr>
          <p:nvPr>
            <p:ph type="sldNum" sz="quarter" idx="12"/>
          </p:nvPr>
        </p:nvSpPr>
        <p:spPr/>
        <p:txBody>
          <a:bodyPr/>
          <a:lstStyle/>
          <a:p>
            <a:pPr>
              <a:defRPr/>
            </a:pPr>
            <a:r>
              <a:rPr lang="en-US"/>
              <a:t>3-</a:t>
            </a:r>
            <a:fld id="{8F2ED630-314B-4F9C-BE87-78A4E705744F}" type="slidenum">
              <a:rPr lang="en-US" smtClean="0"/>
              <a:pPr>
                <a:defRPr/>
              </a:pPr>
              <a:t>13</a:t>
            </a:fld>
            <a:endParaRPr lang="en-US"/>
          </a:p>
        </p:txBody>
      </p:sp>
    </p:spTree>
    <p:extLst>
      <p:ext uri="{BB962C8B-B14F-4D97-AF65-F5344CB8AC3E}">
        <p14:creationId xmlns:p14="http://schemas.microsoft.com/office/powerpoint/2010/main" val="27340005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Personal Involvement Inventory</a:t>
            </a:r>
            <a:endParaRPr lang="zh-CN" altLang="en-US" dirty="0"/>
          </a:p>
        </p:txBody>
      </p:sp>
      <p:pic>
        <p:nvPicPr>
          <p:cNvPr id="7" name="内容占位符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800" y="2133600"/>
            <a:ext cx="3810000" cy="3810000"/>
          </a:xfrm>
        </p:spPr>
      </p:pic>
      <p:sp>
        <p:nvSpPr>
          <p:cNvPr id="4" name="内容占位符 3"/>
          <p:cNvSpPr>
            <a:spLocks noGrp="1"/>
          </p:cNvSpPr>
          <p:nvPr>
            <p:ph sz="half" idx="2"/>
          </p:nvPr>
        </p:nvSpPr>
        <p:spPr/>
        <p:txBody>
          <a:bodyPr/>
          <a:lstStyle/>
          <a:p>
            <a:r>
              <a:rPr lang="en-US" altLang="zh-CN" dirty="0"/>
              <a:t>Rational relevance</a:t>
            </a:r>
          </a:p>
          <a:p>
            <a:r>
              <a:rPr lang="en-US" altLang="zh-CN" dirty="0"/>
              <a:t>Emotional relevance</a:t>
            </a:r>
          </a:p>
          <a:p>
            <a:endParaRPr lang="en-US" altLang="zh-CN" dirty="0"/>
          </a:p>
          <a:p>
            <a:r>
              <a:rPr lang="en-US" altLang="zh-CN" dirty="0"/>
              <a:t>Of the ads</a:t>
            </a:r>
            <a:endParaRPr lang="zh-CN" altLang="en-US" dirty="0"/>
          </a:p>
        </p:txBody>
      </p:sp>
      <p:sp>
        <p:nvSpPr>
          <p:cNvPr id="6" name="灯片编号占位符 5"/>
          <p:cNvSpPr>
            <a:spLocks noGrp="1"/>
          </p:cNvSpPr>
          <p:nvPr>
            <p:ph type="sldNum" sz="quarter" idx="12"/>
          </p:nvPr>
        </p:nvSpPr>
        <p:spPr/>
        <p:txBody>
          <a:bodyPr/>
          <a:lstStyle/>
          <a:p>
            <a:pPr>
              <a:defRPr/>
            </a:pPr>
            <a:r>
              <a:rPr lang="en-US"/>
              <a:t>3-</a:t>
            </a:r>
            <a:fld id="{8F2ED630-314B-4F9C-BE87-78A4E705744F}" type="slidenum">
              <a:rPr lang="en-US" smtClean="0"/>
              <a:pPr>
                <a:defRPr/>
              </a:pPr>
              <a:t>14</a:t>
            </a:fld>
            <a:endParaRPr lang="en-US"/>
          </a:p>
        </p:txBody>
      </p:sp>
    </p:spTree>
    <p:extLst>
      <p:ext uri="{BB962C8B-B14F-4D97-AF65-F5344CB8AC3E}">
        <p14:creationId xmlns:p14="http://schemas.microsoft.com/office/powerpoint/2010/main" val="21700847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hiphotos.baidu.com/baike/c0%3Dbaike80%2C5%2C5%2C80%2C26/sign=3bb30a33034f78f0940692a118586130/e850352ac65c1038931d5aa5b2119313b07e89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09502"/>
            <a:ext cx="9906000" cy="553694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a:t>FCB grid</a:t>
            </a:r>
            <a:r>
              <a:rPr lang="zh-CN" altLang="en-US" dirty="0"/>
              <a:t>模型</a:t>
            </a:r>
          </a:p>
        </p:txBody>
      </p:sp>
      <p:graphicFrame>
        <p:nvGraphicFramePr>
          <p:cNvPr id="7" name="内容占位符 6"/>
          <p:cNvGraphicFramePr>
            <a:graphicFrameLocks noGrp="1"/>
          </p:cNvGraphicFramePr>
          <p:nvPr>
            <p:ph sz="half" idx="2"/>
            <p:extLst>
              <p:ext uri="{D42A27DB-BD31-4B8C-83A1-F6EECF244321}">
                <p14:modId xmlns:p14="http://schemas.microsoft.com/office/powerpoint/2010/main" val="809463746"/>
              </p:ext>
            </p:extLst>
          </p:nvPr>
        </p:nvGraphicFramePr>
        <p:xfrm>
          <a:off x="685800" y="1981200"/>
          <a:ext cx="8001000" cy="453390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574631921"/>
                    </a:ext>
                  </a:extLst>
                </a:gridCol>
                <a:gridCol w="4000500">
                  <a:extLst>
                    <a:ext uri="{9D8B030D-6E8A-4147-A177-3AD203B41FA5}">
                      <a16:colId xmlns:a16="http://schemas.microsoft.com/office/drawing/2014/main" val="3604334348"/>
                    </a:ext>
                  </a:extLst>
                </a:gridCol>
              </a:tblGrid>
              <a:tr h="2133600">
                <a:tc>
                  <a:txBody>
                    <a:bodyPr/>
                    <a:lstStyle/>
                    <a:p>
                      <a:r>
                        <a:rPr lang="zh-CN" altLang="en-US" b="0" dirty="0">
                          <a:solidFill>
                            <a:schemeClr val="tx1"/>
                          </a:solidFill>
                        </a:rPr>
                        <a:t>信息提供型</a:t>
                      </a:r>
                      <a:endParaRPr lang="en-US" altLang="zh-CN" b="0" dirty="0">
                        <a:solidFill>
                          <a:schemeClr val="tx1"/>
                        </a:solidFill>
                      </a:endParaRPr>
                    </a:p>
                    <a:p>
                      <a:r>
                        <a:rPr lang="zh-CN" altLang="en-US" b="0" dirty="0">
                          <a:solidFill>
                            <a:schemeClr val="tx1"/>
                          </a:solidFill>
                        </a:rPr>
                        <a:t>汽车、住宅、家具、新产品</a:t>
                      </a:r>
                      <a:endParaRPr lang="en-US" altLang="zh-CN" b="0" dirty="0">
                        <a:solidFill>
                          <a:schemeClr val="tx1"/>
                        </a:solidFill>
                      </a:endParaRPr>
                    </a:p>
                    <a:p>
                      <a:r>
                        <a:rPr lang="zh-CN" altLang="en-US" b="0" dirty="0">
                          <a:solidFill>
                            <a:schemeClr val="tx1"/>
                          </a:solidFill>
                        </a:rPr>
                        <a:t>学习</a:t>
                      </a:r>
                      <a:r>
                        <a:rPr lang="en-US" altLang="zh-CN" b="0" dirty="0">
                          <a:solidFill>
                            <a:schemeClr val="tx1"/>
                          </a:solidFill>
                        </a:rPr>
                        <a:t>-</a:t>
                      </a:r>
                      <a:r>
                        <a:rPr lang="zh-CN" altLang="en-US" b="0" dirty="0">
                          <a:solidFill>
                            <a:schemeClr val="tx1"/>
                          </a:solidFill>
                        </a:rPr>
                        <a:t>感觉</a:t>
                      </a:r>
                      <a:r>
                        <a:rPr lang="en-US" altLang="zh-CN" b="0" dirty="0">
                          <a:solidFill>
                            <a:schemeClr val="tx1"/>
                          </a:solidFill>
                        </a:rPr>
                        <a:t>-</a:t>
                      </a:r>
                      <a:r>
                        <a:rPr lang="zh-CN" altLang="en-US" b="0" dirty="0">
                          <a:solidFill>
                            <a:schemeClr val="tx1"/>
                          </a:solidFill>
                        </a:rPr>
                        <a:t>行动</a:t>
                      </a:r>
                      <a:endParaRPr lang="en-US" altLang="zh-CN" b="0" dirty="0">
                        <a:solidFill>
                          <a:schemeClr val="tx1"/>
                        </a:solidFill>
                      </a:endParaRPr>
                    </a:p>
                    <a:p>
                      <a:r>
                        <a:rPr lang="zh-CN" altLang="en-US" b="0" dirty="0">
                          <a:solidFill>
                            <a:schemeClr val="tx1"/>
                          </a:solidFill>
                        </a:rPr>
                        <a:t>可能的广告策略</a:t>
                      </a:r>
                      <a:endParaRPr lang="en-US" altLang="zh-CN" b="0" dirty="0">
                        <a:solidFill>
                          <a:schemeClr val="tx1"/>
                        </a:solidFill>
                      </a:endParaRPr>
                    </a:p>
                    <a:p>
                      <a:r>
                        <a:rPr lang="zh-CN" altLang="en-US" b="0" dirty="0">
                          <a:solidFill>
                            <a:schemeClr val="tx1"/>
                          </a:solidFill>
                        </a:rPr>
                        <a:t>广告效果：记忆、诊断</a:t>
                      </a:r>
                      <a:endParaRPr lang="en-US" altLang="zh-CN" b="0" dirty="0">
                        <a:solidFill>
                          <a:schemeClr val="tx1"/>
                        </a:solidFill>
                      </a:endParaRPr>
                    </a:p>
                    <a:p>
                      <a:r>
                        <a:rPr lang="zh-CN" altLang="en-US" b="0" dirty="0">
                          <a:solidFill>
                            <a:schemeClr val="tx1"/>
                          </a:solidFill>
                        </a:rPr>
                        <a:t>媒体：可载长文案、思考导向型</a:t>
                      </a:r>
                      <a:endParaRPr lang="en-US" altLang="zh-CN" b="0" dirty="0">
                        <a:solidFill>
                          <a:schemeClr val="tx1"/>
                        </a:solidFill>
                      </a:endParaRPr>
                    </a:p>
                    <a:p>
                      <a:r>
                        <a:rPr lang="zh-CN" altLang="en-US" b="0" dirty="0">
                          <a:solidFill>
                            <a:schemeClr val="tx1"/>
                          </a:solidFill>
                        </a:rPr>
                        <a:t>创意：信息提供型、演示型</a:t>
                      </a:r>
                    </a:p>
                  </a:txBody>
                  <a:tcPr>
                    <a:noFill/>
                  </a:tcPr>
                </a:tc>
                <a:tc>
                  <a:txBody>
                    <a:bodyPr/>
                    <a:lstStyle/>
                    <a:p>
                      <a:r>
                        <a:rPr lang="zh-CN" altLang="en-US" b="0" dirty="0">
                          <a:solidFill>
                            <a:schemeClr val="tx1"/>
                          </a:solidFill>
                        </a:rPr>
                        <a:t>感觉型人群</a:t>
                      </a:r>
                      <a:endParaRPr lang="en-US" altLang="zh-CN" b="0" dirty="0">
                        <a:solidFill>
                          <a:schemeClr val="tx1"/>
                        </a:solidFill>
                      </a:endParaRPr>
                    </a:p>
                    <a:p>
                      <a:r>
                        <a:rPr lang="zh-CN" altLang="en-US" b="0" dirty="0">
                          <a:solidFill>
                            <a:schemeClr val="tx1"/>
                          </a:solidFill>
                        </a:rPr>
                        <a:t>宝石、化妆品、流行服饰、自行车</a:t>
                      </a:r>
                      <a:endParaRPr lang="en-US" altLang="zh-CN" b="0" dirty="0">
                        <a:solidFill>
                          <a:schemeClr val="tx1"/>
                        </a:solidFill>
                      </a:endParaRPr>
                    </a:p>
                    <a:p>
                      <a:r>
                        <a:rPr lang="zh-CN" altLang="en-US" b="0" dirty="0">
                          <a:solidFill>
                            <a:schemeClr val="tx1"/>
                          </a:solidFill>
                        </a:rPr>
                        <a:t>模型：感觉</a:t>
                      </a:r>
                      <a:r>
                        <a:rPr lang="en-US" altLang="zh-CN" b="0" dirty="0">
                          <a:solidFill>
                            <a:schemeClr val="tx1"/>
                          </a:solidFill>
                        </a:rPr>
                        <a:t>-</a:t>
                      </a:r>
                      <a:r>
                        <a:rPr lang="zh-CN" altLang="en-US" b="0" dirty="0">
                          <a:solidFill>
                            <a:schemeClr val="tx1"/>
                          </a:solidFill>
                        </a:rPr>
                        <a:t>学习</a:t>
                      </a:r>
                      <a:r>
                        <a:rPr lang="en-US" altLang="zh-CN" b="0" dirty="0">
                          <a:solidFill>
                            <a:schemeClr val="tx1"/>
                          </a:solidFill>
                        </a:rPr>
                        <a:t>-</a:t>
                      </a:r>
                      <a:r>
                        <a:rPr lang="zh-CN" altLang="en-US" b="0" dirty="0">
                          <a:solidFill>
                            <a:schemeClr val="tx1"/>
                          </a:solidFill>
                        </a:rPr>
                        <a:t>行动</a:t>
                      </a:r>
                      <a:endParaRPr lang="en-US" altLang="zh-CN" b="0" dirty="0">
                        <a:solidFill>
                          <a:schemeClr val="tx1"/>
                        </a:solidFill>
                      </a:endParaRPr>
                    </a:p>
                    <a:p>
                      <a:r>
                        <a:rPr lang="zh-CN" altLang="en-US" b="0" dirty="0">
                          <a:solidFill>
                            <a:schemeClr val="tx1"/>
                          </a:solidFill>
                        </a:rPr>
                        <a:t>可能的广告策略</a:t>
                      </a:r>
                      <a:endParaRPr lang="en-US" altLang="zh-CN" b="0" dirty="0">
                        <a:solidFill>
                          <a:schemeClr val="tx1"/>
                        </a:solidFill>
                      </a:endParaRPr>
                    </a:p>
                    <a:p>
                      <a:r>
                        <a:rPr lang="zh-CN" altLang="en-US" b="0" dirty="0">
                          <a:solidFill>
                            <a:schemeClr val="tx1"/>
                          </a:solidFill>
                        </a:rPr>
                        <a:t>广告效果：态度改变、感觉觉醒</a:t>
                      </a:r>
                      <a:endParaRPr lang="en-US" altLang="zh-CN" b="0" dirty="0">
                        <a:solidFill>
                          <a:schemeClr val="tx1"/>
                        </a:solidFill>
                      </a:endParaRPr>
                    </a:p>
                    <a:p>
                      <a:r>
                        <a:rPr lang="zh-CN" altLang="en-US" b="0" dirty="0">
                          <a:solidFill>
                            <a:schemeClr val="tx1"/>
                          </a:solidFill>
                        </a:rPr>
                        <a:t>媒体：大版面公告、能提高形象的特别节目；创意：冲击力强的形象诉求</a:t>
                      </a:r>
                    </a:p>
                  </a:txBody>
                  <a:tcPr>
                    <a:noFill/>
                  </a:tcPr>
                </a:tc>
                <a:extLst>
                  <a:ext uri="{0D108BD9-81ED-4DB2-BD59-A6C34878D82A}">
                    <a16:rowId xmlns:a16="http://schemas.microsoft.com/office/drawing/2014/main" val="610680185"/>
                  </a:ext>
                </a:extLst>
              </a:tr>
              <a:tr h="2400300">
                <a:tc>
                  <a:txBody>
                    <a:bodyPr/>
                    <a:lstStyle/>
                    <a:p>
                      <a:r>
                        <a:rPr lang="zh-CN" altLang="en-US" b="0" dirty="0">
                          <a:solidFill>
                            <a:schemeClr val="tx1"/>
                          </a:solidFill>
                        </a:rPr>
                        <a:t>习惯形态（行动者）</a:t>
                      </a:r>
                      <a:endParaRPr lang="en-US" altLang="zh-CN" b="0" dirty="0">
                        <a:solidFill>
                          <a:schemeClr val="tx1"/>
                        </a:solidFill>
                      </a:endParaRPr>
                    </a:p>
                    <a:p>
                      <a:r>
                        <a:rPr lang="zh-CN" altLang="en-US" b="0" dirty="0">
                          <a:solidFill>
                            <a:schemeClr val="tx1"/>
                          </a:solidFill>
                        </a:rPr>
                        <a:t>食品、家庭用品</a:t>
                      </a:r>
                      <a:endParaRPr lang="en-US" altLang="zh-CN" b="0" dirty="0">
                        <a:solidFill>
                          <a:schemeClr val="tx1"/>
                        </a:solidFill>
                      </a:endParaRPr>
                    </a:p>
                    <a:p>
                      <a:r>
                        <a:rPr lang="zh-CN" altLang="en-US" b="0" dirty="0">
                          <a:solidFill>
                            <a:schemeClr val="tx1"/>
                          </a:solidFill>
                        </a:rPr>
                        <a:t>模型：行为</a:t>
                      </a:r>
                      <a:r>
                        <a:rPr lang="en-US" altLang="zh-CN" b="0" dirty="0">
                          <a:solidFill>
                            <a:schemeClr val="tx1"/>
                          </a:solidFill>
                        </a:rPr>
                        <a:t>-</a:t>
                      </a:r>
                      <a:r>
                        <a:rPr lang="zh-CN" altLang="en-US" b="0" dirty="0">
                          <a:solidFill>
                            <a:schemeClr val="tx1"/>
                          </a:solidFill>
                        </a:rPr>
                        <a:t>学习</a:t>
                      </a:r>
                      <a:r>
                        <a:rPr lang="en-US" altLang="zh-CN" b="0" dirty="0">
                          <a:solidFill>
                            <a:schemeClr val="tx1"/>
                          </a:solidFill>
                        </a:rPr>
                        <a:t>-</a:t>
                      </a:r>
                      <a:r>
                        <a:rPr lang="zh-CN" altLang="en-US" b="0" dirty="0">
                          <a:solidFill>
                            <a:schemeClr val="tx1"/>
                          </a:solidFill>
                        </a:rPr>
                        <a:t>感觉</a:t>
                      </a:r>
                      <a:endParaRPr lang="en-US" altLang="zh-CN" b="0" dirty="0">
                        <a:solidFill>
                          <a:schemeClr val="tx1"/>
                        </a:solidFill>
                      </a:endParaRPr>
                    </a:p>
                    <a:p>
                      <a:r>
                        <a:rPr lang="zh-CN" altLang="en-US" b="0" dirty="0">
                          <a:solidFill>
                            <a:schemeClr val="tx1"/>
                          </a:solidFill>
                        </a:rPr>
                        <a:t>可能的广告策略</a:t>
                      </a:r>
                      <a:endParaRPr lang="en-US" altLang="zh-CN" b="0" dirty="0">
                        <a:solidFill>
                          <a:schemeClr val="tx1"/>
                        </a:solidFill>
                      </a:endParaRPr>
                    </a:p>
                    <a:p>
                      <a:r>
                        <a:rPr lang="zh-CN" altLang="en-US" b="0" dirty="0">
                          <a:solidFill>
                            <a:schemeClr val="tx1"/>
                          </a:solidFill>
                        </a:rPr>
                        <a:t>广告效果：销量量</a:t>
                      </a:r>
                      <a:endParaRPr lang="en-US" altLang="zh-CN" b="0" dirty="0">
                        <a:solidFill>
                          <a:schemeClr val="tx1"/>
                        </a:solidFill>
                      </a:endParaRPr>
                    </a:p>
                    <a:p>
                      <a:r>
                        <a:rPr lang="zh-CN" altLang="en-US" b="0" dirty="0">
                          <a:solidFill>
                            <a:schemeClr val="tx1"/>
                          </a:solidFill>
                        </a:rPr>
                        <a:t>媒体：小版面的广告 </a:t>
                      </a:r>
                      <a:r>
                        <a:rPr lang="en-US" altLang="zh-CN" b="0" dirty="0">
                          <a:solidFill>
                            <a:schemeClr val="tx1"/>
                          </a:solidFill>
                        </a:rPr>
                        <a:t>10s</a:t>
                      </a:r>
                      <a:r>
                        <a:rPr lang="zh-CN" altLang="en-US" b="0" dirty="0">
                          <a:solidFill>
                            <a:schemeClr val="tx1"/>
                          </a:solidFill>
                        </a:rPr>
                        <a:t>广播</a:t>
                      </a:r>
                      <a:endParaRPr lang="en-US" altLang="zh-CN" b="0" dirty="0">
                        <a:solidFill>
                          <a:schemeClr val="tx1"/>
                        </a:solidFill>
                      </a:endParaRPr>
                    </a:p>
                    <a:p>
                      <a:r>
                        <a:rPr lang="zh-CN" altLang="en-US" b="0" dirty="0">
                          <a:solidFill>
                            <a:schemeClr val="tx1"/>
                          </a:solidFill>
                        </a:rPr>
                        <a:t>广告：售点广告</a:t>
                      </a:r>
                      <a:endParaRPr lang="en-US" altLang="zh-CN" b="0" dirty="0">
                        <a:solidFill>
                          <a:schemeClr val="tx1"/>
                        </a:solidFill>
                      </a:endParaRPr>
                    </a:p>
                    <a:p>
                      <a:r>
                        <a:rPr lang="zh-CN" altLang="en-US" b="0" dirty="0">
                          <a:solidFill>
                            <a:schemeClr val="tx1"/>
                          </a:solidFill>
                        </a:rPr>
                        <a:t>创意：提醒广告</a:t>
                      </a:r>
                    </a:p>
                  </a:txBody>
                  <a:tcPr>
                    <a:noFill/>
                  </a:tcPr>
                </a:tc>
                <a:tc>
                  <a:txBody>
                    <a:bodyPr/>
                    <a:lstStyle/>
                    <a:p>
                      <a:r>
                        <a:rPr lang="zh-CN" altLang="en-US" b="0" dirty="0">
                          <a:solidFill>
                            <a:schemeClr val="tx1"/>
                          </a:solidFill>
                        </a:rPr>
                        <a:t>自我满足型（反应型）</a:t>
                      </a:r>
                      <a:endParaRPr lang="en-US" altLang="zh-CN" b="0" dirty="0">
                        <a:solidFill>
                          <a:schemeClr val="tx1"/>
                        </a:solidFill>
                      </a:endParaRPr>
                    </a:p>
                    <a:p>
                      <a:r>
                        <a:rPr lang="zh-CN" altLang="en-US" b="0" dirty="0">
                          <a:solidFill>
                            <a:schemeClr val="tx1"/>
                          </a:solidFill>
                        </a:rPr>
                        <a:t>烟、饮料、糖果</a:t>
                      </a:r>
                      <a:endParaRPr lang="en-US" altLang="zh-CN" b="0" dirty="0">
                        <a:solidFill>
                          <a:schemeClr val="tx1"/>
                        </a:solidFill>
                      </a:endParaRPr>
                    </a:p>
                    <a:p>
                      <a:r>
                        <a:rPr lang="zh-CN" altLang="en-US" b="0" dirty="0">
                          <a:solidFill>
                            <a:schemeClr val="tx1"/>
                          </a:solidFill>
                        </a:rPr>
                        <a:t>模型：行为</a:t>
                      </a:r>
                      <a:r>
                        <a:rPr lang="en-US" altLang="zh-CN" b="0" dirty="0">
                          <a:solidFill>
                            <a:schemeClr val="tx1"/>
                          </a:solidFill>
                        </a:rPr>
                        <a:t>-</a:t>
                      </a:r>
                      <a:r>
                        <a:rPr lang="zh-CN" altLang="en-US" b="0" dirty="0">
                          <a:solidFill>
                            <a:schemeClr val="tx1"/>
                          </a:solidFill>
                        </a:rPr>
                        <a:t>感觉</a:t>
                      </a:r>
                      <a:r>
                        <a:rPr lang="en-US" altLang="zh-CN" b="0" dirty="0">
                          <a:solidFill>
                            <a:schemeClr val="tx1"/>
                          </a:solidFill>
                        </a:rPr>
                        <a:t>-</a:t>
                      </a:r>
                      <a:r>
                        <a:rPr lang="zh-CN" altLang="en-US" b="0" dirty="0">
                          <a:solidFill>
                            <a:schemeClr val="tx1"/>
                          </a:solidFill>
                        </a:rPr>
                        <a:t>学习</a:t>
                      </a:r>
                      <a:endParaRPr lang="en-US" altLang="zh-CN" b="0" dirty="0">
                        <a:solidFill>
                          <a:schemeClr val="tx1"/>
                        </a:solidFill>
                      </a:endParaRPr>
                    </a:p>
                    <a:p>
                      <a:r>
                        <a:rPr lang="zh-CN" altLang="en-US" b="0" dirty="0">
                          <a:solidFill>
                            <a:schemeClr val="tx1"/>
                          </a:solidFill>
                        </a:rPr>
                        <a:t>可能的广告策略</a:t>
                      </a:r>
                      <a:endParaRPr lang="en-US" altLang="zh-CN" b="0" dirty="0">
                        <a:solidFill>
                          <a:schemeClr val="tx1"/>
                        </a:solidFill>
                      </a:endParaRPr>
                    </a:p>
                    <a:p>
                      <a:r>
                        <a:rPr lang="zh-CN" altLang="en-US" b="0" dirty="0">
                          <a:solidFill>
                            <a:schemeClr val="tx1"/>
                          </a:solidFill>
                        </a:rPr>
                        <a:t>广告效果：销售额</a:t>
                      </a:r>
                      <a:endParaRPr lang="en-US" altLang="zh-CN" b="0" dirty="0">
                        <a:solidFill>
                          <a:schemeClr val="tx1"/>
                        </a:solidFill>
                      </a:endParaRPr>
                    </a:p>
                    <a:p>
                      <a:r>
                        <a:rPr lang="zh-CN" altLang="en-US" b="0" dirty="0">
                          <a:solidFill>
                            <a:schemeClr val="tx1"/>
                          </a:solidFill>
                        </a:rPr>
                        <a:t>媒体：户外广告、报纸、售点</a:t>
                      </a:r>
                      <a:endParaRPr lang="en-US" altLang="zh-CN" b="0" dirty="0">
                        <a:solidFill>
                          <a:schemeClr val="tx1"/>
                        </a:solidFill>
                      </a:endParaRPr>
                    </a:p>
                    <a:p>
                      <a:r>
                        <a:rPr lang="zh-CN" altLang="en-US" b="0" dirty="0">
                          <a:solidFill>
                            <a:schemeClr val="tx1"/>
                          </a:solidFill>
                        </a:rPr>
                        <a:t>创意：注目型</a:t>
                      </a:r>
                    </a:p>
                  </a:txBody>
                  <a:tcPr>
                    <a:noFill/>
                  </a:tcPr>
                </a:tc>
                <a:extLst>
                  <a:ext uri="{0D108BD9-81ED-4DB2-BD59-A6C34878D82A}">
                    <a16:rowId xmlns:a16="http://schemas.microsoft.com/office/drawing/2014/main" val="2148208268"/>
                  </a:ext>
                </a:extLst>
              </a:tr>
            </a:tbl>
          </a:graphicData>
        </a:graphic>
      </p:graphicFrame>
      <p:sp>
        <p:nvSpPr>
          <p:cNvPr id="6" name="灯片编号占位符 5"/>
          <p:cNvSpPr>
            <a:spLocks noGrp="1"/>
          </p:cNvSpPr>
          <p:nvPr>
            <p:ph type="sldNum" sz="quarter" idx="12"/>
          </p:nvPr>
        </p:nvSpPr>
        <p:spPr/>
        <p:txBody>
          <a:bodyPr/>
          <a:lstStyle/>
          <a:p>
            <a:pPr>
              <a:defRPr/>
            </a:pPr>
            <a:r>
              <a:rPr lang="en-US"/>
              <a:t>3-</a:t>
            </a:r>
            <a:fld id="{8F2ED630-314B-4F9C-BE87-78A4E705744F}" type="slidenum">
              <a:rPr lang="en-US" smtClean="0"/>
              <a:pPr>
                <a:defRPr/>
              </a:pPr>
              <a:t>15</a:t>
            </a:fld>
            <a:endParaRPr lang="en-US"/>
          </a:p>
        </p:txBody>
      </p:sp>
    </p:spTree>
    <p:extLst>
      <p:ext uri="{BB962C8B-B14F-4D97-AF65-F5344CB8AC3E}">
        <p14:creationId xmlns:p14="http://schemas.microsoft.com/office/powerpoint/2010/main" val="4765141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涉入程度与消费者行为关系表</a:t>
            </a:r>
            <a:endParaRPr lang="zh-CN" altLang="en-US" dirty="0"/>
          </a:p>
        </p:txBody>
      </p:sp>
      <p:graphicFrame>
        <p:nvGraphicFramePr>
          <p:cNvPr id="7" name="内容占位符 6"/>
          <p:cNvGraphicFramePr>
            <a:graphicFrameLocks noGrp="1"/>
          </p:cNvGraphicFramePr>
          <p:nvPr>
            <p:ph sz="half" idx="1"/>
            <p:extLst>
              <p:ext uri="{D42A27DB-BD31-4B8C-83A1-F6EECF244321}">
                <p14:modId xmlns:p14="http://schemas.microsoft.com/office/powerpoint/2010/main" val="3536728172"/>
              </p:ext>
            </p:extLst>
          </p:nvPr>
        </p:nvGraphicFramePr>
        <p:xfrm>
          <a:off x="762000" y="1752602"/>
          <a:ext cx="7696199" cy="4724397"/>
        </p:xfrm>
        <a:graphic>
          <a:graphicData uri="http://schemas.openxmlformats.org/drawingml/2006/table">
            <a:tbl>
              <a:tblPr firstRow="1" firstCol="1" bandRow="1">
                <a:tableStyleId>{5C22544A-7EE6-4342-B048-85BDC9FD1C3A}</a:tableStyleId>
              </a:tblPr>
              <a:tblGrid>
                <a:gridCol w="933101">
                  <a:extLst>
                    <a:ext uri="{9D8B030D-6E8A-4147-A177-3AD203B41FA5}">
                      <a16:colId xmlns:a16="http://schemas.microsoft.com/office/drawing/2014/main" val="2717595888"/>
                    </a:ext>
                  </a:extLst>
                </a:gridCol>
                <a:gridCol w="3403743">
                  <a:extLst>
                    <a:ext uri="{9D8B030D-6E8A-4147-A177-3AD203B41FA5}">
                      <a16:colId xmlns:a16="http://schemas.microsoft.com/office/drawing/2014/main" val="3633517543"/>
                    </a:ext>
                  </a:extLst>
                </a:gridCol>
                <a:gridCol w="3359355">
                  <a:extLst>
                    <a:ext uri="{9D8B030D-6E8A-4147-A177-3AD203B41FA5}">
                      <a16:colId xmlns:a16="http://schemas.microsoft.com/office/drawing/2014/main" val="1217718080"/>
                    </a:ext>
                  </a:extLst>
                </a:gridCol>
              </a:tblGrid>
              <a:tr h="466876">
                <a:tc>
                  <a:txBody>
                    <a:bodyPr/>
                    <a:lstStyle/>
                    <a:p>
                      <a:pPr algn="just">
                        <a:lnSpc>
                          <a:spcPct val="150000"/>
                        </a:lnSpc>
                        <a:spcAft>
                          <a:spcPts val="0"/>
                        </a:spcAft>
                        <a:tabLst>
                          <a:tab pos="333375" algn="l"/>
                        </a:tabLst>
                      </a:pPr>
                      <a:r>
                        <a:rPr lang="zh-CN" sz="1400" kern="100">
                          <a:solidFill>
                            <a:schemeClr val="tx1"/>
                          </a:solidFill>
                          <a:effectLst/>
                        </a:rPr>
                        <a:t>行为构面</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ctr">
                        <a:lnSpc>
                          <a:spcPct val="150000"/>
                        </a:lnSpc>
                        <a:spcAft>
                          <a:spcPts val="0"/>
                        </a:spcAft>
                        <a:tabLst>
                          <a:tab pos="333375" algn="l"/>
                        </a:tabLst>
                      </a:pPr>
                      <a:r>
                        <a:rPr lang="zh-CN" sz="1400" kern="100">
                          <a:solidFill>
                            <a:schemeClr val="tx1"/>
                          </a:solidFill>
                          <a:effectLst/>
                        </a:rPr>
                        <a:t>高涉入过程</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ctr">
                        <a:lnSpc>
                          <a:spcPct val="150000"/>
                        </a:lnSpc>
                        <a:spcAft>
                          <a:spcPts val="0"/>
                        </a:spcAft>
                        <a:tabLst>
                          <a:tab pos="333375" algn="l"/>
                        </a:tabLst>
                      </a:pPr>
                      <a:r>
                        <a:rPr lang="zh-CN" sz="1400" kern="100">
                          <a:solidFill>
                            <a:schemeClr val="tx1"/>
                          </a:solidFill>
                          <a:effectLst/>
                        </a:rPr>
                        <a:t>低涉入过程</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297521550"/>
                  </a:ext>
                </a:extLst>
              </a:tr>
              <a:tr h="466876">
                <a:tc>
                  <a:txBody>
                    <a:bodyPr/>
                    <a:lstStyle/>
                    <a:p>
                      <a:pPr algn="just">
                        <a:lnSpc>
                          <a:spcPct val="150000"/>
                        </a:lnSpc>
                        <a:spcAft>
                          <a:spcPts val="0"/>
                        </a:spcAft>
                        <a:tabLst>
                          <a:tab pos="333375" algn="l"/>
                        </a:tabLst>
                      </a:pPr>
                      <a:r>
                        <a:rPr lang="zh-CN" sz="1400" kern="100">
                          <a:solidFill>
                            <a:schemeClr val="tx1"/>
                          </a:solidFill>
                          <a:effectLst/>
                        </a:rPr>
                        <a:t>资讯收集</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积极主动收集与产品或品牌有关的资讯。</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只收集有趣的产品或品牌资讯。</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3222356725"/>
                  </a:ext>
                </a:extLst>
              </a:tr>
              <a:tr h="466876">
                <a:tc>
                  <a:txBody>
                    <a:bodyPr/>
                    <a:lstStyle/>
                    <a:p>
                      <a:pPr algn="just">
                        <a:lnSpc>
                          <a:spcPct val="150000"/>
                        </a:lnSpc>
                        <a:spcAft>
                          <a:spcPts val="0"/>
                        </a:spcAft>
                        <a:tabLst>
                          <a:tab pos="333375" algn="l"/>
                        </a:tabLst>
                      </a:pPr>
                      <a:r>
                        <a:rPr lang="zh-CN" sz="1400" kern="100">
                          <a:solidFill>
                            <a:schemeClr val="tx1"/>
                          </a:solidFill>
                          <a:effectLst/>
                        </a:rPr>
                        <a:t>认知反应</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抗拒那些和原来认知不同的资讯。</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消极接受那些和自身经验有差异的资讯。</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2356967707"/>
                  </a:ext>
                </a:extLst>
              </a:tr>
              <a:tr h="989389">
                <a:tc>
                  <a:txBody>
                    <a:bodyPr/>
                    <a:lstStyle/>
                    <a:p>
                      <a:pPr algn="just">
                        <a:lnSpc>
                          <a:spcPct val="150000"/>
                        </a:lnSpc>
                        <a:spcAft>
                          <a:spcPts val="0"/>
                        </a:spcAft>
                        <a:tabLst>
                          <a:tab pos="333375" algn="l"/>
                        </a:tabLst>
                      </a:pPr>
                      <a:r>
                        <a:rPr lang="zh-CN" sz="1400" kern="100">
                          <a:solidFill>
                            <a:schemeClr val="tx1"/>
                          </a:solidFill>
                          <a:effectLst/>
                        </a:rPr>
                        <a:t>资讯处理</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dirty="0">
                          <a:solidFill>
                            <a:schemeClr val="tx1"/>
                          </a:solidFill>
                          <a:effectLst/>
                        </a:rPr>
                        <a:t>层级式顺序处理资讯，决策过程复杂且伴随购买前方案评估。</a:t>
                      </a:r>
                      <a:endParaRPr 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尝试使用决策顺序处理资讯，容易产生冲动性购物。</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3051041632"/>
                  </a:ext>
                </a:extLst>
              </a:tr>
              <a:tr h="466876">
                <a:tc>
                  <a:txBody>
                    <a:bodyPr/>
                    <a:lstStyle/>
                    <a:p>
                      <a:pPr algn="just">
                        <a:lnSpc>
                          <a:spcPct val="150000"/>
                        </a:lnSpc>
                        <a:spcAft>
                          <a:spcPts val="0"/>
                        </a:spcAft>
                        <a:tabLst>
                          <a:tab pos="333375" algn="l"/>
                        </a:tabLst>
                      </a:pPr>
                      <a:r>
                        <a:rPr lang="zh-CN" sz="1400" kern="100">
                          <a:solidFill>
                            <a:schemeClr val="tx1"/>
                          </a:solidFill>
                          <a:effectLst/>
                        </a:rPr>
                        <a:t>态度改变</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不太容易也不常发生。</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经常改变态度。</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1578499449"/>
                  </a:ext>
                </a:extLst>
              </a:tr>
              <a:tr h="466876">
                <a:tc>
                  <a:txBody>
                    <a:bodyPr/>
                    <a:lstStyle/>
                    <a:p>
                      <a:pPr algn="just">
                        <a:lnSpc>
                          <a:spcPct val="150000"/>
                        </a:lnSpc>
                        <a:spcAft>
                          <a:spcPts val="0"/>
                        </a:spcAft>
                        <a:tabLst>
                          <a:tab pos="333375" algn="l"/>
                        </a:tabLst>
                      </a:pPr>
                      <a:r>
                        <a:rPr lang="zh-CN" sz="1400" kern="100">
                          <a:solidFill>
                            <a:schemeClr val="tx1"/>
                          </a:solidFill>
                          <a:effectLst/>
                        </a:rPr>
                        <a:t>品牌偏好</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经常有品牌偏好，忠诚度较高。</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可能重复购买产品。但非高忠诚度者。</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1249781524"/>
                  </a:ext>
                </a:extLst>
              </a:tr>
              <a:tr h="466876">
                <a:tc>
                  <a:txBody>
                    <a:bodyPr/>
                    <a:lstStyle/>
                    <a:p>
                      <a:pPr algn="just">
                        <a:lnSpc>
                          <a:spcPct val="150000"/>
                        </a:lnSpc>
                        <a:spcAft>
                          <a:spcPts val="0"/>
                        </a:spcAft>
                        <a:tabLst>
                          <a:tab pos="333375" algn="l"/>
                        </a:tabLst>
                      </a:pPr>
                      <a:r>
                        <a:rPr lang="zh-CN" sz="1400" kern="100">
                          <a:solidFill>
                            <a:schemeClr val="tx1"/>
                          </a:solidFill>
                          <a:effectLst/>
                        </a:rPr>
                        <a:t>认知失调</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容易产生购后认知失调。</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认知失调不易发生。</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2505574297"/>
                  </a:ext>
                </a:extLst>
              </a:tr>
              <a:tr h="466876">
                <a:tc>
                  <a:txBody>
                    <a:bodyPr/>
                    <a:lstStyle/>
                    <a:p>
                      <a:pPr algn="just">
                        <a:lnSpc>
                          <a:spcPct val="150000"/>
                        </a:lnSpc>
                        <a:spcAft>
                          <a:spcPts val="0"/>
                        </a:spcAft>
                        <a:tabLst>
                          <a:tab pos="333375" algn="l"/>
                        </a:tabLst>
                      </a:pPr>
                      <a:r>
                        <a:rPr lang="zh-CN" sz="1400" kern="100">
                          <a:solidFill>
                            <a:schemeClr val="tx1"/>
                          </a:solidFill>
                          <a:effectLst/>
                        </a:rPr>
                        <a:t>同侪影响</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外控倾向者较易受人影响。</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较不注意他人行为。</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33354836"/>
                  </a:ext>
                </a:extLst>
              </a:tr>
              <a:tr h="466876">
                <a:tc>
                  <a:txBody>
                    <a:bodyPr/>
                    <a:lstStyle/>
                    <a:p>
                      <a:pPr algn="just">
                        <a:lnSpc>
                          <a:spcPct val="150000"/>
                        </a:lnSpc>
                        <a:spcAft>
                          <a:spcPts val="0"/>
                        </a:spcAft>
                        <a:tabLst>
                          <a:tab pos="333375" algn="l"/>
                        </a:tabLst>
                      </a:pPr>
                      <a:r>
                        <a:rPr lang="zh-CN" sz="1400" kern="100">
                          <a:solidFill>
                            <a:schemeClr val="tx1"/>
                          </a:solidFill>
                          <a:effectLst/>
                        </a:rPr>
                        <a:t>广告反应</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a:solidFill>
                            <a:schemeClr val="tx1"/>
                          </a:solidFill>
                          <a:effectLst/>
                        </a:rPr>
                        <a:t>易受广告吸引且资讯内容比重复次数重要。</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tc>
                  <a:txBody>
                    <a:bodyPr/>
                    <a:lstStyle/>
                    <a:p>
                      <a:pPr algn="just">
                        <a:lnSpc>
                          <a:spcPct val="150000"/>
                        </a:lnSpc>
                        <a:spcAft>
                          <a:spcPts val="0"/>
                        </a:spcAft>
                        <a:tabLst>
                          <a:tab pos="333375" algn="l"/>
                        </a:tabLst>
                      </a:pPr>
                      <a:r>
                        <a:rPr lang="zh-CN" sz="1400" kern="100" dirty="0">
                          <a:solidFill>
                            <a:schemeClr val="tx1"/>
                          </a:solidFill>
                          <a:effectLst/>
                        </a:rPr>
                        <a:t>资讯重复次数对态度影响较大。</a:t>
                      </a:r>
                      <a:endParaRPr 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3175215768"/>
                  </a:ext>
                </a:extLst>
              </a:tr>
            </a:tbl>
          </a:graphicData>
        </a:graphic>
      </p:graphicFrame>
      <p:sp>
        <p:nvSpPr>
          <p:cNvPr id="6" name="灯片编号占位符 5"/>
          <p:cNvSpPr>
            <a:spLocks noGrp="1"/>
          </p:cNvSpPr>
          <p:nvPr>
            <p:ph type="sldNum" sz="quarter" idx="12"/>
          </p:nvPr>
        </p:nvSpPr>
        <p:spPr/>
        <p:txBody>
          <a:bodyPr/>
          <a:lstStyle/>
          <a:p>
            <a:pPr>
              <a:defRPr/>
            </a:pPr>
            <a:r>
              <a:rPr lang="en-US"/>
              <a:t>3-</a:t>
            </a:r>
            <a:fld id="{8F2ED630-314B-4F9C-BE87-78A4E705744F}" type="slidenum">
              <a:rPr lang="en-US" smtClean="0"/>
              <a:pPr>
                <a:defRPr/>
              </a:pPr>
              <a:t>16</a:t>
            </a:fld>
            <a:endParaRPr lang="en-US"/>
          </a:p>
        </p:txBody>
      </p:sp>
    </p:spTree>
    <p:extLst>
      <p:ext uri="{BB962C8B-B14F-4D97-AF65-F5344CB8AC3E}">
        <p14:creationId xmlns:p14="http://schemas.microsoft.com/office/powerpoint/2010/main" val="3545163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AF33D262-BEA2-4401-8A25-06F309191D19}" type="slidenum">
              <a:rPr lang="en-US" smtClean="0">
                <a:latin typeface="Arial" charset="0"/>
                <a:cs typeface="Arial" charset="0"/>
              </a:rPr>
              <a:pPr/>
              <a:t>17</a:t>
            </a:fld>
            <a:endParaRPr lang="en-US">
              <a:latin typeface="Arial" charset="0"/>
              <a:cs typeface="Arial" charset="0"/>
            </a:endParaRPr>
          </a:p>
        </p:txBody>
      </p:sp>
      <p:sp>
        <p:nvSpPr>
          <p:cNvPr id="39939" name="Rectangle 2"/>
          <p:cNvSpPr>
            <a:spLocks noGrp="1" noChangeArrowheads="1"/>
          </p:cNvSpPr>
          <p:nvPr>
            <p:ph type="title"/>
          </p:nvPr>
        </p:nvSpPr>
        <p:spPr>
          <a:xfrm>
            <a:off x="838200" y="381000"/>
            <a:ext cx="8001000" cy="1143000"/>
          </a:xfrm>
        </p:spPr>
        <p:txBody>
          <a:bodyPr/>
          <a:lstStyle/>
          <a:p>
            <a:pPr algn="ctr"/>
            <a:r>
              <a:rPr lang="en-US" sz="5400">
                <a:solidFill>
                  <a:srgbClr val="00B050"/>
                </a:solidFill>
              </a:rPr>
              <a:t>Cost </a:t>
            </a:r>
            <a:r>
              <a:rPr lang="en-US" sz="4800">
                <a:solidFill>
                  <a:srgbClr val="00B050"/>
                </a:solidFill>
              </a:rPr>
              <a:t>versus</a:t>
            </a:r>
            <a:r>
              <a:rPr lang="en-US" sz="5400">
                <a:solidFill>
                  <a:srgbClr val="00B050"/>
                </a:solidFill>
              </a:rPr>
              <a:t> Benefits</a:t>
            </a:r>
          </a:p>
        </p:txBody>
      </p:sp>
      <p:sp>
        <p:nvSpPr>
          <p:cNvPr id="39940" name="Rectangle 3"/>
          <p:cNvSpPr>
            <a:spLocks noGrp="1" noChangeArrowheads="1"/>
          </p:cNvSpPr>
          <p:nvPr>
            <p:ph type="body" sz="half" idx="1"/>
          </p:nvPr>
        </p:nvSpPr>
        <p:spPr>
          <a:xfrm>
            <a:off x="2133600" y="1600200"/>
            <a:ext cx="6324600" cy="2895600"/>
          </a:xfrm>
        </p:spPr>
        <p:txBody>
          <a:bodyPr/>
          <a:lstStyle/>
          <a:p>
            <a:r>
              <a:rPr lang="zh-CN" altLang="en-US" sz="3600" dirty="0"/>
              <a:t>产品</a:t>
            </a:r>
            <a:r>
              <a:rPr lang="en-US" altLang="zh-CN" sz="3600" dirty="0"/>
              <a:t>/</a:t>
            </a:r>
            <a:r>
              <a:rPr lang="zh-CN" altLang="en-US" sz="3600" dirty="0"/>
              <a:t>服务实际的成本</a:t>
            </a:r>
            <a:endParaRPr lang="en-US" sz="3600" dirty="0"/>
          </a:p>
          <a:p>
            <a:r>
              <a:rPr lang="en-US" sz="3600" dirty="0"/>
              <a:t>Subjective cost</a:t>
            </a:r>
          </a:p>
          <a:p>
            <a:pPr lvl="1"/>
            <a:r>
              <a:rPr lang="zh-CN" altLang="en-US" sz="3200" dirty="0"/>
              <a:t>搜寻时间</a:t>
            </a:r>
            <a:endParaRPr lang="en-US" sz="3200" dirty="0"/>
          </a:p>
          <a:p>
            <a:pPr lvl="1"/>
            <a:r>
              <a:rPr lang="zh-CN" altLang="en-US" sz="3200" dirty="0"/>
              <a:t>决策时焦虑感</a:t>
            </a:r>
            <a:endParaRPr lang="en-US" sz="3200" dirty="0"/>
          </a:p>
          <a:p>
            <a:r>
              <a:rPr lang="zh-CN" altLang="en-US" sz="3600" dirty="0"/>
              <a:t>机会成本</a:t>
            </a:r>
            <a:endParaRPr lang="en-US" sz="3600" dirty="0"/>
          </a:p>
        </p:txBody>
      </p:sp>
      <p:sp>
        <p:nvSpPr>
          <p:cNvPr id="3994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994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994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2050" name="Picture 2" descr="http://s10.sinaimg.cn/bmiddle/4df55a5ag7a8637fcee79&amp;6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76799"/>
            <a:ext cx="3581400" cy="2686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26C1118C-1663-4627-A2F3-7E14017E9C8F}" type="slidenum">
              <a:rPr lang="en-US" smtClean="0">
                <a:latin typeface="Arial" charset="0"/>
                <a:cs typeface="Arial" charset="0"/>
              </a:rPr>
              <a:pPr/>
              <a:t>18</a:t>
            </a:fld>
            <a:endParaRPr lang="en-US">
              <a:latin typeface="Arial" charset="0"/>
              <a:cs typeface="Arial" charset="0"/>
            </a:endParaRPr>
          </a:p>
        </p:txBody>
      </p:sp>
      <p:sp>
        <p:nvSpPr>
          <p:cNvPr id="41987" name="Rectangle 2"/>
          <p:cNvSpPr>
            <a:spLocks noGrp="1" noChangeArrowheads="1"/>
          </p:cNvSpPr>
          <p:nvPr>
            <p:ph type="title"/>
          </p:nvPr>
        </p:nvSpPr>
        <p:spPr>
          <a:xfrm>
            <a:off x="838200" y="381000"/>
            <a:ext cx="8001000" cy="1276350"/>
          </a:xfrm>
        </p:spPr>
        <p:txBody>
          <a:bodyPr/>
          <a:lstStyle/>
          <a:p>
            <a:pPr algn="ctr"/>
            <a:r>
              <a:rPr lang="en-US" sz="6000">
                <a:solidFill>
                  <a:srgbClr val="0033CC"/>
                </a:solidFill>
              </a:rPr>
              <a:t>Consumer Attitude</a:t>
            </a:r>
          </a:p>
        </p:txBody>
      </p:sp>
      <p:sp>
        <p:nvSpPr>
          <p:cNvPr id="41988" name="Rectangle 3"/>
          <p:cNvSpPr>
            <a:spLocks noGrp="1" noChangeArrowheads="1"/>
          </p:cNvSpPr>
          <p:nvPr>
            <p:ph type="body" sz="half" idx="1"/>
          </p:nvPr>
        </p:nvSpPr>
        <p:spPr>
          <a:xfrm>
            <a:off x="1905000" y="2514600"/>
            <a:ext cx="4038600" cy="2438400"/>
          </a:xfrm>
        </p:spPr>
        <p:txBody>
          <a:bodyPr/>
          <a:lstStyle/>
          <a:p>
            <a:pPr>
              <a:lnSpc>
                <a:spcPct val="90000"/>
              </a:lnSpc>
            </a:pPr>
            <a:r>
              <a:rPr lang="en-US" sz="4800" dirty="0"/>
              <a:t> Affective</a:t>
            </a:r>
          </a:p>
          <a:p>
            <a:pPr>
              <a:lnSpc>
                <a:spcPct val="90000"/>
              </a:lnSpc>
            </a:pPr>
            <a:r>
              <a:rPr lang="en-US" sz="4800" dirty="0"/>
              <a:t> Cognitive</a:t>
            </a:r>
          </a:p>
          <a:p>
            <a:pPr>
              <a:lnSpc>
                <a:spcPct val="90000"/>
              </a:lnSpc>
            </a:pPr>
            <a:r>
              <a:rPr lang="en-US" sz="4800" dirty="0"/>
              <a:t> Conative</a:t>
            </a:r>
          </a:p>
        </p:txBody>
      </p:sp>
      <p:sp>
        <p:nvSpPr>
          <p:cNvPr id="41989"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41990"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41991"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41992" name="Picture 1"/>
          <p:cNvPicPr>
            <a:picLocks noChangeAspect="1"/>
          </p:cNvPicPr>
          <p:nvPr/>
        </p:nvPicPr>
        <p:blipFill>
          <a:blip r:embed="rId3"/>
          <a:srcRect/>
          <a:stretch>
            <a:fillRect/>
          </a:stretch>
        </p:blipFill>
        <p:spPr bwMode="auto">
          <a:xfrm>
            <a:off x="6019800" y="1509713"/>
            <a:ext cx="2517775" cy="4691062"/>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727933" y="760046"/>
            <a:ext cx="2958867" cy="4566556"/>
          </a:xfrm>
        </p:spPr>
        <p:txBody>
          <a:bodyPr/>
          <a:lstStyle/>
          <a:p>
            <a:r>
              <a:rPr lang="en-US" altLang="zh-CN" sz="2000" dirty="0"/>
              <a:t>Hierarchy Of Effects</a:t>
            </a:r>
          </a:p>
          <a:p>
            <a:r>
              <a:rPr lang="zh-CN" altLang="zh-CN" sz="2000" dirty="0"/>
              <a:t>六大步骤及行为模式：拉维尼及斯泰纳认为这六大步骤可以分为三大阶段：认知、情感及意动。而广告主需要对这三大阶段采取行动。</a:t>
            </a:r>
          </a:p>
          <a:p>
            <a:pPr lvl="0"/>
            <a:r>
              <a:rPr lang="zh-CN" altLang="zh-CN" sz="2000" dirty="0"/>
              <a:t>认知（思想）：受众产生产品意识以及收取产品内容知识；</a:t>
            </a:r>
          </a:p>
          <a:p>
            <a:pPr lvl="0"/>
            <a:r>
              <a:rPr lang="zh-CN" altLang="zh-CN" sz="2000" dirty="0"/>
              <a:t>情感（感受）：受众喜欢产品品牌并相信该品牌；</a:t>
            </a:r>
          </a:p>
          <a:p>
            <a:pPr lvl="0"/>
            <a:r>
              <a:rPr lang="zh-CN" altLang="zh-CN" sz="2000" dirty="0"/>
              <a:t>意动（行为）：受众购买该产品品牌。</a:t>
            </a:r>
          </a:p>
          <a:p>
            <a:endParaRPr lang="zh-CN" altLang="en-US" sz="2000" dirty="0"/>
          </a:p>
        </p:txBody>
      </p:sp>
      <p:sp>
        <p:nvSpPr>
          <p:cNvPr id="6" name="灯片编号占位符 5"/>
          <p:cNvSpPr>
            <a:spLocks noGrp="1"/>
          </p:cNvSpPr>
          <p:nvPr>
            <p:ph type="sldNum" sz="quarter" idx="12"/>
          </p:nvPr>
        </p:nvSpPr>
        <p:spPr/>
        <p:txBody>
          <a:bodyPr/>
          <a:lstStyle/>
          <a:p>
            <a:pPr>
              <a:defRPr/>
            </a:pPr>
            <a:r>
              <a:rPr lang="en-US"/>
              <a:t>3-</a:t>
            </a:r>
            <a:fld id="{8F2ED630-314B-4F9C-BE87-78A4E705744F}" type="slidenum">
              <a:rPr lang="en-US" smtClean="0"/>
              <a:pPr>
                <a:defRPr/>
              </a:pPr>
              <a:t>19</a:t>
            </a:fld>
            <a:endParaRPr lang="en-US"/>
          </a:p>
        </p:txBody>
      </p:sp>
      <p:sp>
        <p:nvSpPr>
          <p:cNvPr id="26"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7" name="画布 770"/>
          <p:cNvGrpSpPr/>
          <p:nvPr/>
        </p:nvGrpSpPr>
        <p:grpSpPr>
          <a:xfrm>
            <a:off x="-609600" y="0"/>
            <a:ext cx="8458200" cy="6248400"/>
            <a:chOff x="0" y="0"/>
            <a:chExt cx="4762500" cy="3914140"/>
          </a:xfrm>
          <a:noFill/>
        </p:grpSpPr>
        <p:sp>
          <p:nvSpPr>
            <p:cNvPr id="28" name="矩形 27"/>
            <p:cNvSpPr/>
            <p:nvPr/>
          </p:nvSpPr>
          <p:spPr>
            <a:xfrm>
              <a:off x="0" y="0"/>
              <a:ext cx="4762500" cy="3914140"/>
            </a:xfrm>
            <a:prstGeom prst="rect">
              <a:avLst/>
            </a:prstGeom>
            <a:grpFill/>
          </p:spPr>
        </p:sp>
        <p:sp>
          <p:nvSpPr>
            <p:cNvPr id="29" name="文本框 715"/>
            <p:cNvSpPr txBox="1"/>
            <p:nvPr/>
          </p:nvSpPr>
          <p:spPr>
            <a:xfrm>
              <a:off x="1485900" y="142875"/>
              <a:ext cx="1152525"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2400" kern="100">
                  <a:effectLst/>
                  <a:ea typeface="宋体" panose="02010600030101010101" pitchFamily="2" charset="-122"/>
                  <a:cs typeface="Times New Roman" panose="02020603050405020304" pitchFamily="18" charset="0"/>
                </a:rPr>
                <a:t>意识</a:t>
              </a:r>
            </a:p>
          </p:txBody>
        </p:sp>
        <p:sp>
          <p:nvSpPr>
            <p:cNvPr id="30" name="文本框 2"/>
            <p:cNvSpPr txBox="1"/>
            <p:nvPr/>
          </p:nvSpPr>
          <p:spPr>
            <a:xfrm>
              <a:off x="1485900" y="732450"/>
              <a:ext cx="1152525"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2400">
                  <a:effectLst/>
                  <a:latin typeface="宋体" panose="02010600030101010101" pitchFamily="2" charset="-122"/>
                  <a:ea typeface="宋体" panose="02010600030101010101" pitchFamily="2" charset="-122"/>
                  <a:cs typeface="Times New Roman" panose="02020603050405020304" pitchFamily="18" charset="0"/>
                </a:rPr>
                <a:t>知识</a:t>
              </a:r>
              <a:endParaRPr lang="zh-CN" sz="3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1" name="直接箭头连接符 30"/>
            <p:cNvCxnSpPr>
              <a:stCxn id="29" idx="2"/>
              <a:endCxn id="30" idx="0"/>
            </p:cNvCxnSpPr>
            <p:nvPr/>
          </p:nvCxnSpPr>
          <p:spPr>
            <a:xfrm>
              <a:off x="2062163" y="466725"/>
              <a:ext cx="0" cy="265725"/>
            </a:xfrm>
            <a:prstGeom prst="straightConnector1">
              <a:avLst/>
            </a:prstGeom>
            <a:grpFill/>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2"/>
            <p:cNvSpPr txBox="1"/>
            <p:nvPr/>
          </p:nvSpPr>
          <p:spPr>
            <a:xfrm>
              <a:off x="1485900" y="1332525"/>
              <a:ext cx="1152525"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2400">
                  <a:effectLst/>
                  <a:latin typeface="宋体" panose="02010600030101010101" pitchFamily="2" charset="-122"/>
                  <a:ea typeface="宋体" panose="02010600030101010101" pitchFamily="2" charset="-122"/>
                  <a:cs typeface="Times New Roman" panose="02020603050405020304" pitchFamily="18" charset="0"/>
                </a:rPr>
                <a:t>爱好</a:t>
              </a:r>
              <a:endParaRPr lang="zh-CN" sz="3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3" name="直接箭头连接符 32"/>
            <p:cNvCxnSpPr/>
            <p:nvPr/>
          </p:nvCxnSpPr>
          <p:spPr>
            <a:xfrm>
              <a:off x="2062163" y="1065825"/>
              <a:ext cx="0" cy="265430"/>
            </a:xfrm>
            <a:prstGeom prst="straightConnector1">
              <a:avLst/>
            </a:prstGeom>
            <a:grpFill/>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2"/>
            <p:cNvSpPr txBox="1"/>
            <p:nvPr/>
          </p:nvSpPr>
          <p:spPr>
            <a:xfrm>
              <a:off x="1475400" y="1923075"/>
              <a:ext cx="1152525"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2400">
                  <a:effectLst/>
                  <a:latin typeface="宋体" panose="02010600030101010101" pitchFamily="2" charset="-122"/>
                  <a:ea typeface="宋体" panose="02010600030101010101" pitchFamily="2" charset="-122"/>
                  <a:cs typeface="Times New Roman" panose="02020603050405020304" pitchFamily="18" charset="0"/>
                </a:rPr>
                <a:t>偏好</a:t>
              </a:r>
              <a:endParaRPr lang="zh-CN" sz="3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5" name="直接箭头连接符 34"/>
            <p:cNvCxnSpPr/>
            <p:nvPr/>
          </p:nvCxnSpPr>
          <p:spPr>
            <a:xfrm>
              <a:off x="2062163" y="1656375"/>
              <a:ext cx="0" cy="265430"/>
            </a:xfrm>
            <a:prstGeom prst="straightConnector1">
              <a:avLst/>
            </a:prstGeom>
            <a:grpFill/>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2"/>
            <p:cNvSpPr txBox="1"/>
            <p:nvPr/>
          </p:nvSpPr>
          <p:spPr>
            <a:xfrm>
              <a:off x="1475400" y="2513625"/>
              <a:ext cx="1152525"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2400">
                  <a:effectLst/>
                  <a:latin typeface="宋体" panose="02010600030101010101" pitchFamily="2" charset="-122"/>
                  <a:ea typeface="宋体" panose="02010600030101010101" pitchFamily="2" charset="-122"/>
                  <a:cs typeface="Times New Roman" panose="02020603050405020304" pitchFamily="18" charset="0"/>
                </a:rPr>
                <a:t>信服</a:t>
              </a:r>
              <a:endParaRPr lang="zh-CN" sz="3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7" name="直接箭头连接符 36"/>
            <p:cNvCxnSpPr/>
            <p:nvPr/>
          </p:nvCxnSpPr>
          <p:spPr>
            <a:xfrm>
              <a:off x="2052638" y="2248195"/>
              <a:ext cx="0" cy="265430"/>
            </a:xfrm>
            <a:prstGeom prst="straightConnector1">
              <a:avLst/>
            </a:prstGeom>
            <a:grpFill/>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2"/>
            <p:cNvSpPr txBox="1"/>
            <p:nvPr/>
          </p:nvSpPr>
          <p:spPr>
            <a:xfrm>
              <a:off x="1465875" y="3113700"/>
              <a:ext cx="1152525"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2400">
                  <a:effectLst/>
                  <a:latin typeface="宋体" panose="02010600030101010101" pitchFamily="2" charset="-122"/>
                  <a:ea typeface="宋体" panose="02010600030101010101" pitchFamily="2" charset="-122"/>
                  <a:cs typeface="Times New Roman" panose="02020603050405020304" pitchFamily="18" charset="0"/>
                </a:rPr>
                <a:t>购买</a:t>
              </a:r>
              <a:endParaRPr lang="zh-CN" sz="3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9" name="直接箭头连接符 38"/>
            <p:cNvCxnSpPr/>
            <p:nvPr/>
          </p:nvCxnSpPr>
          <p:spPr>
            <a:xfrm>
              <a:off x="2052638" y="2848270"/>
              <a:ext cx="0" cy="265430"/>
            </a:xfrm>
            <a:prstGeom prst="straightConnector1">
              <a:avLst/>
            </a:prstGeom>
            <a:grpFill/>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726"/>
            <p:cNvSpPr txBox="1"/>
            <p:nvPr/>
          </p:nvSpPr>
          <p:spPr>
            <a:xfrm>
              <a:off x="2552700" y="466729"/>
              <a:ext cx="914400" cy="285750"/>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2400" b="1" kern="100">
                  <a:effectLst/>
                  <a:ea typeface="宋体" panose="02010600030101010101" pitchFamily="2" charset="-122"/>
                  <a:cs typeface="Times New Roman" panose="02020603050405020304" pitchFamily="18" charset="0"/>
                </a:rPr>
                <a:t>认知</a:t>
              </a:r>
              <a:endParaRPr lang="zh-CN" sz="2400" kern="100">
                <a:effectLst/>
                <a:ea typeface="宋体" panose="02010600030101010101" pitchFamily="2" charset="-122"/>
                <a:cs typeface="Times New Roman" panose="02020603050405020304" pitchFamily="18" charset="0"/>
              </a:endParaRPr>
            </a:p>
          </p:txBody>
        </p:sp>
        <p:sp>
          <p:nvSpPr>
            <p:cNvPr id="41" name="文本框 13"/>
            <p:cNvSpPr txBox="1"/>
            <p:nvPr/>
          </p:nvSpPr>
          <p:spPr>
            <a:xfrm>
              <a:off x="2552700" y="1674554"/>
              <a:ext cx="914400" cy="285115"/>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2400" b="1">
                  <a:effectLst/>
                  <a:latin typeface="宋体" panose="02010600030101010101" pitchFamily="2" charset="-122"/>
                  <a:ea typeface="宋体" panose="02010600030101010101" pitchFamily="2" charset="-122"/>
                  <a:cs typeface="Times New Roman" panose="02020603050405020304" pitchFamily="18" charset="0"/>
                </a:rPr>
                <a:t>情感</a:t>
              </a:r>
              <a:endParaRPr lang="zh-CN" sz="3200">
                <a:effectLst/>
                <a:latin typeface="宋体" panose="02010600030101010101" pitchFamily="2" charset="-122"/>
                <a:ea typeface="宋体" panose="02010600030101010101" pitchFamily="2" charset="-122"/>
                <a:cs typeface="宋体" panose="02010600030101010101" pitchFamily="2" charset="-122"/>
              </a:endParaRPr>
            </a:p>
          </p:txBody>
        </p:sp>
        <p:sp>
          <p:nvSpPr>
            <p:cNvPr id="42" name="文本框 13"/>
            <p:cNvSpPr txBox="1"/>
            <p:nvPr/>
          </p:nvSpPr>
          <p:spPr>
            <a:xfrm>
              <a:off x="2540220" y="2838744"/>
              <a:ext cx="914400" cy="284480"/>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2400" b="1" dirty="0">
                  <a:effectLst/>
                  <a:latin typeface="宋体" panose="02010600030101010101" pitchFamily="2" charset="-122"/>
                  <a:ea typeface="宋体" panose="02010600030101010101" pitchFamily="2" charset="-122"/>
                  <a:cs typeface="Times New Roman" panose="02020603050405020304" pitchFamily="18" charset="0"/>
                </a:rPr>
                <a:t>意动</a:t>
              </a:r>
              <a:endParaRPr lang="zh-CN" sz="32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3" name="文本框 729"/>
            <p:cNvSpPr txBox="1"/>
            <p:nvPr/>
          </p:nvSpPr>
          <p:spPr>
            <a:xfrm>
              <a:off x="1057275" y="3638550"/>
              <a:ext cx="2143125" cy="247650"/>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b="1" kern="100">
                  <a:effectLst/>
                  <a:ea typeface="宋体" panose="02010600030101010101" pitchFamily="2" charset="-122"/>
                  <a:cs typeface="Times New Roman" panose="02020603050405020304" pitchFamily="18" charset="0"/>
                </a:rPr>
                <a:t>效果模式的六大步骤</a:t>
              </a:r>
              <a:endParaRPr lang="zh-CN" sz="2400" kern="100">
                <a:effectLst/>
                <a:ea typeface="宋体" panose="02010600030101010101" pitchFamily="2" charset="-122"/>
                <a:cs typeface="Times New Roman" panose="02020603050405020304" pitchFamily="18" charset="0"/>
              </a:endParaRPr>
            </a:p>
          </p:txBody>
        </p:sp>
      </p:grpSp>
      <p:sp>
        <p:nvSpPr>
          <p:cNvPr id="44" name="Rectangle 58"/>
          <p:cNvSpPr>
            <a:spLocks noChangeArrowheads="1"/>
          </p:cNvSpPr>
          <p:nvPr/>
        </p:nvSpPr>
        <p:spPr bwMode="auto">
          <a:xfrm>
            <a:off x="0" y="437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2736157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124200" y="1371600"/>
            <a:ext cx="4876800" cy="762000"/>
          </a:xfrm>
        </p:spPr>
        <p:txBody>
          <a:bodyPr/>
          <a:lstStyle/>
          <a:p>
            <a:pPr algn="ctr" eaLnBrk="1" hangingPunct="1"/>
            <a:r>
              <a:rPr lang="en-US">
                <a:solidFill>
                  <a:srgbClr val="FF3300"/>
                </a:solidFill>
              </a:rPr>
              <a:t>Chapter Objectives</a:t>
            </a:r>
          </a:p>
        </p:txBody>
      </p:sp>
      <p:sp>
        <p:nvSpPr>
          <p:cNvPr id="19459" name="Rectangle 3"/>
          <p:cNvSpPr>
            <a:spLocks noGrp="1" noChangeArrowheads="1"/>
          </p:cNvSpPr>
          <p:nvPr>
            <p:ph type="body" idx="1"/>
          </p:nvPr>
        </p:nvSpPr>
        <p:spPr>
          <a:xfrm>
            <a:off x="381000" y="2819400"/>
            <a:ext cx="8382000" cy="3200400"/>
          </a:xfrm>
        </p:spPr>
        <p:txBody>
          <a:bodyPr/>
          <a:lstStyle/>
          <a:p>
            <a:pPr marL="457200" indent="-457200" eaLnBrk="1" hangingPunct="1">
              <a:lnSpc>
                <a:spcPct val="90000"/>
              </a:lnSpc>
              <a:buFontTx/>
              <a:buAutoNum type="arabicPeriod"/>
            </a:pPr>
            <a:r>
              <a:rPr lang="zh-CN" altLang="en-US" sz="2200" dirty="0"/>
              <a:t>内外部信息搜寻的消费者过程</a:t>
            </a:r>
            <a:endParaRPr lang="en-US" altLang="zh-CN" sz="2200" dirty="0"/>
          </a:p>
          <a:p>
            <a:pPr marL="457200" indent="-457200" eaLnBrk="1" hangingPunct="1">
              <a:lnSpc>
                <a:spcPct val="90000"/>
              </a:lnSpc>
              <a:buFontTx/>
              <a:buAutoNum type="arabicPeriod"/>
            </a:pPr>
            <a:r>
              <a:rPr lang="zh-CN" altLang="en-US" sz="2200" dirty="0"/>
              <a:t>消费者购买决策模型</a:t>
            </a:r>
            <a:endParaRPr lang="en-US" sz="2200" dirty="0"/>
          </a:p>
          <a:p>
            <a:pPr marL="457200" indent="-457200" eaLnBrk="1" hangingPunct="1">
              <a:lnSpc>
                <a:spcPct val="90000"/>
              </a:lnSpc>
              <a:buFontTx/>
              <a:buAutoNum type="arabicPeriod"/>
            </a:pPr>
            <a:r>
              <a:rPr lang="zh-CN" altLang="en-US" sz="2200" dirty="0"/>
              <a:t>趋势影响消费者购买环境</a:t>
            </a:r>
            <a:endParaRPr lang="en-US" sz="2200" dirty="0"/>
          </a:p>
          <a:p>
            <a:pPr marL="457200" indent="-457200" eaLnBrk="1" hangingPunct="1">
              <a:lnSpc>
                <a:spcPct val="90000"/>
              </a:lnSpc>
              <a:buFontTx/>
              <a:buAutoNum type="arabicPeriod"/>
            </a:pPr>
            <a:r>
              <a:rPr lang="en-US" altLang="zh-CN" sz="2200" dirty="0"/>
              <a:t>2B</a:t>
            </a:r>
            <a:r>
              <a:rPr lang="zh-CN" altLang="en-US" sz="2200" dirty="0"/>
              <a:t>营销购买步骤</a:t>
            </a:r>
            <a:endParaRPr lang="en-US" altLang="zh-CN" sz="2200" dirty="0"/>
          </a:p>
          <a:p>
            <a:pPr marL="457200" indent="-457200" eaLnBrk="1" hangingPunct="1">
              <a:lnSpc>
                <a:spcPct val="90000"/>
              </a:lnSpc>
              <a:buFontTx/>
              <a:buAutoNum type="arabicPeriod" startAt="5"/>
            </a:pPr>
            <a:r>
              <a:rPr lang="zh-CN" altLang="en-US" sz="2200" dirty="0"/>
              <a:t>双重渠道营销提高顾客保有量和销量</a:t>
            </a:r>
            <a:endParaRPr lang="en-US" altLang="zh-CN" sz="2200" dirty="0"/>
          </a:p>
        </p:txBody>
      </p:sp>
      <p:sp>
        <p:nvSpPr>
          <p:cNvPr id="19460" name="Text Box 4"/>
          <p:cNvSpPr txBox="1">
            <a:spLocks noChangeArrowheads="1"/>
          </p:cNvSpPr>
          <p:nvPr/>
        </p:nvSpPr>
        <p:spPr bwMode="auto">
          <a:xfrm>
            <a:off x="2889250" y="457200"/>
            <a:ext cx="5048250" cy="830263"/>
          </a:xfrm>
          <a:prstGeom prst="rect">
            <a:avLst/>
          </a:prstGeom>
          <a:noFill/>
          <a:ln w="9525">
            <a:noFill/>
            <a:miter lim="800000"/>
            <a:headEnd/>
            <a:tailEnd/>
          </a:ln>
        </p:spPr>
        <p:txBody>
          <a:bodyPr wrap="none">
            <a:spAutoFit/>
          </a:bodyPr>
          <a:lstStyle/>
          <a:p>
            <a:pPr algn="ctr"/>
            <a:r>
              <a:rPr lang="en-US" sz="4800">
                <a:solidFill>
                  <a:srgbClr val="000099"/>
                </a:solidFill>
              </a:rPr>
              <a:t>  Buyer Behaviors</a:t>
            </a:r>
            <a:endParaRPr lang="en-US" sz="4400">
              <a:solidFill>
                <a:srgbClr val="000099"/>
              </a:solidFill>
            </a:endParaRPr>
          </a:p>
        </p:txBody>
      </p:sp>
      <p:sp>
        <p:nvSpPr>
          <p:cNvPr id="19461"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19462"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19463"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a:spcBef>
                <a:spcPct val="50000"/>
              </a:spcBef>
            </a:pPr>
            <a:r>
              <a:rPr lang="en-US" sz="8800">
                <a:solidFill>
                  <a:srgbClr val="CC3300"/>
                </a:solidFill>
              </a:rPr>
              <a:t>3</a:t>
            </a:r>
          </a:p>
        </p:txBody>
      </p:sp>
      <p:sp>
        <p:nvSpPr>
          <p:cNvPr id="19464" name="Slide Number Placeholder 6"/>
          <p:cNvSpPr txBox="1">
            <a:spLocks/>
          </p:cNvSpPr>
          <p:nvPr/>
        </p:nvSpPr>
        <p:spPr bwMode="auto">
          <a:xfrm>
            <a:off x="7010400" y="6553200"/>
            <a:ext cx="1905000" cy="381000"/>
          </a:xfrm>
          <a:prstGeom prst="rect">
            <a:avLst/>
          </a:prstGeom>
          <a:noFill/>
          <a:ln w="9525">
            <a:noFill/>
            <a:miter lim="800000"/>
            <a:headEnd/>
            <a:tailEnd/>
          </a:ln>
        </p:spPr>
        <p:txBody>
          <a:bodyPr wrap="none" lIns="92075" tIns="46038" rIns="92075" bIns="46038" anchor="ctr"/>
          <a:lstStyle/>
          <a:p>
            <a:pPr algn="r" eaLnBrk="0" hangingPunct="0"/>
            <a:r>
              <a:rPr lang="en-US" sz="1400"/>
              <a:t>3-</a:t>
            </a:r>
            <a:fld id="{D756F1CD-B6F0-4477-A04A-76C3A3D07A17}" type="slidenum">
              <a:rPr lang="en-US" sz="1400"/>
              <a:pPr algn="r" eaLnBrk="0" hangingPunct="0"/>
              <a:t>2</a:t>
            </a:fld>
            <a:endParaRPr lang="en-US" sz="1400"/>
          </a:p>
        </p:txBody>
      </p:sp>
      <p:sp>
        <p:nvSpPr>
          <p:cNvPr id="19465" name="Slide Number Placeholder 1"/>
          <p:cNvSpPr>
            <a:spLocks noGrp="1"/>
          </p:cNvSpPr>
          <p:nvPr>
            <p:ph type="sldNum" sz="quarter" idx="12"/>
          </p:nvPr>
        </p:nvSpPr>
        <p:spPr>
          <a:noFill/>
        </p:spPr>
        <p:txBody>
          <a:bodyPr/>
          <a:lstStyle/>
          <a:p>
            <a:r>
              <a:rPr lang="en-US">
                <a:latin typeface="Arial" charset="0"/>
                <a:cs typeface="Arial" charset="0"/>
              </a:rPr>
              <a:t>3-</a:t>
            </a:r>
            <a:fld id="{FD839318-2ED3-4A35-917B-59AD1E217A62}" type="slidenum">
              <a:rPr lang="en-US" smtClean="0">
                <a:latin typeface="Arial" charset="0"/>
                <a:cs typeface="Arial" charset="0"/>
              </a:rPr>
              <a:pPr/>
              <a:t>2</a:t>
            </a:fld>
            <a:endParaRPr lang="en-US">
              <a:latin typeface="Arial" charset="0"/>
              <a:cs typeface="Arial"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8F8071F6-85B9-41A1-8BFE-1FB32CBEC417}" type="slidenum">
              <a:rPr lang="en-US" smtClean="0">
                <a:latin typeface="Arial" charset="0"/>
                <a:cs typeface="Arial" charset="0"/>
              </a:rPr>
              <a:pPr/>
              <a:t>20</a:t>
            </a:fld>
            <a:endParaRPr lang="en-US">
              <a:latin typeface="Arial" charset="0"/>
              <a:cs typeface="Arial" charset="0"/>
            </a:endParaRPr>
          </a:p>
        </p:txBody>
      </p:sp>
      <p:sp>
        <p:nvSpPr>
          <p:cNvPr id="44035" name="Rectangle 2"/>
          <p:cNvSpPr>
            <a:spLocks noGrp="1" noChangeArrowheads="1"/>
          </p:cNvSpPr>
          <p:nvPr>
            <p:ph type="title"/>
          </p:nvPr>
        </p:nvSpPr>
        <p:spPr>
          <a:xfrm>
            <a:off x="762000" y="381000"/>
            <a:ext cx="8077200" cy="1276350"/>
          </a:xfrm>
        </p:spPr>
        <p:txBody>
          <a:bodyPr/>
          <a:lstStyle/>
          <a:p>
            <a:pPr algn="ctr"/>
            <a:r>
              <a:rPr lang="en-US" sz="5400">
                <a:solidFill>
                  <a:srgbClr val="00B050"/>
                </a:solidFill>
              </a:rPr>
              <a:t>Attitude Sequence</a:t>
            </a:r>
          </a:p>
        </p:txBody>
      </p:sp>
      <p:sp>
        <p:nvSpPr>
          <p:cNvPr id="44036" name="Rectangle 3"/>
          <p:cNvSpPr>
            <a:spLocks noGrp="1" noChangeArrowheads="1"/>
          </p:cNvSpPr>
          <p:nvPr>
            <p:ph type="body" sz="half" idx="1"/>
          </p:nvPr>
        </p:nvSpPr>
        <p:spPr>
          <a:xfrm>
            <a:off x="1676400" y="2438400"/>
            <a:ext cx="7162800" cy="3048000"/>
          </a:xfrm>
        </p:spPr>
        <p:txBody>
          <a:bodyPr/>
          <a:lstStyle/>
          <a:p>
            <a:pPr>
              <a:buFontTx/>
              <a:buNone/>
            </a:pPr>
            <a:r>
              <a:rPr lang="en-US" b="1">
                <a:solidFill>
                  <a:srgbClr val="FF3300"/>
                </a:solidFill>
              </a:rPr>
              <a:t>Cognitive </a:t>
            </a:r>
            <a:r>
              <a:rPr lang="en-US" b="1">
                <a:solidFill>
                  <a:srgbClr val="FF3300"/>
                </a:solidFill>
                <a:sym typeface="Wingdings" pitchFamily="2" charset="2"/>
              </a:rPr>
              <a:t>  Affective   Conative</a:t>
            </a:r>
            <a:endParaRPr lang="en-US" b="1">
              <a:solidFill>
                <a:srgbClr val="FF3300"/>
              </a:solidFill>
            </a:endParaRPr>
          </a:p>
          <a:p>
            <a:pPr>
              <a:buFontTx/>
              <a:buNone/>
            </a:pPr>
            <a:endParaRPr lang="en-US"/>
          </a:p>
          <a:p>
            <a:pPr>
              <a:buFontTx/>
              <a:buNone/>
            </a:pPr>
            <a:r>
              <a:rPr lang="en-US"/>
              <a:t>Affective  </a:t>
            </a:r>
            <a:r>
              <a:rPr lang="en-US">
                <a:sym typeface="Wingdings" pitchFamily="2" charset="2"/>
              </a:rPr>
              <a:t>  Conative     Cognitive</a:t>
            </a:r>
            <a:endParaRPr lang="en-US"/>
          </a:p>
          <a:p>
            <a:pPr>
              <a:buFontTx/>
              <a:buNone/>
            </a:pPr>
            <a:endParaRPr lang="en-US"/>
          </a:p>
          <a:p>
            <a:pPr>
              <a:buFontTx/>
              <a:buNone/>
            </a:pPr>
            <a:r>
              <a:rPr lang="en-US"/>
              <a:t>Conative  </a:t>
            </a:r>
            <a:r>
              <a:rPr lang="en-US">
                <a:sym typeface="Wingdings" pitchFamily="2" charset="2"/>
              </a:rPr>
              <a:t>  Cognitive    Affective</a:t>
            </a:r>
            <a:endParaRPr lang="en-US"/>
          </a:p>
        </p:txBody>
      </p:sp>
      <p:sp>
        <p:nvSpPr>
          <p:cNvPr id="4403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4403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4403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32920FE6-53F6-40F0-BBF0-A84D39CDAC2A}" type="slidenum">
              <a:rPr lang="en-US" smtClean="0">
                <a:latin typeface="Arial" charset="0"/>
                <a:cs typeface="Arial" charset="0"/>
              </a:rPr>
              <a:pPr/>
              <a:t>21</a:t>
            </a:fld>
            <a:endParaRPr lang="en-US">
              <a:latin typeface="Arial" charset="0"/>
              <a:cs typeface="Arial" charset="0"/>
            </a:endParaRPr>
          </a:p>
        </p:txBody>
      </p:sp>
      <p:sp>
        <p:nvSpPr>
          <p:cNvPr id="46083" name="Text Box 1028"/>
          <p:cNvSpPr txBox="1">
            <a:spLocks noChangeArrowheads="1"/>
          </p:cNvSpPr>
          <p:nvPr/>
        </p:nvSpPr>
        <p:spPr bwMode="auto">
          <a:xfrm>
            <a:off x="1295400" y="914400"/>
            <a:ext cx="3063875" cy="3743325"/>
          </a:xfrm>
          <a:prstGeom prst="rect">
            <a:avLst/>
          </a:prstGeom>
          <a:noFill/>
          <a:ln w="12700">
            <a:noFill/>
            <a:miter lim="800000"/>
            <a:headEnd type="none" w="sm" len="sm"/>
            <a:tailEnd type="none" w="sm" len="sm"/>
          </a:ln>
        </p:spPr>
        <p:txBody>
          <a:bodyPr>
            <a:spAutoFit/>
          </a:bodyPr>
          <a:lstStyle/>
          <a:p>
            <a:pPr eaLnBrk="0" hangingPunct="0"/>
            <a:r>
              <a:rPr lang="en-US" sz="2400" b="1" dirty="0"/>
              <a:t>What emotion does this Pamper Wipes advertisement solicit?</a:t>
            </a:r>
          </a:p>
          <a:p>
            <a:pPr eaLnBrk="0" hangingPunct="0"/>
            <a:endParaRPr lang="en-US" sz="2400" dirty="0"/>
          </a:p>
          <a:p>
            <a:pPr eaLnBrk="0" hangingPunct="0"/>
            <a:endParaRPr lang="en-US" sz="2400" dirty="0"/>
          </a:p>
          <a:p>
            <a:pPr eaLnBrk="0" hangingPunct="0"/>
            <a:r>
              <a:rPr lang="en-US" sz="2400" b="1" dirty="0"/>
              <a:t>Which attitude sequence would be the most likely for this product?</a:t>
            </a:r>
          </a:p>
        </p:txBody>
      </p:sp>
      <p:sp>
        <p:nvSpPr>
          <p:cNvPr id="46084" name="Text Box 1031"/>
          <p:cNvSpPr txBox="1">
            <a:spLocks noChangeArrowheads="1"/>
          </p:cNvSpPr>
          <p:nvPr/>
        </p:nvSpPr>
        <p:spPr bwMode="auto">
          <a:xfrm>
            <a:off x="4495800" y="5562600"/>
            <a:ext cx="4419600" cy="641350"/>
          </a:xfrm>
          <a:prstGeom prst="rect">
            <a:avLst/>
          </a:prstGeom>
          <a:noFill/>
          <a:ln w="12700">
            <a:noFill/>
            <a:miter lim="800000"/>
            <a:headEnd type="none" w="sm" len="sm"/>
            <a:tailEnd type="none" w="sm" len="sm"/>
          </a:ln>
        </p:spPr>
        <p:txBody>
          <a:bodyPr>
            <a:spAutoFit/>
          </a:bodyPr>
          <a:lstStyle/>
          <a:p>
            <a:pPr eaLnBrk="0" hangingPunct="0"/>
            <a:r>
              <a:rPr lang="en-US" b="1"/>
              <a:t>“Some things can be rough.”  </a:t>
            </a:r>
          </a:p>
          <a:p>
            <a:pPr eaLnBrk="0" hangingPunct="0"/>
            <a:r>
              <a:rPr lang="en-US" b="1"/>
              <a:t>“Her wipe shouldn’t be one of them.”</a:t>
            </a:r>
          </a:p>
        </p:txBody>
      </p:sp>
      <p:sp>
        <p:nvSpPr>
          <p:cNvPr id="46085" name="Rectangle 103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46086" name="Rectangle 103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46087" name="Rectangle 103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46088" name="Picture 1"/>
          <p:cNvPicPr>
            <a:picLocks noChangeAspect="1"/>
          </p:cNvPicPr>
          <p:nvPr/>
        </p:nvPicPr>
        <p:blipFill>
          <a:blip r:embed="rId3"/>
          <a:srcRect/>
          <a:stretch>
            <a:fillRect/>
          </a:stretch>
        </p:blipFill>
        <p:spPr bwMode="auto">
          <a:xfrm>
            <a:off x="4797425" y="30163"/>
            <a:ext cx="4117975" cy="5227637"/>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A68DE583-00E6-4728-AA65-DFE6E912001F}" type="slidenum">
              <a:rPr lang="en-US" smtClean="0">
                <a:latin typeface="Arial" charset="0"/>
                <a:cs typeface="Arial" charset="0"/>
              </a:rPr>
              <a:pPr/>
              <a:t>22</a:t>
            </a:fld>
            <a:endParaRPr lang="en-US">
              <a:latin typeface="Arial" charset="0"/>
              <a:cs typeface="Arial" charset="0"/>
            </a:endParaRPr>
          </a:p>
        </p:txBody>
      </p:sp>
      <p:sp>
        <p:nvSpPr>
          <p:cNvPr id="48131" name="Rectangle 3"/>
          <p:cNvSpPr>
            <a:spLocks noGrp="1" noChangeArrowheads="1"/>
          </p:cNvSpPr>
          <p:nvPr>
            <p:ph type="body" sz="half" idx="1"/>
          </p:nvPr>
        </p:nvSpPr>
        <p:spPr>
          <a:xfrm>
            <a:off x="1066800" y="1752600"/>
            <a:ext cx="4876800" cy="4495800"/>
          </a:xfrm>
        </p:spPr>
        <p:txBody>
          <a:bodyPr/>
          <a:lstStyle/>
          <a:p>
            <a:r>
              <a:rPr lang="zh-CN" altLang="en-US" sz="2400" b="1" dirty="0"/>
              <a:t>生活舒适</a:t>
            </a:r>
            <a:endParaRPr lang="en-US" altLang="zh-CN" sz="2400" b="1" dirty="0"/>
          </a:p>
          <a:p>
            <a:r>
              <a:rPr lang="zh-CN" altLang="en-US" sz="2400" b="1" dirty="0"/>
              <a:t>平等</a:t>
            </a:r>
            <a:endParaRPr lang="en-US" altLang="zh-CN" sz="2400" b="1" dirty="0"/>
          </a:p>
          <a:p>
            <a:r>
              <a:rPr lang="zh-CN" altLang="en-US" sz="2400" b="1" dirty="0"/>
              <a:t>活力</a:t>
            </a:r>
            <a:endParaRPr lang="en-US" altLang="zh-CN" sz="2400" b="1" dirty="0"/>
          </a:p>
          <a:p>
            <a:r>
              <a:rPr lang="zh-CN" altLang="en-US" sz="2400" b="1" dirty="0"/>
              <a:t>自由</a:t>
            </a:r>
            <a:endParaRPr lang="en-US" altLang="zh-CN" sz="2400" b="1" dirty="0"/>
          </a:p>
          <a:p>
            <a:r>
              <a:rPr lang="zh-CN" altLang="en-US" sz="2400" b="1" dirty="0"/>
              <a:t>生活有趣、刺激</a:t>
            </a:r>
            <a:endParaRPr lang="en-US" altLang="zh-CN" sz="2400" b="1" dirty="0"/>
          </a:p>
          <a:p>
            <a:r>
              <a:rPr lang="zh-CN" altLang="en-US" sz="2400" b="1" dirty="0"/>
              <a:t>快乐</a:t>
            </a:r>
            <a:endParaRPr lang="en-US" altLang="zh-CN" sz="2400" b="1" dirty="0"/>
          </a:p>
          <a:p>
            <a:r>
              <a:rPr lang="zh-CN" altLang="en-US" sz="2400" b="1" dirty="0"/>
              <a:t>内心宁静</a:t>
            </a:r>
            <a:endParaRPr lang="en-US" altLang="zh-CN" sz="2400" b="1" dirty="0"/>
          </a:p>
          <a:p>
            <a:r>
              <a:rPr lang="zh-CN" altLang="en-US" sz="2400" b="1" dirty="0"/>
              <a:t>真爱</a:t>
            </a:r>
            <a:endParaRPr lang="en-US" altLang="zh-CN" sz="2400" b="1" dirty="0"/>
          </a:p>
          <a:p>
            <a:r>
              <a:rPr lang="zh-CN" altLang="en-US" sz="2400" b="1" dirty="0"/>
              <a:t>个人成就</a:t>
            </a:r>
            <a:endParaRPr lang="en-US" sz="2400" b="1" dirty="0"/>
          </a:p>
        </p:txBody>
      </p:sp>
      <p:sp>
        <p:nvSpPr>
          <p:cNvPr id="48132" name="Rectangle 4"/>
          <p:cNvSpPr>
            <a:spLocks noGrp="1" noChangeArrowheads="1"/>
          </p:cNvSpPr>
          <p:nvPr>
            <p:ph type="body" sz="half" idx="2"/>
          </p:nvPr>
        </p:nvSpPr>
        <p:spPr>
          <a:xfrm>
            <a:off x="5334000" y="1752600"/>
            <a:ext cx="3810000" cy="4114800"/>
          </a:xfrm>
        </p:spPr>
        <p:txBody>
          <a:bodyPr/>
          <a:lstStyle/>
          <a:p>
            <a:r>
              <a:rPr lang="zh-CN" altLang="en-US" sz="2400" b="1" dirty="0"/>
              <a:t>愉悦</a:t>
            </a:r>
            <a:endParaRPr lang="en-US" altLang="zh-CN" sz="2400" b="1" dirty="0"/>
          </a:p>
          <a:p>
            <a:r>
              <a:rPr lang="zh-CN" altLang="en-US" sz="2400" b="1" dirty="0"/>
              <a:t>助人为乐</a:t>
            </a:r>
            <a:endParaRPr lang="en-US" altLang="zh-CN" sz="2400" b="1" dirty="0"/>
          </a:p>
          <a:p>
            <a:r>
              <a:rPr lang="zh-CN" altLang="en-US" sz="2400" b="1" dirty="0"/>
              <a:t>安全</a:t>
            </a:r>
            <a:endParaRPr lang="en-US" altLang="zh-CN" sz="2400" b="1" dirty="0"/>
          </a:p>
          <a:p>
            <a:r>
              <a:rPr lang="zh-CN" altLang="en-US" sz="2400" b="1" dirty="0"/>
              <a:t>自我实现</a:t>
            </a:r>
            <a:endParaRPr lang="en-US" altLang="zh-CN" sz="2400" b="1" dirty="0"/>
          </a:p>
          <a:p>
            <a:r>
              <a:rPr lang="zh-CN" altLang="en-US" sz="2400" b="1" dirty="0"/>
              <a:t>自尊</a:t>
            </a:r>
            <a:endParaRPr lang="en-US" altLang="zh-CN" sz="2400" b="1" dirty="0"/>
          </a:p>
          <a:p>
            <a:r>
              <a:rPr lang="zh-CN" altLang="en-US" sz="2400" b="1" dirty="0"/>
              <a:t>归属感</a:t>
            </a:r>
            <a:endParaRPr lang="en-US" altLang="zh-CN" sz="2400" b="1" dirty="0"/>
          </a:p>
          <a:p>
            <a:r>
              <a:rPr lang="zh-CN" altLang="en-US" sz="2400" b="1" dirty="0"/>
              <a:t>社会认可</a:t>
            </a:r>
            <a:endParaRPr lang="en-US" altLang="zh-CN" sz="2400" b="1" dirty="0"/>
          </a:p>
          <a:p>
            <a:r>
              <a:rPr lang="zh-CN" altLang="en-US" sz="2400" b="1" dirty="0"/>
              <a:t>明智</a:t>
            </a:r>
            <a:endParaRPr lang="en-US" sz="2400" b="1" dirty="0"/>
          </a:p>
        </p:txBody>
      </p:sp>
      <p:sp>
        <p:nvSpPr>
          <p:cNvPr id="4813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4813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4813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48136" name="Rectangle 9"/>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48137" name="Rectangle 10"/>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48138"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3 . 3</a:t>
            </a:r>
          </a:p>
        </p:txBody>
      </p:sp>
      <p:sp>
        <p:nvSpPr>
          <p:cNvPr id="48139" name="Rectangle 12"/>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3200" b="1" dirty="0"/>
              <a:t>Personal Values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4C371194-F13A-47BA-979A-718A917FFC17}" type="slidenum">
              <a:rPr lang="en-US" smtClean="0">
                <a:latin typeface="Arial" charset="0"/>
                <a:cs typeface="Arial" charset="0"/>
              </a:rPr>
              <a:pPr/>
              <a:t>23</a:t>
            </a:fld>
            <a:endParaRPr lang="en-US">
              <a:latin typeface="Arial" charset="0"/>
              <a:cs typeface="Arial" charset="0"/>
            </a:endParaRPr>
          </a:p>
        </p:txBody>
      </p:sp>
      <p:sp>
        <p:nvSpPr>
          <p:cNvPr id="50179" name="Text Box 1027"/>
          <p:cNvSpPr txBox="1">
            <a:spLocks noChangeArrowheads="1"/>
          </p:cNvSpPr>
          <p:nvPr/>
        </p:nvSpPr>
        <p:spPr bwMode="auto">
          <a:xfrm>
            <a:off x="990600" y="1828800"/>
            <a:ext cx="3429000" cy="1187450"/>
          </a:xfrm>
          <a:prstGeom prst="rect">
            <a:avLst/>
          </a:prstGeom>
          <a:noFill/>
          <a:ln w="12700">
            <a:noFill/>
            <a:miter lim="800000"/>
            <a:headEnd type="none" w="sm" len="sm"/>
            <a:tailEnd type="none" w="sm" len="sm"/>
          </a:ln>
        </p:spPr>
        <p:txBody>
          <a:bodyPr>
            <a:spAutoFit/>
          </a:bodyPr>
          <a:lstStyle/>
          <a:p>
            <a:pPr eaLnBrk="0" hangingPunct="0"/>
            <a:r>
              <a:rPr lang="en-US" sz="2400" b="1"/>
              <a:t>Which personal values does this Skeeter ad target?</a:t>
            </a:r>
            <a:endParaRPr lang="en-US"/>
          </a:p>
        </p:txBody>
      </p:sp>
      <p:sp>
        <p:nvSpPr>
          <p:cNvPr id="50180"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50181" name="Rectangle 10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0182" name="Rectangle 10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50183" name="Picture 1"/>
          <p:cNvPicPr>
            <a:picLocks noChangeAspect="1"/>
          </p:cNvPicPr>
          <p:nvPr/>
        </p:nvPicPr>
        <p:blipFill>
          <a:blip r:embed="rId3"/>
          <a:srcRect/>
          <a:stretch>
            <a:fillRect/>
          </a:stretch>
        </p:blipFill>
        <p:spPr bwMode="auto">
          <a:xfrm>
            <a:off x="3962400" y="0"/>
            <a:ext cx="4870450" cy="6327775"/>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2"/>
          </p:nvPr>
        </p:nvSpPr>
        <p:spPr>
          <a:xfrm>
            <a:off x="7315200" y="6553200"/>
            <a:ext cx="1905000" cy="457200"/>
          </a:xfrm>
          <a:noFill/>
        </p:spPr>
        <p:txBody>
          <a:bodyPr/>
          <a:lstStyle/>
          <a:p>
            <a:r>
              <a:rPr lang="en-US">
                <a:latin typeface="Arial" charset="0"/>
                <a:cs typeface="Arial" charset="0"/>
              </a:rPr>
              <a:t>3-</a:t>
            </a:r>
            <a:fld id="{1D2E03E0-2710-4D2D-8767-B1FF532AF127}" type="slidenum">
              <a:rPr lang="en-US" smtClean="0">
                <a:latin typeface="Arial" charset="0"/>
                <a:cs typeface="Arial" charset="0"/>
              </a:rPr>
              <a:pPr/>
              <a:t>24</a:t>
            </a:fld>
            <a:endParaRPr lang="en-US">
              <a:latin typeface="Arial" charset="0"/>
              <a:cs typeface="Arial" charset="0"/>
            </a:endParaRPr>
          </a:p>
        </p:txBody>
      </p:sp>
      <p:sp>
        <p:nvSpPr>
          <p:cNvPr id="52227" name="Rectangle 4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2228" name="Rectangle 4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52229" name="Picture 45" descr="FG"/>
          <p:cNvPicPr>
            <a:picLocks noChangeAspect="1" noChangeArrowheads="1"/>
          </p:cNvPicPr>
          <p:nvPr/>
        </p:nvPicPr>
        <p:blipFill>
          <a:blip r:embed="rId3"/>
          <a:srcRect/>
          <a:stretch>
            <a:fillRect/>
          </a:stretch>
        </p:blipFill>
        <p:spPr bwMode="auto">
          <a:xfrm>
            <a:off x="838200" y="1520825"/>
            <a:ext cx="8305800" cy="4879975"/>
          </a:xfrm>
          <a:prstGeom prst="rect">
            <a:avLst/>
          </a:prstGeom>
          <a:noFill/>
          <a:ln w="9525">
            <a:noFill/>
            <a:miter lim="800000"/>
            <a:headEnd/>
            <a:tailEnd/>
          </a:ln>
        </p:spPr>
      </p:pic>
      <p:sp>
        <p:nvSpPr>
          <p:cNvPr id="52230" name="Rectangle 47"/>
          <p:cNvSpPr>
            <a:spLocks noChangeArrowheads="1"/>
          </p:cNvSpPr>
          <p:nvPr/>
        </p:nvSpPr>
        <p:spPr bwMode="auto">
          <a:xfrm>
            <a:off x="533400" y="228600"/>
            <a:ext cx="54102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52231" name="Rectangle 48"/>
          <p:cNvSpPr>
            <a:spLocks noChangeArrowheads="1"/>
          </p:cNvSpPr>
          <p:nvPr/>
        </p:nvSpPr>
        <p:spPr bwMode="auto">
          <a:xfrm>
            <a:off x="533400" y="838200"/>
            <a:ext cx="54102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52232" name="Text Box 4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3 . 4</a:t>
            </a:r>
          </a:p>
        </p:txBody>
      </p:sp>
      <p:sp>
        <p:nvSpPr>
          <p:cNvPr id="52233" name="Rectangle 50"/>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400" b="1"/>
              <a:t>Cognitive map for Ruby Tuesday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261109A3-7272-4EA7-A36A-E0031BEBFBC8}" type="slidenum">
              <a:rPr lang="en-US" smtClean="0">
                <a:latin typeface="Arial" charset="0"/>
                <a:cs typeface="Arial" charset="0"/>
              </a:rPr>
              <a:pPr/>
              <a:t>25</a:t>
            </a:fld>
            <a:endParaRPr lang="en-US">
              <a:latin typeface="Arial" charset="0"/>
              <a:cs typeface="Arial" charset="0"/>
            </a:endParaRPr>
          </a:p>
        </p:txBody>
      </p:sp>
      <p:sp>
        <p:nvSpPr>
          <p:cNvPr id="54275" name="Rectangle 2"/>
          <p:cNvSpPr>
            <a:spLocks noGrp="1" noChangeArrowheads="1"/>
          </p:cNvSpPr>
          <p:nvPr>
            <p:ph type="title"/>
          </p:nvPr>
        </p:nvSpPr>
        <p:spPr>
          <a:xfrm>
            <a:off x="838200" y="457200"/>
            <a:ext cx="7543800" cy="1143000"/>
          </a:xfrm>
        </p:spPr>
        <p:txBody>
          <a:bodyPr/>
          <a:lstStyle/>
          <a:p>
            <a:pPr algn="ctr"/>
            <a:r>
              <a:rPr lang="en-US" sz="6000" dirty="0">
                <a:solidFill>
                  <a:srgbClr val="0033CC"/>
                </a:solidFill>
              </a:rPr>
              <a:t>Cognitive Mapping</a:t>
            </a:r>
          </a:p>
        </p:txBody>
      </p:sp>
      <p:sp>
        <p:nvSpPr>
          <p:cNvPr id="54276" name="Rectangle 3"/>
          <p:cNvSpPr>
            <a:spLocks noGrp="1" noChangeArrowheads="1"/>
          </p:cNvSpPr>
          <p:nvPr>
            <p:ph type="body" sz="half" idx="1"/>
          </p:nvPr>
        </p:nvSpPr>
        <p:spPr>
          <a:xfrm>
            <a:off x="1143000" y="1828800"/>
            <a:ext cx="7467600" cy="2667000"/>
          </a:xfrm>
        </p:spPr>
        <p:txBody>
          <a:bodyPr/>
          <a:lstStyle/>
          <a:p>
            <a:pPr>
              <a:lnSpc>
                <a:spcPct val="90000"/>
              </a:lnSpc>
            </a:pPr>
            <a:r>
              <a:rPr lang="en-US" sz="3600" dirty="0">
                <a:solidFill>
                  <a:srgbClr val="00B050"/>
                </a:solidFill>
              </a:rPr>
              <a:t> </a:t>
            </a:r>
            <a:r>
              <a:rPr lang="zh-CN" altLang="en-US" sz="3600" dirty="0">
                <a:solidFill>
                  <a:srgbClr val="00B050"/>
                </a:solidFill>
              </a:rPr>
              <a:t>认知联结</a:t>
            </a:r>
            <a:endParaRPr lang="en-US" altLang="zh-CN" sz="3600" dirty="0">
              <a:solidFill>
                <a:srgbClr val="00B050"/>
              </a:solidFill>
            </a:endParaRPr>
          </a:p>
          <a:p>
            <a:pPr>
              <a:lnSpc>
                <a:spcPct val="90000"/>
              </a:lnSpc>
            </a:pPr>
            <a:r>
              <a:rPr lang="zh-CN" altLang="en-US" sz="3600" dirty="0">
                <a:solidFill>
                  <a:srgbClr val="00B050"/>
                </a:solidFill>
              </a:rPr>
              <a:t> 处理新信息</a:t>
            </a:r>
            <a:endParaRPr lang="en-US" sz="3600" dirty="0">
              <a:solidFill>
                <a:srgbClr val="00B050"/>
              </a:solidFill>
            </a:endParaRPr>
          </a:p>
          <a:p>
            <a:pPr>
              <a:lnSpc>
                <a:spcPct val="90000"/>
              </a:lnSpc>
            </a:pPr>
            <a:r>
              <a:rPr lang="en-US" sz="3600" dirty="0">
                <a:solidFill>
                  <a:srgbClr val="00B050"/>
                </a:solidFill>
              </a:rPr>
              <a:t> </a:t>
            </a:r>
            <a:r>
              <a:rPr lang="zh-CN" altLang="en-US" sz="3600" dirty="0">
                <a:solidFill>
                  <a:srgbClr val="00B050"/>
                </a:solidFill>
              </a:rPr>
              <a:t>保留信息</a:t>
            </a:r>
            <a:endParaRPr lang="en-US" altLang="zh-CN" sz="3600" dirty="0">
              <a:solidFill>
                <a:srgbClr val="00B050"/>
              </a:solidFill>
            </a:endParaRPr>
          </a:p>
          <a:p>
            <a:pPr>
              <a:lnSpc>
                <a:spcPct val="90000"/>
              </a:lnSpc>
            </a:pPr>
            <a:r>
              <a:rPr lang="en-US" sz="3600" dirty="0">
                <a:solidFill>
                  <a:srgbClr val="00B050"/>
                </a:solidFill>
              </a:rPr>
              <a:t> </a:t>
            </a:r>
            <a:r>
              <a:rPr lang="zh-CN" altLang="en-US" sz="3600" dirty="0">
                <a:solidFill>
                  <a:srgbClr val="00B050"/>
                </a:solidFill>
              </a:rPr>
              <a:t>新的概念</a:t>
            </a:r>
            <a:endParaRPr lang="en-US" sz="3600" dirty="0">
              <a:solidFill>
                <a:srgbClr val="00B050"/>
              </a:solidFill>
            </a:endParaRPr>
          </a:p>
        </p:txBody>
      </p:sp>
      <p:sp>
        <p:nvSpPr>
          <p:cNvPr id="5427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5427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427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11" name="Picture 10"/>
          <p:cNvPicPr>
            <a:picLocks noChangeAspect="1"/>
          </p:cNvPicPr>
          <p:nvPr/>
        </p:nvPicPr>
        <p:blipFill>
          <a:blip r:embed="rId3" cstate="print">
            <a:extLst/>
          </a:blip>
          <a:stretch>
            <a:fillRect/>
          </a:stretch>
        </p:blipFill>
        <p:spPr>
          <a:xfrm>
            <a:off x="5334001" y="3803038"/>
            <a:ext cx="3505200" cy="2597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93840320-CF8A-4338-B996-26528E2C3D0A}" type="slidenum">
              <a:rPr lang="en-US" smtClean="0">
                <a:latin typeface="Arial" charset="0"/>
                <a:cs typeface="Arial" charset="0"/>
              </a:rPr>
              <a:pPr/>
              <a:t>26</a:t>
            </a:fld>
            <a:endParaRPr lang="en-US">
              <a:latin typeface="Arial" charset="0"/>
              <a:cs typeface="Arial" charset="0"/>
            </a:endParaRPr>
          </a:p>
        </p:txBody>
      </p:sp>
      <p:sp>
        <p:nvSpPr>
          <p:cNvPr id="5632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5632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632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56326" name="Rectangle 9"/>
          <p:cNvSpPr>
            <a:spLocks noChangeArrowheads="1"/>
          </p:cNvSpPr>
          <p:nvPr/>
        </p:nvSpPr>
        <p:spPr bwMode="auto">
          <a:xfrm>
            <a:off x="533400" y="228600"/>
            <a:ext cx="79248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56327" name="Rectangle 10"/>
          <p:cNvSpPr>
            <a:spLocks noChangeArrowheads="1"/>
          </p:cNvSpPr>
          <p:nvPr/>
        </p:nvSpPr>
        <p:spPr bwMode="auto">
          <a:xfrm>
            <a:off x="533400" y="838200"/>
            <a:ext cx="79248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56328"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3 . 5</a:t>
            </a:r>
          </a:p>
        </p:txBody>
      </p:sp>
      <p:sp>
        <p:nvSpPr>
          <p:cNvPr id="56329" name="Rectangle 12"/>
          <p:cNvSpPr>
            <a:spLocks noChangeArrowheads="1"/>
          </p:cNvSpPr>
          <p:nvPr/>
        </p:nvSpPr>
        <p:spPr bwMode="auto">
          <a:xfrm>
            <a:off x="762000" y="914400"/>
            <a:ext cx="7543800" cy="457200"/>
          </a:xfrm>
          <a:prstGeom prst="rect">
            <a:avLst/>
          </a:prstGeom>
          <a:noFill/>
          <a:ln w="9525">
            <a:noFill/>
            <a:miter lim="800000"/>
            <a:headEnd/>
            <a:tailEnd/>
          </a:ln>
        </p:spPr>
        <p:txBody>
          <a:bodyPr lIns="92075" tIns="46038" rIns="92075" bIns="46038" anchor="ctr"/>
          <a:lstStyle/>
          <a:p>
            <a:pPr eaLnBrk="0" hangingPunct="0"/>
            <a:r>
              <a:rPr lang="en-US" sz="2400" b="1"/>
              <a:t>Role of Marketing Messages in Cognitive Mapping</a:t>
            </a:r>
          </a:p>
        </p:txBody>
      </p:sp>
      <p:sp>
        <p:nvSpPr>
          <p:cNvPr id="56330" name="TextBox 14"/>
          <p:cNvSpPr txBox="1">
            <a:spLocks noChangeArrowheads="1"/>
          </p:cNvSpPr>
          <p:nvPr/>
        </p:nvSpPr>
        <p:spPr bwMode="auto">
          <a:xfrm>
            <a:off x="1301750" y="2057400"/>
            <a:ext cx="1624013" cy="822325"/>
          </a:xfrm>
          <a:prstGeom prst="rect">
            <a:avLst/>
          </a:prstGeom>
          <a:noFill/>
          <a:ln w="9525">
            <a:noFill/>
            <a:miter lim="800000"/>
            <a:headEnd/>
            <a:tailEnd/>
          </a:ln>
        </p:spPr>
        <p:txBody>
          <a:bodyPr wrap="none">
            <a:spAutoFit/>
          </a:bodyPr>
          <a:lstStyle/>
          <a:p>
            <a:pPr algn="ctr"/>
            <a:r>
              <a:rPr lang="en-US" sz="2400" b="1"/>
              <a:t>Marketing</a:t>
            </a:r>
          </a:p>
          <a:p>
            <a:pPr algn="ctr"/>
            <a:r>
              <a:rPr lang="en-US" sz="2400" b="1"/>
              <a:t>Message</a:t>
            </a:r>
          </a:p>
        </p:txBody>
      </p:sp>
      <p:sp>
        <p:nvSpPr>
          <p:cNvPr id="56331" name="TextBox 15"/>
          <p:cNvSpPr txBox="1">
            <a:spLocks noChangeArrowheads="1"/>
          </p:cNvSpPr>
          <p:nvPr/>
        </p:nvSpPr>
        <p:spPr bwMode="auto">
          <a:xfrm>
            <a:off x="5029200" y="1676400"/>
            <a:ext cx="3414713" cy="396875"/>
          </a:xfrm>
          <a:prstGeom prst="rect">
            <a:avLst/>
          </a:prstGeom>
          <a:noFill/>
          <a:ln w="9525">
            <a:noFill/>
            <a:miter lim="800000"/>
            <a:headEnd/>
            <a:tailEnd/>
          </a:ln>
        </p:spPr>
        <p:txBody>
          <a:bodyPr wrap="none">
            <a:spAutoFit/>
          </a:bodyPr>
          <a:lstStyle/>
          <a:p>
            <a:r>
              <a:rPr lang="en-US" sz="2000" b="1">
                <a:solidFill>
                  <a:srgbClr val="CC6600"/>
                </a:solidFill>
              </a:rPr>
              <a:t>Strengthen current linkage</a:t>
            </a:r>
          </a:p>
        </p:txBody>
      </p:sp>
      <p:sp>
        <p:nvSpPr>
          <p:cNvPr id="56332" name="TextBox 16"/>
          <p:cNvSpPr txBox="1">
            <a:spLocks noChangeArrowheads="1"/>
          </p:cNvSpPr>
          <p:nvPr/>
        </p:nvSpPr>
        <p:spPr bwMode="auto">
          <a:xfrm>
            <a:off x="5029200" y="2286000"/>
            <a:ext cx="2994025" cy="396875"/>
          </a:xfrm>
          <a:prstGeom prst="rect">
            <a:avLst/>
          </a:prstGeom>
          <a:noFill/>
          <a:ln w="9525">
            <a:noFill/>
            <a:miter lim="800000"/>
            <a:headEnd/>
            <a:tailEnd/>
          </a:ln>
        </p:spPr>
        <p:txBody>
          <a:bodyPr>
            <a:spAutoFit/>
          </a:bodyPr>
          <a:lstStyle/>
          <a:p>
            <a:r>
              <a:rPr lang="en-US" sz="2000" b="1">
                <a:solidFill>
                  <a:srgbClr val="CC6600"/>
                </a:solidFill>
              </a:rPr>
              <a:t>Modify current linkage</a:t>
            </a:r>
          </a:p>
        </p:txBody>
      </p:sp>
      <p:sp>
        <p:nvSpPr>
          <p:cNvPr id="56333" name="TextBox 17"/>
          <p:cNvSpPr txBox="1">
            <a:spLocks noChangeArrowheads="1"/>
          </p:cNvSpPr>
          <p:nvPr/>
        </p:nvSpPr>
        <p:spPr bwMode="auto">
          <a:xfrm>
            <a:off x="5029200" y="2895600"/>
            <a:ext cx="2505075" cy="396875"/>
          </a:xfrm>
          <a:prstGeom prst="rect">
            <a:avLst/>
          </a:prstGeom>
          <a:noFill/>
          <a:ln w="9525">
            <a:noFill/>
            <a:miter lim="800000"/>
            <a:headEnd/>
            <a:tailEnd/>
          </a:ln>
        </p:spPr>
        <p:txBody>
          <a:bodyPr>
            <a:spAutoFit/>
          </a:bodyPr>
          <a:lstStyle/>
          <a:p>
            <a:r>
              <a:rPr lang="en-US" sz="2000" b="1">
                <a:solidFill>
                  <a:srgbClr val="CC6600"/>
                </a:solidFill>
              </a:rPr>
              <a:t>Create new linkage</a:t>
            </a:r>
          </a:p>
        </p:txBody>
      </p:sp>
      <p:cxnSp>
        <p:nvCxnSpPr>
          <p:cNvPr id="56334" name="Straight Arrow Connector 21"/>
          <p:cNvCxnSpPr>
            <a:cxnSpLocks noChangeShapeType="1"/>
            <a:stCxn id="56330" idx="3"/>
            <a:endCxn id="56331" idx="1"/>
          </p:cNvCxnSpPr>
          <p:nvPr/>
        </p:nvCxnSpPr>
        <p:spPr bwMode="auto">
          <a:xfrm flipV="1">
            <a:off x="2925763" y="1874838"/>
            <a:ext cx="2103437" cy="593725"/>
          </a:xfrm>
          <a:prstGeom prst="straightConnector1">
            <a:avLst/>
          </a:prstGeom>
          <a:noFill/>
          <a:ln w="28575" algn="ctr">
            <a:solidFill>
              <a:srgbClr val="0033CC"/>
            </a:solidFill>
            <a:round/>
            <a:headEnd type="none" w="sm" len="sm"/>
            <a:tailEnd type="arrow" w="med" len="med"/>
          </a:ln>
        </p:spPr>
      </p:cxnSp>
      <p:cxnSp>
        <p:nvCxnSpPr>
          <p:cNvPr id="56335" name="Straight Arrow Connector 22"/>
          <p:cNvCxnSpPr>
            <a:cxnSpLocks noChangeShapeType="1"/>
            <a:stCxn id="56330" idx="3"/>
            <a:endCxn id="56332" idx="1"/>
          </p:cNvCxnSpPr>
          <p:nvPr/>
        </p:nvCxnSpPr>
        <p:spPr bwMode="auto">
          <a:xfrm>
            <a:off x="2925763" y="2468563"/>
            <a:ext cx="2103437" cy="15875"/>
          </a:xfrm>
          <a:prstGeom prst="straightConnector1">
            <a:avLst/>
          </a:prstGeom>
          <a:noFill/>
          <a:ln w="28575" algn="ctr">
            <a:solidFill>
              <a:srgbClr val="0033CC"/>
            </a:solidFill>
            <a:round/>
            <a:headEnd type="none" w="sm" len="sm"/>
            <a:tailEnd type="arrow" w="med" len="med"/>
          </a:ln>
        </p:spPr>
      </p:cxnSp>
      <p:cxnSp>
        <p:nvCxnSpPr>
          <p:cNvPr id="56336" name="Straight Arrow Connector 25"/>
          <p:cNvCxnSpPr>
            <a:cxnSpLocks noChangeShapeType="1"/>
            <a:stCxn id="56330" idx="3"/>
            <a:endCxn id="56333" idx="1"/>
          </p:cNvCxnSpPr>
          <p:nvPr/>
        </p:nvCxnSpPr>
        <p:spPr bwMode="auto">
          <a:xfrm>
            <a:off x="2925763" y="2468563"/>
            <a:ext cx="2103437" cy="625475"/>
          </a:xfrm>
          <a:prstGeom prst="straightConnector1">
            <a:avLst/>
          </a:prstGeom>
          <a:noFill/>
          <a:ln w="28575" algn="ctr">
            <a:solidFill>
              <a:srgbClr val="0033CC"/>
            </a:solidFill>
            <a:round/>
            <a:headEnd type="none" w="sm" len="sm"/>
            <a:tailEnd type="arrow" w="med" len="med"/>
          </a:ln>
        </p:spPr>
      </p:cxnSp>
      <p:pic>
        <p:nvPicPr>
          <p:cNvPr id="56337" name="Picture 1"/>
          <p:cNvPicPr>
            <a:picLocks noChangeAspect="1"/>
          </p:cNvPicPr>
          <p:nvPr/>
        </p:nvPicPr>
        <p:blipFill>
          <a:blip r:embed="rId3"/>
          <a:srcRect/>
          <a:stretch>
            <a:fillRect/>
          </a:stretch>
        </p:blipFill>
        <p:spPr bwMode="auto">
          <a:xfrm>
            <a:off x="2209800" y="3581400"/>
            <a:ext cx="4933950" cy="2578100"/>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3DA27867-60F9-4032-ADFD-AC9F61D1AC99}" type="slidenum">
              <a:rPr lang="en-US" smtClean="0">
                <a:latin typeface="Arial" charset="0"/>
                <a:cs typeface="Arial" charset="0"/>
              </a:rPr>
              <a:pPr/>
              <a:t>27</a:t>
            </a:fld>
            <a:endParaRPr lang="en-US">
              <a:latin typeface="Arial" charset="0"/>
              <a:cs typeface="Arial" charset="0"/>
            </a:endParaRPr>
          </a:p>
        </p:txBody>
      </p:sp>
      <p:sp>
        <p:nvSpPr>
          <p:cNvPr id="58371" name="Rectangle 2"/>
          <p:cNvSpPr>
            <a:spLocks noGrp="1" noChangeArrowheads="1"/>
          </p:cNvSpPr>
          <p:nvPr>
            <p:ph type="title"/>
          </p:nvPr>
        </p:nvSpPr>
        <p:spPr>
          <a:xfrm>
            <a:off x="990600" y="628650"/>
            <a:ext cx="7620000" cy="1276350"/>
          </a:xfrm>
        </p:spPr>
        <p:txBody>
          <a:bodyPr/>
          <a:lstStyle/>
          <a:p>
            <a:pPr algn="ctr"/>
            <a:r>
              <a:rPr lang="zh-CN" altLang="en-US" sz="3600" dirty="0">
                <a:solidFill>
                  <a:srgbClr val="00B050"/>
                </a:solidFill>
              </a:rPr>
              <a:t>信息处理和认知地图的主要作用</a:t>
            </a:r>
            <a:endParaRPr lang="en-US" sz="3600" dirty="0">
              <a:solidFill>
                <a:srgbClr val="00B050"/>
              </a:solidFill>
            </a:endParaRPr>
          </a:p>
        </p:txBody>
      </p:sp>
      <p:sp>
        <p:nvSpPr>
          <p:cNvPr id="58372" name="Rectangle 3"/>
          <p:cNvSpPr>
            <a:spLocks noGrp="1" noChangeArrowheads="1"/>
          </p:cNvSpPr>
          <p:nvPr>
            <p:ph type="body" sz="half" idx="1"/>
          </p:nvPr>
        </p:nvSpPr>
        <p:spPr>
          <a:xfrm>
            <a:off x="914400" y="2438400"/>
            <a:ext cx="8077200" cy="2362200"/>
          </a:xfrm>
        </p:spPr>
        <p:txBody>
          <a:bodyPr/>
          <a:lstStyle/>
          <a:p>
            <a:r>
              <a:rPr lang="zh-CN" altLang="en-US" sz="2400" dirty="0"/>
              <a:t>认知地图强化了信息从短期记忆向长期记忆转移</a:t>
            </a:r>
            <a:endParaRPr lang="en-US" altLang="zh-CN" sz="2400" dirty="0"/>
          </a:p>
          <a:p>
            <a:r>
              <a:rPr lang="en-US" sz="2400" dirty="0"/>
              <a:t>Most persuasive messages reinforce current linkages</a:t>
            </a:r>
          </a:p>
          <a:p>
            <a:r>
              <a:rPr lang="en-US" sz="2400" dirty="0"/>
              <a:t>Repetition is necessary to establish new linkages</a:t>
            </a:r>
          </a:p>
          <a:p>
            <a:r>
              <a:rPr lang="en-US" sz="2400" dirty="0"/>
              <a:t>Difficult to modify or create new linkages</a:t>
            </a:r>
          </a:p>
        </p:txBody>
      </p:sp>
      <p:sp>
        <p:nvSpPr>
          <p:cNvPr id="5837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5837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5837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xfrm>
            <a:off x="7010400" y="6553200"/>
            <a:ext cx="1905000" cy="457200"/>
          </a:xfrm>
          <a:noFill/>
        </p:spPr>
        <p:txBody>
          <a:bodyPr/>
          <a:lstStyle/>
          <a:p>
            <a:r>
              <a:rPr lang="en-US" dirty="0">
                <a:latin typeface="Arial" charset="0"/>
                <a:cs typeface="Arial" charset="0"/>
              </a:rPr>
              <a:t>3-</a:t>
            </a:r>
            <a:fld id="{3E719F90-A8E6-47C6-A0C4-D71E11E10914}" type="slidenum">
              <a:rPr lang="en-US" smtClean="0">
                <a:latin typeface="Arial" charset="0"/>
                <a:cs typeface="Arial" charset="0"/>
              </a:rPr>
              <a:pPr/>
              <a:t>28</a:t>
            </a:fld>
            <a:endParaRPr lang="en-US" dirty="0">
              <a:latin typeface="Arial" charset="0"/>
              <a:cs typeface="Arial" charset="0"/>
            </a:endParaRPr>
          </a:p>
        </p:txBody>
      </p:sp>
      <p:sp>
        <p:nvSpPr>
          <p:cNvPr id="6041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6042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042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60422" name="Rectangle 9"/>
          <p:cNvSpPr>
            <a:spLocks noChangeArrowheads="1"/>
          </p:cNvSpPr>
          <p:nvPr/>
        </p:nvSpPr>
        <p:spPr bwMode="auto">
          <a:xfrm>
            <a:off x="2667000" y="3581400"/>
            <a:ext cx="1219200" cy="762000"/>
          </a:xfrm>
          <a:prstGeom prst="rect">
            <a:avLst/>
          </a:prstGeom>
          <a:solidFill>
            <a:srgbClr val="E4FC36"/>
          </a:solidFill>
          <a:ln w="9525">
            <a:solidFill>
              <a:schemeClr val="tx1"/>
            </a:solidFill>
            <a:miter lim="800000"/>
            <a:headEnd/>
            <a:tailEnd/>
          </a:ln>
        </p:spPr>
        <p:txBody>
          <a:bodyPr wrap="none" anchor="ctr"/>
          <a:lstStyle/>
          <a:p>
            <a:pPr algn="ctr"/>
            <a:r>
              <a:rPr lang="en-US" sz="1600" b="1">
                <a:solidFill>
                  <a:srgbClr val="FF0000"/>
                </a:solidFill>
              </a:rPr>
              <a:t>Information</a:t>
            </a:r>
          </a:p>
          <a:p>
            <a:pPr algn="ctr"/>
            <a:r>
              <a:rPr lang="en-US" sz="1600" b="1">
                <a:solidFill>
                  <a:srgbClr val="FF0000"/>
                </a:solidFill>
              </a:rPr>
              <a:t>Search</a:t>
            </a:r>
          </a:p>
        </p:txBody>
      </p:sp>
      <p:sp>
        <p:nvSpPr>
          <p:cNvPr id="60423" name="Text Box 10"/>
          <p:cNvSpPr txBox="1">
            <a:spLocks noChangeArrowheads="1"/>
          </p:cNvSpPr>
          <p:nvPr/>
        </p:nvSpPr>
        <p:spPr bwMode="auto">
          <a:xfrm>
            <a:off x="4343400" y="3657600"/>
            <a:ext cx="1778000" cy="701675"/>
          </a:xfrm>
          <a:prstGeom prst="rect">
            <a:avLst/>
          </a:prstGeom>
          <a:noFill/>
          <a:ln w="9525">
            <a:noFill/>
            <a:miter lim="800000"/>
            <a:headEnd/>
            <a:tailEnd/>
          </a:ln>
        </p:spPr>
        <p:txBody>
          <a:bodyPr wrap="none">
            <a:spAutoFit/>
          </a:bodyPr>
          <a:lstStyle/>
          <a:p>
            <a:pPr algn="ctr"/>
            <a:r>
              <a:rPr lang="en-US" sz="2000" b="1" dirty="0">
                <a:solidFill>
                  <a:srgbClr val="00B050"/>
                </a:solidFill>
              </a:rPr>
              <a:t>Evaluation of</a:t>
            </a:r>
          </a:p>
          <a:p>
            <a:pPr algn="ctr"/>
            <a:r>
              <a:rPr lang="en-US" sz="2000" b="1" dirty="0">
                <a:solidFill>
                  <a:srgbClr val="00B050"/>
                </a:solidFill>
              </a:rPr>
              <a:t>Alternatives</a:t>
            </a:r>
          </a:p>
        </p:txBody>
      </p:sp>
      <p:sp>
        <p:nvSpPr>
          <p:cNvPr id="60424" name="Text Box 11"/>
          <p:cNvSpPr txBox="1">
            <a:spLocks noChangeArrowheads="1"/>
          </p:cNvSpPr>
          <p:nvPr/>
        </p:nvSpPr>
        <p:spPr bwMode="auto">
          <a:xfrm>
            <a:off x="6629400" y="2286000"/>
            <a:ext cx="2185988" cy="3378200"/>
          </a:xfrm>
          <a:prstGeom prst="rect">
            <a:avLst/>
          </a:prstGeom>
          <a:noFill/>
          <a:ln w="9525">
            <a:noFill/>
            <a:miter lim="800000"/>
            <a:headEnd/>
            <a:tailEnd/>
          </a:ln>
        </p:spPr>
        <p:txBody>
          <a:bodyPr wrap="none">
            <a:spAutoFit/>
          </a:bodyPr>
          <a:lstStyle/>
          <a:p>
            <a:r>
              <a:rPr lang="en-US" sz="2400" b="1" dirty="0">
                <a:solidFill>
                  <a:srgbClr val="7030A0"/>
                </a:solidFill>
              </a:rPr>
              <a:t>Evoked set</a:t>
            </a:r>
          </a:p>
          <a:p>
            <a:endParaRPr lang="en-US" sz="2400" b="1" dirty="0">
              <a:solidFill>
                <a:srgbClr val="7030A0"/>
              </a:solidFill>
            </a:endParaRPr>
          </a:p>
          <a:p>
            <a:endParaRPr lang="en-US" sz="2400" b="1" dirty="0">
              <a:solidFill>
                <a:srgbClr val="7030A0"/>
              </a:solidFill>
            </a:endParaRPr>
          </a:p>
          <a:p>
            <a:endParaRPr lang="en-US" sz="2400" b="1" dirty="0">
              <a:solidFill>
                <a:srgbClr val="7030A0"/>
              </a:solidFill>
            </a:endParaRPr>
          </a:p>
          <a:p>
            <a:r>
              <a:rPr lang="en-US" sz="2400" b="1" dirty="0" err="1">
                <a:solidFill>
                  <a:srgbClr val="7030A0"/>
                </a:solidFill>
              </a:rPr>
              <a:t>Multiattribute</a:t>
            </a:r>
            <a:endParaRPr lang="en-US" sz="2400" b="1" dirty="0">
              <a:solidFill>
                <a:srgbClr val="7030A0"/>
              </a:solidFill>
            </a:endParaRPr>
          </a:p>
          <a:p>
            <a:endParaRPr lang="en-US" sz="2400" b="1" dirty="0">
              <a:solidFill>
                <a:srgbClr val="7030A0"/>
              </a:solidFill>
            </a:endParaRPr>
          </a:p>
          <a:p>
            <a:endParaRPr lang="en-US" sz="2400" b="1" dirty="0">
              <a:solidFill>
                <a:srgbClr val="7030A0"/>
              </a:solidFill>
            </a:endParaRPr>
          </a:p>
          <a:p>
            <a:endParaRPr lang="en-US" sz="2400" b="1" dirty="0">
              <a:solidFill>
                <a:srgbClr val="7030A0"/>
              </a:solidFill>
            </a:endParaRPr>
          </a:p>
          <a:p>
            <a:r>
              <a:rPr lang="en-US" sz="2400" b="1" dirty="0">
                <a:solidFill>
                  <a:srgbClr val="7030A0"/>
                </a:solidFill>
              </a:rPr>
              <a:t>Affect referral</a:t>
            </a:r>
          </a:p>
        </p:txBody>
      </p:sp>
      <p:sp>
        <p:nvSpPr>
          <p:cNvPr id="60425" name="Line 12"/>
          <p:cNvSpPr>
            <a:spLocks noChangeShapeType="1"/>
          </p:cNvSpPr>
          <p:nvPr/>
        </p:nvSpPr>
        <p:spPr bwMode="auto">
          <a:xfrm>
            <a:off x="2209800" y="3962400"/>
            <a:ext cx="457200" cy="0"/>
          </a:xfrm>
          <a:prstGeom prst="line">
            <a:avLst/>
          </a:prstGeom>
          <a:noFill/>
          <a:ln w="38100">
            <a:solidFill>
              <a:schemeClr val="tx1"/>
            </a:solidFill>
            <a:round/>
            <a:headEnd/>
            <a:tailEnd type="triangle" w="med" len="med"/>
          </a:ln>
        </p:spPr>
        <p:txBody>
          <a:bodyPr/>
          <a:lstStyle/>
          <a:p>
            <a:endParaRPr lang="en-US"/>
          </a:p>
        </p:txBody>
      </p:sp>
      <p:sp>
        <p:nvSpPr>
          <p:cNvPr id="60426" name="Line 13"/>
          <p:cNvSpPr>
            <a:spLocks noChangeShapeType="1"/>
          </p:cNvSpPr>
          <p:nvPr/>
        </p:nvSpPr>
        <p:spPr bwMode="auto">
          <a:xfrm>
            <a:off x="3886200" y="3962400"/>
            <a:ext cx="457200" cy="0"/>
          </a:xfrm>
          <a:prstGeom prst="line">
            <a:avLst/>
          </a:prstGeom>
          <a:noFill/>
          <a:ln w="38100">
            <a:solidFill>
              <a:schemeClr val="tx1"/>
            </a:solidFill>
            <a:round/>
            <a:headEnd/>
            <a:tailEnd type="triangle" w="med" len="med"/>
          </a:ln>
        </p:spPr>
        <p:txBody>
          <a:bodyPr/>
          <a:lstStyle/>
          <a:p>
            <a:endParaRPr lang="en-US"/>
          </a:p>
        </p:txBody>
      </p:sp>
      <p:sp>
        <p:nvSpPr>
          <p:cNvPr id="60427" name="Line 14"/>
          <p:cNvSpPr>
            <a:spLocks noChangeShapeType="1"/>
          </p:cNvSpPr>
          <p:nvPr/>
        </p:nvSpPr>
        <p:spPr bwMode="auto">
          <a:xfrm flipV="1">
            <a:off x="6096000" y="2667000"/>
            <a:ext cx="1219200" cy="1295400"/>
          </a:xfrm>
          <a:prstGeom prst="line">
            <a:avLst/>
          </a:prstGeom>
          <a:noFill/>
          <a:ln w="57150">
            <a:solidFill>
              <a:schemeClr val="tx1"/>
            </a:solidFill>
            <a:round/>
            <a:headEnd/>
            <a:tailEnd type="triangle" w="med" len="med"/>
          </a:ln>
        </p:spPr>
        <p:txBody>
          <a:bodyPr/>
          <a:lstStyle/>
          <a:p>
            <a:endParaRPr lang="en-US"/>
          </a:p>
        </p:txBody>
      </p:sp>
      <p:sp>
        <p:nvSpPr>
          <p:cNvPr id="60428" name="Rectangle 15"/>
          <p:cNvSpPr>
            <a:spLocks noChangeArrowheads="1"/>
          </p:cNvSpPr>
          <p:nvPr/>
        </p:nvSpPr>
        <p:spPr bwMode="auto">
          <a:xfrm>
            <a:off x="838200" y="3581400"/>
            <a:ext cx="1371600" cy="762000"/>
          </a:xfrm>
          <a:prstGeom prst="rect">
            <a:avLst/>
          </a:prstGeom>
          <a:solidFill>
            <a:srgbClr val="E4FC36"/>
          </a:solidFill>
          <a:ln w="9525">
            <a:solidFill>
              <a:schemeClr val="tx1"/>
            </a:solidFill>
            <a:miter lim="800000"/>
            <a:headEnd/>
            <a:tailEnd/>
          </a:ln>
        </p:spPr>
        <p:txBody>
          <a:bodyPr wrap="none" anchor="ctr"/>
          <a:lstStyle/>
          <a:p>
            <a:pPr algn="ctr"/>
            <a:r>
              <a:rPr lang="en-US" b="1">
                <a:solidFill>
                  <a:srgbClr val="FF0000"/>
                </a:solidFill>
              </a:rPr>
              <a:t>Problem</a:t>
            </a:r>
          </a:p>
          <a:p>
            <a:pPr algn="ctr"/>
            <a:r>
              <a:rPr lang="en-US" b="1">
                <a:solidFill>
                  <a:srgbClr val="FF0000"/>
                </a:solidFill>
              </a:rPr>
              <a:t>Recognition</a:t>
            </a:r>
          </a:p>
        </p:txBody>
      </p:sp>
      <p:sp>
        <p:nvSpPr>
          <p:cNvPr id="60429" name="Line 16"/>
          <p:cNvSpPr>
            <a:spLocks noChangeShapeType="1"/>
          </p:cNvSpPr>
          <p:nvPr/>
        </p:nvSpPr>
        <p:spPr bwMode="auto">
          <a:xfrm>
            <a:off x="6096000" y="3962400"/>
            <a:ext cx="1295400" cy="1295400"/>
          </a:xfrm>
          <a:prstGeom prst="line">
            <a:avLst/>
          </a:prstGeom>
          <a:noFill/>
          <a:ln w="57150">
            <a:solidFill>
              <a:schemeClr val="tx1"/>
            </a:solidFill>
            <a:round/>
            <a:headEnd/>
            <a:tailEnd type="triangle" w="med" len="med"/>
          </a:ln>
        </p:spPr>
        <p:txBody>
          <a:bodyPr/>
          <a:lstStyle/>
          <a:p>
            <a:endParaRPr lang="en-US"/>
          </a:p>
        </p:txBody>
      </p:sp>
      <p:sp>
        <p:nvSpPr>
          <p:cNvPr id="60430" name="Line 17"/>
          <p:cNvSpPr>
            <a:spLocks noChangeShapeType="1"/>
          </p:cNvSpPr>
          <p:nvPr/>
        </p:nvSpPr>
        <p:spPr bwMode="auto">
          <a:xfrm flipV="1">
            <a:off x="6096000" y="3962400"/>
            <a:ext cx="533400" cy="0"/>
          </a:xfrm>
          <a:prstGeom prst="line">
            <a:avLst/>
          </a:prstGeom>
          <a:noFill/>
          <a:ln w="57150">
            <a:solidFill>
              <a:schemeClr val="tx1"/>
            </a:solidFill>
            <a:round/>
            <a:headEnd/>
            <a:tailEnd type="triangle" w="med" len="med"/>
          </a:ln>
        </p:spPr>
        <p:txBody>
          <a:bodyPr/>
          <a:lstStyle/>
          <a:p>
            <a:endParaRPr lang="en-US"/>
          </a:p>
        </p:txBody>
      </p:sp>
      <p:sp>
        <p:nvSpPr>
          <p:cNvPr id="60431" name="Rectangle 19"/>
          <p:cNvSpPr>
            <a:spLocks noChangeArrowheads="1"/>
          </p:cNvSpPr>
          <p:nvPr/>
        </p:nvSpPr>
        <p:spPr bwMode="auto">
          <a:xfrm>
            <a:off x="533400" y="228600"/>
            <a:ext cx="57150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60432" name="Rectangle 20"/>
          <p:cNvSpPr>
            <a:spLocks noChangeArrowheads="1"/>
          </p:cNvSpPr>
          <p:nvPr/>
        </p:nvSpPr>
        <p:spPr bwMode="auto">
          <a:xfrm>
            <a:off x="533400" y="838200"/>
            <a:ext cx="57150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60433" name="Text Box 2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3 . 6</a:t>
            </a:r>
          </a:p>
        </p:txBody>
      </p:sp>
      <p:sp>
        <p:nvSpPr>
          <p:cNvPr id="60434" name="Rectangle 22"/>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400" b="1"/>
              <a:t>Methods of Evaluating Alternatives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A56C7D8D-7A03-4B8D-8D6E-D99FA8F7473E}" type="slidenum">
              <a:rPr lang="en-US" smtClean="0">
                <a:latin typeface="Arial" charset="0"/>
                <a:cs typeface="Arial" charset="0"/>
              </a:rPr>
              <a:pPr/>
              <a:t>29</a:t>
            </a:fld>
            <a:endParaRPr lang="en-US">
              <a:latin typeface="Arial" charset="0"/>
              <a:cs typeface="Arial" charset="0"/>
            </a:endParaRPr>
          </a:p>
        </p:txBody>
      </p:sp>
      <p:sp>
        <p:nvSpPr>
          <p:cNvPr id="62467" name="Rectangle 1026"/>
          <p:cNvSpPr>
            <a:spLocks noGrp="1" noChangeArrowheads="1"/>
          </p:cNvSpPr>
          <p:nvPr>
            <p:ph type="title"/>
          </p:nvPr>
        </p:nvSpPr>
        <p:spPr>
          <a:xfrm>
            <a:off x="914400" y="0"/>
            <a:ext cx="7772400" cy="1524000"/>
          </a:xfrm>
        </p:spPr>
        <p:txBody>
          <a:bodyPr/>
          <a:lstStyle/>
          <a:p>
            <a:pPr algn="ctr"/>
            <a:r>
              <a:rPr lang="en-US" sz="4800">
                <a:solidFill>
                  <a:srgbClr val="0033CC"/>
                </a:solidFill>
              </a:rPr>
              <a:t>The Evoked Set Method</a:t>
            </a:r>
          </a:p>
        </p:txBody>
      </p:sp>
      <p:sp>
        <p:nvSpPr>
          <p:cNvPr id="62468" name="Rectangle 1027"/>
          <p:cNvSpPr>
            <a:spLocks noGrp="1" noChangeArrowheads="1"/>
          </p:cNvSpPr>
          <p:nvPr>
            <p:ph type="body" idx="1"/>
          </p:nvPr>
        </p:nvSpPr>
        <p:spPr>
          <a:xfrm>
            <a:off x="5029200" y="2590800"/>
            <a:ext cx="4191000" cy="2133600"/>
          </a:xfrm>
        </p:spPr>
        <p:txBody>
          <a:bodyPr/>
          <a:lstStyle/>
          <a:p>
            <a:r>
              <a:rPr lang="zh-CN" altLang="en-US" sz="3600" dirty="0"/>
              <a:t>排除组</a:t>
            </a:r>
            <a:r>
              <a:rPr lang="en-US" altLang="zh-CN" sz="3600" dirty="0"/>
              <a:t>Inept set</a:t>
            </a:r>
          </a:p>
          <a:p>
            <a:r>
              <a:rPr lang="zh-CN" altLang="en-US" sz="3600" dirty="0"/>
              <a:t>惰性组</a:t>
            </a:r>
            <a:r>
              <a:rPr lang="en-US" sz="3600" dirty="0"/>
              <a:t>Inert set</a:t>
            </a:r>
          </a:p>
          <a:p>
            <a:r>
              <a:rPr lang="zh-CN" altLang="en-US" sz="3600" dirty="0"/>
              <a:t>激活组</a:t>
            </a:r>
            <a:r>
              <a:rPr lang="en-US" sz="3600" b="1" dirty="0">
                <a:solidFill>
                  <a:srgbClr val="FF3300"/>
                </a:solidFill>
              </a:rPr>
              <a:t>Evoked set</a:t>
            </a:r>
          </a:p>
        </p:txBody>
      </p:sp>
      <p:sp>
        <p:nvSpPr>
          <p:cNvPr id="62469"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62470" name="Rectangle 10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2471" name="Rectangle 10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62472" name="Picture 1"/>
          <p:cNvPicPr>
            <a:picLocks noChangeAspect="1"/>
          </p:cNvPicPr>
          <p:nvPr/>
        </p:nvPicPr>
        <p:blipFill>
          <a:blip r:embed="rId3"/>
          <a:srcRect/>
          <a:stretch>
            <a:fillRect/>
          </a:stretch>
        </p:blipFill>
        <p:spPr bwMode="auto">
          <a:xfrm>
            <a:off x="838200" y="1295400"/>
            <a:ext cx="3887788" cy="498475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E66F5B8D-68E0-4137-B58C-C44DA47D5545}" type="slidenum">
              <a:rPr lang="en-US" smtClean="0">
                <a:latin typeface="Arial" charset="0"/>
                <a:cs typeface="Arial" charset="0"/>
              </a:rPr>
              <a:pPr/>
              <a:t>3</a:t>
            </a:fld>
            <a:endParaRPr lang="en-US">
              <a:latin typeface="Arial" charset="0"/>
              <a:cs typeface="Arial" charset="0"/>
            </a:endParaRPr>
          </a:p>
        </p:txBody>
      </p:sp>
      <p:sp>
        <p:nvSpPr>
          <p:cNvPr id="2560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2560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2560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25606" name="Picture 12" descr="Fig03"/>
          <p:cNvPicPr>
            <a:picLocks noGrp="1" noChangeAspect="1" noChangeArrowheads="1"/>
          </p:cNvPicPr>
          <p:nvPr>
            <p:ph idx="1"/>
          </p:nvPr>
        </p:nvPicPr>
        <p:blipFill>
          <a:blip r:embed="rId3"/>
          <a:srcRect/>
          <a:stretch>
            <a:fillRect/>
          </a:stretch>
        </p:blipFill>
        <p:spPr>
          <a:xfrm>
            <a:off x="990600" y="1676400"/>
            <a:ext cx="7620000" cy="4419600"/>
          </a:xfrm>
        </p:spPr>
      </p:pic>
      <p:sp>
        <p:nvSpPr>
          <p:cNvPr id="25607" name="Rectangle 15"/>
          <p:cNvSpPr>
            <a:spLocks noChangeArrowheads="1"/>
          </p:cNvSpPr>
          <p:nvPr/>
        </p:nvSpPr>
        <p:spPr bwMode="auto">
          <a:xfrm>
            <a:off x="533400" y="228600"/>
            <a:ext cx="59436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25608" name="Rectangle 16"/>
          <p:cNvSpPr>
            <a:spLocks noChangeArrowheads="1"/>
          </p:cNvSpPr>
          <p:nvPr/>
        </p:nvSpPr>
        <p:spPr bwMode="auto">
          <a:xfrm>
            <a:off x="533400" y="838200"/>
            <a:ext cx="59436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25609" name="Text Box 1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3 . 1</a:t>
            </a:r>
          </a:p>
        </p:txBody>
      </p:sp>
      <p:sp>
        <p:nvSpPr>
          <p:cNvPr id="25610" name="Rectangle 18"/>
          <p:cNvSpPr>
            <a:spLocks noChangeArrowheads="1"/>
          </p:cNvSpPr>
          <p:nvPr/>
        </p:nvSpPr>
        <p:spPr bwMode="auto">
          <a:xfrm>
            <a:off x="762000" y="914400"/>
            <a:ext cx="5943600" cy="457200"/>
          </a:xfrm>
          <a:prstGeom prst="rect">
            <a:avLst/>
          </a:prstGeom>
          <a:noFill/>
          <a:ln w="9525">
            <a:noFill/>
            <a:miter lim="800000"/>
            <a:headEnd/>
            <a:tailEnd/>
          </a:ln>
        </p:spPr>
        <p:txBody>
          <a:bodyPr lIns="92075" tIns="46038" rIns="92075" bIns="46038" anchor="ctr"/>
          <a:lstStyle/>
          <a:p>
            <a:pPr eaLnBrk="0" hangingPunct="0"/>
            <a:r>
              <a:rPr lang="en-US" sz="2400" b="1"/>
              <a:t>Consumer Decision-Making Process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D46A0ABF-EF21-4607-8268-E1B1F425D7CD}" type="slidenum">
              <a:rPr lang="en-US" smtClean="0">
                <a:latin typeface="Arial" charset="0"/>
                <a:cs typeface="Arial" charset="0"/>
              </a:rPr>
              <a:pPr/>
              <a:t>30</a:t>
            </a:fld>
            <a:endParaRPr lang="en-US">
              <a:latin typeface="Arial" charset="0"/>
              <a:cs typeface="Arial" charset="0"/>
            </a:endParaRPr>
          </a:p>
        </p:txBody>
      </p:sp>
      <p:sp>
        <p:nvSpPr>
          <p:cNvPr id="64515" name="Text Box 1027"/>
          <p:cNvSpPr txBox="1">
            <a:spLocks noChangeArrowheads="1"/>
          </p:cNvSpPr>
          <p:nvPr/>
        </p:nvSpPr>
        <p:spPr bwMode="auto">
          <a:xfrm>
            <a:off x="4572000" y="838200"/>
            <a:ext cx="4114800" cy="4359275"/>
          </a:xfrm>
          <a:prstGeom prst="rect">
            <a:avLst/>
          </a:prstGeom>
          <a:noFill/>
          <a:ln w="12700">
            <a:noFill/>
            <a:miter lim="800000"/>
            <a:headEnd type="none" w="sm" len="sm"/>
            <a:tailEnd type="none" w="sm" len="sm"/>
          </a:ln>
        </p:spPr>
        <p:txBody>
          <a:bodyPr>
            <a:spAutoFit/>
          </a:bodyPr>
          <a:lstStyle/>
          <a:p>
            <a:pPr eaLnBrk="0" hangingPunct="0"/>
            <a:r>
              <a:rPr lang="en-US" sz="2000" b="1">
                <a:solidFill>
                  <a:srgbClr val="CC6600"/>
                </a:solidFill>
              </a:rPr>
              <a:t>How important is it for each of the following brands to be a part of a consumer’s evoked set?</a:t>
            </a:r>
          </a:p>
          <a:p>
            <a:pPr eaLnBrk="0" hangingPunct="0"/>
            <a:endParaRPr lang="en-US" sz="2000"/>
          </a:p>
          <a:p>
            <a:pPr eaLnBrk="0" hangingPunct="0">
              <a:buFont typeface="Wingdings" pitchFamily="2" charset="2"/>
              <a:buChar char="§"/>
            </a:pPr>
            <a:r>
              <a:rPr lang="en-US" sz="2000"/>
              <a:t>Guess (jeans) </a:t>
            </a:r>
          </a:p>
          <a:p>
            <a:pPr eaLnBrk="0" hangingPunct="0">
              <a:buFont typeface="Wingdings" pitchFamily="2" charset="2"/>
              <a:buChar char="§"/>
            </a:pPr>
            <a:r>
              <a:rPr lang="en-US" sz="2000"/>
              <a:t>Advil (pain medicine) </a:t>
            </a:r>
          </a:p>
          <a:p>
            <a:pPr eaLnBrk="0" hangingPunct="0">
              <a:buFont typeface="Wingdings" pitchFamily="2" charset="2"/>
              <a:buChar char="§"/>
            </a:pPr>
            <a:r>
              <a:rPr lang="en-US" sz="2000"/>
              <a:t> Head &amp; Shoulders (shampoo)</a:t>
            </a:r>
          </a:p>
          <a:p>
            <a:pPr eaLnBrk="0" hangingPunct="0">
              <a:buFont typeface="Wingdings" pitchFamily="2" charset="2"/>
              <a:buChar char="§"/>
            </a:pPr>
            <a:r>
              <a:rPr lang="en-US" sz="2000"/>
              <a:t> Black &amp; Decker (power tools)</a:t>
            </a:r>
          </a:p>
          <a:p>
            <a:pPr eaLnBrk="0" hangingPunct="0">
              <a:buFont typeface="Wingdings" pitchFamily="2" charset="2"/>
              <a:buChar char="§"/>
            </a:pPr>
            <a:r>
              <a:rPr lang="en-US" sz="2000"/>
              <a:t> C &amp; H (sugar)</a:t>
            </a:r>
          </a:p>
          <a:p>
            <a:pPr eaLnBrk="0" hangingPunct="0">
              <a:buFont typeface="Wingdings" pitchFamily="2" charset="2"/>
              <a:buChar char="§"/>
            </a:pPr>
            <a:r>
              <a:rPr lang="en-US" sz="2000"/>
              <a:t> Smith &amp; Kline (attorneys)</a:t>
            </a:r>
          </a:p>
          <a:p>
            <a:pPr eaLnBrk="0" hangingPunct="0">
              <a:buFont typeface="Wingdings" pitchFamily="2" charset="2"/>
              <a:buChar char="§"/>
            </a:pPr>
            <a:r>
              <a:rPr lang="en-US" sz="2000"/>
              <a:t> Hall’s (cough drops)</a:t>
            </a:r>
          </a:p>
          <a:p>
            <a:pPr eaLnBrk="0" hangingPunct="0">
              <a:buFont typeface="Wingdings" pitchFamily="2" charset="2"/>
              <a:buChar char="§"/>
            </a:pPr>
            <a:r>
              <a:rPr lang="en-US" sz="2000"/>
              <a:t> Blockbuster (video rentals)</a:t>
            </a:r>
          </a:p>
          <a:p>
            <a:pPr eaLnBrk="0" hangingPunct="0">
              <a:buFont typeface="Wingdings" pitchFamily="2" charset="2"/>
              <a:buChar char="§"/>
            </a:pPr>
            <a:r>
              <a:rPr lang="en-US" sz="2000"/>
              <a:t> Dr. Nelson (neurosurgeon)</a:t>
            </a:r>
          </a:p>
          <a:p>
            <a:pPr eaLnBrk="0" hangingPunct="0">
              <a:buFont typeface="Wingdings" pitchFamily="2" charset="2"/>
              <a:buChar char="§"/>
            </a:pPr>
            <a:r>
              <a:rPr lang="en-US" sz="2000"/>
              <a:t> Pearle Vision (optical)</a:t>
            </a:r>
          </a:p>
        </p:txBody>
      </p:sp>
      <p:sp>
        <p:nvSpPr>
          <p:cNvPr id="64516" name="Rectangle 1031"/>
          <p:cNvSpPr>
            <a:spLocks noChangeArrowheads="1"/>
          </p:cNvSpPr>
          <p:nvPr/>
        </p:nvSpPr>
        <p:spPr bwMode="auto">
          <a:xfrm>
            <a:off x="0" y="0"/>
            <a:ext cx="6096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4517" name="Rectangle 1032"/>
          <p:cNvSpPr>
            <a:spLocks noChangeArrowheads="1"/>
          </p:cNvSpPr>
          <p:nvPr/>
        </p:nvSpPr>
        <p:spPr bwMode="auto">
          <a:xfrm>
            <a:off x="0" y="3048000"/>
            <a:ext cx="6096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64518"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pic>
        <p:nvPicPr>
          <p:cNvPr id="2" name="Picture 1"/>
          <p:cNvPicPr>
            <a:picLocks noChangeAspect="1"/>
          </p:cNvPicPr>
          <p:nvPr/>
        </p:nvPicPr>
        <p:blipFill>
          <a:blip r:embed="rId3" cstate="print">
            <a:extLst/>
          </a:blip>
          <a:stretch>
            <a:fillRect/>
          </a:stretch>
        </p:blipFill>
        <p:spPr>
          <a:xfrm>
            <a:off x="609600" y="609600"/>
            <a:ext cx="3657600" cy="4876800"/>
          </a:xfrm>
          <a:prstGeom prst="ellipse">
            <a:avLst/>
          </a:prstGeom>
          <a:ln>
            <a:noFill/>
          </a:ln>
          <a:effectLst>
            <a:softEdge rad="112500"/>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F276EA55-E462-4A80-B17D-43E145559EA2}" type="slidenum">
              <a:rPr lang="en-US" smtClean="0">
                <a:latin typeface="Arial" charset="0"/>
                <a:cs typeface="Arial" charset="0"/>
              </a:rPr>
              <a:pPr/>
              <a:t>31</a:t>
            </a:fld>
            <a:endParaRPr lang="en-US">
              <a:latin typeface="Arial" charset="0"/>
              <a:cs typeface="Arial" charset="0"/>
            </a:endParaRPr>
          </a:p>
        </p:txBody>
      </p:sp>
      <p:sp>
        <p:nvSpPr>
          <p:cNvPr id="66563" name="Rectangle 2"/>
          <p:cNvSpPr>
            <a:spLocks noGrp="1" noChangeArrowheads="1"/>
          </p:cNvSpPr>
          <p:nvPr>
            <p:ph type="title"/>
          </p:nvPr>
        </p:nvSpPr>
        <p:spPr>
          <a:xfrm>
            <a:off x="914400" y="0"/>
            <a:ext cx="7772400" cy="1524000"/>
          </a:xfrm>
        </p:spPr>
        <p:txBody>
          <a:bodyPr/>
          <a:lstStyle/>
          <a:p>
            <a:pPr algn="ctr"/>
            <a:r>
              <a:rPr lang="en-US" sz="4400">
                <a:solidFill>
                  <a:srgbClr val="0033CC"/>
                </a:solidFill>
              </a:rPr>
              <a:t>The Multiattribute Approach</a:t>
            </a:r>
          </a:p>
        </p:txBody>
      </p:sp>
      <p:sp>
        <p:nvSpPr>
          <p:cNvPr id="66564" name="Rectangle 3"/>
          <p:cNvSpPr>
            <a:spLocks noGrp="1" noChangeArrowheads="1"/>
          </p:cNvSpPr>
          <p:nvPr>
            <p:ph type="body" idx="1"/>
          </p:nvPr>
        </p:nvSpPr>
        <p:spPr>
          <a:xfrm>
            <a:off x="990600" y="4724400"/>
            <a:ext cx="7543800" cy="914400"/>
          </a:xfrm>
        </p:spPr>
        <p:txBody>
          <a:bodyPr/>
          <a:lstStyle/>
          <a:p>
            <a:pPr>
              <a:lnSpc>
                <a:spcPct val="90000"/>
              </a:lnSpc>
            </a:pPr>
            <a:r>
              <a:rPr lang="en-US" sz="2800" b="1" dirty="0"/>
              <a:t>Brand’s performance for each attribute</a:t>
            </a:r>
          </a:p>
          <a:p>
            <a:pPr>
              <a:lnSpc>
                <a:spcPct val="90000"/>
              </a:lnSpc>
            </a:pPr>
            <a:r>
              <a:rPr lang="en-US" sz="2800" b="1" dirty="0"/>
              <a:t>Importance of each attribute</a:t>
            </a:r>
          </a:p>
        </p:txBody>
      </p:sp>
      <p:sp>
        <p:nvSpPr>
          <p:cNvPr id="6656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6656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656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66568" name="Text Box 10"/>
          <p:cNvSpPr txBox="1">
            <a:spLocks noChangeArrowheads="1"/>
          </p:cNvSpPr>
          <p:nvPr/>
        </p:nvSpPr>
        <p:spPr bwMode="auto">
          <a:xfrm>
            <a:off x="933450" y="2362200"/>
            <a:ext cx="3943350" cy="1066800"/>
          </a:xfrm>
          <a:prstGeom prst="rect">
            <a:avLst/>
          </a:prstGeom>
          <a:noFill/>
          <a:ln w="12700">
            <a:noFill/>
            <a:miter lim="800000"/>
            <a:headEnd type="none" w="sm" len="sm"/>
            <a:tailEnd type="none" w="sm" len="sm"/>
          </a:ln>
        </p:spPr>
        <p:txBody>
          <a:bodyPr>
            <a:spAutoFit/>
          </a:bodyPr>
          <a:lstStyle/>
          <a:p>
            <a:pPr algn="ctr"/>
            <a:r>
              <a:rPr lang="en-US" sz="3200" b="1">
                <a:solidFill>
                  <a:srgbClr val="CC0000"/>
                </a:solidFill>
              </a:rPr>
              <a:t>High-Involvement</a:t>
            </a:r>
          </a:p>
          <a:p>
            <a:pPr algn="ctr"/>
            <a:r>
              <a:rPr lang="en-US" sz="3200" b="1">
                <a:solidFill>
                  <a:srgbClr val="CC0000"/>
                </a:solidFill>
              </a:rPr>
              <a:t>Products</a:t>
            </a:r>
          </a:p>
        </p:txBody>
      </p:sp>
      <p:pic>
        <p:nvPicPr>
          <p:cNvPr id="2" name="Picture 1"/>
          <p:cNvPicPr>
            <a:picLocks noChangeAspect="1"/>
          </p:cNvPicPr>
          <p:nvPr/>
        </p:nvPicPr>
        <p:blipFill>
          <a:blip r:embed="rId3" cstate="print">
            <a:extLst/>
          </a:blip>
          <a:stretch>
            <a:fillRect/>
          </a:stretch>
        </p:blipFill>
        <p:spPr>
          <a:xfrm>
            <a:off x="4868562" y="1371600"/>
            <a:ext cx="3970638" cy="2899719"/>
          </a:xfrm>
          <a:prstGeom prst="ellipse">
            <a:avLst/>
          </a:prstGeom>
          <a:ln>
            <a:noFill/>
          </a:ln>
          <a:effectLst>
            <a:softEdge rad="112500"/>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广告创意中的产品核心利益，只能突出</a:t>
            </a:r>
            <a:r>
              <a:rPr lang="en-US" altLang="zh-CN" dirty="0"/>
              <a:t>1-2</a:t>
            </a:r>
            <a:r>
              <a:rPr lang="zh-CN" altLang="en-US" dirty="0"/>
              <a:t>个，否则信息就会过载。</a:t>
            </a:r>
          </a:p>
        </p:txBody>
      </p:sp>
      <p:sp>
        <p:nvSpPr>
          <p:cNvPr id="4" name="页脚占位符 3"/>
          <p:cNvSpPr>
            <a:spLocks noGrp="1"/>
          </p:cNvSpPr>
          <p:nvPr>
            <p:ph type="ftr" sz="quarter" idx="11"/>
          </p:nvPr>
        </p:nvSpPr>
        <p:spPr/>
        <p:txBody>
          <a:bodyPr/>
          <a:lstStyle/>
          <a:p>
            <a:r>
              <a:rPr lang="en-US"/>
              <a:t>Copyright ©2014 by Pearson Education </a:t>
            </a:r>
          </a:p>
        </p:txBody>
      </p:sp>
      <p:sp>
        <p:nvSpPr>
          <p:cNvPr id="5" name="灯片编号占位符 4"/>
          <p:cNvSpPr>
            <a:spLocks noGrp="1"/>
          </p:cNvSpPr>
          <p:nvPr>
            <p:ph type="sldNum" sz="quarter" idx="12"/>
          </p:nvPr>
        </p:nvSpPr>
        <p:spPr/>
        <p:txBody>
          <a:bodyPr/>
          <a:lstStyle/>
          <a:p>
            <a:pPr>
              <a:defRPr/>
            </a:pPr>
            <a:r>
              <a:rPr lang="en-US"/>
              <a:t>3-</a:t>
            </a:r>
            <a:fld id="{C6C2CAF0-3C16-4468-B843-C3FD29FF4392}" type="slidenum">
              <a:rPr lang="en-US" smtClean="0"/>
              <a:pPr>
                <a:defRPr/>
              </a:pPr>
              <a:t>32</a:t>
            </a:fld>
            <a:endParaRPr 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9310"/>
            <a:ext cx="9144000" cy="3113388"/>
          </a:xfrm>
          <a:prstGeom prst="rect">
            <a:avLst/>
          </a:prstGeom>
        </p:spPr>
      </p:pic>
    </p:spTree>
    <p:extLst>
      <p:ext uri="{BB962C8B-B14F-4D97-AF65-F5344CB8AC3E}">
        <p14:creationId xmlns:p14="http://schemas.microsoft.com/office/powerpoint/2010/main" val="36281306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78A04032-F5D2-4DDB-AD9F-638F86A102A1}" type="slidenum">
              <a:rPr lang="en-US" smtClean="0">
                <a:latin typeface="Arial" charset="0"/>
                <a:cs typeface="Arial" charset="0"/>
              </a:rPr>
              <a:pPr/>
              <a:t>33</a:t>
            </a:fld>
            <a:endParaRPr lang="en-US">
              <a:latin typeface="Arial" charset="0"/>
              <a:cs typeface="Arial" charset="0"/>
            </a:endParaRPr>
          </a:p>
        </p:txBody>
      </p:sp>
      <p:sp>
        <p:nvSpPr>
          <p:cNvPr id="68611" name="Rectangle 2"/>
          <p:cNvSpPr>
            <a:spLocks noGrp="1" noChangeArrowheads="1"/>
          </p:cNvSpPr>
          <p:nvPr>
            <p:ph type="title"/>
          </p:nvPr>
        </p:nvSpPr>
        <p:spPr>
          <a:xfrm>
            <a:off x="914400" y="0"/>
            <a:ext cx="7772400" cy="1371600"/>
          </a:xfrm>
        </p:spPr>
        <p:txBody>
          <a:bodyPr/>
          <a:lstStyle/>
          <a:p>
            <a:pPr algn="ctr"/>
            <a:r>
              <a:rPr lang="en-US" sz="6000">
                <a:solidFill>
                  <a:srgbClr val="0033CC"/>
                </a:solidFill>
              </a:rPr>
              <a:t>Affect Referral</a:t>
            </a:r>
          </a:p>
        </p:txBody>
      </p:sp>
      <p:sp>
        <p:nvSpPr>
          <p:cNvPr id="68612" name="Rectangle 3"/>
          <p:cNvSpPr>
            <a:spLocks noGrp="1" noChangeArrowheads="1"/>
          </p:cNvSpPr>
          <p:nvPr>
            <p:ph type="body" idx="1"/>
          </p:nvPr>
        </p:nvSpPr>
        <p:spPr>
          <a:xfrm>
            <a:off x="3810000" y="2362200"/>
            <a:ext cx="4876800" cy="2743200"/>
          </a:xfrm>
        </p:spPr>
        <p:txBody>
          <a:bodyPr/>
          <a:lstStyle/>
          <a:p>
            <a:r>
              <a:rPr lang="en-US" sz="2000" b="1" dirty="0"/>
              <a:t>Saves mental energy</a:t>
            </a:r>
          </a:p>
          <a:p>
            <a:endParaRPr lang="en-US" sz="2000" b="1" dirty="0"/>
          </a:p>
          <a:p>
            <a:r>
              <a:rPr lang="en-US" sz="2000" b="1" dirty="0" err="1"/>
              <a:t>Multiattribute</a:t>
            </a:r>
            <a:r>
              <a:rPr lang="en-US" sz="2000" b="1" dirty="0"/>
              <a:t> approach may have been used previously</a:t>
            </a:r>
          </a:p>
          <a:p>
            <a:endParaRPr lang="en-US" sz="2000" b="1" dirty="0"/>
          </a:p>
          <a:p>
            <a:r>
              <a:rPr lang="en-US" sz="2000" b="1" dirty="0"/>
              <a:t>Consumers often develop emotional bonds with brands</a:t>
            </a:r>
          </a:p>
        </p:txBody>
      </p:sp>
      <p:sp>
        <p:nvSpPr>
          <p:cNvPr id="6861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6861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6861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68616" name="Picture 1"/>
          <p:cNvPicPr>
            <a:picLocks noChangeAspect="1"/>
          </p:cNvPicPr>
          <p:nvPr/>
        </p:nvPicPr>
        <p:blipFill>
          <a:blip r:embed="rId3"/>
          <a:srcRect/>
          <a:stretch>
            <a:fillRect/>
          </a:stretch>
        </p:blipFill>
        <p:spPr bwMode="auto">
          <a:xfrm>
            <a:off x="0" y="1219200"/>
            <a:ext cx="3657600" cy="4956175"/>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1C4B600C-D1C4-4A33-9943-B362E147B663}" type="slidenum">
              <a:rPr lang="en-US" smtClean="0">
                <a:latin typeface="Arial" charset="0"/>
                <a:cs typeface="Arial" charset="0"/>
              </a:rPr>
              <a:pPr/>
              <a:t>34</a:t>
            </a:fld>
            <a:endParaRPr lang="en-US">
              <a:latin typeface="Arial" charset="0"/>
              <a:cs typeface="Arial" charset="0"/>
            </a:endParaRPr>
          </a:p>
        </p:txBody>
      </p:sp>
      <p:sp>
        <p:nvSpPr>
          <p:cNvPr id="7065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7066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7066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70662" name="Rectangle 8"/>
          <p:cNvSpPr>
            <a:spLocks noChangeArrowheads="1"/>
          </p:cNvSpPr>
          <p:nvPr/>
        </p:nvSpPr>
        <p:spPr bwMode="auto">
          <a:xfrm>
            <a:off x="533400" y="228600"/>
            <a:ext cx="73914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70663" name="Rectangle 9"/>
          <p:cNvSpPr>
            <a:spLocks noChangeArrowheads="1"/>
          </p:cNvSpPr>
          <p:nvPr/>
        </p:nvSpPr>
        <p:spPr bwMode="auto">
          <a:xfrm>
            <a:off x="533400" y="838200"/>
            <a:ext cx="73914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70664"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3 . 8</a:t>
            </a:r>
          </a:p>
        </p:txBody>
      </p:sp>
      <p:sp>
        <p:nvSpPr>
          <p:cNvPr id="70665" name="Rectangle 11"/>
          <p:cNvSpPr>
            <a:spLocks noChangeArrowheads="1"/>
          </p:cNvSpPr>
          <p:nvPr/>
        </p:nvSpPr>
        <p:spPr bwMode="auto">
          <a:xfrm>
            <a:off x="838200" y="914400"/>
            <a:ext cx="6705600" cy="457200"/>
          </a:xfrm>
          <a:prstGeom prst="rect">
            <a:avLst/>
          </a:prstGeom>
          <a:noFill/>
          <a:ln w="9525">
            <a:noFill/>
            <a:miter lim="800000"/>
            <a:headEnd/>
            <a:tailEnd/>
          </a:ln>
        </p:spPr>
        <p:txBody>
          <a:bodyPr lIns="92075" tIns="46038" rIns="92075" bIns="46038" anchor="ctr"/>
          <a:lstStyle/>
          <a:p>
            <a:pPr eaLnBrk="0" hangingPunct="0"/>
            <a:r>
              <a:rPr lang="en-US" sz="2400" b="1"/>
              <a:t>Trends Affecting Consumer Buyer Behavior</a:t>
            </a:r>
          </a:p>
        </p:txBody>
      </p:sp>
      <p:sp>
        <p:nvSpPr>
          <p:cNvPr id="70666" name="Content Placeholder 2"/>
          <p:cNvSpPr>
            <a:spLocks noGrp="1"/>
          </p:cNvSpPr>
          <p:nvPr>
            <p:ph type="body" idx="1"/>
          </p:nvPr>
        </p:nvSpPr>
        <p:spPr>
          <a:xfrm>
            <a:off x="1371600" y="1752600"/>
            <a:ext cx="6553200" cy="4114800"/>
          </a:xfrm>
        </p:spPr>
        <p:txBody>
          <a:bodyPr/>
          <a:lstStyle/>
          <a:p>
            <a:r>
              <a:rPr lang="en-US"/>
              <a:t>Age complexity</a:t>
            </a:r>
          </a:p>
          <a:p>
            <a:r>
              <a:rPr lang="en-US"/>
              <a:t>Gender complexity</a:t>
            </a:r>
          </a:p>
          <a:p>
            <a:r>
              <a:rPr lang="en-US"/>
              <a:t>Active, busy lifestyles</a:t>
            </a:r>
          </a:p>
          <a:p>
            <a:r>
              <a:rPr lang="en-US"/>
              <a:t>Diverse lifestyles</a:t>
            </a:r>
          </a:p>
          <a:p>
            <a:r>
              <a:rPr lang="en-US"/>
              <a:t>Communication revolution</a:t>
            </a:r>
          </a:p>
          <a:p>
            <a:r>
              <a:rPr lang="en-US"/>
              <a:t>Experience pursuits</a:t>
            </a:r>
          </a:p>
          <a:p>
            <a:r>
              <a:rPr lang="en-US"/>
              <a:t>Health emphasis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476250"/>
            <a:ext cx="8001000" cy="1276350"/>
          </a:xfrm>
        </p:spPr>
        <p:txBody>
          <a:bodyPr/>
          <a:lstStyle/>
          <a:p>
            <a:r>
              <a:rPr lang="en-US" altLang="zh-CN" sz="2400" dirty="0"/>
              <a:t>Petty, Richard; </a:t>
            </a:r>
            <a:r>
              <a:rPr lang="en-US" altLang="zh-CN" sz="2400" dirty="0" err="1"/>
              <a:t>Cacioppo</a:t>
            </a:r>
            <a:r>
              <a:rPr lang="en-US" altLang="zh-CN" sz="2400" dirty="0"/>
              <a:t>, John (1986)</a:t>
            </a:r>
            <a:endParaRPr lang="zh-CN" altLang="en-US" sz="2400" dirty="0"/>
          </a:p>
        </p:txBody>
      </p:sp>
      <p:sp>
        <p:nvSpPr>
          <p:cNvPr id="3" name="内容占位符 2"/>
          <p:cNvSpPr>
            <a:spLocks noGrp="1"/>
          </p:cNvSpPr>
          <p:nvPr>
            <p:ph idx="1"/>
          </p:nvPr>
        </p:nvSpPr>
        <p:spPr>
          <a:xfrm>
            <a:off x="938237" y="5342993"/>
            <a:ext cx="7772400" cy="1730036"/>
          </a:xfrm>
        </p:spPr>
        <p:txBody>
          <a:bodyPr/>
          <a:lstStyle/>
          <a:p>
            <a:r>
              <a:rPr lang="zh-CN" altLang="zh-CN" sz="1600" dirty="0"/>
              <a:t>该理论认为，在做决定的过程中，说服的途径有两种选择。第一种途径是中心途径，这一途径适用于人们对某一情况深思熟虑，专注相关信息，并易于产生不同意见。这一路径产生于该人的积极性与能力指数较高的情况下。第二种途径是外围途径，这一途径适用于人们对某一情况并不在意并且用很短的时间作出判断。这一路径发生在该人的的积极性与能力指数较低。</a:t>
            </a:r>
            <a:endParaRPr lang="zh-CN" altLang="en-US" sz="1600" dirty="0"/>
          </a:p>
        </p:txBody>
      </p:sp>
      <p:sp>
        <p:nvSpPr>
          <p:cNvPr id="5" name="灯片编号占位符 4"/>
          <p:cNvSpPr>
            <a:spLocks noGrp="1"/>
          </p:cNvSpPr>
          <p:nvPr>
            <p:ph type="sldNum" sz="quarter" idx="12"/>
          </p:nvPr>
        </p:nvSpPr>
        <p:spPr/>
        <p:txBody>
          <a:bodyPr/>
          <a:lstStyle/>
          <a:p>
            <a:pPr>
              <a:defRPr/>
            </a:pPr>
            <a:r>
              <a:rPr lang="en-US"/>
              <a:t>3-</a:t>
            </a:r>
            <a:fld id="{C6C2CAF0-3C16-4468-B843-C3FD29FF4392}" type="slidenum">
              <a:rPr lang="en-US" smtClean="0"/>
              <a:pPr>
                <a:defRPr/>
              </a:pPr>
              <a:t>35</a:t>
            </a:fld>
            <a:endParaRPr lang="en-US"/>
          </a:p>
        </p:txBody>
      </p:sp>
      <p:sp>
        <p:nvSpPr>
          <p:cNvPr id="6" name="Rectangle 25"/>
          <p:cNvSpPr>
            <a:spLocks noChangeArrowheads="1"/>
          </p:cNvSpPr>
          <p:nvPr/>
        </p:nvSpPr>
        <p:spPr bwMode="auto">
          <a:xfrm>
            <a:off x="-140677" y="3003865"/>
            <a:ext cx="12942277"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endParaRPr lang="zh-CN" altLang="en-US" sz="2800"/>
          </a:p>
        </p:txBody>
      </p:sp>
      <p:grpSp>
        <p:nvGrpSpPr>
          <p:cNvPr id="7" name="画布 682"/>
          <p:cNvGrpSpPr/>
          <p:nvPr/>
        </p:nvGrpSpPr>
        <p:grpSpPr>
          <a:xfrm>
            <a:off x="1600200" y="1400128"/>
            <a:ext cx="6096000" cy="4300238"/>
            <a:chOff x="0" y="0"/>
            <a:chExt cx="4953000" cy="3352800"/>
          </a:xfrm>
          <a:noFill/>
        </p:grpSpPr>
        <p:sp>
          <p:nvSpPr>
            <p:cNvPr id="8" name="矩形 7"/>
            <p:cNvSpPr/>
            <p:nvPr/>
          </p:nvSpPr>
          <p:spPr>
            <a:xfrm>
              <a:off x="0" y="0"/>
              <a:ext cx="4953000" cy="3352800"/>
            </a:xfrm>
            <a:prstGeom prst="rect">
              <a:avLst/>
            </a:prstGeom>
            <a:grpFill/>
          </p:spPr>
        </p:sp>
        <p:sp>
          <p:nvSpPr>
            <p:cNvPr id="9" name="文本框 660"/>
            <p:cNvSpPr txBox="1"/>
            <p:nvPr/>
          </p:nvSpPr>
          <p:spPr>
            <a:xfrm>
              <a:off x="1485901" y="66675"/>
              <a:ext cx="1733550" cy="30480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CN" sz="1400" kern="100">
                  <a:effectLst/>
                  <a:ea typeface="宋体" panose="02010600030101010101" pitchFamily="2" charset="-122"/>
                  <a:cs typeface="Times New Roman" panose="02020603050405020304" pitchFamily="18" charset="0"/>
                </a:rPr>
                <a:t>传播模式（形象、语言渠道）</a:t>
              </a:r>
            </a:p>
          </p:txBody>
        </p:sp>
        <p:cxnSp>
          <p:nvCxnSpPr>
            <p:cNvPr id="10" name="直接箭头连接符 9"/>
            <p:cNvCxnSpPr/>
            <p:nvPr/>
          </p:nvCxnSpPr>
          <p:spPr>
            <a:xfrm flipH="1">
              <a:off x="2352675" y="371475"/>
              <a:ext cx="1" cy="276225"/>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662"/>
            <p:cNvSpPr txBox="1"/>
            <p:nvPr/>
          </p:nvSpPr>
          <p:spPr>
            <a:xfrm>
              <a:off x="1895476" y="638175"/>
              <a:ext cx="885824" cy="30480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CN" sz="1400" kern="100">
                  <a:effectLst/>
                  <a:ea typeface="宋体" panose="02010600030101010101" pitchFamily="2" charset="-122"/>
                  <a:cs typeface="Times New Roman" panose="02020603050405020304" pitchFamily="18" charset="0"/>
                </a:rPr>
                <a:t>关注与理解</a:t>
              </a:r>
            </a:p>
          </p:txBody>
        </p:sp>
        <p:cxnSp>
          <p:nvCxnSpPr>
            <p:cNvPr id="12" name="直接箭头连接符 11"/>
            <p:cNvCxnSpPr/>
            <p:nvPr/>
          </p:nvCxnSpPr>
          <p:spPr>
            <a:xfrm>
              <a:off x="2781300" y="790575"/>
              <a:ext cx="438151"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1466850" y="790575"/>
              <a:ext cx="428626"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665"/>
            <p:cNvSpPr txBox="1"/>
            <p:nvPr/>
          </p:nvSpPr>
          <p:spPr>
            <a:xfrm>
              <a:off x="3228976" y="628650"/>
              <a:ext cx="1199174"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CN" sz="1400" kern="100" dirty="0">
                  <a:effectLst/>
                  <a:ea typeface="宋体" panose="02010600030101010101" pitchFamily="2" charset="-122"/>
                  <a:cs typeface="Times New Roman" panose="02020603050405020304" pitchFamily="18" charset="0"/>
                </a:rPr>
                <a:t>积极参与的方式</a:t>
              </a:r>
            </a:p>
          </p:txBody>
        </p:sp>
        <p:sp>
          <p:nvSpPr>
            <p:cNvPr id="15" name="文本框 666"/>
            <p:cNvSpPr txBox="1"/>
            <p:nvPr/>
          </p:nvSpPr>
          <p:spPr>
            <a:xfrm>
              <a:off x="2752725" y="781049"/>
              <a:ext cx="457200" cy="257175"/>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CN" sz="1100" kern="100">
                  <a:effectLst/>
                  <a:ea typeface="宋体" panose="02010600030101010101" pitchFamily="2" charset="-122"/>
                  <a:cs typeface="Times New Roman" panose="02020603050405020304" pitchFamily="18" charset="0"/>
                </a:rPr>
                <a:t>核心</a:t>
              </a:r>
              <a:endParaRPr lang="zh-CN" sz="1400" kern="100">
                <a:effectLst/>
                <a:ea typeface="宋体" panose="02010600030101010101" pitchFamily="2" charset="-122"/>
                <a:cs typeface="Times New Roman" panose="02020603050405020304" pitchFamily="18" charset="0"/>
              </a:endParaRPr>
            </a:p>
          </p:txBody>
        </p:sp>
        <p:sp>
          <p:nvSpPr>
            <p:cNvPr id="16" name="文本框 13"/>
            <p:cNvSpPr txBox="1"/>
            <p:nvPr/>
          </p:nvSpPr>
          <p:spPr>
            <a:xfrm>
              <a:off x="1503975" y="770550"/>
              <a:ext cx="457200" cy="257175"/>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CN" sz="1100">
                  <a:effectLst/>
                  <a:latin typeface="宋体" panose="02010600030101010101" pitchFamily="2" charset="-122"/>
                  <a:ea typeface="宋体" panose="02010600030101010101" pitchFamily="2" charset="-122"/>
                  <a:cs typeface="Times New Roman" panose="02020603050405020304" pitchFamily="18" charset="0"/>
                </a:rPr>
                <a:t>外围</a:t>
              </a:r>
              <a:endParaRPr lang="zh-CN">
                <a:effectLst/>
                <a:latin typeface="宋体" panose="02010600030101010101" pitchFamily="2" charset="-122"/>
                <a:ea typeface="宋体" panose="02010600030101010101" pitchFamily="2" charset="-122"/>
                <a:cs typeface="宋体" panose="02010600030101010101" pitchFamily="2" charset="-122"/>
              </a:endParaRPr>
            </a:p>
          </p:txBody>
        </p:sp>
        <p:sp>
          <p:nvSpPr>
            <p:cNvPr id="17" name="文本框 12"/>
            <p:cNvSpPr txBox="1"/>
            <p:nvPr/>
          </p:nvSpPr>
          <p:spPr>
            <a:xfrm>
              <a:off x="247651" y="637200"/>
              <a:ext cx="1219200"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CN" altLang="en-US" sz="1400" dirty="0">
                  <a:latin typeface="宋体" panose="02010600030101010101" pitchFamily="2" charset="-122"/>
                  <a:ea typeface="宋体" panose="02010600030101010101" pitchFamily="2" charset="-122"/>
                  <a:cs typeface="Times New Roman" panose="02020603050405020304" pitchFamily="18" charset="0"/>
                </a:rPr>
                <a:t>情绪</a:t>
              </a:r>
              <a:r>
                <a:rPr lang="zh-CN" sz="1400" dirty="0">
                  <a:effectLst/>
                  <a:latin typeface="宋体" panose="02010600030101010101" pitchFamily="2" charset="-122"/>
                  <a:ea typeface="宋体" panose="02010600030101010101" pitchFamily="2" charset="-122"/>
                  <a:cs typeface="Times New Roman" panose="02020603050405020304" pitchFamily="18" charset="0"/>
                </a:rPr>
                <a:t>参与的方式</a:t>
              </a:r>
              <a:endParaRPr lang="zh-CN" dirty="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18" name="直接箭头连接符 17"/>
            <p:cNvCxnSpPr/>
            <p:nvPr/>
          </p:nvCxnSpPr>
          <p:spPr>
            <a:xfrm>
              <a:off x="3790950" y="961050"/>
              <a:ext cx="0" cy="25815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2"/>
            <p:cNvSpPr txBox="1"/>
            <p:nvPr/>
          </p:nvSpPr>
          <p:spPr>
            <a:xfrm>
              <a:off x="3228976" y="1219200"/>
              <a:ext cx="1132840"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33350" algn="just">
                <a:spcAft>
                  <a:spcPts val="0"/>
                </a:spcAft>
              </a:pPr>
              <a:r>
                <a:rPr lang="zh-CN" sz="1400">
                  <a:effectLst/>
                  <a:latin typeface="宋体" panose="02010600030101010101" pitchFamily="2" charset="-122"/>
                  <a:ea typeface="宋体" panose="02010600030101010101" pitchFamily="2" charset="-122"/>
                  <a:cs typeface="Times New Roman" panose="02020603050405020304" pitchFamily="18" charset="0"/>
                </a:rPr>
                <a:t>认知和反应</a:t>
              </a:r>
              <a:endParaRPr lang="zh-CN">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0" name="直接箭头连接符 19"/>
            <p:cNvCxnSpPr/>
            <p:nvPr/>
          </p:nvCxnSpPr>
          <p:spPr>
            <a:xfrm>
              <a:off x="903900" y="961390"/>
              <a:ext cx="0" cy="25781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12"/>
            <p:cNvSpPr txBox="1"/>
            <p:nvPr/>
          </p:nvSpPr>
          <p:spPr>
            <a:xfrm>
              <a:off x="353061" y="1228725"/>
              <a:ext cx="1132840"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37160" algn="just">
                <a:spcAft>
                  <a:spcPts val="0"/>
                </a:spcAft>
              </a:pPr>
              <a:r>
                <a:rPr lang="zh-CN" sz="1400">
                  <a:effectLst/>
                  <a:latin typeface="宋体" panose="02010600030101010101" pitchFamily="2" charset="-122"/>
                  <a:ea typeface="宋体" panose="02010600030101010101" pitchFamily="2" charset="-122"/>
                  <a:cs typeface="Times New Roman" panose="02020603050405020304" pitchFamily="18" charset="0"/>
                </a:rPr>
                <a:t>信念改变</a:t>
              </a:r>
              <a:endParaRPr lang="zh-CN">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2" name="直接箭头连接符 21"/>
            <p:cNvCxnSpPr/>
            <p:nvPr/>
          </p:nvCxnSpPr>
          <p:spPr>
            <a:xfrm>
              <a:off x="892130" y="1562100"/>
              <a:ext cx="0" cy="25781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12"/>
            <p:cNvSpPr txBox="1"/>
            <p:nvPr/>
          </p:nvSpPr>
          <p:spPr>
            <a:xfrm>
              <a:off x="322875" y="1829435"/>
              <a:ext cx="1132840"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37160" algn="just">
                <a:spcAft>
                  <a:spcPts val="0"/>
                </a:spcAft>
              </a:pPr>
              <a:r>
                <a:rPr lang="zh-CN" sz="1400">
                  <a:effectLst/>
                  <a:latin typeface="宋体" panose="02010600030101010101" pitchFamily="2" charset="-122"/>
                  <a:ea typeface="宋体" panose="02010600030101010101" pitchFamily="2" charset="-122"/>
                  <a:cs typeface="Times New Roman" panose="02020603050405020304" pitchFamily="18" charset="0"/>
                </a:rPr>
                <a:t>行为改变</a:t>
              </a:r>
              <a:endParaRPr lang="zh-CN">
                <a:effectLst/>
                <a:latin typeface="宋体" panose="02010600030101010101" pitchFamily="2" charset="-122"/>
                <a:ea typeface="宋体" panose="02010600030101010101" pitchFamily="2" charset="-122"/>
                <a:cs typeface="宋体" panose="02010600030101010101" pitchFamily="2" charset="-122"/>
              </a:endParaRPr>
            </a:p>
          </p:txBody>
        </p:sp>
        <p:sp>
          <p:nvSpPr>
            <p:cNvPr id="24" name="文本框 12"/>
            <p:cNvSpPr txBox="1"/>
            <p:nvPr/>
          </p:nvSpPr>
          <p:spPr>
            <a:xfrm>
              <a:off x="322875" y="2411095"/>
              <a:ext cx="1132840"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37160" algn="just">
                <a:spcAft>
                  <a:spcPts val="0"/>
                </a:spcAft>
              </a:pPr>
              <a:r>
                <a:rPr lang="zh-CN" sz="1400">
                  <a:effectLst/>
                  <a:latin typeface="宋体" panose="02010600030101010101" pitchFamily="2" charset="-122"/>
                  <a:ea typeface="宋体" panose="02010600030101010101" pitchFamily="2" charset="-122"/>
                  <a:cs typeface="Times New Roman" panose="02020603050405020304" pitchFamily="18" charset="0"/>
                </a:rPr>
                <a:t>态度改变</a:t>
              </a:r>
              <a:endParaRPr lang="zh-CN">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5" name="直接箭头连接符 24"/>
            <p:cNvCxnSpPr/>
            <p:nvPr/>
          </p:nvCxnSpPr>
          <p:spPr>
            <a:xfrm>
              <a:off x="881040" y="2153285"/>
              <a:ext cx="0" cy="25781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3795690" y="1552575"/>
              <a:ext cx="0" cy="25781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3795690" y="2153285"/>
              <a:ext cx="0" cy="25781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12"/>
            <p:cNvSpPr txBox="1"/>
            <p:nvPr/>
          </p:nvSpPr>
          <p:spPr>
            <a:xfrm>
              <a:off x="3143250" y="1819910"/>
              <a:ext cx="1376363"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CN" sz="1400" dirty="0">
                  <a:effectLst/>
                  <a:latin typeface="宋体" panose="02010600030101010101" pitchFamily="2" charset="-122"/>
                  <a:ea typeface="宋体" panose="02010600030101010101" pitchFamily="2" charset="-122"/>
                  <a:cs typeface="Times New Roman" panose="02020603050405020304" pitchFamily="18" charset="0"/>
                </a:rPr>
                <a:t>信念与态度的转变</a:t>
              </a:r>
              <a:endParaRPr lang="zh-CN"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9" name="文本框 12"/>
            <p:cNvSpPr txBox="1"/>
            <p:nvPr/>
          </p:nvSpPr>
          <p:spPr>
            <a:xfrm>
              <a:off x="3161325" y="2411095"/>
              <a:ext cx="1266825" cy="323850"/>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66675" algn="just">
                <a:spcAft>
                  <a:spcPts val="0"/>
                </a:spcAft>
              </a:pPr>
              <a:r>
                <a:rPr lang="zh-CN" sz="1400">
                  <a:effectLst/>
                  <a:latin typeface="宋体" panose="02010600030101010101" pitchFamily="2" charset="-122"/>
                  <a:ea typeface="宋体" panose="02010600030101010101" pitchFamily="2" charset="-122"/>
                  <a:cs typeface="Times New Roman" panose="02020603050405020304" pitchFamily="18" charset="0"/>
                </a:rPr>
                <a:t>行为模式的转变</a:t>
              </a:r>
              <a:endParaRPr lang="zh-CN">
                <a:effectLst/>
                <a:latin typeface="宋体" panose="02010600030101010101" pitchFamily="2" charset="-122"/>
                <a:ea typeface="宋体" panose="02010600030101010101" pitchFamily="2" charset="-122"/>
                <a:cs typeface="宋体" panose="02010600030101010101" pitchFamily="2" charset="-122"/>
              </a:endParaRPr>
            </a:p>
          </p:txBody>
        </p:sp>
        <p:sp>
          <p:nvSpPr>
            <p:cNvPr id="30" name="文本框 681"/>
            <p:cNvSpPr txBox="1"/>
            <p:nvPr/>
          </p:nvSpPr>
          <p:spPr>
            <a:xfrm>
              <a:off x="915035" y="2876550"/>
              <a:ext cx="3409315" cy="419100"/>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CN" sz="1100" kern="100">
                  <a:effectLst/>
                  <a:ea typeface="宋体" panose="02010600030101010101" pitchFamily="2" charset="-122"/>
                  <a:cs typeface="Times New Roman" panose="02020603050405020304" pitchFamily="18" charset="0"/>
                </a:rPr>
                <a:t>图</a:t>
              </a:r>
              <a:r>
                <a:rPr lang="en-US" sz="1100" kern="100">
                  <a:effectLst/>
                  <a:ea typeface="宋体" panose="02010600030101010101" pitchFamily="2" charset="-122"/>
                  <a:cs typeface="Times New Roman" panose="02020603050405020304" pitchFamily="18" charset="0"/>
                </a:rPr>
                <a:t>1</a:t>
              </a:r>
              <a:r>
                <a:rPr lang="zh-CN" sz="1100" kern="100">
                  <a:effectLst/>
                  <a:ea typeface="宋体" panose="02010600030101010101" pitchFamily="2" charset="-122"/>
                  <a:cs typeface="Times New Roman" panose="02020603050405020304" pitchFamily="18" charset="0"/>
                </a:rPr>
                <a:t>：详尽可能性模型（</a:t>
              </a:r>
              <a:r>
                <a:rPr lang="en-US" sz="1100" kern="100">
                  <a:effectLst/>
                  <a:ea typeface="宋体" panose="02010600030101010101" pitchFamily="2" charset="-122"/>
                  <a:cs typeface="Times New Roman" panose="02020603050405020304" pitchFamily="18" charset="0"/>
                </a:rPr>
                <a:t>Elaboration Likelihood Model</a:t>
              </a:r>
              <a:r>
                <a:rPr lang="zh-CN" sz="1100" kern="100">
                  <a:effectLst/>
                  <a:ea typeface="宋体" panose="02010600030101010101" pitchFamily="2" charset="-122"/>
                  <a:cs typeface="Times New Roman" panose="02020603050405020304" pitchFamily="18" charset="0"/>
                </a:rPr>
                <a:t>）</a:t>
              </a:r>
              <a:endParaRPr lang="zh-CN" sz="1400" kern="100">
                <a:effectLst/>
                <a:ea typeface="宋体" panose="02010600030101010101" pitchFamily="2" charset="-122"/>
                <a:cs typeface="Times New Roman" panose="02020603050405020304" pitchFamily="18" charset="0"/>
              </a:endParaRPr>
            </a:p>
          </p:txBody>
        </p:sp>
      </p:grpSp>
      <p:sp>
        <p:nvSpPr>
          <p:cNvPr id="31" name="Rectangle 39"/>
          <p:cNvSpPr>
            <a:spLocks noChangeArrowheads="1"/>
          </p:cNvSpPr>
          <p:nvPr/>
        </p:nvSpPr>
        <p:spPr bwMode="auto">
          <a:xfrm flipV="1">
            <a:off x="-140677" y="6727886"/>
            <a:ext cx="12942277"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endParaRPr lang="zh-CN" altLang="en-US" sz="2800"/>
          </a:p>
        </p:txBody>
      </p:sp>
    </p:spTree>
    <p:extLst>
      <p:ext uri="{BB962C8B-B14F-4D97-AF65-F5344CB8AC3E}">
        <p14:creationId xmlns:p14="http://schemas.microsoft.com/office/powerpoint/2010/main" val="7357846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D2707F96-FEFA-476C-84FD-A12403A13374}" type="slidenum">
              <a:rPr lang="en-US" smtClean="0">
                <a:latin typeface="Arial" charset="0"/>
                <a:cs typeface="Arial" charset="0"/>
              </a:rPr>
              <a:pPr/>
              <a:t>36</a:t>
            </a:fld>
            <a:endParaRPr lang="en-US">
              <a:latin typeface="Arial" charset="0"/>
              <a:cs typeface="Arial" charset="0"/>
            </a:endParaRPr>
          </a:p>
        </p:txBody>
      </p:sp>
      <p:sp>
        <p:nvSpPr>
          <p:cNvPr id="72707" name="Rectangle 3"/>
          <p:cNvSpPr>
            <a:spLocks noGrp="1" noChangeArrowheads="1"/>
          </p:cNvSpPr>
          <p:nvPr>
            <p:ph type="body" idx="1"/>
          </p:nvPr>
        </p:nvSpPr>
        <p:spPr>
          <a:xfrm>
            <a:off x="914400" y="1676400"/>
            <a:ext cx="8001000" cy="2286000"/>
          </a:xfrm>
        </p:spPr>
        <p:txBody>
          <a:bodyPr/>
          <a:lstStyle/>
          <a:p>
            <a:r>
              <a:rPr lang="en-US" sz="2800" dirty="0"/>
              <a:t>Monitor consumer environment for changes</a:t>
            </a:r>
          </a:p>
          <a:p>
            <a:r>
              <a:rPr lang="en-US" sz="2800" dirty="0"/>
              <a:t>Create goods and services that are compatible with changes</a:t>
            </a:r>
          </a:p>
          <a:p>
            <a:r>
              <a:rPr lang="en-US" sz="2800" dirty="0"/>
              <a:t>Design messages that reflect changes</a:t>
            </a:r>
          </a:p>
        </p:txBody>
      </p:sp>
      <p:sp>
        <p:nvSpPr>
          <p:cNvPr id="7270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7270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7271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72711" name="Rectangle 8"/>
          <p:cNvSpPr>
            <a:spLocks noChangeArrowheads="1"/>
          </p:cNvSpPr>
          <p:nvPr/>
        </p:nvSpPr>
        <p:spPr bwMode="auto">
          <a:xfrm>
            <a:off x="533400" y="228600"/>
            <a:ext cx="7391400" cy="609600"/>
          </a:xfrm>
          <a:prstGeom prst="rect">
            <a:avLst/>
          </a:prstGeom>
          <a:solidFill>
            <a:srgbClr val="333399"/>
          </a:solidFill>
          <a:ln w="12700">
            <a:noFill/>
            <a:miter lim="800000"/>
            <a:headEnd type="none" w="sm" len="sm"/>
            <a:tailEnd type="none" w="sm" len="sm"/>
          </a:ln>
        </p:spPr>
        <p:txBody>
          <a:bodyPr wrap="none" anchor="ctr"/>
          <a:lstStyle/>
          <a:p>
            <a:pPr algn="ctr"/>
            <a:endParaRPr lang="en-GB"/>
          </a:p>
        </p:txBody>
      </p:sp>
      <p:sp>
        <p:nvSpPr>
          <p:cNvPr id="72712" name="Rectangle 9"/>
          <p:cNvSpPr>
            <a:spLocks noChangeArrowheads="1"/>
          </p:cNvSpPr>
          <p:nvPr/>
        </p:nvSpPr>
        <p:spPr bwMode="auto">
          <a:xfrm>
            <a:off x="533400" y="838200"/>
            <a:ext cx="7391400" cy="6096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72713"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3 . 9</a:t>
            </a:r>
          </a:p>
        </p:txBody>
      </p:sp>
      <p:sp>
        <p:nvSpPr>
          <p:cNvPr id="72714" name="Rectangle 11"/>
          <p:cNvSpPr>
            <a:spLocks noChangeArrowheads="1"/>
          </p:cNvSpPr>
          <p:nvPr/>
        </p:nvSpPr>
        <p:spPr bwMode="auto">
          <a:xfrm>
            <a:off x="838200" y="914400"/>
            <a:ext cx="6858000" cy="457200"/>
          </a:xfrm>
          <a:prstGeom prst="rect">
            <a:avLst/>
          </a:prstGeom>
          <a:noFill/>
          <a:ln w="9525">
            <a:noFill/>
            <a:miter lim="800000"/>
            <a:headEnd/>
            <a:tailEnd/>
          </a:ln>
        </p:spPr>
        <p:txBody>
          <a:bodyPr lIns="92075" tIns="46038" rIns="92075" bIns="46038" anchor="ctr"/>
          <a:lstStyle/>
          <a:p>
            <a:pPr eaLnBrk="0" hangingPunct="0"/>
            <a:r>
              <a:rPr lang="en-US" sz="2400" b="1"/>
              <a:t>Responding to New Consumer Buying Trends</a:t>
            </a:r>
          </a:p>
        </p:txBody>
      </p:sp>
      <p:pic>
        <p:nvPicPr>
          <p:cNvPr id="72715" name="Picture 1"/>
          <p:cNvPicPr>
            <a:picLocks noChangeAspect="1"/>
          </p:cNvPicPr>
          <p:nvPr/>
        </p:nvPicPr>
        <p:blipFill>
          <a:blip r:embed="rId3"/>
          <a:srcRect/>
          <a:stretch>
            <a:fillRect/>
          </a:stretch>
        </p:blipFill>
        <p:spPr bwMode="auto">
          <a:xfrm>
            <a:off x="2819400" y="3800475"/>
            <a:ext cx="3608388" cy="2498725"/>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794FF112-8DA5-4C2A-BAD4-AE9508A8D5E7}" type="slidenum">
              <a:rPr lang="en-US" smtClean="0">
                <a:latin typeface="Arial" charset="0"/>
                <a:cs typeface="Arial" charset="0"/>
              </a:rPr>
              <a:pPr/>
              <a:t>4</a:t>
            </a:fld>
            <a:endParaRPr lang="en-US">
              <a:latin typeface="Arial" charset="0"/>
              <a:cs typeface="Arial" charset="0"/>
            </a:endParaRPr>
          </a:p>
        </p:txBody>
      </p:sp>
      <p:sp>
        <p:nvSpPr>
          <p:cNvPr id="27651" name="Rectangle 2"/>
          <p:cNvSpPr>
            <a:spLocks noGrp="1" noChangeArrowheads="1"/>
          </p:cNvSpPr>
          <p:nvPr>
            <p:ph type="title"/>
          </p:nvPr>
        </p:nvSpPr>
        <p:spPr>
          <a:xfrm>
            <a:off x="914400" y="152400"/>
            <a:ext cx="7924800" cy="1600200"/>
          </a:xfrm>
        </p:spPr>
        <p:txBody>
          <a:bodyPr/>
          <a:lstStyle/>
          <a:p>
            <a:pPr algn="ctr"/>
            <a:r>
              <a:rPr lang="en-US" sz="5400">
                <a:solidFill>
                  <a:srgbClr val="FF0000"/>
                </a:solidFill>
              </a:rPr>
              <a:t>Consumer</a:t>
            </a:r>
            <a:br>
              <a:rPr lang="en-US" sz="5400">
                <a:solidFill>
                  <a:srgbClr val="FF0000"/>
                </a:solidFill>
              </a:rPr>
            </a:br>
            <a:r>
              <a:rPr lang="en-US" sz="5400">
                <a:solidFill>
                  <a:srgbClr val="FF0000"/>
                </a:solidFill>
              </a:rPr>
              <a:t>Purchasing Process</a:t>
            </a:r>
          </a:p>
        </p:txBody>
      </p:sp>
      <p:sp>
        <p:nvSpPr>
          <p:cNvPr id="27652" name="Rectangle 3"/>
          <p:cNvSpPr>
            <a:spLocks noGrp="1" noChangeArrowheads="1"/>
          </p:cNvSpPr>
          <p:nvPr>
            <p:ph type="body" sz="half" idx="1"/>
          </p:nvPr>
        </p:nvSpPr>
        <p:spPr>
          <a:xfrm>
            <a:off x="3200400" y="2819400"/>
            <a:ext cx="5638800" cy="2133600"/>
          </a:xfrm>
        </p:spPr>
        <p:txBody>
          <a:bodyPr/>
          <a:lstStyle/>
          <a:p>
            <a:r>
              <a:rPr lang="en-US" sz="2400" dirty="0"/>
              <a:t>Consumers recognize need or want</a:t>
            </a:r>
          </a:p>
          <a:p>
            <a:pPr lvl="1"/>
            <a:r>
              <a:rPr lang="en-US" sz="2000" dirty="0"/>
              <a:t>Physical</a:t>
            </a:r>
          </a:p>
          <a:p>
            <a:pPr lvl="1"/>
            <a:r>
              <a:rPr lang="en-US" sz="2000" dirty="0"/>
              <a:t>Social</a:t>
            </a:r>
          </a:p>
          <a:p>
            <a:pPr lvl="1"/>
            <a:r>
              <a:rPr lang="en-US" sz="2000" dirty="0"/>
              <a:t>Psychological</a:t>
            </a:r>
          </a:p>
          <a:p>
            <a:r>
              <a:rPr lang="en-US" sz="2400" dirty="0"/>
              <a:t>Can be triggered by advertising</a:t>
            </a:r>
          </a:p>
          <a:p>
            <a:r>
              <a:rPr lang="en-US" altLang="zh-CN" sz="2400" dirty="0"/>
              <a:t>Stimulus</a:t>
            </a:r>
            <a:endParaRPr lang="en-US" sz="2400" dirty="0"/>
          </a:p>
          <a:p>
            <a:endParaRPr lang="en-US" sz="2400" dirty="0"/>
          </a:p>
          <a:p>
            <a:endParaRPr lang="en-US" sz="2400" dirty="0"/>
          </a:p>
        </p:txBody>
      </p:sp>
      <p:sp>
        <p:nvSpPr>
          <p:cNvPr id="2765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2765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2765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10" name="图片 9" descr="201112061448169461867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8250"/>
            <a:ext cx="3530600" cy="22987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924175"/>
            <a:ext cx="1331913" cy="636588"/>
          </a:xfrm>
          <a:prstGeom prst="rect">
            <a:avLst/>
          </a:prstGeom>
          <a:noFill/>
          <a:ln w="57150" cmpd="sng">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3200" b="1">
                <a:solidFill>
                  <a:srgbClr val="800000"/>
                </a:solidFill>
                <a:latin typeface="微软雅黑" charset="0"/>
                <a:ea typeface="微软雅黑" charset="0"/>
                <a:cs typeface="微软雅黑" charset="0"/>
              </a:rPr>
              <a:t>4P</a:t>
            </a:r>
          </a:p>
        </p:txBody>
      </p:sp>
      <p:sp>
        <p:nvSpPr>
          <p:cNvPr id="10243" name="Rectangle 3"/>
          <p:cNvSpPr>
            <a:spLocks noChangeArrowheads="1"/>
          </p:cNvSpPr>
          <p:nvPr/>
        </p:nvSpPr>
        <p:spPr bwMode="auto">
          <a:xfrm>
            <a:off x="1962150" y="1096963"/>
            <a:ext cx="3167063" cy="765175"/>
          </a:xfrm>
          <a:prstGeom prst="rect">
            <a:avLst/>
          </a:prstGeom>
          <a:noFill/>
          <a:ln w="57150" cmpd="sng">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3200" b="1">
                <a:solidFill>
                  <a:srgbClr val="800000"/>
                </a:solidFill>
                <a:latin typeface="微软雅黑" charset="0"/>
                <a:ea typeface="微软雅黑" charset="0"/>
                <a:cs typeface="微软雅黑" charset="0"/>
              </a:rPr>
              <a:t>PRODUCT</a:t>
            </a:r>
          </a:p>
        </p:txBody>
      </p:sp>
      <p:sp>
        <p:nvSpPr>
          <p:cNvPr id="10244" name="Rectangle 4"/>
          <p:cNvSpPr>
            <a:spLocks noChangeArrowheads="1"/>
          </p:cNvSpPr>
          <p:nvPr/>
        </p:nvSpPr>
        <p:spPr bwMode="auto">
          <a:xfrm>
            <a:off x="1979613" y="2276475"/>
            <a:ext cx="3167062" cy="636588"/>
          </a:xfrm>
          <a:prstGeom prst="rect">
            <a:avLst/>
          </a:prstGeom>
          <a:noFill/>
          <a:ln w="57150" cmpd="sng">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3200" b="1">
                <a:solidFill>
                  <a:srgbClr val="800000"/>
                </a:solidFill>
                <a:latin typeface="微软雅黑" charset="0"/>
                <a:ea typeface="微软雅黑" charset="0"/>
                <a:cs typeface="微软雅黑" charset="0"/>
              </a:rPr>
              <a:t>PRICE</a:t>
            </a:r>
          </a:p>
        </p:txBody>
      </p:sp>
      <p:sp>
        <p:nvSpPr>
          <p:cNvPr id="10245" name="Rectangle 5"/>
          <p:cNvSpPr>
            <a:spLocks noChangeArrowheads="1"/>
          </p:cNvSpPr>
          <p:nvPr/>
        </p:nvSpPr>
        <p:spPr bwMode="auto">
          <a:xfrm>
            <a:off x="1979613" y="3359150"/>
            <a:ext cx="3167062" cy="636588"/>
          </a:xfrm>
          <a:prstGeom prst="rect">
            <a:avLst/>
          </a:prstGeom>
          <a:noFill/>
          <a:ln w="57150" cmpd="sng">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3200" b="1">
                <a:solidFill>
                  <a:srgbClr val="800000"/>
                </a:solidFill>
                <a:latin typeface="微软雅黑" charset="0"/>
                <a:ea typeface="微软雅黑" charset="0"/>
                <a:cs typeface="微软雅黑" charset="0"/>
              </a:rPr>
              <a:t>PLACE    </a:t>
            </a:r>
          </a:p>
        </p:txBody>
      </p:sp>
      <p:sp>
        <p:nvSpPr>
          <p:cNvPr id="10246" name="Rectangle 6"/>
          <p:cNvSpPr>
            <a:spLocks noChangeArrowheads="1"/>
          </p:cNvSpPr>
          <p:nvPr/>
        </p:nvSpPr>
        <p:spPr bwMode="auto">
          <a:xfrm>
            <a:off x="1979613" y="4365625"/>
            <a:ext cx="3167062" cy="636588"/>
          </a:xfrm>
          <a:prstGeom prst="rect">
            <a:avLst/>
          </a:prstGeom>
          <a:noFill/>
          <a:ln w="57150" cmpd="sng">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3200" b="1">
                <a:solidFill>
                  <a:srgbClr val="800000"/>
                </a:solidFill>
                <a:latin typeface="微软雅黑" charset="0"/>
                <a:ea typeface="微软雅黑" charset="0"/>
                <a:cs typeface="微软雅黑" charset="0"/>
              </a:rPr>
              <a:t>PROMOTION</a:t>
            </a:r>
          </a:p>
        </p:txBody>
      </p:sp>
      <p:cxnSp>
        <p:nvCxnSpPr>
          <p:cNvPr id="10247" name="AutoShape 7"/>
          <p:cNvCxnSpPr>
            <a:cxnSpLocks noChangeShapeType="1"/>
          </p:cNvCxnSpPr>
          <p:nvPr/>
        </p:nvCxnSpPr>
        <p:spPr bwMode="auto">
          <a:xfrm flipV="1">
            <a:off x="1331913" y="1781175"/>
            <a:ext cx="561975" cy="2111375"/>
          </a:xfrm>
          <a:prstGeom prst="straightConnector1">
            <a:avLst/>
          </a:prstGeom>
          <a:noFill/>
          <a:ln w="57150" cmpd="sng">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248" name="AutoShape 8"/>
          <p:cNvCxnSpPr>
            <a:cxnSpLocks noChangeShapeType="1"/>
          </p:cNvCxnSpPr>
          <p:nvPr/>
        </p:nvCxnSpPr>
        <p:spPr bwMode="auto">
          <a:xfrm flipV="1">
            <a:off x="1331913" y="3078163"/>
            <a:ext cx="590550" cy="777875"/>
          </a:xfrm>
          <a:prstGeom prst="straightConnector1">
            <a:avLst/>
          </a:prstGeom>
          <a:noFill/>
          <a:ln w="57150" cmpd="sng">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249" name="AutoShape 9"/>
          <p:cNvCxnSpPr>
            <a:cxnSpLocks noChangeShapeType="1"/>
          </p:cNvCxnSpPr>
          <p:nvPr/>
        </p:nvCxnSpPr>
        <p:spPr bwMode="auto">
          <a:xfrm>
            <a:off x="1331913" y="3856038"/>
            <a:ext cx="590550" cy="520700"/>
          </a:xfrm>
          <a:prstGeom prst="straightConnector1">
            <a:avLst/>
          </a:prstGeom>
          <a:noFill/>
          <a:ln w="57150" cmpd="sng">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250" name="AutoShape 10"/>
          <p:cNvCxnSpPr>
            <a:cxnSpLocks noChangeShapeType="1"/>
          </p:cNvCxnSpPr>
          <p:nvPr/>
        </p:nvCxnSpPr>
        <p:spPr bwMode="auto">
          <a:xfrm>
            <a:off x="1331913" y="3856038"/>
            <a:ext cx="590550" cy="1728787"/>
          </a:xfrm>
          <a:prstGeom prst="straightConnector1">
            <a:avLst/>
          </a:prstGeom>
          <a:noFill/>
          <a:ln w="57150" cmpd="sng">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251" name="Rectangle 11"/>
          <p:cNvSpPr>
            <a:spLocks noChangeArrowheads="1"/>
          </p:cNvSpPr>
          <p:nvPr/>
        </p:nvSpPr>
        <p:spPr bwMode="auto">
          <a:xfrm>
            <a:off x="5724525" y="3527425"/>
            <a:ext cx="3167063" cy="514350"/>
          </a:xfrm>
          <a:prstGeom prst="rect">
            <a:avLst/>
          </a:prstGeom>
          <a:noFill/>
          <a:ln w="57150" cmpd="sng">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2400" b="1" dirty="0">
                <a:solidFill>
                  <a:srgbClr val="800000"/>
                </a:solidFill>
                <a:latin typeface="微软雅黑" charset="0"/>
                <a:ea typeface="微软雅黑" charset="0"/>
                <a:cs typeface="微软雅黑" charset="0"/>
              </a:rPr>
              <a:t>AD</a:t>
            </a:r>
          </a:p>
        </p:txBody>
      </p:sp>
      <p:sp>
        <p:nvSpPr>
          <p:cNvPr id="10252" name="Rectangle 12"/>
          <p:cNvSpPr>
            <a:spLocks noChangeArrowheads="1"/>
          </p:cNvSpPr>
          <p:nvPr/>
        </p:nvSpPr>
        <p:spPr bwMode="auto">
          <a:xfrm>
            <a:off x="5724525" y="4457700"/>
            <a:ext cx="3167063" cy="454025"/>
          </a:xfrm>
          <a:prstGeom prst="rect">
            <a:avLst/>
          </a:prstGeom>
          <a:noFill/>
          <a:ln w="57150" cmpd="sng">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2000" b="1" dirty="0">
                <a:solidFill>
                  <a:srgbClr val="800000"/>
                </a:solidFill>
                <a:latin typeface="微软雅黑" charset="0"/>
                <a:ea typeface="微软雅黑" charset="0"/>
                <a:cs typeface="微软雅黑" charset="0"/>
              </a:rPr>
              <a:t>TRADE   PROMOTION</a:t>
            </a:r>
          </a:p>
        </p:txBody>
      </p:sp>
      <p:sp>
        <p:nvSpPr>
          <p:cNvPr id="10253" name="Rectangle 13"/>
          <p:cNvSpPr>
            <a:spLocks noChangeArrowheads="1"/>
          </p:cNvSpPr>
          <p:nvPr/>
        </p:nvSpPr>
        <p:spPr bwMode="auto">
          <a:xfrm>
            <a:off x="5724525" y="5229225"/>
            <a:ext cx="3167063" cy="425450"/>
          </a:xfrm>
          <a:prstGeom prst="rect">
            <a:avLst/>
          </a:prstGeom>
          <a:noFill/>
          <a:ln w="57150" cmpd="sng">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b="1" dirty="0">
                <a:solidFill>
                  <a:srgbClr val="800000"/>
                </a:solidFill>
                <a:latin typeface="微软雅黑" charset="0"/>
                <a:ea typeface="微软雅黑" charset="0"/>
                <a:cs typeface="微软雅黑" charset="0"/>
              </a:rPr>
              <a:t>CUSTOMER PROMOTION</a:t>
            </a:r>
          </a:p>
        </p:txBody>
      </p:sp>
      <p:cxnSp>
        <p:nvCxnSpPr>
          <p:cNvPr id="10254" name="AutoShape 14"/>
          <p:cNvCxnSpPr>
            <a:cxnSpLocks noChangeShapeType="1"/>
            <a:endCxn id="10251" idx="1"/>
          </p:cNvCxnSpPr>
          <p:nvPr/>
        </p:nvCxnSpPr>
        <p:spPr bwMode="auto">
          <a:xfrm flipV="1">
            <a:off x="5148263" y="4540250"/>
            <a:ext cx="547687" cy="1000125"/>
          </a:xfrm>
          <a:prstGeom prst="straightConnector1">
            <a:avLst/>
          </a:prstGeom>
          <a:noFill/>
          <a:ln w="57150" cmpd="sng">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255" name="AutoShape 15"/>
          <p:cNvCxnSpPr>
            <a:cxnSpLocks noChangeShapeType="1"/>
            <a:stCxn id="10246" idx="3"/>
            <a:endCxn id="10252" idx="1"/>
          </p:cNvCxnSpPr>
          <p:nvPr/>
        </p:nvCxnSpPr>
        <p:spPr bwMode="auto">
          <a:xfrm>
            <a:off x="5175250" y="5622925"/>
            <a:ext cx="520700" cy="0"/>
          </a:xfrm>
          <a:prstGeom prst="straightConnector1">
            <a:avLst/>
          </a:prstGeom>
          <a:noFill/>
          <a:ln w="57150" cmpd="sng">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256" name="AutoShape 16"/>
          <p:cNvCxnSpPr>
            <a:cxnSpLocks noChangeShapeType="1"/>
            <a:stCxn id="10246" idx="3"/>
            <a:endCxn id="10253" idx="1"/>
          </p:cNvCxnSpPr>
          <p:nvPr/>
        </p:nvCxnSpPr>
        <p:spPr bwMode="auto">
          <a:xfrm>
            <a:off x="5175250" y="5622925"/>
            <a:ext cx="520700" cy="908050"/>
          </a:xfrm>
          <a:prstGeom prst="straightConnector1">
            <a:avLst/>
          </a:prstGeom>
          <a:noFill/>
          <a:ln w="57150" cmpd="sng">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257" name="Oval 17"/>
          <p:cNvSpPr>
            <a:spLocks noChangeArrowheads="1"/>
          </p:cNvSpPr>
          <p:nvPr/>
        </p:nvSpPr>
        <p:spPr bwMode="auto">
          <a:xfrm>
            <a:off x="5292725" y="4149725"/>
            <a:ext cx="3851275" cy="1727200"/>
          </a:xfrm>
          <a:prstGeom prst="ellipse">
            <a:avLst/>
          </a:prstGeom>
          <a:noFill/>
          <a:ln w="57150" cmpd="sng">
            <a:solidFill>
              <a:srgbClr val="00FF00"/>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zh-CN" altLang="en-US"/>
          </a:p>
        </p:txBody>
      </p:sp>
      <p:sp>
        <p:nvSpPr>
          <p:cNvPr id="10258" name="AutoShape 18"/>
          <p:cNvSpPr>
            <a:spLocks noChangeArrowheads="1"/>
          </p:cNvSpPr>
          <p:nvPr/>
        </p:nvSpPr>
        <p:spPr bwMode="auto">
          <a:xfrm>
            <a:off x="0" y="2060575"/>
            <a:ext cx="5508625" cy="2089150"/>
          </a:xfrm>
          <a:prstGeom prst="roundRect">
            <a:avLst>
              <a:gd name="adj" fmla="val 16667"/>
            </a:avLst>
          </a:prstGeom>
          <a:noFill/>
          <a:ln w="47625" cmpd="sng">
            <a:solidFill>
              <a:srgbClr val="008000"/>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0259" name="Rectangle 19"/>
          <p:cNvSpPr>
            <a:spLocks noGrp="1" noChangeArrowheads="1"/>
          </p:cNvSpPr>
          <p:nvPr>
            <p:ph type="body" idx="1"/>
          </p:nvPr>
        </p:nvSpPr>
        <p:spPr>
          <a:xfrm>
            <a:off x="0" y="5638800"/>
            <a:ext cx="5157788" cy="1219200"/>
          </a:xfrm>
          <a:noFill/>
          <a:ln w="38100">
            <a:solidFill>
              <a:srgbClr val="800000"/>
            </a:solidFill>
            <a:miter lim="800000"/>
            <a:headEnd/>
            <a:tailEnd/>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0"/>
              </a:spcBef>
              <a:buFontTx/>
              <a:buNone/>
            </a:pPr>
            <a:r>
              <a:rPr lang="en-US" altLang="zh-CN" sz="2000" dirty="0">
                <a:solidFill>
                  <a:srgbClr val="800000"/>
                </a:solidFill>
              </a:rPr>
              <a:t>Oriented from the need and requirement, send the brand message to audience</a:t>
            </a:r>
            <a:r>
              <a:rPr lang="zh-CN" altLang="en-US" sz="2000" dirty="0">
                <a:solidFill>
                  <a:srgbClr val="800000"/>
                </a:solidFill>
              </a:rPr>
              <a:t>，</a:t>
            </a:r>
            <a:r>
              <a:rPr lang="en-US" altLang="zh-CN" sz="2000" dirty="0">
                <a:solidFill>
                  <a:srgbClr val="800000"/>
                </a:solidFill>
              </a:rPr>
              <a:t>at the right time right place</a:t>
            </a:r>
            <a:r>
              <a:rPr lang="zh-CN" altLang="en-US" sz="2000" dirty="0">
                <a:solidFill>
                  <a:srgbClr val="800000"/>
                </a:solidFill>
              </a:rPr>
              <a:t>，</a:t>
            </a:r>
            <a:r>
              <a:rPr lang="en-US" altLang="zh-CN" sz="2000" dirty="0">
                <a:solidFill>
                  <a:srgbClr val="800000"/>
                </a:solidFill>
              </a:rPr>
              <a:t>with a designed way to the special customer.</a:t>
            </a:r>
            <a:endParaRPr lang="zh-CN" altLang="en-US" sz="2000" dirty="0">
              <a:solidFill>
                <a:srgbClr val="800000"/>
              </a:solidFill>
            </a:endParaRPr>
          </a:p>
        </p:txBody>
      </p:sp>
      <p:sp>
        <p:nvSpPr>
          <p:cNvPr id="10260" name="Rectangle 20"/>
          <p:cNvSpPr>
            <a:spLocks noChangeArrowheads="1"/>
          </p:cNvSpPr>
          <p:nvPr/>
        </p:nvSpPr>
        <p:spPr bwMode="auto">
          <a:xfrm>
            <a:off x="5867400" y="1524000"/>
            <a:ext cx="3263900" cy="982662"/>
          </a:xfrm>
          <a:prstGeom prst="rect">
            <a:avLst/>
          </a:prstGeom>
          <a:noFill/>
          <a:ln w="38100" cmpd="sng">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buFontTx/>
              <a:buNone/>
            </a:pPr>
            <a:r>
              <a:rPr lang="en-US" altLang="zh-CN" sz="2000" dirty="0">
                <a:solidFill>
                  <a:srgbClr val="800000"/>
                </a:solidFill>
              </a:rPr>
              <a:t>Delivery the Value</a:t>
            </a:r>
            <a:r>
              <a:rPr lang="zh-CN" altLang="en-US" sz="2000" dirty="0">
                <a:solidFill>
                  <a:srgbClr val="800000"/>
                </a:solidFill>
              </a:rPr>
              <a:t>，</a:t>
            </a:r>
            <a:endParaRPr lang="en-US" altLang="zh-CN" sz="2000" dirty="0">
              <a:solidFill>
                <a:srgbClr val="800000"/>
              </a:solidFill>
            </a:endParaRPr>
          </a:p>
          <a:p>
            <a:pPr marL="342900" indent="-342900">
              <a:lnSpc>
                <a:spcPct val="90000"/>
              </a:lnSpc>
              <a:buFontTx/>
              <a:buNone/>
            </a:pPr>
            <a:r>
              <a:rPr lang="en-US" altLang="zh-CN" sz="2000" dirty="0">
                <a:solidFill>
                  <a:srgbClr val="800000"/>
                </a:solidFill>
              </a:rPr>
              <a:t>Same Price More Value,</a:t>
            </a:r>
          </a:p>
          <a:p>
            <a:pPr marL="342900" indent="-342900">
              <a:lnSpc>
                <a:spcPct val="90000"/>
              </a:lnSpc>
              <a:buFontTx/>
              <a:buNone/>
            </a:pPr>
            <a:r>
              <a:rPr lang="en-US" altLang="zh-CN" sz="2000" dirty="0">
                <a:solidFill>
                  <a:srgbClr val="800000"/>
                </a:solidFill>
              </a:rPr>
              <a:t>Same Value Lower Price.</a:t>
            </a:r>
            <a:endParaRPr lang="zh-CN" altLang="en-US" sz="2000" dirty="0">
              <a:solidFill>
                <a:srgbClr val="800000"/>
              </a:solidFill>
            </a:endParaRPr>
          </a:p>
        </p:txBody>
      </p:sp>
      <p:sp>
        <p:nvSpPr>
          <p:cNvPr id="10261" name="AutoShape 21"/>
          <p:cNvSpPr>
            <a:spLocks noChangeArrowheads="1"/>
          </p:cNvSpPr>
          <p:nvPr/>
        </p:nvSpPr>
        <p:spPr bwMode="auto">
          <a:xfrm>
            <a:off x="7227888" y="2619375"/>
            <a:ext cx="485775" cy="701675"/>
          </a:xfrm>
          <a:prstGeom prst="upArrow">
            <a:avLst>
              <a:gd name="adj1" fmla="val 50000"/>
              <a:gd name="adj2" fmla="val 36111"/>
            </a:avLst>
          </a:prstGeom>
          <a:solidFill>
            <a:srgbClr val="800000"/>
          </a:solidFill>
          <a:ln w="9525" cmpd="sng">
            <a:solidFill>
              <a:srgbClr val="8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zh-CN" altLang="en-US"/>
          </a:p>
        </p:txBody>
      </p:sp>
      <p:sp>
        <p:nvSpPr>
          <p:cNvPr id="10262" name="AutoShape 22"/>
          <p:cNvSpPr>
            <a:spLocks noChangeArrowheads="1"/>
          </p:cNvSpPr>
          <p:nvPr/>
        </p:nvSpPr>
        <p:spPr bwMode="auto">
          <a:xfrm rot="10800000">
            <a:off x="1016000" y="4238625"/>
            <a:ext cx="485775" cy="976313"/>
          </a:xfrm>
          <a:prstGeom prst="upArrow">
            <a:avLst>
              <a:gd name="adj1" fmla="val 50000"/>
              <a:gd name="adj2" fmla="val 50245"/>
            </a:avLst>
          </a:prstGeom>
          <a:solidFill>
            <a:srgbClr val="800000"/>
          </a:solidFill>
          <a:ln w="9525" cmpd="sng">
            <a:solidFill>
              <a:srgbClr val="8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zh-CN" altLang="en-US"/>
          </a:p>
        </p:txBody>
      </p:sp>
      <p:sp>
        <p:nvSpPr>
          <p:cNvPr id="10263" name="标题 1"/>
          <p:cNvSpPr>
            <a:spLocks noChangeArrowheads="1"/>
          </p:cNvSpPr>
          <p:nvPr/>
        </p:nvSpPr>
        <p:spPr bwMode="auto">
          <a:xfrm>
            <a:off x="0" y="0"/>
            <a:ext cx="8229600" cy="720725"/>
          </a:xfrm>
          <a:prstGeom prst="rect">
            <a:avLst/>
          </a:prstGeom>
          <a:noFill/>
          <a:ln>
            <a:noFill/>
          </a:ln>
          <a:extLst>
            <a:ext uri="{909E8E84-426E-40dd-AFC4-6F175D3DCCD1}">
              <a14:hiddenFill xmlns="" xmlns:a14="http://schemas.microsoft.com/office/drawing/2010/main">
                <a:solidFill>
                  <a:srgbClr val="005DAD"/>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buFontTx/>
              <a:buNone/>
            </a:pPr>
            <a:r>
              <a:rPr lang="en-US" altLang="zh-CN" sz="2800" b="1" dirty="0">
                <a:solidFill>
                  <a:schemeClr val="accent1"/>
                </a:solidFill>
              </a:rPr>
              <a:t>Marketing Attitude of Value</a:t>
            </a:r>
            <a:endParaRPr lang="zh-CN" altLang="en-US" sz="2800" b="1" dirty="0">
              <a:solidFill>
                <a:schemeClr val="accent1"/>
              </a:solidFill>
            </a:endParaRPr>
          </a:p>
        </p:txBody>
      </p:sp>
    </p:spTree>
    <p:extLst>
      <p:ext uri="{BB962C8B-B14F-4D97-AF65-F5344CB8AC3E}">
        <p14:creationId xmlns:p14="http://schemas.microsoft.com/office/powerpoint/2010/main" val="619702854"/>
      </p:ext>
    </p:extLst>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457200" y="2590800"/>
            <a:ext cx="5791200" cy="3886200"/>
            <a:chOff x="0" y="0"/>
            <a:chExt cx="4176" cy="3600"/>
          </a:xfrm>
        </p:grpSpPr>
        <p:sp>
          <p:nvSpPr>
            <p:cNvPr id="12291" name="Pyr1"/>
            <p:cNvSpPr>
              <a:spLocks noEditPoints="1" noChangeArrowheads="1"/>
            </p:cNvSpPr>
            <p:nvPr/>
          </p:nvSpPr>
          <p:spPr bwMode="auto">
            <a:xfrm>
              <a:off x="1625" y="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FF0000"/>
            </a:solidFill>
            <a:ln w="9525" cmpd="sng">
              <a:solidFill>
                <a:srgbClr val="FF9999"/>
              </a:solidFill>
              <a:miter lim="800000"/>
              <a:headEnd/>
              <a:tailEnd/>
            </a:ln>
          </p:spPr>
          <p:txBody>
            <a:bodyPr/>
            <a:lstStyle/>
            <a:p>
              <a:endParaRPr lang="zh-CN" altLang="en-US"/>
            </a:p>
          </p:txBody>
        </p:sp>
        <p:sp>
          <p:nvSpPr>
            <p:cNvPr id="12292" name="Pyr2"/>
            <p:cNvSpPr>
              <a:spLocks noEditPoints="1" noChangeArrowheads="1"/>
            </p:cNvSpPr>
            <p:nvPr/>
          </p:nvSpPr>
          <p:spPr bwMode="auto">
            <a:xfrm>
              <a:off x="1083" y="79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FF0000"/>
            </a:solidFill>
            <a:ln w="9525" cmpd="sng">
              <a:solidFill>
                <a:srgbClr val="FF9999"/>
              </a:solidFill>
              <a:miter lim="800000"/>
              <a:headEnd/>
              <a:tailEnd/>
            </a:ln>
          </p:spPr>
          <p:txBody>
            <a:bodyPr/>
            <a:lstStyle/>
            <a:p>
              <a:endParaRPr lang="zh-CN" altLang="en-US"/>
            </a:p>
          </p:txBody>
        </p:sp>
        <p:sp>
          <p:nvSpPr>
            <p:cNvPr id="12293" name="Pyr3"/>
            <p:cNvSpPr>
              <a:spLocks noEditPoints="1" noChangeArrowheads="1"/>
            </p:cNvSpPr>
            <p:nvPr/>
          </p:nvSpPr>
          <p:spPr bwMode="auto">
            <a:xfrm>
              <a:off x="547" y="173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0000"/>
            </a:solidFill>
            <a:ln w="9525" cmpd="sng">
              <a:solidFill>
                <a:srgbClr val="FF9999"/>
              </a:solidFill>
              <a:miter lim="800000"/>
              <a:headEnd/>
              <a:tailEnd/>
            </a:ln>
          </p:spPr>
          <p:txBody>
            <a:bodyPr/>
            <a:lstStyle/>
            <a:p>
              <a:endParaRPr lang="zh-CN" altLang="en-US"/>
            </a:p>
          </p:txBody>
        </p:sp>
        <p:sp>
          <p:nvSpPr>
            <p:cNvPr id="12294" name="Pyr4"/>
            <p:cNvSpPr>
              <a:spLocks noEditPoints="1" noChangeArrowheads="1"/>
            </p:cNvSpPr>
            <p:nvPr/>
          </p:nvSpPr>
          <p:spPr bwMode="auto">
            <a:xfrm>
              <a:off x="0" y="266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0000"/>
            </a:solidFill>
            <a:ln w="9525" cmpd="sng">
              <a:solidFill>
                <a:srgbClr val="FF9999"/>
              </a:solidFill>
              <a:miter lim="800000"/>
              <a:headEnd/>
              <a:tailEnd/>
            </a:ln>
          </p:spPr>
          <p:txBody>
            <a:bodyPr/>
            <a:lstStyle/>
            <a:p>
              <a:endParaRPr lang="zh-CN" altLang="en-US"/>
            </a:p>
          </p:txBody>
        </p:sp>
      </p:grpSp>
      <p:grpSp>
        <p:nvGrpSpPr>
          <p:cNvPr id="12295" name="Group 7"/>
          <p:cNvGrpSpPr>
            <a:grpSpLocks/>
          </p:cNvGrpSpPr>
          <p:nvPr/>
        </p:nvGrpSpPr>
        <p:grpSpPr bwMode="auto">
          <a:xfrm>
            <a:off x="1219200" y="1676400"/>
            <a:ext cx="4267200" cy="3810000"/>
            <a:chOff x="0" y="0"/>
            <a:chExt cx="4176" cy="3600"/>
          </a:xfrm>
        </p:grpSpPr>
        <p:sp>
          <p:nvSpPr>
            <p:cNvPr id="12296" name="Pyr1"/>
            <p:cNvSpPr>
              <a:spLocks noEditPoints="1" noChangeArrowheads="1"/>
            </p:cNvSpPr>
            <p:nvPr/>
          </p:nvSpPr>
          <p:spPr bwMode="auto">
            <a:xfrm>
              <a:off x="1625" y="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FFCC00"/>
            </a:solidFill>
            <a:ln w="9525" cmpd="sng">
              <a:solidFill>
                <a:srgbClr val="FFCC00"/>
              </a:solidFill>
              <a:miter lim="800000"/>
              <a:headEnd/>
              <a:tailEnd/>
            </a:ln>
          </p:spPr>
          <p:txBody>
            <a:bodyPr/>
            <a:lstStyle/>
            <a:p>
              <a:endParaRPr lang="zh-CN" altLang="en-US"/>
            </a:p>
          </p:txBody>
        </p:sp>
        <p:sp>
          <p:nvSpPr>
            <p:cNvPr id="12297" name="Pyr2"/>
            <p:cNvSpPr>
              <a:spLocks noEditPoints="1" noChangeArrowheads="1"/>
            </p:cNvSpPr>
            <p:nvPr/>
          </p:nvSpPr>
          <p:spPr bwMode="auto">
            <a:xfrm>
              <a:off x="1083" y="79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FFCC00"/>
            </a:solidFill>
            <a:ln w="9525" cmpd="sng">
              <a:solidFill>
                <a:srgbClr val="FFCC00"/>
              </a:solidFill>
              <a:miter lim="800000"/>
              <a:headEnd/>
              <a:tailEnd/>
            </a:ln>
          </p:spPr>
          <p:txBody>
            <a:bodyPr/>
            <a:lstStyle/>
            <a:p>
              <a:endParaRPr lang="zh-CN" altLang="en-US"/>
            </a:p>
          </p:txBody>
        </p:sp>
        <p:sp>
          <p:nvSpPr>
            <p:cNvPr id="12298" name="Pyr3"/>
            <p:cNvSpPr>
              <a:spLocks noEditPoints="1" noChangeArrowheads="1"/>
            </p:cNvSpPr>
            <p:nvPr/>
          </p:nvSpPr>
          <p:spPr bwMode="auto">
            <a:xfrm>
              <a:off x="547" y="173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CC00"/>
            </a:solidFill>
            <a:ln w="9525" cmpd="sng">
              <a:solidFill>
                <a:srgbClr val="FFCC00"/>
              </a:solidFill>
              <a:miter lim="800000"/>
              <a:headEnd/>
              <a:tailEnd/>
            </a:ln>
          </p:spPr>
          <p:txBody>
            <a:bodyPr/>
            <a:lstStyle/>
            <a:p>
              <a:endParaRPr lang="zh-CN" altLang="en-US"/>
            </a:p>
          </p:txBody>
        </p:sp>
        <p:sp>
          <p:nvSpPr>
            <p:cNvPr id="12299" name="Pyr4"/>
            <p:cNvSpPr>
              <a:spLocks noEditPoints="1" noChangeArrowheads="1"/>
            </p:cNvSpPr>
            <p:nvPr/>
          </p:nvSpPr>
          <p:spPr bwMode="auto">
            <a:xfrm>
              <a:off x="0" y="266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CC00"/>
            </a:solidFill>
            <a:ln w="9525" cmpd="sng">
              <a:solidFill>
                <a:srgbClr val="FFCC00"/>
              </a:solidFill>
              <a:miter lim="800000"/>
              <a:headEnd/>
              <a:tailEnd/>
            </a:ln>
          </p:spPr>
          <p:txBody>
            <a:bodyPr/>
            <a:lstStyle/>
            <a:p>
              <a:endParaRPr lang="zh-CN" altLang="en-US"/>
            </a:p>
          </p:txBody>
        </p:sp>
      </p:grpSp>
      <p:sp>
        <p:nvSpPr>
          <p:cNvPr id="12300" name="Rectangle 12"/>
          <p:cNvSpPr>
            <a:spLocks noChangeArrowheads="1"/>
          </p:cNvSpPr>
          <p:nvPr/>
        </p:nvSpPr>
        <p:spPr bwMode="auto">
          <a:xfrm>
            <a:off x="1196975" y="5535613"/>
            <a:ext cx="4267200" cy="914400"/>
          </a:xfrm>
          <a:prstGeom prst="rect">
            <a:avLst/>
          </a:prstGeom>
          <a:solidFill>
            <a:srgbClr val="FF00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r>
              <a:rPr lang="en-US" altLang="zh-CN" sz="2000" b="1" dirty="0">
                <a:solidFill>
                  <a:srgbClr val="000000"/>
                </a:solidFill>
                <a:latin typeface="Times New Roman" charset="0"/>
                <a:ea typeface="微软雅黑" charset="0"/>
                <a:cs typeface="微软雅黑" charset="0"/>
              </a:rPr>
              <a:t>Relief</a:t>
            </a:r>
            <a:endParaRPr lang="zh-CN" altLang="en-US" sz="2000" b="1" dirty="0">
              <a:solidFill>
                <a:srgbClr val="000000"/>
              </a:solidFill>
              <a:latin typeface="Times New Roman" charset="0"/>
              <a:ea typeface="微软雅黑" charset="0"/>
              <a:cs typeface="微软雅黑" charset="0"/>
            </a:endParaRPr>
          </a:p>
        </p:txBody>
      </p:sp>
      <p:sp>
        <p:nvSpPr>
          <p:cNvPr id="12301" name="Rectangle 13"/>
          <p:cNvSpPr>
            <a:spLocks noChangeArrowheads="1"/>
          </p:cNvSpPr>
          <p:nvPr/>
        </p:nvSpPr>
        <p:spPr bwMode="auto">
          <a:xfrm>
            <a:off x="1827213" y="4510088"/>
            <a:ext cx="3124200" cy="838200"/>
          </a:xfrm>
          <a:prstGeom prst="rect">
            <a:avLst/>
          </a:prstGeom>
          <a:solidFill>
            <a:srgbClr val="FFCC00"/>
          </a:solidFill>
          <a:ln w="9525" cmpd="sng">
            <a:solidFill>
              <a:srgbClr val="FFCC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r>
              <a:rPr lang="en-US" altLang="zh-CN" sz="2000" b="1" dirty="0">
                <a:solidFill>
                  <a:srgbClr val="000000"/>
                </a:solidFill>
                <a:latin typeface="Times New Roman" charset="0"/>
                <a:ea typeface="微软雅黑" charset="0"/>
                <a:cs typeface="微软雅黑" charset="0"/>
              </a:rPr>
              <a:t>Satisfied</a:t>
            </a:r>
            <a:endParaRPr lang="zh-CN" altLang="en-US" sz="2000" b="1" dirty="0">
              <a:solidFill>
                <a:srgbClr val="000000"/>
              </a:solidFill>
              <a:latin typeface="Times New Roman" charset="0"/>
              <a:ea typeface="微软雅黑" charset="0"/>
              <a:cs typeface="微软雅黑" charset="0"/>
            </a:endParaRPr>
          </a:p>
        </p:txBody>
      </p:sp>
      <p:sp>
        <p:nvSpPr>
          <p:cNvPr id="12302" name="Rectangle 14"/>
          <p:cNvSpPr>
            <a:spLocks noChangeArrowheads="1"/>
          </p:cNvSpPr>
          <p:nvPr/>
        </p:nvSpPr>
        <p:spPr bwMode="auto">
          <a:xfrm>
            <a:off x="2362200" y="3505200"/>
            <a:ext cx="1981200" cy="990600"/>
          </a:xfrm>
          <a:prstGeom prst="rect">
            <a:avLst/>
          </a:prstGeom>
          <a:solidFill>
            <a:srgbClr val="FFCC99"/>
          </a:solidFill>
          <a:ln w="9525" cmpd="sng">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r>
              <a:rPr lang="zh-CN" altLang="en-US" sz="2000" b="1">
                <a:solidFill>
                  <a:srgbClr val="000000"/>
                </a:solidFill>
                <a:latin typeface="Times New Roman" charset="0"/>
                <a:ea typeface="华文细黑" charset="0"/>
                <a:cs typeface="华文细黑" charset="0"/>
              </a:rPr>
              <a:t>爱和归属的需要</a:t>
            </a:r>
          </a:p>
        </p:txBody>
      </p:sp>
      <p:sp>
        <p:nvSpPr>
          <p:cNvPr id="12303" name="Rectangle 15"/>
          <p:cNvSpPr>
            <a:spLocks noChangeArrowheads="1"/>
          </p:cNvSpPr>
          <p:nvPr/>
        </p:nvSpPr>
        <p:spPr bwMode="auto">
          <a:xfrm>
            <a:off x="2895600" y="2514600"/>
            <a:ext cx="914400" cy="990600"/>
          </a:xfrm>
          <a:prstGeom prst="rect">
            <a:avLst/>
          </a:prstGeom>
          <a:solidFill>
            <a:srgbClr val="CCFFCC"/>
          </a:solidFill>
          <a:ln w="9525" cmpd="sng">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r>
              <a:rPr lang="zh-CN" altLang="en-US" sz="2000" b="1">
                <a:solidFill>
                  <a:srgbClr val="000000"/>
                </a:solidFill>
                <a:latin typeface="Times New Roman" charset="0"/>
                <a:ea typeface="华文细黑" charset="0"/>
                <a:cs typeface="华文细黑" charset="0"/>
              </a:rPr>
              <a:t>尊重的需要</a:t>
            </a:r>
          </a:p>
        </p:txBody>
      </p:sp>
      <p:pic>
        <p:nvPicPr>
          <p:cNvPr id="12304" name="Picture 16" descr="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708275"/>
            <a:ext cx="8382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05" name="Line 17"/>
          <p:cNvSpPr>
            <a:spLocks noChangeShapeType="1"/>
          </p:cNvSpPr>
          <p:nvPr/>
        </p:nvSpPr>
        <p:spPr bwMode="auto">
          <a:xfrm>
            <a:off x="6096000" y="6096000"/>
            <a:ext cx="3048000" cy="0"/>
          </a:xfrm>
          <a:prstGeom prst="line">
            <a:avLst/>
          </a:prstGeom>
          <a:noFill/>
          <a:ln w="19050"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2306" name="AutoShape 18"/>
          <p:cNvSpPr>
            <a:spLocks noChangeArrowheads="1"/>
          </p:cNvSpPr>
          <p:nvPr/>
        </p:nvSpPr>
        <p:spPr bwMode="auto">
          <a:xfrm>
            <a:off x="1752600" y="1600200"/>
            <a:ext cx="3200400" cy="2895600"/>
          </a:xfrm>
          <a:prstGeom prst="triangle">
            <a:avLst>
              <a:gd name="adj" fmla="val 50000"/>
            </a:avLst>
          </a:prstGeom>
          <a:solidFill>
            <a:srgbClr val="FF66CC"/>
          </a:solidFill>
          <a:ln w="9525" cmpd="sng">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307" name="AutoShape 19"/>
          <p:cNvSpPr>
            <a:spLocks noChangeArrowheads="1"/>
          </p:cNvSpPr>
          <p:nvPr/>
        </p:nvSpPr>
        <p:spPr bwMode="auto">
          <a:xfrm>
            <a:off x="2276475" y="1539875"/>
            <a:ext cx="2133600" cy="2057400"/>
          </a:xfrm>
          <a:prstGeom prst="triangle">
            <a:avLst>
              <a:gd name="adj" fmla="val 50000"/>
            </a:avLst>
          </a:prstGeom>
          <a:solidFill>
            <a:srgbClr val="FF0000"/>
          </a:solidFill>
          <a:ln w="9525" cmpd="sng">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2308" name="Rectangle 20"/>
          <p:cNvSpPr>
            <a:spLocks noChangeArrowheads="1"/>
          </p:cNvSpPr>
          <p:nvPr/>
        </p:nvSpPr>
        <p:spPr bwMode="auto">
          <a:xfrm>
            <a:off x="2286000" y="3657600"/>
            <a:ext cx="2133600" cy="762000"/>
          </a:xfrm>
          <a:prstGeom prst="rect">
            <a:avLst/>
          </a:prstGeom>
          <a:solidFill>
            <a:srgbClr val="FF66CC"/>
          </a:solidFill>
          <a:ln w="9525" cmpd="sng">
            <a:solidFill>
              <a:srgbClr val="FF66CC"/>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2000" b="1" dirty="0">
                <a:solidFill>
                  <a:srgbClr val="000000"/>
                </a:solidFill>
                <a:latin typeface="Times New Roman" charset="0"/>
                <a:ea typeface="微软雅黑" charset="0"/>
                <a:cs typeface="微软雅黑" charset="0"/>
              </a:rPr>
              <a:t>Pleasure</a:t>
            </a:r>
            <a:endParaRPr lang="zh-CN" altLang="en-US" sz="2000" b="1" dirty="0">
              <a:solidFill>
                <a:srgbClr val="000000"/>
              </a:solidFill>
              <a:latin typeface="Times New Roman" charset="0"/>
              <a:ea typeface="微软雅黑" charset="0"/>
              <a:cs typeface="微软雅黑" charset="0"/>
            </a:endParaRPr>
          </a:p>
        </p:txBody>
      </p:sp>
      <p:sp>
        <p:nvSpPr>
          <p:cNvPr id="12309" name="AutoShape 21"/>
          <p:cNvSpPr>
            <a:spLocks noChangeArrowheads="1"/>
          </p:cNvSpPr>
          <p:nvPr/>
        </p:nvSpPr>
        <p:spPr bwMode="auto">
          <a:xfrm>
            <a:off x="2667000" y="1447800"/>
            <a:ext cx="1371600" cy="1371600"/>
          </a:xfrm>
          <a:prstGeom prst="triangle">
            <a:avLst>
              <a:gd name="adj" fmla="val 50000"/>
            </a:avLst>
          </a:prstGeom>
          <a:solidFill>
            <a:srgbClr val="FFFF00"/>
          </a:solidFill>
          <a:ln w="9525" cmpd="sng">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zh-CN" altLang="en-US" sz="2000">
              <a:latin typeface="Times New Roman" charset="0"/>
              <a:ea typeface="华文细黑" charset="0"/>
              <a:cs typeface="华文细黑" charset="0"/>
            </a:endParaRPr>
          </a:p>
        </p:txBody>
      </p:sp>
      <p:sp>
        <p:nvSpPr>
          <p:cNvPr id="12310" name="Rectangle 22"/>
          <p:cNvSpPr>
            <a:spLocks noChangeArrowheads="1"/>
          </p:cNvSpPr>
          <p:nvPr/>
        </p:nvSpPr>
        <p:spPr bwMode="auto">
          <a:xfrm>
            <a:off x="2743200" y="2819400"/>
            <a:ext cx="1219200" cy="685800"/>
          </a:xfrm>
          <a:prstGeom prst="rect">
            <a:avLst/>
          </a:prstGeom>
          <a:solidFill>
            <a:srgbClr val="FF0000"/>
          </a:solidFill>
          <a:ln w="9525" cmpd="sng">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2000" b="1" dirty="0">
                <a:solidFill>
                  <a:srgbClr val="000000"/>
                </a:solidFill>
                <a:latin typeface="Times New Roman" charset="0"/>
                <a:ea typeface="微软雅黑" charset="0"/>
                <a:cs typeface="微软雅黑" charset="0"/>
              </a:rPr>
              <a:t>Novel</a:t>
            </a:r>
            <a:endParaRPr lang="zh-CN" altLang="en-US" sz="2000" b="1" dirty="0">
              <a:solidFill>
                <a:srgbClr val="000000"/>
              </a:solidFill>
              <a:latin typeface="Times New Roman" charset="0"/>
              <a:ea typeface="微软雅黑" charset="0"/>
              <a:cs typeface="微软雅黑" charset="0"/>
            </a:endParaRPr>
          </a:p>
        </p:txBody>
      </p:sp>
      <p:sp>
        <p:nvSpPr>
          <p:cNvPr id="12311" name="Rectangle 23"/>
          <p:cNvSpPr>
            <a:spLocks noChangeArrowheads="1"/>
          </p:cNvSpPr>
          <p:nvPr/>
        </p:nvSpPr>
        <p:spPr bwMode="auto">
          <a:xfrm>
            <a:off x="3041650" y="2133600"/>
            <a:ext cx="609600" cy="609600"/>
          </a:xfrm>
          <a:prstGeom prst="rect">
            <a:avLst/>
          </a:prstGeom>
          <a:noFill/>
          <a:ln>
            <a:noFill/>
          </a:ln>
          <a:effectLst/>
          <a:extLst>
            <a:ext uri="{909E8E84-426E-40dd-AFC4-6F175D3DCCD1}">
              <a14:hiddenFill xmlns="" xmlns:a14="http://schemas.microsoft.com/office/drawing/2010/main">
                <a:solidFill>
                  <a:srgbClr val="FF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2000" b="1" dirty="0">
                <a:solidFill>
                  <a:srgbClr val="000000"/>
                </a:solidFill>
                <a:latin typeface="Times New Roman" charset="0"/>
                <a:ea typeface="微软雅黑" charset="0"/>
                <a:cs typeface="微软雅黑" charset="0"/>
              </a:rPr>
              <a:t>Surprise</a:t>
            </a:r>
            <a:endParaRPr lang="zh-CN" altLang="en-US" sz="2000" b="1" dirty="0">
              <a:solidFill>
                <a:srgbClr val="000000"/>
              </a:solidFill>
              <a:latin typeface="Times New Roman" charset="0"/>
              <a:ea typeface="微软雅黑" charset="0"/>
              <a:cs typeface="微软雅黑" charset="0"/>
            </a:endParaRPr>
          </a:p>
        </p:txBody>
      </p:sp>
      <p:sp>
        <p:nvSpPr>
          <p:cNvPr id="12312" name="Line 24"/>
          <p:cNvSpPr>
            <a:spLocks noChangeShapeType="1"/>
          </p:cNvSpPr>
          <p:nvPr/>
        </p:nvSpPr>
        <p:spPr bwMode="auto">
          <a:xfrm>
            <a:off x="5334000" y="5105400"/>
            <a:ext cx="3810000" cy="0"/>
          </a:xfrm>
          <a:prstGeom prst="line">
            <a:avLst/>
          </a:prstGeom>
          <a:noFill/>
          <a:ln w="9525"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2313" name="Line 25"/>
          <p:cNvSpPr>
            <a:spLocks noChangeShapeType="1"/>
          </p:cNvSpPr>
          <p:nvPr/>
        </p:nvSpPr>
        <p:spPr bwMode="auto">
          <a:xfrm>
            <a:off x="4800600" y="4114800"/>
            <a:ext cx="4343400" cy="0"/>
          </a:xfrm>
          <a:prstGeom prst="line">
            <a:avLst/>
          </a:prstGeom>
          <a:noFill/>
          <a:ln w="9525"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2314" name="Line 26"/>
          <p:cNvSpPr>
            <a:spLocks noChangeShapeType="1"/>
          </p:cNvSpPr>
          <p:nvPr/>
        </p:nvSpPr>
        <p:spPr bwMode="auto">
          <a:xfrm>
            <a:off x="4267200" y="3200400"/>
            <a:ext cx="4876800" cy="0"/>
          </a:xfrm>
          <a:prstGeom prst="line">
            <a:avLst/>
          </a:prstGeom>
          <a:noFill/>
          <a:ln w="9525"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2315" name="Line 27"/>
          <p:cNvSpPr>
            <a:spLocks noChangeShapeType="1"/>
          </p:cNvSpPr>
          <p:nvPr/>
        </p:nvSpPr>
        <p:spPr bwMode="auto">
          <a:xfrm>
            <a:off x="3886200" y="2438400"/>
            <a:ext cx="5257800" cy="0"/>
          </a:xfrm>
          <a:prstGeom prst="line">
            <a:avLst/>
          </a:prstGeom>
          <a:noFill/>
          <a:ln w="9525"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2316" name="AutoShape 28"/>
          <p:cNvSpPr>
            <a:spLocks noChangeArrowheads="1"/>
          </p:cNvSpPr>
          <p:nvPr/>
        </p:nvSpPr>
        <p:spPr bwMode="auto">
          <a:xfrm>
            <a:off x="0" y="2422525"/>
            <a:ext cx="1908175" cy="1943100"/>
          </a:xfrm>
          <a:prstGeom prst="smileyFace">
            <a:avLst>
              <a:gd name="adj" fmla="val 4653"/>
            </a:avLst>
          </a:prstGeom>
          <a:solidFill>
            <a:srgbClr val="FFFF00"/>
          </a:solidFill>
          <a:ln w="9525"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2000" b="1" dirty="0" err="1">
                <a:solidFill>
                  <a:srgbClr val="000000"/>
                </a:solidFill>
                <a:latin typeface="Times New Roman" charset="0"/>
                <a:ea typeface="微软雅黑" charset="0"/>
                <a:cs typeface="微软雅黑" charset="0"/>
              </a:rPr>
              <a:t>Hedo</a:t>
            </a:r>
            <a:r>
              <a:rPr lang="en-US" altLang="zh-CN" sz="2000" b="1" dirty="0">
                <a:solidFill>
                  <a:srgbClr val="000000"/>
                </a:solidFill>
                <a:latin typeface="Times New Roman" charset="0"/>
                <a:ea typeface="微软雅黑" charset="0"/>
                <a:cs typeface="微软雅黑" charset="0"/>
              </a:rPr>
              <a:t> level</a:t>
            </a:r>
            <a:endParaRPr lang="zh-CN" altLang="en-US" sz="2000" b="1" dirty="0">
              <a:solidFill>
                <a:srgbClr val="000000"/>
              </a:solidFill>
              <a:latin typeface="Times New Roman" charset="0"/>
              <a:ea typeface="微软雅黑" charset="0"/>
              <a:cs typeface="微软雅黑" charset="0"/>
            </a:endParaRPr>
          </a:p>
        </p:txBody>
      </p:sp>
      <p:sp>
        <p:nvSpPr>
          <p:cNvPr id="12322" name="Rectangle 34"/>
          <p:cNvSpPr>
            <a:spLocks noChangeArrowheads="1"/>
          </p:cNvSpPr>
          <p:nvPr/>
        </p:nvSpPr>
        <p:spPr bwMode="auto">
          <a:xfrm>
            <a:off x="-735013" y="236622"/>
            <a:ext cx="9879013"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anchor="ctr">
            <a:spAutoFit/>
          </a:bodyPr>
          <a:lstStyle/>
          <a:p>
            <a:pPr lvl="3">
              <a:spcBef>
                <a:spcPct val="50000"/>
              </a:spcBef>
            </a:pPr>
            <a:r>
              <a:rPr lang="en-US" altLang="zh-CN" sz="2700" b="1" dirty="0">
                <a:solidFill>
                  <a:srgbClr val="000000"/>
                </a:solidFill>
                <a:latin typeface="微软雅黑" charset="0"/>
                <a:ea typeface="微软雅黑" charset="0"/>
                <a:cs typeface="微软雅黑" charset="0"/>
              </a:rPr>
              <a:t>Value to </a:t>
            </a:r>
            <a:r>
              <a:rPr lang="en-US" altLang="zh-CN" sz="2700" b="1" dirty="0" err="1">
                <a:solidFill>
                  <a:srgbClr val="000000"/>
                </a:solidFill>
                <a:latin typeface="微软雅黑" charset="0"/>
                <a:ea typeface="微软雅黑" charset="0"/>
                <a:cs typeface="微软雅黑" charset="0"/>
              </a:rPr>
              <a:t>Hedo</a:t>
            </a:r>
            <a:endParaRPr lang="zh-CN" altLang="en-US" sz="2700" b="1" dirty="0">
              <a:solidFill>
                <a:srgbClr val="000000"/>
              </a:solidFill>
              <a:latin typeface="微软雅黑" charset="0"/>
              <a:ea typeface="微软雅黑" charset="0"/>
              <a:cs typeface="微软雅黑" charset="0"/>
            </a:endParaRPr>
          </a:p>
        </p:txBody>
      </p:sp>
      <p:sp>
        <p:nvSpPr>
          <p:cNvPr id="2" name="文本框 1"/>
          <p:cNvSpPr txBox="1"/>
          <p:nvPr/>
        </p:nvSpPr>
        <p:spPr>
          <a:xfrm>
            <a:off x="4572000" y="1981200"/>
            <a:ext cx="4114800" cy="369332"/>
          </a:xfrm>
          <a:prstGeom prst="rect">
            <a:avLst/>
          </a:prstGeom>
          <a:noFill/>
        </p:spPr>
        <p:txBody>
          <a:bodyPr wrap="square" rtlCol="0">
            <a:spAutoFit/>
          </a:bodyPr>
          <a:lstStyle/>
          <a:p>
            <a:r>
              <a:rPr kumimoji="1" lang="en-US" altLang="zh-CN" dirty="0"/>
              <a:t>Exceed customer expectations</a:t>
            </a:r>
            <a:endParaRPr kumimoji="1" lang="zh-CN" altLang="en-US" dirty="0"/>
          </a:p>
        </p:txBody>
      </p:sp>
      <p:sp>
        <p:nvSpPr>
          <p:cNvPr id="36" name="文本框 35"/>
          <p:cNvSpPr txBox="1"/>
          <p:nvPr/>
        </p:nvSpPr>
        <p:spPr>
          <a:xfrm>
            <a:off x="4724400" y="2819400"/>
            <a:ext cx="4114800" cy="369332"/>
          </a:xfrm>
          <a:prstGeom prst="rect">
            <a:avLst/>
          </a:prstGeom>
          <a:noFill/>
        </p:spPr>
        <p:txBody>
          <a:bodyPr wrap="square" rtlCol="0">
            <a:spAutoFit/>
          </a:bodyPr>
          <a:lstStyle/>
          <a:p>
            <a:r>
              <a:rPr kumimoji="1" lang="en-US" altLang="zh-CN" dirty="0"/>
              <a:t>Abnormal and Excited feelings</a:t>
            </a:r>
            <a:endParaRPr kumimoji="1" lang="zh-CN" altLang="en-US" dirty="0"/>
          </a:p>
        </p:txBody>
      </p:sp>
      <p:sp>
        <p:nvSpPr>
          <p:cNvPr id="37" name="文本框 36"/>
          <p:cNvSpPr txBox="1"/>
          <p:nvPr/>
        </p:nvSpPr>
        <p:spPr>
          <a:xfrm>
            <a:off x="5029200" y="3695700"/>
            <a:ext cx="4114800" cy="369332"/>
          </a:xfrm>
          <a:prstGeom prst="rect">
            <a:avLst/>
          </a:prstGeom>
          <a:noFill/>
        </p:spPr>
        <p:txBody>
          <a:bodyPr wrap="square" rtlCol="0">
            <a:spAutoFit/>
          </a:bodyPr>
          <a:lstStyle/>
          <a:p>
            <a:r>
              <a:rPr kumimoji="1" lang="en-US" altLang="zh-CN" dirty="0"/>
              <a:t>Positive Experience</a:t>
            </a:r>
            <a:endParaRPr kumimoji="1" lang="zh-CN" altLang="en-US" dirty="0"/>
          </a:p>
        </p:txBody>
      </p:sp>
      <p:sp>
        <p:nvSpPr>
          <p:cNvPr id="38" name="文本框 37"/>
          <p:cNvSpPr txBox="1"/>
          <p:nvPr/>
        </p:nvSpPr>
        <p:spPr>
          <a:xfrm>
            <a:off x="5791200" y="4724400"/>
            <a:ext cx="3276600" cy="369332"/>
          </a:xfrm>
          <a:prstGeom prst="rect">
            <a:avLst/>
          </a:prstGeom>
          <a:noFill/>
        </p:spPr>
        <p:txBody>
          <a:bodyPr wrap="square" rtlCol="0">
            <a:spAutoFit/>
          </a:bodyPr>
          <a:lstStyle/>
          <a:p>
            <a:r>
              <a:rPr kumimoji="1" lang="en-US" altLang="zh-CN" dirty="0"/>
              <a:t>Acceptable Products/Services</a:t>
            </a:r>
            <a:endParaRPr kumimoji="1" lang="zh-CN" altLang="en-US" dirty="0"/>
          </a:p>
        </p:txBody>
      </p:sp>
      <p:sp>
        <p:nvSpPr>
          <p:cNvPr id="39" name="文本框 38"/>
          <p:cNvSpPr txBox="1"/>
          <p:nvPr/>
        </p:nvSpPr>
        <p:spPr>
          <a:xfrm>
            <a:off x="5943600" y="5715000"/>
            <a:ext cx="3276600" cy="369332"/>
          </a:xfrm>
          <a:prstGeom prst="rect">
            <a:avLst/>
          </a:prstGeom>
          <a:noFill/>
        </p:spPr>
        <p:txBody>
          <a:bodyPr wrap="square" rtlCol="0">
            <a:spAutoFit/>
          </a:bodyPr>
          <a:lstStyle/>
          <a:p>
            <a:pPr algn="ctr"/>
            <a:r>
              <a:rPr kumimoji="1" lang="en-US" altLang="zh-CN" dirty="0"/>
              <a:t>Relief from Trouble</a:t>
            </a:r>
            <a:endParaRPr kumimoji="1" lang="zh-CN" altLang="en-US" dirty="0"/>
          </a:p>
        </p:txBody>
      </p:sp>
    </p:spTree>
    <p:extLst>
      <p:ext uri="{BB962C8B-B14F-4D97-AF65-F5344CB8AC3E}">
        <p14:creationId xmlns:p14="http://schemas.microsoft.com/office/powerpoint/2010/main" val="1678363268"/>
      </p:ext>
    </p:ext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DE5A2CDD-4396-45AB-858B-82DDF3E0D00E}" type="slidenum">
              <a:rPr lang="en-US" smtClean="0">
                <a:latin typeface="Arial" charset="0"/>
                <a:cs typeface="Arial" charset="0"/>
              </a:rPr>
              <a:pPr/>
              <a:t>7</a:t>
            </a:fld>
            <a:endParaRPr lang="en-US">
              <a:latin typeface="Arial" charset="0"/>
              <a:cs typeface="Arial" charset="0"/>
            </a:endParaRPr>
          </a:p>
        </p:txBody>
      </p:sp>
      <p:sp>
        <p:nvSpPr>
          <p:cNvPr id="29699" name="Rectangle 2"/>
          <p:cNvSpPr>
            <a:spLocks noGrp="1" noChangeArrowheads="1"/>
          </p:cNvSpPr>
          <p:nvPr>
            <p:ph type="title"/>
          </p:nvPr>
        </p:nvSpPr>
        <p:spPr>
          <a:xfrm>
            <a:off x="838200" y="533400"/>
            <a:ext cx="8001000" cy="1276350"/>
          </a:xfrm>
        </p:spPr>
        <p:txBody>
          <a:bodyPr/>
          <a:lstStyle/>
          <a:p>
            <a:pPr algn="ctr"/>
            <a:r>
              <a:rPr lang="zh-CN" altLang="en-US" sz="5400" dirty="0">
                <a:solidFill>
                  <a:srgbClr val="FF0000"/>
                </a:solidFill>
              </a:rPr>
              <a:t>信息搜索</a:t>
            </a:r>
            <a:endParaRPr lang="en-US" sz="5400" dirty="0">
              <a:solidFill>
                <a:srgbClr val="FF0000"/>
              </a:solidFill>
            </a:endParaRPr>
          </a:p>
        </p:txBody>
      </p:sp>
      <p:sp>
        <p:nvSpPr>
          <p:cNvPr id="29700" name="Rectangle 3"/>
          <p:cNvSpPr>
            <a:spLocks noGrp="1" noChangeArrowheads="1"/>
          </p:cNvSpPr>
          <p:nvPr>
            <p:ph type="body" sz="half" idx="1"/>
          </p:nvPr>
        </p:nvSpPr>
        <p:spPr>
          <a:xfrm>
            <a:off x="2133600" y="2057400"/>
            <a:ext cx="4495800" cy="2133600"/>
          </a:xfrm>
        </p:spPr>
        <p:txBody>
          <a:bodyPr/>
          <a:lstStyle/>
          <a:p>
            <a:r>
              <a:rPr lang="zh-CN" altLang="en-US" sz="2400" dirty="0"/>
              <a:t>内部搜索</a:t>
            </a:r>
            <a:endParaRPr lang="en-US" sz="2400" dirty="0"/>
          </a:p>
          <a:p>
            <a:r>
              <a:rPr lang="zh-CN" altLang="en-US" sz="2400" dirty="0"/>
              <a:t>外部搜索</a:t>
            </a:r>
            <a:endParaRPr lang="en-US" sz="2400" dirty="0"/>
          </a:p>
        </p:txBody>
      </p:sp>
      <p:sp>
        <p:nvSpPr>
          <p:cNvPr id="2970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2970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2970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4376" y="3048000"/>
            <a:ext cx="4115085" cy="313842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2375B150-D3FC-42D5-859A-EDDDC1FAD353}" type="slidenum">
              <a:rPr lang="en-US" smtClean="0">
                <a:latin typeface="Arial" charset="0"/>
                <a:cs typeface="Arial" charset="0"/>
              </a:rPr>
              <a:pPr/>
              <a:t>8</a:t>
            </a:fld>
            <a:endParaRPr lang="en-US">
              <a:latin typeface="Arial" charset="0"/>
              <a:cs typeface="Arial" charset="0"/>
            </a:endParaRPr>
          </a:p>
        </p:txBody>
      </p:sp>
      <p:sp>
        <p:nvSpPr>
          <p:cNvPr id="31747" name="Rectangle 2"/>
          <p:cNvSpPr>
            <a:spLocks noGrp="1" noChangeArrowheads="1"/>
          </p:cNvSpPr>
          <p:nvPr>
            <p:ph type="title"/>
          </p:nvPr>
        </p:nvSpPr>
        <p:spPr>
          <a:xfrm>
            <a:off x="609600" y="228600"/>
            <a:ext cx="8229600" cy="1143000"/>
          </a:xfrm>
        </p:spPr>
        <p:txBody>
          <a:bodyPr/>
          <a:lstStyle/>
          <a:p>
            <a:pPr algn="ctr"/>
            <a:r>
              <a:rPr lang="en-US" sz="6000" dirty="0">
                <a:solidFill>
                  <a:srgbClr val="0033CC"/>
                </a:solidFill>
              </a:rPr>
              <a:t>Internal Search</a:t>
            </a:r>
          </a:p>
        </p:txBody>
      </p:sp>
      <p:sp>
        <p:nvSpPr>
          <p:cNvPr id="31748" name="Rectangle 3"/>
          <p:cNvSpPr>
            <a:spLocks noGrp="1" noChangeArrowheads="1"/>
          </p:cNvSpPr>
          <p:nvPr>
            <p:ph type="body" sz="half" idx="1"/>
          </p:nvPr>
        </p:nvSpPr>
        <p:spPr>
          <a:xfrm>
            <a:off x="1676400" y="1371600"/>
            <a:ext cx="7010400" cy="1905000"/>
          </a:xfrm>
        </p:spPr>
        <p:txBody>
          <a:bodyPr/>
          <a:lstStyle/>
          <a:p>
            <a:r>
              <a:rPr lang="zh-CN" altLang="en-US" dirty="0"/>
              <a:t>想到的品牌</a:t>
            </a:r>
            <a:r>
              <a:rPr lang="en-US" altLang="zh-CN" dirty="0"/>
              <a:t>Memory</a:t>
            </a:r>
            <a:endParaRPr lang="en-US" dirty="0"/>
          </a:p>
          <a:p>
            <a:r>
              <a:rPr lang="zh-CN" altLang="en-US" dirty="0"/>
              <a:t>快速减少选择</a:t>
            </a:r>
            <a:endParaRPr lang="en-US" dirty="0"/>
          </a:p>
          <a:p>
            <a:r>
              <a:rPr lang="zh-CN" altLang="en-US" dirty="0"/>
              <a:t>基于过去经历的选择</a:t>
            </a:r>
            <a:endParaRPr lang="en-US" dirty="0"/>
          </a:p>
        </p:txBody>
      </p:sp>
      <p:sp>
        <p:nvSpPr>
          <p:cNvPr id="3174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175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175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31752" name="TextBox 10"/>
          <p:cNvSpPr txBox="1">
            <a:spLocks noChangeArrowheads="1"/>
          </p:cNvSpPr>
          <p:nvPr/>
        </p:nvSpPr>
        <p:spPr bwMode="auto">
          <a:xfrm>
            <a:off x="838200" y="4267200"/>
            <a:ext cx="5410200" cy="369888"/>
          </a:xfrm>
          <a:prstGeom prst="rect">
            <a:avLst/>
          </a:prstGeom>
          <a:noFill/>
          <a:ln w="9525">
            <a:noFill/>
            <a:miter lim="800000"/>
            <a:headEnd/>
            <a:tailEnd/>
          </a:ln>
        </p:spPr>
        <p:txBody>
          <a:bodyPr>
            <a:spAutoFit/>
          </a:bodyPr>
          <a:lstStyle/>
          <a:p>
            <a:pPr algn="ctr"/>
            <a:r>
              <a:rPr lang="en-US"/>
              <a:t>Brand awareness and brand equity important</a:t>
            </a:r>
          </a:p>
        </p:txBody>
      </p:sp>
      <p:pic>
        <p:nvPicPr>
          <p:cNvPr id="31753" name="Picture 1"/>
          <p:cNvPicPr>
            <a:picLocks noChangeAspect="1"/>
          </p:cNvPicPr>
          <p:nvPr/>
        </p:nvPicPr>
        <p:blipFill>
          <a:blip r:embed="rId3"/>
          <a:srcRect/>
          <a:stretch>
            <a:fillRect/>
          </a:stretch>
        </p:blipFill>
        <p:spPr bwMode="auto">
          <a:xfrm>
            <a:off x="6019800" y="2895600"/>
            <a:ext cx="2590800" cy="3565525"/>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2"/>
          </p:nvPr>
        </p:nvSpPr>
        <p:spPr>
          <a:xfrm>
            <a:off x="7010400" y="6553200"/>
            <a:ext cx="1905000" cy="457200"/>
          </a:xfrm>
          <a:noFill/>
        </p:spPr>
        <p:txBody>
          <a:bodyPr/>
          <a:lstStyle/>
          <a:p>
            <a:r>
              <a:rPr lang="en-US">
                <a:latin typeface="Arial" charset="0"/>
                <a:cs typeface="Arial" charset="0"/>
              </a:rPr>
              <a:t>3-</a:t>
            </a:r>
            <a:fld id="{32B7B512-7951-468F-8FC3-405CF67C93FD}" type="slidenum">
              <a:rPr lang="en-US" smtClean="0">
                <a:latin typeface="Arial" charset="0"/>
                <a:cs typeface="Arial" charset="0"/>
              </a:rPr>
              <a:pPr/>
              <a:t>9</a:t>
            </a:fld>
            <a:endParaRPr lang="en-US">
              <a:latin typeface="Arial" charset="0"/>
              <a:cs typeface="Arial" charset="0"/>
            </a:endParaRPr>
          </a:p>
        </p:txBody>
      </p:sp>
      <p:sp>
        <p:nvSpPr>
          <p:cNvPr id="33795" name="Rectangle 2"/>
          <p:cNvSpPr>
            <a:spLocks noGrp="1" noChangeArrowheads="1"/>
          </p:cNvSpPr>
          <p:nvPr>
            <p:ph type="title"/>
          </p:nvPr>
        </p:nvSpPr>
        <p:spPr>
          <a:xfrm>
            <a:off x="838200" y="304800"/>
            <a:ext cx="8001000" cy="1143000"/>
          </a:xfrm>
        </p:spPr>
        <p:txBody>
          <a:bodyPr/>
          <a:lstStyle/>
          <a:p>
            <a:pPr algn="ctr"/>
            <a:r>
              <a:rPr lang="en-US" sz="6000">
                <a:solidFill>
                  <a:srgbClr val="0033CC"/>
                </a:solidFill>
              </a:rPr>
              <a:t>External Search</a:t>
            </a:r>
          </a:p>
        </p:txBody>
      </p:sp>
      <p:sp>
        <p:nvSpPr>
          <p:cNvPr id="33796" name="Rectangle 3"/>
          <p:cNvSpPr>
            <a:spLocks noGrp="1" noChangeArrowheads="1"/>
          </p:cNvSpPr>
          <p:nvPr>
            <p:ph type="body" sz="half" idx="1"/>
          </p:nvPr>
        </p:nvSpPr>
        <p:spPr>
          <a:xfrm>
            <a:off x="1371600" y="2057400"/>
            <a:ext cx="7162800" cy="2133600"/>
          </a:xfrm>
        </p:spPr>
        <p:txBody>
          <a:bodyPr/>
          <a:lstStyle/>
          <a:p>
            <a:r>
              <a:rPr lang="en-US" sz="3600" dirty="0"/>
              <a:t>Ability to search</a:t>
            </a:r>
          </a:p>
          <a:p>
            <a:r>
              <a:rPr lang="en-US" sz="3600" dirty="0"/>
              <a:t>Level of </a:t>
            </a:r>
            <a:r>
              <a:rPr lang="en-US" sz="3600" dirty="0">
                <a:solidFill>
                  <a:srgbClr val="FF0000"/>
                </a:solidFill>
              </a:rPr>
              <a:t>motivation</a:t>
            </a:r>
          </a:p>
          <a:p>
            <a:r>
              <a:rPr lang="en-US" sz="3600" dirty="0"/>
              <a:t>Perceived cost versus benefit</a:t>
            </a:r>
          </a:p>
        </p:txBody>
      </p:sp>
      <p:sp>
        <p:nvSpPr>
          <p:cNvPr id="337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37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GB"/>
          </a:p>
        </p:txBody>
      </p:sp>
      <p:sp>
        <p:nvSpPr>
          <p:cNvPr id="3379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Tree>
  </p:cSld>
  <p:clrMapOvr>
    <a:masterClrMapping/>
  </p:clrMapOvr>
  <p:transition/>
</p:sld>
</file>

<file path=ppt/theme/theme1.xml><?xml version="1.0" encoding="utf-8"?>
<a:theme xmlns:a="http://schemas.openxmlformats.org/drawingml/2006/main" name="Twinkle">
  <a:themeElements>
    <a:clrScheme name="">
      <a:dk1>
        <a:srgbClr val="000000"/>
      </a:dk1>
      <a:lt1>
        <a:srgbClr val="990066"/>
      </a:lt1>
      <a:dk2>
        <a:srgbClr val="FF9933"/>
      </a:dk2>
      <a:lt2>
        <a:srgbClr val="660033"/>
      </a:lt2>
      <a:accent1>
        <a:srgbClr val="9933FF"/>
      </a:accent1>
      <a:accent2>
        <a:srgbClr val="00CCCC"/>
      </a:accent2>
      <a:accent3>
        <a:srgbClr val="CAAAB8"/>
      </a:accent3>
      <a:accent4>
        <a:srgbClr val="000000"/>
      </a:accent4>
      <a:accent5>
        <a:srgbClr val="CAADFF"/>
      </a:accent5>
      <a:accent6>
        <a:srgbClr val="00B9B9"/>
      </a:accent6>
      <a:hlink>
        <a:srgbClr val="0000FF"/>
      </a:hlink>
      <a:folHlink>
        <a:srgbClr val="CC6600"/>
      </a:folHlink>
    </a:clrScheme>
    <a:fontScheme name="Twink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winkle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Twinkle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Twinkle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winkle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Twinkle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Twinkle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Twinkle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Designs\Twinkle.pot</Template>
  <TotalTime>2475</TotalTime>
  <Words>5128</Words>
  <Application>Microsoft Office PowerPoint</Application>
  <PresentationFormat>全屏显示(4:3)</PresentationFormat>
  <Paragraphs>386</Paragraphs>
  <Slides>36</Slides>
  <Notes>30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华文细黑</vt:lpstr>
      <vt:lpstr>宋体</vt:lpstr>
      <vt:lpstr>微软雅黑</vt:lpstr>
      <vt:lpstr>Arial</vt:lpstr>
      <vt:lpstr>Calibri</vt:lpstr>
      <vt:lpstr>Times New Roman</vt:lpstr>
      <vt:lpstr>Wingdings</vt:lpstr>
      <vt:lpstr>Twinkle</vt:lpstr>
      <vt:lpstr>PowerPoint 演示文稿</vt:lpstr>
      <vt:lpstr>Chapter Objectives</vt:lpstr>
      <vt:lpstr>PowerPoint 演示文稿</vt:lpstr>
      <vt:lpstr>Consumer Purchasing Process</vt:lpstr>
      <vt:lpstr>PowerPoint 演示文稿</vt:lpstr>
      <vt:lpstr>PowerPoint 演示文稿</vt:lpstr>
      <vt:lpstr>信息搜索</vt:lpstr>
      <vt:lpstr>Internal Search</vt:lpstr>
      <vt:lpstr>External Search</vt:lpstr>
      <vt:lpstr>Ability to Search</vt:lpstr>
      <vt:lpstr>Level of Motivation</vt:lpstr>
      <vt:lpstr>Involvement</vt:lpstr>
      <vt:lpstr>涉入度本质的分类：情境涉入、持久性涉入和反应涉入</vt:lpstr>
      <vt:lpstr>Personal Involvement Inventory</vt:lpstr>
      <vt:lpstr>FCB grid模型</vt:lpstr>
      <vt:lpstr>涉入程度与消费者行为关系表</vt:lpstr>
      <vt:lpstr>Cost versus Benefits</vt:lpstr>
      <vt:lpstr>Consumer Attitude</vt:lpstr>
      <vt:lpstr>PowerPoint 演示文稿</vt:lpstr>
      <vt:lpstr>Attitude Sequence</vt:lpstr>
      <vt:lpstr>PowerPoint 演示文稿</vt:lpstr>
      <vt:lpstr>PowerPoint 演示文稿</vt:lpstr>
      <vt:lpstr>PowerPoint 演示文稿</vt:lpstr>
      <vt:lpstr>PowerPoint 演示文稿</vt:lpstr>
      <vt:lpstr>Cognitive Mapping</vt:lpstr>
      <vt:lpstr>PowerPoint 演示文稿</vt:lpstr>
      <vt:lpstr>信息处理和认知地图的主要作用</vt:lpstr>
      <vt:lpstr>PowerPoint 演示文稿</vt:lpstr>
      <vt:lpstr>The Evoked Set Method</vt:lpstr>
      <vt:lpstr>PowerPoint 演示文稿</vt:lpstr>
      <vt:lpstr>The Multiattribute Approach</vt:lpstr>
      <vt:lpstr>PowerPoint 演示文稿</vt:lpstr>
      <vt:lpstr>Affect Referral</vt:lpstr>
      <vt:lpstr>PowerPoint 演示文稿</vt:lpstr>
      <vt:lpstr>Petty, Richard; Cacioppo, John (1986)</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factors affect consumer purchasing behavior?</dc:title>
  <dc:creator>Kenneth E. Clow</dc:creator>
  <cp:lastModifiedBy>Mingyi GU</cp:lastModifiedBy>
  <cp:revision>278</cp:revision>
  <cp:lastPrinted>1999-07-18T21:50:46Z</cp:lastPrinted>
  <dcterms:created xsi:type="dcterms:W3CDTF">1999-06-29T17:18:05Z</dcterms:created>
  <dcterms:modified xsi:type="dcterms:W3CDTF">2017-09-29T06:17:57Z</dcterms:modified>
</cp:coreProperties>
</file>