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4"/>
  </p:notesMasterIdLst>
  <p:handoutMasterIdLst>
    <p:handoutMasterId r:id="rId95"/>
  </p:handoutMasterIdLst>
  <p:sldIdLst>
    <p:sldId id="259" r:id="rId2"/>
    <p:sldId id="383" r:id="rId3"/>
    <p:sldId id="384" r:id="rId4"/>
    <p:sldId id="385" r:id="rId5"/>
    <p:sldId id="386" r:id="rId6"/>
    <p:sldId id="387" r:id="rId7"/>
    <p:sldId id="388" r:id="rId8"/>
    <p:sldId id="346" r:id="rId9"/>
    <p:sldId id="358" r:id="rId10"/>
    <p:sldId id="382" r:id="rId11"/>
    <p:sldId id="360" r:id="rId12"/>
    <p:sldId id="359" r:id="rId13"/>
    <p:sldId id="356" r:id="rId14"/>
    <p:sldId id="334" r:id="rId15"/>
    <p:sldId id="337" r:id="rId16"/>
    <p:sldId id="336" r:id="rId17"/>
    <p:sldId id="303" r:id="rId18"/>
    <p:sldId id="376" r:id="rId19"/>
    <p:sldId id="347" r:id="rId20"/>
    <p:sldId id="377" r:id="rId21"/>
    <p:sldId id="362" r:id="rId22"/>
    <p:sldId id="363" r:id="rId23"/>
    <p:sldId id="366" r:id="rId24"/>
    <p:sldId id="361" r:id="rId25"/>
    <p:sldId id="378" r:id="rId26"/>
    <p:sldId id="304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79" r:id="rId35"/>
    <p:sldId id="380" r:id="rId36"/>
    <p:sldId id="381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02" r:id="rId60"/>
    <p:sldId id="335" r:id="rId61"/>
    <p:sldId id="295" r:id="rId62"/>
    <p:sldId id="296" r:id="rId63"/>
    <p:sldId id="297" r:id="rId64"/>
    <p:sldId id="298" r:id="rId65"/>
    <p:sldId id="299" r:id="rId66"/>
    <p:sldId id="300" r:id="rId67"/>
    <p:sldId id="256" r:id="rId68"/>
    <p:sldId id="270" r:id="rId69"/>
    <p:sldId id="268" r:id="rId70"/>
    <p:sldId id="280" r:id="rId71"/>
    <p:sldId id="339" r:id="rId72"/>
    <p:sldId id="357" r:id="rId73"/>
    <p:sldId id="340" r:id="rId74"/>
    <p:sldId id="341" r:id="rId75"/>
    <p:sldId id="281" r:id="rId76"/>
    <p:sldId id="282" r:id="rId77"/>
    <p:sldId id="283" r:id="rId78"/>
    <p:sldId id="284" r:id="rId79"/>
    <p:sldId id="285" r:id="rId80"/>
    <p:sldId id="269" r:id="rId81"/>
    <p:sldId id="286" r:id="rId82"/>
    <p:sldId id="261" r:id="rId83"/>
    <p:sldId id="262" r:id="rId84"/>
    <p:sldId id="263" r:id="rId85"/>
    <p:sldId id="267" r:id="rId86"/>
    <p:sldId id="266" r:id="rId87"/>
    <p:sldId id="273" r:id="rId88"/>
    <p:sldId id="272" r:id="rId89"/>
    <p:sldId id="365" r:id="rId90"/>
    <p:sldId id="294" r:id="rId91"/>
    <p:sldId id="292" r:id="rId92"/>
    <p:sldId id="293" r:id="rId9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E044A1"/>
    <a:srgbClr val="DDDDDD"/>
    <a:srgbClr val="000000"/>
    <a:srgbClr val="000066"/>
    <a:srgbClr val="FF33CC"/>
    <a:srgbClr val="8F1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014" autoAdjust="0"/>
    <p:restoredTop sz="94660"/>
  </p:normalViewPr>
  <p:slideViewPr>
    <p:cSldViewPr>
      <p:cViewPr>
        <p:scale>
          <a:sx n="75" d="100"/>
          <a:sy n="75" d="100"/>
        </p:scale>
        <p:origin x="-1720" y="-1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06BC7-3A5F-46EE-A5EC-FA23397BD87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75480-063B-4D68-9ACD-38900491653C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u="sng" dirty="0" smtClean="0">
              <a:solidFill>
                <a:schemeClr val="bg1"/>
              </a:solidFill>
            </a:rPr>
            <a:t>Motivation</a:t>
          </a:r>
        </a:p>
        <a:p>
          <a:r>
            <a:rPr lang="en-US" b="1" i="0" dirty="0" smtClean="0">
              <a:solidFill>
                <a:schemeClr val="bg1"/>
              </a:solidFill>
              <a:cs typeface="Times New Roman" pitchFamily="18" charset="0"/>
            </a:rPr>
            <a:t>Motivation is a process which begins with a physiological or psychological need or deficiency which triggers behavior or a drive that is aimed at a goal or an incentive</a:t>
          </a:r>
          <a:r>
            <a:rPr lang="en-US" b="1" i="1" dirty="0" smtClean="0">
              <a:solidFill>
                <a:schemeClr val="bg1"/>
              </a:solidFill>
              <a:cs typeface="Times New Roman" pitchFamily="18" charset="0"/>
            </a:rPr>
            <a:t>.</a:t>
          </a:r>
          <a:endParaRPr lang="en-US" b="1" dirty="0">
            <a:solidFill>
              <a:schemeClr val="bg1"/>
            </a:solidFill>
          </a:endParaRPr>
        </a:p>
      </dgm:t>
    </dgm:pt>
    <dgm:pt modelId="{01DCB7D9-E3FB-463D-9B27-ECF9BEF0BCE4}" type="parTrans" cxnId="{56A26A58-A572-4EE0-9B14-32F16134F0D5}">
      <dgm:prSet/>
      <dgm:spPr/>
      <dgm:t>
        <a:bodyPr/>
        <a:lstStyle/>
        <a:p>
          <a:endParaRPr lang="en-US"/>
        </a:p>
      </dgm:t>
    </dgm:pt>
    <dgm:pt modelId="{F1C52E09-5AD6-4DA3-9823-DD42471115AB}" type="sibTrans" cxnId="{56A26A58-A572-4EE0-9B14-32F16134F0D5}">
      <dgm:prSet/>
      <dgm:spPr/>
      <dgm:t>
        <a:bodyPr/>
        <a:lstStyle/>
        <a:p>
          <a:endParaRPr lang="en-US"/>
        </a:p>
      </dgm:t>
    </dgm:pt>
    <dgm:pt modelId="{D0429CDD-F431-463B-BED4-BEAC5B2FF22C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u="sng" dirty="0" smtClean="0">
              <a:solidFill>
                <a:schemeClr val="bg1"/>
              </a:solidFill>
            </a:rPr>
            <a:t>Motivating</a:t>
          </a:r>
        </a:p>
        <a:p>
          <a:r>
            <a:rPr lang="en-US" b="1" dirty="0" smtClean="0">
              <a:solidFill>
                <a:schemeClr val="bg1"/>
              </a:solidFill>
            </a:rPr>
            <a:t>While a motive is energizer of action, motivating is the channelization of motives.</a:t>
          </a:r>
        </a:p>
        <a:p>
          <a:endParaRPr lang="en-US" b="1" dirty="0">
            <a:solidFill>
              <a:schemeClr val="bg1"/>
            </a:solidFill>
          </a:endParaRPr>
        </a:p>
      </dgm:t>
    </dgm:pt>
    <dgm:pt modelId="{BFE5B255-856E-4A1B-A0E3-10426E4357D8}" type="sibTrans" cxnId="{AD3F9214-36E5-4327-8FC9-85AC412F99B9}">
      <dgm:prSet/>
      <dgm:spPr/>
      <dgm:t>
        <a:bodyPr/>
        <a:lstStyle/>
        <a:p>
          <a:endParaRPr lang="en-US"/>
        </a:p>
      </dgm:t>
    </dgm:pt>
    <dgm:pt modelId="{86594563-774D-493C-822D-DD2C6B209CDA}" type="parTrans" cxnId="{AD3F9214-36E5-4327-8FC9-85AC412F99B9}">
      <dgm:prSet/>
      <dgm:spPr/>
      <dgm:t>
        <a:bodyPr/>
        <a:lstStyle/>
        <a:p>
          <a:endParaRPr lang="en-US"/>
        </a:p>
      </dgm:t>
    </dgm:pt>
    <dgm:pt modelId="{B2DD0267-AED6-478E-8D53-3A4FF6EB6362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u="sng" dirty="0" smtClean="0">
              <a:solidFill>
                <a:schemeClr val="bg1"/>
              </a:solidFill>
            </a:rPr>
            <a:t>Motive</a:t>
          </a:r>
        </a:p>
        <a:p>
          <a:r>
            <a:rPr lang="en-US" b="1" dirty="0" smtClean="0">
              <a:solidFill>
                <a:schemeClr val="bg1"/>
              </a:solidFill>
            </a:rPr>
            <a:t>A motive is an inner state that directs behavior towards goal</a:t>
          </a:r>
          <a:endParaRPr lang="en-US" b="1" dirty="0">
            <a:solidFill>
              <a:schemeClr val="bg1"/>
            </a:solidFill>
          </a:endParaRPr>
        </a:p>
      </dgm:t>
    </dgm:pt>
    <dgm:pt modelId="{E797E25F-BC75-4BAC-8290-7B11F4E00360}" type="sibTrans" cxnId="{C874F998-1A7B-4699-B1D8-9E14830EE5F3}">
      <dgm:prSet/>
      <dgm:spPr/>
      <dgm:t>
        <a:bodyPr/>
        <a:lstStyle/>
        <a:p>
          <a:endParaRPr lang="en-US"/>
        </a:p>
      </dgm:t>
    </dgm:pt>
    <dgm:pt modelId="{5271D30C-AA11-4132-89B0-093EB9591976}" type="parTrans" cxnId="{C874F998-1A7B-4699-B1D8-9E14830EE5F3}">
      <dgm:prSet/>
      <dgm:spPr/>
      <dgm:t>
        <a:bodyPr/>
        <a:lstStyle/>
        <a:p>
          <a:endParaRPr lang="en-US"/>
        </a:p>
      </dgm:t>
    </dgm:pt>
    <dgm:pt modelId="{1BAF96A0-EBB8-4145-8E77-F4884565F79F}" type="pres">
      <dgm:prSet presAssocID="{42E06BC7-3A5F-46EE-A5EC-FA23397BD8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ECDD5-2E28-4C22-B44D-F01D93486F6B}" type="pres">
      <dgm:prSet presAssocID="{B2DD0267-AED6-478E-8D53-3A4FF6EB63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47A27-61E4-432B-87DC-DA8D222A2EA4}" type="pres">
      <dgm:prSet presAssocID="{E797E25F-BC75-4BAC-8290-7B11F4E00360}" presName="sibTrans" presStyleCnt="0"/>
      <dgm:spPr/>
    </dgm:pt>
    <dgm:pt modelId="{531D8026-BF6A-463B-9DA5-AFF695387DB3}" type="pres">
      <dgm:prSet presAssocID="{D0429CDD-F431-463B-BED4-BEAC5B2FF2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C0B9C-C195-4821-8E63-5CD072A81ACE}" type="pres">
      <dgm:prSet presAssocID="{BFE5B255-856E-4A1B-A0E3-10426E4357D8}" presName="sibTrans" presStyleCnt="0"/>
      <dgm:spPr/>
    </dgm:pt>
    <dgm:pt modelId="{03E7D123-D0EB-4C52-8B49-B3F2253AF020}" type="pres">
      <dgm:prSet presAssocID="{25475480-063B-4D68-9ACD-3890049165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E2D46-63A0-A547-B485-4DC968014CCF}" type="presOf" srcId="{D0429CDD-F431-463B-BED4-BEAC5B2FF22C}" destId="{531D8026-BF6A-463B-9DA5-AFF695387DB3}" srcOrd="0" destOrd="0" presId="urn:microsoft.com/office/officeart/2005/8/layout/hList6"/>
    <dgm:cxn modelId="{AD3F9214-36E5-4327-8FC9-85AC412F99B9}" srcId="{42E06BC7-3A5F-46EE-A5EC-FA23397BD876}" destId="{D0429CDD-F431-463B-BED4-BEAC5B2FF22C}" srcOrd="1" destOrd="0" parTransId="{86594563-774D-493C-822D-DD2C6B209CDA}" sibTransId="{BFE5B255-856E-4A1B-A0E3-10426E4357D8}"/>
    <dgm:cxn modelId="{C874F998-1A7B-4699-B1D8-9E14830EE5F3}" srcId="{42E06BC7-3A5F-46EE-A5EC-FA23397BD876}" destId="{B2DD0267-AED6-478E-8D53-3A4FF6EB6362}" srcOrd="0" destOrd="0" parTransId="{5271D30C-AA11-4132-89B0-093EB9591976}" sibTransId="{E797E25F-BC75-4BAC-8290-7B11F4E00360}"/>
    <dgm:cxn modelId="{6FEBCE4F-66F0-B643-8D94-C3409EA702F9}" type="presOf" srcId="{B2DD0267-AED6-478E-8D53-3A4FF6EB6362}" destId="{B70ECDD5-2E28-4C22-B44D-F01D93486F6B}" srcOrd="0" destOrd="0" presId="urn:microsoft.com/office/officeart/2005/8/layout/hList6"/>
    <dgm:cxn modelId="{56A26A58-A572-4EE0-9B14-32F16134F0D5}" srcId="{42E06BC7-3A5F-46EE-A5EC-FA23397BD876}" destId="{25475480-063B-4D68-9ACD-38900491653C}" srcOrd="2" destOrd="0" parTransId="{01DCB7D9-E3FB-463D-9B27-ECF9BEF0BCE4}" sibTransId="{F1C52E09-5AD6-4DA3-9823-DD42471115AB}"/>
    <dgm:cxn modelId="{147015AE-44AA-C345-866E-4142F7DB59B5}" type="presOf" srcId="{42E06BC7-3A5F-46EE-A5EC-FA23397BD876}" destId="{1BAF96A0-EBB8-4145-8E77-F4884565F79F}" srcOrd="0" destOrd="0" presId="urn:microsoft.com/office/officeart/2005/8/layout/hList6"/>
    <dgm:cxn modelId="{9346A923-3B5E-6440-B98C-F94740848945}" type="presOf" srcId="{25475480-063B-4D68-9ACD-38900491653C}" destId="{03E7D123-D0EB-4C52-8B49-B3F2253AF020}" srcOrd="0" destOrd="0" presId="urn:microsoft.com/office/officeart/2005/8/layout/hList6"/>
    <dgm:cxn modelId="{007B5B64-8A1F-534D-92F1-F35BF3C5AA84}" type="presParOf" srcId="{1BAF96A0-EBB8-4145-8E77-F4884565F79F}" destId="{B70ECDD5-2E28-4C22-B44D-F01D93486F6B}" srcOrd="0" destOrd="0" presId="urn:microsoft.com/office/officeart/2005/8/layout/hList6"/>
    <dgm:cxn modelId="{E33E9D0C-566B-5747-8302-16B0FACE45F6}" type="presParOf" srcId="{1BAF96A0-EBB8-4145-8E77-F4884565F79F}" destId="{74047A27-61E4-432B-87DC-DA8D222A2EA4}" srcOrd="1" destOrd="0" presId="urn:microsoft.com/office/officeart/2005/8/layout/hList6"/>
    <dgm:cxn modelId="{71111B2F-8EF9-1546-BC08-0A2968DC07F3}" type="presParOf" srcId="{1BAF96A0-EBB8-4145-8E77-F4884565F79F}" destId="{531D8026-BF6A-463B-9DA5-AFF695387DB3}" srcOrd="2" destOrd="0" presId="urn:microsoft.com/office/officeart/2005/8/layout/hList6"/>
    <dgm:cxn modelId="{596BB5BC-DBC1-344F-A344-315EAF0078F2}" type="presParOf" srcId="{1BAF96A0-EBB8-4145-8E77-F4884565F79F}" destId="{B69C0B9C-C195-4821-8E63-5CD072A81ACE}" srcOrd="3" destOrd="0" presId="urn:microsoft.com/office/officeart/2005/8/layout/hList6"/>
    <dgm:cxn modelId="{2C8C7377-002A-244D-A1C9-C230EE4E7A78}" type="presParOf" srcId="{1BAF96A0-EBB8-4145-8E77-F4884565F79F}" destId="{03E7D123-D0EB-4C52-8B49-B3F2253AF02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CDD5-2E28-4C22-B44D-F01D93486F6B}">
      <dsp:nvSpPr>
        <dsp:cNvPr id="0" name=""/>
        <dsp:cNvSpPr/>
      </dsp:nvSpPr>
      <dsp:spPr>
        <a:xfrm rot="16200000">
          <a:off x="-1086719" y="1087757"/>
          <a:ext cx="4873625" cy="2698110"/>
        </a:xfrm>
        <a:prstGeom prst="flowChartManualOperation">
          <a:avLst/>
        </a:prstGeom>
        <a:solidFill>
          <a:schemeClr val="accent6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66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bg1"/>
              </a:solidFill>
            </a:rPr>
            <a:t>Motive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A motive is an inner state that directs behavior towards goal</a:t>
          </a:r>
          <a:endParaRPr lang="en-US" sz="1800" b="1" kern="1200" dirty="0">
            <a:solidFill>
              <a:schemeClr val="bg1"/>
            </a:solidFill>
          </a:endParaRPr>
        </a:p>
      </dsp:txBody>
      <dsp:txXfrm rot="5400000">
        <a:off x="1038" y="974725"/>
        <a:ext cx="2698110" cy="2924175"/>
      </dsp:txXfrm>
    </dsp:sp>
    <dsp:sp modelId="{531D8026-BF6A-463B-9DA5-AFF695387DB3}">
      <dsp:nvSpPr>
        <dsp:cNvPr id="0" name=""/>
        <dsp:cNvSpPr/>
      </dsp:nvSpPr>
      <dsp:spPr>
        <a:xfrm rot="16200000">
          <a:off x="1813748" y="1087757"/>
          <a:ext cx="4873625" cy="2698110"/>
        </a:xfrm>
        <a:prstGeom prst="flowChartManualOperation">
          <a:avLst/>
        </a:prstGeom>
        <a:solidFill>
          <a:schemeClr val="accent5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66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bg1"/>
              </a:solidFill>
            </a:rPr>
            <a:t>Motivating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While a motive is energizer of action, motivating is the channelization of motives.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bg1"/>
            </a:solidFill>
          </a:endParaRPr>
        </a:p>
      </dsp:txBody>
      <dsp:txXfrm rot="5400000">
        <a:off x="2901505" y="974725"/>
        <a:ext cx="2698110" cy="2924175"/>
      </dsp:txXfrm>
    </dsp:sp>
    <dsp:sp modelId="{03E7D123-D0EB-4C52-8B49-B3F2253AF020}">
      <dsp:nvSpPr>
        <dsp:cNvPr id="0" name=""/>
        <dsp:cNvSpPr/>
      </dsp:nvSpPr>
      <dsp:spPr>
        <a:xfrm rot="16200000">
          <a:off x="4714216" y="1087757"/>
          <a:ext cx="4873625" cy="2698110"/>
        </a:xfrm>
        <a:prstGeom prst="flowChartManualOperation">
          <a:avLst/>
        </a:prstGeom>
        <a:solidFill>
          <a:schemeClr val="accent6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66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bg1"/>
              </a:solidFill>
            </a:rPr>
            <a:t>Motivation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1"/>
              </a:solidFill>
              <a:cs typeface="Times New Roman" pitchFamily="18" charset="0"/>
            </a:rPr>
            <a:t>Motivation is a process which begins with a physiological or psychological need or deficiency which triggers behavior or a drive that is aimed at a goal or an incentive</a:t>
          </a:r>
          <a:r>
            <a:rPr lang="en-US" sz="1800" b="1" i="1" kern="1200" dirty="0" smtClean="0">
              <a:solidFill>
                <a:schemeClr val="bg1"/>
              </a:solidFill>
              <a:cs typeface="Times New Roman" pitchFamily="18" charset="0"/>
            </a:rPr>
            <a:t>.</a:t>
          </a:r>
          <a:endParaRPr lang="en-US" sz="1800" b="1" kern="1200" dirty="0">
            <a:solidFill>
              <a:schemeClr val="bg1"/>
            </a:solidFill>
          </a:endParaRPr>
        </a:p>
      </dsp:txBody>
      <dsp:txXfrm rot="5400000">
        <a:off x="5801973" y="974725"/>
        <a:ext cx="2698110" cy="292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C878C-EA93-4592-9A9B-A0815411B5CC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D2412-8CFD-48C1-A1DD-39C1D837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467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4BDC-CDB2-43E9-A99B-C170316D1D81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DF119-CF7F-4947-9E3E-168B4A393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639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DF119-CF7F-4947-9E3E-168B4A393D15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E37C2EB-0742-4D7E-883A-F8B4D9E0890B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DF119-CF7F-4947-9E3E-168B4A393D15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501AB5-A97A-48AC-9FBB-5F955E3D5550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3/2/17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D036D98-CB95-47D4-91D6-75DCF13F80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" descr="http://stanfordesp.org/media/images/stanfordesp-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1900"/>
            <a:ext cx="1902541" cy="5461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 userDrawn="1"/>
        </p:nvSpPr>
        <p:spPr>
          <a:xfrm>
            <a:off x="6781800" y="6629400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By: Ravishankar Gundlapalli &amp; </a:t>
            </a:r>
            <a:r>
              <a:rPr lang="en-US" sz="900" b="1" dirty="0" err="1" smtClean="0"/>
              <a:t>Vani</a:t>
            </a:r>
            <a:r>
              <a:rPr lang="en-US" sz="900" b="1" dirty="0" smtClean="0"/>
              <a:t> Shankar</a:t>
            </a:r>
            <a:endParaRPr lang="en-US" sz="9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CBAA-61FE-4EAE-8FF6-099295C835E0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ACEE-AC3F-4BBF-A0F6-FD5D3138A554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939B-DBA7-4D9A-B527-C563D49439EE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7391-A779-4463-A2EC-3B0C794DCD08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99F6560-58F0-46B2-86F6-382283F23716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DCC9-8941-47F4-9C3E-323D7B16B0E6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9F00-376B-4B12-BE44-993365A0383F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05F5-6E08-45A2-B89F-50F4F923459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D861-CC1E-4376-A6DB-286AEA2EB7C4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81D313-85CE-4019-AC9E-565BBCCE8178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036D98-CB95-47D4-91D6-75DCF13F80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50" r:id="rId12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lendarlabs.com/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Relationship Id="rId3" Type="http://schemas.openxmlformats.org/officeDocument/2006/relationships/image" Target="../media/image53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84784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</a:rPr>
              <a:t>Learning Skills and Time 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</a:rPr>
              <a:t>talking about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ysClr val="windowText" lastClr="000000"/>
                </a:solidFill>
              </a:rPr>
              <a:t>MOTIVATION; GOALS; SUCCESS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5157192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>
                <a:latin typeface="Cambria" pitchFamily="18" charset="0"/>
              </a:rPr>
              <a:t>Damon L Hansen SISU Spring 2017</a:t>
            </a:r>
          </a:p>
        </p:txBody>
      </p:sp>
      <p:pic>
        <p:nvPicPr>
          <p:cNvPr id="2" name="Picture 1" descr="0e5667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2098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REASONS FOR CHOOSING PEOPLE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YO </a:t>
            </a:r>
          </a:p>
          <a:p>
            <a:r>
              <a:rPr lang="en-US" altLang="zh-CN" dirty="0" smtClean="0"/>
              <a:t>IMHO in my humble opinion </a:t>
            </a:r>
          </a:p>
          <a:p>
            <a:r>
              <a:rPr lang="en-US" altLang="zh-CN" dirty="0" smtClean="0"/>
              <a:t>LOL</a:t>
            </a:r>
          </a:p>
          <a:p>
            <a:r>
              <a:rPr lang="en-US" altLang="zh-CN" dirty="0" smtClean="0"/>
              <a:t>ACRONYMFINDER.COM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Reasons for selecting people to survive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sz="4800" dirty="0" smtClean="0"/>
              <a:t>Rebuild society </a:t>
            </a:r>
          </a:p>
          <a:p>
            <a:r>
              <a:rPr lang="en-US" altLang="zh-CN" sz="4800" dirty="0" smtClean="0"/>
              <a:t>Military and defense knowledge ; knowledge of guns and weapon </a:t>
            </a:r>
          </a:p>
          <a:p>
            <a:r>
              <a:rPr lang="en-US" altLang="zh-CN" sz="4800" dirty="0" smtClean="0"/>
              <a:t>Intelligence, beauty, health, wealth</a:t>
            </a:r>
          </a:p>
          <a:p>
            <a:r>
              <a:rPr lang="en-US" altLang="zh-CN" sz="4800" dirty="0" smtClean="0"/>
              <a:t>Ability to contribute to education. </a:t>
            </a:r>
          </a:p>
          <a:p>
            <a:r>
              <a:rPr lang="en-US" altLang="zh-CN" sz="4800" dirty="0" smtClean="0"/>
              <a:t>Ability to build and construct. </a:t>
            </a:r>
          </a:p>
          <a:p>
            <a:r>
              <a:rPr lang="en-US" altLang="zh-CN" sz="4800" dirty="0" smtClean="0"/>
              <a:t>Ability to have children. </a:t>
            </a:r>
          </a:p>
          <a:p>
            <a:endParaRPr lang="zh-CN" alt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5400" dirty="0" smtClean="0"/>
              <a:t>I think X person will not contribute to society and is not important because ______ . </a:t>
            </a:r>
          </a:p>
          <a:p>
            <a:r>
              <a:rPr lang="en-US" altLang="zh-CN" sz="5400" dirty="0" smtClean="0"/>
              <a:t>X person is important to keeping society together and functioning because_____ 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quotation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and fully understand key terms and concepts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of a way you can </a:t>
            </a:r>
            <a:r>
              <a:rPr lang="en-US" u="sng" dirty="0" smtClean="0"/>
              <a:t>personalize</a:t>
            </a:r>
            <a:r>
              <a:rPr lang="en-US" dirty="0" smtClean="0"/>
              <a:t> or apply the quote to yourself and your own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</a:t>
            </a:r>
            <a:r>
              <a:rPr lang="en-US" dirty="0" smtClean="0"/>
              <a:t>xplain what is the </a:t>
            </a:r>
            <a:r>
              <a:rPr lang="en-US" u="sng" dirty="0" smtClean="0"/>
              <a:t>pearl of wisdom</a:t>
            </a:r>
            <a:r>
              <a:rPr lang="en-US" dirty="0" smtClean="0"/>
              <a:t> or what the quote has to teach </a:t>
            </a:r>
            <a:r>
              <a:rPr lang="en-US" sz="3200" b="1" dirty="0" smtClean="0"/>
              <a:t>(i.e. THIS QUOTE IS SAYING THAT YOU CAN BE A HAPPIER PERSON IF______)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072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7-03-01 at 9.57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6429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2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VOCABULARY JOURNAL ENTRY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EXPECTATION</a:t>
            </a:r>
          </a:p>
          <a:p>
            <a:r>
              <a:rPr lang="en-US" altLang="zh-CN" dirty="0" smtClean="0"/>
              <a:t>Def.  </a:t>
            </a:r>
            <a:r>
              <a:rPr lang="en-US" altLang="zh-CN" i="1" dirty="0" smtClean="0"/>
              <a:t>Something that is demanded, required or strongly requested by an individual. </a:t>
            </a:r>
            <a:endParaRPr lang="en-US" altLang="zh-CN" dirty="0" smtClean="0"/>
          </a:p>
          <a:p>
            <a:r>
              <a:rPr lang="en-US" altLang="zh-CN" dirty="0" smtClean="0"/>
              <a:t>Expectation:  n </a:t>
            </a:r>
          </a:p>
          <a:p>
            <a:r>
              <a:rPr lang="en-US" altLang="zh-CN" dirty="0" smtClean="0"/>
              <a:t>Collocates with: adj. unreasonable, realistic, specific</a:t>
            </a:r>
          </a:p>
          <a:p>
            <a:r>
              <a:rPr lang="en-US" altLang="zh-CN" dirty="0" smtClean="0"/>
              <a:t>What kinds of expectations might you have? </a:t>
            </a:r>
          </a:p>
          <a:p>
            <a:r>
              <a:rPr lang="en-US" altLang="zh-CN" dirty="0" smtClean="0"/>
              <a:t>Ex. Sentence </a:t>
            </a:r>
          </a:p>
          <a:p>
            <a:r>
              <a:rPr lang="en-US" altLang="zh-CN" u="sng" dirty="0" smtClean="0"/>
              <a:t>I think you have a really unreasonable expectation and should improve it </a:t>
            </a:r>
            <a:endParaRPr lang="zh-CN" altLang="en-US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VOCABULARY NOTEBOOK ENTRIES 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MAKE SURE YOU INCLUDE: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Definition (use online oxford dictionary ; collocation dictionary (bing.com ) ;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ENGLISH-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ENGLISH</a:t>
            </a:r>
            <a:r>
              <a:rPr lang="zh-CN" altLang="en-US" dirty="0" smtClean="0"/>
              <a:t> </a:t>
            </a:r>
            <a:r>
              <a:rPr lang="en-US" altLang="zh-CN" dirty="0" smtClean="0"/>
              <a:t>DICTIONARY(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Collocation (patterns of words together)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Word root (if written in dictionary entry)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Translation (if it helps – use PLECO application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Example sentence that is COMPLEX and demonstrates the meaning of a word. </a:t>
            </a:r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81200" y="4191000"/>
            <a:ext cx="5105400" cy="609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600" dirty="0" smtClean="0"/>
              <a:t>What Learning Style means?</a:t>
            </a:r>
            <a:endParaRPr lang="en-US" sz="26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533400" y="5029200"/>
            <a:ext cx="8001000" cy="13716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Learning Style  is the way a person processes, internalizes, and studies new and challenging material. </a:t>
            </a:r>
            <a:endParaRPr lang="en-US" sz="2500" dirty="0"/>
          </a:p>
        </p:txBody>
      </p:sp>
      <p:pic>
        <p:nvPicPr>
          <p:cNvPr id="23" name="Picture Placeholder 22" descr="images-4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1678" b="1678"/>
          <a:stretch>
            <a:fillRect/>
          </a:stretch>
        </p:blipFill>
        <p:spPr>
          <a:xfrm>
            <a:off x="2819400" y="450850"/>
            <a:ext cx="5531785" cy="3530303"/>
          </a:xfrm>
          <a:prstGeom prst="roundRect">
            <a:avLst>
              <a:gd name="adj" fmla="val 3826"/>
            </a:avLst>
          </a:prstGeom>
        </p:spPr>
      </p:pic>
    </p:spTree>
    <p:extLst>
      <p:ext uri="{BB962C8B-B14F-4D97-AF65-F5344CB8AC3E}">
        <p14:creationId xmlns:p14="http://schemas.microsoft.com/office/powerpoint/2010/main" val="157180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D313-85CE-4019-AC9E-565BBCCE8178}" type="datetime8">
              <a:rPr lang="en-US" smtClean="0"/>
              <a:pPr/>
              <a:t>3/2/17 10:39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29" y="498215"/>
            <a:ext cx="8356209" cy="11336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In groups, compare your answers and </a:t>
            </a:r>
            <a:r>
              <a:rPr lang="cs-CZ" b="1" dirty="0" smtClean="0"/>
              <a:t>answer these questions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6264696" cy="4301167"/>
          </a:xfrm>
        </p:spPr>
        <p:txBody>
          <a:bodyPr>
            <a:noAutofit/>
          </a:bodyPr>
          <a:lstStyle/>
          <a:p>
            <a:r>
              <a:rPr lang="cs-CZ" sz="2800" dirty="0" smtClean="0"/>
              <a:t>What contributed to </a:t>
            </a:r>
            <a:r>
              <a:rPr lang="en-GB" sz="2800" dirty="0" smtClean="0"/>
              <a:t>your </a:t>
            </a:r>
            <a:r>
              <a:rPr lang="en-GB" sz="2800" b="1" dirty="0" smtClean="0"/>
              <a:t>successes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What contributed to your </a:t>
            </a:r>
            <a:r>
              <a:rPr lang="en-GB" sz="2800" b="1" dirty="0" smtClean="0"/>
              <a:t>failures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What are the </a:t>
            </a:r>
            <a:r>
              <a:rPr lang="en-GB" sz="2800" b="1" dirty="0" smtClean="0"/>
              <a:t>similarities</a:t>
            </a:r>
            <a:r>
              <a:rPr lang="en-GB" sz="2800" dirty="0" smtClean="0"/>
              <a:t> in your answers?</a:t>
            </a:r>
          </a:p>
          <a:p>
            <a:r>
              <a:rPr lang="en-GB" sz="2800" dirty="0" smtClean="0"/>
              <a:t>Are there any big </a:t>
            </a:r>
            <a:r>
              <a:rPr lang="en-GB" sz="2800" b="1" dirty="0" smtClean="0"/>
              <a:t>differences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r>
              <a:rPr lang="en-GB" sz="2800" dirty="0" smtClean="0"/>
              <a:t>What does ‘</a:t>
            </a:r>
            <a:r>
              <a:rPr lang="en-GB" sz="2800" b="1" dirty="0" smtClean="0"/>
              <a:t>success</a:t>
            </a:r>
            <a:r>
              <a:rPr lang="en-GB" sz="2800" dirty="0" smtClean="0"/>
              <a:t>’ mean?</a:t>
            </a:r>
          </a:p>
          <a:p>
            <a:r>
              <a:rPr lang="en-GB" sz="2800" dirty="0" smtClean="0"/>
              <a:t>Can you describe </a:t>
            </a:r>
            <a:r>
              <a:rPr lang="en-GB" sz="2800" b="1" dirty="0" smtClean="0"/>
              <a:t>a clever person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What makes a topic </a:t>
            </a:r>
            <a:r>
              <a:rPr lang="en-GB" sz="2800" b="1" dirty="0" smtClean="0"/>
              <a:t>interesting</a:t>
            </a:r>
            <a:r>
              <a:rPr lang="en-GB" sz="2800" dirty="0" smtClean="0"/>
              <a:t>?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 descr="http://images.huffingtonpost.com/2016-05-01-1462073480-1373723-failuresucce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r="24282"/>
          <a:stretch/>
        </p:blipFill>
        <p:spPr bwMode="auto">
          <a:xfrm>
            <a:off x="6342501" y="1969377"/>
            <a:ext cx="2414638" cy="437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8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riddles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11:12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40080" y="1340768"/>
            <a:ext cx="850392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/>
              <a:t>I am the beginning of the end, the end of every place. I am the </a:t>
            </a:r>
            <a:r>
              <a:rPr lang="en-US" sz="6600" dirty="0" err="1" smtClean="0"/>
              <a:t>beinning</a:t>
            </a:r>
            <a:r>
              <a:rPr lang="en-US" sz="6600" dirty="0" smtClean="0"/>
              <a:t> </a:t>
            </a:r>
            <a:r>
              <a:rPr lang="en-US" sz="6600" dirty="0"/>
              <a:t>of eternity, the end of time and space. What am I?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04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WRITE YOUR OWN UNIQUE DEF. OF SUCCESS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 WILL KNOW</a:t>
            </a:r>
          </a:p>
          <a:p>
            <a:r>
              <a:rPr lang="en-US" altLang="zh-CN" dirty="0" smtClean="0"/>
              <a:t>ONE EX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FAILURE ; ONE EXAMPLE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FACTORS THAT CONTRIBUTE TO </a:t>
            </a:r>
            <a:r>
              <a:rPr lang="en-US" altLang="zh-CN" dirty="0" smtClean="0">
                <a:solidFill>
                  <a:srgbClr val="FF0000"/>
                </a:solidFill>
              </a:rPr>
              <a:t>SUCCESS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sz="4400" b="1" dirty="0" smtClean="0"/>
              <a:t>Persistence</a:t>
            </a:r>
            <a:r>
              <a:rPr lang="en-US" altLang="zh-CN" sz="4400" dirty="0" smtClean="0"/>
              <a:t> (never give up ) and </a:t>
            </a:r>
            <a:r>
              <a:rPr lang="en-US" altLang="zh-CN" sz="4400" b="1" dirty="0" smtClean="0"/>
              <a:t>resilience </a:t>
            </a:r>
            <a:r>
              <a:rPr lang="en-US" altLang="zh-CN" sz="4400" dirty="0" smtClean="0"/>
              <a:t>(to effectively deal with pain and suffering ) </a:t>
            </a:r>
          </a:p>
          <a:p>
            <a:r>
              <a:rPr lang="en-US" altLang="zh-CN" sz="4400" b="1" dirty="0" smtClean="0"/>
              <a:t>When life throws SOUR lemons, make SWEET lemonade  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FACTORS THAT CONTRIBUTE TO </a:t>
            </a:r>
            <a:r>
              <a:rPr lang="en-US" altLang="zh-CN" dirty="0" smtClean="0">
                <a:solidFill>
                  <a:srgbClr val="FF0000"/>
                </a:solidFill>
              </a:rPr>
              <a:t>FAIILURE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KEY ELEMENT OF SUCCESS: </a:t>
            </a:r>
            <a:r>
              <a:rPr lang="en-US" u="sng" dirty="0" smtClean="0"/>
              <a:t>GOAL SETTING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Screen Shot 2017-03-01 at 9.56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544343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1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sz="4800" dirty="0" smtClean="0"/>
              <a:t>I will know that I am indeed successful if X Y and Z are obtained or achieved. 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zh-CN" sz="4800" dirty="0" smtClean="0"/>
              <a:t>MATERIAL THING (</a:t>
            </a:r>
            <a:r>
              <a:rPr lang="en-US" altLang="zh-CN" sz="4800" dirty="0" err="1" smtClean="0"/>
              <a:t>iphone</a:t>
            </a:r>
            <a:r>
              <a:rPr lang="en-US" altLang="zh-CN" sz="4800" dirty="0" smtClean="0"/>
              <a:t> 8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zh-CN" sz="4800" dirty="0" smtClean="0"/>
              <a:t>PERSONAL GOAL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zh-CN" sz="4800" dirty="0" smtClean="0"/>
              <a:t>INTELLECTUAL ACHIEVMENT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SKYPE.com.cn ACCOUNT</a:t>
            </a:r>
          </a:p>
          <a:p>
            <a:r>
              <a:rPr lang="en-US" altLang="zh-CN" sz="4400" dirty="0" smtClean="0"/>
              <a:t>Skype id </a:t>
            </a:r>
            <a:r>
              <a:rPr lang="en-US" altLang="zh-CN" sz="4400" dirty="0" err="1" smtClean="0"/>
              <a:t>damonleohansen</a:t>
            </a:r>
            <a:endParaRPr lang="en-US" altLang="zh-CN" sz="4400" dirty="0" smtClean="0"/>
          </a:p>
          <a:p>
            <a:endParaRPr lang="zh-CN" altLang="en-US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unndunn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77000"/>
          </a:xfrm>
        </p:spPr>
      </p:pic>
    </p:spTree>
    <p:extLst>
      <p:ext uri="{BB962C8B-B14F-4D97-AF65-F5344CB8AC3E}">
        <p14:creationId xmlns:p14="http://schemas.microsoft.com/office/powerpoint/2010/main" val="288182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8129588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7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FFFFFF"/>
                </a:solidFill>
              </a:rPr>
              <a:t>Rti, Jammu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fld id="{05CDB24B-9A24-1948-95E0-22A8A77435AB}" type="slidenum">
              <a:rPr lang="en-US" sz="1200" b="0">
                <a:solidFill>
                  <a:schemeClr val="tx2"/>
                </a:solidFill>
              </a:rPr>
              <a:pPr algn="l" eaLnBrk="1" hangingPunct="1"/>
              <a:t>27</a:t>
            </a:fld>
            <a:endParaRPr lang="en-US" sz="1200" b="0">
              <a:solidFill>
                <a:schemeClr val="tx2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i="1" dirty="0">
                <a:ea typeface="+mj-ea"/>
              </a:rPr>
              <a:t>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286750" cy="4873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i="1" dirty="0">
                <a:latin typeface="Century Schoolbook" charset="0"/>
                <a:cs typeface="Times New Roman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en-US" sz="3600" b="1" i="1" dirty="0">
              <a:latin typeface="Century Schoolbook" charset="0"/>
              <a:cs typeface="Times New Roman" charset="0"/>
            </a:endParaRPr>
          </a:p>
          <a:p>
            <a:pPr algn="just" eaLnBrk="1" hangingPunct="1">
              <a:buFontTx/>
              <a:buNone/>
            </a:pPr>
            <a:r>
              <a:rPr lang="en-US" sz="3600" b="1" i="1" dirty="0">
                <a:latin typeface="Century Schoolbook" charset="0"/>
                <a:cs typeface="Times New Roman" charset="0"/>
              </a:rPr>
              <a:t>Motivation is a process which begins with a physiological or psychological need or deficiency which triggers </a:t>
            </a:r>
            <a:r>
              <a:rPr lang="en-US" sz="3600" b="1" i="1" dirty="0" err="1">
                <a:latin typeface="Century Schoolbook" charset="0"/>
                <a:cs typeface="Times New Roman" charset="0"/>
              </a:rPr>
              <a:t>behaviour</a:t>
            </a:r>
            <a:r>
              <a:rPr lang="en-US" sz="3600" b="1" i="1" dirty="0">
                <a:latin typeface="Century Schoolbook" charset="0"/>
                <a:cs typeface="Times New Roman" charset="0"/>
              </a:rPr>
              <a:t> or a drive that is aimed at a goal or an incentive.</a:t>
            </a:r>
            <a:endParaRPr lang="en-US" sz="3600" b="1" dirty="0">
              <a:latin typeface="Century Schoolbook" charset="0"/>
              <a:cs typeface="Times New Roman" charset="0"/>
            </a:endParaRPr>
          </a:p>
          <a:p>
            <a:pPr algn="just" eaLnBrk="1" hangingPunct="1">
              <a:buFontTx/>
              <a:buNone/>
            </a:pPr>
            <a:endParaRPr lang="en-US" sz="3600" b="1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31294"/>
      </p:ext>
    </p:extLst>
  </p:cSld>
  <p:clrMapOvr>
    <a:masterClrMapping/>
  </p:clrMapOvr>
  <p:transition xmlns:p14="http://schemas.microsoft.com/office/powerpoint/2010/main" spd="slow">
    <p:plu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ke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04800"/>
            <a:ext cx="8429625" cy="1431925"/>
          </a:xfrm>
        </p:spPr>
        <p:txBody>
          <a:bodyPr/>
          <a:lstStyle/>
          <a:p>
            <a:pPr eaLnBrk="1" hangingPunct="1">
              <a:defRPr/>
            </a:pPr>
            <a:r>
              <a:rPr lang="es-CR" sz="4000" b="1" dirty="0" smtClean="0">
                <a:solidFill>
                  <a:schemeClr val="tx1"/>
                </a:solidFill>
                <a:ea typeface="+mj-ea"/>
              </a:rPr>
              <a:t>Motivation: the Key to Success</a:t>
            </a:r>
            <a:endParaRPr lang="en-US" sz="4000" b="1" dirty="0" smtClean="0">
              <a:solidFill>
                <a:schemeClr val="tx1"/>
              </a:solidFill>
              <a:ea typeface="+mj-ea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14563" y="3929063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+mn-ea"/>
              </a:rPr>
              <a:t>MOTIVATION</a:t>
            </a:r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 flipH="1">
            <a:off x="4800600" y="4876800"/>
            <a:ext cx="533400" cy="838200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 flipH="1" flipV="1">
            <a:off x="2286000" y="2667000"/>
            <a:ext cx="381000" cy="990600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 flipV="1">
            <a:off x="7543800" y="3048000"/>
            <a:ext cx="381000" cy="762000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3048000" y="5638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E6F836"/>
                </a:solidFill>
              </a:rPr>
              <a:t>Achievement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5334000" y="2357438"/>
            <a:ext cx="39624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latin typeface="Tahoma" pitchFamily="34" charset="0"/>
                <a:ea typeface="+mn-ea"/>
              </a:rPr>
              <a:t>Successful learning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effectDag name="">
                <a:cont type="tree" name="">
                  <a:effect ref="fillLine"/>
                  <a:outerShdw dist="38100" dir="13500000" algn="br">
                    <a:srgbClr val="668E5E"/>
                  </a:outerShdw>
                </a:cont>
                <a:cont type="tree" name="">
                  <a:effect ref="fillLine"/>
                  <a:outerShdw dist="38100" dir="2700000" algn="tl">
                    <a:srgbClr val="21391C"/>
                  </a:outerShdw>
                </a:cont>
                <a:effect ref="fillLine"/>
              </a:effectDag>
              <a:latin typeface="Tahoma" pitchFamily="34" charset="0"/>
              <a:ea typeface="+mn-ea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1000125" y="2209800"/>
            <a:ext cx="3714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E6F836"/>
                </a:solidFill>
              </a:rPr>
              <a:t>Successful teaching</a:t>
            </a:r>
          </a:p>
        </p:txBody>
      </p:sp>
    </p:spTree>
    <p:extLst>
      <p:ext uri="{BB962C8B-B14F-4D97-AF65-F5344CB8AC3E}">
        <p14:creationId xmlns:p14="http://schemas.microsoft.com/office/powerpoint/2010/main" val="428502082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animBg="1"/>
      <p:bldP spid="194569" grpId="0" animBg="1"/>
      <p:bldP spid="194570" grpId="0" animBg="1"/>
      <p:bldP spid="194571" grpId="0" autoUpdateAnimBg="0"/>
      <p:bldP spid="194572" grpId="0" autoUpdateAnimBg="0"/>
      <p:bldP spid="19457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b="1" dirty="0">
                <a:ea typeface="+mj-ea"/>
              </a:rPr>
              <a:t>Introduction (Cont.)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9725" y="2625725"/>
            <a:ext cx="1824217" cy="12009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Motivation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is the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psychological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574925" y="2454275"/>
            <a:ext cx="1122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/>
              <a:t>that</a:t>
            </a:r>
            <a:br>
              <a:rPr lang="en-US"/>
            </a:br>
            <a:r>
              <a:rPr lang="en-US"/>
              <a:t>leads to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21125" y="3006725"/>
            <a:ext cx="1308050" cy="6469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Choice of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behavior</a:t>
            </a:r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5622925" y="2498725"/>
            <a:ext cx="1292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/>
              <a:t>that</a:t>
            </a:r>
            <a:br>
              <a:rPr lang="en-US"/>
            </a:br>
            <a:r>
              <a:rPr lang="en-US"/>
              <a:t>results in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197725" y="2778125"/>
            <a:ext cx="1728037" cy="9239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Some level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job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1278" name="Line 8"/>
          <p:cNvSpPr>
            <a:spLocks noChangeShapeType="1"/>
          </p:cNvSpPr>
          <p:nvPr/>
        </p:nvSpPr>
        <p:spPr bwMode="auto">
          <a:xfrm>
            <a:off x="2290763" y="3429000"/>
            <a:ext cx="15954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9"/>
          <p:cNvSpPr>
            <a:spLocks noChangeShapeType="1"/>
          </p:cNvSpPr>
          <p:nvPr/>
        </p:nvSpPr>
        <p:spPr bwMode="auto">
          <a:xfrm>
            <a:off x="5338763" y="3429000"/>
            <a:ext cx="18240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192213" y="5065713"/>
            <a:ext cx="6699250" cy="36988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The Motivation-Behavior-Job Performance </a:t>
            </a:r>
            <a:r>
              <a:rPr lang="en-US" b="1" dirty="0" err="1">
                <a:solidFill>
                  <a:schemeClr val="bg1"/>
                </a:solidFill>
              </a:rPr>
              <a:t>Sequencea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58813"/>
      </p:ext>
    </p:extLst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11:13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the letter 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68066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a typeface="+mj-ea"/>
              </a:rPr>
              <a:t>Concepts of Motivation</a:t>
            </a:r>
            <a:endParaRPr lang="en-US" sz="3600" b="1" dirty="0">
              <a:ea typeface="+mj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282" y="1600200"/>
          <a:ext cx="8501122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2666043"/>
      </p:ext>
    </p:extLst>
  </p:cSld>
  <p:clrMapOvr>
    <a:masterClrMapping/>
  </p:clrMapOvr>
  <p:transition xmlns:p14="http://schemas.microsoft.com/office/powerpoint/2010/main" spd="slow">
    <p:comb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a typeface="+mj-ea"/>
              </a:rPr>
              <a:t>Motivation Is </a:t>
            </a:r>
            <a:br>
              <a:rPr lang="en-US" sz="3600" b="1" dirty="0" smtClean="0">
                <a:ea typeface="+mj-ea"/>
              </a:rPr>
            </a:br>
            <a:r>
              <a:rPr lang="en-US" sz="3600" b="1" dirty="0" smtClean="0">
                <a:ea typeface="+mj-ea"/>
              </a:rPr>
              <a:t>Two-Dimensional</a:t>
            </a:r>
            <a:endParaRPr lang="en-US" sz="3600" b="1" dirty="0">
              <a:ea typeface="+mj-ea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C000"/>
                </a:solidFill>
                <a:latin typeface="Century Schoolbook" charset="0"/>
              </a:rPr>
              <a:t>Intrinsic motivation </a:t>
            </a:r>
            <a:r>
              <a:rPr lang="en-US" sz="2800" b="1">
                <a:latin typeface="Century Schoolbook" charset="0"/>
              </a:rPr>
              <a:t>is self-granted and comes when something is meaningful or gives sense of purpose</a:t>
            </a:r>
          </a:p>
          <a:p>
            <a:pPr eaLnBrk="1" hangingPunct="1"/>
            <a:r>
              <a:rPr lang="en-US" sz="2800" b="1">
                <a:latin typeface="Century Schoolbook" charset="0"/>
              </a:rPr>
              <a:t>Examples:</a:t>
            </a:r>
          </a:p>
          <a:p>
            <a:pPr lvl="1" eaLnBrk="1" hangingPunct="1"/>
            <a:r>
              <a:rPr lang="en-US" sz="2400" b="1">
                <a:latin typeface="Century Schoolbook" charset="0"/>
              </a:rPr>
              <a:t>Job contentment</a:t>
            </a:r>
          </a:p>
          <a:p>
            <a:pPr lvl="1" eaLnBrk="1" hangingPunct="1"/>
            <a:r>
              <a:rPr lang="en-US" sz="2400" b="1">
                <a:latin typeface="Century Schoolbook" charset="0"/>
              </a:rPr>
              <a:t>Individual growth</a:t>
            </a:r>
          </a:p>
          <a:p>
            <a:pPr lvl="1" eaLnBrk="1" hangingPunct="1"/>
            <a:r>
              <a:rPr lang="en-US" sz="2400" b="1">
                <a:latin typeface="Century Schoolbook" charset="0"/>
              </a:rPr>
              <a:t>Achievement</a:t>
            </a:r>
          </a:p>
          <a:p>
            <a:pPr eaLnBrk="1" hangingPunct="1">
              <a:buFont typeface="Wingdings" charset="0"/>
              <a:buNone/>
            </a:pPr>
            <a:endParaRPr lang="en-US" sz="2800" b="1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b="1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b="1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71261"/>
      </p:ext>
    </p:extLst>
  </p:cSld>
  <p:clrMapOvr>
    <a:masterClrMapping/>
  </p:clrMapOvr>
  <p:transition xmlns:p14="http://schemas.microsoft.com/office/powerpoint/2010/main" spd="slow">
    <p:newsflash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a typeface="+mj-ea"/>
              </a:rPr>
              <a:t>Motivation Is </a:t>
            </a:r>
            <a:br>
              <a:rPr lang="en-US" sz="3600" b="1" dirty="0" smtClean="0">
                <a:ea typeface="+mj-ea"/>
              </a:rPr>
            </a:br>
            <a:r>
              <a:rPr lang="en-US" sz="3600" b="1" dirty="0" smtClean="0">
                <a:ea typeface="+mj-ea"/>
              </a:rPr>
              <a:t>Two-Dimensional</a:t>
            </a:r>
            <a:endParaRPr lang="en-US" sz="3600" b="1" dirty="0">
              <a:ea typeface="+mj-ea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571625"/>
            <a:ext cx="8396287" cy="371475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C000"/>
                </a:solidFill>
                <a:latin typeface="Century Schoolbook" charset="0"/>
              </a:rPr>
              <a:t>Extrinsic motivation </a:t>
            </a:r>
            <a:r>
              <a:rPr lang="en-US" sz="2800" b="1">
                <a:latin typeface="Century Schoolbook" charset="0"/>
              </a:rPr>
              <a:t>is an action taken by another person</a:t>
            </a:r>
          </a:p>
          <a:p>
            <a:pPr eaLnBrk="1" hangingPunct="1"/>
            <a:r>
              <a:rPr lang="en-US" sz="2800" b="1">
                <a:latin typeface="Century Schoolbook" charset="0"/>
              </a:rPr>
              <a:t>Usually involves an incentive or anticipation of a reward</a:t>
            </a:r>
          </a:p>
          <a:p>
            <a:pPr eaLnBrk="1" hangingPunct="1"/>
            <a:r>
              <a:rPr lang="en-US" sz="2800" b="1">
                <a:latin typeface="Century Schoolbook" charset="0"/>
              </a:rPr>
              <a:t>Examples:</a:t>
            </a:r>
          </a:p>
          <a:p>
            <a:pPr lvl="1" eaLnBrk="1" hangingPunct="1"/>
            <a:r>
              <a:rPr lang="en-US" sz="2400" b="1">
                <a:latin typeface="Century Schoolbook" charset="0"/>
              </a:rPr>
              <a:t>Money</a:t>
            </a:r>
          </a:p>
          <a:p>
            <a:pPr lvl="1" eaLnBrk="1" hangingPunct="1"/>
            <a:r>
              <a:rPr lang="en-US" sz="2400" b="1">
                <a:latin typeface="Century Schoolbook" charset="0"/>
              </a:rPr>
              <a:t>Awards</a:t>
            </a:r>
          </a:p>
          <a:p>
            <a:pPr lvl="1" eaLnBrk="1" hangingPunct="1"/>
            <a:r>
              <a:rPr lang="en-US" sz="2400" b="1">
                <a:latin typeface="Century Schoolbook" charset="0"/>
              </a:rPr>
              <a:t>Performance feedback</a:t>
            </a:r>
          </a:p>
          <a:p>
            <a:pPr eaLnBrk="1" hangingPunct="1"/>
            <a:endParaRPr lang="en-US" sz="2800" b="1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13783"/>
      </p:ext>
    </p:extLst>
  </p:cSld>
  <p:clrMapOvr>
    <a:masterClrMapping/>
  </p:clrMapOvr>
  <p:transition xmlns:p14="http://schemas.microsoft.com/office/powerpoint/2010/main">
    <p:comb dir="vert"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1028"/>
          <p:cNvSpPr>
            <a:spLocks noChangeArrowheads="1"/>
          </p:cNvSpPr>
          <p:nvPr/>
        </p:nvSpPr>
        <p:spPr bwMode="auto">
          <a:xfrm>
            <a:off x="2057400" y="1295400"/>
            <a:ext cx="5334000" cy="533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600" b="1">
              <a:solidFill>
                <a:srgbClr val="E6F836"/>
              </a:solidFill>
            </a:endParaRPr>
          </a:p>
        </p:txBody>
      </p:sp>
      <p:sp>
        <p:nvSpPr>
          <p:cNvPr id="199685" name="WordArt 1029"/>
          <p:cNvSpPr>
            <a:spLocks noChangeArrowheads="1" noChangeShapeType="1" noTextEdit="1"/>
          </p:cNvSpPr>
          <p:nvPr/>
        </p:nvSpPr>
        <p:spPr bwMode="auto">
          <a:xfrm>
            <a:off x="4038600" y="3124200"/>
            <a:ext cx="16097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Intrinsic</a:t>
            </a:r>
          </a:p>
        </p:txBody>
      </p:sp>
      <p:sp>
        <p:nvSpPr>
          <p:cNvPr id="199686" name="WordArt 1030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16097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6600"/>
                </a:solidFill>
                <a:effectLst>
                  <a:outerShdw blurRad="63500" dist="38099" dir="2700000" algn="ctr" rotWithShape="0">
                    <a:srgbClr val="C0C0C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Extrinsic</a:t>
            </a:r>
          </a:p>
        </p:txBody>
      </p:sp>
      <p:sp>
        <p:nvSpPr>
          <p:cNvPr id="199687" name="Text Box 1031"/>
          <p:cNvSpPr txBox="1">
            <a:spLocks noChangeArrowheads="1"/>
          </p:cNvSpPr>
          <p:nvPr/>
        </p:nvSpPr>
        <p:spPr bwMode="auto">
          <a:xfrm>
            <a:off x="3352800" y="20574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self-fulfillment</a:t>
            </a:r>
          </a:p>
        </p:txBody>
      </p:sp>
      <p:sp>
        <p:nvSpPr>
          <p:cNvPr id="199688" name="Rectangle 1032"/>
          <p:cNvSpPr>
            <a:spLocks noChangeArrowheads="1"/>
          </p:cNvSpPr>
          <p:nvPr/>
        </p:nvSpPr>
        <p:spPr bwMode="auto">
          <a:xfrm>
            <a:off x="2438400" y="38862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love for the culture</a:t>
            </a:r>
          </a:p>
        </p:txBody>
      </p:sp>
      <p:sp>
        <p:nvSpPr>
          <p:cNvPr id="199689" name="Rectangle 1033"/>
          <p:cNvSpPr>
            <a:spLocks noChangeArrowheads="1"/>
          </p:cNvSpPr>
          <p:nvPr/>
        </p:nvSpPr>
        <p:spPr bwMode="auto">
          <a:xfrm>
            <a:off x="2286000" y="54102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love for the language</a:t>
            </a:r>
          </a:p>
        </p:txBody>
      </p:sp>
      <p:sp>
        <p:nvSpPr>
          <p:cNvPr id="199690" name="Rectangle 1034"/>
          <p:cNvSpPr>
            <a:spLocks noChangeArrowheads="1"/>
          </p:cNvSpPr>
          <p:nvPr/>
        </p:nvSpPr>
        <p:spPr bwMode="auto">
          <a:xfrm>
            <a:off x="3124200" y="4648200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pleasure</a:t>
            </a:r>
          </a:p>
        </p:txBody>
      </p:sp>
      <p:sp>
        <p:nvSpPr>
          <p:cNvPr id="199691" name="Rectangle 1035"/>
          <p:cNvSpPr>
            <a:spLocks noChangeArrowheads="1"/>
          </p:cNvSpPr>
          <p:nvPr/>
        </p:nvSpPr>
        <p:spPr bwMode="auto">
          <a:xfrm>
            <a:off x="914400" y="2057400"/>
            <a:ext cx="1392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grades</a:t>
            </a:r>
          </a:p>
        </p:txBody>
      </p:sp>
      <p:sp>
        <p:nvSpPr>
          <p:cNvPr id="199692" name="Rectangle 1036"/>
          <p:cNvSpPr>
            <a:spLocks noChangeArrowheads="1"/>
          </p:cNvSpPr>
          <p:nvPr/>
        </p:nvSpPr>
        <p:spPr bwMode="auto">
          <a:xfrm>
            <a:off x="6172200" y="685800"/>
            <a:ext cx="180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teacher</a:t>
            </a:r>
          </a:p>
        </p:txBody>
      </p:sp>
      <p:sp>
        <p:nvSpPr>
          <p:cNvPr id="199693" name="Rectangle 1037"/>
          <p:cNvSpPr>
            <a:spLocks noChangeArrowheads="1"/>
          </p:cNvSpPr>
          <p:nvPr/>
        </p:nvSpPr>
        <p:spPr bwMode="auto">
          <a:xfrm>
            <a:off x="762000" y="3886200"/>
            <a:ext cx="757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job</a:t>
            </a:r>
          </a:p>
        </p:txBody>
      </p:sp>
      <p:sp>
        <p:nvSpPr>
          <p:cNvPr id="199694" name="Rectangle 1038"/>
          <p:cNvSpPr>
            <a:spLocks noChangeArrowheads="1"/>
          </p:cNvSpPr>
          <p:nvPr/>
        </p:nvSpPr>
        <p:spPr bwMode="auto">
          <a:xfrm>
            <a:off x="914400" y="6172200"/>
            <a:ext cx="2398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requirement</a:t>
            </a:r>
          </a:p>
        </p:txBody>
      </p:sp>
      <p:sp>
        <p:nvSpPr>
          <p:cNvPr id="199695" name="Rectangle 1039"/>
          <p:cNvSpPr>
            <a:spLocks noChangeArrowheads="1"/>
          </p:cNvSpPr>
          <p:nvPr/>
        </p:nvSpPr>
        <p:spPr bwMode="auto">
          <a:xfrm>
            <a:off x="7543800" y="21336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parents</a:t>
            </a:r>
          </a:p>
        </p:txBody>
      </p:sp>
      <p:sp>
        <p:nvSpPr>
          <p:cNvPr id="199696" name="Rectangle 1040"/>
          <p:cNvSpPr>
            <a:spLocks noChangeArrowheads="1"/>
          </p:cNvSpPr>
          <p:nvPr/>
        </p:nvSpPr>
        <p:spPr bwMode="auto">
          <a:xfrm>
            <a:off x="7848600" y="5257800"/>
            <a:ext cx="1258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salary</a:t>
            </a:r>
          </a:p>
        </p:txBody>
      </p:sp>
      <p:sp>
        <p:nvSpPr>
          <p:cNvPr id="199700" name="Line 1044"/>
          <p:cNvSpPr>
            <a:spLocks noChangeShapeType="1"/>
          </p:cNvSpPr>
          <p:nvPr/>
        </p:nvSpPr>
        <p:spPr bwMode="auto">
          <a:xfrm>
            <a:off x="3505200" y="1676400"/>
            <a:ext cx="6096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04" name="Line 1048"/>
          <p:cNvSpPr>
            <a:spLocks noChangeShapeType="1"/>
          </p:cNvSpPr>
          <p:nvPr/>
        </p:nvSpPr>
        <p:spPr bwMode="auto">
          <a:xfrm rot="870010" flipV="1">
            <a:off x="2573338" y="4930775"/>
            <a:ext cx="5334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06" name="Line 1050"/>
          <p:cNvSpPr>
            <a:spLocks noChangeShapeType="1"/>
          </p:cNvSpPr>
          <p:nvPr/>
        </p:nvSpPr>
        <p:spPr bwMode="auto">
          <a:xfrm flipH="1">
            <a:off x="1981200" y="5791200"/>
            <a:ext cx="76200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09" name="Line 1053"/>
          <p:cNvSpPr>
            <a:spLocks noChangeShapeType="1"/>
          </p:cNvSpPr>
          <p:nvPr/>
        </p:nvSpPr>
        <p:spPr bwMode="auto">
          <a:xfrm rot="8821780" flipH="1">
            <a:off x="4572000" y="6096000"/>
            <a:ext cx="7620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14" name="Line 1058"/>
          <p:cNvSpPr>
            <a:spLocks noChangeShapeType="1"/>
          </p:cNvSpPr>
          <p:nvPr/>
        </p:nvSpPr>
        <p:spPr bwMode="auto">
          <a:xfrm rot="19239801" flipV="1">
            <a:off x="6248400" y="1295400"/>
            <a:ext cx="68580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15" name="Line 1059"/>
          <p:cNvSpPr>
            <a:spLocks noChangeShapeType="1"/>
          </p:cNvSpPr>
          <p:nvPr/>
        </p:nvSpPr>
        <p:spPr bwMode="auto">
          <a:xfrm rot="-1114951" flipH="1" flipV="1">
            <a:off x="1600200" y="2438400"/>
            <a:ext cx="53340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16" name="Line 1060"/>
          <p:cNvSpPr>
            <a:spLocks noChangeShapeType="1"/>
          </p:cNvSpPr>
          <p:nvPr/>
        </p:nvSpPr>
        <p:spPr bwMode="auto">
          <a:xfrm rot="1275033" flipH="1">
            <a:off x="1371600" y="4343400"/>
            <a:ext cx="6858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17" name="Line 1061"/>
          <p:cNvSpPr>
            <a:spLocks noChangeShapeType="1"/>
          </p:cNvSpPr>
          <p:nvPr/>
        </p:nvSpPr>
        <p:spPr bwMode="auto">
          <a:xfrm rot="859754" flipV="1">
            <a:off x="7315200" y="2590800"/>
            <a:ext cx="45720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19" name="Line 1063"/>
          <p:cNvSpPr>
            <a:spLocks noChangeShapeType="1"/>
          </p:cNvSpPr>
          <p:nvPr/>
        </p:nvSpPr>
        <p:spPr bwMode="auto">
          <a:xfrm rot="3971732" flipV="1">
            <a:off x="7200900" y="5143500"/>
            <a:ext cx="571500" cy="6477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721" name="Line 1065"/>
          <p:cNvSpPr>
            <a:spLocks noChangeShapeType="1"/>
          </p:cNvSpPr>
          <p:nvPr/>
        </p:nvSpPr>
        <p:spPr bwMode="auto">
          <a:xfrm rot="1347576" flipH="1">
            <a:off x="6248400" y="3962400"/>
            <a:ext cx="1077913" cy="441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1692"/>
      </p:ext>
    </p:extLst>
  </p:cSld>
  <p:clrMapOvr>
    <a:masterClrMapping/>
  </p:clrMapOvr>
  <p:transition xmlns:p14="http://schemas.microsoft.com/office/powerpoint/2010/main">
    <p:split orient="vert" dir="in"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9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9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animBg="1"/>
      <p:bldP spid="199686" grpId="0" animBg="1"/>
      <p:bldP spid="199687" grpId="0" autoUpdateAnimBg="0"/>
      <p:bldP spid="199688" grpId="0" autoUpdateAnimBg="0"/>
      <p:bldP spid="199689" grpId="0" autoUpdateAnimBg="0"/>
      <p:bldP spid="199690" grpId="0" autoUpdateAnimBg="0"/>
      <p:bldP spid="199691" grpId="0" autoUpdateAnimBg="0"/>
      <p:bldP spid="199692" grpId="0" autoUpdateAnimBg="0"/>
      <p:bldP spid="199693" grpId="0" autoUpdateAnimBg="0"/>
      <p:bldP spid="199694" grpId="0" autoUpdateAnimBg="0"/>
      <p:bldP spid="199695" grpId="0" autoUpdateAnimBg="0"/>
      <p:bldP spid="199696" grpId="0" autoUpdateAnimBg="0"/>
      <p:bldP spid="199700" grpId="0" animBg="1"/>
      <p:bldP spid="199704" grpId="0" animBg="1"/>
      <p:bldP spid="199706" grpId="0" animBg="1"/>
      <p:bldP spid="199709" grpId="0" animBg="1"/>
      <p:bldP spid="199714" grpId="0" animBg="1"/>
      <p:bldP spid="199715" grpId="0" animBg="1"/>
      <p:bldP spid="199716" grpId="0" animBg="1"/>
      <p:bldP spid="199717" grpId="0" animBg="1"/>
      <p:bldP spid="199719" grpId="0" animBg="1"/>
      <p:bldP spid="1997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CN" sz="4000" dirty="0" smtClean="0"/>
              <a:t>ONE THING YOU LEARNED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4000" dirty="0" smtClean="0"/>
              <a:t>ONE QUESTION</a:t>
            </a:r>
          </a:p>
          <a:p>
            <a:pPr marL="742950" indent="-742950">
              <a:buFont typeface="+mj-lt"/>
              <a:buAutoNum type="arabicPeriod"/>
            </a:pPr>
            <a:endParaRPr lang="en-US" altLang="zh-CN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zh-CN" sz="4000" dirty="0" smtClean="0"/>
              <a:t>DIET, EXERCISE AND SLEEP 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4000" dirty="0" smtClean="0"/>
              <a:t>DIET (CONSTANT SUGAR IN BLOOD ; NO PEAKS AND LOWS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4000" dirty="0" smtClean="0"/>
              <a:t>CARBOHYDRATES (POTATOE CHIPS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FOR NEXT WEEK LECTURE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GO TO BING.COM</a:t>
            </a:r>
          </a:p>
          <a:p>
            <a:r>
              <a:rPr lang="en-US" altLang="zh-CN" dirty="0" smtClean="0"/>
              <a:t>TYPE THE POEM NAME ‘WEST RUNNING BROOK’ </a:t>
            </a:r>
          </a:p>
          <a:p>
            <a:r>
              <a:rPr lang="en-US" altLang="zh-CN" dirty="0" smtClean="0"/>
              <a:t>ROBERT FROST</a:t>
            </a:r>
          </a:p>
          <a:p>
            <a:r>
              <a:rPr lang="en-US" altLang="zh-CN" dirty="0" smtClean="0"/>
              <a:t>READ AND WRITE PRE-LECTURE NOTES</a:t>
            </a:r>
          </a:p>
          <a:p>
            <a:r>
              <a:rPr lang="en-US" altLang="zh-CN" u="sng" dirty="0" smtClean="0"/>
              <a:t>POETIC ANALYSIS OF FREE VERSE POETRY OF ROBERT FROST</a:t>
            </a:r>
            <a:endParaRPr lang="zh-CN" altLang="en-US" u="sng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ARTICLE DISCUSSION GROUP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ARTICLE DISCUSSION </a:t>
            </a:r>
          </a:p>
          <a:p>
            <a:r>
              <a:rPr lang="en-US" altLang="zh-CN" i="1" dirty="0" smtClean="0"/>
              <a:t>TITLE; TECH BREAKTHROUGH TAKE BACKSEAT IN UPCOMING IPHONE LAUNCH </a:t>
            </a:r>
          </a:p>
          <a:p>
            <a:r>
              <a:rPr lang="en-US" altLang="zh-CN" i="1" dirty="0" smtClean="0"/>
              <a:t>; BREAKTHROUGH (NEW DISCOVERY </a:t>
            </a:r>
          </a:p>
          <a:p>
            <a:r>
              <a:rPr lang="en-US" altLang="zh-CN" i="1" dirty="0" smtClean="0"/>
              <a:t>INNOVATION (NEW TECH DEVELOPMENT</a:t>
            </a:r>
          </a:p>
          <a:p>
            <a:r>
              <a:rPr lang="en-US" altLang="zh-CN" i="1" u="sng" dirty="0" smtClean="0"/>
              <a:t>DISCUSSION QUESTIONS</a:t>
            </a:r>
          </a:p>
          <a:p>
            <a:r>
              <a:rPr lang="en-US" altLang="zh-CN" i="1" dirty="0" smtClean="0"/>
              <a:t>IT IS NECESSARY TO BUY THE IPHONE 8? </a:t>
            </a:r>
          </a:p>
          <a:p>
            <a:r>
              <a:rPr lang="en-US" altLang="zh-CN" i="1" dirty="0" smtClean="0"/>
              <a:t>IS AN IPHONE 8 AN IMPORTANT STATUS SYMBOL? HOW DOES IT COMPARE TO XIAOMI; HUAWEI, ETC. </a:t>
            </a:r>
          </a:p>
          <a:p>
            <a:r>
              <a:rPr lang="en-US" altLang="zh-CN" i="1" dirty="0" smtClean="0"/>
              <a:t>IT IS WORTH THE COST? </a:t>
            </a:r>
          </a:p>
          <a:p>
            <a:r>
              <a:rPr lang="en-US" altLang="zh-CN" i="1" dirty="0" smtClean="0"/>
              <a:t>WHAT NEW FEATURES DOES IT HAVE? </a:t>
            </a:r>
          </a:p>
          <a:p>
            <a:endParaRPr lang="en-US" altLang="zh-CN" i="1" dirty="0" smtClean="0"/>
          </a:p>
          <a:p>
            <a:endParaRPr lang="zh-CN" altLang="en-US" i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10400" cy="990600"/>
          </a:xfrm>
          <a:noFill/>
          <a:ln>
            <a:solidFill>
              <a:schemeClr val="tx1"/>
            </a:solidFill>
          </a:ln>
          <a:effectLst>
            <a:reflection stA="50000" endPos="75000" dist="12700" dir="5400000" sy="-100000" algn="bl" rotWithShape="0"/>
          </a:effectLst>
        </p:spPr>
        <p:txBody>
          <a:bodyPr/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duster"/>
                <a:cs typeface="Chalkduster"/>
              </a:rPr>
              <a:t>ENVIRONMENTAL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6546802" cy="39163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3000" dirty="0" smtClean="0"/>
              <a:t>The environmental strand refers to these elements: </a:t>
            </a:r>
          </a:p>
          <a:p>
            <a:pPr lvl="0">
              <a:buFont typeface="Wingdings" charset="2"/>
              <a:buChar char="§"/>
            </a:pPr>
            <a:r>
              <a:rPr lang="en-US" sz="3000" dirty="0" smtClean="0"/>
              <a:t>lighting</a:t>
            </a:r>
          </a:p>
          <a:p>
            <a:pPr lvl="0">
              <a:buFont typeface="Wingdings" charset="2"/>
              <a:buChar char="§"/>
            </a:pPr>
            <a:r>
              <a:rPr lang="en-US" sz="3000" dirty="0" smtClean="0"/>
              <a:t>sound</a:t>
            </a:r>
          </a:p>
          <a:p>
            <a:pPr lvl="0">
              <a:buFont typeface="Wingdings" charset="2"/>
              <a:buChar char="§"/>
            </a:pPr>
            <a:r>
              <a:rPr lang="en-US" sz="3000" dirty="0" smtClean="0"/>
              <a:t>temperature, and</a:t>
            </a:r>
          </a:p>
          <a:p>
            <a:pPr lvl="0">
              <a:buFont typeface="Wingdings" charset="2"/>
              <a:buChar char="§"/>
            </a:pPr>
            <a:r>
              <a:rPr lang="en-US" sz="3000" dirty="0" smtClean="0"/>
              <a:t>seating arrangement. </a:t>
            </a:r>
          </a:p>
          <a:p>
            <a:pPr>
              <a:buNone/>
            </a:pPr>
            <a:r>
              <a:rPr lang="en-US" sz="3000" dirty="0" smtClean="0"/>
              <a:t>MY IDEAL STUDY ENVIRONMENT IS 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533400" y="2209800"/>
            <a:ext cx="1143000" cy="60960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4">
                <a:shade val="95000"/>
                <a:satMod val="10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solidFill>
                  <a:schemeClr val="tx1"/>
                </a:solidFill>
                <a:latin typeface="Papyrus"/>
                <a:cs typeface="Papyrus"/>
              </a:rPr>
              <a:t>LIGHTING</a:t>
            </a:r>
            <a:endParaRPr lang="en-US" sz="3500" b="1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6" name="Content Placeholder 5" descr="downloa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400" y="245618"/>
            <a:ext cx="2622550" cy="2654300"/>
          </a:xfr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380" y="3131739"/>
            <a:ext cx="4564857" cy="3078561"/>
          </a:xfrm>
          <a:prstGeom prst="rect">
            <a:avLst/>
          </a:prstGeom>
        </p:spPr>
      </p:pic>
      <p:pic>
        <p:nvPicPr>
          <p:cNvPr id="8" name="Picture 7" descr="l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181350"/>
            <a:ext cx="2743200" cy="2959100"/>
          </a:xfrm>
          <a:prstGeom prst="rect">
            <a:avLst/>
          </a:prstGeom>
        </p:spPr>
      </p:pic>
      <p:pic>
        <p:nvPicPr>
          <p:cNvPr id="9" name="Picture 8" descr="ligh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47700"/>
            <a:ext cx="2616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3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2967038" cy="914400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DO NOT LISTEN TO </a:t>
            </a:r>
            <a:b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</a:br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ROCK; TECHNO</a:t>
            </a:r>
            <a:b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</a:br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LYRICS 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1500174"/>
            <a:ext cx="3844821" cy="3844821"/>
          </a:xfrm>
        </p:spPr>
      </p:pic>
      <p:pic>
        <p:nvPicPr>
          <p:cNvPr id="5" name="Picture 4" descr="nosoundipad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66"/>
            <a:ext cx="437121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11:14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 eat, I live. I breath, I live. I drink, I die.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90084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685800"/>
            <a:ext cx="3810000" cy="8382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TEMPERATURE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download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69366"/>
            <a:ext cx="4648200" cy="2507234"/>
          </a:xfrm>
        </p:spPr>
      </p:pic>
      <p:pic>
        <p:nvPicPr>
          <p:cNvPr id="5" name="Picture 4" descr="c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89560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938" y="533400"/>
            <a:ext cx="3395862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Papyrus"/>
                <a:cs typeface="Papyrus"/>
              </a:rPr>
              <a:t>SEATING </a:t>
            </a:r>
            <a:br>
              <a:rPr lang="en-US" b="1" dirty="0" smtClean="0">
                <a:solidFill>
                  <a:srgbClr val="000000"/>
                </a:solidFill>
                <a:latin typeface="Papyrus"/>
                <a:cs typeface="Papyrus"/>
              </a:rPr>
            </a:br>
            <a:r>
              <a:rPr lang="en-US" b="1" dirty="0" smtClean="0">
                <a:solidFill>
                  <a:srgbClr val="000000"/>
                </a:solidFill>
                <a:latin typeface="Papyrus"/>
                <a:cs typeface="Papyrus"/>
              </a:rPr>
              <a:t>ARRANGEMANET</a:t>
            </a:r>
            <a:endParaRPr lang="en-US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5" name="Picture 4" descr="5953488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695700"/>
            <a:ext cx="4191000" cy="2677668"/>
          </a:xfrm>
          <a:prstGeom prst="rect">
            <a:avLst/>
          </a:prstGeom>
        </p:spPr>
      </p:pic>
      <p:pic>
        <p:nvPicPr>
          <p:cNvPr id="7" name="Picture 6" descr="download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0"/>
            <a:ext cx="5062339" cy="3695700"/>
          </a:xfrm>
          <a:prstGeom prst="rect">
            <a:avLst/>
          </a:prstGeom>
        </p:spPr>
      </p:pic>
      <p:pic>
        <p:nvPicPr>
          <p:cNvPr id="8" name="Picture 7" descr="student-doing-homework-212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76400"/>
            <a:ext cx="3733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0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2316"/>
            <a:ext cx="6400800" cy="90068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EMOTIONAL SUPPORT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6934200" cy="46021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500" dirty="0" smtClean="0"/>
              <a:t>This strands includes the following elements: </a:t>
            </a:r>
          </a:p>
          <a:p>
            <a:pPr lvl="0"/>
            <a:r>
              <a:rPr lang="en-US" sz="3500" dirty="0" smtClean="0"/>
              <a:t>motivation</a:t>
            </a:r>
          </a:p>
          <a:p>
            <a:pPr lvl="0"/>
            <a:r>
              <a:rPr lang="en-US" sz="3500" dirty="0" smtClean="0"/>
              <a:t>persistence</a:t>
            </a:r>
          </a:p>
          <a:p>
            <a:pPr lvl="0"/>
            <a:r>
              <a:rPr lang="en-US" sz="3500" dirty="0" smtClean="0"/>
              <a:t>responsibility, and</a:t>
            </a:r>
          </a:p>
          <a:p>
            <a:pPr lvl="0"/>
            <a:r>
              <a:rPr lang="en-US" sz="3500" dirty="0" smtClean="0"/>
              <a:t>structure.</a:t>
            </a:r>
          </a:p>
          <a:p>
            <a:endParaRPr lang="en-US" sz="3500" dirty="0"/>
          </a:p>
        </p:txBody>
      </p:sp>
      <p:sp>
        <p:nvSpPr>
          <p:cNvPr id="4" name="Striped Right Arrow 3"/>
          <p:cNvSpPr/>
          <p:nvPr/>
        </p:nvSpPr>
        <p:spPr>
          <a:xfrm>
            <a:off x="609600" y="1600200"/>
            <a:ext cx="1066800" cy="609600"/>
          </a:xfrm>
          <a:prstGeom prst="striped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00700"/>
            <a:ext cx="4948238" cy="533400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MOTIVATION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motivation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685800"/>
            <a:ext cx="5639194" cy="4382862"/>
          </a:xfrm>
        </p:spPr>
      </p:pic>
    </p:spTree>
    <p:extLst>
      <p:ext uri="{BB962C8B-B14F-4D97-AF65-F5344CB8AC3E}">
        <p14:creationId xmlns:p14="http://schemas.microsoft.com/office/powerpoint/2010/main" val="318414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4237691"/>
            <a:ext cx="3742110" cy="886968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PERSISTENCE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al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304800"/>
            <a:ext cx="5338155" cy="3886200"/>
          </a:xfrm>
        </p:spPr>
      </p:pic>
      <p:pic>
        <p:nvPicPr>
          <p:cNvPr id="6" name="Picture 5" descr="Tasks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861664"/>
            <a:ext cx="2743200" cy="27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0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575" y="242316"/>
            <a:ext cx="4030663" cy="886968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RESPONSIBILITY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6" name="Content Placeholder 5" descr="responsibl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5738" y="1129284"/>
            <a:ext cx="3111500" cy="2603500"/>
          </a:xfrm>
        </p:spPr>
      </p:pic>
      <p:pic>
        <p:nvPicPr>
          <p:cNvPr id="7" name="Picture 6" descr="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4" y="1371600"/>
            <a:ext cx="3547595" cy="4724400"/>
          </a:xfrm>
          <a:prstGeom prst="rect">
            <a:avLst/>
          </a:prstGeom>
        </p:spPr>
      </p:pic>
      <p:pic>
        <p:nvPicPr>
          <p:cNvPr id="8" name="Picture 7" descr="r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575" y="3886200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42316"/>
            <a:ext cx="4948238" cy="88696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  <a:latin typeface="Papyrus"/>
                <a:cs typeface="Papyrus"/>
              </a:rPr>
              <a:t>STRUCTURE</a:t>
            </a:r>
            <a:endParaRPr lang="en-US" sz="36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task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700" y="1129284"/>
            <a:ext cx="3873500" cy="3911600"/>
          </a:xfrm>
        </p:spPr>
      </p:pic>
      <p:pic>
        <p:nvPicPr>
          <p:cNvPr id="5" name="Picture 4" descr="to d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72484"/>
            <a:ext cx="3467100" cy="2336800"/>
          </a:xfrm>
          <a:prstGeom prst="rect">
            <a:avLst/>
          </a:prstGeom>
        </p:spPr>
      </p:pic>
      <p:pic>
        <p:nvPicPr>
          <p:cNvPr id="6" name="Picture 5" descr="ta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129284"/>
            <a:ext cx="2857202" cy="18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5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2316"/>
            <a:ext cx="7772400" cy="976884"/>
          </a:xfrm>
        </p:spPr>
        <p:txBody>
          <a:bodyPr/>
          <a:lstStyle/>
          <a:p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SOCIOLOGICAL COMPOSITION</a:t>
            </a:r>
            <a:endParaRPr lang="en-US" sz="3500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7162800" cy="49069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The sociological strands represents to elements related to how individuals learn in association with other people: </a:t>
            </a:r>
          </a:p>
          <a:p>
            <a:pPr lvl="0"/>
            <a:r>
              <a:rPr lang="en-US" sz="2800" dirty="0" smtClean="0"/>
              <a:t>alone or with peers,</a:t>
            </a:r>
          </a:p>
          <a:p>
            <a:pPr lvl="0"/>
            <a:r>
              <a:rPr lang="en-US" sz="2800" dirty="0" smtClean="0"/>
              <a:t>an authoritative adult or with a collegial colleague,</a:t>
            </a:r>
          </a:p>
          <a:p>
            <a:pPr lvl="0"/>
            <a:r>
              <a:rPr lang="en-US" sz="2800" dirty="0" smtClean="0"/>
              <a:t>learning in a variety of ways or in routine patterns.</a:t>
            </a:r>
          </a:p>
          <a:p>
            <a:endParaRPr lang="en-US" sz="2500" dirty="0"/>
          </a:p>
        </p:txBody>
      </p:sp>
      <p:sp>
        <p:nvSpPr>
          <p:cNvPr id="4" name="Striped Right Arrow 3"/>
          <p:cNvSpPr/>
          <p:nvPr/>
        </p:nvSpPr>
        <p:spPr>
          <a:xfrm>
            <a:off x="381000" y="1828800"/>
            <a:ext cx="1219200" cy="609600"/>
          </a:xfrm>
          <a:prstGeom prst="stripedRightArrow">
            <a:avLst/>
          </a:prstGeom>
          <a:solidFill>
            <a:srgbClr val="96FFF5"/>
          </a:solidFill>
          <a:ln>
            <a:solidFill>
              <a:schemeClr val="tx1">
                <a:alpha val="8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8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672084"/>
            <a:ext cx="1905000" cy="886968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ALONE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images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67" y="2667001"/>
            <a:ext cx="4833633" cy="3886200"/>
          </a:xfrm>
        </p:spPr>
      </p:pic>
      <p:pic>
        <p:nvPicPr>
          <p:cNvPr id="6" name="Picture 5" descr="student_girl_reading_on_floor_hg_cl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54102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7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129284"/>
            <a:ext cx="2738437" cy="886968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With PEERS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peer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637" y="2209800"/>
            <a:ext cx="6439331" cy="4191000"/>
          </a:xfrm>
        </p:spPr>
      </p:pic>
    </p:spTree>
    <p:extLst>
      <p:ext uri="{BB962C8B-B14F-4D97-AF65-F5344CB8AC3E}">
        <p14:creationId xmlns:p14="http://schemas.microsoft.com/office/powerpoint/2010/main" val="356658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11:15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60709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2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81000"/>
            <a:ext cx="36576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Papyrus"/>
                <a:cs typeface="Papyrus"/>
              </a:rPr>
              <a:t>With AUTHORITATIVE ADULT or COLLEGIAL COLLEAGUES</a:t>
            </a:r>
            <a:endParaRPr lang="en-US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p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74" y="3886201"/>
            <a:ext cx="4473526" cy="2743200"/>
          </a:xfrm>
        </p:spPr>
      </p:pic>
      <p:pic>
        <p:nvPicPr>
          <p:cNvPr id="5" name="Picture 4" descr="par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96900"/>
            <a:ext cx="4724400" cy="3289300"/>
          </a:xfrm>
          <a:prstGeom prst="rect">
            <a:avLst/>
          </a:prstGeom>
        </p:spPr>
      </p:pic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522718"/>
            <a:ext cx="2743200" cy="41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6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2316"/>
            <a:ext cx="8153400" cy="90068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PSYSIOLOGICAL ELEMENTS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6623002" cy="43735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The elements in this strand are:</a:t>
            </a:r>
          </a:p>
          <a:p>
            <a:pPr lvl="0"/>
            <a:r>
              <a:rPr lang="en-US" sz="2800" dirty="0" smtClean="0"/>
              <a:t> perceptual,</a:t>
            </a:r>
          </a:p>
          <a:p>
            <a:pPr lvl="0"/>
            <a:r>
              <a:rPr lang="en-US" sz="2800" dirty="0" smtClean="0"/>
              <a:t>Time-of-day energy levels, </a:t>
            </a:r>
          </a:p>
          <a:p>
            <a:pPr lvl="0"/>
            <a:r>
              <a:rPr lang="en-US" sz="2800" dirty="0" smtClean="0"/>
              <a:t>intake, and </a:t>
            </a:r>
          </a:p>
          <a:p>
            <a:pPr lvl="0"/>
            <a:r>
              <a:rPr lang="en-US" sz="2800" dirty="0" smtClean="0"/>
              <a:t>mobility.</a:t>
            </a:r>
          </a:p>
          <a:p>
            <a:endParaRPr lang="en-US" sz="2800" dirty="0"/>
          </a:p>
        </p:txBody>
      </p:sp>
      <p:sp>
        <p:nvSpPr>
          <p:cNvPr id="4" name="Striped Right Arrow 3"/>
          <p:cNvSpPr/>
          <p:nvPr/>
        </p:nvSpPr>
        <p:spPr>
          <a:xfrm>
            <a:off x="381000" y="1676400"/>
            <a:ext cx="1143000" cy="685800"/>
          </a:xfrm>
          <a:prstGeom prst="stripedRight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PERCEPTUAL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sens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81200"/>
            <a:ext cx="6248400" cy="4463143"/>
          </a:xfrm>
        </p:spPr>
      </p:pic>
    </p:spTree>
    <p:extLst>
      <p:ext uri="{BB962C8B-B14F-4D97-AF65-F5344CB8AC3E}">
        <p14:creationId xmlns:p14="http://schemas.microsoft.com/office/powerpoint/2010/main" val="88891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69748"/>
            <a:ext cx="3632710" cy="10256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Papyrus"/>
                <a:cs typeface="Papyrus"/>
              </a:rPr>
              <a:t>Time-of-day energy levels</a:t>
            </a:r>
            <a:br>
              <a:rPr lang="en-US" b="1" dirty="0" smtClean="0">
                <a:solidFill>
                  <a:srgbClr val="000000"/>
                </a:solidFill>
                <a:latin typeface="Papyrus"/>
                <a:cs typeface="Papyrus"/>
              </a:rPr>
            </a:br>
            <a:endParaRPr lang="en-US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morn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69748"/>
            <a:ext cx="4724400" cy="3692652"/>
          </a:xfrm>
        </p:spPr>
      </p:pic>
      <p:pic>
        <p:nvPicPr>
          <p:cNvPr id="5" name="Picture 4" descr="eve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505200"/>
            <a:ext cx="5080511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38600"/>
            <a:ext cx="1828800" cy="71018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INTAKE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f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219200"/>
            <a:ext cx="6858000" cy="4480801"/>
          </a:xfrm>
        </p:spPr>
      </p:pic>
    </p:spTree>
    <p:extLst>
      <p:ext uri="{BB962C8B-B14F-4D97-AF65-F5344CB8AC3E}">
        <p14:creationId xmlns:p14="http://schemas.microsoft.com/office/powerpoint/2010/main" val="25659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466" y="1154059"/>
            <a:ext cx="2814638" cy="936518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MOBILITY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4" name="Content Placeholder 3" descr="wal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895600"/>
            <a:ext cx="5706104" cy="3787882"/>
          </a:xfrm>
        </p:spPr>
      </p:pic>
      <p:pic>
        <p:nvPicPr>
          <p:cNvPr id="5" name="Picture 4" descr="walik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533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9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242889"/>
            <a:ext cx="5867400" cy="747712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PSYCHOLOGICAL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523999"/>
            <a:ext cx="6858000" cy="4953001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800" dirty="0" smtClean="0"/>
              <a:t>The elements in this strand correspond to the following types of psychological processing:</a:t>
            </a:r>
          </a:p>
          <a:p>
            <a:pPr lvl="0"/>
            <a:r>
              <a:rPr lang="en-US" sz="2800" dirty="0" smtClean="0"/>
              <a:t> hemispheric elements</a:t>
            </a:r>
          </a:p>
          <a:p>
            <a:pPr lvl="0"/>
            <a:r>
              <a:rPr lang="en-US" sz="2800" dirty="0" smtClean="0"/>
              <a:t>impulsive or reflective style</a:t>
            </a:r>
          </a:p>
          <a:p>
            <a:pPr lvl="0"/>
            <a:r>
              <a:rPr lang="en-US" sz="2800" dirty="0" smtClean="0"/>
              <a:t>and global learners and</a:t>
            </a:r>
          </a:p>
          <a:p>
            <a:pPr lvl="0"/>
            <a:r>
              <a:rPr lang="en-US" sz="2800" dirty="0" smtClean="0"/>
              <a:t>Analytic learners.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triped Right Arrow 3"/>
          <p:cNvSpPr/>
          <p:nvPr/>
        </p:nvSpPr>
        <p:spPr>
          <a:xfrm>
            <a:off x="762000" y="1523999"/>
            <a:ext cx="1143000" cy="685801"/>
          </a:xfrm>
          <a:prstGeom prst="striped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0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304800"/>
            <a:ext cx="8382000" cy="6172200"/>
          </a:xfrm>
        </p:spPr>
        <p:txBody>
          <a:bodyPr>
            <a:noAutofit/>
          </a:bodyPr>
          <a:lstStyle/>
          <a:p>
            <a:pPr lvl="0"/>
            <a:r>
              <a:rPr lang="en-US" sz="2500" dirty="0" smtClean="0"/>
              <a:t>The </a:t>
            </a:r>
            <a:r>
              <a:rPr lang="en-US" sz="2500" i="1" u="sng" dirty="0" smtClean="0">
                <a:solidFill>
                  <a:srgbClr val="18357C"/>
                </a:solidFill>
              </a:rPr>
              <a:t>hemispheric elemen</a:t>
            </a:r>
            <a:r>
              <a:rPr lang="en-US" sz="2500" i="1" dirty="0" smtClean="0"/>
              <a:t>ts</a:t>
            </a:r>
            <a:r>
              <a:rPr lang="en-US" sz="2500" dirty="0" smtClean="0"/>
              <a:t> refers to left and right brain processing models; </a:t>
            </a:r>
          </a:p>
          <a:p>
            <a:pPr lvl="0"/>
            <a:r>
              <a:rPr lang="en-US" sz="2500" dirty="0" smtClean="0"/>
              <a:t>the </a:t>
            </a:r>
            <a:r>
              <a:rPr lang="en-US" sz="2500" i="1" u="sng" dirty="0" smtClean="0">
                <a:solidFill>
                  <a:srgbClr val="18357C"/>
                </a:solidFill>
              </a:rPr>
              <a:t>impulsive versus reflective style</a:t>
            </a:r>
            <a:r>
              <a:rPr lang="en-US" sz="2500" dirty="0" smtClean="0"/>
              <a:t>describes how some people leap before thinking and others scrutinize the situation before moving an inch. </a:t>
            </a:r>
          </a:p>
          <a:p>
            <a:pPr lvl="0"/>
            <a:r>
              <a:rPr lang="en-US" sz="2500" i="1" u="sng" dirty="0" smtClean="0">
                <a:solidFill>
                  <a:srgbClr val="18357C"/>
                </a:solidFill>
              </a:rPr>
              <a:t>Global learners</a:t>
            </a:r>
            <a:r>
              <a:rPr lang="en-US" sz="2500" dirty="0" smtClean="0"/>
              <a:t>prefer to work in an environment with soft lighting and informal seating. People with the processing style need breaks, snacking, mobility and sound.</a:t>
            </a:r>
          </a:p>
          <a:p>
            <a:pPr lvl="0"/>
            <a:r>
              <a:rPr lang="en-US" sz="2500" i="1" u="sng" dirty="0" smtClean="0">
                <a:solidFill>
                  <a:srgbClr val="18357C"/>
                </a:solidFill>
              </a:rPr>
              <a:t>Analytic learners</a:t>
            </a:r>
            <a:r>
              <a:rPr lang="en-US" sz="2500" dirty="0" smtClean="0"/>
              <a:t>prefer to work in an environment with bright light and formal seating. They work best with few or no interruptions, in a quiet environment, and little or no snacking.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0210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4800"/>
            <a:ext cx="6491986" cy="886968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00"/>
                </a:solidFill>
                <a:latin typeface="Papyrus"/>
                <a:cs typeface="Papyrus"/>
              </a:rPr>
              <a:t>IMPULSIVE vs. REFLECSIVE</a:t>
            </a:r>
            <a:endParaRPr lang="en-US" sz="3500" b="1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ref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667000"/>
            <a:ext cx="4040886" cy="3924300"/>
          </a:xfrm>
          <a:prstGeom prst="rect">
            <a:avLst/>
          </a:prstGeom>
        </p:spPr>
      </p:pic>
      <p:pic>
        <p:nvPicPr>
          <p:cNvPr id="4" name="Picture 3" descr="impuls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191768"/>
            <a:ext cx="6127750" cy="2237232"/>
          </a:xfrm>
          <a:prstGeom prst="rect">
            <a:avLst/>
          </a:prstGeom>
        </p:spPr>
      </p:pic>
      <p:pic>
        <p:nvPicPr>
          <p:cNvPr id="5" name="Picture 4" descr="im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92" y="3543300"/>
            <a:ext cx="390280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 Black" pitchFamily="34" charset="0"/>
              </a:rPr>
              <a:t>TIME MANAGEMENT</a:t>
            </a:r>
            <a:endParaRPr lang="en-IN" dirty="0" smtClean="0">
              <a:solidFill>
                <a:schemeClr val="bg2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7" name="Content Placeholder 3" descr="stop_watch_ic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214422"/>
            <a:ext cx="6072187" cy="4286250"/>
          </a:xfrm>
        </p:spPr>
      </p:pic>
      <p:sp>
        <p:nvSpPr>
          <p:cNvPr id="5" name="TextBox 4"/>
          <p:cNvSpPr txBox="1"/>
          <p:nvPr/>
        </p:nvSpPr>
        <p:spPr>
          <a:xfrm>
            <a:off x="0" y="5643579"/>
            <a:ext cx="9144000" cy="123110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TIME AND TIDE WAIT FOR  NONE</a:t>
            </a:r>
          </a:p>
          <a:p>
            <a:pPr eaLnBrk="0" hangingPunct="0"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endParaRPr lang="en-I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4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11:15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 have a face but no eyes; hands but no arms. What am I?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43506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Discipline versus procrastination 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4800" dirty="0" smtClean="0"/>
              <a:t>Hard work often pays off over time, but laziness always pays off NOW</a:t>
            </a:r>
          </a:p>
          <a:p>
            <a:r>
              <a:rPr lang="en-US" altLang="zh-CN" sz="4800" dirty="0" smtClean="0"/>
              <a:t>What is the long term benefit of consistent hard effort in studies / university?!?? </a:t>
            </a:r>
          </a:p>
          <a:p>
            <a:r>
              <a:rPr lang="en-US" altLang="zh-CN" sz="4800" dirty="0" smtClean="0"/>
              <a:t>PROCRASTINATION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Calibri" charset="0"/>
                <a:ea typeface="ＭＳ Ｐゴシック" charset="0"/>
              </a:rPr>
              <a:t>Academic work in a nutshell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600">
                <a:latin typeface="Calibri" charset="0"/>
                <a:ea typeface="ＭＳ Ｐゴシック" charset="0"/>
              </a:rPr>
              <a:t>Understand the task</a:t>
            </a:r>
          </a:p>
          <a:p>
            <a:pPr eaLnBrk="1" hangingPunct="1"/>
            <a:r>
              <a:rPr lang="en-GB" sz="3600">
                <a:latin typeface="Calibri" charset="0"/>
                <a:ea typeface="ＭＳ Ｐゴシック" charset="0"/>
              </a:rPr>
              <a:t>Find information</a:t>
            </a:r>
          </a:p>
          <a:p>
            <a:pPr eaLnBrk="1" hangingPunct="1"/>
            <a:r>
              <a:rPr lang="en-GB" sz="3600">
                <a:latin typeface="Calibri" charset="0"/>
                <a:ea typeface="ＭＳ Ｐゴシック" charset="0"/>
              </a:rPr>
              <a:t>Find good information</a:t>
            </a:r>
          </a:p>
          <a:p>
            <a:pPr eaLnBrk="1" hangingPunct="1"/>
            <a:r>
              <a:rPr lang="en-GB" sz="3600">
                <a:latin typeface="Calibri" charset="0"/>
                <a:ea typeface="ＭＳ Ｐゴシック" charset="0"/>
              </a:rPr>
              <a:t>Make note of good information</a:t>
            </a:r>
          </a:p>
          <a:p>
            <a:pPr eaLnBrk="1" hangingPunct="1"/>
            <a:r>
              <a:rPr lang="en-GB" sz="3600">
                <a:latin typeface="Calibri" charset="0"/>
                <a:ea typeface="ＭＳ Ｐゴシック" charset="0"/>
              </a:rPr>
              <a:t>Carry out the task</a:t>
            </a:r>
          </a:p>
          <a:p>
            <a:pPr eaLnBrk="1" hangingPunct="1"/>
            <a:r>
              <a:rPr lang="en-GB" sz="3600">
                <a:latin typeface="Calibri" charset="0"/>
                <a:ea typeface="ＭＳ Ｐゴシック" charset="0"/>
              </a:rPr>
              <a:t>Carry out the task </a:t>
            </a:r>
            <a:r>
              <a:rPr lang="en-GB" sz="3600" b="1" i="1">
                <a:latin typeface="Calibri" charset="0"/>
                <a:ea typeface="ＭＳ Ｐゴシック" charset="0"/>
              </a:rPr>
              <a:t>by the deadline</a:t>
            </a:r>
          </a:p>
          <a:p>
            <a:endParaRPr lang="en-GB" sz="36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2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</a:rPr>
              <a:t>Parkinson’s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800" dirty="0">
                <a:latin typeface="Calibri" charset="0"/>
                <a:ea typeface="ＭＳ Ｐゴシック" charset="0"/>
              </a:rPr>
              <a:t>The amount of time one has to complete the task is the amount of time it will take to complete the task</a:t>
            </a:r>
          </a:p>
          <a:p>
            <a:endParaRPr lang="en-GB" sz="4800" dirty="0">
              <a:latin typeface="Calibri" charset="0"/>
              <a:ea typeface="ＭＳ Ｐゴシック" charset="0"/>
            </a:endParaRPr>
          </a:p>
          <a:p>
            <a:r>
              <a:rPr lang="en-GB" sz="4800" dirty="0">
                <a:latin typeface="Calibri" charset="0"/>
                <a:ea typeface="ＭＳ Ｐゴシック" charset="0"/>
              </a:rPr>
              <a:t>Work expands to fill the time available</a:t>
            </a:r>
          </a:p>
          <a:p>
            <a:endParaRPr lang="en-GB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2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</a:rPr>
              <a:t>Student Syndrome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</a:rPr>
              <a:t>The phenomenon whereby a student will only begin to fully apply her/himself to a task immediately before the deadline</a:t>
            </a:r>
          </a:p>
          <a:p>
            <a:endParaRPr lang="en-GB" dirty="0">
              <a:latin typeface="Calibri" charset="0"/>
              <a:ea typeface="ＭＳ Ｐゴシック" charset="0"/>
            </a:endParaRP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		</a:t>
            </a:r>
            <a:r>
              <a:rPr lang="en-GB" dirty="0" err="1">
                <a:latin typeface="Calibri" charset="0"/>
                <a:ea typeface="ＭＳ Ｐゴシック" charset="0"/>
              </a:rPr>
              <a:t>Eliyahu</a:t>
            </a:r>
            <a:r>
              <a:rPr lang="en-GB" dirty="0">
                <a:latin typeface="Calibri" charset="0"/>
                <a:ea typeface="ＭＳ Ｐゴシック" charset="0"/>
              </a:rPr>
              <a:t> </a:t>
            </a:r>
            <a:r>
              <a:rPr lang="en-GB" dirty="0" err="1">
                <a:latin typeface="Calibri" charset="0"/>
                <a:ea typeface="ＭＳ Ｐゴシック" charset="0"/>
              </a:rPr>
              <a:t>Goldratt</a:t>
            </a:r>
            <a:r>
              <a:rPr lang="en-GB" dirty="0">
                <a:latin typeface="Calibri" charset="0"/>
                <a:ea typeface="ＭＳ Ｐゴシック" charset="0"/>
              </a:rPr>
              <a:t> 1997, </a:t>
            </a:r>
            <a:r>
              <a:rPr lang="en-GB" i="1" dirty="0">
                <a:latin typeface="Calibri" charset="0"/>
                <a:ea typeface="ＭＳ Ｐゴシック" charset="0"/>
              </a:rPr>
              <a:t>The Critical Chain</a:t>
            </a:r>
          </a:p>
        </p:txBody>
      </p:sp>
    </p:spTree>
    <p:extLst>
      <p:ext uri="{BB962C8B-B14F-4D97-AF65-F5344CB8AC3E}">
        <p14:creationId xmlns:p14="http://schemas.microsoft.com/office/powerpoint/2010/main" val="49417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</a:rPr>
              <a:t>PROCRASTINATION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latin typeface="Calibri" charset="0"/>
                <a:ea typeface="ＭＳ Ｐゴシック" charset="0"/>
              </a:rPr>
              <a:t>PROCRASTINATION TASKS IN STUDY SKILLS BOOK</a:t>
            </a:r>
          </a:p>
          <a:p>
            <a:endParaRPr lang="en-GB" sz="3600" b="1" dirty="0" smtClean="0">
              <a:latin typeface="Calibri" charset="0"/>
              <a:ea typeface="ＭＳ Ｐゴシック" charset="0"/>
            </a:endParaRPr>
          </a:p>
          <a:p>
            <a:r>
              <a:rPr lang="en-GB" sz="3600" b="1" dirty="0" smtClean="0">
                <a:latin typeface="Calibri" charset="0"/>
                <a:ea typeface="ＭＳ Ｐゴシック" charset="0"/>
              </a:rPr>
              <a:t>LOOK AT LIST OF REGULAR DAILY ROUTINES !! </a:t>
            </a:r>
            <a:endParaRPr lang="en-GB" sz="3600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GB" sz="3600" b="1" dirty="0" smtClean="0">
                <a:latin typeface="Calibri" charset="0"/>
                <a:ea typeface="ＭＳ Ｐゴシック" charset="0"/>
              </a:rPr>
              <a:t>PUT THE ACTIVITIES IN ORDER OF IMPORTANCE – EXPLAIN WHY !! </a:t>
            </a:r>
            <a:endParaRPr lang="en-GB" sz="36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</a:rPr>
              <a:t>Procrastination: the terrible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</a:rPr>
              <a:t>Stress</a:t>
            </a:r>
          </a:p>
          <a:p>
            <a:r>
              <a:rPr lang="en-GB">
                <a:latin typeface="Calibri" charset="0"/>
                <a:ea typeface="ＭＳ Ｐゴシック" charset="0"/>
              </a:rPr>
              <a:t>Anxiety</a:t>
            </a:r>
          </a:p>
          <a:p>
            <a:r>
              <a:rPr lang="en-GB">
                <a:latin typeface="Calibri" charset="0"/>
                <a:ea typeface="ＭＳ Ｐゴシック" charset="0"/>
              </a:rPr>
              <a:t>Lack of planning</a:t>
            </a:r>
          </a:p>
          <a:p>
            <a:r>
              <a:rPr lang="en-GB">
                <a:latin typeface="Calibri" charset="0"/>
                <a:ea typeface="ＭＳ Ｐゴシック" charset="0"/>
              </a:rPr>
              <a:t>Lack of sleep</a:t>
            </a:r>
          </a:p>
          <a:p>
            <a:r>
              <a:rPr lang="en-GB">
                <a:latin typeface="Calibri" charset="0"/>
                <a:ea typeface="ＭＳ Ｐゴシック" charset="0"/>
              </a:rPr>
              <a:t>Lack of productivity</a:t>
            </a:r>
          </a:p>
          <a:p>
            <a:r>
              <a:rPr lang="en-GB">
                <a:latin typeface="Calibri" charset="0"/>
                <a:ea typeface="ＭＳ Ｐゴシック" charset="0"/>
              </a:rPr>
              <a:t>Lack of marks</a:t>
            </a:r>
          </a:p>
        </p:txBody>
      </p:sp>
    </p:spTree>
    <p:extLst>
      <p:ext uri="{BB962C8B-B14F-4D97-AF65-F5344CB8AC3E}">
        <p14:creationId xmlns:p14="http://schemas.microsoft.com/office/powerpoint/2010/main" val="378422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</a:rPr>
              <a:t>Things that might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</a:rPr>
              <a:t>Know what date it is today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Know the dates of your deadlines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Use a diary or calendar (</a:t>
            </a:r>
            <a:r>
              <a:rPr lang="en-GB" dirty="0">
                <a:latin typeface="Calibri" charset="0"/>
                <a:ea typeface="ＭＳ Ｐゴシック" charset="0"/>
                <a:hlinkClick r:id="rId2"/>
              </a:rPr>
              <a:t>www.calendarlabs.com</a:t>
            </a:r>
            <a:r>
              <a:rPr lang="en-GB" dirty="0">
                <a:latin typeface="Calibri" charset="0"/>
                <a:ea typeface="ＭＳ Ｐゴシック" charset="0"/>
              </a:rPr>
              <a:t>) 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Work backwards from your deadline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Come up with some sort of plan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Understand yourself</a:t>
            </a:r>
          </a:p>
        </p:txBody>
      </p:sp>
    </p:spTree>
    <p:extLst>
      <p:ext uri="{BB962C8B-B14F-4D97-AF65-F5344CB8AC3E}">
        <p14:creationId xmlns:p14="http://schemas.microsoft.com/office/powerpoint/2010/main" val="209749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Original Topics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7432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66"/>
                </a:solidFill>
              </a:rPr>
              <a:t>Study Skills</a:t>
            </a:r>
            <a:endParaRPr lang="en-US" sz="4400" b="1" dirty="0">
              <a:solidFill>
                <a:srgbClr val="00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50292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C00000"/>
                </a:solidFill>
              </a:rPr>
              <a:t>Time Management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3313" name="Picture 1" descr="C:\Users\ravi\AppData\Local\Microsoft\Windows\Temporary Internet Files\Content.IE5\DNC27UIK\MP900439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27" y="990600"/>
            <a:ext cx="2629714" cy="1755648"/>
          </a:xfrm>
          <a:prstGeom prst="rect">
            <a:avLst/>
          </a:prstGeom>
          <a:noFill/>
        </p:spPr>
      </p:pic>
      <p:pic>
        <p:nvPicPr>
          <p:cNvPr id="13327" name="Picture 15" descr="C:\Users\ravi\AppData\Local\Microsoft\Windows\Temporary Internet Files\Content.IE5\87VEX89B\MP9003854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971800"/>
            <a:ext cx="1469572" cy="2057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about these?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7432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</a:rPr>
              <a:t>Learning Strategies</a:t>
            </a:r>
            <a:endParaRPr lang="en-US" sz="4400" b="1" dirty="0">
              <a:solidFill>
                <a:srgbClr val="00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50292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C00000"/>
                </a:solidFill>
              </a:rPr>
              <a:t>Time Leadership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2289" name="Picture 1" descr="C:\Users\ravi\AppData\Local\Microsoft\Windows\Temporary Internet Files\Content.IE5\87VEX89B\MP9003997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2522443" cy="1680972"/>
          </a:xfrm>
          <a:prstGeom prst="rect">
            <a:avLst/>
          </a:prstGeom>
          <a:noFill/>
        </p:spPr>
      </p:pic>
      <p:pic>
        <p:nvPicPr>
          <p:cNvPr id="12295" name="Picture 7" descr="C:\Users\ravi\AppData\Local\Microsoft\Windows\Temporary Internet Files\Content.IE5\DNC27UIK\MC9001048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2438400" cy="187867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 Strategies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00042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0066"/>
                </a:solidFill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Visual </a:t>
            </a:r>
            <a:r>
              <a:rPr lang="en-US" sz="3600" dirty="0" smtClean="0">
                <a:solidFill>
                  <a:srgbClr val="000066"/>
                </a:solidFill>
                <a:sym typeface="Wingdings" pitchFamily="2" charset="2"/>
              </a:rPr>
              <a:t> Take good notes, draw pictures</a:t>
            </a:r>
            <a:r>
              <a:rPr lang="zh-CN" altLang="en-US" sz="36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endParaRPr lang="en-US" sz="36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Auditory </a:t>
            </a:r>
            <a:r>
              <a:rPr lang="en-US" sz="3600" dirty="0" smtClean="0">
                <a:solidFill>
                  <a:srgbClr val="000066"/>
                </a:solidFill>
                <a:sym typeface="Wingdings" pitchFamily="2" charset="2"/>
              </a:rPr>
              <a:t> Explain to someone, read aloud</a:t>
            </a:r>
            <a:endParaRPr lang="en-US" sz="36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Kinesthetic </a:t>
            </a:r>
            <a:r>
              <a:rPr lang="en-US" sz="3600" dirty="0" smtClean="0">
                <a:solidFill>
                  <a:srgbClr val="000066"/>
                </a:solidFill>
                <a:sym typeface="Wingdings" pitchFamily="2" charset="2"/>
              </a:rPr>
              <a:t> Make models, group study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3600" dirty="0" smtClean="0">
                <a:solidFill>
                  <a:srgbClr val="000066"/>
                </a:solidFill>
                <a:sym typeface="Wingdings" pitchFamily="2" charset="2"/>
              </a:rPr>
              <a:t>VERBAL</a:t>
            </a:r>
            <a:r>
              <a:rPr lang="zh-CN" altLang="en-US" sz="36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altLang="zh-CN" sz="3600" dirty="0" smtClean="0">
                <a:solidFill>
                  <a:srgbClr val="000066"/>
                </a:solidFill>
                <a:sym typeface="Wingdings" pitchFamily="2" charset="2"/>
              </a:rPr>
              <a:t>OR</a:t>
            </a:r>
            <a:r>
              <a:rPr lang="zh-CN" altLang="en-US" sz="36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altLang="zh-CN" sz="3600" dirty="0" smtClean="0">
                <a:solidFill>
                  <a:srgbClr val="000066"/>
                </a:solidFill>
                <a:sym typeface="Wingdings" pitchFamily="2" charset="2"/>
              </a:rPr>
              <a:t>LINGUISTIC</a:t>
            </a:r>
            <a:r>
              <a:rPr lang="zh-CN" altLang="en-US" sz="3600" dirty="0" smtClean="0">
                <a:solidFill>
                  <a:srgbClr val="000066"/>
                </a:solidFill>
                <a:sym typeface="Wingdings" pitchFamily="2" charset="2"/>
              </a:rPr>
              <a:t>**</a:t>
            </a:r>
            <a:endParaRPr lang="en-US" sz="3600" dirty="0" smtClean="0">
              <a:solidFill>
                <a:srgbClr val="000066"/>
              </a:solidFill>
            </a:endParaRPr>
          </a:p>
          <a:p>
            <a:pPr algn="ctr"/>
            <a:endParaRPr lang="en-US" sz="3600" dirty="0" smtClean="0">
              <a:solidFill>
                <a:srgbClr val="000066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Pick a style that works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 One style may not work for all 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11:17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257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 Strategies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914400"/>
            <a:ext cx="8686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Study regularly, not several chapters at once</a:t>
            </a:r>
          </a:p>
          <a:p>
            <a:endParaRPr lang="en-US" sz="36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Read ahead, if you can, to get a rough idea</a:t>
            </a:r>
          </a:p>
          <a:p>
            <a:pPr>
              <a:buFont typeface="Wingdings" pitchFamily="2" charset="2"/>
              <a:buChar char="ü"/>
            </a:pPr>
            <a:endParaRPr lang="en-US" sz="3600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Connect with previous chapters so a story begins to form in your mind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Task 2.4 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Making a list of the ingredients of success in academia or your career . </a:t>
            </a:r>
          </a:p>
          <a:p>
            <a:r>
              <a:rPr lang="en-US" altLang="zh-CN" b="1" u="sng" dirty="0" smtClean="0"/>
              <a:t>INGREDIENTS OF SUCCESS IN ACADEME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of success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Persistent effort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Overcoming procrastination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Thinking about long term benefits of short term effort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Being aware of environmental, sociological, emotional, physiological factors that influence study.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Complete awareness of the task ; understand expectations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Intrinsic motivation / extrinsic motivation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Internal / external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219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3928" y="3140968"/>
            <a:ext cx="5319722" cy="1214446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WHICH OF THESE SUBJECTS WILL BE IMPORTANT 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>WHEN YOU ARE 30 </a:t>
            </a:r>
            <a:endParaRPr lang="zh-CN" altLang="en-US" sz="36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4643470" cy="57418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English essay composition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Vocabulary development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Algebra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Geometry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Calculus</a:t>
            </a:r>
            <a:r>
              <a:rPr lang="zh-CN" altLang="en-US" dirty="0" smtClean="0"/>
              <a:t>；　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Physics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Science(biology / chemistry 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Business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fine arts</a:t>
            </a:r>
            <a:r>
              <a:rPr lang="zh-CN" altLang="en-US" dirty="0" smtClean="0"/>
              <a:t>．　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ＣＯＮＦＩＲＭＡＴＩＯＮ　ＢＩＡＳ</a:t>
            </a:r>
            <a:r>
              <a:rPr lang="zh-CN" altLang="en-US" dirty="0" smtClean="0"/>
              <a:t>　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sz="3600" dirty="0" smtClean="0">
                <a:latin typeface="+mj-lt"/>
              </a:rPr>
              <a:t>ＤＥＦＩＮＥＤ：</a:t>
            </a:r>
            <a:endParaRPr lang="en-US" altLang="zh-CN" sz="3600" dirty="0" smtClean="0">
              <a:latin typeface="+mj-lt"/>
            </a:endParaRPr>
          </a:p>
          <a:p>
            <a:r>
              <a:rPr lang="en-US" altLang="zh-CN" sz="3600" i="1" dirty="0" smtClean="0">
                <a:latin typeface="+mj-lt"/>
              </a:rPr>
              <a:t>An unjustified belief in an idea that you hold onto strongly because it is something you have always believed; </a:t>
            </a:r>
            <a:r>
              <a:rPr lang="en-US" altLang="zh-CN" sz="3600" i="1" u="sng" dirty="0" smtClean="0">
                <a:latin typeface="+mj-lt"/>
              </a:rPr>
              <a:t>the tendency to reject evidence that contradicts  </a:t>
            </a:r>
            <a:r>
              <a:rPr lang="en-US" altLang="zh-CN" sz="3600" i="1" dirty="0" smtClean="0">
                <a:latin typeface="+mj-lt"/>
              </a:rPr>
              <a:t>something you strongly believe in. </a:t>
            </a:r>
          </a:p>
          <a:p>
            <a:r>
              <a:rPr lang="en-US" altLang="zh-CN" sz="3600" b="1" i="1" dirty="0" smtClean="0">
                <a:latin typeface="+mj-lt"/>
              </a:rPr>
              <a:t>A belief or opinion you strongly hold</a:t>
            </a:r>
          </a:p>
          <a:p>
            <a:r>
              <a:rPr lang="en-US" altLang="zh-CN" sz="3600" b="1" i="1" dirty="0" smtClean="0">
                <a:latin typeface="+mj-lt"/>
              </a:rPr>
              <a:t>What would contradict that!??</a:t>
            </a:r>
            <a:endParaRPr lang="zh-CN" altLang="en-US" sz="3600" b="1" i="1" dirty="0">
              <a:latin typeface="+mj-l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 Strategies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9144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Shift your mindset</a:t>
            </a:r>
            <a:r>
              <a:rPr lang="zh-CN" altLang="en-US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altLang="zh-CN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j</a:t>
            </a:r>
          </a:p>
          <a:p>
            <a:endParaRPr lang="en-US" sz="36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Mindset A: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I am preparing for a test</a:t>
            </a:r>
          </a:p>
          <a:p>
            <a:pPr>
              <a:buFont typeface="Wingdings" pitchFamily="2" charset="2"/>
              <a:buChar char="ü"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Mindset B: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I am learning the subject</a:t>
            </a:r>
          </a:p>
          <a:p>
            <a:pPr>
              <a:buFont typeface="Wingdings" pitchFamily="2" charset="2"/>
              <a:buChar char="ü"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sym typeface="Wingdings" pitchFamily="2" charset="2"/>
              </a:rPr>
              <a:t>Which one do you think is better?</a:t>
            </a:r>
            <a:endParaRPr lang="en-US" sz="3600" dirty="0" smtClean="0">
              <a:solidFill>
                <a:srgbClr val="C00000"/>
              </a:solidFill>
            </a:endParaRPr>
          </a:p>
          <a:p>
            <a:endParaRPr lang="en-US" sz="3600" dirty="0" smtClean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 Strategies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62" y="785794"/>
            <a:ext cx="8686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Do your homework, mindfully</a:t>
            </a:r>
          </a:p>
          <a:p>
            <a:endParaRPr lang="en-US" sz="2400" dirty="0" smtClean="0">
              <a:solidFill>
                <a:srgbClr val="000066"/>
              </a:solidFill>
            </a:endParaRPr>
          </a:p>
          <a:p>
            <a:r>
              <a:rPr lang="en-US" sz="3600" dirty="0" smtClean="0">
                <a:solidFill>
                  <a:srgbClr val="000066"/>
                </a:solidFill>
              </a:rPr>
              <a:t>Not when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</a:rPr>
              <a:t> chatting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</a:rPr>
              <a:t> texting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</a:rPr>
              <a:t> listening to music on ear phones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facebook</a:t>
            </a:r>
            <a:r>
              <a:rPr lang="en-US" sz="2800" dirty="0" smtClean="0">
                <a:solidFill>
                  <a:srgbClr val="C00000"/>
                </a:solidFill>
              </a:rPr>
              <a:t> open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</a:rPr>
              <a:t> watching </a:t>
            </a:r>
            <a:r>
              <a:rPr lang="en-US" sz="2800" dirty="0" err="1" smtClean="0">
                <a:solidFill>
                  <a:srgbClr val="C00000"/>
                </a:solidFill>
              </a:rPr>
              <a:t>tv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</a:rPr>
              <a:t> lying upside down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 or in odd positions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 in the car on the way to school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 there is lot of noise around you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 Strategies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714356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Explain to someone</a:t>
            </a:r>
          </a:p>
          <a:p>
            <a:endParaRPr lang="en-US" sz="24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Pick one person who you know is listening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Keep a paper or notebook next to you,            write down the topic when this happens</a:t>
            </a:r>
          </a:p>
          <a:p>
            <a:pPr>
              <a:buFont typeface="Wingdings" pitchFamily="2" charset="2"/>
              <a:buChar char="ü"/>
            </a:pPr>
            <a:endParaRPr lang="en-US" sz="3600" dirty="0" smtClean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Factoid: We don’t know what we don’t know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Only way to know what we don’t know is to tell someone what we know</a:t>
            </a:r>
          </a:p>
        </p:txBody>
      </p:sp>
      <p:pic>
        <p:nvPicPr>
          <p:cNvPr id="27651" name="Picture 3" descr="C:\Users\ravi\AppData\Local\Microsoft\Windows\Temporary Internet Files\Content.IE5\87VEX89B\MC900434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590800"/>
            <a:ext cx="1109819" cy="17494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 Strategies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914400"/>
            <a:ext cx="8763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Maintain a Learning Tracker</a:t>
            </a:r>
          </a:p>
          <a:p>
            <a:endParaRPr lang="en-US" sz="36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Got an awesome grade </a:t>
            </a:r>
            <a:r>
              <a:rPr lang="en-US" sz="3600" dirty="0" smtClean="0">
                <a:solidFill>
                  <a:srgbClr val="000066"/>
                </a:solidFill>
                <a:sym typeface="Wingdings" pitchFamily="2" charset="2"/>
              </a:rPr>
              <a:t> capture why that happened (contributing factors)</a:t>
            </a:r>
          </a:p>
          <a:p>
            <a:pPr>
              <a:buFont typeface="Wingdings" pitchFamily="2" charset="2"/>
              <a:buChar char="ü"/>
            </a:pPr>
            <a:endParaRPr lang="en-US" sz="3600" dirty="0" smtClean="0">
              <a:solidFill>
                <a:srgbClr val="000066"/>
              </a:solidFill>
              <a:sym typeface="Wingdings" pitchFamily="2" charset="2"/>
            </a:endParaRPr>
          </a:p>
          <a:p>
            <a:pPr marL="406400" indent="-406400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  <a:sym typeface="Wingdings" pitchFamily="2" charset="2"/>
              </a:rPr>
              <a:t>Fell short of expected grade  reflect on why and fix it before the next test</a:t>
            </a:r>
          </a:p>
          <a:p>
            <a:pPr marL="406400" indent="-406400">
              <a:buFont typeface="Wingdings" pitchFamily="2" charset="2"/>
              <a:buChar char="ü"/>
            </a:pPr>
            <a:endParaRPr lang="en-US" sz="3600" dirty="0" smtClean="0">
              <a:solidFill>
                <a:srgbClr val="000066"/>
              </a:solidFill>
              <a:sym typeface="Wingdings" pitchFamily="2" charset="2"/>
            </a:endParaRPr>
          </a:p>
          <a:p>
            <a:pPr marL="406400" indent="-406400" algn="ctr"/>
            <a:r>
              <a:rPr lang="en-US" sz="3600" dirty="0" smtClean="0">
                <a:solidFill>
                  <a:srgbClr val="C00000"/>
                </a:solidFill>
                <a:sym typeface="Wingdings" pitchFamily="2" charset="2"/>
              </a:rPr>
              <a:t>Continuously improve the way you learn</a:t>
            </a:r>
            <a:endParaRPr lang="en-US" sz="3600" dirty="0" smtClean="0">
              <a:solidFill>
                <a:srgbClr val="C00000"/>
              </a:solidFill>
            </a:endParaRPr>
          </a:p>
          <a:p>
            <a:endParaRPr lang="en-US" sz="3600" dirty="0" smtClean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Learning Strategies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91440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Draw pictures or mind maps</a:t>
            </a:r>
          </a:p>
          <a:p>
            <a:endParaRPr lang="en-US" sz="36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A picture is worth a thousand words</a:t>
            </a:r>
          </a:p>
          <a:p>
            <a:pPr>
              <a:buFont typeface="Wingdings" pitchFamily="2" charset="2"/>
              <a:buChar char="ü"/>
            </a:pPr>
            <a:endParaRPr lang="en-US" sz="36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0066"/>
                </a:solidFill>
              </a:rPr>
              <a:t>Put it up near your study area</a:t>
            </a:r>
          </a:p>
          <a:p>
            <a:pPr>
              <a:buFont typeface="Wingdings" pitchFamily="2" charset="2"/>
              <a:buChar char="ü"/>
            </a:pPr>
            <a:endParaRPr lang="en-US" sz="3600" dirty="0" smtClean="0">
              <a:solidFill>
                <a:srgbClr val="000066"/>
              </a:solidFill>
            </a:endParaRPr>
          </a:p>
          <a:p>
            <a:r>
              <a:rPr lang="en-US" sz="3600" b="1" dirty="0" smtClean="0">
                <a:solidFill>
                  <a:schemeClr val="accent2"/>
                </a:solidFill>
              </a:rPr>
              <a:t>Exercise: </a:t>
            </a:r>
            <a:r>
              <a:rPr lang="en-US" sz="3600" dirty="0" smtClean="0">
                <a:solidFill>
                  <a:srgbClr val="E044A1"/>
                </a:solidFill>
              </a:rPr>
              <a:t>What is Angioplasty?</a:t>
            </a:r>
          </a:p>
          <a:p>
            <a:endParaRPr lang="en-US" sz="3600" dirty="0" smtClean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79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758952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lass intentions and goals week two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40960" cy="53285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quotation </a:t>
            </a:r>
            <a:r>
              <a:rPr lang="en-US" sz="3200" dirty="0" smtClean="0"/>
              <a:t>analysis group activity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Discuss and evaluate </a:t>
            </a:r>
            <a:r>
              <a:rPr lang="en-US" sz="3200" b="1" dirty="0" smtClean="0"/>
              <a:t>learning strategies and techniques. 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Group article sharing activity and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</a:t>
            </a:r>
            <a:r>
              <a:rPr lang="en-US" sz="3200" dirty="0" smtClean="0"/>
              <a:t>asks from book about study habits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discuss strategies specific to various academic subjects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share intrinsic versus extrinsic motivation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17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Real Truth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685800"/>
            <a:ext cx="8763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you learn may fade away</a:t>
            </a:r>
          </a:p>
          <a:p>
            <a:pPr marL="457200" indent="-457200" algn="ctr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Way you learn will be your strength for life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Topic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35814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C00000"/>
                </a:solidFill>
              </a:rPr>
              <a:t>Time Leadership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2295" name="Picture 7" descr="C:\Users\ravi\AppData\Local\Microsoft\Windows\Temporary Internet Files\Content.IE5\DNC27UIK\MC9001048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0200"/>
            <a:ext cx="2438400" cy="187867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400" y="9144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66"/>
                </a:solidFill>
              </a:rPr>
              <a:t>Jack has a state-level speech &amp; debate competition on Nov 19, 2011</a:t>
            </a:r>
            <a:endParaRPr lang="en-US" sz="4400" b="1" dirty="0">
              <a:solidFill>
                <a:srgbClr val="00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3922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C00000"/>
                </a:solidFill>
              </a:rPr>
              <a:t>When should Jack begin the preparation?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7244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r>
              <a:rPr lang="en-US" sz="3200" dirty="0" smtClean="0"/>
              <a:t>The night before, on Nov 18 2011</a:t>
            </a:r>
          </a:p>
          <a:p>
            <a:pPr marL="914400" indent="-914400">
              <a:buAutoNum type="alphaUcPeriod"/>
            </a:pPr>
            <a:r>
              <a:rPr lang="en-US" sz="3200" dirty="0" smtClean="0"/>
              <a:t>About 2-3 weeks before</a:t>
            </a:r>
            <a:endParaRPr lang="en-US" sz="3200" dirty="0"/>
          </a:p>
        </p:txBody>
      </p:sp>
      <p:sp>
        <p:nvSpPr>
          <p:cNvPr id="6" name="Sun 5"/>
          <p:cNvSpPr/>
          <p:nvPr/>
        </p:nvSpPr>
        <p:spPr>
          <a:xfrm>
            <a:off x="1447800" y="4648200"/>
            <a:ext cx="609600" cy="457200"/>
          </a:xfrm>
          <a:prstGeom prst="su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400" y="9144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66"/>
                </a:solidFill>
              </a:rPr>
              <a:t>Cadel</a:t>
            </a:r>
            <a:r>
              <a:rPr lang="en-US" sz="4400" b="1" dirty="0" smtClean="0">
                <a:solidFill>
                  <a:srgbClr val="000066"/>
                </a:solidFill>
              </a:rPr>
              <a:t> Evans wants to win again in Tour De France 2012</a:t>
            </a:r>
            <a:endParaRPr lang="en-US" sz="44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19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C00000"/>
                </a:solidFill>
              </a:rPr>
              <a:t>When should </a:t>
            </a:r>
            <a:r>
              <a:rPr lang="en-US" sz="3600" b="1" dirty="0" err="1" smtClean="0">
                <a:solidFill>
                  <a:srgbClr val="C00000"/>
                </a:solidFill>
              </a:rPr>
              <a:t>Cadel</a:t>
            </a:r>
            <a:r>
              <a:rPr lang="en-US" sz="3600" b="1" dirty="0" smtClean="0">
                <a:solidFill>
                  <a:srgbClr val="C00000"/>
                </a:solidFill>
              </a:rPr>
              <a:t> begin practicing?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114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r>
              <a:rPr lang="en-US" sz="3200" dirty="0" smtClean="0"/>
              <a:t>About 4 months before</a:t>
            </a:r>
          </a:p>
          <a:p>
            <a:pPr marL="914400" indent="-914400">
              <a:buFontTx/>
              <a:buAutoNum type="alphaUcPeriod"/>
            </a:pPr>
            <a:r>
              <a:rPr lang="en-US" sz="3200" dirty="0" smtClean="0"/>
              <a:t>A week before on June 24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2012</a:t>
            </a:r>
          </a:p>
        </p:txBody>
      </p:sp>
      <p:sp>
        <p:nvSpPr>
          <p:cNvPr id="6" name="Sun 5"/>
          <p:cNvSpPr/>
          <p:nvPr/>
        </p:nvSpPr>
        <p:spPr>
          <a:xfrm>
            <a:off x="1447800" y="4191000"/>
            <a:ext cx="609600" cy="457200"/>
          </a:xfrm>
          <a:prstGeom prst="su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Quiz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400" y="9144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66"/>
                </a:solidFill>
              </a:rPr>
              <a:t>Jill wants to get into Harvard Class of 2018</a:t>
            </a:r>
            <a:endParaRPr lang="en-US" sz="44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19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C00000"/>
                </a:solidFill>
              </a:rPr>
              <a:t>When should Jill begin working at this goal?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114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r>
              <a:rPr lang="en-US" sz="3200" dirty="0" smtClean="0"/>
              <a:t>Summer 2013 (App due: 1/1/14)</a:t>
            </a:r>
          </a:p>
          <a:p>
            <a:pPr marL="914400" indent="-914400">
              <a:buAutoNum type="alphaUcPeriod"/>
            </a:pPr>
            <a:r>
              <a:rPr lang="en-US" sz="3200" dirty="0" smtClean="0"/>
              <a:t>Starting now</a:t>
            </a:r>
            <a:endParaRPr lang="en-US" sz="3200" dirty="0"/>
          </a:p>
        </p:txBody>
      </p:sp>
      <p:sp>
        <p:nvSpPr>
          <p:cNvPr id="8" name="Sun 7"/>
          <p:cNvSpPr/>
          <p:nvPr/>
        </p:nvSpPr>
        <p:spPr>
          <a:xfrm>
            <a:off x="1447800" y="4648200"/>
            <a:ext cx="609600" cy="457200"/>
          </a:xfrm>
          <a:prstGeom prst="su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Quiz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400" y="9144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66"/>
                </a:solidFill>
              </a:rPr>
              <a:t>Mom wants to make fresh apple pie next Sunday</a:t>
            </a:r>
            <a:endParaRPr lang="en-US" sz="44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3922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C00000"/>
                </a:solidFill>
              </a:rPr>
              <a:t>Mom should start preparing the dough …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4958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r>
              <a:rPr lang="en-US" sz="3200" dirty="0" smtClean="0"/>
              <a:t>Starting now</a:t>
            </a:r>
          </a:p>
          <a:p>
            <a:pPr marL="914400" indent="-914400">
              <a:buAutoNum type="alphaUcPeriod"/>
            </a:pPr>
            <a:r>
              <a:rPr lang="en-US" sz="3200" dirty="0" smtClean="0"/>
              <a:t>Night before</a:t>
            </a:r>
            <a:endParaRPr lang="en-US" sz="3200" dirty="0"/>
          </a:p>
        </p:txBody>
      </p:sp>
      <p:sp>
        <p:nvSpPr>
          <p:cNvPr id="6" name="Sun 5"/>
          <p:cNvSpPr/>
          <p:nvPr/>
        </p:nvSpPr>
        <p:spPr>
          <a:xfrm>
            <a:off x="1447800" y="4648200"/>
            <a:ext cx="609600" cy="457200"/>
          </a:xfrm>
          <a:prstGeom prst="su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Quiz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 us reflect…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9144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66"/>
                </a:solidFill>
              </a:rPr>
              <a:t>What can we learn from the Quiz?</a:t>
            </a:r>
          </a:p>
          <a:p>
            <a:endParaRPr lang="en-US" sz="4400" b="1" dirty="0" smtClean="0">
              <a:solidFill>
                <a:srgbClr val="000066"/>
              </a:solidFill>
            </a:endParaRPr>
          </a:p>
          <a:p>
            <a:pPr>
              <a:buFontTx/>
              <a:buChar char="-"/>
            </a:pPr>
            <a:r>
              <a:rPr lang="en-US" sz="3600" dirty="0" smtClean="0">
                <a:solidFill>
                  <a:srgbClr val="000066"/>
                </a:solidFill>
              </a:rPr>
              <a:t> Planning and preparation are important</a:t>
            </a:r>
          </a:p>
          <a:p>
            <a:pPr>
              <a:buFontTx/>
              <a:buChar char="-"/>
            </a:pPr>
            <a:endParaRPr lang="en-US" sz="3600" dirty="0" smtClean="0">
              <a:solidFill>
                <a:srgbClr val="000066"/>
              </a:solidFill>
            </a:endParaRPr>
          </a:p>
          <a:p>
            <a:pPr marL="228600" indent="-228600">
              <a:buFontTx/>
              <a:buChar char="-"/>
            </a:pPr>
            <a:r>
              <a:rPr lang="en-US" sz="3600" dirty="0" smtClean="0">
                <a:solidFill>
                  <a:srgbClr val="000066"/>
                </a:solidFill>
              </a:rPr>
              <a:t>Time to start preparing depends on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Tasks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a typical week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Eating / Sleeping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Texting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Phone calls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Movies/TV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Visiting Friends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General Reading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Hobbies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Recreation/Sports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Online Games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0668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Talents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Relaxing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School time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Homework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Help at home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Voluntary Activities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Chatting/Email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School Homework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Dreaming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Leadership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066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PRIORITIZE YOUR TASKS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752600" y="2476288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Urgent,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Not Important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Urgent,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Important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Not Urgent, </a:t>
                      </a: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Not Important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Not Urgent,</a:t>
                      </a:r>
                    </a:p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Important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066801" y="2400088"/>
            <a:ext cx="6857999" cy="3619713"/>
            <a:chOff x="1066801" y="2400088"/>
            <a:chExt cx="6857999" cy="3619713"/>
          </a:xfrm>
        </p:grpSpPr>
        <p:sp>
          <p:nvSpPr>
            <p:cNvPr id="13" name="TextBox 12"/>
            <p:cNvSpPr txBox="1"/>
            <p:nvPr/>
          </p:nvSpPr>
          <p:spPr>
            <a:xfrm>
              <a:off x="3707674" y="5435025"/>
              <a:ext cx="269312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Importance</a:t>
              </a:r>
              <a:endParaRPr lang="en-US" sz="3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534053" y="3644037"/>
              <a:ext cx="1650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Urgency</a:t>
              </a:r>
              <a:endParaRPr lang="en-US" sz="3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0" y="544808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9000" y="545975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3000" y="506708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240008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5029200" y="4038600"/>
            <a:ext cx="2590800" cy="1295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752600" y="1828800"/>
            <a:ext cx="6705600" cy="3543300"/>
            <a:chOff x="1752600" y="1828800"/>
            <a:chExt cx="6705600" cy="35433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752600" y="5372100"/>
              <a:ext cx="6705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752600" y="1828800"/>
              <a:ext cx="0" cy="353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LIST 5 ACADEMIC TASKS 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10:40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READING AND WRITING ASSIGNMENTS</a:t>
            </a:r>
          </a:p>
          <a:p>
            <a:r>
              <a:rPr lang="en-US" altLang="zh-CN" dirty="0" smtClean="0"/>
              <a:t>PROJECTS PRESENTATIONS</a:t>
            </a:r>
          </a:p>
          <a:p>
            <a:r>
              <a:rPr lang="en-US" altLang="zh-CN" dirty="0" smtClean="0"/>
              <a:t>ESSAYS, RESEARCH 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sz="3600" dirty="0"/>
              <a:t>critical thinking exercise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THE </a:t>
            </a:r>
            <a:r>
              <a:rPr lang="en-US" sz="3600" b="1" dirty="0"/>
              <a:t>BOMB SHELTER</a:t>
            </a:r>
            <a:endParaRPr lang="en-US" sz="3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0FD-EF4C-439F-AD81-098E3ED7EF29}" type="datetime8">
              <a:rPr lang="en-US" smtClean="0"/>
              <a:pPr/>
              <a:t>3/2/17 10:39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4400" u="sng" dirty="0" smtClean="0"/>
              <a:t>Unitarian</a:t>
            </a:r>
            <a:r>
              <a:rPr lang="en-US" altLang="zh-CN" sz="4400" dirty="0" smtClean="0"/>
              <a:t>: Christian religious person who believes in Jesus, god, etc. </a:t>
            </a:r>
          </a:p>
          <a:p>
            <a:r>
              <a:rPr lang="en-US" altLang="zh-CN" sz="4400" u="sng" dirty="0" smtClean="0"/>
              <a:t>Parolee : </a:t>
            </a:r>
            <a:r>
              <a:rPr lang="en-US" altLang="zh-CN" sz="4400" dirty="0" smtClean="0"/>
              <a:t>a person who just got out of jail and has to talk to the police often ; criminal 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476672"/>
            <a:ext cx="54578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66"/>
                </a:solidFill>
                <a:sym typeface="Wingdings" pitchFamily="2" charset="2"/>
              </a:rPr>
              <a:t>1: write 200-300 wd response to article discussion question </a:t>
            </a:r>
          </a:p>
          <a:p>
            <a:r>
              <a:rPr lang="en-US" sz="3200" i="1" dirty="0" smtClean="0">
                <a:solidFill>
                  <a:srgbClr val="000066"/>
                </a:solidFill>
                <a:sym typeface="Wingdings" pitchFamily="2" charset="2"/>
              </a:rPr>
              <a:t>2. Read WEST RUNNING BROOK from online to prepare for note taking activity (</a:t>
            </a:r>
            <a:r>
              <a:rPr lang="en-US" sz="3200" i="1" dirty="0" err="1" smtClean="0">
                <a:solidFill>
                  <a:srgbClr val="000066"/>
                </a:solidFill>
                <a:sym typeface="Wingdings" pitchFamily="2" charset="2"/>
              </a:rPr>
              <a:t>bing.com</a:t>
            </a:r>
            <a:r>
              <a:rPr lang="en-US" sz="3200" i="1" dirty="0" smtClean="0">
                <a:solidFill>
                  <a:srgbClr val="000066"/>
                </a:solidFill>
                <a:sym typeface="Wingdings" pitchFamily="2" charset="2"/>
              </a:rPr>
              <a:t>)</a:t>
            </a:r>
          </a:p>
          <a:p>
            <a:r>
              <a:rPr lang="en-US" sz="3200" i="1" dirty="0" smtClean="0">
                <a:solidFill>
                  <a:srgbClr val="000066"/>
                </a:solidFill>
                <a:sym typeface="Wingdings" pitchFamily="2" charset="2"/>
              </a:rPr>
              <a:t>3. Install essential applications you need this semester: </a:t>
            </a:r>
            <a:r>
              <a:rPr lang="en-US" sz="3200" i="1" u="sng" dirty="0" smtClean="0">
                <a:solidFill>
                  <a:srgbClr val="000066"/>
                </a:solidFill>
                <a:sym typeface="Wingdings" pitchFamily="2" charset="2"/>
              </a:rPr>
              <a:t>SKYPE, PLECO, DICTIONARY.COM</a:t>
            </a:r>
          </a:p>
          <a:p>
            <a:r>
              <a:rPr lang="en-US" sz="3200" i="1" u="sng" dirty="0" smtClean="0">
                <a:solidFill>
                  <a:srgbClr val="000066"/>
                </a:solidFill>
                <a:sym typeface="Wingdings" pitchFamily="2" charset="2"/>
              </a:rPr>
              <a:t>COLLOCATION DICTIONARY</a:t>
            </a:r>
          </a:p>
          <a:p>
            <a:endParaRPr lang="en-US" sz="3200" i="1" dirty="0" smtClean="0">
              <a:solidFill>
                <a:srgbClr val="000066"/>
              </a:solidFill>
              <a:sym typeface="Wingdings" pitchFamily="2" charset="2"/>
            </a:endParaRPr>
          </a:p>
          <a:p>
            <a:endParaRPr lang="en-US" sz="3200" i="1" dirty="0" smtClean="0">
              <a:solidFill>
                <a:srgbClr val="000066"/>
              </a:solidFill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2" name="Picture 1" descr="Screen Shot 2017-03-01 at 9.5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585593" cy="4093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25144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skype.gmw.cn</a:t>
            </a:r>
            <a:endParaRPr lang="en-US" sz="4000" dirty="0" smtClean="0"/>
          </a:p>
          <a:p>
            <a:r>
              <a:rPr lang="en-US" sz="4000" dirty="0" err="1" smtClean="0"/>
              <a:t>damonleohansen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Leadership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066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Analyze your time sinks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210812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 Do not let time lead you, you take the lead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66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 Maintain a log (approximate) and review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66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 Plan TV/games/chatting time too,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wisely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66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66"/>
                </a:solidFill>
                <a:sym typeface="Wingdings" pitchFamily="2" charset="2"/>
              </a:rPr>
              <a:t> Re-prioritize, to minimize time sinks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66"/>
              </a:solidFill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91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A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6D98-CB95-47D4-91D6-75DCF13F8035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858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en-US" sz="3600" dirty="0" smtClean="0">
              <a:solidFill>
                <a:srgbClr val="000066"/>
              </a:solidFill>
            </a:endParaRPr>
          </a:p>
          <a:p>
            <a:pPr marL="457200" indent="-457200" algn="ctr"/>
            <a:r>
              <a:rPr lang="en-US" sz="3600" dirty="0" smtClean="0">
                <a:solidFill>
                  <a:srgbClr val="000066"/>
                </a:solidFill>
              </a:rPr>
              <a:t>THANK YOU </a:t>
            </a:r>
          </a:p>
          <a:p>
            <a:pPr marL="457200" indent="-457200" algn="ctr"/>
            <a:endParaRPr lang="en-US" sz="3600" dirty="0" smtClean="0">
              <a:solidFill>
                <a:srgbClr val="000066"/>
              </a:solidFill>
            </a:endParaRPr>
          </a:p>
          <a:p>
            <a:pPr marL="457200" indent="-457200"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YOU HAVE BEEN AN AWESOME CLASS TO WORK WITH</a:t>
            </a:r>
          </a:p>
          <a:p>
            <a:pPr marL="742950" indent="-742950" algn="ctr"/>
            <a:endParaRPr lang="en-US" sz="3600" dirty="0" smtClean="0">
              <a:solidFill>
                <a:srgbClr val="00006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3657600"/>
            <a:ext cx="7919314" cy="2159813"/>
            <a:chOff x="304800" y="3657600"/>
            <a:chExt cx="7919314" cy="2159813"/>
          </a:xfrm>
        </p:grpSpPr>
        <p:pic>
          <p:nvPicPr>
            <p:cNvPr id="1026" name="Picture 2" descr="C:\Users\ravi\AppData\Local\Microsoft\Windows\Temporary Internet Files\Content.IE5\DNC27UIK\MC90010480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657600"/>
              <a:ext cx="1805940" cy="875995"/>
            </a:xfrm>
            <a:prstGeom prst="rect">
              <a:avLst/>
            </a:prstGeom>
            <a:noFill/>
          </p:spPr>
        </p:pic>
        <p:pic>
          <p:nvPicPr>
            <p:cNvPr id="1027" name="Picture 3" descr="C:\Users\ravi\AppData\Local\Microsoft\Windows\Temporary Internet Files\Content.IE5\87VEX89B\MC90010492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4876800"/>
              <a:ext cx="1826971" cy="770839"/>
            </a:xfrm>
            <a:prstGeom prst="rect">
              <a:avLst/>
            </a:prstGeom>
            <a:noFill/>
          </p:spPr>
        </p:pic>
        <p:pic>
          <p:nvPicPr>
            <p:cNvPr id="1030" name="Picture 6" descr="C:\Users\ravi\AppData\Local\Microsoft\Windows\Temporary Internet Files\Content.IE5\DNC27UIK\MC900104718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4114800"/>
              <a:ext cx="1813255" cy="1461211"/>
            </a:xfrm>
            <a:prstGeom prst="rect">
              <a:avLst/>
            </a:prstGeom>
            <a:noFill/>
          </p:spPr>
        </p:pic>
        <p:pic>
          <p:nvPicPr>
            <p:cNvPr id="1032" name="Picture 8" descr="C:\Users\ravi\AppData\Local\Microsoft\Windows\Temporary Internet Files\Content.IE5\6CSJR9TN\MC90010490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3657600"/>
              <a:ext cx="1823314" cy="1055218"/>
            </a:xfrm>
            <a:prstGeom prst="rect">
              <a:avLst/>
            </a:prstGeom>
            <a:noFill/>
          </p:spPr>
        </p:pic>
        <p:pic>
          <p:nvPicPr>
            <p:cNvPr id="1033" name="Picture 9" descr="C:\Users\ravi\AppData\Local\Microsoft\Windows\Temporary Internet Files\Content.IE5\XGECI9PO\MC900104826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5257800"/>
              <a:ext cx="1819656" cy="5596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2725</TotalTime>
  <Words>2258</Words>
  <Application>Microsoft Macintosh PowerPoint</Application>
  <PresentationFormat>On-screen Show (4:3)</PresentationFormat>
  <Paragraphs>519</Paragraphs>
  <Slides>92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Civic</vt:lpstr>
      <vt:lpstr>PowerPoint Presentation</vt:lpstr>
      <vt:lpstr>what am I riddles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intentions and goals week two</vt:lpstr>
      <vt:lpstr>critical thinking exercise  THE BOMB SHELTER</vt:lpstr>
      <vt:lpstr>REASONS FOR CHOOSING PEOPLE</vt:lpstr>
      <vt:lpstr>Reasons for selecting people to survive</vt:lpstr>
      <vt:lpstr>PowerPoint Presentation</vt:lpstr>
      <vt:lpstr>Process of quotation analysis</vt:lpstr>
      <vt:lpstr>PowerPoint Presentation</vt:lpstr>
      <vt:lpstr>VOCABULARY JOURNAL ENTRY</vt:lpstr>
      <vt:lpstr>VOCABULARY NOTEBOOK ENTRIES </vt:lpstr>
      <vt:lpstr>What Learning Style means?</vt:lpstr>
      <vt:lpstr>PowerPoint Presentation</vt:lpstr>
      <vt:lpstr>In groups, compare your answers and answer these questions</vt:lpstr>
      <vt:lpstr>PowerPoint Presentation</vt:lpstr>
      <vt:lpstr>FACTORS THAT CONTRIBUTE TO SUCCESS</vt:lpstr>
      <vt:lpstr>FACTORS THAT CONTRIBUTE TO FAIILURE</vt:lpstr>
      <vt:lpstr>ONE KEY ELEMENT OF SUCCESS: GOAL SETTING</vt:lpstr>
      <vt:lpstr>PowerPoint Presentation</vt:lpstr>
      <vt:lpstr>PowerPoint Presentation</vt:lpstr>
      <vt:lpstr>PowerPoint Presentation</vt:lpstr>
      <vt:lpstr>Definition</vt:lpstr>
      <vt:lpstr>Motivation: the Key to Success</vt:lpstr>
      <vt:lpstr>Introduction (Cont.)</vt:lpstr>
      <vt:lpstr>Concepts of Motivation</vt:lpstr>
      <vt:lpstr>Motivation Is  Two-Dimensional</vt:lpstr>
      <vt:lpstr>Motivation Is  Two-Dimensional</vt:lpstr>
      <vt:lpstr>PowerPoint Presentation</vt:lpstr>
      <vt:lpstr>PowerPoint Presentation</vt:lpstr>
      <vt:lpstr>PowerPoint Presentation</vt:lpstr>
      <vt:lpstr>ARTICLE DISCUSSION GROUP</vt:lpstr>
      <vt:lpstr>ENVIRONMENTAL</vt:lpstr>
      <vt:lpstr>LIGHTING</vt:lpstr>
      <vt:lpstr>DO NOT LISTEN TO  ROCK; TECHNO LYRICS </vt:lpstr>
      <vt:lpstr>TEMPERATURE</vt:lpstr>
      <vt:lpstr>SEATING  ARRANGEMANET</vt:lpstr>
      <vt:lpstr>EMOTIONAL SUPPORT</vt:lpstr>
      <vt:lpstr>MOTIVATION</vt:lpstr>
      <vt:lpstr>PERSISTENCE</vt:lpstr>
      <vt:lpstr>RESPONSIBILITY</vt:lpstr>
      <vt:lpstr>STRUCTURE</vt:lpstr>
      <vt:lpstr>SOCIOLOGICAL COMPOSITION</vt:lpstr>
      <vt:lpstr>ALONE</vt:lpstr>
      <vt:lpstr>With PEERS</vt:lpstr>
      <vt:lpstr>With AUTHORITATIVE ADULT or COLLEGIAL COLLEAGUES</vt:lpstr>
      <vt:lpstr>PSYSIOLOGICAL ELEMENTS</vt:lpstr>
      <vt:lpstr>PERCEPTUAL</vt:lpstr>
      <vt:lpstr>Time-of-day energy levels </vt:lpstr>
      <vt:lpstr>INTAKE</vt:lpstr>
      <vt:lpstr>MOBILITY</vt:lpstr>
      <vt:lpstr>PSYCHOLOGICAL</vt:lpstr>
      <vt:lpstr>PowerPoint Presentation</vt:lpstr>
      <vt:lpstr>IMPULSIVE vs. REFLECSIVE</vt:lpstr>
      <vt:lpstr>      TIME MANAGEMENT</vt:lpstr>
      <vt:lpstr>Discipline versus procrastination </vt:lpstr>
      <vt:lpstr>Academic work in a nutshell</vt:lpstr>
      <vt:lpstr>Parkinson’s Law</vt:lpstr>
      <vt:lpstr>Student Syndrome</vt:lpstr>
      <vt:lpstr>PROCRASTINATION</vt:lpstr>
      <vt:lpstr>Procrastination: the terrible results</vt:lpstr>
      <vt:lpstr>Things that might help</vt:lpstr>
      <vt:lpstr>PowerPoint Presentation</vt:lpstr>
      <vt:lpstr>PowerPoint Presentation</vt:lpstr>
      <vt:lpstr>PowerPoint Presentation</vt:lpstr>
      <vt:lpstr>PowerPoint Presentation</vt:lpstr>
      <vt:lpstr>Task 2.4 </vt:lpstr>
      <vt:lpstr>ingredients of success</vt:lpstr>
      <vt:lpstr>WHICH OF THESE SUBJECTS WILL BE IMPORTANT  WHEN YOU ARE 30 </vt:lpstr>
      <vt:lpstr>ＣＯＮＦＩＲＭＡＴＩＯＮ　ＢＩＡＳ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5 ACADEMIC TASKS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swami is a guru (teacher) for everybody…..and is in every one of us !!!</dc:title>
  <dc:creator>Ravishankar Gundlapalli</dc:creator>
  <cp:lastModifiedBy>Damon Hansen</cp:lastModifiedBy>
  <cp:revision>161</cp:revision>
  <cp:lastPrinted>2017-02-27T05:07:21Z</cp:lastPrinted>
  <dcterms:created xsi:type="dcterms:W3CDTF">2010-10-31T05:13:37Z</dcterms:created>
  <dcterms:modified xsi:type="dcterms:W3CDTF">2017-03-02T05:20:32Z</dcterms:modified>
</cp:coreProperties>
</file>